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789B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317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24F53-96B8-424B-ADC7-A5DF8FBF4FF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C2734-18FE-439A-B6BC-679CAC78A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242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5789B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5789B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6649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5789B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5789B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Subtraction with Integers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Subtract:     Add the opposite of the bottom number. </a:t>
            </a:r>
          </a:p>
          <a:p>
            <a:endParaRPr lang="en-US" b="1" dirty="0"/>
          </a:p>
          <a:p>
            <a:endParaRPr lang="en-US" b="1" dirty="0"/>
          </a:p>
        </p:txBody>
      </p:sp>
      <p:graphicFrame>
        <p:nvGraphicFramePr>
          <p:cNvPr id="202755" name="Object 3"/>
          <p:cNvGraphicFramePr>
            <a:graphicFrameLocks noChangeAspect="1"/>
          </p:cNvGraphicFramePr>
          <p:nvPr/>
        </p:nvGraphicFramePr>
        <p:xfrm>
          <a:off x="1066800" y="2015880"/>
          <a:ext cx="1079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079500" imgH="1028700" progId="Equation.DSMT4">
                  <p:embed/>
                </p:oleObj>
              </mc:Choice>
              <mc:Fallback>
                <p:oleObj name="Equation" r:id="rId3" imgW="1079500" imgH="10287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15880"/>
                        <a:ext cx="1079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56" name="Object 4"/>
          <p:cNvGraphicFramePr>
            <a:graphicFrameLocks noChangeAspect="1"/>
          </p:cNvGraphicFramePr>
          <p:nvPr/>
        </p:nvGraphicFramePr>
        <p:xfrm>
          <a:off x="2692400" y="2074872"/>
          <a:ext cx="584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583920" imgH="888840" progId="Equation.DSMT4">
                  <p:embed/>
                </p:oleObj>
              </mc:Choice>
              <mc:Fallback>
                <p:oleObj name="Equation" r:id="rId5" imgW="583920" imgH="8888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074872"/>
                        <a:ext cx="5842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456296" y="2559368"/>
            <a:ext cx="1905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sign is changed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29000" y="3105090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difference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667000" y="3124464"/>
          <a:ext cx="58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7" imgW="583920" imgH="291960" progId="Equation.DSMT4">
                  <p:embed/>
                </p:oleObj>
              </mc:Choice>
              <mc:Fallback>
                <p:oleObj name="Equation" r:id="rId7" imgW="5839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124464"/>
                        <a:ext cx="58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Subtract:     Add the opposite of the bottom number. 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graphicFrame>
        <p:nvGraphicFramePr>
          <p:cNvPr id="2037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587666"/>
              </p:ext>
            </p:extLst>
          </p:nvPr>
        </p:nvGraphicFramePr>
        <p:xfrm>
          <a:off x="1066800" y="2057400"/>
          <a:ext cx="1079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1079500" imgH="1028700" progId="Equation.DSMT4">
                  <p:embed/>
                </p:oleObj>
              </mc:Choice>
              <mc:Fallback>
                <p:oleObj name="Equation" r:id="rId3" imgW="1079500" imgH="10287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57400"/>
                        <a:ext cx="1079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862185"/>
              </p:ext>
            </p:extLst>
          </p:nvPr>
        </p:nvGraphicFramePr>
        <p:xfrm>
          <a:off x="2679700" y="2082800"/>
          <a:ext cx="596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596880" imgH="888840" progId="Equation.DSMT4">
                  <p:embed/>
                </p:oleObj>
              </mc:Choice>
              <mc:Fallback>
                <p:oleObj name="Equation" r:id="rId5" imgW="596880" imgH="8888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2082800"/>
                        <a:ext cx="5969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447388" y="2552580"/>
            <a:ext cx="1905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sign is changed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441700" y="3105090"/>
            <a:ext cx="1752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difference 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667000" y="3156156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7" imgW="596880" imgH="291960" progId="Equation.DSMT4">
                  <p:embed/>
                </p:oleObj>
              </mc:Choice>
              <mc:Fallback>
                <p:oleObj name="Equation" r:id="rId7" imgW="5968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156156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Subtract:     Add the opposite of the bottom number. 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graphicFrame>
        <p:nvGraphicFramePr>
          <p:cNvPr id="2048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1578555"/>
              </p:ext>
            </p:extLst>
          </p:nvPr>
        </p:nvGraphicFramePr>
        <p:xfrm>
          <a:off x="1142052" y="1981200"/>
          <a:ext cx="1079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1079500" imgH="1028700" progId="Equation.DSMT4">
                  <p:embed/>
                </p:oleObj>
              </mc:Choice>
              <mc:Fallback>
                <p:oleObj name="Equation" r:id="rId3" imgW="1079500" imgH="10287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052" y="1981200"/>
                        <a:ext cx="1079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726333"/>
              </p:ext>
            </p:extLst>
          </p:nvPr>
        </p:nvGraphicFramePr>
        <p:xfrm>
          <a:off x="2743200" y="2037732"/>
          <a:ext cx="596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596880" imgH="901440" progId="Equation.DSMT4">
                  <p:embed/>
                </p:oleObj>
              </mc:Choice>
              <mc:Fallback>
                <p:oleObj name="Equation" r:id="rId5" imgW="596880" imgH="9014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037732"/>
                        <a:ext cx="596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506148" y="2485142"/>
            <a:ext cx="1905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sign is changed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92500" y="3016044"/>
            <a:ext cx="152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difference 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743200" y="3077496"/>
          <a:ext cx="58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7" imgW="583920" imgH="291960" progId="Equation.DSMT4">
                  <p:embed/>
                </p:oleObj>
              </mc:Choice>
              <mc:Fallback>
                <p:oleObj name="Equation" r:id="rId7" imgW="5839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077496"/>
                        <a:ext cx="58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063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tabLst>
                <a:tab pos="463550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en-US" dirty="0">
                <a:solidFill>
                  <a:srgbClr val="000000"/>
                </a:solidFill>
              </a:rPr>
              <a:t>Find the additive inverse of each number. </a:t>
            </a:r>
          </a:p>
          <a:p>
            <a:pPr>
              <a:tabLst>
                <a:tab pos="463550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−10 	</a:t>
            </a: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17 </a:t>
            </a:r>
          </a:p>
          <a:p>
            <a:pPr>
              <a:lnSpc>
                <a:spcPct val="150000"/>
              </a:lnSpc>
              <a:tabLst>
                <a:tab pos="463550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en-US" dirty="0">
                <a:solidFill>
                  <a:srgbClr val="000000"/>
                </a:solidFill>
              </a:rPr>
              <a:t>Subtract. </a:t>
            </a:r>
          </a:p>
          <a:p>
            <a:pPr>
              <a:tabLst>
                <a:tab pos="463550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  (−1) − 17	</a:t>
            </a:r>
            <a:r>
              <a:rPr lang="en-US" b="1" dirty="0">
                <a:solidFill>
                  <a:srgbClr val="000000"/>
                </a:solidFill>
              </a:rPr>
              <a:t>4.  </a:t>
            </a:r>
            <a:r>
              <a:rPr lang="en-US" dirty="0">
                <a:solidFill>
                  <a:srgbClr val="000000"/>
                </a:solidFill>
              </a:rPr>
              <a:t> 	</a:t>
            </a:r>
            <a:r>
              <a:rPr lang="en-US" b="1" dirty="0">
                <a:solidFill>
                  <a:srgbClr val="000000"/>
                </a:solidFill>
              </a:rPr>
              <a:t>5.  </a:t>
            </a:r>
            <a:r>
              <a:rPr lang="en-US" dirty="0">
                <a:solidFill>
                  <a:srgbClr val="000000"/>
                </a:solidFill>
              </a:rPr>
              <a:t>−20 − 2 + 6 </a:t>
            </a:r>
          </a:p>
          <a:p>
            <a:pPr>
              <a:lnSpc>
                <a:spcPct val="200000"/>
              </a:lnSpc>
              <a:tabLst>
                <a:tab pos="463550" algn="l"/>
                <a:tab pos="2743200" algn="l"/>
                <a:tab pos="3206750" algn="l"/>
                <a:tab pos="5486400" algn="l"/>
                <a:tab pos="594995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15042" name="Object 2"/>
          <p:cNvGraphicFramePr>
            <a:graphicFrameLocks noChangeAspect="1"/>
          </p:cNvGraphicFramePr>
          <p:nvPr/>
        </p:nvGraphicFramePr>
        <p:xfrm>
          <a:off x="3746500" y="3178884"/>
          <a:ext cx="901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901309" imgH="1028254" progId="Equation.DSMT4">
                  <p:embed/>
                </p:oleObj>
              </mc:Choice>
              <mc:Fallback>
                <p:oleObj name="Equation" r:id="rId3" imgW="901309" imgH="1028254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3178884"/>
                        <a:ext cx="9017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1.	</a:t>
            </a:r>
            <a:r>
              <a:rPr lang="en-US" dirty="0">
                <a:solidFill>
                  <a:srgbClr val="FF0000"/>
                </a:solidFill>
              </a:rPr>
              <a:t>10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2.	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17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3.	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18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4.	</a:t>
            </a:r>
            <a:r>
              <a:rPr lang="en-US" dirty="0">
                <a:solidFill>
                  <a:srgbClr val="FF0000"/>
                </a:solidFill>
              </a:rPr>
              <a:t>29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5.	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16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Understand the concept of an additive inverse.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Learn how to subtract with integers.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Additive Inverse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3456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Additive Inverse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opposite </a:t>
            </a:r>
            <a:r>
              <a:rPr lang="en-US" dirty="0">
                <a:solidFill>
                  <a:srgbClr val="000000"/>
                </a:solidFill>
              </a:rPr>
              <a:t>of an integer is called its </a:t>
            </a:r>
            <a:r>
              <a:rPr lang="en-US" b="1" dirty="0">
                <a:solidFill>
                  <a:srgbClr val="C00000"/>
                </a:solidFill>
              </a:rPr>
              <a:t>additive inverse</a:t>
            </a:r>
            <a:r>
              <a:rPr lang="en-US" dirty="0">
                <a:solidFill>
                  <a:srgbClr val="000000"/>
                </a:solidFill>
              </a:rPr>
              <a:t>. The sum of an integer and its additive inverse is 0. Symbolically, for any integer </a:t>
            </a:r>
            <a:r>
              <a:rPr lang="en-US" i="1" dirty="0">
                <a:solidFill>
                  <a:srgbClr val="000000"/>
                </a:solidFill>
              </a:rPr>
              <a:t>a, </a:t>
            </a:r>
          </a:p>
          <a:p>
            <a:pPr algn="ctr">
              <a:lnSpc>
                <a:spcPct val="150000"/>
              </a:lnSpc>
            </a:pP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+ (−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) = 0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Additive Inverse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The symbol −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should be read as </a:t>
            </a:r>
            <a:r>
              <a:rPr lang="en-US" b="1" dirty="0">
                <a:solidFill>
                  <a:srgbClr val="C00000"/>
                </a:solidFill>
              </a:rPr>
              <a:t>the opposite of </a:t>
            </a:r>
            <a:r>
              <a:rPr lang="en-US" b="1" i="1" dirty="0">
                <a:solidFill>
                  <a:srgbClr val="C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. Since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 variable, −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might be positive, negative, or 0. For example,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13, then −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−13 and −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b="1" dirty="0">
                <a:solidFill>
                  <a:srgbClr val="C00000"/>
                </a:solidFill>
              </a:rPr>
              <a:t>negative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dirty="0">
                <a:solidFill>
                  <a:srgbClr val="000000"/>
                </a:solidFill>
              </a:rPr>
              <a:t>However,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−4, then −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− (− 4) = + 4 and −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b="1" dirty="0">
                <a:solidFill>
                  <a:srgbClr val="C00000"/>
                </a:solidFill>
              </a:rPr>
              <a:t>positive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3429000" y="4771104"/>
            <a:ext cx="533400" cy="2286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4120488" y="4945112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743200" y="5304504"/>
            <a:ext cx="2743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opposite of   negative 4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Find the additive inverse (opposite) of each integer.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a. </a:t>
            </a: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7 </a:t>
            </a:r>
            <a:r>
              <a:rPr lang="en-US" dirty="0"/>
              <a:t>			</a:t>
            </a:r>
            <a:r>
              <a:rPr lang="en-US" b="1" dirty="0"/>
              <a:t>b.   </a:t>
            </a:r>
            <a:r>
              <a:rPr lang="en-US" dirty="0">
                <a:solidFill>
                  <a:srgbClr val="0000FF"/>
                </a:solidFill>
              </a:rPr>
              <a:t>−3</a:t>
            </a:r>
            <a:r>
              <a:rPr lang="en-US" dirty="0"/>
              <a:t>			</a:t>
            </a:r>
            <a:r>
              <a:rPr lang="en-US" b="1" dirty="0"/>
              <a:t>c.</a:t>
            </a:r>
            <a:r>
              <a:rPr lang="en-US" dirty="0"/>
              <a:t>   </a:t>
            </a:r>
            <a:r>
              <a:rPr lang="en-US" dirty="0">
                <a:solidFill>
                  <a:srgbClr val="0000FF"/>
                </a:solidFill>
              </a:rPr>
              <a:t>−22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a.</a:t>
            </a:r>
            <a:r>
              <a:rPr lang="en-US" dirty="0"/>
              <a:t>	The additive inverse of 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–7</a:t>
            </a:r>
            <a:r>
              <a:rPr lang="en-US" dirty="0"/>
              <a:t>, and</a:t>
            </a:r>
          </a:p>
          <a:p>
            <a:pPr algn="ctr"/>
            <a:r>
              <a:rPr lang="en-US" dirty="0">
                <a:solidFill>
                  <a:srgbClr val="000099"/>
                </a:solidFill>
              </a:rPr>
              <a:t>7</a:t>
            </a:r>
            <a:r>
              <a:rPr lang="en-US" dirty="0"/>
              <a:t> </a:t>
            </a:r>
            <a:r>
              <a:rPr lang="en-US" dirty="0">
                <a:solidFill>
                  <a:srgbClr val="000099"/>
                </a:solidFill>
              </a:rPr>
              <a:t>+ (−7) = </a:t>
            </a: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>
              <a:spcBef>
                <a:spcPts val="1800"/>
              </a:spcBef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–3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+3</a:t>
            </a:r>
            <a:r>
              <a:rPr lang="en-US" dirty="0"/>
              <a:t>, and </a:t>
            </a:r>
          </a:p>
          <a:p>
            <a:pPr algn="ctr"/>
            <a:r>
              <a:rPr lang="en-US" dirty="0">
                <a:solidFill>
                  <a:srgbClr val="000099"/>
                </a:solidFill>
              </a:rPr>
              <a:t>(−3) + (+3) = </a:t>
            </a: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>
              <a:spcBef>
                <a:spcPts val="1800"/>
              </a:spcBef>
              <a:tabLst>
                <a:tab pos="457200" algn="l"/>
              </a:tabLst>
            </a:pPr>
            <a:r>
              <a:rPr lang="en-US" b="1" dirty="0"/>
              <a:t>c.	</a:t>
            </a: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−22 </a:t>
            </a:r>
            <a:r>
              <a:rPr lang="en-US" dirty="0"/>
              <a:t>is </a:t>
            </a:r>
            <a:r>
              <a:rPr lang="en-US" dirty="0">
                <a:solidFill>
                  <a:srgbClr val="FF0000"/>
                </a:solidFill>
              </a:rPr>
              <a:t>+22</a:t>
            </a:r>
            <a:r>
              <a:rPr lang="en-US" dirty="0"/>
              <a:t>, and </a:t>
            </a:r>
          </a:p>
          <a:p>
            <a:pPr algn="ctr"/>
            <a:r>
              <a:rPr lang="en-US" dirty="0">
                <a:solidFill>
                  <a:srgbClr val="000099"/>
                </a:solidFill>
              </a:rPr>
              <a:t>(−22) + (+ 22) = </a:t>
            </a:r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Subtraction with Integers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Difference</a:t>
            </a:r>
          </a:p>
          <a:p>
            <a:r>
              <a:rPr lang="en-US" dirty="0">
                <a:solidFill>
                  <a:srgbClr val="000000"/>
                </a:solidFill>
              </a:rPr>
              <a:t>For any integers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we define the </a:t>
            </a:r>
            <a:r>
              <a:rPr lang="en-US" b="1" dirty="0">
                <a:solidFill>
                  <a:srgbClr val="C00000"/>
                </a:solidFill>
              </a:rPr>
              <a:t>difference </a:t>
            </a:r>
            <a:r>
              <a:rPr lang="en-US" dirty="0">
                <a:solidFill>
                  <a:srgbClr val="000000"/>
                </a:solidFill>
              </a:rPr>
              <a:t>between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as follows:</a:t>
            </a:r>
          </a:p>
          <a:p>
            <a:r>
              <a:rPr lang="en-US" dirty="0">
                <a:solidFill>
                  <a:srgbClr val="0000FF"/>
                </a:solidFill>
              </a:rPr>
              <a:t>			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−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+ (−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) </a:t>
            </a:r>
          </a:p>
          <a:p>
            <a:r>
              <a:rPr lang="en-US" dirty="0">
                <a:solidFill>
                  <a:srgbClr val="000000"/>
                </a:solidFill>
              </a:rPr>
              <a:t>This equation is read 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“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minus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is equal to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plus the opposite of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following differences. </a:t>
            </a:r>
          </a:p>
          <a:p>
            <a:pPr>
              <a:tabLst>
                <a:tab pos="463550" algn="l"/>
                <a:tab pos="4121150" algn="l"/>
                <a:tab pos="4572000" algn="l"/>
              </a:tabLst>
            </a:pPr>
            <a:r>
              <a:rPr lang="en-US" b="1" dirty="0"/>
              <a:t>a.	</a:t>
            </a:r>
            <a:r>
              <a:rPr lang="en-US" dirty="0">
                <a:solidFill>
                  <a:srgbClr val="0000FF"/>
                </a:solidFill>
              </a:rPr>
              <a:t>(+2) – (−6) </a:t>
            </a:r>
            <a:r>
              <a:rPr lang="en-US" b="1" dirty="0"/>
              <a:t>	b.	</a:t>
            </a:r>
            <a:r>
              <a:rPr lang="en-US" dirty="0">
                <a:solidFill>
                  <a:srgbClr val="0000FF"/>
                </a:solidFill>
              </a:rPr>
              <a:t>(−3) – (−7) </a:t>
            </a:r>
          </a:p>
          <a:p>
            <a:pPr>
              <a:tabLst>
                <a:tab pos="463550" algn="l"/>
                <a:tab pos="4121150" algn="l"/>
                <a:tab pos="4572000" algn="l"/>
              </a:tabLst>
            </a:pPr>
            <a:r>
              <a:rPr lang="en-US" b="1" dirty="0"/>
              <a:t>c.	</a:t>
            </a:r>
            <a:r>
              <a:rPr lang="en-US" dirty="0">
                <a:solidFill>
                  <a:srgbClr val="0000FF"/>
                </a:solidFill>
              </a:rPr>
              <a:t>(−5) – (−2) </a:t>
            </a:r>
            <a:r>
              <a:rPr lang="en-US" b="1" dirty="0"/>
              <a:t>	d.	</a:t>
            </a:r>
            <a:r>
              <a:rPr lang="en-US" dirty="0">
                <a:solidFill>
                  <a:srgbClr val="0000FF"/>
                </a:solidFill>
              </a:rPr>
              <a:t>(−9) – (−9)</a:t>
            </a:r>
          </a:p>
          <a:p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</a:p>
          <a:p>
            <a:endParaRPr lang="en-US" b="1" dirty="0"/>
          </a:p>
          <a:p>
            <a:endParaRPr lang="en-US" b="1" dirty="0"/>
          </a:p>
        </p:txBody>
      </p:sp>
      <p:cxnSp>
        <p:nvCxnSpPr>
          <p:cNvPr id="6" name="Straight Arrow Connector 5"/>
          <p:cNvCxnSpPr/>
          <p:nvPr/>
        </p:nvCxnSpPr>
        <p:spPr>
          <a:xfrm rot="5400000" flipH="1" flipV="1">
            <a:off x="3789186" y="4127654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819400" y="3810000"/>
            <a:ext cx="687388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V="1">
            <a:off x="1715294" y="3848894"/>
            <a:ext cx="457200" cy="379412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62000" y="44958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minus changed to plus 	opposite of −6 </a:t>
            </a:r>
          </a:p>
        </p:txBody>
      </p:sp>
      <p:sp>
        <p:nvSpPr>
          <p:cNvPr id="8" name="Rectangle 7"/>
          <p:cNvSpPr/>
          <p:nvPr/>
        </p:nvSpPr>
        <p:spPr>
          <a:xfrm>
            <a:off x="929148" y="3323304"/>
            <a:ext cx="16882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(+2) – (−6)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2472816" y="3323304"/>
            <a:ext cx="1949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(+2) + (+6)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4222956" y="3320844"/>
            <a:ext cx="8899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+8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endParaRPr lang="en-US" dirty="0"/>
          </a:p>
          <a:p>
            <a:pPr>
              <a:tabLst>
                <a:tab pos="463550" algn="l"/>
              </a:tabLst>
            </a:pPr>
            <a:r>
              <a:rPr lang="en-US" b="1" dirty="0"/>
              <a:t>c.	</a:t>
            </a: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lnSpc>
                <a:spcPct val="200000"/>
              </a:lnSpc>
              <a:tabLst>
                <a:tab pos="463550" algn="l"/>
              </a:tabLst>
            </a:pPr>
            <a:r>
              <a:rPr lang="en-US" b="1" dirty="0"/>
              <a:t>d.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rot="5400000" flipH="1" flipV="1">
            <a:off x="3838350" y="2132807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2833120" y="1815153"/>
            <a:ext cx="687388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6200000" flipV="1">
            <a:off x="1684210" y="1791494"/>
            <a:ext cx="457200" cy="379412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884904" y="2397717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minus changed to plus 	opposite of −7 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3775610" y="4143800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805824" y="3826146"/>
            <a:ext cx="687388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V="1">
            <a:off x="1685798" y="3802487"/>
            <a:ext cx="457200" cy="379412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48424" y="437289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minus changed to plus 	opposite of −2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6860" y="1283112"/>
            <a:ext cx="17700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(−3) – (−7 )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2546556" y="1280652"/>
            <a:ext cx="1949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(−3) + (+7)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4372896" y="1283112"/>
            <a:ext cx="808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+4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914400" y="3338052"/>
            <a:ext cx="16882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(−5) – (−2)</a:t>
            </a:r>
            <a:endParaRPr lang="en-US" sz="2800" dirty="0"/>
          </a:p>
        </p:txBody>
      </p:sp>
      <p:sp>
        <p:nvSpPr>
          <p:cNvPr id="20" name="Rectangle 19"/>
          <p:cNvSpPr/>
          <p:nvPr/>
        </p:nvSpPr>
        <p:spPr>
          <a:xfrm>
            <a:off x="2470356" y="3323304"/>
            <a:ext cx="1949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(−5) + (+2)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4284408" y="3323304"/>
            <a:ext cx="808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−3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914400" y="5181600"/>
            <a:ext cx="16882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(−9) – (−9)</a:t>
            </a:r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2470356" y="5181600"/>
            <a:ext cx="1949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(−9) + (+9)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4299156" y="5166852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  <p:bldP spid="12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7 – 13</a:t>
            </a:r>
            <a:endParaRPr lang="en-US" dirty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>
                <a:solidFill>
                  <a:srgbClr val="0000FF"/>
                </a:solidFill>
              </a:rPr>
              <a:t>	10 – 8</a:t>
            </a: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c.</a:t>
            </a:r>
            <a:r>
              <a:rPr lang="en-US" dirty="0">
                <a:solidFill>
                  <a:srgbClr val="0000FF"/>
                </a:solidFill>
              </a:rPr>
              <a:t>	−4 − 8</a:t>
            </a: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d.</a:t>
            </a: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6 − 9</a:t>
            </a:r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e.</a:t>
            </a: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−20 + 15 − 10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75504" y="1433052"/>
            <a:ext cx="808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–6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875504" y="214378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875504" y="2880852"/>
            <a:ext cx="1072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−12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676400" y="3598608"/>
            <a:ext cx="808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−3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4343400" y="4313904"/>
            <a:ext cx="9909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−15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2927556" y="4313904"/>
            <a:ext cx="15167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−5 − 10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336</Words>
  <Application>Microsoft Office PowerPoint</Application>
  <PresentationFormat>On-screen Show (4:3)</PresentationFormat>
  <Paragraphs>103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Symbol</vt:lpstr>
      <vt:lpstr>Courier New</vt:lpstr>
      <vt:lpstr>Office Theme</vt:lpstr>
      <vt:lpstr>Equation</vt:lpstr>
      <vt:lpstr>Section 9.3</vt:lpstr>
      <vt:lpstr>Objectives</vt:lpstr>
      <vt:lpstr>Additive Inverse</vt:lpstr>
      <vt:lpstr>Additive Inverse</vt:lpstr>
      <vt:lpstr>Example 1</vt:lpstr>
      <vt:lpstr>Subtraction with Integers</vt:lpstr>
      <vt:lpstr>Example 2</vt:lpstr>
      <vt:lpstr>Example 2 (cont.)</vt:lpstr>
      <vt:lpstr>Example 3</vt:lpstr>
      <vt:lpstr>Example 4</vt:lpstr>
      <vt:lpstr>Example 5</vt:lpstr>
      <vt:lpstr>Example 6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32</cp:revision>
  <dcterms:created xsi:type="dcterms:W3CDTF">2013-04-26T14:43:13Z</dcterms:created>
  <dcterms:modified xsi:type="dcterms:W3CDTF">2016-10-03T16:03:33Z</dcterms:modified>
</cp:coreProperties>
</file>