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77" r:id="rId6"/>
    <p:sldId id="278" r:id="rId7"/>
    <p:sldId id="263" r:id="rId8"/>
    <p:sldId id="264" r:id="rId9"/>
    <p:sldId id="265" r:id="rId10"/>
    <p:sldId id="266" r:id="rId11"/>
    <p:sldId id="267" r:id="rId12"/>
    <p:sldId id="268" r:id="rId13"/>
    <p:sldId id="269" r:id="rId14"/>
    <p:sldId id="279" r:id="rId15"/>
    <p:sldId id="270" r:id="rId16"/>
    <p:sldId id="271" r:id="rId17"/>
    <p:sldId id="272" r:id="rId18"/>
    <p:sldId id="273" r:id="rId19"/>
    <p:sldId id="274" r:id="rId20"/>
    <p:sldId id="275" r:id="rId21"/>
    <p:sldId id="276"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000099"/>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8.wmf"/><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wmf"/><Relationship Id="rId16" Type="http://schemas.openxmlformats.org/officeDocument/2006/relationships/image" Target="../media/image51.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5" Type="http://schemas.openxmlformats.org/officeDocument/2006/relationships/image" Target="../media/image5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 Id="rId1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11" Type="http://schemas.openxmlformats.org/officeDocument/2006/relationships/image" Target="../media/image15.wmf"/><Relationship Id="rId5" Type="http://schemas.openxmlformats.org/officeDocument/2006/relationships/image" Target="../media/image9.wmf"/><Relationship Id="rId10" Type="http://schemas.openxmlformats.org/officeDocument/2006/relationships/image" Target="../media/image14.wmf"/><Relationship Id="rId4" Type="http://schemas.openxmlformats.org/officeDocument/2006/relationships/image" Target="../media/image8.wmf"/><Relationship Id="rId9"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B696E6-F796-4834-BCEA-49CC997BE54C}"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40B299-C0B2-47DC-BB26-33FC52B4E6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0.wmf"/><Relationship Id="rId26" Type="http://schemas.openxmlformats.org/officeDocument/2006/relationships/oleObject" Target="../embeddings/oleObject18.bin"/><Relationship Id="rId3" Type="http://schemas.openxmlformats.org/officeDocument/2006/relationships/oleObject" Target="../embeddings/oleObject4.bin"/><Relationship Id="rId21" Type="http://schemas.openxmlformats.org/officeDocument/2006/relationships/oleObject" Target="../embeddings/oleObject15.bin"/><Relationship Id="rId7" Type="http://schemas.openxmlformats.org/officeDocument/2006/relationships/oleObject" Target="../embeddings/oleObject6.bin"/><Relationship Id="rId12" Type="http://schemas.openxmlformats.org/officeDocument/2006/relationships/image" Target="../media/image9.wmf"/><Relationship Id="rId17" Type="http://schemas.openxmlformats.org/officeDocument/2006/relationships/oleObject" Target="../embeddings/oleObject13.bin"/><Relationship Id="rId25"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oleObject" Target="../embeddings/oleObject12.bin"/><Relationship Id="rId20" Type="http://schemas.openxmlformats.org/officeDocument/2006/relationships/image" Target="../media/image11.wmf"/><Relationship Id="rId29" Type="http://schemas.openxmlformats.org/officeDocument/2006/relationships/image" Target="../media/image15.wmf"/><Relationship Id="rId1" Type="http://schemas.openxmlformats.org/officeDocument/2006/relationships/vmlDrawing" Target="../drawings/vmlDrawing4.vml"/><Relationship Id="rId6" Type="http://schemas.openxmlformats.org/officeDocument/2006/relationships/image" Target="../media/image6.wmf"/><Relationship Id="rId11" Type="http://schemas.openxmlformats.org/officeDocument/2006/relationships/oleObject" Target="../embeddings/oleObject8.bin"/><Relationship Id="rId24" Type="http://schemas.openxmlformats.org/officeDocument/2006/relationships/oleObject" Target="../embeddings/oleObject17.bin"/><Relationship Id="rId5" Type="http://schemas.openxmlformats.org/officeDocument/2006/relationships/oleObject" Target="../embeddings/oleObject5.bin"/><Relationship Id="rId15" Type="http://schemas.openxmlformats.org/officeDocument/2006/relationships/oleObject" Target="../embeddings/oleObject11.bin"/><Relationship Id="rId23" Type="http://schemas.openxmlformats.org/officeDocument/2006/relationships/image" Target="../media/image12.wmf"/><Relationship Id="rId28" Type="http://schemas.openxmlformats.org/officeDocument/2006/relationships/oleObject" Target="../embeddings/oleObject19.bin"/><Relationship Id="rId10" Type="http://schemas.openxmlformats.org/officeDocument/2006/relationships/image" Target="../media/image8.wmf"/><Relationship Id="rId19" Type="http://schemas.openxmlformats.org/officeDocument/2006/relationships/oleObject" Target="../embeddings/oleObject14.bin"/><Relationship Id="rId4" Type="http://schemas.openxmlformats.org/officeDocument/2006/relationships/image" Target="../media/image5.wmf"/><Relationship Id="rId9" Type="http://schemas.openxmlformats.org/officeDocument/2006/relationships/oleObject" Target="../embeddings/oleObject7.bin"/><Relationship Id="rId14" Type="http://schemas.openxmlformats.org/officeDocument/2006/relationships/oleObject" Target="../embeddings/oleObject10.bin"/><Relationship Id="rId22" Type="http://schemas.openxmlformats.org/officeDocument/2006/relationships/oleObject" Target="../embeddings/oleObject16.bin"/><Relationship Id="rId27"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5" Type="http://schemas.openxmlformats.org/officeDocument/2006/relationships/oleObject" Target="../embeddings/oleObject21.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24.bin"/><Relationship Id="rId4" Type="http://schemas.openxmlformats.org/officeDocument/2006/relationships/image" Target="../media/image19.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3.wmf"/><Relationship Id="rId5" Type="http://schemas.openxmlformats.org/officeDocument/2006/relationships/oleObject" Target="../embeddings/oleObject27.bin"/><Relationship Id="rId4" Type="http://schemas.openxmlformats.org/officeDocument/2006/relationships/image" Target="../media/image22.wmf"/></Relationships>
</file>

<file path=ppt/slides/_rels/slide17.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31.bin"/><Relationship Id="rId14" Type="http://schemas.openxmlformats.org/officeDocument/2006/relationships/image" Target="../media/image29.wmf"/></Relationships>
</file>

<file path=ppt/slides/_rels/slide18.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1.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7.bin"/><Relationship Id="rId14" Type="http://schemas.openxmlformats.org/officeDocument/2006/relationships/image" Target="../media/image35.wmf"/></Relationships>
</file>

<file path=ppt/slides/_rels/slide19.xml.rels><?xml version="1.0" encoding="UTF-8" standalone="yes"?>
<Relationships xmlns="http://schemas.openxmlformats.org/package/2006/relationships"><Relationship Id="rId13" Type="http://schemas.openxmlformats.org/officeDocument/2006/relationships/oleObject" Target="../embeddings/oleObject45.bin"/><Relationship Id="rId18" Type="http://schemas.openxmlformats.org/officeDocument/2006/relationships/image" Target="../media/image43.wmf"/><Relationship Id="rId26" Type="http://schemas.openxmlformats.org/officeDocument/2006/relationships/image" Target="../media/image47.wmf"/><Relationship Id="rId3" Type="http://schemas.openxmlformats.org/officeDocument/2006/relationships/oleObject" Target="../embeddings/oleObject40.bin"/><Relationship Id="rId21" Type="http://schemas.openxmlformats.org/officeDocument/2006/relationships/oleObject" Target="../embeddings/oleObject49.bin"/><Relationship Id="rId34" Type="http://schemas.openxmlformats.org/officeDocument/2006/relationships/image" Target="../media/image51.wmf"/><Relationship Id="rId7" Type="http://schemas.openxmlformats.org/officeDocument/2006/relationships/oleObject" Target="../embeddings/oleObject42.bin"/><Relationship Id="rId12" Type="http://schemas.openxmlformats.org/officeDocument/2006/relationships/image" Target="../media/image40.wmf"/><Relationship Id="rId17" Type="http://schemas.openxmlformats.org/officeDocument/2006/relationships/oleObject" Target="../embeddings/oleObject47.bin"/><Relationship Id="rId25" Type="http://schemas.openxmlformats.org/officeDocument/2006/relationships/oleObject" Target="../embeddings/oleObject51.bin"/><Relationship Id="rId33"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29" Type="http://schemas.openxmlformats.org/officeDocument/2006/relationships/oleObject" Target="../embeddings/oleObject53.bin"/><Relationship Id="rId1" Type="http://schemas.openxmlformats.org/officeDocument/2006/relationships/vmlDrawing" Target="../drawings/vmlDrawing11.vml"/><Relationship Id="rId6" Type="http://schemas.openxmlformats.org/officeDocument/2006/relationships/image" Target="../media/image37.wmf"/><Relationship Id="rId11" Type="http://schemas.openxmlformats.org/officeDocument/2006/relationships/oleObject" Target="../embeddings/oleObject44.bin"/><Relationship Id="rId24" Type="http://schemas.openxmlformats.org/officeDocument/2006/relationships/image" Target="../media/image46.wmf"/><Relationship Id="rId32" Type="http://schemas.openxmlformats.org/officeDocument/2006/relationships/image" Target="../media/image50.wmf"/><Relationship Id="rId5" Type="http://schemas.openxmlformats.org/officeDocument/2006/relationships/oleObject" Target="../embeddings/oleObject41.bin"/><Relationship Id="rId15" Type="http://schemas.openxmlformats.org/officeDocument/2006/relationships/oleObject" Target="../embeddings/oleObject46.bin"/><Relationship Id="rId23" Type="http://schemas.openxmlformats.org/officeDocument/2006/relationships/oleObject" Target="../embeddings/oleObject50.bin"/><Relationship Id="rId28" Type="http://schemas.openxmlformats.org/officeDocument/2006/relationships/image" Target="../media/image48.wmf"/><Relationship Id="rId10" Type="http://schemas.openxmlformats.org/officeDocument/2006/relationships/image" Target="../media/image39.wmf"/><Relationship Id="rId19" Type="http://schemas.openxmlformats.org/officeDocument/2006/relationships/oleObject" Target="../embeddings/oleObject48.bin"/><Relationship Id="rId31" Type="http://schemas.openxmlformats.org/officeDocument/2006/relationships/oleObject" Target="../embeddings/oleObject54.bin"/><Relationship Id="rId4" Type="http://schemas.openxmlformats.org/officeDocument/2006/relationships/image" Target="../media/image36.wmf"/><Relationship Id="rId9" Type="http://schemas.openxmlformats.org/officeDocument/2006/relationships/oleObject" Target="../embeddings/oleObject43.bin"/><Relationship Id="rId14" Type="http://schemas.openxmlformats.org/officeDocument/2006/relationships/image" Target="../media/image41.wmf"/><Relationship Id="rId22" Type="http://schemas.openxmlformats.org/officeDocument/2006/relationships/image" Target="../media/image45.wmf"/><Relationship Id="rId27" Type="http://schemas.openxmlformats.org/officeDocument/2006/relationships/oleObject" Target="../embeddings/oleObject52.bin"/><Relationship Id="rId30" Type="http://schemas.openxmlformats.org/officeDocument/2006/relationships/image" Target="../media/image49.wmf"/><Relationship Id="rId8" Type="http://schemas.openxmlformats.org/officeDocument/2006/relationships/image" Target="../media/image3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52.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9.4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Division, and Order of Operations with Integers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graphicFrame>
        <p:nvGraphicFramePr>
          <p:cNvPr id="4101" name="Object 5"/>
          <p:cNvGraphicFramePr>
            <a:graphicFrameLocks noChangeAspect="1"/>
          </p:cNvGraphicFramePr>
          <p:nvPr/>
        </p:nvGraphicFramePr>
        <p:xfrm>
          <a:off x="533400" y="1371600"/>
          <a:ext cx="1104900" cy="838200"/>
        </p:xfrm>
        <a:graphic>
          <a:graphicData uri="http://schemas.openxmlformats.org/presentationml/2006/ole">
            <mc:AlternateContent xmlns:mc="http://schemas.openxmlformats.org/markup-compatibility/2006">
              <mc:Choice xmlns:v="urn:schemas-microsoft-com:vml" Requires="v">
                <p:oleObj spid="_x0000_s4118" name="Equation" r:id="rId3" imgW="1104840" imgH="838080" progId="Equation.DSMT4">
                  <p:embed/>
                </p:oleObj>
              </mc:Choice>
              <mc:Fallback>
                <p:oleObj name="Equation" r:id="rId3" imgW="11048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676400" y="1646904"/>
          <a:ext cx="685800" cy="279400"/>
        </p:xfrm>
        <a:graphic>
          <a:graphicData uri="http://schemas.openxmlformats.org/presentationml/2006/ole">
            <mc:AlternateContent xmlns:mc="http://schemas.openxmlformats.org/markup-compatibility/2006">
              <mc:Choice xmlns:v="urn:schemas-microsoft-com:vml" Requires="v">
                <p:oleObj spid="_x0000_s4119" name="Equation" r:id="rId5" imgW="685800" imgH="279360" progId="Equation.DSMT4">
                  <p:embed/>
                </p:oleObj>
              </mc:Choice>
              <mc:Fallback>
                <p:oleObj name="Equation" r:id="rId5" imgW="685800" imgH="2793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164690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590800" y="1632156"/>
          <a:ext cx="1206500" cy="304800"/>
        </p:xfrm>
        <a:graphic>
          <a:graphicData uri="http://schemas.openxmlformats.org/presentationml/2006/ole">
            <mc:AlternateContent xmlns:mc="http://schemas.openxmlformats.org/markup-compatibility/2006">
              <mc:Choice xmlns:v="urn:schemas-microsoft-com:vml" Requires="v">
                <p:oleObj spid="_x0000_s4120" name="Equation" r:id="rId7" imgW="1206360" imgH="304560" progId="Equation.DSMT4">
                  <p:embed/>
                </p:oleObj>
              </mc:Choice>
              <mc:Fallback>
                <p:oleObj name="Equation" r:id="rId7" imgW="1206360" imgH="3045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1632156"/>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962400" y="1570704"/>
          <a:ext cx="2247900" cy="469900"/>
        </p:xfrm>
        <a:graphic>
          <a:graphicData uri="http://schemas.openxmlformats.org/presentationml/2006/ole">
            <mc:AlternateContent xmlns:mc="http://schemas.openxmlformats.org/markup-compatibility/2006">
              <mc:Choice xmlns:v="urn:schemas-microsoft-com:vml" Requires="v">
                <p:oleObj spid="_x0000_s4121" name="Equation" r:id="rId9" imgW="2247840" imgH="469800" progId="Equation.DSMT4">
                  <p:embed/>
                </p:oleObj>
              </mc:Choice>
              <mc:Fallback>
                <p:oleObj name="Equation" r:id="rId9" imgW="2247840" imgH="4698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1570704"/>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16192" y="2546556"/>
          <a:ext cx="1104900" cy="838200"/>
        </p:xfrm>
        <a:graphic>
          <a:graphicData uri="http://schemas.openxmlformats.org/presentationml/2006/ole">
            <mc:AlternateContent xmlns:mc="http://schemas.openxmlformats.org/markup-compatibility/2006">
              <mc:Choice xmlns:v="urn:schemas-microsoft-com:vml" Requires="v">
                <p:oleObj spid="_x0000_s4122" name="Equation" r:id="rId11" imgW="1104840" imgH="838080" progId="Equation.DSMT4">
                  <p:embed/>
                </p:oleObj>
              </mc:Choice>
              <mc:Fallback>
                <p:oleObj name="Equation" r:id="rId11" imgW="110484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6192" y="254655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1661652" y="2833688"/>
          <a:ext cx="685800" cy="279400"/>
        </p:xfrm>
        <a:graphic>
          <a:graphicData uri="http://schemas.openxmlformats.org/presentationml/2006/ole">
            <mc:AlternateContent xmlns:mc="http://schemas.openxmlformats.org/markup-compatibility/2006">
              <mc:Choice xmlns:v="urn:schemas-microsoft-com:vml" Requires="v">
                <p:oleObj spid="_x0000_s4123" name="Equation" r:id="rId13" imgW="685800" imgH="279360" progId="Equation.DSMT4">
                  <p:embed/>
                </p:oleObj>
              </mc:Choice>
              <mc:Fallback>
                <p:oleObj name="Equation" r:id="rId13" imgW="685800" imgH="27936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1652" y="2833688"/>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2576052" y="2819400"/>
          <a:ext cx="1206500" cy="304800"/>
        </p:xfrm>
        <a:graphic>
          <a:graphicData uri="http://schemas.openxmlformats.org/presentationml/2006/ole">
            <mc:AlternateContent xmlns:mc="http://schemas.openxmlformats.org/markup-compatibility/2006">
              <mc:Choice xmlns:v="urn:schemas-microsoft-com:vml" Requires="v">
                <p:oleObj spid="_x0000_s4124" name="Equation" r:id="rId14" imgW="1206360" imgH="304560" progId="Equation.DSMT4">
                  <p:embed/>
                </p:oleObj>
              </mc:Choice>
              <mc:Fallback>
                <p:oleObj name="Equation" r:id="rId14" imgW="1206360" imgH="30456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76052" y="2819400"/>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2590800" y="4006644"/>
          <a:ext cx="1206500" cy="304800"/>
        </p:xfrm>
        <a:graphic>
          <a:graphicData uri="http://schemas.openxmlformats.org/presentationml/2006/ole">
            <mc:AlternateContent xmlns:mc="http://schemas.openxmlformats.org/markup-compatibility/2006">
              <mc:Choice xmlns:v="urn:schemas-microsoft-com:vml" Requires="v">
                <p:oleObj spid="_x0000_s4125" name="Equation" r:id="rId15" imgW="1206360" imgH="304560" progId="Equation.DSMT4">
                  <p:embed/>
                </p:oleObj>
              </mc:Choice>
              <mc:Fallback>
                <p:oleObj name="Equation" r:id="rId15" imgW="1206360" imgH="30456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4006644"/>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2588340" y="5211096"/>
          <a:ext cx="1206500" cy="304800"/>
        </p:xfrm>
        <a:graphic>
          <a:graphicData uri="http://schemas.openxmlformats.org/presentationml/2006/ole">
            <mc:AlternateContent xmlns:mc="http://schemas.openxmlformats.org/markup-compatibility/2006">
              <mc:Choice xmlns:v="urn:schemas-microsoft-com:vml" Requires="v">
                <p:oleObj spid="_x0000_s4126" name="Equation" r:id="rId16" imgW="1206360" imgH="304560" progId="Equation.DSMT4">
                  <p:embed/>
                </p:oleObj>
              </mc:Choice>
              <mc:Fallback>
                <p:oleObj name="Equation" r:id="rId16" imgW="1206360" imgH="30456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8340" y="5211096"/>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533400" y="3733800"/>
          <a:ext cx="1104900" cy="838200"/>
        </p:xfrm>
        <a:graphic>
          <a:graphicData uri="http://schemas.openxmlformats.org/presentationml/2006/ole">
            <mc:AlternateContent xmlns:mc="http://schemas.openxmlformats.org/markup-compatibility/2006">
              <mc:Choice xmlns:v="urn:schemas-microsoft-com:vml" Requires="v">
                <p:oleObj spid="_x0000_s4127" name="Equation" r:id="rId17" imgW="1104840" imgH="838080" progId="Equation.DSMT4">
                  <p:embed/>
                </p:oleObj>
              </mc:Choice>
              <mc:Fallback>
                <p:oleObj name="Equation" r:id="rId17" imgW="1104840" imgH="83808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37338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1661652" y="4023852"/>
          <a:ext cx="685800" cy="279400"/>
        </p:xfrm>
        <a:graphic>
          <a:graphicData uri="http://schemas.openxmlformats.org/presentationml/2006/ole">
            <mc:AlternateContent xmlns:mc="http://schemas.openxmlformats.org/markup-compatibility/2006">
              <mc:Choice xmlns:v="urn:schemas-microsoft-com:vml" Requires="v">
                <p:oleObj spid="_x0000_s4128" name="Equation" r:id="rId19" imgW="685800" imgH="279360" progId="Equation.DSMT4">
                  <p:embed/>
                </p:oleObj>
              </mc:Choice>
              <mc:Fallback>
                <p:oleObj name="Equation" r:id="rId19" imgW="685800" imgH="279360" progId="Equation.DSMT4">
                  <p:embed/>
                  <p:pic>
                    <p:nvPicPr>
                      <p:cNvPr id="0" name="Picture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61652" y="4023852"/>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1676400" y="5211096"/>
          <a:ext cx="685800" cy="279400"/>
        </p:xfrm>
        <a:graphic>
          <a:graphicData uri="http://schemas.openxmlformats.org/presentationml/2006/ole">
            <mc:AlternateContent xmlns:mc="http://schemas.openxmlformats.org/markup-compatibility/2006">
              <mc:Choice xmlns:v="urn:schemas-microsoft-com:vml" Requires="v">
                <p:oleObj spid="_x0000_s4129" name="Equation" r:id="rId21" imgW="685800" imgH="279360" progId="Equation.DSMT4">
                  <p:embed/>
                </p:oleObj>
              </mc:Choice>
              <mc:Fallback>
                <p:oleObj name="Equation" r:id="rId21" imgW="685800" imgH="279360" progId="Equation.DSMT4">
                  <p:embed/>
                  <p:pic>
                    <p:nvPicPr>
                      <p:cNvPr id="0" name="Picture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76400" y="5211096"/>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514350" y="4922838"/>
          <a:ext cx="1143000" cy="838200"/>
        </p:xfrm>
        <a:graphic>
          <a:graphicData uri="http://schemas.openxmlformats.org/presentationml/2006/ole">
            <mc:AlternateContent xmlns:mc="http://schemas.openxmlformats.org/markup-compatibility/2006">
              <mc:Choice xmlns:v="urn:schemas-microsoft-com:vml" Requires="v">
                <p:oleObj spid="_x0000_s4130" name="Equation" r:id="rId22" imgW="1143000" imgH="838080" progId="Equation.DSMT4">
                  <p:embed/>
                </p:oleObj>
              </mc:Choice>
              <mc:Fallback>
                <p:oleObj name="Equation" r:id="rId22" imgW="1143000" imgH="838080" progId="Equation.DSMT4">
                  <p:embed/>
                  <p:pic>
                    <p:nvPicPr>
                      <p:cNvPr id="0" name="Picture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14350" y="4922838"/>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3962400" y="2760408"/>
          <a:ext cx="2273300" cy="469900"/>
        </p:xfrm>
        <a:graphic>
          <a:graphicData uri="http://schemas.openxmlformats.org/presentationml/2006/ole">
            <mc:AlternateContent xmlns:mc="http://schemas.openxmlformats.org/markup-compatibility/2006">
              <mc:Choice xmlns:v="urn:schemas-microsoft-com:vml" Requires="v">
                <p:oleObj spid="_x0000_s4131" name="Equation" r:id="rId24" imgW="2273040" imgH="469800" progId="Equation.DSMT4">
                  <p:embed/>
                </p:oleObj>
              </mc:Choice>
              <mc:Fallback>
                <p:oleObj name="Equation" r:id="rId24" imgW="2273040" imgH="469800" progId="Equation.DSMT4">
                  <p:embed/>
                  <p:pic>
                    <p:nvPicPr>
                      <p:cNvPr id="0" name="Picture 1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962400" y="2760408"/>
                        <a:ext cx="227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6" name="Object 20"/>
          <p:cNvGraphicFramePr>
            <a:graphicFrameLocks noChangeAspect="1"/>
          </p:cNvGraphicFramePr>
          <p:nvPr/>
        </p:nvGraphicFramePr>
        <p:xfrm>
          <a:off x="3962400" y="3932904"/>
          <a:ext cx="2273300" cy="469900"/>
        </p:xfrm>
        <a:graphic>
          <a:graphicData uri="http://schemas.openxmlformats.org/presentationml/2006/ole">
            <mc:AlternateContent xmlns:mc="http://schemas.openxmlformats.org/markup-compatibility/2006">
              <mc:Choice xmlns:v="urn:schemas-microsoft-com:vml" Requires="v">
                <p:oleObj spid="_x0000_s4132" name="Equation" r:id="rId26" imgW="2273040" imgH="469800" progId="Equation.DSMT4">
                  <p:embed/>
                </p:oleObj>
              </mc:Choice>
              <mc:Fallback>
                <p:oleObj name="Equation" r:id="rId26" imgW="2273040" imgH="469800" progId="Equation.DSMT4">
                  <p:embed/>
                  <p:pic>
                    <p:nvPicPr>
                      <p:cNvPr id="0" name="Picture 20"/>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962400" y="3932904"/>
                        <a:ext cx="227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7" name="Object 21"/>
          <p:cNvGraphicFramePr>
            <a:graphicFrameLocks noChangeAspect="1"/>
          </p:cNvGraphicFramePr>
          <p:nvPr/>
        </p:nvGraphicFramePr>
        <p:xfrm>
          <a:off x="3947652" y="5134896"/>
          <a:ext cx="2298700" cy="469900"/>
        </p:xfrm>
        <a:graphic>
          <a:graphicData uri="http://schemas.openxmlformats.org/presentationml/2006/ole">
            <mc:AlternateContent xmlns:mc="http://schemas.openxmlformats.org/markup-compatibility/2006">
              <mc:Choice xmlns:v="urn:schemas-microsoft-com:vml" Requires="v">
                <p:oleObj spid="_x0000_s4133" name="Equation" r:id="rId28" imgW="2298600" imgH="469800" progId="Equation.DSMT4">
                  <p:embed/>
                </p:oleObj>
              </mc:Choice>
              <mc:Fallback>
                <p:oleObj name="Equation" r:id="rId28" imgW="2298600" imgH="469800" progId="Equation.DSMT4">
                  <p:embed/>
                  <p:pic>
                    <p:nvPicPr>
                      <p:cNvPr id="0" name="Picture 21"/>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947652" y="5134896"/>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1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Integers</a:t>
            </a:r>
          </a:p>
        </p:txBody>
      </p:sp>
      <p:sp>
        <p:nvSpPr>
          <p:cNvPr id="4" name="Content Placeholder 2"/>
          <p:cNvSpPr>
            <a:spLocks noGrp="1"/>
          </p:cNvSpPr>
          <p:nvPr>
            <p:ph idx="1"/>
          </p:nvPr>
        </p:nvSpPr>
        <p:spPr>
          <a:xfrm>
            <a:off x="457200" y="1280160"/>
            <a:ext cx="8229600" cy="4271939"/>
          </a:xfrm>
          <a:solidFill>
            <a:srgbClr val="FFFFCC"/>
          </a:solidFill>
          <a:ln w="28575">
            <a:solidFill>
              <a:srgbClr val="000000"/>
            </a:solidFill>
          </a:ln>
        </p:spPr>
        <p:txBody>
          <a:bodyPr>
            <a:spAutoFit/>
          </a:bodyPr>
          <a:lstStyle/>
          <a:p>
            <a:pPr algn="ctr"/>
            <a:r>
              <a:rPr lang="en-US" b="1" dirty="0">
                <a:solidFill>
                  <a:srgbClr val="000000"/>
                </a:solidFill>
              </a:rPr>
              <a:t>Rules for Division with Integers</a:t>
            </a:r>
          </a:p>
          <a:p>
            <a:pPr>
              <a:tabLst>
                <a:tab pos="463550" algn="l"/>
              </a:tabLst>
            </a:pPr>
            <a:r>
              <a:rPr lang="en-US" b="1" dirty="0">
                <a:solidFill>
                  <a:srgbClr val="000000"/>
                </a:solidFill>
              </a:rPr>
              <a:t>1.</a:t>
            </a:r>
            <a:r>
              <a:rPr lang="en-US" dirty="0">
                <a:solidFill>
                  <a:srgbClr val="000000"/>
                </a:solidFill>
              </a:rPr>
              <a:t>	The quotient of two positive integers (here,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is </a:t>
            </a:r>
            <a:r>
              <a:rPr lang="en-US" b="1" dirty="0">
                <a:solidFill>
                  <a:srgbClr val="C00000"/>
                </a:solidFill>
              </a:rPr>
              <a:t>positive</a:t>
            </a:r>
            <a:r>
              <a:rPr lang="en-US" dirty="0">
                <a:solidFill>
                  <a:srgbClr val="000000"/>
                </a:solidFill>
              </a:rPr>
              <a:t>: </a:t>
            </a: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lnSpc>
                <a:spcPct val="150000"/>
              </a:lnSpc>
              <a:tabLst>
                <a:tab pos="463550" algn="l"/>
              </a:tabLst>
            </a:pPr>
            <a:r>
              <a:rPr lang="en-US" b="1" dirty="0">
                <a:solidFill>
                  <a:srgbClr val="000000"/>
                </a:solidFill>
              </a:rPr>
              <a:t>2.</a:t>
            </a:r>
            <a:r>
              <a:rPr lang="en-US" dirty="0">
                <a:solidFill>
                  <a:srgbClr val="000000"/>
                </a:solidFill>
              </a:rPr>
              <a:t>	The quotient of two negative integers is </a:t>
            </a:r>
            <a:r>
              <a:rPr lang="en-US" b="1" dirty="0">
                <a:solidFill>
                  <a:srgbClr val="C00000"/>
                </a:solidFill>
              </a:rPr>
              <a:t>positive</a:t>
            </a:r>
            <a:r>
              <a:rPr lang="en-US" dirty="0">
                <a:solidFill>
                  <a:srgbClr val="000000"/>
                </a:solidFill>
              </a:rPr>
              <a:t>: </a:t>
            </a:r>
          </a:p>
          <a:p>
            <a:pPr>
              <a:tabLst>
                <a:tab pos="463550" algn="l"/>
              </a:tabLst>
            </a:pPr>
            <a:endParaRPr lang="en-US" dirty="0">
              <a:solidFill>
                <a:srgbClr val="000000"/>
              </a:solidFill>
            </a:endParaRPr>
          </a:p>
          <a:p>
            <a:pPr>
              <a:tabLst>
                <a:tab pos="463550" algn="l"/>
              </a:tabLst>
            </a:pPr>
            <a:endParaRPr lang="en-US" dirty="0">
              <a:solidFill>
                <a:srgbClr val="000000"/>
              </a:solidFill>
            </a:endParaRPr>
          </a:p>
        </p:txBody>
      </p:sp>
      <p:graphicFrame>
        <p:nvGraphicFramePr>
          <p:cNvPr id="222210" name="Object 2"/>
          <p:cNvGraphicFramePr>
            <a:graphicFrameLocks noChangeAspect="1"/>
          </p:cNvGraphicFramePr>
          <p:nvPr/>
        </p:nvGraphicFramePr>
        <p:xfrm>
          <a:off x="4025900" y="2819400"/>
          <a:ext cx="1092200" cy="838200"/>
        </p:xfrm>
        <a:graphic>
          <a:graphicData uri="http://schemas.openxmlformats.org/presentationml/2006/ole">
            <mc:AlternateContent xmlns:mc="http://schemas.openxmlformats.org/markup-compatibility/2006">
              <mc:Choice xmlns:v="urn:schemas-microsoft-com:vml" Requires="v">
                <p:oleObj spid="_x0000_s5124" name="Equation" r:id="rId3" imgW="1091726" imgH="837836" progId="Equation.DSMT4">
                  <p:embed/>
                </p:oleObj>
              </mc:Choice>
              <mc:Fallback>
                <p:oleObj name="Equation" r:id="rId3" imgW="1091726" imgH="837836"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5900" y="2819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1" name="Object 3"/>
          <p:cNvGraphicFramePr>
            <a:graphicFrameLocks noChangeAspect="1"/>
          </p:cNvGraphicFramePr>
          <p:nvPr/>
        </p:nvGraphicFramePr>
        <p:xfrm>
          <a:off x="3917950" y="4572000"/>
          <a:ext cx="1308100" cy="838200"/>
        </p:xfrm>
        <a:graphic>
          <a:graphicData uri="http://schemas.openxmlformats.org/presentationml/2006/ole">
            <mc:AlternateContent xmlns:mc="http://schemas.openxmlformats.org/markup-compatibility/2006">
              <mc:Choice xmlns:v="urn:schemas-microsoft-com:vml" Requires="v">
                <p:oleObj spid="_x0000_s5125" name="Equation" r:id="rId5" imgW="1308100" imgH="838200" progId="Equation.DSMT4">
                  <p:embed/>
                </p:oleObj>
              </mc:Choice>
              <mc:Fallback>
                <p:oleObj name="Equation" r:id="rId5" imgW="1308100" imgH="8382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17950" y="45720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Integers</a:t>
            </a:r>
          </a:p>
        </p:txBody>
      </p:sp>
      <p:sp>
        <p:nvSpPr>
          <p:cNvPr id="4"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a:solidFill>
                  <a:srgbClr val="000000"/>
                </a:solidFill>
              </a:rPr>
              <a:t>Rules for Division with Integers (cont.)</a:t>
            </a:r>
          </a:p>
          <a:p>
            <a:pPr>
              <a:tabLst>
                <a:tab pos="463550" algn="l"/>
              </a:tabLst>
            </a:pPr>
            <a:r>
              <a:rPr lang="en-US" b="1" dirty="0">
                <a:solidFill>
                  <a:srgbClr val="000000"/>
                </a:solidFill>
              </a:rPr>
              <a:t>3.</a:t>
            </a:r>
            <a:r>
              <a:rPr lang="en-US" dirty="0">
                <a:solidFill>
                  <a:srgbClr val="000000"/>
                </a:solidFill>
              </a:rPr>
              <a:t>	The quotient of a positive integer and a negative 	integer is </a:t>
            </a:r>
            <a:r>
              <a:rPr lang="en-US" b="1" dirty="0">
                <a:solidFill>
                  <a:srgbClr val="C00000"/>
                </a:solidFill>
              </a:rPr>
              <a:t>negative</a:t>
            </a:r>
            <a:r>
              <a:rPr lang="en-US" dirty="0">
                <a:solidFill>
                  <a:srgbClr val="000000"/>
                </a:solidFill>
              </a:rPr>
              <a:t>: </a:t>
            </a:r>
          </a:p>
          <a:p>
            <a:pPr>
              <a:tabLst>
                <a:tab pos="463550" algn="l"/>
              </a:tabLst>
            </a:pPr>
            <a:endParaRPr lang="en-US" dirty="0">
              <a:solidFill>
                <a:srgbClr val="000000"/>
              </a:solidFill>
            </a:endParaRPr>
          </a:p>
          <a:p>
            <a:pPr>
              <a:tabLst>
                <a:tab pos="463550" algn="l"/>
              </a:tabLst>
            </a:pPr>
            <a:endParaRPr lang="en-US" dirty="0">
              <a:solidFill>
                <a:srgbClr val="000000"/>
              </a:solidFill>
            </a:endParaRPr>
          </a:p>
        </p:txBody>
      </p:sp>
      <p:graphicFrame>
        <p:nvGraphicFramePr>
          <p:cNvPr id="223234" name="Object 2"/>
          <p:cNvGraphicFramePr>
            <a:graphicFrameLocks noChangeAspect="1"/>
          </p:cNvGraphicFramePr>
          <p:nvPr/>
        </p:nvGraphicFramePr>
        <p:xfrm>
          <a:off x="2730500" y="2836608"/>
          <a:ext cx="3683000" cy="838200"/>
        </p:xfrm>
        <a:graphic>
          <a:graphicData uri="http://schemas.openxmlformats.org/presentationml/2006/ole">
            <mc:AlternateContent xmlns:mc="http://schemas.openxmlformats.org/markup-compatibility/2006">
              <mc:Choice xmlns:v="urn:schemas-microsoft-com:vml" Requires="v">
                <p:oleObj spid="_x0000_s6147" name="Equation" r:id="rId3" imgW="3683000" imgH="838200" progId="Equation.DSMT4">
                  <p:embed/>
                </p:oleObj>
              </mc:Choice>
              <mc:Fallback>
                <p:oleObj name="Equation" r:id="rId3" imgW="3683000" imgH="838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30500" y="2836608"/>
                        <a:ext cx="368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 of Operations with Integers</a:t>
            </a:r>
          </a:p>
        </p:txBody>
      </p:sp>
      <p:sp>
        <p:nvSpPr>
          <p:cNvPr id="4" name="Content Placeholder 2"/>
          <p:cNvSpPr>
            <a:spLocks noGrp="1"/>
          </p:cNvSpPr>
          <p:nvPr>
            <p:ph idx="1"/>
          </p:nvPr>
        </p:nvSpPr>
        <p:spPr>
          <a:xfrm>
            <a:off x="457200" y="1280160"/>
            <a:ext cx="8229600" cy="2316532"/>
          </a:xfrm>
          <a:solidFill>
            <a:srgbClr val="FFFFCC"/>
          </a:solidFill>
          <a:ln w="28575">
            <a:solidFill>
              <a:srgbClr val="000000"/>
            </a:solidFill>
          </a:ln>
        </p:spPr>
        <p:txBody>
          <a:bodyPr>
            <a:spAutoFit/>
          </a:bodyPr>
          <a:lstStyle/>
          <a:p>
            <a:pPr algn="ctr">
              <a:lnSpc>
                <a:spcPts val="3200"/>
              </a:lnSpc>
            </a:pPr>
            <a:r>
              <a:rPr lang="en-US" b="1" dirty="0">
                <a:solidFill>
                  <a:srgbClr val="000000"/>
                </a:solidFill>
              </a:rPr>
              <a:t>Rules for Order of Operations</a:t>
            </a:r>
          </a:p>
          <a:p>
            <a:pPr>
              <a:lnSpc>
                <a:spcPts val="3200"/>
              </a:lnSpc>
              <a:tabLst>
                <a:tab pos="463550" algn="l"/>
              </a:tabLst>
            </a:pPr>
            <a:r>
              <a:rPr lang="en-US" b="1" dirty="0">
                <a:solidFill>
                  <a:srgbClr val="000000"/>
                </a:solidFill>
              </a:rPr>
              <a:t>1.</a:t>
            </a:r>
            <a:r>
              <a:rPr lang="en-US" dirty="0">
                <a:solidFill>
                  <a:srgbClr val="000000"/>
                </a:solidFill>
              </a:rPr>
              <a:t>	First, simplify within grouping symbols, such as 	parentheses ( ), brackets [ ], or braces { }. Start with 	the innermost grouping. </a:t>
            </a:r>
          </a:p>
          <a:p>
            <a:pPr>
              <a:lnSpc>
                <a:spcPts val="3200"/>
              </a:lnSpc>
              <a:tabLst>
                <a:tab pos="463550" algn="l"/>
              </a:tabLst>
            </a:pPr>
            <a:r>
              <a:rPr lang="en-US" b="1" dirty="0">
                <a:solidFill>
                  <a:srgbClr val="000000"/>
                </a:solidFill>
              </a:rPr>
              <a:t>2.</a:t>
            </a:r>
            <a:r>
              <a:rPr lang="en-US" dirty="0">
                <a:solidFill>
                  <a:srgbClr val="000000"/>
                </a:solidFill>
              </a:rPr>
              <a:t>	Second, find any powers indicated by exponents.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 of Operations with Integers</a:t>
            </a:r>
          </a:p>
        </p:txBody>
      </p:sp>
      <p:sp>
        <p:nvSpPr>
          <p:cNvPr id="4" name="Content Placeholder 2"/>
          <p:cNvSpPr>
            <a:spLocks noGrp="1"/>
          </p:cNvSpPr>
          <p:nvPr>
            <p:ph idx="1"/>
          </p:nvPr>
        </p:nvSpPr>
        <p:spPr>
          <a:xfrm>
            <a:off x="457200" y="1280160"/>
            <a:ext cx="8229600" cy="3137269"/>
          </a:xfrm>
          <a:solidFill>
            <a:srgbClr val="FFFFCC"/>
          </a:solidFill>
          <a:ln w="28575">
            <a:solidFill>
              <a:srgbClr val="000000"/>
            </a:solidFill>
          </a:ln>
        </p:spPr>
        <p:txBody>
          <a:bodyPr>
            <a:spAutoFit/>
          </a:bodyPr>
          <a:lstStyle/>
          <a:p>
            <a:pPr algn="ctr">
              <a:lnSpc>
                <a:spcPts val="3200"/>
              </a:lnSpc>
            </a:pPr>
            <a:r>
              <a:rPr lang="en-US" b="1" dirty="0">
                <a:solidFill>
                  <a:srgbClr val="000000"/>
                </a:solidFill>
              </a:rPr>
              <a:t>Rules for Order of Operations (cont.)</a:t>
            </a:r>
          </a:p>
          <a:p>
            <a:pPr>
              <a:lnSpc>
                <a:spcPts val="3200"/>
              </a:lnSpc>
              <a:tabLst>
                <a:tab pos="463550" algn="l"/>
              </a:tabLst>
            </a:pPr>
            <a:r>
              <a:rPr lang="en-US" b="1" dirty="0">
                <a:solidFill>
                  <a:srgbClr val="000000"/>
                </a:solidFill>
              </a:rPr>
              <a:t>3.</a:t>
            </a:r>
            <a:r>
              <a:rPr lang="en-US" dirty="0">
                <a:solidFill>
                  <a:srgbClr val="000000"/>
                </a:solidFill>
              </a:rPr>
              <a:t>	Third, moving from </a:t>
            </a:r>
            <a:r>
              <a:rPr lang="en-US" b="1" dirty="0">
                <a:solidFill>
                  <a:srgbClr val="C00000"/>
                </a:solidFill>
              </a:rPr>
              <a:t>left to right</a:t>
            </a:r>
            <a:r>
              <a:rPr lang="en-US" dirty="0">
                <a:solidFill>
                  <a:srgbClr val="000000"/>
                </a:solidFill>
              </a:rPr>
              <a:t>, perform any 	multiplications or divisions in the order in which 	they appear. </a:t>
            </a:r>
          </a:p>
          <a:p>
            <a:pPr>
              <a:lnSpc>
                <a:spcPts val="3200"/>
              </a:lnSpc>
              <a:tabLst>
                <a:tab pos="463550" algn="l"/>
              </a:tabLst>
            </a:pPr>
            <a:r>
              <a:rPr lang="en-US" b="1" dirty="0">
                <a:solidFill>
                  <a:srgbClr val="000000"/>
                </a:solidFill>
              </a:rPr>
              <a:t>4.</a:t>
            </a:r>
            <a:r>
              <a:rPr lang="en-US" dirty="0">
                <a:solidFill>
                  <a:srgbClr val="000000"/>
                </a:solidFill>
              </a:rPr>
              <a:t>	Fourth, moving from </a:t>
            </a:r>
            <a:r>
              <a:rPr lang="en-US" b="1" dirty="0">
                <a:solidFill>
                  <a:srgbClr val="C00000"/>
                </a:solidFill>
              </a:rPr>
              <a:t>left to right</a:t>
            </a:r>
            <a:r>
              <a:rPr lang="en-US" dirty="0">
                <a:solidFill>
                  <a:srgbClr val="000000"/>
                </a:solidFill>
              </a:rPr>
              <a:t>, perform any 	additions or subtractions in the order in which they 	appear.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 of Operations with Integers</a:t>
            </a:r>
          </a:p>
        </p:txBody>
      </p:sp>
      <p:sp>
        <p:nvSpPr>
          <p:cNvPr id="5" name="Content Placeholder 2"/>
          <p:cNvSpPr>
            <a:spLocks noGrp="1"/>
          </p:cNvSpPr>
          <p:nvPr>
            <p:ph idx="1"/>
          </p:nvPr>
        </p:nvSpPr>
        <p:spPr>
          <a:xfrm>
            <a:off x="457200" y="1280160"/>
            <a:ext cx="8229600" cy="2779222"/>
          </a:xfrm>
          <a:solidFill>
            <a:srgbClr val="FFFFCC"/>
          </a:solidFill>
          <a:ln w="28575">
            <a:solidFill>
              <a:srgbClr val="000000"/>
            </a:solidFill>
          </a:ln>
        </p:spPr>
        <p:txBody>
          <a:bodyPr>
            <a:spAutoFit/>
          </a:bodyPr>
          <a:lstStyle/>
          <a:p>
            <a:pPr algn="ctr"/>
            <a:r>
              <a:rPr lang="en-US" b="1" dirty="0">
                <a:solidFill>
                  <a:srgbClr val="000000"/>
                </a:solidFill>
              </a:rPr>
              <a:t>Division by 0 is not Defined</a:t>
            </a:r>
          </a:p>
          <a:p>
            <a:pPr>
              <a:lnSpc>
                <a:spcPct val="150000"/>
              </a:lnSpc>
              <a:tabLst>
                <a:tab pos="1146175" algn="l"/>
              </a:tabLst>
            </a:pPr>
            <a:r>
              <a:rPr lang="en-US" b="1" dirty="0">
                <a:solidFill>
                  <a:srgbClr val="000000"/>
                </a:solidFill>
              </a:rPr>
              <a:t>Case 1:	</a:t>
            </a:r>
            <a:r>
              <a:rPr lang="en-US" dirty="0">
                <a:solidFill>
                  <a:srgbClr val="000000"/>
                </a:solidFill>
              </a:rPr>
              <a:t>Suppose that </a:t>
            </a:r>
            <a:r>
              <a:rPr lang="en-US" i="1" dirty="0">
                <a:solidFill>
                  <a:srgbClr val="000000"/>
                </a:solidFill>
              </a:rPr>
              <a:t>a</a:t>
            </a:r>
            <a:r>
              <a:rPr lang="en-US" dirty="0">
                <a:solidFill>
                  <a:srgbClr val="000000"/>
                </a:solidFill>
              </a:rPr>
              <a:t> ≠ 0 and 		 Then, by the </a:t>
            </a:r>
          </a:p>
          <a:p>
            <a:pPr>
              <a:spcBef>
                <a:spcPts val="1800"/>
              </a:spcBef>
              <a:tabLst>
                <a:tab pos="1146175" algn="l"/>
              </a:tabLst>
            </a:pPr>
            <a:r>
              <a:rPr lang="en-US" dirty="0">
                <a:solidFill>
                  <a:srgbClr val="000000"/>
                </a:solidFill>
              </a:rPr>
              <a:t>	meaning of division, 	          But this is not 	possible since 	         for any value of </a:t>
            </a:r>
            <a:r>
              <a:rPr lang="en-US" i="1" dirty="0">
                <a:solidFill>
                  <a:srgbClr val="000000"/>
                </a:solidFill>
              </a:rPr>
              <a:t>x</a:t>
            </a:r>
            <a:r>
              <a:rPr lang="en-US" dirty="0">
                <a:solidFill>
                  <a:srgbClr val="000000"/>
                </a:solidFill>
              </a:rPr>
              <a:t> and 	we stated that </a:t>
            </a:r>
            <a:r>
              <a:rPr lang="en-US" i="1" dirty="0">
                <a:solidFill>
                  <a:srgbClr val="000000"/>
                </a:solidFill>
              </a:rPr>
              <a:t>a</a:t>
            </a:r>
            <a:r>
              <a:rPr lang="en-US" dirty="0">
                <a:solidFill>
                  <a:srgbClr val="000000"/>
                </a:solidFill>
              </a:rPr>
              <a:t> ≠ 0. </a:t>
            </a:r>
          </a:p>
        </p:txBody>
      </p:sp>
      <p:graphicFrame>
        <p:nvGraphicFramePr>
          <p:cNvPr id="224258" name="Object 2"/>
          <p:cNvGraphicFramePr>
            <a:graphicFrameLocks noChangeAspect="1"/>
          </p:cNvGraphicFramePr>
          <p:nvPr/>
        </p:nvGraphicFramePr>
        <p:xfrm>
          <a:off x="5078104" y="1752600"/>
          <a:ext cx="863600" cy="838200"/>
        </p:xfrm>
        <a:graphic>
          <a:graphicData uri="http://schemas.openxmlformats.org/presentationml/2006/ole">
            <mc:AlternateContent xmlns:mc="http://schemas.openxmlformats.org/markup-compatibility/2006">
              <mc:Choice xmlns:v="urn:schemas-microsoft-com:vml" Requires="v">
                <p:oleObj spid="_x0000_s7173" name="Equation" r:id="rId3" imgW="863225" imgH="837836" progId="Equation.DSMT4">
                  <p:embed/>
                </p:oleObj>
              </mc:Choice>
              <mc:Fallback>
                <p:oleObj name="Equation" r:id="rId3" imgW="863225" imgH="837836"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8104" y="17526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59" name="Object 3"/>
          <p:cNvGraphicFramePr>
            <a:graphicFrameLocks noChangeAspect="1"/>
          </p:cNvGraphicFramePr>
          <p:nvPr/>
        </p:nvGraphicFramePr>
        <p:xfrm>
          <a:off x="4664048" y="2787006"/>
          <a:ext cx="1143000" cy="292100"/>
        </p:xfrm>
        <a:graphic>
          <a:graphicData uri="http://schemas.openxmlformats.org/presentationml/2006/ole">
            <mc:AlternateContent xmlns:mc="http://schemas.openxmlformats.org/markup-compatibility/2006">
              <mc:Choice xmlns:v="urn:schemas-microsoft-com:vml" Requires="v">
                <p:oleObj spid="_x0000_s7174" name="Equation" r:id="rId5" imgW="1143000" imgH="292100" progId="Equation.DSMT4">
                  <p:embed/>
                </p:oleObj>
              </mc:Choice>
              <mc:Fallback>
                <p:oleObj name="Equation" r:id="rId5" imgW="1143000" imgH="2921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4048" y="2787006"/>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0" name="Object 4"/>
          <p:cNvGraphicFramePr>
            <a:graphicFrameLocks noChangeAspect="1"/>
          </p:cNvGraphicFramePr>
          <p:nvPr/>
        </p:nvGraphicFramePr>
        <p:xfrm>
          <a:off x="3736000" y="3228948"/>
          <a:ext cx="1079500" cy="292100"/>
        </p:xfrm>
        <a:graphic>
          <a:graphicData uri="http://schemas.openxmlformats.org/presentationml/2006/ole">
            <mc:AlternateContent xmlns:mc="http://schemas.openxmlformats.org/markup-compatibility/2006">
              <mc:Choice xmlns:v="urn:schemas-microsoft-com:vml" Requires="v">
                <p:oleObj spid="_x0000_s7175" name="Equation" r:id="rId7" imgW="1079032" imgH="291973" progId="Equation.DSMT4">
                  <p:embed/>
                </p:oleObj>
              </mc:Choice>
              <mc:Fallback>
                <p:oleObj name="Equation" r:id="rId7" imgW="1079032" imgH="291973"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6000" y="3228948"/>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 of Operations with Integers </a:t>
            </a:r>
          </a:p>
        </p:txBody>
      </p:sp>
      <p:sp>
        <p:nvSpPr>
          <p:cNvPr id="4" name="Content Placeholder 2"/>
          <p:cNvSpPr>
            <a:spLocks noGrp="1"/>
          </p:cNvSpPr>
          <p:nvPr>
            <p:ph idx="1"/>
          </p:nvPr>
        </p:nvSpPr>
        <p:spPr>
          <a:xfrm>
            <a:off x="457200" y="1280160"/>
            <a:ext cx="8229600" cy="3582519"/>
          </a:xfrm>
          <a:solidFill>
            <a:srgbClr val="FFFFCC"/>
          </a:solidFill>
          <a:ln w="28575">
            <a:solidFill>
              <a:srgbClr val="000000"/>
            </a:solidFill>
          </a:ln>
        </p:spPr>
        <p:txBody>
          <a:bodyPr>
            <a:spAutoFit/>
          </a:bodyPr>
          <a:lstStyle/>
          <a:p>
            <a:pPr algn="ctr"/>
            <a:r>
              <a:rPr lang="en-US" b="1" dirty="0">
                <a:solidFill>
                  <a:srgbClr val="000000"/>
                </a:solidFill>
              </a:rPr>
              <a:t>Division by 0 is not Defined (cont.)</a:t>
            </a:r>
          </a:p>
          <a:p>
            <a:pPr>
              <a:lnSpc>
                <a:spcPct val="150000"/>
              </a:lnSpc>
              <a:tabLst>
                <a:tab pos="1146175" algn="l"/>
              </a:tabLst>
            </a:pPr>
            <a:r>
              <a:rPr lang="en-US" b="1" dirty="0">
                <a:solidFill>
                  <a:srgbClr val="000000"/>
                </a:solidFill>
              </a:rPr>
              <a:t>Case 2:</a:t>
            </a:r>
            <a:r>
              <a:rPr lang="en-US" dirty="0">
                <a:solidFill>
                  <a:srgbClr val="000000"/>
                </a:solidFill>
              </a:rPr>
              <a:t>	Suppose that 	      Then 	        which is </a:t>
            </a:r>
          </a:p>
          <a:p>
            <a:pPr>
              <a:tabLst>
                <a:tab pos="1146175" algn="l"/>
              </a:tabLst>
            </a:pPr>
            <a:r>
              <a:rPr lang="en-US" dirty="0">
                <a:solidFill>
                  <a:srgbClr val="000000"/>
                </a:solidFill>
              </a:rPr>
              <a:t>	true for all values of </a:t>
            </a:r>
            <a:r>
              <a:rPr lang="en-US" i="1" dirty="0">
                <a:solidFill>
                  <a:srgbClr val="000000"/>
                </a:solidFill>
              </a:rPr>
              <a:t>x</a:t>
            </a:r>
            <a:r>
              <a:rPr lang="en-US" dirty="0">
                <a:solidFill>
                  <a:srgbClr val="000000"/>
                </a:solidFill>
              </a:rPr>
              <a:t>. But this is not allowed 	since we must have a unique answer for 	division. </a:t>
            </a:r>
          </a:p>
          <a:p>
            <a:r>
              <a:rPr lang="en-US" dirty="0">
                <a:solidFill>
                  <a:srgbClr val="000000"/>
                </a:solidFill>
              </a:rPr>
              <a:t>Therefore, we conclude that, in every case, </a:t>
            </a:r>
            <a:r>
              <a:rPr lang="en-US" b="1" dirty="0">
                <a:solidFill>
                  <a:srgbClr val="C00000"/>
                </a:solidFill>
              </a:rPr>
              <a:t>division by 0 is not defined</a:t>
            </a:r>
            <a:r>
              <a:rPr lang="en-US" dirty="0">
                <a:solidFill>
                  <a:srgbClr val="000000"/>
                </a:solidFill>
              </a:rPr>
              <a:t>. </a:t>
            </a:r>
          </a:p>
        </p:txBody>
      </p:sp>
      <p:graphicFrame>
        <p:nvGraphicFramePr>
          <p:cNvPr id="225282" name="Object 2"/>
          <p:cNvGraphicFramePr>
            <a:graphicFrameLocks noChangeAspect="1"/>
          </p:cNvGraphicFramePr>
          <p:nvPr/>
        </p:nvGraphicFramePr>
        <p:xfrm>
          <a:off x="3657600" y="1767348"/>
          <a:ext cx="863600" cy="838200"/>
        </p:xfrm>
        <a:graphic>
          <a:graphicData uri="http://schemas.openxmlformats.org/presentationml/2006/ole">
            <mc:AlternateContent xmlns:mc="http://schemas.openxmlformats.org/markup-compatibility/2006">
              <mc:Choice xmlns:v="urn:schemas-microsoft-com:vml" Requires="v">
                <p:oleObj spid="_x0000_s8196" name="Equation" r:id="rId3" imgW="863225" imgH="837836" progId="Equation.DSMT4">
                  <p:embed/>
                </p:oleObj>
              </mc:Choice>
              <mc:Fallback>
                <p:oleObj name="Equation" r:id="rId3" imgW="863225" imgH="837836"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767348"/>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3" name="Object 3"/>
          <p:cNvGraphicFramePr>
            <a:graphicFrameLocks noChangeAspect="1"/>
          </p:cNvGraphicFramePr>
          <p:nvPr/>
        </p:nvGraphicFramePr>
        <p:xfrm>
          <a:off x="5494337" y="2075689"/>
          <a:ext cx="1168400" cy="330200"/>
        </p:xfrm>
        <a:graphic>
          <a:graphicData uri="http://schemas.openxmlformats.org/presentationml/2006/ole">
            <mc:AlternateContent xmlns:mc="http://schemas.openxmlformats.org/markup-compatibility/2006">
              <mc:Choice xmlns:v="urn:schemas-microsoft-com:vml" Requires="v">
                <p:oleObj spid="_x0000_s8197" name="Equation" r:id="rId5" imgW="1168400" imgH="330200" progId="Equation.DSMT4">
                  <p:embed/>
                </p:oleObj>
              </mc:Choice>
              <mc:Fallback>
                <p:oleObj name="Equation" r:id="rId5" imgW="1168400" imgH="3302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4337" y="2075689"/>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pPr>
              <a:spcBef>
                <a:spcPts val="2400"/>
              </a:spcBef>
              <a:tabLst>
                <a:tab pos="463550" algn="l"/>
              </a:tabLst>
            </a:pPr>
            <a:r>
              <a:rPr lang="en-US" b="1" dirty="0"/>
              <a:t>a.</a:t>
            </a:r>
            <a:r>
              <a:rPr lang="en-US" dirty="0"/>
              <a:t>	     is undefined. If 	     then 	       which is 	not </a:t>
            </a:r>
          </a:p>
          <a:p>
            <a:pPr>
              <a:spcBef>
                <a:spcPts val="2400"/>
              </a:spcBef>
              <a:tabLst>
                <a:tab pos="463550" algn="l"/>
              </a:tabLst>
            </a:pPr>
            <a:r>
              <a:rPr lang="en-US" dirty="0"/>
              <a:t>	possible. </a:t>
            </a:r>
          </a:p>
          <a:p>
            <a:pPr>
              <a:tabLst>
                <a:tab pos="463550" algn="l"/>
              </a:tabLst>
            </a:pPr>
            <a:endParaRPr lang="en-US" b="1" dirty="0"/>
          </a:p>
          <a:p>
            <a:pPr>
              <a:tabLst>
                <a:tab pos="463550" algn="l"/>
              </a:tabLst>
            </a:pPr>
            <a:r>
              <a:rPr lang="en-US" b="1" dirty="0"/>
              <a:t>b.</a:t>
            </a:r>
            <a:r>
              <a:rPr lang="en-US" dirty="0"/>
              <a:t>		   is undefined. If 		  then  	        which </a:t>
            </a:r>
          </a:p>
          <a:p>
            <a:pPr>
              <a:spcBef>
                <a:spcPts val="1200"/>
              </a:spcBef>
              <a:tabLst>
                <a:tab pos="463550" algn="l"/>
              </a:tabLst>
            </a:pPr>
            <a:r>
              <a:rPr lang="en-US" dirty="0"/>
              <a:t>	is not possible. </a:t>
            </a:r>
          </a:p>
        </p:txBody>
      </p:sp>
      <p:graphicFrame>
        <p:nvGraphicFramePr>
          <p:cNvPr id="4" name="Object 3"/>
          <p:cNvGraphicFramePr>
            <a:graphicFrameLocks noChangeAspect="1"/>
          </p:cNvGraphicFramePr>
          <p:nvPr/>
        </p:nvGraphicFramePr>
        <p:xfrm>
          <a:off x="1025856" y="1123592"/>
          <a:ext cx="266700" cy="838200"/>
        </p:xfrm>
        <a:graphic>
          <a:graphicData uri="http://schemas.openxmlformats.org/presentationml/2006/ole">
            <mc:AlternateContent xmlns:mc="http://schemas.openxmlformats.org/markup-compatibility/2006">
              <mc:Choice xmlns:v="urn:schemas-microsoft-com:vml" Requires="v">
                <p:oleObj spid="_x0000_s9224" name="Equation" r:id="rId3" imgW="266584" imgH="837836" progId="Equation.DSMT4">
                  <p:embed/>
                </p:oleObj>
              </mc:Choice>
              <mc:Fallback>
                <p:oleObj name="Equation" r:id="rId3" imgW="266584" imgH="837836"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5856" y="1123592"/>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07" name="Object 3"/>
          <p:cNvGraphicFramePr>
            <a:graphicFrameLocks noChangeAspect="1"/>
          </p:cNvGraphicFramePr>
          <p:nvPr/>
        </p:nvGraphicFramePr>
        <p:xfrm>
          <a:off x="3663426" y="1117812"/>
          <a:ext cx="876300" cy="838200"/>
        </p:xfrm>
        <a:graphic>
          <a:graphicData uri="http://schemas.openxmlformats.org/presentationml/2006/ole">
            <mc:AlternateContent xmlns:mc="http://schemas.openxmlformats.org/markup-compatibility/2006">
              <mc:Choice xmlns:v="urn:schemas-microsoft-com:vml" Requires="v">
                <p:oleObj spid="_x0000_s9225" name="Equation" r:id="rId5" imgW="876300" imgH="838200" progId="Equation.DSMT4">
                  <p:embed/>
                </p:oleObj>
              </mc:Choice>
              <mc:Fallback>
                <p:oleObj name="Equation" r:id="rId5" imgW="876300" imgH="838200" progId="Equation.DSMT4">
                  <p:embed/>
                  <p:pic>
                    <p:nvPicPr>
                      <p:cNvPr id="0" name="Object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63426" y="1117812"/>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8" name="Object 4"/>
          <p:cNvGraphicFramePr>
            <a:graphicFrameLocks noChangeAspect="1"/>
          </p:cNvGraphicFramePr>
          <p:nvPr/>
        </p:nvGraphicFramePr>
        <p:xfrm>
          <a:off x="988512" y="2886858"/>
          <a:ext cx="647700" cy="838200"/>
        </p:xfrm>
        <a:graphic>
          <a:graphicData uri="http://schemas.openxmlformats.org/presentationml/2006/ole">
            <mc:AlternateContent xmlns:mc="http://schemas.openxmlformats.org/markup-compatibility/2006">
              <mc:Choice xmlns:v="urn:schemas-microsoft-com:vml" Requires="v">
                <p:oleObj spid="_x0000_s9226" name="Equation" r:id="rId7" imgW="647700" imgH="838200" progId="Equation.DSMT4">
                  <p:embed/>
                </p:oleObj>
              </mc:Choice>
              <mc:Fallback>
                <p:oleObj name="Equation" r:id="rId7" imgW="647700" imgH="838200" progId="Equation.DSMT4">
                  <p:embed/>
                  <p:pic>
                    <p:nvPicPr>
                      <p:cNvPr id="0" name="Object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8512" y="2886858"/>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9" name="Object 5"/>
          <p:cNvGraphicFramePr>
            <a:graphicFrameLocks noChangeAspect="1"/>
          </p:cNvGraphicFramePr>
          <p:nvPr/>
        </p:nvGraphicFramePr>
        <p:xfrm>
          <a:off x="3940884" y="2881880"/>
          <a:ext cx="1257300" cy="838200"/>
        </p:xfrm>
        <a:graphic>
          <a:graphicData uri="http://schemas.openxmlformats.org/presentationml/2006/ole">
            <mc:AlternateContent xmlns:mc="http://schemas.openxmlformats.org/markup-compatibility/2006">
              <mc:Choice xmlns:v="urn:schemas-microsoft-com:vml" Requires="v">
                <p:oleObj spid="_x0000_s9227" name="Equation" r:id="rId9" imgW="1257300" imgH="838200" progId="Equation.DSMT4">
                  <p:embed/>
                </p:oleObj>
              </mc:Choice>
              <mc:Fallback>
                <p:oleObj name="Equation" r:id="rId9" imgW="1257300" imgH="838200" progId="Equation.DSMT4">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40884" y="288188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0" name="Object 6"/>
          <p:cNvGraphicFramePr>
            <a:graphicFrameLocks noChangeAspect="1"/>
          </p:cNvGraphicFramePr>
          <p:nvPr/>
        </p:nvGraphicFramePr>
        <p:xfrm>
          <a:off x="6011840" y="3173032"/>
          <a:ext cx="1536700" cy="330200"/>
        </p:xfrm>
        <a:graphic>
          <a:graphicData uri="http://schemas.openxmlformats.org/presentationml/2006/ole">
            <mc:AlternateContent xmlns:mc="http://schemas.openxmlformats.org/markup-compatibility/2006">
              <mc:Choice xmlns:v="urn:schemas-microsoft-com:vml" Requires="v">
                <p:oleObj spid="_x0000_s9228" name="Equation" r:id="rId11" imgW="1536700" imgH="330200" progId="Equation.DSMT4">
                  <p:embed/>
                </p:oleObj>
              </mc:Choice>
              <mc:Fallback>
                <p:oleObj name="Equation" r:id="rId11" imgW="1536700" imgH="330200" progId="Equation.DSMT4">
                  <p:embed/>
                  <p:pic>
                    <p:nvPicPr>
                      <p:cNvPr id="0" name="Object 3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1840" y="3173032"/>
                        <a:ext cx="1536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1" name="Object 7"/>
          <p:cNvGraphicFramePr>
            <a:graphicFrameLocks noChangeAspect="1"/>
          </p:cNvGraphicFramePr>
          <p:nvPr/>
        </p:nvGraphicFramePr>
        <p:xfrm>
          <a:off x="5334000" y="1409674"/>
          <a:ext cx="1155700" cy="330200"/>
        </p:xfrm>
        <a:graphic>
          <a:graphicData uri="http://schemas.openxmlformats.org/presentationml/2006/ole">
            <mc:AlternateContent xmlns:mc="http://schemas.openxmlformats.org/markup-compatibility/2006">
              <mc:Choice xmlns:v="urn:schemas-microsoft-com:vml" Requires="v">
                <p:oleObj spid="_x0000_s9229" name="Equation" r:id="rId13" imgW="1155700" imgH="330200" progId="Equation.DSMT4">
                  <p:embed/>
                </p:oleObj>
              </mc:Choice>
              <mc:Fallback>
                <p:oleObj name="Equation" r:id="rId13" imgW="1155700" imgH="330200" progId="Equation.DSMT4">
                  <p:embed/>
                  <p:pic>
                    <p:nvPicPr>
                      <p:cNvPr id="0" name="Object 3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0" y="1409674"/>
                        <a:ext cx="115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630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630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63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Evaluate each of the following expressions by using the rules for order of operations. </a:t>
            </a:r>
          </a:p>
          <a:p>
            <a:endParaRPr lang="en-US" dirty="0"/>
          </a:p>
          <a:p>
            <a:pPr>
              <a:spcBef>
                <a:spcPts val="0"/>
              </a:spcBef>
            </a:pPr>
            <a:endParaRPr lang="en-US" dirty="0"/>
          </a:p>
          <a:p>
            <a:pPr>
              <a:spcBef>
                <a:spcPts val="0"/>
              </a:spcBef>
            </a:pPr>
            <a:r>
              <a:rPr lang="en-US" b="1" dirty="0"/>
              <a:t>Solution </a:t>
            </a:r>
            <a:endParaRPr lang="en-US" dirty="0"/>
          </a:p>
          <a:p>
            <a:endParaRPr lang="en-US" dirty="0"/>
          </a:p>
          <a:p>
            <a:endParaRPr lang="en-US" dirty="0"/>
          </a:p>
          <a:p>
            <a:endParaRPr lang="en-US" dirty="0"/>
          </a:p>
          <a:p>
            <a:endParaRPr lang="en-US" dirty="0"/>
          </a:p>
        </p:txBody>
      </p:sp>
      <p:graphicFrame>
        <p:nvGraphicFramePr>
          <p:cNvPr id="227330" name="Object 2"/>
          <p:cNvGraphicFramePr>
            <a:graphicFrameLocks noChangeAspect="1"/>
          </p:cNvGraphicFramePr>
          <p:nvPr/>
        </p:nvGraphicFramePr>
        <p:xfrm>
          <a:off x="548640" y="2362200"/>
          <a:ext cx="8394700" cy="533400"/>
        </p:xfrm>
        <a:graphic>
          <a:graphicData uri="http://schemas.openxmlformats.org/presentationml/2006/ole">
            <mc:AlternateContent xmlns:mc="http://schemas.openxmlformats.org/markup-compatibility/2006">
              <mc:Choice xmlns:v="urn:schemas-microsoft-com:vml" Requires="v">
                <p:oleObj spid="_x0000_s10249" name="Equation" r:id="rId3" imgW="8394700" imgH="533400" progId="Equation.DSMT4">
                  <p:embed/>
                </p:oleObj>
              </mc:Choice>
              <mc:Fallback>
                <p:oleObj name="Equation" r:id="rId3" imgW="8394700" imgH="5334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362200"/>
                        <a:ext cx="839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62896" y="3795252"/>
          <a:ext cx="1993900" cy="469900"/>
        </p:xfrm>
        <a:graphic>
          <a:graphicData uri="http://schemas.openxmlformats.org/presentationml/2006/ole">
            <mc:AlternateContent xmlns:mc="http://schemas.openxmlformats.org/markup-compatibility/2006">
              <mc:Choice xmlns:v="urn:schemas-microsoft-com:vml" Requires="v">
                <p:oleObj spid="_x0000_s10250" name="Equation" r:id="rId5" imgW="1993680" imgH="469800" progId="Equation.DSMT4">
                  <p:embed/>
                </p:oleObj>
              </mc:Choice>
              <mc:Fallback>
                <p:oleObj name="Equation" r:id="rId5" imgW="19936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2896" y="3795252"/>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561304" y="3792792"/>
          <a:ext cx="1765300" cy="469900"/>
        </p:xfrm>
        <a:graphic>
          <a:graphicData uri="http://schemas.openxmlformats.org/presentationml/2006/ole">
            <mc:AlternateContent xmlns:mc="http://schemas.openxmlformats.org/markup-compatibility/2006">
              <mc:Choice xmlns:v="urn:schemas-microsoft-com:vml" Requires="v">
                <p:oleObj spid="_x0000_s10251" name="Equation" r:id="rId7" imgW="1765080" imgH="469800" progId="Equation.DSMT4">
                  <p:embed/>
                </p:oleObj>
              </mc:Choice>
              <mc:Fallback>
                <p:oleObj name="Equation" r:id="rId7" imgW="17650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1304" y="3792792"/>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561304" y="4447254"/>
          <a:ext cx="685800" cy="279400"/>
        </p:xfrm>
        <a:graphic>
          <a:graphicData uri="http://schemas.openxmlformats.org/presentationml/2006/ole">
            <mc:AlternateContent xmlns:mc="http://schemas.openxmlformats.org/markup-compatibility/2006">
              <mc:Choice xmlns:v="urn:schemas-microsoft-com:vml" Requires="v">
                <p:oleObj spid="_x0000_s10252" name="Equation" r:id="rId9" imgW="685800" imgH="279360" progId="Equation.DSMT4">
                  <p:embed/>
                </p:oleObj>
              </mc:Choice>
              <mc:Fallback>
                <p:oleObj name="Equation" r:id="rId9" imgW="6858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1304" y="444725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677696" y="3930444"/>
          <a:ext cx="1409700" cy="279400"/>
        </p:xfrm>
        <a:graphic>
          <a:graphicData uri="http://schemas.openxmlformats.org/presentationml/2006/ole">
            <mc:AlternateContent xmlns:mc="http://schemas.openxmlformats.org/markup-compatibility/2006">
              <mc:Choice xmlns:v="urn:schemas-microsoft-com:vml" Requires="v">
                <p:oleObj spid="_x0000_s10253" name="Equation" r:id="rId11" imgW="1409400" imgH="279360" progId="Equation.DSMT4">
                  <p:embed/>
                </p:oleObj>
              </mc:Choice>
              <mc:Fallback>
                <p:oleObj name="Equation" r:id="rId11" imgW="140940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77696" y="3930444"/>
                        <a:ext cx="140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680156" y="4466304"/>
          <a:ext cx="520700" cy="241300"/>
        </p:xfrm>
        <a:graphic>
          <a:graphicData uri="http://schemas.openxmlformats.org/presentationml/2006/ole">
            <mc:AlternateContent xmlns:mc="http://schemas.openxmlformats.org/markup-compatibility/2006">
              <mc:Choice xmlns:v="urn:schemas-microsoft-com:vml" Requires="v">
                <p:oleObj spid="_x0000_s10254" name="Equation" r:id="rId13" imgW="520560" imgH="241200" progId="Equation.DSMT4">
                  <p:embed/>
                </p:oleObj>
              </mc:Choice>
              <mc:Fallback>
                <p:oleObj name="Equation" r:id="rId13" imgW="520560" imgH="241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0156" y="4466304"/>
                        <a:ext cx="520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graphicFrame>
        <p:nvGraphicFramePr>
          <p:cNvPr id="11268" name="Object 4"/>
          <p:cNvGraphicFramePr>
            <a:graphicFrameLocks noChangeAspect="1"/>
          </p:cNvGraphicFramePr>
          <p:nvPr/>
        </p:nvGraphicFramePr>
        <p:xfrm>
          <a:off x="533400" y="1283112"/>
          <a:ext cx="2616200" cy="469900"/>
        </p:xfrm>
        <a:graphic>
          <a:graphicData uri="http://schemas.openxmlformats.org/presentationml/2006/ole">
            <mc:AlternateContent xmlns:mc="http://schemas.openxmlformats.org/markup-compatibility/2006">
              <mc:Choice xmlns:v="urn:schemas-microsoft-com:vml" Requires="v">
                <p:oleObj spid="_x0000_s11285" name="Equation" r:id="rId3" imgW="2616120" imgH="469800" progId="Equation.DSMT4">
                  <p:embed/>
                </p:oleObj>
              </mc:Choice>
              <mc:Fallback>
                <p:oleObj name="Equation" r:id="rId3" imgW="261612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83112"/>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3185652" y="1280652"/>
          <a:ext cx="2159000" cy="469900"/>
        </p:xfrm>
        <a:graphic>
          <a:graphicData uri="http://schemas.openxmlformats.org/presentationml/2006/ole">
            <mc:AlternateContent xmlns:mc="http://schemas.openxmlformats.org/markup-compatibility/2006">
              <mc:Choice xmlns:v="urn:schemas-microsoft-com:vml" Requires="v">
                <p:oleObj spid="_x0000_s11286" name="Equation" r:id="rId5" imgW="2158920" imgH="469800" progId="Equation.DSMT4">
                  <p:embed/>
                </p:oleObj>
              </mc:Choice>
              <mc:Fallback>
                <p:oleObj name="Equation" r:id="rId5" imgW="215892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5652" y="1280652"/>
                        <a:ext cx="215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185652" y="1934496"/>
          <a:ext cx="1346200" cy="292100"/>
        </p:xfrm>
        <a:graphic>
          <a:graphicData uri="http://schemas.openxmlformats.org/presentationml/2006/ole">
            <mc:AlternateContent xmlns:mc="http://schemas.openxmlformats.org/markup-compatibility/2006">
              <mc:Choice xmlns:v="urn:schemas-microsoft-com:vml" Requires="v">
                <p:oleObj spid="_x0000_s11287" name="Equation" r:id="rId7" imgW="1346040" imgH="291960" progId="Equation.DSMT4">
                  <p:embed/>
                </p:oleObj>
              </mc:Choice>
              <mc:Fallback>
                <p:oleObj name="Equation" r:id="rId7" imgW="134604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5652" y="1934496"/>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168444" y="2467896"/>
          <a:ext cx="698500" cy="292100"/>
        </p:xfrm>
        <a:graphic>
          <a:graphicData uri="http://schemas.openxmlformats.org/presentationml/2006/ole">
            <mc:AlternateContent xmlns:mc="http://schemas.openxmlformats.org/markup-compatibility/2006">
              <mc:Choice xmlns:v="urn:schemas-microsoft-com:vml" Requires="v">
                <p:oleObj spid="_x0000_s11288" name="Equation" r:id="rId9" imgW="698400" imgH="291960" progId="Equation.DSMT4">
                  <p:embed/>
                </p:oleObj>
              </mc:Choice>
              <mc:Fallback>
                <p:oleObj name="Equation" r:id="rId9" imgW="6984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68444" y="2467896"/>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5439696" y="1418304"/>
          <a:ext cx="2971800" cy="279400"/>
        </p:xfrm>
        <a:graphic>
          <a:graphicData uri="http://schemas.openxmlformats.org/presentationml/2006/ole">
            <mc:AlternateContent xmlns:mc="http://schemas.openxmlformats.org/markup-compatibility/2006">
              <mc:Choice xmlns:v="urn:schemas-microsoft-com:vml" Requires="v">
                <p:oleObj spid="_x0000_s11289" name="Equation" r:id="rId11" imgW="2971800" imgH="279360" progId="Equation.DSMT4">
                  <p:embed/>
                </p:oleObj>
              </mc:Choice>
              <mc:Fallback>
                <p:oleObj name="Equation" r:id="rId11" imgW="297180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39696" y="1418304"/>
                        <a:ext cx="2971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5454444" y="1981200"/>
          <a:ext cx="2730500" cy="279400"/>
        </p:xfrm>
        <a:graphic>
          <a:graphicData uri="http://schemas.openxmlformats.org/presentationml/2006/ole">
            <mc:AlternateContent xmlns:mc="http://schemas.openxmlformats.org/markup-compatibility/2006">
              <mc:Choice xmlns:v="urn:schemas-microsoft-com:vml" Requires="v">
                <p:oleObj spid="_x0000_s11290" name="Equation" r:id="rId13" imgW="2730240" imgH="279360" progId="Equation.DSMT4">
                  <p:embed/>
                </p:oleObj>
              </mc:Choice>
              <mc:Fallback>
                <p:oleObj name="Equation" r:id="rId13" imgW="273024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54444" y="1981200"/>
                        <a:ext cx="273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5439696" y="2512140"/>
          <a:ext cx="1854200" cy="279400"/>
        </p:xfrm>
        <a:graphic>
          <a:graphicData uri="http://schemas.openxmlformats.org/presentationml/2006/ole">
            <mc:AlternateContent xmlns:mc="http://schemas.openxmlformats.org/markup-compatibility/2006">
              <mc:Choice xmlns:v="urn:schemas-microsoft-com:vml" Requires="v">
                <p:oleObj spid="_x0000_s11291" name="Equation" r:id="rId15" imgW="1854000" imgH="279360" progId="Equation.DSMT4">
                  <p:embed/>
                </p:oleObj>
              </mc:Choice>
              <mc:Fallback>
                <p:oleObj name="Equation" r:id="rId15" imgW="185400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39696" y="2512140"/>
                        <a:ext cx="1854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533400" y="3446208"/>
          <a:ext cx="2857500" cy="533400"/>
        </p:xfrm>
        <a:graphic>
          <a:graphicData uri="http://schemas.openxmlformats.org/presentationml/2006/ole">
            <mc:AlternateContent xmlns:mc="http://schemas.openxmlformats.org/markup-compatibility/2006">
              <mc:Choice xmlns:v="urn:schemas-microsoft-com:vml" Requires="v">
                <p:oleObj spid="_x0000_s11292" name="Equation" r:id="rId17" imgW="2857320" imgH="533160" progId="Equation.DSMT4">
                  <p:embed/>
                </p:oleObj>
              </mc:Choice>
              <mc:Fallback>
                <p:oleObj name="Equation" r:id="rId17" imgW="2857320" imgH="5331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3446208"/>
                        <a:ext cx="2857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3397044" y="3505200"/>
          <a:ext cx="2387600" cy="469900"/>
        </p:xfrm>
        <a:graphic>
          <a:graphicData uri="http://schemas.openxmlformats.org/presentationml/2006/ole">
            <mc:AlternateContent xmlns:mc="http://schemas.openxmlformats.org/markup-compatibility/2006">
              <mc:Choice xmlns:v="urn:schemas-microsoft-com:vml" Requires="v">
                <p:oleObj spid="_x0000_s11293" name="Equation" r:id="rId19" imgW="2387520" imgH="469800" progId="Equation.DSMT4">
                  <p:embed/>
                </p:oleObj>
              </mc:Choice>
              <mc:Fallback>
                <p:oleObj name="Equation" r:id="rId19" imgW="238752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397044" y="3505200"/>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3384756" y="4100052"/>
          <a:ext cx="2171700" cy="469900"/>
        </p:xfrm>
        <a:graphic>
          <a:graphicData uri="http://schemas.openxmlformats.org/presentationml/2006/ole">
            <mc:AlternateContent xmlns:mc="http://schemas.openxmlformats.org/markup-compatibility/2006">
              <mc:Choice xmlns:v="urn:schemas-microsoft-com:vml" Requires="v">
                <p:oleObj spid="_x0000_s11294" name="Equation" r:id="rId21" imgW="2171520" imgH="469800" progId="Equation.DSMT4">
                  <p:embed/>
                </p:oleObj>
              </mc:Choice>
              <mc:Fallback>
                <p:oleObj name="Equation" r:id="rId21" imgW="2171520" imgH="46980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384756" y="4100052"/>
                        <a:ext cx="217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3399504" y="4677696"/>
          <a:ext cx="1524000" cy="469900"/>
        </p:xfrm>
        <a:graphic>
          <a:graphicData uri="http://schemas.openxmlformats.org/presentationml/2006/ole">
            <mc:AlternateContent xmlns:mc="http://schemas.openxmlformats.org/markup-compatibility/2006">
              <mc:Choice xmlns:v="urn:schemas-microsoft-com:vml" Requires="v">
                <p:oleObj spid="_x0000_s11295" name="Equation" r:id="rId23" imgW="1523880" imgH="469800" progId="Equation.DSMT4">
                  <p:embed/>
                </p:oleObj>
              </mc:Choice>
              <mc:Fallback>
                <p:oleObj name="Equation" r:id="rId23" imgW="152388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99504" y="4677696"/>
                        <a:ext cx="152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9" name="Object 15"/>
          <p:cNvGraphicFramePr>
            <a:graphicFrameLocks noChangeAspect="1"/>
          </p:cNvGraphicFramePr>
          <p:nvPr/>
        </p:nvGraphicFramePr>
        <p:xfrm>
          <a:off x="3411792" y="5304504"/>
          <a:ext cx="635000" cy="292100"/>
        </p:xfrm>
        <a:graphic>
          <a:graphicData uri="http://schemas.openxmlformats.org/presentationml/2006/ole">
            <mc:AlternateContent xmlns:mc="http://schemas.openxmlformats.org/markup-compatibility/2006">
              <mc:Choice xmlns:v="urn:schemas-microsoft-com:vml" Requires="v">
                <p:oleObj spid="_x0000_s11296" name="Equation" r:id="rId25" imgW="634680" imgH="291960" progId="Equation.DSMT4">
                  <p:embed/>
                </p:oleObj>
              </mc:Choice>
              <mc:Fallback>
                <p:oleObj name="Equation" r:id="rId25" imgW="634680" imgH="2919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411792" y="5304504"/>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0" name="Object 16"/>
          <p:cNvGraphicFramePr>
            <a:graphicFrameLocks noChangeAspect="1"/>
          </p:cNvGraphicFramePr>
          <p:nvPr/>
        </p:nvGraphicFramePr>
        <p:xfrm>
          <a:off x="5791200" y="3625644"/>
          <a:ext cx="3136900" cy="279400"/>
        </p:xfrm>
        <a:graphic>
          <a:graphicData uri="http://schemas.openxmlformats.org/presentationml/2006/ole">
            <mc:AlternateContent xmlns:mc="http://schemas.openxmlformats.org/markup-compatibility/2006">
              <mc:Choice xmlns:v="urn:schemas-microsoft-com:vml" Requires="v">
                <p:oleObj spid="_x0000_s11297" name="Equation" r:id="rId27" imgW="3136680" imgH="279360" progId="Equation.DSMT4">
                  <p:embed/>
                </p:oleObj>
              </mc:Choice>
              <mc:Fallback>
                <p:oleObj name="Equation" r:id="rId27" imgW="3136680" imgH="27936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91200" y="3625644"/>
                        <a:ext cx="3136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2" name="Object 18"/>
          <p:cNvGraphicFramePr>
            <a:graphicFrameLocks noChangeAspect="1"/>
          </p:cNvGraphicFramePr>
          <p:nvPr/>
        </p:nvGraphicFramePr>
        <p:xfrm>
          <a:off x="5791200" y="4235244"/>
          <a:ext cx="952500" cy="279400"/>
        </p:xfrm>
        <a:graphic>
          <a:graphicData uri="http://schemas.openxmlformats.org/presentationml/2006/ole">
            <mc:AlternateContent xmlns:mc="http://schemas.openxmlformats.org/markup-compatibility/2006">
              <mc:Choice xmlns:v="urn:schemas-microsoft-com:vml" Requires="v">
                <p:oleObj spid="_x0000_s11298" name="Equation" r:id="rId29" imgW="952200" imgH="279360" progId="Equation.DSMT4">
                  <p:embed/>
                </p:oleObj>
              </mc:Choice>
              <mc:Fallback>
                <p:oleObj name="Equation" r:id="rId29" imgW="952200" imgH="2793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791200" y="4235244"/>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3" name="Object 19"/>
          <p:cNvGraphicFramePr>
            <a:graphicFrameLocks noChangeAspect="1"/>
          </p:cNvGraphicFramePr>
          <p:nvPr/>
        </p:nvGraphicFramePr>
        <p:xfrm>
          <a:off x="5791200" y="4800600"/>
          <a:ext cx="736600" cy="241300"/>
        </p:xfrm>
        <a:graphic>
          <a:graphicData uri="http://schemas.openxmlformats.org/presentationml/2006/ole">
            <mc:AlternateContent xmlns:mc="http://schemas.openxmlformats.org/markup-compatibility/2006">
              <mc:Choice xmlns:v="urn:schemas-microsoft-com:vml" Requires="v">
                <p:oleObj spid="_x0000_s11299" name="Equation" r:id="rId31" imgW="736560" imgH="241200" progId="Equation.DSMT4">
                  <p:embed/>
                </p:oleObj>
              </mc:Choice>
              <mc:Fallback>
                <p:oleObj name="Equation" r:id="rId31" imgW="736560" imgH="241200" progId="Equation.DSMT4">
                  <p:embed/>
                  <p:pic>
                    <p:nvPicPr>
                      <p:cNvPr id="0" name="Picture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791200" y="4800600"/>
                        <a:ext cx="736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4" name="Object 20"/>
          <p:cNvGraphicFramePr>
            <a:graphicFrameLocks noChangeAspect="1"/>
          </p:cNvGraphicFramePr>
          <p:nvPr/>
        </p:nvGraphicFramePr>
        <p:xfrm>
          <a:off x="5791200" y="5334000"/>
          <a:ext cx="520700" cy="241300"/>
        </p:xfrm>
        <a:graphic>
          <a:graphicData uri="http://schemas.openxmlformats.org/presentationml/2006/ole">
            <mc:AlternateContent xmlns:mc="http://schemas.openxmlformats.org/markup-compatibility/2006">
              <mc:Choice xmlns:v="urn:schemas-microsoft-com:vml" Requires="v">
                <p:oleObj spid="_x0000_s11300" name="Equation" r:id="rId33" imgW="520560" imgH="241200" progId="Equation.DSMT4">
                  <p:embed/>
                </p:oleObj>
              </mc:Choice>
              <mc:Fallback>
                <p:oleObj name="Equation" r:id="rId33" imgW="520560" imgH="241200" progId="Equation.DSMT4">
                  <p:embed/>
                  <p:pic>
                    <p:nvPicPr>
                      <p:cNvPr id="0" name="Picture 2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791200" y="5334000"/>
                        <a:ext cx="520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2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28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28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2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Learn how to multiply with integers.</a:t>
            </a:r>
          </a:p>
          <a:p>
            <a:pPr marL="341313" indent="-341313">
              <a:buFont typeface="Courier New" pitchFamily="49" charset="0"/>
              <a:buChar char="o"/>
            </a:pPr>
            <a:r>
              <a:rPr lang="en-US" dirty="0"/>
              <a:t>Learn how to divide with integers.</a:t>
            </a:r>
          </a:p>
          <a:p>
            <a:pPr marL="341313" indent="-341313">
              <a:buFont typeface="Courier New" pitchFamily="49" charset="0"/>
              <a:buChar char="o"/>
            </a:pPr>
            <a:r>
              <a:rPr lang="en-US" dirty="0"/>
              <a:t>Correctly simplify expressions using order of operations.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291840"/>
          </a:xfrm>
          <a:solidFill>
            <a:srgbClr val="FFFFCC"/>
          </a:solidFill>
          <a:ln w="28575">
            <a:solidFill>
              <a:srgbClr val="000000"/>
            </a:solidFill>
          </a:ln>
        </p:spPr>
        <p:txBody>
          <a:bodyPr>
            <a:noAutofit/>
          </a:bodyPr>
          <a:lstStyle/>
          <a:p>
            <a:r>
              <a:rPr lang="en-US" dirty="0">
                <a:solidFill>
                  <a:srgbClr val="000000"/>
                </a:solidFill>
              </a:rPr>
              <a:t>Find the value of each expression.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215044" name="Object 4"/>
          <p:cNvGraphicFramePr>
            <a:graphicFrameLocks noChangeAspect="1"/>
          </p:cNvGraphicFramePr>
          <p:nvPr/>
        </p:nvGraphicFramePr>
        <p:xfrm>
          <a:off x="548640" y="1905000"/>
          <a:ext cx="7696200" cy="2590800"/>
        </p:xfrm>
        <a:graphic>
          <a:graphicData uri="http://schemas.openxmlformats.org/presentationml/2006/ole">
            <mc:AlternateContent xmlns:mc="http://schemas.openxmlformats.org/markup-compatibility/2006">
              <mc:Choice xmlns:v="urn:schemas-microsoft-com:vml" Requires="v">
                <p:oleObj spid="_x0000_s12291" name="Equation" r:id="rId3" imgW="7696200" imgH="2590800" progId="Equation.DSMT4">
                  <p:embed/>
                </p:oleObj>
              </mc:Choice>
              <mc:Fallback>
                <p:oleObj name="Equation" r:id="rId3" imgW="7696200" imgH="25908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05000"/>
                        <a:ext cx="76962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spcBef>
                <a:spcPts val="1200"/>
              </a:spcBef>
              <a:tabLst>
                <a:tab pos="463550" algn="l"/>
              </a:tabLst>
            </a:pPr>
            <a:r>
              <a:rPr lang="en-US" b="1" dirty="0"/>
              <a:t>1.	</a:t>
            </a:r>
            <a:r>
              <a:rPr lang="en-US" dirty="0">
                <a:solidFill>
                  <a:srgbClr val="FF0000"/>
                </a:solidFill>
                <a:latin typeface="Symbol" pitchFamily="18" charset="2"/>
              </a:rPr>
              <a:t> -</a:t>
            </a:r>
            <a:r>
              <a:rPr lang="en-US" dirty="0">
                <a:solidFill>
                  <a:srgbClr val="FF0000"/>
                </a:solidFill>
              </a:rPr>
              <a:t>25 </a:t>
            </a:r>
          </a:p>
          <a:p>
            <a:pPr>
              <a:spcBef>
                <a:spcPts val="1800"/>
              </a:spcBef>
              <a:tabLst>
                <a:tab pos="463550" algn="l"/>
              </a:tabLst>
            </a:pPr>
            <a:r>
              <a:rPr lang="en-US" b="1" dirty="0"/>
              <a:t>2.	</a:t>
            </a:r>
            <a:r>
              <a:rPr lang="en-US" dirty="0">
                <a:solidFill>
                  <a:srgbClr val="FF0000"/>
                </a:solidFill>
              </a:rPr>
              <a:t>0 </a:t>
            </a:r>
          </a:p>
          <a:p>
            <a:pPr>
              <a:spcBef>
                <a:spcPts val="1800"/>
              </a:spcBef>
              <a:tabLst>
                <a:tab pos="463550" algn="l"/>
              </a:tabLst>
            </a:pPr>
            <a:r>
              <a:rPr lang="en-US" b="1" dirty="0"/>
              <a:t>3.	</a:t>
            </a:r>
            <a:r>
              <a:rPr lang="en-US" dirty="0">
                <a:solidFill>
                  <a:srgbClr val="FF0000"/>
                </a:solidFill>
              </a:rPr>
              <a:t>undefined </a:t>
            </a:r>
          </a:p>
          <a:p>
            <a:pPr>
              <a:spcBef>
                <a:spcPts val="1800"/>
              </a:spcBef>
              <a:tabLst>
                <a:tab pos="463550" algn="l"/>
              </a:tabLst>
            </a:pPr>
            <a:r>
              <a:rPr lang="en-US" b="1" dirty="0"/>
              <a:t>4.	</a:t>
            </a:r>
            <a:r>
              <a:rPr lang="en-US" dirty="0">
                <a:solidFill>
                  <a:srgbClr val="FF0000"/>
                </a:solidFill>
              </a:rPr>
              <a:t>3 </a:t>
            </a:r>
          </a:p>
          <a:p>
            <a:pPr>
              <a:spcBef>
                <a:spcPts val="1800"/>
              </a:spcBef>
              <a:tabLst>
                <a:tab pos="463550" algn="l"/>
              </a:tabLst>
            </a:pPr>
            <a:r>
              <a:rPr lang="en-US" b="1" dirty="0"/>
              <a:t>5.	</a:t>
            </a:r>
            <a:r>
              <a:rPr lang="en-US" dirty="0">
                <a:solidFill>
                  <a:srgbClr val="FF0000"/>
                </a:solidFill>
                <a:latin typeface="Symbol" pitchFamily="18" charset="2"/>
              </a:rPr>
              <a:t>-</a:t>
            </a:r>
            <a:r>
              <a:rPr lang="en-US" dirty="0">
                <a:solidFill>
                  <a:srgbClr val="FF0000"/>
                </a:solidFill>
              </a:rPr>
              <a:t>2</a:t>
            </a:r>
          </a:p>
          <a:p>
            <a:pPr>
              <a:spcBef>
                <a:spcPts val="1800"/>
              </a:spcBef>
              <a:tabLst>
                <a:tab pos="463550" algn="l"/>
              </a:tabLst>
            </a:pPr>
            <a:r>
              <a:rPr lang="en-US" b="1" dirty="0"/>
              <a:t>6.	</a:t>
            </a:r>
            <a:r>
              <a:rPr lang="en-US" dirty="0">
                <a:solidFill>
                  <a:srgbClr val="FF0000"/>
                </a:solidFill>
                <a:latin typeface="Symbol" pitchFamily="18" charset="2"/>
              </a:rPr>
              <a:t>-</a:t>
            </a:r>
            <a:r>
              <a:rPr lang="en-US" dirty="0">
                <a:solidFill>
                  <a:srgbClr val="FF0000"/>
                </a:solidFill>
              </a:rPr>
              <a:t>6</a:t>
            </a:r>
            <a:endParaRPr lang="en-US" b="1" dirty="0"/>
          </a:p>
          <a:p>
            <a:pPr>
              <a:spcBef>
                <a:spcPts val="1200"/>
              </a:spcBef>
              <a:tabLst>
                <a:tab pos="463550" algn="l"/>
              </a:tabLst>
            </a:pP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pPr>
              <a:lnSpc>
                <a:spcPct val="150000"/>
              </a:lnSpc>
              <a:tabLst>
                <a:tab pos="463550" algn="l"/>
                <a:tab pos="3657600" algn="l"/>
                <a:tab pos="4121150" algn="l"/>
              </a:tabLst>
            </a:pPr>
            <a:r>
              <a:rPr lang="en-US" b="1" dirty="0"/>
              <a:t>a.	</a:t>
            </a:r>
            <a:r>
              <a:rPr lang="en-US" dirty="0">
                <a:solidFill>
                  <a:srgbClr val="0000FF"/>
                </a:solidFill>
              </a:rPr>
              <a:t>5(−5)</a:t>
            </a:r>
            <a:endParaRPr lang="en-US" dirty="0"/>
          </a:p>
          <a:p>
            <a:pPr>
              <a:lnSpc>
                <a:spcPct val="150000"/>
              </a:lnSpc>
              <a:tabLst>
                <a:tab pos="463550" algn="l"/>
                <a:tab pos="3657600" algn="l"/>
                <a:tab pos="4121150" algn="l"/>
              </a:tabLst>
            </a:pPr>
            <a:r>
              <a:rPr lang="en-US" b="1" dirty="0"/>
              <a:t>b.</a:t>
            </a:r>
            <a:r>
              <a:rPr lang="en-US" dirty="0"/>
              <a:t>	</a:t>
            </a:r>
            <a:r>
              <a:rPr lang="en-US" dirty="0">
                <a:solidFill>
                  <a:srgbClr val="0000FF"/>
                </a:solidFill>
              </a:rPr>
              <a:t>3(−20)</a:t>
            </a:r>
            <a:endParaRPr lang="en-US" b="1" dirty="0">
              <a:solidFill>
                <a:srgbClr val="FF0000"/>
              </a:solidFill>
            </a:endParaRPr>
          </a:p>
          <a:p>
            <a:pPr>
              <a:lnSpc>
                <a:spcPct val="150000"/>
              </a:lnSpc>
              <a:tabLst>
                <a:tab pos="463550" algn="l"/>
                <a:tab pos="3657600" algn="l"/>
                <a:tab pos="4121150" algn="l"/>
              </a:tabLst>
            </a:pPr>
            <a:r>
              <a:rPr lang="en-US" b="1" dirty="0"/>
              <a:t>c.	</a:t>
            </a:r>
            <a:r>
              <a:rPr lang="en-US" dirty="0">
                <a:solidFill>
                  <a:srgbClr val="0000FF"/>
                </a:solidFill>
              </a:rPr>
              <a:t>8(−11)</a:t>
            </a:r>
            <a:endParaRPr lang="en-US" dirty="0"/>
          </a:p>
          <a:p>
            <a:pPr>
              <a:lnSpc>
                <a:spcPct val="150000"/>
              </a:lnSpc>
              <a:tabLst>
                <a:tab pos="463550" algn="l"/>
                <a:tab pos="3657600" algn="l"/>
                <a:tab pos="4121150" algn="l"/>
              </a:tabLst>
            </a:pPr>
            <a:r>
              <a:rPr lang="en-US" b="1" dirty="0"/>
              <a:t>d.</a:t>
            </a:r>
            <a:r>
              <a:rPr lang="en-US" dirty="0">
                <a:solidFill>
                  <a:srgbClr val="000099"/>
                </a:solidFill>
              </a:rPr>
              <a:t>	</a:t>
            </a:r>
            <a:r>
              <a:rPr lang="en-US" dirty="0">
                <a:solidFill>
                  <a:srgbClr val="0000FF"/>
                </a:solidFill>
              </a:rPr>
              <a:t>−1(7)</a:t>
            </a:r>
          </a:p>
        </p:txBody>
      </p:sp>
      <p:sp>
        <p:nvSpPr>
          <p:cNvPr id="4" name="Rectangle 3"/>
          <p:cNvSpPr/>
          <p:nvPr/>
        </p:nvSpPr>
        <p:spPr>
          <a:xfrm>
            <a:off x="1752600" y="1433052"/>
            <a:ext cx="1072730"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−25 </a:t>
            </a:r>
            <a:endParaRPr lang="en-US" sz="2800" dirty="0"/>
          </a:p>
        </p:txBody>
      </p:sp>
      <p:sp>
        <p:nvSpPr>
          <p:cNvPr id="5" name="Rectangle 4"/>
          <p:cNvSpPr/>
          <p:nvPr/>
        </p:nvSpPr>
        <p:spPr>
          <a:xfrm>
            <a:off x="1922208" y="2148348"/>
            <a:ext cx="1072730" cy="523220"/>
          </a:xfrm>
          <a:prstGeom prst="rect">
            <a:avLst/>
          </a:prstGeom>
        </p:spPr>
        <p:txBody>
          <a:bodyPr wrap="none">
            <a:spAutoFit/>
          </a:bodyPr>
          <a:lstStyle/>
          <a:p>
            <a:r>
              <a:rPr lang="en-US" sz="2800" dirty="0">
                <a:solidFill>
                  <a:srgbClr val="000099"/>
                </a:solidFill>
              </a:rPr>
              <a:t>=</a:t>
            </a:r>
            <a:r>
              <a:rPr lang="en-US" sz="2800" dirty="0">
                <a:solidFill>
                  <a:srgbClr val="000000"/>
                </a:solidFill>
              </a:rPr>
              <a:t> </a:t>
            </a:r>
            <a:r>
              <a:rPr lang="en-US" sz="2800" dirty="0">
                <a:solidFill>
                  <a:srgbClr val="FF0000"/>
                </a:solidFill>
              </a:rPr>
              <a:t>−60</a:t>
            </a:r>
            <a:r>
              <a:rPr lang="en-US" sz="2800" b="1" dirty="0">
                <a:solidFill>
                  <a:srgbClr val="FF0000"/>
                </a:solidFill>
              </a:rPr>
              <a:t> </a:t>
            </a:r>
            <a:endParaRPr lang="en-US" sz="2800" dirty="0"/>
          </a:p>
        </p:txBody>
      </p:sp>
      <p:sp>
        <p:nvSpPr>
          <p:cNvPr id="6" name="Rectangle 5"/>
          <p:cNvSpPr/>
          <p:nvPr/>
        </p:nvSpPr>
        <p:spPr>
          <a:xfrm>
            <a:off x="1922208" y="2880852"/>
            <a:ext cx="99097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−88</a:t>
            </a:r>
            <a:endParaRPr lang="en-US" sz="2800" dirty="0"/>
          </a:p>
        </p:txBody>
      </p:sp>
      <p:sp>
        <p:nvSpPr>
          <p:cNvPr id="7" name="Rectangle 6"/>
          <p:cNvSpPr/>
          <p:nvPr/>
        </p:nvSpPr>
        <p:spPr>
          <a:xfrm>
            <a:off x="1737852" y="3598608"/>
            <a:ext cx="808235"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4" name="Content Placeholder 3"/>
          <p:cNvSpPr>
            <a:spLocks noGrp="1"/>
          </p:cNvSpPr>
          <p:nvPr>
            <p:ph idx="1"/>
          </p:nvPr>
        </p:nvSpPr>
        <p:spPr/>
        <p:txBody>
          <a:bodyPr>
            <a:normAutofit/>
          </a:bodyPr>
          <a:lstStyle/>
          <a:p>
            <a:pPr>
              <a:lnSpc>
                <a:spcPct val="110000"/>
              </a:lnSpc>
              <a:spcBef>
                <a:spcPts val="2400"/>
              </a:spcBef>
              <a:tabLst>
                <a:tab pos="463550" algn="l"/>
                <a:tab pos="4572000" algn="l"/>
                <a:tab pos="5035550" algn="l"/>
              </a:tabLst>
            </a:pPr>
            <a:r>
              <a:rPr lang="en-US" b="1" dirty="0"/>
              <a:t>a.</a:t>
            </a:r>
            <a:r>
              <a:rPr lang="en-US" dirty="0"/>
              <a:t>	</a:t>
            </a:r>
            <a:r>
              <a:rPr lang="en-US" dirty="0">
                <a:solidFill>
                  <a:srgbClr val="0000FF"/>
                </a:solidFill>
              </a:rPr>
              <a:t>(−7)(−2)</a:t>
            </a:r>
            <a:endParaRPr lang="en-US" dirty="0">
              <a:solidFill>
                <a:srgbClr val="FF0000"/>
              </a:solidFill>
            </a:endParaRPr>
          </a:p>
          <a:p>
            <a:pPr>
              <a:lnSpc>
                <a:spcPct val="110000"/>
              </a:lnSpc>
              <a:spcBef>
                <a:spcPts val="2400"/>
              </a:spcBef>
              <a:tabLst>
                <a:tab pos="463550" algn="l"/>
                <a:tab pos="4572000" algn="l"/>
                <a:tab pos="5035550" algn="l"/>
              </a:tabLst>
            </a:pPr>
            <a:r>
              <a:rPr lang="en-US" b="1" dirty="0"/>
              <a:t>b.</a:t>
            </a:r>
            <a:r>
              <a:rPr lang="en-US" dirty="0"/>
              <a:t>	</a:t>
            </a:r>
            <a:r>
              <a:rPr lang="en-US" dirty="0">
                <a:solidFill>
                  <a:srgbClr val="0000FF"/>
                </a:solidFill>
              </a:rPr>
              <a:t>−8(−5)</a:t>
            </a:r>
            <a:endParaRPr lang="en-US" dirty="0">
              <a:solidFill>
                <a:srgbClr val="FF0000"/>
              </a:solidFill>
            </a:endParaRPr>
          </a:p>
          <a:p>
            <a:pPr>
              <a:lnSpc>
                <a:spcPct val="110000"/>
              </a:lnSpc>
              <a:spcBef>
                <a:spcPts val="2400"/>
              </a:spcBef>
              <a:tabLst>
                <a:tab pos="463550" algn="l"/>
                <a:tab pos="4572000" algn="l"/>
                <a:tab pos="5035550" algn="l"/>
              </a:tabLst>
            </a:pPr>
            <a:r>
              <a:rPr lang="en-US" b="1" dirty="0"/>
              <a:t>c.</a:t>
            </a:r>
            <a:r>
              <a:rPr lang="en-US" dirty="0"/>
              <a:t>	</a:t>
            </a:r>
            <a:r>
              <a:rPr lang="en-US" dirty="0">
                <a:solidFill>
                  <a:srgbClr val="0000FF"/>
                </a:solidFill>
              </a:rPr>
              <a:t>−9(−11)</a:t>
            </a:r>
            <a:endParaRPr lang="en-US" dirty="0">
              <a:solidFill>
                <a:srgbClr val="FF0000"/>
              </a:solidFill>
            </a:endParaRPr>
          </a:p>
          <a:p>
            <a:pPr>
              <a:lnSpc>
                <a:spcPct val="110000"/>
              </a:lnSpc>
              <a:spcBef>
                <a:spcPts val="2400"/>
              </a:spcBef>
              <a:tabLst>
                <a:tab pos="463550" algn="l"/>
                <a:tab pos="4572000" algn="l"/>
                <a:tab pos="5035550" algn="l"/>
              </a:tabLst>
            </a:pPr>
            <a:r>
              <a:rPr lang="en-US" b="1" dirty="0"/>
              <a:t>d.</a:t>
            </a:r>
            <a:r>
              <a:rPr lang="en-US" dirty="0"/>
              <a:t>	</a:t>
            </a:r>
            <a:r>
              <a:rPr lang="en-US" dirty="0">
                <a:solidFill>
                  <a:srgbClr val="0000FF"/>
                </a:solidFill>
              </a:rPr>
              <a:t>0(− 12)</a:t>
            </a:r>
            <a:endParaRPr lang="en-US" dirty="0">
              <a:solidFill>
                <a:srgbClr val="FF0000"/>
              </a:solidFill>
            </a:endParaRPr>
          </a:p>
          <a:p>
            <a:pPr>
              <a:lnSpc>
                <a:spcPct val="110000"/>
              </a:lnSpc>
              <a:spcBef>
                <a:spcPts val="2400"/>
              </a:spcBef>
              <a:tabLst>
                <a:tab pos="463550" algn="l"/>
                <a:tab pos="4572000" algn="l"/>
                <a:tab pos="5035550" algn="l"/>
              </a:tabLst>
            </a:pPr>
            <a:r>
              <a:rPr lang="en-US" b="1" dirty="0"/>
              <a:t>e.</a:t>
            </a:r>
            <a:r>
              <a:rPr lang="en-US" dirty="0">
                <a:solidFill>
                  <a:srgbClr val="0000FF"/>
                </a:solidFill>
              </a:rPr>
              <a:t>	0(+12)</a:t>
            </a:r>
            <a:endParaRPr lang="en-US" dirty="0">
              <a:solidFill>
                <a:srgbClr val="FF0000"/>
              </a:solidFill>
            </a:endParaRPr>
          </a:p>
          <a:p>
            <a:pPr>
              <a:lnSpc>
                <a:spcPct val="110000"/>
              </a:lnSpc>
              <a:spcBef>
                <a:spcPts val="2400"/>
              </a:spcBef>
              <a:tabLst>
                <a:tab pos="463550" algn="l"/>
                <a:tab pos="4572000" algn="l"/>
                <a:tab pos="5035550" algn="l"/>
              </a:tabLst>
            </a:pPr>
            <a:r>
              <a:rPr lang="en-US" b="1" dirty="0"/>
              <a:t>f. </a:t>
            </a:r>
            <a:r>
              <a:rPr lang="en-US" dirty="0"/>
              <a:t>	</a:t>
            </a:r>
            <a:r>
              <a:rPr lang="en-US" dirty="0">
                <a:solidFill>
                  <a:srgbClr val="0000FF"/>
                </a:solidFill>
              </a:rPr>
              <a:t>0(0)</a:t>
            </a:r>
            <a:endParaRPr lang="en-US" dirty="0">
              <a:solidFill>
                <a:srgbClr val="FF0000"/>
              </a:solidFill>
            </a:endParaRPr>
          </a:p>
        </p:txBody>
      </p:sp>
      <p:sp>
        <p:nvSpPr>
          <p:cNvPr id="5" name="Rectangle 4"/>
          <p:cNvSpPr/>
          <p:nvPr/>
        </p:nvSpPr>
        <p:spPr>
          <a:xfrm>
            <a:off x="2133600" y="1295400"/>
            <a:ext cx="99097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+14</a:t>
            </a:r>
            <a:endParaRPr lang="en-US" sz="2800" dirty="0"/>
          </a:p>
        </p:txBody>
      </p:sp>
      <p:sp>
        <p:nvSpPr>
          <p:cNvPr id="6" name="Rectangle 5"/>
          <p:cNvSpPr/>
          <p:nvPr/>
        </p:nvSpPr>
        <p:spPr>
          <a:xfrm>
            <a:off x="1922208" y="2067580"/>
            <a:ext cx="99097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+40</a:t>
            </a:r>
            <a:endParaRPr lang="en-US" sz="2800" dirty="0"/>
          </a:p>
        </p:txBody>
      </p:sp>
      <p:sp>
        <p:nvSpPr>
          <p:cNvPr id="7" name="Rectangle 6"/>
          <p:cNvSpPr/>
          <p:nvPr/>
        </p:nvSpPr>
        <p:spPr>
          <a:xfrm>
            <a:off x="2104104" y="2848896"/>
            <a:ext cx="1072730"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+99 </a:t>
            </a:r>
            <a:endParaRPr lang="en-US" sz="2800" dirty="0"/>
          </a:p>
        </p:txBody>
      </p:sp>
      <p:sp>
        <p:nvSpPr>
          <p:cNvPr id="8" name="Rectangle 7"/>
          <p:cNvSpPr/>
          <p:nvPr/>
        </p:nvSpPr>
        <p:spPr>
          <a:xfrm>
            <a:off x="1981200" y="3610896"/>
            <a:ext cx="628698"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a:t>
            </a:r>
            <a:endParaRPr lang="en-US" sz="2800" dirty="0"/>
          </a:p>
        </p:txBody>
      </p:sp>
      <p:sp>
        <p:nvSpPr>
          <p:cNvPr id="9" name="Rectangle 8"/>
          <p:cNvSpPr/>
          <p:nvPr/>
        </p:nvSpPr>
        <p:spPr>
          <a:xfrm>
            <a:off x="1934496" y="4400284"/>
            <a:ext cx="628698"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a:t>
            </a:r>
            <a:endParaRPr lang="en-US" sz="2800" dirty="0"/>
          </a:p>
        </p:txBody>
      </p:sp>
      <p:sp>
        <p:nvSpPr>
          <p:cNvPr id="10" name="Rectangle 9"/>
          <p:cNvSpPr/>
          <p:nvPr/>
        </p:nvSpPr>
        <p:spPr>
          <a:xfrm>
            <a:off x="1555956" y="5166852"/>
            <a:ext cx="628698"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Multiplication with Integers</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lvl="0" algn="ctr" eaLnBrk="0" fontAlgn="base" hangingPunct="0">
              <a:spcAft>
                <a:spcPct val="0"/>
              </a:spcAft>
              <a:defRPr/>
            </a:pPr>
            <a:r>
              <a:rPr lang="en-US" b="1" dirty="0">
                <a:solidFill>
                  <a:srgbClr val="000000"/>
                </a:solidFill>
              </a:rPr>
              <a:t>Rules for Multiplication with Integers</a:t>
            </a:r>
          </a:p>
          <a:p>
            <a:pPr>
              <a:tabLst>
                <a:tab pos="463550" algn="l"/>
              </a:tabLst>
            </a:pPr>
            <a:r>
              <a:rPr lang="en-US" b="1" dirty="0">
                <a:solidFill>
                  <a:srgbClr val="000000"/>
                </a:solidFill>
              </a:rPr>
              <a:t>1.</a:t>
            </a:r>
            <a:r>
              <a:rPr lang="en-US" dirty="0">
                <a:solidFill>
                  <a:srgbClr val="000000"/>
                </a:solidFill>
              </a:rPr>
              <a:t>	The product of two positive integers (here,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is </a:t>
            </a:r>
            <a:r>
              <a:rPr lang="en-US" b="1" dirty="0">
                <a:solidFill>
                  <a:srgbClr val="C00000"/>
                </a:solidFill>
              </a:rPr>
              <a:t>positive</a:t>
            </a:r>
            <a:r>
              <a:rPr lang="en-US" dirty="0">
                <a:solidFill>
                  <a:srgbClr val="000000"/>
                </a:solidFill>
              </a:rPr>
              <a:t>: </a:t>
            </a:r>
          </a:p>
          <a:p>
            <a:pPr>
              <a:lnSpc>
                <a:spcPct val="150000"/>
              </a:lnSpc>
              <a:tabLst>
                <a:tab pos="463550" algn="l"/>
              </a:tabLst>
            </a:pPr>
            <a:r>
              <a:rPr lang="en-US" dirty="0">
                <a:solidFill>
                  <a:srgbClr val="000000"/>
                </a:solidFill>
              </a:rPr>
              <a:t>			</a:t>
            </a:r>
            <a:endParaRPr lang="en-US" b="1" dirty="0">
              <a:solidFill>
                <a:srgbClr val="000000"/>
              </a:solidFill>
            </a:endParaRPr>
          </a:p>
          <a:p>
            <a:pPr>
              <a:tabLst>
                <a:tab pos="463550" algn="l"/>
              </a:tabLst>
            </a:pPr>
            <a:r>
              <a:rPr lang="en-US" b="1" dirty="0">
                <a:solidFill>
                  <a:srgbClr val="000000"/>
                </a:solidFill>
              </a:rPr>
              <a:t>2.</a:t>
            </a:r>
            <a:r>
              <a:rPr lang="en-US" dirty="0">
                <a:solidFill>
                  <a:srgbClr val="000000"/>
                </a:solidFill>
              </a:rPr>
              <a:t>	The product of two negative integers is </a:t>
            </a:r>
            <a:r>
              <a:rPr lang="en-US" b="1" dirty="0">
                <a:solidFill>
                  <a:srgbClr val="C00000"/>
                </a:solidFill>
              </a:rPr>
              <a:t>positive</a:t>
            </a:r>
            <a:r>
              <a:rPr lang="en-US" dirty="0">
                <a:solidFill>
                  <a:srgbClr val="000000"/>
                </a:solidFill>
              </a:rPr>
              <a:t>:  </a:t>
            </a:r>
          </a:p>
          <a:p>
            <a:pPr algn="ctr">
              <a:lnSpc>
                <a:spcPct val="150000"/>
              </a:lnSpc>
              <a:tabLst>
                <a:tab pos="463550" algn="l"/>
              </a:tabLst>
            </a:pPr>
            <a:r>
              <a:rPr lang="en-US" dirty="0">
                <a:solidFill>
                  <a:srgbClr val="0000FF"/>
                </a:solidFill>
              </a:rPr>
              <a:t>(−</a:t>
            </a:r>
            <a:r>
              <a:rPr lang="en-US" i="1" dirty="0">
                <a:solidFill>
                  <a:srgbClr val="0000FF"/>
                </a:solidFill>
              </a:rPr>
              <a:t>a</a:t>
            </a:r>
            <a:r>
              <a:rPr lang="en-US" dirty="0">
                <a:solidFill>
                  <a:srgbClr val="0000FF"/>
                </a:solidFill>
              </a:rPr>
              <a:t>)(−</a:t>
            </a:r>
            <a:r>
              <a:rPr lang="en-US" i="1" dirty="0">
                <a:solidFill>
                  <a:srgbClr val="0000FF"/>
                </a:solidFill>
              </a:rPr>
              <a:t>b</a:t>
            </a:r>
            <a:r>
              <a:rPr lang="en-US" dirty="0">
                <a:solidFill>
                  <a:srgbClr val="0000FF"/>
                </a:solidFill>
              </a:rPr>
              <a:t>) = </a:t>
            </a:r>
            <a:r>
              <a:rPr lang="en-US" i="1" dirty="0" err="1">
                <a:solidFill>
                  <a:srgbClr val="0000FF"/>
                </a:solidFill>
              </a:rPr>
              <a:t>ab</a:t>
            </a:r>
            <a:endParaRPr lang="en-US" dirty="0"/>
          </a:p>
        </p:txBody>
      </p:sp>
      <p:graphicFrame>
        <p:nvGraphicFramePr>
          <p:cNvPr id="25602" name="Object 6"/>
          <p:cNvGraphicFramePr>
            <a:graphicFrameLocks noChangeAspect="1"/>
          </p:cNvGraphicFramePr>
          <p:nvPr/>
        </p:nvGraphicFramePr>
        <p:xfrm>
          <a:off x="3949700" y="2819400"/>
          <a:ext cx="1244600" cy="304800"/>
        </p:xfrm>
        <a:graphic>
          <a:graphicData uri="http://schemas.openxmlformats.org/presentationml/2006/ole">
            <mc:AlternateContent xmlns:mc="http://schemas.openxmlformats.org/markup-compatibility/2006">
              <mc:Choice xmlns:v="urn:schemas-microsoft-com:vml" Requires="v">
                <p:oleObj spid="_x0000_s25603" name="Equation" r:id="rId3" imgW="1244600" imgH="304800" progId="Equation.DSMT4">
                  <p:embed/>
                </p:oleObj>
              </mc:Choice>
              <mc:Fallback>
                <p:oleObj name="Equation" r:id="rId3" imgW="1244600" imgH="304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9700" y="2819400"/>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Multiplication with Integers</a:t>
            </a:r>
          </a:p>
        </p:txBody>
      </p:sp>
      <p:sp>
        <p:nvSpPr>
          <p:cNvPr id="3" name="Content Placeholder 2"/>
          <p:cNvSpPr>
            <a:spLocks noGrp="1"/>
          </p:cNvSpPr>
          <p:nvPr>
            <p:ph idx="1"/>
          </p:nvPr>
        </p:nvSpPr>
        <p:spPr>
          <a:xfrm>
            <a:off x="457200" y="1280160"/>
            <a:ext cx="8229600" cy="3672840"/>
          </a:xfrm>
          <a:solidFill>
            <a:srgbClr val="FFFFCC"/>
          </a:solidFill>
          <a:ln w="28575">
            <a:solidFill>
              <a:srgbClr val="000000"/>
            </a:solidFill>
          </a:ln>
        </p:spPr>
        <p:txBody>
          <a:bodyPr wrap="square">
            <a:noAutofit/>
          </a:bodyPr>
          <a:lstStyle/>
          <a:p>
            <a:pPr lvl="0" algn="ctr" eaLnBrk="0" fontAlgn="base" hangingPunct="0">
              <a:spcAft>
                <a:spcPct val="0"/>
              </a:spcAft>
              <a:defRPr/>
            </a:pPr>
            <a:r>
              <a:rPr lang="en-US" b="1" dirty="0">
                <a:solidFill>
                  <a:srgbClr val="000000"/>
                </a:solidFill>
              </a:rPr>
              <a:t>Rules for Multiplication </a:t>
            </a:r>
            <a:r>
              <a:rPr lang="en-US" b="1">
                <a:solidFill>
                  <a:srgbClr val="000000"/>
                </a:solidFill>
              </a:rPr>
              <a:t>with Integers (cont.)</a:t>
            </a:r>
            <a:endParaRPr lang="en-US" b="1" dirty="0">
              <a:solidFill>
                <a:srgbClr val="000000"/>
              </a:solidFill>
            </a:endParaRPr>
          </a:p>
          <a:p>
            <a:pPr>
              <a:tabLst>
                <a:tab pos="463550" algn="l"/>
              </a:tabLst>
            </a:pPr>
            <a:r>
              <a:rPr lang="en-US" b="1" dirty="0">
                <a:solidFill>
                  <a:srgbClr val="000000"/>
                </a:solidFill>
              </a:rPr>
              <a:t>3.</a:t>
            </a:r>
            <a:r>
              <a:rPr lang="en-US" dirty="0">
                <a:solidFill>
                  <a:srgbClr val="000000"/>
                </a:solidFill>
              </a:rPr>
              <a:t>	The product of a positive integer and a negative 	integer is </a:t>
            </a:r>
            <a:r>
              <a:rPr lang="en-US" b="1" dirty="0">
                <a:solidFill>
                  <a:srgbClr val="C00000"/>
                </a:solidFill>
              </a:rPr>
              <a:t>negative</a:t>
            </a:r>
            <a:r>
              <a:rPr lang="en-US" dirty="0">
                <a:solidFill>
                  <a:srgbClr val="000000"/>
                </a:solidFill>
              </a:rPr>
              <a:t>: </a:t>
            </a:r>
          </a:p>
          <a:p>
            <a:pPr algn="ctr">
              <a:lnSpc>
                <a:spcPct val="150000"/>
              </a:lnSpc>
              <a:tabLst>
                <a:tab pos="463550" algn="l"/>
              </a:tabLst>
            </a:pPr>
            <a:r>
              <a:rPr lang="en-US" i="1" dirty="0">
                <a:solidFill>
                  <a:srgbClr val="0000FF"/>
                </a:solidFill>
              </a:rPr>
              <a:t>a</a:t>
            </a:r>
            <a:r>
              <a:rPr lang="en-US" dirty="0">
                <a:solidFill>
                  <a:srgbClr val="0000FF"/>
                </a:solidFill>
              </a:rPr>
              <a:t>(−</a:t>
            </a:r>
            <a:r>
              <a:rPr lang="en-US" i="1" dirty="0">
                <a:solidFill>
                  <a:srgbClr val="0000FF"/>
                </a:solidFill>
              </a:rPr>
              <a:t>b</a:t>
            </a:r>
            <a:r>
              <a:rPr lang="en-US" dirty="0">
                <a:solidFill>
                  <a:srgbClr val="0000FF"/>
                </a:solidFill>
              </a:rPr>
              <a:t>) = −</a:t>
            </a:r>
            <a:r>
              <a:rPr lang="en-US" i="1" dirty="0" err="1">
                <a:solidFill>
                  <a:srgbClr val="0000FF"/>
                </a:solidFill>
              </a:rPr>
              <a:t>ab</a:t>
            </a:r>
            <a:endParaRPr lang="en-US" i="1" dirty="0">
              <a:solidFill>
                <a:srgbClr val="0000FF"/>
              </a:solidFill>
            </a:endParaRPr>
          </a:p>
          <a:p>
            <a:pPr>
              <a:lnSpc>
                <a:spcPct val="150000"/>
              </a:lnSpc>
              <a:tabLst>
                <a:tab pos="463550" algn="l"/>
              </a:tabLst>
            </a:pPr>
            <a:r>
              <a:rPr lang="en-US" b="1" dirty="0">
                <a:solidFill>
                  <a:srgbClr val="000000"/>
                </a:solidFill>
              </a:rPr>
              <a:t>4.</a:t>
            </a:r>
            <a:r>
              <a:rPr lang="en-US" dirty="0">
                <a:solidFill>
                  <a:srgbClr val="000000"/>
                </a:solidFill>
              </a:rPr>
              <a:t>	The product of 0 and any integer is </a:t>
            </a:r>
            <a:r>
              <a:rPr lang="en-US" b="1" dirty="0">
                <a:solidFill>
                  <a:srgbClr val="C00000"/>
                </a:solidFill>
              </a:rPr>
              <a:t>0</a:t>
            </a:r>
            <a:r>
              <a:rPr lang="en-US" dirty="0">
                <a:solidFill>
                  <a:srgbClr val="000000"/>
                </a:solidFill>
              </a:rPr>
              <a:t>: </a:t>
            </a:r>
          </a:p>
          <a:p>
            <a:pPr>
              <a:tabLst>
                <a:tab pos="463550" algn="l"/>
              </a:tabLst>
            </a:pPr>
            <a:endParaRPr lang="en-US" dirty="0">
              <a:solidFill>
                <a:srgbClr val="000000"/>
              </a:solidFill>
            </a:endParaRPr>
          </a:p>
        </p:txBody>
      </p:sp>
      <p:graphicFrame>
        <p:nvGraphicFramePr>
          <p:cNvPr id="26627" name="Object 5"/>
          <p:cNvGraphicFramePr>
            <a:graphicFrameLocks noChangeAspect="1"/>
          </p:cNvGraphicFramePr>
          <p:nvPr/>
        </p:nvGraphicFramePr>
        <p:xfrm>
          <a:off x="2654300" y="4271708"/>
          <a:ext cx="3835400" cy="469900"/>
        </p:xfrm>
        <a:graphic>
          <a:graphicData uri="http://schemas.openxmlformats.org/presentationml/2006/ole">
            <mc:AlternateContent xmlns:mc="http://schemas.openxmlformats.org/markup-compatibility/2006">
              <mc:Choice xmlns:v="urn:schemas-microsoft-com:vml" Requires="v">
                <p:oleObj spid="_x0000_s26628" name="Equation" r:id="rId3" imgW="3835400" imgH="469900" progId="Equation.DSMT4">
                  <p:embed/>
                </p:oleObj>
              </mc:Choice>
              <mc:Fallback>
                <p:oleObj name="Equation" r:id="rId3" imgW="3835400" imgH="4699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4300" y="4271708"/>
                        <a:ext cx="3835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10" name="Content Placeholder 2"/>
          <p:cNvSpPr>
            <a:spLocks noGrp="1"/>
          </p:cNvSpPr>
          <p:nvPr>
            <p:ph idx="1"/>
          </p:nvPr>
        </p:nvSpPr>
        <p:spPr/>
        <p:txBody>
          <a:bodyPr/>
          <a:lstStyle/>
          <a:p>
            <a:pPr>
              <a:tabLst>
                <a:tab pos="463550" algn="l"/>
                <a:tab pos="3479800" algn="l"/>
              </a:tabLst>
            </a:pPr>
            <a:r>
              <a:rPr lang="en-US" b="1" dirty="0"/>
              <a:t>a.</a:t>
            </a:r>
            <a:r>
              <a:rPr lang="en-US" dirty="0"/>
              <a:t>	</a:t>
            </a:r>
            <a:r>
              <a:rPr lang="en-US" dirty="0">
                <a:solidFill>
                  <a:srgbClr val="0000FF"/>
                </a:solidFill>
              </a:rPr>
              <a:t>(−4) (−2) (+5)</a:t>
            </a:r>
            <a:endParaRPr lang="en-US" dirty="0">
              <a:solidFill>
                <a:srgbClr val="FF0000"/>
              </a:solidFill>
            </a:endParaRPr>
          </a:p>
          <a:p>
            <a:pPr>
              <a:lnSpc>
                <a:spcPct val="150000"/>
              </a:lnSpc>
              <a:spcBef>
                <a:spcPts val="1200"/>
              </a:spcBef>
              <a:tabLst>
                <a:tab pos="463550" algn="l"/>
                <a:tab pos="3479800" algn="l"/>
              </a:tabLst>
            </a:pPr>
            <a:r>
              <a:rPr lang="en-US" b="1" dirty="0"/>
              <a:t>b.</a:t>
            </a:r>
            <a:r>
              <a:rPr lang="en-US" dirty="0"/>
              <a:t>	</a:t>
            </a:r>
            <a:r>
              <a:rPr lang="en-US" dirty="0">
                <a:solidFill>
                  <a:srgbClr val="0000FF"/>
                </a:solidFill>
              </a:rPr>
              <a:t>(−2)(−2)(−3)(−6)</a:t>
            </a:r>
            <a:endParaRPr lang="en-US" dirty="0"/>
          </a:p>
          <a:p>
            <a:pPr>
              <a:spcBef>
                <a:spcPts val="2400"/>
              </a:spcBef>
              <a:tabLst>
                <a:tab pos="463550" algn="l"/>
                <a:tab pos="3479800" algn="l"/>
              </a:tabLst>
            </a:pPr>
            <a:r>
              <a:rPr lang="en-US" b="1" dirty="0"/>
              <a:t>c.</a:t>
            </a:r>
            <a:r>
              <a:rPr lang="en-US" dirty="0"/>
              <a:t>	</a:t>
            </a:r>
            <a:r>
              <a:rPr lang="en-US" dirty="0">
                <a:solidFill>
                  <a:srgbClr val="0000FF"/>
                </a:solidFill>
              </a:rPr>
              <a:t>(−1)(5)(−2)(−1)(7)(3)</a:t>
            </a:r>
            <a:endParaRPr lang="en-US" dirty="0">
              <a:solidFill>
                <a:srgbClr val="FF0000"/>
              </a:solidFill>
            </a:endParaRPr>
          </a:p>
        </p:txBody>
      </p:sp>
      <p:sp>
        <p:nvSpPr>
          <p:cNvPr id="4" name="Rectangle 3"/>
          <p:cNvSpPr/>
          <p:nvPr/>
        </p:nvSpPr>
        <p:spPr>
          <a:xfrm>
            <a:off x="2883312" y="1280652"/>
            <a:ext cx="2571538" cy="523220"/>
          </a:xfrm>
          <a:prstGeom prst="rect">
            <a:avLst/>
          </a:prstGeom>
        </p:spPr>
        <p:txBody>
          <a:bodyPr wrap="none">
            <a:spAutoFit/>
          </a:bodyPr>
          <a:lstStyle/>
          <a:p>
            <a:r>
              <a:rPr lang="en-US" sz="2800" dirty="0">
                <a:solidFill>
                  <a:srgbClr val="000099"/>
                </a:solidFill>
              </a:rPr>
              <a:t>= [(−4) (−2)] (+5)</a:t>
            </a:r>
            <a:endParaRPr lang="en-US" sz="2800" dirty="0"/>
          </a:p>
        </p:txBody>
      </p:sp>
      <p:sp>
        <p:nvSpPr>
          <p:cNvPr id="5" name="Rectangle 4"/>
          <p:cNvSpPr/>
          <p:nvPr/>
        </p:nvSpPr>
        <p:spPr>
          <a:xfrm>
            <a:off x="5318911" y="1280652"/>
            <a:ext cx="1691489" cy="523220"/>
          </a:xfrm>
          <a:prstGeom prst="rect">
            <a:avLst/>
          </a:prstGeom>
        </p:spPr>
        <p:txBody>
          <a:bodyPr wrap="none">
            <a:spAutoFit/>
          </a:bodyPr>
          <a:lstStyle/>
          <a:p>
            <a:r>
              <a:rPr lang="en-US" sz="2800" dirty="0">
                <a:solidFill>
                  <a:srgbClr val="000099"/>
                </a:solidFill>
              </a:rPr>
              <a:t>= [+8] (+5)</a:t>
            </a:r>
            <a:endParaRPr lang="en-US" sz="2800" dirty="0"/>
          </a:p>
        </p:txBody>
      </p:sp>
      <p:sp>
        <p:nvSpPr>
          <p:cNvPr id="6" name="Rectangle 5"/>
          <p:cNvSpPr/>
          <p:nvPr/>
        </p:nvSpPr>
        <p:spPr>
          <a:xfrm>
            <a:off x="6889956" y="1263444"/>
            <a:ext cx="811441"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40</a:t>
            </a:r>
            <a:endParaRPr lang="en-US" sz="2800" dirty="0"/>
          </a:p>
        </p:txBody>
      </p:sp>
      <p:sp>
        <p:nvSpPr>
          <p:cNvPr id="7" name="Rectangle 6"/>
          <p:cNvSpPr/>
          <p:nvPr/>
        </p:nvSpPr>
        <p:spPr>
          <a:xfrm>
            <a:off x="3276600" y="2010696"/>
            <a:ext cx="1968809" cy="523220"/>
          </a:xfrm>
          <a:prstGeom prst="rect">
            <a:avLst/>
          </a:prstGeom>
        </p:spPr>
        <p:txBody>
          <a:bodyPr wrap="none">
            <a:spAutoFit/>
          </a:bodyPr>
          <a:lstStyle/>
          <a:p>
            <a:r>
              <a:rPr lang="en-US" sz="2800" dirty="0">
                <a:solidFill>
                  <a:srgbClr val="000099"/>
                </a:solidFill>
              </a:rPr>
              <a:t>= +4(−3)(−6)</a:t>
            </a:r>
            <a:endParaRPr lang="en-US" sz="2800" dirty="0"/>
          </a:p>
        </p:txBody>
      </p:sp>
      <p:sp>
        <p:nvSpPr>
          <p:cNvPr id="8" name="Rectangle 7"/>
          <p:cNvSpPr/>
          <p:nvPr/>
        </p:nvSpPr>
        <p:spPr>
          <a:xfrm>
            <a:off x="5134336" y="2010696"/>
            <a:ext cx="1571264" cy="523220"/>
          </a:xfrm>
          <a:prstGeom prst="rect">
            <a:avLst/>
          </a:prstGeom>
        </p:spPr>
        <p:txBody>
          <a:bodyPr wrap="none">
            <a:spAutoFit/>
          </a:bodyPr>
          <a:lstStyle/>
          <a:p>
            <a:r>
              <a:rPr lang="en-US" sz="2800" dirty="0">
                <a:solidFill>
                  <a:srgbClr val="000099"/>
                </a:solidFill>
              </a:rPr>
              <a:t>= −12(−6)</a:t>
            </a:r>
            <a:endParaRPr lang="en-US" sz="2800" dirty="0"/>
          </a:p>
        </p:txBody>
      </p:sp>
      <p:sp>
        <p:nvSpPr>
          <p:cNvPr id="9" name="Rectangle 8"/>
          <p:cNvSpPr/>
          <p:nvPr/>
        </p:nvSpPr>
        <p:spPr>
          <a:xfrm>
            <a:off x="6582696" y="2010696"/>
            <a:ext cx="811441"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72</a:t>
            </a:r>
            <a:endParaRPr lang="en-US" sz="2800" dirty="0"/>
          </a:p>
        </p:txBody>
      </p:sp>
      <p:sp>
        <p:nvSpPr>
          <p:cNvPr id="11" name="Rectangle 10"/>
          <p:cNvSpPr/>
          <p:nvPr/>
        </p:nvSpPr>
        <p:spPr>
          <a:xfrm>
            <a:off x="3931920" y="5115580"/>
            <a:ext cx="1255472"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−210 </a:t>
            </a:r>
            <a:endParaRPr lang="en-US" sz="2800" dirty="0"/>
          </a:p>
        </p:txBody>
      </p:sp>
      <p:sp>
        <p:nvSpPr>
          <p:cNvPr id="12" name="Rectangle 11"/>
          <p:cNvSpPr/>
          <p:nvPr/>
        </p:nvSpPr>
        <p:spPr>
          <a:xfrm>
            <a:off x="3931920" y="4537725"/>
            <a:ext cx="1391728" cy="523220"/>
          </a:xfrm>
          <a:prstGeom prst="rect">
            <a:avLst/>
          </a:prstGeom>
        </p:spPr>
        <p:txBody>
          <a:bodyPr wrap="none">
            <a:spAutoFit/>
          </a:bodyPr>
          <a:lstStyle/>
          <a:p>
            <a:r>
              <a:rPr lang="en-US" sz="2800" dirty="0">
                <a:solidFill>
                  <a:srgbClr val="000099"/>
                </a:solidFill>
              </a:rPr>
              <a:t>= −70(3)</a:t>
            </a:r>
            <a:endParaRPr lang="en-US" sz="2800" dirty="0"/>
          </a:p>
        </p:txBody>
      </p:sp>
      <p:sp>
        <p:nvSpPr>
          <p:cNvPr id="13" name="Rectangle 12"/>
          <p:cNvSpPr/>
          <p:nvPr/>
        </p:nvSpPr>
        <p:spPr>
          <a:xfrm>
            <a:off x="3931920" y="3959870"/>
            <a:ext cx="1792478" cy="523220"/>
          </a:xfrm>
          <a:prstGeom prst="rect">
            <a:avLst/>
          </a:prstGeom>
        </p:spPr>
        <p:txBody>
          <a:bodyPr wrap="none">
            <a:spAutoFit/>
          </a:bodyPr>
          <a:lstStyle/>
          <a:p>
            <a:r>
              <a:rPr lang="en-US" sz="2800" dirty="0">
                <a:solidFill>
                  <a:srgbClr val="000099"/>
                </a:solidFill>
              </a:rPr>
              <a:t>= −10(7)(3)</a:t>
            </a:r>
            <a:endParaRPr lang="en-US" sz="2800" dirty="0"/>
          </a:p>
        </p:txBody>
      </p:sp>
      <p:sp>
        <p:nvSpPr>
          <p:cNvPr id="14" name="Rectangle 13"/>
          <p:cNvSpPr/>
          <p:nvPr/>
        </p:nvSpPr>
        <p:spPr>
          <a:xfrm>
            <a:off x="3931920" y="3382015"/>
            <a:ext cx="2372765" cy="523220"/>
          </a:xfrm>
          <a:prstGeom prst="rect">
            <a:avLst/>
          </a:prstGeom>
        </p:spPr>
        <p:txBody>
          <a:bodyPr wrap="none">
            <a:spAutoFit/>
          </a:bodyPr>
          <a:lstStyle/>
          <a:p>
            <a:r>
              <a:rPr lang="en-US" sz="2800" dirty="0">
                <a:solidFill>
                  <a:srgbClr val="000099"/>
                </a:solidFill>
              </a:rPr>
              <a:t>= +10(−1)(7)(3)</a:t>
            </a:r>
            <a:endParaRPr lang="en-US" sz="2800" dirty="0"/>
          </a:p>
        </p:txBody>
      </p:sp>
      <p:sp>
        <p:nvSpPr>
          <p:cNvPr id="15" name="Rectangle 14"/>
          <p:cNvSpPr/>
          <p:nvPr/>
        </p:nvSpPr>
        <p:spPr>
          <a:xfrm>
            <a:off x="3931920" y="2804160"/>
            <a:ext cx="2770310" cy="523220"/>
          </a:xfrm>
          <a:prstGeom prst="rect">
            <a:avLst/>
          </a:prstGeom>
        </p:spPr>
        <p:txBody>
          <a:bodyPr wrap="none">
            <a:spAutoFit/>
          </a:bodyPr>
          <a:lstStyle/>
          <a:p>
            <a:r>
              <a:rPr lang="en-US" sz="2800" dirty="0">
                <a:solidFill>
                  <a:srgbClr val="000099"/>
                </a:solidFill>
              </a:rPr>
              <a:t>= −5(−2)(−1)(7)(3)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Integers</a:t>
            </a:r>
          </a:p>
        </p:txBody>
      </p:sp>
      <p:sp>
        <p:nvSpPr>
          <p:cNvPr id="11"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Relating Division and Multiplication</a:t>
            </a:r>
          </a:p>
          <a:p>
            <a:r>
              <a:rPr lang="en-US" dirty="0">
                <a:solidFill>
                  <a:srgbClr val="000000"/>
                </a:solidFill>
              </a:rPr>
              <a:t>For integers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x</a:t>
            </a:r>
            <a:r>
              <a:rPr lang="en-US" dirty="0">
                <a:solidFill>
                  <a:srgbClr val="000000"/>
                </a:solidFill>
              </a:rPr>
              <a:t> (where </a:t>
            </a:r>
            <a:r>
              <a:rPr lang="en-US" i="1" dirty="0">
                <a:solidFill>
                  <a:srgbClr val="000000"/>
                </a:solidFill>
              </a:rPr>
              <a:t>b</a:t>
            </a:r>
            <a:r>
              <a:rPr lang="en-US" dirty="0">
                <a:solidFill>
                  <a:srgbClr val="000000"/>
                </a:solidFill>
              </a:rPr>
              <a:t> ≠ 0), </a:t>
            </a:r>
          </a:p>
          <a:p>
            <a:endParaRPr lang="en-US" dirty="0">
              <a:solidFill>
                <a:srgbClr val="000000"/>
              </a:solidFill>
            </a:endParaRPr>
          </a:p>
          <a:p>
            <a:endParaRPr lang="en-US" dirty="0">
              <a:solidFill>
                <a:srgbClr val="000000"/>
              </a:solidFill>
            </a:endParaRPr>
          </a:p>
        </p:txBody>
      </p:sp>
      <p:graphicFrame>
        <p:nvGraphicFramePr>
          <p:cNvPr id="202757" name="Object 5"/>
          <p:cNvGraphicFramePr>
            <a:graphicFrameLocks noChangeAspect="1"/>
          </p:cNvGraphicFramePr>
          <p:nvPr/>
        </p:nvGraphicFramePr>
        <p:xfrm>
          <a:off x="2520950" y="2362200"/>
          <a:ext cx="4102100" cy="838200"/>
        </p:xfrm>
        <a:graphic>
          <a:graphicData uri="http://schemas.openxmlformats.org/presentationml/2006/ole">
            <mc:AlternateContent xmlns:mc="http://schemas.openxmlformats.org/markup-compatibility/2006">
              <mc:Choice xmlns:v="urn:schemas-microsoft-com:vml" Requires="v">
                <p:oleObj spid="_x0000_s3075" name="Equation" r:id="rId3" imgW="4102100" imgH="838200" progId="Equation.DSMT4">
                  <p:embed/>
                </p:oleObj>
              </mc:Choice>
              <mc:Fallback>
                <p:oleObj name="Equation" r:id="rId3" imgW="4102100" imgH="8382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0950" y="2362200"/>
                        <a:ext cx="410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Integers</a:t>
            </a:r>
          </a:p>
        </p:txBody>
      </p:sp>
      <p:sp>
        <p:nvSpPr>
          <p:cNvPr id="8" name="Content Placeholder 2"/>
          <p:cNvSpPr>
            <a:spLocks noGrp="1"/>
          </p:cNvSpPr>
          <p:nvPr>
            <p:ph idx="1"/>
          </p:nvPr>
        </p:nvSpPr>
        <p:spPr>
          <a:xfrm>
            <a:off x="457200" y="1280160"/>
            <a:ext cx="8229600" cy="4692567"/>
          </a:xfrm>
          <a:noFill/>
          <a:ln w="28575">
            <a:solidFill>
              <a:srgbClr val="FF0000"/>
            </a:solidFill>
          </a:ln>
        </p:spPr>
        <p:txBody>
          <a:bodyPr>
            <a:spAutoFit/>
          </a:bodyPr>
          <a:lstStyle/>
          <a:p>
            <a:pPr algn="ctr">
              <a:lnSpc>
                <a:spcPts val="3200"/>
              </a:lnSpc>
            </a:pPr>
            <a:r>
              <a:rPr lang="en-US" b="1" dirty="0">
                <a:solidFill>
                  <a:srgbClr val="000000"/>
                </a:solidFill>
              </a:rPr>
              <a:t>Special Note </a:t>
            </a:r>
          </a:p>
          <a:p>
            <a:pPr>
              <a:lnSpc>
                <a:spcPts val="3200"/>
              </a:lnSpc>
            </a:pPr>
            <a:r>
              <a:rPr lang="en-US" dirty="0">
                <a:solidFill>
                  <a:srgbClr val="000000"/>
                </a:solidFill>
              </a:rPr>
              <a:t>In this text, we are emphasizing the rules for signs when operating (adding, subtracting, multiplying, and dividing) with integers. With this emphasis in mind, the problems are set up in such a way that the results are integers. However, you should be aware of the fact that the rules for operating with integers are valid for operating with any type of signed number, including positive and negative fractions, mixed numbers, and decimal numbers. Operations with these types of signed numbers are discussed in later courses.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425</Words>
  <Application>Microsoft Office PowerPoint</Application>
  <PresentationFormat>On-screen Show (4:3)</PresentationFormat>
  <Paragraphs>113</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Calibri</vt:lpstr>
      <vt:lpstr>Symbol</vt:lpstr>
      <vt:lpstr>Courier New</vt:lpstr>
      <vt:lpstr>Office Theme</vt:lpstr>
      <vt:lpstr>Equation</vt:lpstr>
      <vt:lpstr>Section 9.4</vt:lpstr>
      <vt:lpstr>Objectives</vt:lpstr>
      <vt:lpstr>Example 1</vt:lpstr>
      <vt:lpstr>Example 2</vt:lpstr>
      <vt:lpstr>Multiplication with Integers</vt:lpstr>
      <vt:lpstr>Multiplication with Integers</vt:lpstr>
      <vt:lpstr>Example 3</vt:lpstr>
      <vt:lpstr>Division with Integers</vt:lpstr>
      <vt:lpstr>Division with Integers</vt:lpstr>
      <vt:lpstr>Example 4</vt:lpstr>
      <vt:lpstr>Division with Integers</vt:lpstr>
      <vt:lpstr>Division with Integers</vt:lpstr>
      <vt:lpstr>Order of Operations with Integers</vt:lpstr>
      <vt:lpstr>Order of Operations with Integers</vt:lpstr>
      <vt:lpstr>Order of Operations with Integers</vt:lpstr>
      <vt:lpstr>Order of Operations with Integers </vt:lpstr>
      <vt:lpstr>Example 5</vt:lpstr>
      <vt:lpstr>Example 6</vt:lpstr>
      <vt:lpstr>Example 6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38</cp:revision>
  <dcterms:created xsi:type="dcterms:W3CDTF">2013-04-26T14:43:13Z</dcterms:created>
  <dcterms:modified xsi:type="dcterms:W3CDTF">2016-10-03T16:04:43Z</dcterms:modified>
</cp:coreProperties>
</file>