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73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7C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15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858FB-25E7-42DF-81A0-2225FE4BDA50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994A-CA3B-49EC-82F4-537E5A772D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06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0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Combining Like Terms and Evaluating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Algebraic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0638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lnSpc>
                <a:spcPts val="3200"/>
              </a:lnSpc>
            </a:pPr>
            <a:r>
              <a:rPr lang="en-US" b="1" dirty="0">
                <a:solidFill>
                  <a:srgbClr val="000000"/>
                </a:solidFill>
              </a:rPr>
              <a:t>Rules for Order of Operations </a:t>
            </a:r>
          </a:p>
          <a:p>
            <a:pPr marL="463550" indent="-463550">
              <a:lnSpc>
                <a:spcPts val="3200"/>
              </a:lnSpc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First, simplify within grouping symbols, such as parentheses ( ), brackets [ ], or braces { }. Start with the innermost grouping. </a:t>
            </a:r>
          </a:p>
          <a:p>
            <a:pPr marL="463550" indent="-463550">
              <a:lnSpc>
                <a:spcPts val="3200"/>
              </a:lnSpc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Second, find any powers indicated by exponents. </a:t>
            </a:r>
          </a:p>
          <a:p>
            <a:pPr marL="463550" indent="-463550">
              <a:lnSpc>
                <a:spcPts val="3200"/>
              </a:lnSpc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Third,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multiplications or divisions in the order in which they appear. </a:t>
            </a:r>
          </a:p>
          <a:p>
            <a:pPr marL="463550" indent="-463550">
              <a:lnSpc>
                <a:spcPts val="3200"/>
              </a:lnSpc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Fourth,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additions or subtractions in the order in which they appear.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 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ab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 err="1">
                <a:solidFill>
                  <a:srgbClr val="0000FF"/>
                </a:solidFill>
              </a:rPr>
              <a:t>ab</a:t>
            </a:r>
            <a:r>
              <a:rPr lang="en-US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−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−2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= +3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Combining like terms gives 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841500" y="4191000"/>
          <a:ext cx="242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2425680" imgH="304560" progId="Equation.DSMT4">
                  <p:embed/>
                </p:oleObj>
              </mc:Choice>
              <mc:Fallback>
                <p:oleObj name="Equation" r:id="rId3" imgW="24256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4191000"/>
                        <a:ext cx="2425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299156" y="4114800"/>
          <a:ext cx="299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2997000" imgH="469800" progId="Equation.DSMT4">
                  <p:embed/>
                </p:oleObj>
              </mc:Choice>
              <mc:Fallback>
                <p:oleObj name="Equation" r:id="rId5" imgW="2997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156" y="4114800"/>
                        <a:ext cx="299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299156" y="4739148"/>
          <a:ext cx="1498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1498320" imgH="304560" progId="Equation.DSMT4">
                  <p:embed/>
                </p:oleObj>
              </mc:Choice>
              <mc:Fallback>
                <p:oleObj name="Equation" r:id="rId7" imgW="14983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156" y="4739148"/>
                        <a:ext cx="1498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Substituting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−2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= +3 </a:t>
            </a:r>
            <a:r>
              <a:rPr lang="en-US" dirty="0"/>
              <a:t>into the simplified expression and following the rules for order of operations gives the value of the expression.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0" y="3448050"/>
            <a:ext cx="384048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substituted numbers must be in parentheses to indicate multiplication.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881648" y="2895600"/>
          <a:ext cx="217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171520" imgH="304560" progId="Equation.DSMT4">
                  <p:embed/>
                </p:oleObj>
              </mc:Choice>
              <mc:Fallback>
                <p:oleObj name="Equation" r:id="rId3" imgW="217152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648" y="2895600"/>
                        <a:ext cx="217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811592" y="3414252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2692080" imgH="469800" progId="Equation.DSMT4">
                  <p:embed/>
                </p:oleObj>
              </mc:Choice>
              <mc:Fallback>
                <p:oleObj name="Equation" r:id="rId5" imgW="26920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592" y="3414252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784556" y="40386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1358640" imgH="291960" progId="Equation.DSMT4">
                  <p:embed/>
                </p:oleObj>
              </mc:Choice>
              <mc:Fallback>
                <p:oleObj name="Equation" r:id="rId7" imgW="1358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556" y="40386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782096" y="45720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876240" imgH="291960" progId="Equation.DSMT4">
                  <p:embed/>
                </p:oleObj>
              </mc:Choice>
              <mc:Fallback>
                <p:oleObj name="Equation" r:id="rId9" imgW="8762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096" y="45720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 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− 2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+ 2</a:t>
            </a:r>
            <a:r>
              <a:rPr lang="en-US" i="1" dirty="0">
                <a:solidFill>
                  <a:srgbClr val="0000FF"/>
                </a:solidFill>
              </a:rPr>
              <a:t>x − 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− 14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/>
              <a:t>for</a:t>
            </a:r>
            <a:r>
              <a:rPr lang="en-US" i="1" dirty="0"/>
              <a:t> </a:t>
            </a:r>
          </a:p>
          <a:p>
            <a:pPr>
              <a:spcBef>
                <a:spcPts val="0"/>
              </a:spcBef>
            </a:pP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3</a:t>
            </a:r>
            <a:r>
              <a:rPr lang="en-US" dirty="0"/>
              <a:t>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Combining like terms </a:t>
            </a:r>
          </a:p>
        </p:txBody>
      </p:sp>
      <p:graphicFrame>
        <p:nvGraphicFramePr>
          <p:cNvPr id="249858" name="Object 2"/>
          <p:cNvGraphicFramePr>
            <a:graphicFrameLocks noChangeAspect="1"/>
          </p:cNvGraphicFramePr>
          <p:nvPr/>
        </p:nvGraphicFramePr>
        <p:xfrm>
          <a:off x="1822450" y="3479800"/>
          <a:ext cx="54991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5499100" imgH="1854200" progId="Equation.DSMT4">
                  <p:embed/>
                </p:oleObj>
              </mc:Choice>
              <mc:Fallback>
                <p:oleObj name="Equation" r:id="rId3" imgW="5499100" imgH="1854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3479800"/>
                        <a:ext cx="5499100" cy="185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743200" y="429260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1155700" imgH="279400" progId="Equation.DSMT4">
                  <p:embed/>
                </p:oleObj>
              </mc:Choice>
              <mc:Fallback>
                <p:oleObj name="Equation" r:id="rId5" imgW="1155700" imgH="2794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92600"/>
                        <a:ext cx="1155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60" name="Object 4"/>
          <p:cNvGraphicFramePr>
            <a:graphicFrameLocks noChangeAspect="1"/>
          </p:cNvGraphicFramePr>
          <p:nvPr/>
        </p:nvGraphicFramePr>
        <p:xfrm>
          <a:off x="5710238" y="426561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863225" imgH="279279" progId="Equation.DSMT4">
                  <p:embed/>
                </p:oleObj>
              </mc:Choice>
              <mc:Fallback>
                <p:oleObj name="Equation" r:id="rId7" imgW="863225" imgH="27927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238" y="4265613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61" name="Object 5"/>
          <p:cNvGraphicFramePr>
            <a:graphicFrameLocks noChangeAspect="1"/>
          </p:cNvGraphicFramePr>
          <p:nvPr/>
        </p:nvGraphicFramePr>
        <p:xfrm>
          <a:off x="2644775" y="48768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215806" imgH="279279" progId="Equation.DSMT4">
                  <p:embed/>
                </p:oleObj>
              </mc:Choice>
              <mc:Fallback>
                <p:oleObj name="Equation" r:id="rId9" imgW="215806" imgH="27927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48768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62" name="Object 6"/>
          <p:cNvGraphicFramePr>
            <a:graphicFrameLocks noChangeAspect="1"/>
          </p:cNvGraphicFramePr>
          <p:nvPr/>
        </p:nvGraphicFramePr>
        <p:xfrm>
          <a:off x="4432300" y="48768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1" imgW="368300" imgH="279400" progId="Equation.DSMT4">
                  <p:embed/>
                </p:oleObj>
              </mc:Choice>
              <mc:Fallback>
                <p:oleObj name="Equation" r:id="rId11" imgW="368300" imgH="2794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4876800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Substituting 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3 </a:t>
            </a:r>
            <a:r>
              <a:rPr lang="en-US" dirty="0"/>
              <a:t>and evaluating:</a:t>
            </a:r>
            <a:r>
              <a:rPr lang="en-US" i="1" dirty="0"/>
              <a:t> </a:t>
            </a:r>
            <a:endParaRPr lang="en-US" dirty="0"/>
          </a:p>
        </p:txBody>
      </p:sp>
      <p:graphicFrame>
        <p:nvGraphicFramePr>
          <p:cNvPr id="250882" name="Object 2"/>
          <p:cNvGraphicFramePr>
            <a:graphicFrameLocks noChangeAspect="1"/>
          </p:cNvGraphicFramePr>
          <p:nvPr/>
        </p:nvGraphicFramePr>
        <p:xfrm>
          <a:off x="1930400" y="2133600"/>
          <a:ext cx="5283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3" imgW="5283200" imgH="1282700" progId="Equation.DSMT4">
                  <p:embed/>
                </p:oleObj>
              </mc:Choice>
              <mc:Fallback>
                <p:oleObj name="Equation" r:id="rId3" imgW="5283200" imgH="12827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133600"/>
                        <a:ext cx="5283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3" name="Object 3"/>
          <p:cNvGraphicFramePr>
            <a:graphicFrameLocks noChangeAspect="1"/>
          </p:cNvGraphicFramePr>
          <p:nvPr/>
        </p:nvGraphicFramePr>
        <p:xfrm>
          <a:off x="4357048" y="238030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5" imgW="190417" imgH="291973" progId="Equation.DSMT4">
                  <p:embed/>
                </p:oleObj>
              </mc:Choice>
              <mc:Fallback>
                <p:oleObj name="Equation" r:id="rId5" imgW="190417" imgH="291973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2380302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4" name="Object 4"/>
          <p:cNvGraphicFramePr>
            <a:graphicFrameLocks noChangeAspect="1"/>
          </p:cNvGraphicFramePr>
          <p:nvPr/>
        </p:nvGraphicFramePr>
        <p:xfrm>
          <a:off x="6384308" y="238826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7" imgW="190417" imgH="291973" progId="Equation.DSMT4">
                  <p:embed/>
                </p:oleObj>
              </mc:Choice>
              <mc:Fallback>
                <p:oleObj name="Equation" r:id="rId7" imgW="190417" imgH="291973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308" y="2388262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5" name="Object 5"/>
          <p:cNvGraphicFramePr>
            <a:graphicFrameLocks noChangeAspect="1"/>
          </p:cNvGraphicFramePr>
          <p:nvPr/>
        </p:nvGraphicFramePr>
        <p:xfrm>
          <a:off x="3962400" y="3052454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9" imgW="380835" imgH="291973" progId="Equation.DSMT4">
                  <p:embed/>
                </p:oleObj>
              </mc:Choice>
              <mc:Fallback>
                <p:oleObj name="Equation" r:id="rId9" imgW="380835" imgH="291973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052454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6" name="Object 6"/>
          <p:cNvGraphicFramePr>
            <a:graphicFrameLocks noChangeAspect="1"/>
          </p:cNvGraphicFramePr>
          <p:nvPr/>
        </p:nvGraphicFramePr>
        <p:xfrm>
          <a:off x="5181600" y="305814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1" imgW="380835" imgH="291973" progId="Equation.DSMT4">
                  <p:embed/>
                </p:oleObj>
              </mc:Choice>
              <mc:Fallback>
                <p:oleObj name="Equation" r:id="rId11" imgW="380835" imgH="291973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58142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7" name="Object 7"/>
          <p:cNvGraphicFramePr>
            <a:graphicFrameLocks noChangeAspect="1"/>
          </p:cNvGraphicFramePr>
          <p:nvPr/>
        </p:nvGraphicFramePr>
        <p:xfrm>
          <a:off x="6559550" y="30734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2" imgW="215713" imgH="291847" progId="Equation.DSMT4">
                  <p:embed/>
                </p:oleObj>
              </mc:Choice>
              <mc:Fallback>
                <p:oleObj name="Equation" r:id="rId12" imgW="215713" imgH="291847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550" y="3073400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dirty="0">
                <a:solidFill>
                  <a:srgbClr val="000000"/>
                </a:solidFill>
              </a:rPr>
              <a:t>Simplify the following expressions by combining like terms whenever possible. </a:t>
            </a:r>
          </a:p>
          <a:p>
            <a:pPr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fr-FR" b="1" dirty="0">
                <a:solidFill>
                  <a:srgbClr val="000000"/>
                </a:solidFill>
              </a:rPr>
              <a:t>1.</a:t>
            </a:r>
            <a:r>
              <a:rPr lang="fr-FR" dirty="0">
                <a:solidFill>
                  <a:srgbClr val="000000"/>
                </a:solidFill>
              </a:rPr>
              <a:t>	−7</a:t>
            </a:r>
            <a:r>
              <a:rPr lang="fr-FR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− 15</a:t>
            </a:r>
            <a:r>
              <a:rPr lang="fr-FR" i="1" dirty="0">
                <a:solidFill>
                  <a:srgbClr val="000000"/>
                </a:solidFill>
              </a:rPr>
              <a:t>x	</a:t>
            </a:r>
            <a:r>
              <a:rPr lang="fr-FR" b="1" dirty="0">
                <a:solidFill>
                  <a:srgbClr val="000000"/>
                </a:solidFill>
              </a:rPr>
              <a:t>2.	</a:t>
            </a:r>
            <a:r>
              <a:rPr lang="fr-FR" dirty="0">
                <a:solidFill>
                  <a:srgbClr val="000000"/>
                </a:solidFill>
              </a:rPr>
              <a:t>−</a:t>
            </a:r>
            <a:r>
              <a:rPr lang="fr-FR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+ 4</a:t>
            </a:r>
            <a:r>
              <a:rPr lang="fr-FR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+ 3</a:t>
            </a:r>
            <a:r>
              <a:rPr lang="fr-FR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+ 1 </a:t>
            </a:r>
          </a:p>
          <a:p>
            <a:pPr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dirty="0">
                <a:solidFill>
                  <a:srgbClr val="000000"/>
                </a:solidFill>
              </a:rPr>
              <a:t>Evaluate each of the following expressions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−2,   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1,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−3. </a:t>
            </a:r>
          </a:p>
          <a:p>
            <a:pPr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s-ES" b="1" dirty="0">
                <a:solidFill>
                  <a:srgbClr val="000000"/>
                </a:solidFill>
              </a:rPr>
              <a:t>3.	</a:t>
            </a:r>
            <a:r>
              <a:rPr lang="es-ES" i="1" dirty="0">
                <a:solidFill>
                  <a:srgbClr val="000000"/>
                </a:solidFill>
              </a:rPr>
              <a:t>x</a:t>
            </a:r>
            <a:r>
              <a:rPr lang="es-ES" dirty="0">
                <a:solidFill>
                  <a:srgbClr val="000000"/>
                </a:solidFill>
              </a:rPr>
              <a:t> − 3	</a:t>
            </a:r>
            <a:r>
              <a:rPr lang="es-ES" b="1" dirty="0">
                <a:solidFill>
                  <a:srgbClr val="000000"/>
                </a:solidFill>
              </a:rPr>
              <a:t>4.	</a:t>
            </a:r>
            <a:r>
              <a:rPr lang="es-ES" dirty="0">
                <a:solidFill>
                  <a:srgbClr val="000000"/>
                </a:solidFill>
              </a:rPr>
              <a:t>2</a:t>
            </a:r>
            <a:r>
              <a:rPr lang="es-ES" i="1" dirty="0">
                <a:solidFill>
                  <a:srgbClr val="000000"/>
                </a:solidFill>
              </a:rPr>
              <a:t>a</a:t>
            </a:r>
            <a:r>
              <a:rPr lang="es-ES" dirty="0">
                <a:solidFill>
                  <a:srgbClr val="000000"/>
                </a:solidFill>
              </a:rPr>
              <a:t> − </a:t>
            </a:r>
            <a:r>
              <a:rPr lang="es-ES" i="1" dirty="0">
                <a:solidFill>
                  <a:srgbClr val="000000"/>
                </a:solidFill>
              </a:rPr>
              <a:t>a</a:t>
            </a:r>
            <a:r>
              <a:rPr lang="es-ES" dirty="0">
                <a:solidFill>
                  <a:srgbClr val="000000"/>
                </a:solidFill>
              </a:rPr>
              <a:t> + 9	</a:t>
            </a:r>
            <a:r>
              <a:rPr lang="es-ES" b="1" dirty="0">
                <a:solidFill>
                  <a:srgbClr val="000000"/>
                </a:solidFill>
              </a:rPr>
              <a:t>5.	</a:t>
            </a:r>
            <a:r>
              <a:rPr lang="es-ES" dirty="0">
                <a:solidFill>
                  <a:srgbClr val="000000"/>
                </a:solidFill>
              </a:rPr>
              <a:t>2</a:t>
            </a:r>
            <a:r>
              <a:rPr lang="es-ES" i="1" dirty="0">
                <a:solidFill>
                  <a:srgbClr val="000000"/>
                </a:solidFill>
              </a:rPr>
              <a:t>y</a:t>
            </a:r>
            <a:r>
              <a:rPr lang="es-ES" baseline="30000" dirty="0">
                <a:solidFill>
                  <a:srgbClr val="000000"/>
                </a:solidFill>
              </a:rPr>
              <a:t>2</a:t>
            </a:r>
            <a:r>
              <a:rPr lang="es-ES" dirty="0">
                <a:solidFill>
                  <a:srgbClr val="000000"/>
                </a:solidFill>
              </a:rPr>
              <a:t> − 3</a:t>
            </a:r>
            <a:r>
              <a:rPr lang="es-ES" i="1" dirty="0">
                <a:solidFill>
                  <a:srgbClr val="000000"/>
                </a:solidFill>
              </a:rPr>
              <a:t>y</a:t>
            </a:r>
            <a:r>
              <a:rPr lang="es-ES" dirty="0">
                <a:solidFill>
                  <a:srgbClr val="000000"/>
                </a:solidFill>
              </a:rPr>
              <a:t> + 8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−22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2.</a:t>
            </a:r>
            <a:r>
              <a:rPr lang="en-US" dirty="0">
                <a:solidFill>
                  <a:srgbClr val="FF0000"/>
                </a:solidFill>
              </a:rPr>
              <a:t>	6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+ 1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3.</a:t>
            </a:r>
            <a:r>
              <a:rPr lang="en-US" dirty="0">
                <a:solidFill>
                  <a:srgbClr val="FF0000"/>
                </a:solidFill>
              </a:rPr>
              <a:t>	−5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4.</a:t>
            </a:r>
            <a:r>
              <a:rPr lang="en-US" dirty="0">
                <a:solidFill>
                  <a:srgbClr val="FF0000"/>
                </a:solidFill>
              </a:rPr>
              <a:t>	6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5.</a:t>
            </a:r>
            <a:r>
              <a:rPr lang="en-US" dirty="0">
                <a:solidFill>
                  <a:srgbClr val="FF0000"/>
                </a:solidFill>
              </a:rPr>
              <a:t>	7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meanings of the terms </a:t>
            </a:r>
            <a:r>
              <a:rPr lang="en-US" b="1" dirty="0"/>
              <a:t>constant</a:t>
            </a:r>
            <a:r>
              <a:rPr lang="en-US" dirty="0"/>
              <a:t>,</a:t>
            </a:r>
            <a:r>
              <a:rPr lang="en-US" b="1" dirty="0"/>
              <a:t> variable</a:t>
            </a:r>
            <a:r>
              <a:rPr lang="en-US" dirty="0"/>
              <a:t>, </a:t>
            </a:r>
            <a:r>
              <a:rPr lang="en-US" b="1" dirty="0"/>
              <a:t>term</a:t>
            </a:r>
            <a:r>
              <a:rPr lang="en-US" dirty="0"/>
              <a:t>, and</a:t>
            </a:r>
            <a:r>
              <a:rPr lang="en-US" b="1" dirty="0"/>
              <a:t> coefficient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like terms and be able to combine like terms.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the distributive property of multiplication over addition.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evaluate algebraic expressions for given values of the variables by using the rules for order of operations.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Like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Like Terms</a:t>
            </a: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3904" y="1784556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like terms because each term is a constant.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like terms because each term contains the same variable, </a:t>
                      </a:r>
                      <a:r>
                        <a:rPr lang="en-US" sz="28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raised to the same power, 1.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like terms because each term contains the same two variables, 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with 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first-degree in both terms and 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second-degree in both terms.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0352" y="16002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1879560" imgH="838080" progId="Equation.DSMT4">
                  <p:embed/>
                </p:oleObj>
              </mc:Choice>
              <mc:Fallback>
                <p:oleObj name="Equation" r:id="rId3" imgW="187956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6002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67" name="Object 3"/>
          <p:cNvGraphicFramePr>
            <a:graphicFrameLocks noChangeAspect="1"/>
          </p:cNvGraphicFramePr>
          <p:nvPr/>
        </p:nvGraphicFramePr>
        <p:xfrm>
          <a:off x="530352" y="2772696"/>
          <a:ext cx="2374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5" imgW="2374560" imgH="393480" progId="Equation.DSMT4">
                  <p:embed/>
                </p:oleObj>
              </mc:Choice>
              <mc:Fallback>
                <p:oleObj name="Equation" r:id="rId5" imgW="237456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72696"/>
                        <a:ext cx="2374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68" name="Object 4"/>
          <p:cNvGraphicFramePr>
            <a:graphicFrameLocks noChangeAspect="1"/>
          </p:cNvGraphicFramePr>
          <p:nvPr/>
        </p:nvGraphicFramePr>
        <p:xfrm>
          <a:off x="530352" y="3994356"/>
          <a:ext cx="199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7" imgW="1993680" imgH="469800" progId="Equation.DSMT4">
                  <p:embed/>
                </p:oleObj>
              </mc:Choice>
              <mc:Fallback>
                <p:oleObj name="Equation" r:id="rId7" imgW="199368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94356"/>
                        <a:ext cx="199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Like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4105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Unlike Terms</a:t>
            </a:r>
          </a:p>
          <a:p>
            <a:pPr algn="ctr"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981200"/>
          <a:ext cx="80010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unlike terms (</a:t>
                      </a:r>
                      <a:r>
                        <a:rPr lang="en-US" sz="2800" b="1" i="0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like terms) because </a:t>
                      </a:r>
                      <a:r>
                        <a:rPr lang="en-US" sz="28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not of the same power in both terms.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unlike terms since the variables are </a:t>
                      </a:r>
                      <a:r>
                        <a:rPr lang="en-US" sz="2800" b="1" i="0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of the same power in both terms.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3400" y="2013474"/>
          <a:ext cx="157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574800" imgH="381000" progId="Equation.DSMT4">
                  <p:embed/>
                </p:oleObj>
              </mc:Choice>
              <mc:Fallback>
                <p:oleObj name="Equation" r:id="rId3" imgW="1574800" imgH="38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13474"/>
                        <a:ext cx="1574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67" name="Object 3"/>
          <p:cNvGraphicFramePr>
            <a:graphicFrameLocks noChangeAspect="1"/>
          </p:cNvGraphicFramePr>
          <p:nvPr/>
        </p:nvGraphicFramePr>
        <p:xfrm>
          <a:off x="533400" y="3636084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2501900" imgH="469900" progId="Equation.DSMT4">
                  <p:embed/>
                </p:oleObj>
              </mc:Choice>
              <mc:Fallback>
                <p:oleObj name="Equation" r:id="rId5" imgW="2501900" imgH="4699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36084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63550" indent="-463550"/>
            <a:r>
              <a:rPr lang="en-US" dirty="0"/>
              <a:t>From the following list of terms, pick out the like terms. </a:t>
            </a:r>
          </a:p>
          <a:p>
            <a:pPr marL="463550" indent="-463550"/>
            <a:endParaRPr lang="en-US" dirty="0"/>
          </a:p>
          <a:p>
            <a:pPr marL="463550" indent="-463550"/>
            <a:endParaRPr lang="en-US" dirty="0"/>
          </a:p>
          <a:p>
            <a:pPr marL="463550" indent="-463550"/>
            <a:r>
              <a:rPr lang="en-US" b="1" dirty="0"/>
              <a:t>Solution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>
                <a:solidFill>
                  <a:srgbClr val="000099"/>
                </a:solidFill>
              </a:rPr>
              <a:t>5, −12, </a:t>
            </a:r>
            <a:r>
              <a:rPr lang="en-US" dirty="0">
                <a:solidFill>
                  <a:schemeClr val="tx1"/>
                </a:solidFill>
              </a:rPr>
              <a:t>and</a:t>
            </a:r>
            <a:r>
              <a:rPr lang="en-US" dirty="0">
                <a:solidFill>
                  <a:srgbClr val="000099"/>
                </a:solidFill>
              </a:rPr>
              <a:t> 0 </a:t>
            </a:r>
            <a:r>
              <a:rPr lang="en-US" dirty="0"/>
              <a:t>are </a:t>
            </a:r>
            <a:r>
              <a:rPr lang="en-US" dirty="0">
                <a:solidFill>
                  <a:srgbClr val="FF0000"/>
                </a:solidFill>
              </a:rPr>
              <a:t>like terms</a:t>
            </a:r>
            <a:r>
              <a:rPr lang="en-US" dirty="0"/>
              <a:t>. All are constants. </a:t>
            </a:r>
          </a:p>
          <a:p>
            <a:pPr marL="463550" indent="-463550">
              <a:lnSpc>
                <a:spcPct val="150000"/>
              </a:lnSpc>
            </a:pPr>
            <a:r>
              <a:rPr lang="en-US" b="1" dirty="0"/>
              <a:t>b.	</a:t>
            </a:r>
            <a:r>
              <a:rPr lang="en-US" dirty="0">
                <a:solidFill>
                  <a:srgbClr val="000099"/>
                </a:solidFill>
              </a:rPr>
              <a:t>4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, −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and</a:t>
            </a:r>
            <a:r>
              <a:rPr lang="en-US" dirty="0">
                <a:solidFill>
                  <a:srgbClr val="000099"/>
                </a:solidFill>
              </a:rPr>
              <a:t>           </a:t>
            </a:r>
            <a:r>
              <a:rPr lang="en-US" dirty="0"/>
              <a:t>are </a:t>
            </a:r>
            <a:r>
              <a:rPr lang="en-US" dirty="0">
                <a:solidFill>
                  <a:srgbClr val="FF0000"/>
                </a:solidFill>
              </a:rPr>
              <a:t>like terms</a:t>
            </a:r>
            <a:r>
              <a:rPr lang="en-US" dirty="0"/>
              <a:t>. All have the same </a:t>
            </a:r>
          </a:p>
          <a:p>
            <a:pPr marL="463550" indent="-463550"/>
            <a:r>
              <a:rPr lang="en-US" dirty="0"/>
              <a:t>	variable factor, </a:t>
            </a:r>
            <a:r>
              <a:rPr lang="en-US" i="1" dirty="0"/>
              <a:t>y</a:t>
            </a:r>
            <a:r>
              <a:rPr lang="en-US" dirty="0"/>
              <a:t>. </a:t>
            </a:r>
          </a:p>
          <a:p>
            <a:pPr marL="463550" indent="-463550"/>
            <a:r>
              <a:rPr lang="en-US" b="1" dirty="0"/>
              <a:t>c.	</a:t>
            </a:r>
            <a:r>
              <a:rPr lang="en-US" dirty="0">
                <a:solidFill>
                  <a:srgbClr val="000099"/>
                </a:solidFill>
              </a:rPr>
              <a:t>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z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</a:t>
            </a:r>
            <a:r>
              <a:rPr lang="en-US" dirty="0">
                <a:solidFill>
                  <a:srgbClr val="000099"/>
                </a:solidFill>
              </a:rPr>
              <a:t> −2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z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are </a:t>
            </a:r>
            <a:r>
              <a:rPr lang="en-US" dirty="0">
                <a:solidFill>
                  <a:srgbClr val="FF0000"/>
                </a:solidFill>
              </a:rPr>
              <a:t>like terms</a:t>
            </a:r>
            <a:r>
              <a:rPr lang="en-US" dirty="0"/>
              <a:t>. All have the same variable factor,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i="1" dirty="0"/>
              <a:t>z</a:t>
            </a:r>
            <a:r>
              <a:rPr lang="en-US" dirty="0"/>
              <a:t>. </a:t>
            </a:r>
          </a:p>
        </p:txBody>
      </p:sp>
      <p:graphicFrame>
        <p:nvGraphicFramePr>
          <p:cNvPr id="2437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994156"/>
              </p:ext>
            </p:extLst>
          </p:nvPr>
        </p:nvGraphicFramePr>
        <p:xfrm>
          <a:off x="1257300" y="1725612"/>
          <a:ext cx="662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6629400" imgH="825480" progId="Equation.DSMT4">
                  <p:embed/>
                </p:oleObj>
              </mc:Choice>
              <mc:Fallback>
                <p:oleObj name="Equation" r:id="rId3" imgW="6629400" imgH="825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1725612"/>
                        <a:ext cx="662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5" name="Object 3"/>
          <p:cNvGraphicFramePr>
            <a:graphicFrameLocks noChangeAspect="1"/>
          </p:cNvGraphicFramePr>
          <p:nvPr/>
        </p:nvGraphicFramePr>
        <p:xfrm>
          <a:off x="2640013" y="3581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3581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Like Terms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Distributive Property of Multiplication over Addition </a:t>
            </a:r>
          </a:p>
          <a:p>
            <a:r>
              <a:rPr lang="en-US" dirty="0">
                <a:solidFill>
                  <a:srgbClr val="000000"/>
                </a:solidFill>
              </a:rPr>
              <a:t>For any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b,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c,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c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ab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ac</a:t>
            </a:r>
            <a:r>
              <a:rPr lang="en-US" i="1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combining like terms whenever possible.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b="1" dirty="0"/>
              <a:t>Solution </a:t>
            </a: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28638" y="2362200"/>
          <a:ext cx="6540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6540500" imgH="1054100" progId="Equation.DSMT4">
                  <p:embed/>
                </p:oleObj>
              </mc:Choice>
              <mc:Fallback>
                <p:oleObj name="Equation" r:id="rId3" imgW="6540500" imgH="1054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362200"/>
                        <a:ext cx="65405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953000" y="4391561"/>
            <a:ext cx="393192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distributive property with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Note that the constant 3 is not combined with 16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because they are not like terms.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3400" y="4419600"/>
          <a:ext cx="220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2209680" imgH="291960" progId="Equation.DSMT4">
                  <p:embed/>
                </p:oleObj>
              </mc:Choice>
              <mc:Fallback>
                <p:oleObj name="Equation" r:id="rId5" imgW="2209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220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757948" y="4343400"/>
          <a:ext cx="207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2070000" imgH="469800" progId="Equation.DSMT4">
                  <p:embed/>
                </p:oleObj>
              </mc:Choice>
              <mc:Fallback>
                <p:oleObj name="Equation" r:id="rId7" imgW="2070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948" y="4343400"/>
                        <a:ext cx="207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757948" y="4967748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948" y="4967748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6324600" y="2741612"/>
            <a:ext cx="2743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First, use the distributive property directly. 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77644" y="1388808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3" imgW="2463480" imgH="380880" progId="Equation.DSMT4">
                  <p:embed/>
                </p:oleObj>
              </mc:Choice>
              <mc:Fallback>
                <p:oleObj name="Equation" r:id="rId3" imgW="2463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44" y="1388808"/>
                        <a:ext cx="246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079956" y="1386348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5" imgW="2019240" imgH="482400" progId="Equation.DSMT4">
                  <p:embed/>
                </p:oleObj>
              </mc:Choice>
              <mc:Fallback>
                <p:oleObj name="Equation" r:id="rId5" imgW="201924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956" y="1386348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094704" y="1981200"/>
          <a:ext cx="97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7" imgW="977760" imgH="380880" progId="Equation.DSMT4">
                  <p:embed/>
                </p:oleObj>
              </mc:Choice>
              <mc:Fallback>
                <p:oleObj name="Equation" r:id="rId7" imgW="977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704" y="1981200"/>
                        <a:ext cx="97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211096" y="1401096"/>
          <a:ext cx="372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9" imgW="3720960" imgH="368280" progId="Equation.DSMT4">
                  <p:embed/>
                </p:oleObj>
              </mc:Choice>
              <mc:Fallback>
                <p:oleObj name="Equation" r:id="rId9" imgW="372096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096" y="1401096"/>
                        <a:ext cx="372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33400" y="2667000"/>
          <a:ext cx="306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1" imgW="3060360" imgH="469800" progId="Equation.DSMT4">
                  <p:embed/>
                </p:oleObj>
              </mc:Choice>
              <mc:Fallback>
                <p:oleObj name="Equation" r:id="rId11" imgW="30603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306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610896" y="2743200"/>
          <a:ext cx="250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3" imgW="2501640" imgH="291960" progId="Equation.DSMT4">
                  <p:embed/>
                </p:oleObj>
              </mc:Choice>
              <mc:Fallback>
                <p:oleObj name="Equation" r:id="rId13" imgW="2501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0896" y="2743200"/>
                        <a:ext cx="250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611308" y="3297698"/>
          <a:ext cx="250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5" imgW="2501640" imgH="291960" progId="Equation.DSMT4">
                  <p:embed/>
                </p:oleObj>
              </mc:Choice>
              <mc:Fallback>
                <p:oleObj name="Equation" r:id="rId15" imgW="2501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308" y="3297698"/>
                        <a:ext cx="250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628104" y="3763296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7" imgW="2082600" imgH="469800" progId="Equation.DSMT4">
                  <p:embed/>
                </p:oleObj>
              </mc:Choice>
              <mc:Fallback>
                <p:oleObj name="Equation" r:id="rId17" imgW="20826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8104" y="3763296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3628104" y="4404852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9" imgW="1333440" imgH="291960" progId="Equation.DSMT4">
                  <p:embed/>
                </p:oleObj>
              </mc:Choice>
              <mc:Fallback>
                <p:oleObj name="Equation" r:id="rId19" imgW="1333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8104" y="4404852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6324600" y="3628072"/>
            <a:ext cx="2743200" cy="5062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8080"/>
                </a:solidFill>
              </a:rPr>
              <a:t>Combine like terms. </a:t>
            </a:r>
          </a:p>
        </p:txBody>
      </p:sp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48148" y="4923504"/>
          <a:ext cx="218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21" imgW="2184120" imgH="304560" progId="Equation.DSMT4">
                  <p:embed/>
                </p:oleObj>
              </mc:Choice>
              <mc:Fallback>
                <p:oleObj name="Equation" r:id="rId21" imgW="218412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4923504"/>
                        <a:ext cx="218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3048000" y="4982496"/>
          <a:ext cx="3810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23" imgW="3809880" imgH="672840" progId="Equation.DSMT4">
                  <p:embed/>
                </p:oleObj>
              </mc:Choice>
              <mc:Fallback>
                <p:oleObj name="Equation" r:id="rId23" imgW="3809880" imgH="6728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982496"/>
                        <a:ext cx="38100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Algebraic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Evaluate an Algebraic Expression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Combine like terms.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Substitute the values given for any variables. (</a:t>
            </a:r>
            <a:r>
              <a:rPr lang="en-US" b="1">
                <a:solidFill>
                  <a:srgbClr val="000000"/>
                </a:solidFill>
              </a:rPr>
              <a:t>Note:</a:t>
            </a:r>
            <a:r>
              <a:rPr lang="en-US">
                <a:solidFill>
                  <a:srgbClr val="000000"/>
                </a:solidFill>
              </a:rPr>
              <a:t> To </a:t>
            </a:r>
            <a:r>
              <a:rPr lang="en-US" dirty="0">
                <a:solidFill>
                  <a:srgbClr val="000000"/>
                </a:solidFill>
              </a:rPr>
              <a:t>indicate multiplication, enclose the numbers substituted in parentheses.)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Follow the rules for order of operations.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432</Words>
  <Application>Microsoft Office PowerPoint</Application>
  <PresentationFormat>On-screen Show (4:3)</PresentationFormat>
  <Paragraphs>90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9.5</vt:lpstr>
      <vt:lpstr>Objectives</vt:lpstr>
      <vt:lpstr>Combining Like Terms</vt:lpstr>
      <vt:lpstr>Combining Like Terms</vt:lpstr>
      <vt:lpstr>Example 1</vt:lpstr>
      <vt:lpstr>Combining Like Terms </vt:lpstr>
      <vt:lpstr>Example 2</vt:lpstr>
      <vt:lpstr>Example 2 (cont.)</vt:lpstr>
      <vt:lpstr>Evaluating Algebraic Expressions </vt:lpstr>
      <vt:lpstr>Evaluating Algebraic Expressions </vt:lpstr>
      <vt:lpstr>Example 3</vt:lpstr>
      <vt:lpstr>Example 3 (cont.)</vt:lpstr>
      <vt:lpstr>Completion Example 4</vt:lpstr>
      <vt:lpstr>Completion Example 4 (cont.)</vt:lpstr>
      <vt:lpstr>Practice Problems 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34</cp:revision>
  <dcterms:created xsi:type="dcterms:W3CDTF">2013-04-26T14:43:13Z</dcterms:created>
  <dcterms:modified xsi:type="dcterms:W3CDTF">2016-10-03T16:05:47Z</dcterms:modified>
</cp:coreProperties>
</file>