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3"/>
  </p:notesMasterIdLst>
  <p:handoutMasterIdLst>
    <p:handoutMasterId r:id="rId34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87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35"/>
      <p:bold r:id="rId36"/>
      <p:italic r:id="rId37"/>
      <p:boldItalic r:id="rId3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00000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52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font" Target="fonts/font3.fntdata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font" Target="fonts/font2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font" Target="fonts/font1.fntdata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font" Target="fonts/font4.fntdata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41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7" Type="http://schemas.openxmlformats.org/officeDocument/2006/relationships/image" Target="../media/image48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6" Type="http://schemas.openxmlformats.org/officeDocument/2006/relationships/image" Target="../media/image47.wmf"/><Relationship Id="rId5" Type="http://schemas.openxmlformats.org/officeDocument/2006/relationships/image" Target="../media/image46.wmf"/><Relationship Id="rId4" Type="http://schemas.openxmlformats.org/officeDocument/2006/relationships/image" Target="../media/image45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2" Type="http://schemas.openxmlformats.org/officeDocument/2006/relationships/image" Target="../media/image50.wmf"/><Relationship Id="rId1" Type="http://schemas.openxmlformats.org/officeDocument/2006/relationships/image" Target="../media/image49.wmf"/><Relationship Id="rId6" Type="http://schemas.openxmlformats.org/officeDocument/2006/relationships/image" Target="../media/image54.wmf"/><Relationship Id="rId5" Type="http://schemas.openxmlformats.org/officeDocument/2006/relationships/image" Target="../media/image53.wmf"/><Relationship Id="rId4" Type="http://schemas.openxmlformats.org/officeDocument/2006/relationships/image" Target="../media/image52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2" Type="http://schemas.openxmlformats.org/officeDocument/2006/relationships/image" Target="../media/image56.wmf"/><Relationship Id="rId1" Type="http://schemas.openxmlformats.org/officeDocument/2006/relationships/image" Target="../media/image55.wmf"/><Relationship Id="rId6" Type="http://schemas.openxmlformats.org/officeDocument/2006/relationships/image" Target="../media/image60.wmf"/><Relationship Id="rId5" Type="http://schemas.openxmlformats.org/officeDocument/2006/relationships/image" Target="../media/image59.wmf"/><Relationship Id="rId4" Type="http://schemas.openxmlformats.org/officeDocument/2006/relationships/image" Target="../media/image58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63.wmf"/><Relationship Id="rId2" Type="http://schemas.openxmlformats.org/officeDocument/2006/relationships/image" Target="../media/image62.wmf"/><Relationship Id="rId1" Type="http://schemas.openxmlformats.org/officeDocument/2006/relationships/image" Target="../media/image61.wmf"/><Relationship Id="rId4" Type="http://schemas.openxmlformats.org/officeDocument/2006/relationships/image" Target="../media/image64.wmf"/></Relationships>
</file>

<file path=ppt/drawings/_rels/vmlDrawing15.vml.rels><?xml version="1.0" encoding="UTF-8" standalone="yes"?>
<Relationships xmlns="http://schemas.openxmlformats.org/package/2006/relationships"><Relationship Id="rId8" Type="http://schemas.openxmlformats.org/officeDocument/2006/relationships/image" Target="../media/image72.wmf"/><Relationship Id="rId3" Type="http://schemas.openxmlformats.org/officeDocument/2006/relationships/image" Target="../media/image67.wmf"/><Relationship Id="rId7" Type="http://schemas.openxmlformats.org/officeDocument/2006/relationships/image" Target="../media/image71.wmf"/><Relationship Id="rId2" Type="http://schemas.openxmlformats.org/officeDocument/2006/relationships/image" Target="../media/image66.wmf"/><Relationship Id="rId1" Type="http://schemas.openxmlformats.org/officeDocument/2006/relationships/image" Target="../media/image65.wmf"/><Relationship Id="rId6" Type="http://schemas.openxmlformats.org/officeDocument/2006/relationships/image" Target="../media/image70.wmf"/><Relationship Id="rId5" Type="http://schemas.openxmlformats.org/officeDocument/2006/relationships/image" Target="../media/image69.wmf"/><Relationship Id="rId10" Type="http://schemas.openxmlformats.org/officeDocument/2006/relationships/image" Target="../media/image74.wmf"/><Relationship Id="rId4" Type="http://schemas.openxmlformats.org/officeDocument/2006/relationships/image" Target="../media/image68.wmf"/><Relationship Id="rId9" Type="http://schemas.openxmlformats.org/officeDocument/2006/relationships/image" Target="../media/image73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77.wmf"/><Relationship Id="rId2" Type="http://schemas.openxmlformats.org/officeDocument/2006/relationships/image" Target="../media/image76.wmf"/><Relationship Id="rId1" Type="http://schemas.openxmlformats.org/officeDocument/2006/relationships/image" Target="../media/image75.wmf"/><Relationship Id="rId4" Type="http://schemas.openxmlformats.org/officeDocument/2006/relationships/image" Target="../media/image78.wmf"/></Relationships>
</file>

<file path=ppt/drawings/_rels/vmlDrawing17.vml.rels><?xml version="1.0" encoding="UTF-8" standalone="yes"?>
<Relationships xmlns="http://schemas.openxmlformats.org/package/2006/relationships"><Relationship Id="rId8" Type="http://schemas.openxmlformats.org/officeDocument/2006/relationships/image" Target="../media/image86.wmf"/><Relationship Id="rId3" Type="http://schemas.openxmlformats.org/officeDocument/2006/relationships/image" Target="../media/image81.wmf"/><Relationship Id="rId7" Type="http://schemas.openxmlformats.org/officeDocument/2006/relationships/image" Target="../media/image85.wmf"/><Relationship Id="rId12" Type="http://schemas.openxmlformats.org/officeDocument/2006/relationships/image" Target="../media/image90.wmf"/><Relationship Id="rId2" Type="http://schemas.openxmlformats.org/officeDocument/2006/relationships/image" Target="../media/image80.wmf"/><Relationship Id="rId1" Type="http://schemas.openxmlformats.org/officeDocument/2006/relationships/image" Target="../media/image79.wmf"/><Relationship Id="rId6" Type="http://schemas.openxmlformats.org/officeDocument/2006/relationships/image" Target="../media/image84.wmf"/><Relationship Id="rId11" Type="http://schemas.openxmlformats.org/officeDocument/2006/relationships/image" Target="../media/image89.wmf"/><Relationship Id="rId5" Type="http://schemas.openxmlformats.org/officeDocument/2006/relationships/image" Target="../media/image83.wmf"/><Relationship Id="rId10" Type="http://schemas.openxmlformats.org/officeDocument/2006/relationships/image" Target="../media/image88.wmf"/><Relationship Id="rId4" Type="http://schemas.openxmlformats.org/officeDocument/2006/relationships/image" Target="../media/image82.wmf"/><Relationship Id="rId9" Type="http://schemas.openxmlformats.org/officeDocument/2006/relationships/image" Target="../media/image87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93.wmf"/><Relationship Id="rId2" Type="http://schemas.openxmlformats.org/officeDocument/2006/relationships/image" Target="../media/image92.wmf"/><Relationship Id="rId1" Type="http://schemas.openxmlformats.org/officeDocument/2006/relationships/image" Target="../media/image91.wmf"/><Relationship Id="rId4" Type="http://schemas.openxmlformats.org/officeDocument/2006/relationships/image" Target="../media/image9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7" Type="http://schemas.openxmlformats.org/officeDocument/2006/relationships/image" Target="../media/image10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7" Type="http://schemas.openxmlformats.org/officeDocument/2006/relationships/image" Target="../media/image17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7" Type="http://schemas.openxmlformats.org/officeDocument/2006/relationships/image" Target="../media/image24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23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7" Type="http://schemas.openxmlformats.org/officeDocument/2006/relationships/image" Target="../media/image31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6" Type="http://schemas.openxmlformats.org/officeDocument/2006/relationships/image" Target="../media/image30.wmf"/><Relationship Id="rId5" Type="http://schemas.openxmlformats.org/officeDocument/2006/relationships/image" Target="../media/image29.wmf"/><Relationship Id="rId4" Type="http://schemas.openxmlformats.org/officeDocument/2006/relationships/image" Target="../media/image28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5" Type="http://schemas.openxmlformats.org/officeDocument/2006/relationships/image" Target="../media/image36.wmf"/><Relationship Id="rId4" Type="http://schemas.openxmlformats.org/officeDocument/2006/relationships/image" Target="../media/image35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4" Type="http://schemas.openxmlformats.org/officeDocument/2006/relationships/image" Target="../media/image4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F3B1C0-B335-4669-B2D7-798D051FBF0A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526265-7E13-4988-A465-7501F4CA11A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13" Type="http://schemas.openxmlformats.org/officeDocument/2006/relationships/oleObject" Target="../embeddings/oleObject9.bin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12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5.wmf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5.bin"/><Relationship Id="rId15" Type="http://schemas.openxmlformats.org/officeDocument/2006/relationships/oleObject" Target="../embeddings/oleObject10.bin"/><Relationship Id="rId10" Type="http://schemas.openxmlformats.org/officeDocument/2006/relationships/image" Target="../media/image7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7.bin"/><Relationship Id="rId14" Type="http://schemas.openxmlformats.org/officeDocument/2006/relationships/image" Target="../media/image9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13" Type="http://schemas.openxmlformats.org/officeDocument/2006/relationships/oleObject" Target="../embeddings/oleObject16.bin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5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7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12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5" Type="http://schemas.openxmlformats.org/officeDocument/2006/relationships/oleObject" Target="../embeddings/oleObject17.bin"/><Relationship Id="rId10" Type="http://schemas.openxmlformats.org/officeDocument/2006/relationships/image" Target="../media/image14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4.bin"/><Relationship Id="rId14" Type="http://schemas.openxmlformats.org/officeDocument/2006/relationships/image" Target="../media/image16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oleObject" Target="../embeddings/oleObject23.bin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12" Type="http://schemas.openxmlformats.org/officeDocument/2006/relationships/image" Target="../media/image22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4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22.bin"/><Relationship Id="rId5" Type="http://schemas.openxmlformats.org/officeDocument/2006/relationships/oleObject" Target="../embeddings/oleObject19.bin"/><Relationship Id="rId15" Type="http://schemas.openxmlformats.org/officeDocument/2006/relationships/oleObject" Target="../embeddings/oleObject24.bin"/><Relationship Id="rId10" Type="http://schemas.openxmlformats.org/officeDocument/2006/relationships/image" Target="../media/image21.wmf"/><Relationship Id="rId4" Type="http://schemas.openxmlformats.org/officeDocument/2006/relationships/image" Target="../media/image18.wmf"/><Relationship Id="rId9" Type="http://schemas.openxmlformats.org/officeDocument/2006/relationships/oleObject" Target="../embeddings/oleObject21.bin"/><Relationship Id="rId14" Type="http://schemas.openxmlformats.org/officeDocument/2006/relationships/image" Target="../media/image23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13" Type="http://schemas.openxmlformats.org/officeDocument/2006/relationships/oleObject" Target="../embeddings/oleObject30.bin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12" Type="http://schemas.openxmlformats.org/officeDocument/2006/relationships/image" Target="../media/image29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1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26.wmf"/><Relationship Id="rId11" Type="http://schemas.openxmlformats.org/officeDocument/2006/relationships/oleObject" Target="../embeddings/oleObject29.bin"/><Relationship Id="rId5" Type="http://schemas.openxmlformats.org/officeDocument/2006/relationships/oleObject" Target="../embeddings/oleObject26.bin"/><Relationship Id="rId15" Type="http://schemas.openxmlformats.org/officeDocument/2006/relationships/oleObject" Target="../embeddings/oleObject31.bin"/><Relationship Id="rId10" Type="http://schemas.openxmlformats.org/officeDocument/2006/relationships/image" Target="../media/image28.wmf"/><Relationship Id="rId4" Type="http://schemas.openxmlformats.org/officeDocument/2006/relationships/image" Target="../media/image25.wmf"/><Relationship Id="rId9" Type="http://schemas.openxmlformats.org/officeDocument/2006/relationships/oleObject" Target="../embeddings/oleObject28.bin"/><Relationship Id="rId14" Type="http://schemas.openxmlformats.org/officeDocument/2006/relationships/image" Target="../media/image30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12" Type="http://schemas.openxmlformats.org/officeDocument/2006/relationships/image" Target="../media/image3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3.wmf"/><Relationship Id="rId11" Type="http://schemas.openxmlformats.org/officeDocument/2006/relationships/oleObject" Target="../embeddings/oleObject36.bin"/><Relationship Id="rId5" Type="http://schemas.openxmlformats.org/officeDocument/2006/relationships/oleObject" Target="../embeddings/oleObject33.bin"/><Relationship Id="rId10" Type="http://schemas.openxmlformats.org/officeDocument/2006/relationships/image" Target="../media/image35.wmf"/><Relationship Id="rId4" Type="http://schemas.openxmlformats.org/officeDocument/2006/relationships/image" Target="../media/image32.wmf"/><Relationship Id="rId9" Type="http://schemas.openxmlformats.org/officeDocument/2006/relationships/oleObject" Target="../embeddings/oleObject35.bin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8.wmf"/><Relationship Id="rId5" Type="http://schemas.openxmlformats.org/officeDocument/2006/relationships/oleObject" Target="../embeddings/oleObject38.bin"/><Relationship Id="rId10" Type="http://schemas.openxmlformats.org/officeDocument/2006/relationships/image" Target="../media/image40.wmf"/><Relationship Id="rId4" Type="http://schemas.openxmlformats.org/officeDocument/2006/relationships/image" Target="../media/image37.wmf"/><Relationship Id="rId9" Type="http://schemas.openxmlformats.org/officeDocument/2006/relationships/oleObject" Target="../embeddings/oleObject40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41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13" Type="http://schemas.openxmlformats.org/officeDocument/2006/relationships/oleObject" Target="../embeddings/oleObject47.bin"/><Relationship Id="rId3" Type="http://schemas.openxmlformats.org/officeDocument/2006/relationships/oleObject" Target="../embeddings/oleObject42.bin"/><Relationship Id="rId7" Type="http://schemas.openxmlformats.org/officeDocument/2006/relationships/oleObject" Target="../embeddings/oleObject44.bin"/><Relationship Id="rId12" Type="http://schemas.openxmlformats.org/officeDocument/2006/relationships/image" Target="../media/image46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8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3.wmf"/><Relationship Id="rId11" Type="http://schemas.openxmlformats.org/officeDocument/2006/relationships/oleObject" Target="../embeddings/oleObject46.bin"/><Relationship Id="rId5" Type="http://schemas.openxmlformats.org/officeDocument/2006/relationships/oleObject" Target="../embeddings/oleObject43.bin"/><Relationship Id="rId15" Type="http://schemas.openxmlformats.org/officeDocument/2006/relationships/oleObject" Target="../embeddings/oleObject48.bin"/><Relationship Id="rId10" Type="http://schemas.openxmlformats.org/officeDocument/2006/relationships/image" Target="../media/image45.wmf"/><Relationship Id="rId4" Type="http://schemas.openxmlformats.org/officeDocument/2006/relationships/image" Target="../media/image42.wmf"/><Relationship Id="rId9" Type="http://schemas.openxmlformats.org/officeDocument/2006/relationships/oleObject" Target="../embeddings/oleObject45.bin"/><Relationship Id="rId14" Type="http://schemas.openxmlformats.org/officeDocument/2006/relationships/image" Target="../media/image47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13" Type="http://schemas.openxmlformats.org/officeDocument/2006/relationships/oleObject" Target="../embeddings/oleObject54.bin"/><Relationship Id="rId3" Type="http://schemas.openxmlformats.org/officeDocument/2006/relationships/oleObject" Target="../embeddings/oleObject49.bin"/><Relationship Id="rId7" Type="http://schemas.openxmlformats.org/officeDocument/2006/relationships/oleObject" Target="../embeddings/oleObject51.bin"/><Relationship Id="rId12" Type="http://schemas.openxmlformats.org/officeDocument/2006/relationships/image" Target="../media/image5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50.wmf"/><Relationship Id="rId11" Type="http://schemas.openxmlformats.org/officeDocument/2006/relationships/oleObject" Target="../embeddings/oleObject53.bin"/><Relationship Id="rId5" Type="http://schemas.openxmlformats.org/officeDocument/2006/relationships/oleObject" Target="../embeddings/oleObject50.bin"/><Relationship Id="rId10" Type="http://schemas.openxmlformats.org/officeDocument/2006/relationships/image" Target="../media/image52.wmf"/><Relationship Id="rId4" Type="http://schemas.openxmlformats.org/officeDocument/2006/relationships/image" Target="../media/image49.wmf"/><Relationship Id="rId9" Type="http://schemas.openxmlformats.org/officeDocument/2006/relationships/oleObject" Target="../embeddings/oleObject52.bin"/><Relationship Id="rId14" Type="http://schemas.openxmlformats.org/officeDocument/2006/relationships/image" Target="../media/image54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13" Type="http://schemas.openxmlformats.org/officeDocument/2006/relationships/oleObject" Target="../embeddings/oleObject60.bin"/><Relationship Id="rId3" Type="http://schemas.openxmlformats.org/officeDocument/2006/relationships/oleObject" Target="../embeddings/oleObject55.bin"/><Relationship Id="rId7" Type="http://schemas.openxmlformats.org/officeDocument/2006/relationships/oleObject" Target="../embeddings/oleObject57.bin"/><Relationship Id="rId12" Type="http://schemas.openxmlformats.org/officeDocument/2006/relationships/image" Target="../media/image5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56.wmf"/><Relationship Id="rId11" Type="http://schemas.openxmlformats.org/officeDocument/2006/relationships/oleObject" Target="../embeddings/oleObject59.bin"/><Relationship Id="rId5" Type="http://schemas.openxmlformats.org/officeDocument/2006/relationships/oleObject" Target="../embeddings/oleObject56.bin"/><Relationship Id="rId10" Type="http://schemas.openxmlformats.org/officeDocument/2006/relationships/image" Target="../media/image58.wmf"/><Relationship Id="rId4" Type="http://schemas.openxmlformats.org/officeDocument/2006/relationships/image" Target="../media/image55.wmf"/><Relationship Id="rId9" Type="http://schemas.openxmlformats.org/officeDocument/2006/relationships/oleObject" Target="../embeddings/oleObject58.bin"/><Relationship Id="rId14" Type="http://schemas.openxmlformats.org/officeDocument/2006/relationships/image" Target="../media/image60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3.wmf"/><Relationship Id="rId3" Type="http://schemas.openxmlformats.org/officeDocument/2006/relationships/oleObject" Target="../embeddings/oleObject61.bin"/><Relationship Id="rId7" Type="http://schemas.openxmlformats.org/officeDocument/2006/relationships/oleObject" Target="../embeddings/oleObject6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62.wmf"/><Relationship Id="rId5" Type="http://schemas.openxmlformats.org/officeDocument/2006/relationships/oleObject" Target="../embeddings/oleObject62.bin"/><Relationship Id="rId10" Type="http://schemas.openxmlformats.org/officeDocument/2006/relationships/image" Target="../media/image64.wmf"/><Relationship Id="rId4" Type="http://schemas.openxmlformats.org/officeDocument/2006/relationships/image" Target="../media/image61.wmf"/><Relationship Id="rId9" Type="http://schemas.openxmlformats.org/officeDocument/2006/relationships/oleObject" Target="../embeddings/oleObject64.bin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wmf"/><Relationship Id="rId13" Type="http://schemas.openxmlformats.org/officeDocument/2006/relationships/oleObject" Target="../embeddings/oleObject70.bin"/><Relationship Id="rId18" Type="http://schemas.openxmlformats.org/officeDocument/2006/relationships/image" Target="../media/image72.wmf"/><Relationship Id="rId3" Type="http://schemas.openxmlformats.org/officeDocument/2006/relationships/oleObject" Target="../embeddings/oleObject65.bin"/><Relationship Id="rId21" Type="http://schemas.openxmlformats.org/officeDocument/2006/relationships/oleObject" Target="../embeddings/oleObject74.bin"/><Relationship Id="rId7" Type="http://schemas.openxmlformats.org/officeDocument/2006/relationships/oleObject" Target="../embeddings/oleObject67.bin"/><Relationship Id="rId12" Type="http://schemas.openxmlformats.org/officeDocument/2006/relationships/image" Target="../media/image69.wmf"/><Relationship Id="rId17" Type="http://schemas.openxmlformats.org/officeDocument/2006/relationships/oleObject" Target="../embeddings/oleObject7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1.wmf"/><Relationship Id="rId20" Type="http://schemas.openxmlformats.org/officeDocument/2006/relationships/image" Target="../media/image73.wmf"/><Relationship Id="rId1" Type="http://schemas.openxmlformats.org/officeDocument/2006/relationships/vmlDrawing" Target="../drawings/vmlDrawing15.vml"/><Relationship Id="rId6" Type="http://schemas.openxmlformats.org/officeDocument/2006/relationships/image" Target="../media/image66.wmf"/><Relationship Id="rId11" Type="http://schemas.openxmlformats.org/officeDocument/2006/relationships/oleObject" Target="../embeddings/oleObject69.bin"/><Relationship Id="rId5" Type="http://schemas.openxmlformats.org/officeDocument/2006/relationships/oleObject" Target="../embeddings/oleObject66.bin"/><Relationship Id="rId15" Type="http://schemas.openxmlformats.org/officeDocument/2006/relationships/oleObject" Target="../embeddings/oleObject71.bin"/><Relationship Id="rId10" Type="http://schemas.openxmlformats.org/officeDocument/2006/relationships/image" Target="../media/image68.wmf"/><Relationship Id="rId19" Type="http://schemas.openxmlformats.org/officeDocument/2006/relationships/oleObject" Target="../embeddings/oleObject73.bin"/><Relationship Id="rId4" Type="http://schemas.openxmlformats.org/officeDocument/2006/relationships/image" Target="../media/image65.wmf"/><Relationship Id="rId9" Type="http://schemas.openxmlformats.org/officeDocument/2006/relationships/oleObject" Target="../embeddings/oleObject68.bin"/><Relationship Id="rId14" Type="http://schemas.openxmlformats.org/officeDocument/2006/relationships/image" Target="../media/image70.wmf"/><Relationship Id="rId22" Type="http://schemas.openxmlformats.org/officeDocument/2006/relationships/image" Target="../media/image74.w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7.wmf"/><Relationship Id="rId3" Type="http://schemas.openxmlformats.org/officeDocument/2006/relationships/oleObject" Target="../embeddings/oleObject75.bin"/><Relationship Id="rId7" Type="http://schemas.openxmlformats.org/officeDocument/2006/relationships/oleObject" Target="../embeddings/oleObject7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76.wmf"/><Relationship Id="rId5" Type="http://schemas.openxmlformats.org/officeDocument/2006/relationships/oleObject" Target="../embeddings/oleObject76.bin"/><Relationship Id="rId10" Type="http://schemas.openxmlformats.org/officeDocument/2006/relationships/image" Target="../media/image78.wmf"/><Relationship Id="rId4" Type="http://schemas.openxmlformats.org/officeDocument/2006/relationships/image" Target="../media/image75.wmf"/><Relationship Id="rId9" Type="http://schemas.openxmlformats.org/officeDocument/2006/relationships/oleObject" Target="../embeddings/oleObject78.bin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1.wmf"/><Relationship Id="rId13" Type="http://schemas.openxmlformats.org/officeDocument/2006/relationships/oleObject" Target="../embeddings/oleObject84.bin"/><Relationship Id="rId18" Type="http://schemas.openxmlformats.org/officeDocument/2006/relationships/image" Target="../media/image86.wmf"/><Relationship Id="rId26" Type="http://schemas.openxmlformats.org/officeDocument/2006/relationships/image" Target="../media/image90.wmf"/><Relationship Id="rId3" Type="http://schemas.openxmlformats.org/officeDocument/2006/relationships/oleObject" Target="../embeddings/oleObject79.bin"/><Relationship Id="rId21" Type="http://schemas.openxmlformats.org/officeDocument/2006/relationships/oleObject" Target="../embeddings/oleObject88.bin"/><Relationship Id="rId7" Type="http://schemas.openxmlformats.org/officeDocument/2006/relationships/oleObject" Target="../embeddings/oleObject81.bin"/><Relationship Id="rId12" Type="http://schemas.openxmlformats.org/officeDocument/2006/relationships/image" Target="../media/image83.wmf"/><Relationship Id="rId17" Type="http://schemas.openxmlformats.org/officeDocument/2006/relationships/oleObject" Target="../embeddings/oleObject86.bin"/><Relationship Id="rId25" Type="http://schemas.openxmlformats.org/officeDocument/2006/relationships/oleObject" Target="../embeddings/oleObject9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5.wmf"/><Relationship Id="rId20" Type="http://schemas.openxmlformats.org/officeDocument/2006/relationships/image" Target="../media/image87.wmf"/><Relationship Id="rId1" Type="http://schemas.openxmlformats.org/officeDocument/2006/relationships/vmlDrawing" Target="../drawings/vmlDrawing17.vml"/><Relationship Id="rId6" Type="http://schemas.openxmlformats.org/officeDocument/2006/relationships/image" Target="../media/image80.wmf"/><Relationship Id="rId11" Type="http://schemas.openxmlformats.org/officeDocument/2006/relationships/oleObject" Target="../embeddings/oleObject83.bin"/><Relationship Id="rId24" Type="http://schemas.openxmlformats.org/officeDocument/2006/relationships/image" Target="../media/image89.wmf"/><Relationship Id="rId5" Type="http://schemas.openxmlformats.org/officeDocument/2006/relationships/oleObject" Target="../embeddings/oleObject80.bin"/><Relationship Id="rId15" Type="http://schemas.openxmlformats.org/officeDocument/2006/relationships/oleObject" Target="../embeddings/oleObject85.bin"/><Relationship Id="rId23" Type="http://schemas.openxmlformats.org/officeDocument/2006/relationships/oleObject" Target="../embeddings/oleObject89.bin"/><Relationship Id="rId10" Type="http://schemas.openxmlformats.org/officeDocument/2006/relationships/image" Target="../media/image82.wmf"/><Relationship Id="rId19" Type="http://schemas.openxmlformats.org/officeDocument/2006/relationships/oleObject" Target="../embeddings/oleObject87.bin"/><Relationship Id="rId4" Type="http://schemas.openxmlformats.org/officeDocument/2006/relationships/image" Target="../media/image79.wmf"/><Relationship Id="rId9" Type="http://schemas.openxmlformats.org/officeDocument/2006/relationships/oleObject" Target="../embeddings/oleObject82.bin"/><Relationship Id="rId14" Type="http://schemas.openxmlformats.org/officeDocument/2006/relationships/image" Target="../media/image84.wmf"/><Relationship Id="rId22" Type="http://schemas.openxmlformats.org/officeDocument/2006/relationships/image" Target="../media/image88.wmf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3.wmf"/><Relationship Id="rId3" Type="http://schemas.openxmlformats.org/officeDocument/2006/relationships/oleObject" Target="../embeddings/oleObject91.bin"/><Relationship Id="rId7" Type="http://schemas.openxmlformats.org/officeDocument/2006/relationships/oleObject" Target="../embeddings/oleObject9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92.wmf"/><Relationship Id="rId5" Type="http://schemas.openxmlformats.org/officeDocument/2006/relationships/oleObject" Target="../embeddings/oleObject92.bin"/><Relationship Id="rId10" Type="http://schemas.openxmlformats.org/officeDocument/2006/relationships/image" Target="../media/image94.wmf"/><Relationship Id="rId4" Type="http://schemas.openxmlformats.org/officeDocument/2006/relationships/image" Target="../media/image91.wmf"/><Relationship Id="rId9" Type="http://schemas.openxmlformats.org/officeDocument/2006/relationships/oleObject" Target="../embeddings/oleObject94.bin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9.6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Translating English Phrases and Solving Equations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Solving Equations (</a:t>
            </a:r>
            <a:r>
              <a:rPr lang="en-US" i="1" dirty="0"/>
              <a:t>ax</a:t>
            </a:r>
            <a:r>
              <a:rPr lang="en-US" dirty="0"/>
              <a:t> + </a:t>
            </a:r>
            <a:r>
              <a:rPr lang="en-US" i="1" dirty="0"/>
              <a:t>b</a:t>
            </a:r>
            <a:r>
              <a:rPr lang="en-US" dirty="0"/>
              <a:t> = </a:t>
            </a:r>
            <a:r>
              <a:rPr lang="en-US" i="1" dirty="0"/>
              <a:t>c</a:t>
            </a:r>
            <a:r>
              <a:rPr lang="en-US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57788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Principles Used in Solving a First-Degree Equation (cont.) </a:t>
            </a:r>
          </a:p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4.	</a:t>
            </a:r>
            <a:r>
              <a:rPr lang="en-US" b="1" dirty="0">
                <a:solidFill>
                  <a:srgbClr val="C00000"/>
                </a:solidFill>
              </a:rPr>
              <a:t>The Division Principle: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pPr marL="463550" indent="-463550"/>
            <a:r>
              <a:rPr lang="en-US" dirty="0">
                <a:solidFill>
                  <a:srgbClr val="000000"/>
                </a:solidFill>
              </a:rPr>
              <a:t>	If 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=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is true, then             is also true for any </a:t>
            </a:r>
          </a:p>
          <a:p>
            <a:pPr marL="463550" indent="-463550">
              <a:spcBef>
                <a:spcPts val="2400"/>
              </a:spcBef>
            </a:pPr>
            <a:r>
              <a:rPr lang="en-US" dirty="0">
                <a:solidFill>
                  <a:srgbClr val="000000"/>
                </a:solidFill>
              </a:rPr>
              <a:t>	nonzero number 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. (Both sides of an equation may be divided by the same nonzero number.) </a:t>
            </a:r>
          </a:p>
        </p:txBody>
      </p:sp>
      <p:graphicFrame>
        <p:nvGraphicFramePr>
          <p:cNvPr id="60418" name="Object 2"/>
          <p:cNvGraphicFramePr>
            <a:graphicFrameLocks noChangeAspect="1"/>
          </p:cNvGraphicFramePr>
          <p:nvPr/>
        </p:nvGraphicFramePr>
        <p:xfrm>
          <a:off x="3900948" y="2652252"/>
          <a:ext cx="901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Equation" r:id="rId3" imgW="901309" imgH="837836" progId="Equation.DSMT4">
                  <p:embed/>
                </p:oleObj>
              </mc:Choice>
              <mc:Fallback>
                <p:oleObj name="Equation" r:id="rId3" imgW="901309" imgH="837836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0948" y="2652252"/>
                        <a:ext cx="901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equation </a:t>
            </a:r>
            <a:r>
              <a:rPr lang="en-US" i="1" dirty="0">
                <a:solidFill>
                  <a:srgbClr val="0000FF"/>
                </a:solidFill>
              </a:rPr>
              <a:t>x </a:t>
            </a:r>
            <a:r>
              <a:rPr lang="en-US" dirty="0">
                <a:solidFill>
                  <a:srgbClr val="0000FF"/>
                </a:solidFill>
              </a:rPr>
              <a:t>+ 13 = 25</a:t>
            </a:r>
            <a:r>
              <a:rPr lang="en-US" dirty="0"/>
              <a:t>. </a:t>
            </a:r>
          </a:p>
          <a:p>
            <a:r>
              <a:rPr lang="en-US" b="1" dirty="0"/>
              <a:t>Solution </a:t>
            </a:r>
            <a:endParaRPr lang="en-US" dirty="0"/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1934496" y="2438400"/>
          <a:ext cx="1536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Equation" r:id="rId3" imgW="1536480" imgH="291960" progId="Equation.DSMT4">
                  <p:embed/>
                </p:oleObj>
              </mc:Choice>
              <mc:Fallback>
                <p:oleObj name="Equation" r:id="rId3" imgW="153648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4496" y="2438400"/>
                        <a:ext cx="1536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4419600" y="2482644"/>
          <a:ext cx="2070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Equation" r:id="rId5" imgW="2070000" imgH="279360" progId="Equation.DSMT4">
                  <p:embed/>
                </p:oleObj>
              </mc:Choice>
              <mc:Fallback>
                <p:oleObj name="Equation" r:id="rId5" imgW="2070000" imgH="2793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2482644"/>
                        <a:ext cx="2070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1274096" y="2957052"/>
          <a:ext cx="2832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Equation" r:id="rId7" imgW="2831760" imgH="291960" progId="Equation.DSMT4">
                  <p:embed/>
                </p:oleObj>
              </mc:Choice>
              <mc:Fallback>
                <p:oleObj name="Equation" r:id="rId7" imgW="283176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4096" y="2957052"/>
                        <a:ext cx="2832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2057400" y="3670300"/>
          <a:ext cx="1384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Equation" r:id="rId9" imgW="1384200" imgH="291960" progId="Equation.DSMT4">
                  <p:embed/>
                </p:oleObj>
              </mc:Choice>
              <mc:Fallback>
                <p:oleObj name="Equation" r:id="rId9" imgW="138420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3670300"/>
                        <a:ext cx="1384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2537952" y="4157408"/>
          <a:ext cx="889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name="Equation" r:id="rId11" imgW="888840" imgH="279360" progId="Equation.DSMT4">
                  <p:embed/>
                </p:oleObj>
              </mc:Choice>
              <mc:Fallback>
                <p:oleObj name="Equation" r:id="rId11" imgW="888840" imgH="279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7952" y="4157408"/>
                        <a:ext cx="889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4419600" y="4186904"/>
          <a:ext cx="2044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Equation" r:id="rId13" imgW="2044440" imgH="279360" progId="Equation.DSMT4">
                  <p:embed/>
                </p:oleObj>
              </mc:Choice>
              <mc:Fallback>
                <p:oleObj name="Equation" r:id="rId13" imgW="204444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4186904"/>
                        <a:ext cx="2044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4419600" y="2986548"/>
          <a:ext cx="34671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Equation" r:id="rId15" imgW="3466800" imgH="596880" progId="Equation.DSMT4">
                  <p:embed/>
                </p:oleObj>
              </mc:Choice>
              <mc:Fallback>
                <p:oleObj name="Equation" r:id="rId15" imgW="3466800" imgH="5968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2986548"/>
                        <a:ext cx="34671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equation </a:t>
            </a:r>
            <a:r>
              <a:rPr lang="en-US" dirty="0">
                <a:solidFill>
                  <a:srgbClr val="0000FF"/>
                </a:solidFill>
              </a:rPr>
              <a:t>5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 = 180</a:t>
            </a:r>
            <a:r>
              <a:rPr lang="en-US" i="1" dirty="0"/>
              <a:t>.</a:t>
            </a:r>
            <a:r>
              <a:rPr lang="en-US" dirty="0"/>
              <a:t> </a:t>
            </a:r>
          </a:p>
          <a:p>
            <a:r>
              <a:rPr lang="en-US" b="1" dirty="0"/>
              <a:t>Solution </a:t>
            </a:r>
            <a:endParaRPr lang="en-US" dirty="0"/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1646904" y="2467896"/>
          <a:ext cx="12446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Equation" r:id="rId3" imgW="1244520" imgH="355320" progId="Equation.DSMT4">
                  <p:embed/>
                </p:oleObj>
              </mc:Choice>
              <mc:Fallback>
                <p:oleObj name="Equation" r:id="rId3" imgW="1244520" imgH="3553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6904" y="2467896"/>
                        <a:ext cx="12446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3335592" y="2499852"/>
          <a:ext cx="2070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Equation" r:id="rId5" imgW="2070000" imgH="279360" progId="Equation.DSMT4">
                  <p:embed/>
                </p:oleObj>
              </mc:Choice>
              <mc:Fallback>
                <p:oleObj name="Equation" r:id="rId5" imgW="2070000" imgH="2793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5592" y="2499852"/>
                        <a:ext cx="2070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1568656" y="3035094"/>
          <a:ext cx="1358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Equation" r:id="rId7" imgW="1358640" imgH="838080" progId="Equation.DSMT4">
                  <p:embed/>
                </p:oleObj>
              </mc:Choice>
              <mc:Fallback>
                <p:oleObj name="Equation" r:id="rId7" imgW="135864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8656" y="3035094"/>
                        <a:ext cx="1358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3352800" y="3340100"/>
          <a:ext cx="43180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Equation" r:id="rId9" imgW="4317840" imgH="1079280" progId="Equation.DSMT4">
                  <p:embed/>
                </p:oleObj>
              </mc:Choice>
              <mc:Fallback>
                <p:oleObj name="Equation" r:id="rId9" imgW="4317840" imgH="10792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3340100"/>
                        <a:ext cx="4318000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1524000" y="4692444"/>
          <a:ext cx="12192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Equation" r:id="rId11" imgW="1218960" imgH="355320" progId="Equation.DSMT4">
                  <p:embed/>
                </p:oleObj>
              </mc:Choice>
              <mc:Fallback>
                <p:oleObj name="Equation" r:id="rId11" imgW="1218960" imgH="355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4692444"/>
                        <a:ext cx="12192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3320844" y="4739148"/>
          <a:ext cx="2044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Equation" r:id="rId13" imgW="2044440" imgH="279360" progId="Equation.DSMT4">
                  <p:embed/>
                </p:oleObj>
              </mc:Choice>
              <mc:Fallback>
                <p:oleObj name="Equation" r:id="rId13" imgW="204444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0844" y="4739148"/>
                        <a:ext cx="2044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1828800" y="5257800"/>
          <a:ext cx="9017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Equation" r:id="rId15" imgW="901440" imgH="355320" progId="Equation.DSMT4">
                  <p:embed/>
                </p:oleObj>
              </mc:Choice>
              <mc:Fallback>
                <p:oleObj name="Equation" r:id="rId15" imgW="901440" imgH="3553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5257800"/>
                        <a:ext cx="9017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/>
          <p:cNvCxnSpPr/>
          <p:nvPr/>
        </p:nvCxnSpPr>
        <p:spPr>
          <a:xfrm rot="5400000">
            <a:off x="1492044" y="3094704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1644444" y="3537156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equation </a:t>
            </a:r>
          </a:p>
          <a:p>
            <a:pPr>
              <a:spcBef>
                <a:spcPts val="1200"/>
              </a:spcBef>
            </a:pPr>
            <a:r>
              <a:rPr lang="en-US" b="1" dirty="0"/>
              <a:t>Solution </a:t>
            </a:r>
            <a:endParaRPr lang="en-US" dirty="0"/>
          </a:p>
        </p:txBody>
      </p:sp>
      <p:graphicFrame>
        <p:nvGraphicFramePr>
          <p:cNvPr id="61442" name="Object 2"/>
          <p:cNvGraphicFramePr>
            <a:graphicFrameLocks noChangeAspect="1"/>
          </p:cNvGraphicFramePr>
          <p:nvPr/>
        </p:nvGraphicFramePr>
        <p:xfrm>
          <a:off x="3341996" y="1174956"/>
          <a:ext cx="1028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name="Equation" r:id="rId3" imgW="1028700" imgH="838200" progId="Equation.DSMT4">
                  <p:embed/>
                </p:oleObj>
              </mc:Choice>
              <mc:Fallback>
                <p:oleObj name="Equation" r:id="rId3" imgW="1028700" imgH="8382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1996" y="1174956"/>
                        <a:ext cx="1028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2362200" y="2590800"/>
          <a:ext cx="939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name="Equation" r:id="rId5" imgW="939600" imgH="838080" progId="Equation.DSMT4">
                  <p:embed/>
                </p:oleObj>
              </mc:Choice>
              <mc:Fallback>
                <p:oleObj name="Equation" r:id="rId5" imgW="93960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2590800"/>
                        <a:ext cx="939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4036140" y="2939844"/>
          <a:ext cx="2070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" name="Equation" r:id="rId7" imgW="2070000" imgH="279360" progId="Equation.DSMT4">
                  <p:embed/>
                </p:oleObj>
              </mc:Choice>
              <mc:Fallback>
                <p:oleObj name="Equation" r:id="rId7" imgW="2070000" imgH="279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6140" y="2939844"/>
                        <a:ext cx="2070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1957848" y="3644900"/>
          <a:ext cx="1790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name="Equation" r:id="rId9" imgW="1790640" imgH="838080" progId="Equation.DSMT4">
                  <p:embed/>
                </p:oleObj>
              </mc:Choice>
              <mc:Fallback>
                <p:oleObj name="Equation" r:id="rId9" imgW="179064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7848" y="3644900"/>
                        <a:ext cx="1790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4038600" y="3930856"/>
          <a:ext cx="33528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" name="Equation" r:id="rId11" imgW="3352680" imgH="825480" progId="Equation.DSMT4">
                  <p:embed/>
                </p:oleObj>
              </mc:Choice>
              <mc:Fallback>
                <p:oleObj name="Equation" r:id="rId11" imgW="3352680" imgH="825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3930856"/>
                        <a:ext cx="33528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2438400" y="5029200"/>
          <a:ext cx="1066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" name="Equation" r:id="rId13" imgW="1066680" imgH="291960" progId="Equation.DSMT4">
                  <p:embed/>
                </p:oleObj>
              </mc:Choice>
              <mc:Fallback>
                <p:oleObj name="Equation" r:id="rId13" imgW="106668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5029200"/>
                        <a:ext cx="1066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/>
        </p:nvGraphicFramePr>
        <p:xfrm>
          <a:off x="4038600" y="5062792"/>
          <a:ext cx="2044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0" name="Equation" r:id="rId15" imgW="2044440" imgH="279360" progId="Equation.DSMT4">
                  <p:embed/>
                </p:oleObj>
              </mc:Choice>
              <mc:Fallback>
                <p:oleObj name="Equation" r:id="rId15" imgW="204444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5062792"/>
                        <a:ext cx="2044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/>
          <p:cNvCxnSpPr/>
          <p:nvPr/>
        </p:nvCxnSpPr>
        <p:spPr>
          <a:xfrm rot="5400000">
            <a:off x="1928352" y="3710448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2309352" y="42291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Solving Equations (</a:t>
            </a:r>
            <a:r>
              <a:rPr lang="en-US" i="1" dirty="0"/>
              <a:t>ax</a:t>
            </a:r>
            <a:r>
              <a:rPr lang="en-US" dirty="0"/>
              <a:t> + </a:t>
            </a:r>
            <a:r>
              <a:rPr lang="en-US" i="1" dirty="0"/>
              <a:t>b</a:t>
            </a:r>
            <a:r>
              <a:rPr lang="en-US" dirty="0"/>
              <a:t> = </a:t>
            </a:r>
            <a:r>
              <a:rPr lang="en-US" i="1" dirty="0"/>
              <a:t>c</a:t>
            </a:r>
            <a:r>
              <a:rPr lang="en-US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2885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General Guidelines for Solving Equations </a:t>
            </a:r>
          </a:p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1.	</a:t>
            </a:r>
            <a:r>
              <a:rPr lang="en-US" dirty="0">
                <a:solidFill>
                  <a:srgbClr val="000000"/>
                </a:solidFill>
              </a:rPr>
              <a:t>The goal is to isolate the variable on one side of the equation (either the right side or the left side).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2.	</a:t>
            </a:r>
            <a:r>
              <a:rPr lang="en-US" dirty="0">
                <a:solidFill>
                  <a:srgbClr val="000000"/>
                </a:solidFill>
              </a:rPr>
              <a:t>First use the Addition and Subtraction Principles whenever numbers are subtracted or added to the variable. </a:t>
            </a:r>
          </a:p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3.	</a:t>
            </a:r>
            <a:r>
              <a:rPr lang="en-US" dirty="0">
                <a:solidFill>
                  <a:srgbClr val="000000"/>
                </a:solidFill>
              </a:rPr>
              <a:t>Use the Multiplication and Division Principles to make 1 (or +1) the coefficient of the variable. (The coefficient 1 is not usually written in the solution.)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equation </a:t>
            </a:r>
            <a:r>
              <a:rPr lang="en-US" dirty="0">
                <a:solidFill>
                  <a:srgbClr val="0000FF"/>
                </a:solidFill>
              </a:rPr>
              <a:t>4</a:t>
            </a:r>
            <a:r>
              <a:rPr lang="en-US" i="1" dirty="0">
                <a:solidFill>
                  <a:srgbClr val="0000FF"/>
                </a:solidFill>
              </a:rPr>
              <a:t>x </a:t>
            </a:r>
            <a:r>
              <a:rPr lang="en-US" dirty="0">
                <a:solidFill>
                  <a:srgbClr val="0000FF"/>
                </a:solidFill>
              </a:rPr>
              <a:t>− 16 = 64</a:t>
            </a:r>
            <a:r>
              <a:rPr lang="en-US" dirty="0"/>
              <a:t>.</a:t>
            </a:r>
            <a:r>
              <a:rPr lang="en-US" i="1" dirty="0"/>
              <a:t> </a:t>
            </a:r>
          </a:p>
          <a:p>
            <a:r>
              <a:rPr lang="en-US" b="1" dirty="0"/>
              <a:t>Solution </a:t>
            </a:r>
            <a:endParaRPr lang="en-US" dirty="0"/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2118852" y="2590800"/>
          <a:ext cx="1765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8" name="Equation" r:id="rId3" imgW="1765080" imgH="291960" progId="Equation.DSMT4">
                  <p:embed/>
                </p:oleObj>
              </mc:Choice>
              <mc:Fallback>
                <p:oleObj name="Equation" r:id="rId3" imgW="176508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8852" y="2590800"/>
                        <a:ext cx="1765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4938252" y="2637504"/>
          <a:ext cx="2070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" name="Equation" r:id="rId5" imgW="2070000" imgH="279360" progId="Equation.DSMT4">
                  <p:embed/>
                </p:oleObj>
              </mc:Choice>
              <mc:Fallback>
                <p:oleObj name="Equation" r:id="rId5" imgW="2070000" imgH="2793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8252" y="2637504"/>
                        <a:ext cx="2070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1449848" y="3138948"/>
          <a:ext cx="3073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0" name="Equation" r:id="rId7" imgW="3073320" imgH="291960" progId="Equation.DSMT4">
                  <p:embed/>
                </p:oleObj>
              </mc:Choice>
              <mc:Fallback>
                <p:oleObj name="Equation" r:id="rId7" imgW="307332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9848" y="3138948"/>
                        <a:ext cx="3073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4953000" y="3200400"/>
          <a:ext cx="27178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1" name="Equation" r:id="rId9" imgW="2717640" imgH="558720" progId="Equation.DSMT4">
                  <p:embed/>
                </p:oleObj>
              </mc:Choice>
              <mc:Fallback>
                <p:oleObj name="Equation" r:id="rId9" imgW="2717640" imgH="5587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3200400"/>
                        <a:ext cx="27178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2286000" y="4038600"/>
          <a:ext cx="1587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2" name="Equation" r:id="rId11" imgW="1587240" imgH="291960" progId="Equation.DSMT4">
                  <p:embed/>
                </p:oleObj>
              </mc:Choice>
              <mc:Fallback>
                <p:oleObj name="Equation" r:id="rId11" imgW="158724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4038600"/>
                        <a:ext cx="1587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4923504" y="4085304"/>
          <a:ext cx="2044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3" name="Equation" r:id="rId13" imgW="2044440" imgH="279360" progId="Equation.DSMT4">
                  <p:embed/>
                </p:oleObj>
              </mc:Choice>
              <mc:Fallback>
                <p:oleObj name="Equation" r:id="rId13" imgW="204444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3504" y="4085304"/>
                        <a:ext cx="2044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2772696" y="4586748"/>
          <a:ext cx="1092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4" name="Equation" r:id="rId15" imgW="1091880" imgH="291960" progId="Equation.DSMT4">
                  <p:embed/>
                </p:oleObj>
              </mc:Choice>
              <mc:Fallback>
                <p:oleObj name="Equation" r:id="rId15" imgW="109188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2696" y="4586748"/>
                        <a:ext cx="1092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 (cont.)</a:t>
            </a:r>
          </a:p>
        </p:txBody>
      </p:sp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1629696" y="1449388"/>
          <a:ext cx="1905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0" name="Equation" r:id="rId3" imgW="1904760" imgH="838080" progId="Equation.DSMT4">
                  <p:embed/>
                </p:oleObj>
              </mc:Choice>
              <mc:Fallback>
                <p:oleObj name="Equation" r:id="rId3" imgW="190476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9696" y="1449388"/>
                        <a:ext cx="1905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1923844" y="3048000"/>
          <a:ext cx="1219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1" name="Equation" r:id="rId5" imgW="1218960" imgH="291960" progId="Equation.DSMT4">
                  <p:embed/>
                </p:oleObj>
              </mc:Choice>
              <mc:Fallback>
                <p:oleObj name="Equation" r:id="rId5" imgW="121896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3844" y="3048000"/>
                        <a:ext cx="1219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2233152" y="3625644"/>
          <a:ext cx="90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2" name="Equation" r:id="rId7" imgW="901440" imgH="291960" progId="Equation.DSMT4">
                  <p:embed/>
                </p:oleObj>
              </mc:Choice>
              <mc:Fallback>
                <p:oleObj name="Equation" r:id="rId7" imgW="90144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3152" y="3625644"/>
                        <a:ext cx="901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3748548" y="1752600"/>
          <a:ext cx="46736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3" name="Equation" r:id="rId9" imgW="4673520" imgH="1066680" progId="Equation.DSMT4">
                  <p:embed/>
                </p:oleObj>
              </mc:Choice>
              <mc:Fallback>
                <p:oleObj name="Equation" r:id="rId9" imgW="4673520" imgH="10666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8548" y="1752600"/>
                        <a:ext cx="467360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3763296" y="3094704"/>
          <a:ext cx="2044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4" name="Equation" r:id="rId11" imgW="2044440" imgH="279360" progId="Equation.DSMT4">
                  <p:embed/>
                </p:oleObj>
              </mc:Choice>
              <mc:Fallback>
                <p:oleObj name="Equation" r:id="rId11" imgW="2044440" imgH="279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3296" y="3094704"/>
                        <a:ext cx="2044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" name="Straight Connector 14"/>
          <p:cNvCxnSpPr/>
          <p:nvPr/>
        </p:nvCxnSpPr>
        <p:spPr>
          <a:xfrm rot="5400000">
            <a:off x="1614447" y="2035202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>
            <a:off x="2003398" y="1738353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Solving Equations (</a:t>
            </a:r>
            <a:r>
              <a:rPr lang="en-US" i="1" dirty="0"/>
              <a:t>ax</a:t>
            </a:r>
            <a:r>
              <a:rPr lang="en-US" dirty="0"/>
              <a:t> + </a:t>
            </a:r>
            <a:r>
              <a:rPr lang="en-US" i="1" dirty="0"/>
              <a:t>b</a:t>
            </a:r>
            <a:r>
              <a:rPr lang="en-US" dirty="0"/>
              <a:t> = </a:t>
            </a:r>
            <a:r>
              <a:rPr lang="en-US" i="1" dirty="0"/>
              <a:t>c</a:t>
            </a:r>
            <a:r>
              <a:rPr lang="en-US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Checking Solutions to Equations </a:t>
            </a:r>
          </a:p>
          <a:p>
            <a:r>
              <a:rPr lang="en-US" dirty="0">
                <a:solidFill>
                  <a:srgbClr val="000000"/>
                </a:solidFill>
              </a:rPr>
              <a:t>Checking can be done by substituting the solution found back into the original equation to see if the resulting statement is true.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Checking Example 6</a:t>
            </a:r>
          </a:p>
        </p:txBody>
      </p:sp>
      <p:sp>
        <p:nvSpPr>
          <p:cNvPr id="5" name="Rectangle 4"/>
          <p:cNvSpPr/>
          <p:nvPr/>
        </p:nvSpPr>
        <p:spPr>
          <a:xfrm>
            <a:off x="4607640" y="3447388"/>
            <a:ext cx="2438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 true statement</a:t>
            </a:r>
          </a:p>
        </p:txBody>
      </p:sp>
      <p:graphicFrame>
        <p:nvGraphicFramePr>
          <p:cNvPr id="9219" name="Object 3"/>
          <p:cNvGraphicFramePr>
            <a:graphicFrameLocks noChangeAspect="1"/>
          </p:cNvGraphicFramePr>
          <p:nvPr/>
        </p:nvGraphicFramePr>
        <p:xfrm>
          <a:off x="2633663" y="1371600"/>
          <a:ext cx="175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3" name="Equation" r:id="rId3" imgW="1752480" imgH="291960" progId="Equation.DSMT4">
                  <p:embed/>
                </p:oleObj>
              </mc:Choice>
              <mc:Fallback>
                <p:oleObj name="Equation" r:id="rId3" imgW="175248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3663" y="1371600"/>
                        <a:ext cx="1752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2328863" y="1778000"/>
          <a:ext cx="20574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4" name="Equation" r:id="rId5" imgW="2057400" imgH="787320" progId="Equation.DSMT4">
                  <p:embed/>
                </p:oleObj>
              </mc:Choice>
              <mc:Fallback>
                <p:oleObj name="Equation" r:id="rId5" imgW="2057400" imgH="787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8863" y="1778000"/>
                        <a:ext cx="20574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2657475" y="2574925"/>
          <a:ext cx="17272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5" name="Equation" r:id="rId7" imgW="1726920" imgH="787320" progId="Equation.DSMT4">
                  <p:embed/>
                </p:oleObj>
              </mc:Choice>
              <mc:Fallback>
                <p:oleObj name="Equation" r:id="rId7" imgW="1726920" imgH="787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7475" y="2574925"/>
                        <a:ext cx="17272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3282950" y="3490913"/>
          <a:ext cx="1092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6" name="Equation" r:id="rId9" imgW="1091880" imgH="291960" progId="Equation.DSMT4">
                  <p:embed/>
                </p:oleObj>
              </mc:Choice>
              <mc:Fallback>
                <p:oleObj name="Equation" r:id="rId9" imgW="10918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2950" y="3490913"/>
                        <a:ext cx="1092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Completion Example 7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Explain each step in the solution process shown here. </a:t>
            </a:r>
          </a:p>
          <a:p>
            <a:pPr>
              <a:tabLst>
                <a:tab pos="341313" algn="l"/>
                <a:tab pos="3657600" algn="l"/>
              </a:tabLst>
            </a:pPr>
            <a:r>
              <a:rPr lang="en-US" b="1" dirty="0"/>
              <a:t>	Equation 	Explanation</a:t>
            </a:r>
            <a:endParaRPr lang="en-US" dirty="0"/>
          </a:p>
        </p:txBody>
      </p:sp>
      <p:graphicFrame>
        <p:nvGraphicFramePr>
          <p:cNvPr id="69634" name="Object 2"/>
          <p:cNvGraphicFramePr>
            <a:graphicFrameLocks noChangeAspect="1"/>
          </p:cNvGraphicFramePr>
          <p:nvPr/>
        </p:nvGraphicFramePr>
        <p:xfrm>
          <a:off x="514350" y="2487201"/>
          <a:ext cx="2514600" cy="337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3" name="Equation" r:id="rId3" imgW="2514600" imgH="3378200" progId="Equation.DSMT4">
                  <p:embed/>
                </p:oleObj>
              </mc:Choice>
              <mc:Fallback>
                <p:oleObj name="Equation" r:id="rId3" imgW="2514600" imgH="33782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350" y="2487201"/>
                        <a:ext cx="2514600" cy="337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3733800" y="2374488"/>
            <a:ext cx="4572000" cy="344709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ts val="1200"/>
              </a:spcBef>
            </a:pPr>
            <a:r>
              <a:rPr lang="en-US" sz="2800" u="sng" dirty="0"/>
              <a:t>Write the equation</a:t>
            </a:r>
            <a:r>
              <a:rPr lang="en-US" sz="2800" dirty="0"/>
              <a:t>________</a:t>
            </a:r>
            <a:endParaRPr lang="en-US" sz="2800" u="sng" dirty="0"/>
          </a:p>
          <a:p>
            <a:pPr>
              <a:spcBef>
                <a:spcPts val="1200"/>
              </a:spcBef>
            </a:pPr>
            <a:r>
              <a:rPr lang="en-US" sz="2800" u="sng" dirty="0"/>
              <a:t>________________________</a:t>
            </a:r>
          </a:p>
          <a:p>
            <a:pPr>
              <a:spcBef>
                <a:spcPts val="1200"/>
              </a:spcBef>
            </a:pPr>
            <a:r>
              <a:rPr lang="en-US" sz="2800" u="sng" dirty="0"/>
              <a:t>________________________</a:t>
            </a:r>
          </a:p>
          <a:p>
            <a:pPr>
              <a:spcBef>
                <a:spcPts val="1200"/>
              </a:spcBef>
            </a:pPr>
            <a:endParaRPr lang="en-US" sz="2800" u="sng" dirty="0"/>
          </a:p>
          <a:p>
            <a:pPr>
              <a:spcBef>
                <a:spcPts val="1200"/>
              </a:spcBef>
            </a:pPr>
            <a:r>
              <a:rPr lang="en-US" sz="2800" u="sng" dirty="0"/>
              <a:t>________________________</a:t>
            </a:r>
          </a:p>
          <a:p>
            <a:pPr>
              <a:spcBef>
                <a:spcPts val="1200"/>
              </a:spcBef>
            </a:pPr>
            <a:r>
              <a:rPr lang="en-US" sz="2800" u="sng" dirty="0"/>
              <a:t>________________________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3810000" y="2932984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Add 7 to both sides. </a:t>
            </a:r>
          </a:p>
        </p:txBody>
      </p:sp>
      <p:sp>
        <p:nvSpPr>
          <p:cNvPr id="7" name="Rectangle 6"/>
          <p:cNvSpPr/>
          <p:nvPr/>
        </p:nvSpPr>
        <p:spPr>
          <a:xfrm>
            <a:off x="3813048" y="3493680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Simplify. </a:t>
            </a:r>
          </a:p>
        </p:txBody>
      </p:sp>
      <p:sp>
        <p:nvSpPr>
          <p:cNvPr id="8" name="Rectangle 7"/>
          <p:cNvSpPr/>
          <p:nvPr/>
        </p:nvSpPr>
        <p:spPr>
          <a:xfrm>
            <a:off x="3813048" y="4641172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Divide both sides by 5. </a:t>
            </a:r>
          </a:p>
        </p:txBody>
      </p:sp>
      <p:sp>
        <p:nvSpPr>
          <p:cNvPr id="9" name="Rectangle 8"/>
          <p:cNvSpPr/>
          <p:nvPr/>
        </p:nvSpPr>
        <p:spPr>
          <a:xfrm>
            <a:off x="3813048" y="5218984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Simplify.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Be able to translate English phrases into algebraic expressions. </a:t>
            </a:r>
          </a:p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Be able to translate algebraic expressions into English phrases. </a:t>
            </a:r>
          </a:p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Know how to solve linear equations that are of the form </a:t>
            </a:r>
            <a:r>
              <a:rPr lang="en-US" i="1" dirty="0"/>
              <a:t>ax </a:t>
            </a:r>
            <a:r>
              <a:rPr lang="en-US" dirty="0"/>
              <a:t>+</a:t>
            </a:r>
            <a:r>
              <a:rPr lang="en-US" i="1" dirty="0"/>
              <a:t> b </a:t>
            </a:r>
            <a:r>
              <a:rPr lang="en-US" dirty="0"/>
              <a:t>=</a:t>
            </a:r>
            <a:r>
              <a:rPr lang="en-US" i="1" dirty="0"/>
              <a:t> c </a:t>
            </a:r>
            <a:r>
              <a:rPr lang="en-US" dirty="0"/>
              <a:t>where the constants </a:t>
            </a:r>
            <a:r>
              <a:rPr lang="en-US" i="1" dirty="0"/>
              <a:t>a</a:t>
            </a:r>
            <a:r>
              <a:rPr lang="en-US" dirty="0"/>
              <a:t>, </a:t>
            </a:r>
            <a:r>
              <a:rPr lang="en-US" i="1" dirty="0"/>
              <a:t>b</a:t>
            </a:r>
            <a:r>
              <a:rPr lang="en-US" dirty="0"/>
              <a:t>, and </a:t>
            </a:r>
            <a:r>
              <a:rPr lang="en-US" i="1" dirty="0"/>
              <a:t>c</a:t>
            </a:r>
            <a:r>
              <a:rPr lang="en-US" dirty="0"/>
              <a:t> are integers. </a:t>
            </a:r>
            <a:endParaRPr lang="en-US" b="1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equation </a:t>
            </a:r>
            <a:r>
              <a:rPr lang="en-US" i="1" dirty="0">
                <a:solidFill>
                  <a:srgbClr val="0000FF"/>
                </a:solidFill>
              </a:rPr>
              <a:t>x </a:t>
            </a:r>
            <a:r>
              <a:rPr lang="en-US" dirty="0">
                <a:solidFill>
                  <a:srgbClr val="0000FF"/>
                </a:solidFill>
              </a:rPr>
              <a:t>+ 17 = 14</a:t>
            </a:r>
            <a:r>
              <a:rPr lang="en-US" dirty="0"/>
              <a:t>. </a:t>
            </a:r>
          </a:p>
          <a:p>
            <a:r>
              <a:rPr lang="en-US" b="1" dirty="0"/>
              <a:t>Solution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57200" y="4908588"/>
            <a:ext cx="2286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Check: 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1219200" y="5420380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(</a:t>
            </a:r>
            <a:r>
              <a:rPr lang="en-US" sz="2800" dirty="0">
                <a:solidFill>
                  <a:srgbClr val="FF0000"/>
                </a:solidFill>
              </a:rPr>
              <a:t>−3</a:t>
            </a:r>
            <a:r>
              <a:rPr lang="en-US" sz="2800" dirty="0">
                <a:solidFill>
                  <a:srgbClr val="0000FF"/>
                </a:solidFill>
              </a:rPr>
              <a:t>) + 17 = 14 </a:t>
            </a:r>
          </a:p>
        </p:txBody>
      </p:sp>
      <p:graphicFrame>
        <p:nvGraphicFramePr>
          <p:cNvPr id="11267" name="Object 3"/>
          <p:cNvGraphicFramePr>
            <a:graphicFrameLocks noChangeAspect="1"/>
          </p:cNvGraphicFramePr>
          <p:nvPr/>
        </p:nvGraphicFramePr>
        <p:xfrm>
          <a:off x="1524000" y="2438400"/>
          <a:ext cx="1549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4" name="Equation" r:id="rId3" imgW="1549080" imgH="279360" progId="Equation.DSMT4">
                  <p:embed/>
                </p:oleObj>
              </mc:Choice>
              <mc:Fallback>
                <p:oleObj name="Equation" r:id="rId3" imgW="1549080" imgH="2793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2438400"/>
                        <a:ext cx="1549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3900948" y="2497392"/>
          <a:ext cx="2070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5" name="Equation" r:id="rId5" imgW="2070000" imgH="279360" progId="Equation.DSMT4">
                  <p:embed/>
                </p:oleObj>
              </mc:Choice>
              <mc:Fallback>
                <p:oleObj name="Equation" r:id="rId5" imgW="2070000" imgH="2793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0948" y="2497392"/>
                        <a:ext cx="2070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838200" y="2971800"/>
          <a:ext cx="2857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6" name="Equation" r:id="rId7" imgW="2857320" imgH="279360" progId="Equation.DSMT4">
                  <p:embed/>
                </p:oleObj>
              </mc:Choice>
              <mc:Fallback>
                <p:oleObj name="Equation" r:id="rId7" imgW="2857320" imgH="279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971800"/>
                        <a:ext cx="2857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3915696" y="3022600"/>
          <a:ext cx="43815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7" name="Equation" r:id="rId9" imgW="4381200" imgH="1015920" progId="Equation.DSMT4">
                  <p:embed/>
                </p:oleObj>
              </mc:Choice>
              <mc:Fallback>
                <p:oleObj name="Equation" r:id="rId9" imgW="4381200" imgH="10159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5696" y="3022600"/>
                        <a:ext cx="43815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1659192" y="4038600"/>
          <a:ext cx="1422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8" name="Equation" r:id="rId11" imgW="1422360" imgH="291960" progId="Equation.DSMT4">
                  <p:embed/>
                </p:oleObj>
              </mc:Choice>
              <mc:Fallback>
                <p:oleObj name="Equation" r:id="rId11" imgW="142236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9192" y="4038600"/>
                        <a:ext cx="1422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/>
        </p:nvGraphicFramePr>
        <p:xfrm>
          <a:off x="2165556" y="4572000"/>
          <a:ext cx="927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9" name="Equation" r:id="rId13" imgW="927000" imgH="291960" progId="Equation.DSMT4">
                  <p:embed/>
                </p:oleObj>
              </mc:Choice>
              <mc:Fallback>
                <p:oleObj name="Equation" r:id="rId13" imgW="92700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5556" y="4572000"/>
                        <a:ext cx="927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3" name="Object 9"/>
          <p:cNvGraphicFramePr>
            <a:graphicFrameLocks noChangeAspect="1"/>
          </p:cNvGraphicFramePr>
          <p:nvPr/>
        </p:nvGraphicFramePr>
        <p:xfrm>
          <a:off x="3915696" y="4618704"/>
          <a:ext cx="2044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0" name="Equation" r:id="rId15" imgW="2044440" imgH="279360" progId="Equation.DSMT4">
                  <p:embed/>
                </p:oleObj>
              </mc:Choice>
              <mc:Fallback>
                <p:oleObj name="Equation" r:id="rId15" imgW="204444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5696" y="4618704"/>
                        <a:ext cx="2044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equation </a:t>
            </a:r>
            <a:r>
              <a:rPr lang="en-US" dirty="0">
                <a:solidFill>
                  <a:srgbClr val="0000FF"/>
                </a:solidFill>
              </a:rPr>
              <a:t>−5</a:t>
            </a:r>
            <a:r>
              <a:rPr lang="en-US" i="1" dirty="0">
                <a:solidFill>
                  <a:srgbClr val="0000FF"/>
                </a:solidFill>
              </a:rPr>
              <a:t>y </a:t>
            </a:r>
            <a:r>
              <a:rPr lang="en-US" dirty="0">
                <a:solidFill>
                  <a:srgbClr val="0000FF"/>
                </a:solidFill>
              </a:rPr>
              <a:t>= 80</a:t>
            </a:r>
            <a:r>
              <a:rPr lang="en-US" dirty="0"/>
              <a:t>.</a:t>
            </a:r>
            <a:r>
              <a:rPr lang="en-US" i="1" dirty="0"/>
              <a:t> </a:t>
            </a:r>
          </a:p>
          <a:p>
            <a:r>
              <a:rPr lang="en-US" b="1" dirty="0"/>
              <a:t>Solution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48640" y="4800600"/>
            <a:ext cx="128016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Check: 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1143000" y="5344180"/>
            <a:ext cx="2514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−5(</a:t>
            </a:r>
            <a:r>
              <a:rPr lang="en-US" sz="2800" dirty="0">
                <a:solidFill>
                  <a:srgbClr val="FF0000"/>
                </a:solidFill>
              </a:rPr>
              <a:t>−16</a:t>
            </a:r>
            <a:r>
              <a:rPr lang="en-US" sz="2800" dirty="0">
                <a:solidFill>
                  <a:srgbClr val="0000FF"/>
                </a:solidFill>
              </a:rPr>
              <a:t>) = 80 </a:t>
            </a:r>
          </a:p>
        </p:txBody>
      </p:sp>
      <p:graphicFrame>
        <p:nvGraphicFramePr>
          <p:cNvPr id="12291" name="Object 3"/>
          <p:cNvGraphicFramePr>
            <a:graphicFrameLocks noChangeAspect="1"/>
          </p:cNvGraphicFramePr>
          <p:nvPr/>
        </p:nvGraphicFramePr>
        <p:xfrm>
          <a:off x="990600" y="2438400"/>
          <a:ext cx="12827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7" name="Equation" r:id="rId3" imgW="1282680" imgH="355320" progId="Equation.DSMT4">
                  <p:embed/>
                </p:oleObj>
              </mc:Choice>
              <mc:Fallback>
                <p:oleObj name="Equation" r:id="rId3" imgW="1282680" imgH="3553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438400"/>
                        <a:ext cx="12827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2696496" y="2482644"/>
          <a:ext cx="2070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8" name="Equation" r:id="rId5" imgW="2070000" imgH="279360" progId="Equation.DSMT4">
                  <p:embed/>
                </p:oleObj>
              </mc:Choice>
              <mc:Fallback>
                <p:oleObj name="Equation" r:id="rId5" imgW="2070000" imgH="2793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6496" y="2482644"/>
                        <a:ext cx="2070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915782" y="2959100"/>
          <a:ext cx="1409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9" name="Equation" r:id="rId7" imgW="1409400" imgH="838080" progId="Equation.DSMT4">
                  <p:embed/>
                </p:oleObj>
              </mc:Choice>
              <mc:Fallback>
                <p:oleObj name="Equation" r:id="rId7" imgW="14094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5782" y="2959100"/>
                        <a:ext cx="1409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2696496" y="3291348"/>
          <a:ext cx="56261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0" name="Equation" r:id="rId9" imgW="5626080" imgH="596880" progId="Equation.DSMT4">
                  <p:embed/>
                </p:oleObj>
              </mc:Choice>
              <mc:Fallback>
                <p:oleObj name="Equation" r:id="rId9" imgW="5626080" imgH="596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6496" y="3291348"/>
                        <a:ext cx="56261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/>
        </p:nvGraphicFramePr>
        <p:xfrm>
          <a:off x="1324896" y="4191000"/>
          <a:ext cx="11176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1" name="Equation" r:id="rId11" imgW="1117440" imgH="355320" progId="Equation.DSMT4">
                  <p:embed/>
                </p:oleObj>
              </mc:Choice>
              <mc:Fallback>
                <p:oleObj name="Equation" r:id="rId11" imgW="1117440" imgH="355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4896" y="4191000"/>
                        <a:ext cx="11176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8"/>
          <p:cNvGraphicFramePr>
            <a:graphicFrameLocks noChangeAspect="1"/>
          </p:cNvGraphicFramePr>
          <p:nvPr/>
        </p:nvGraphicFramePr>
        <p:xfrm>
          <a:off x="2696496" y="4252452"/>
          <a:ext cx="2044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2" name="Equation" r:id="rId13" imgW="2044440" imgH="279360" progId="Equation.DSMT4">
                  <p:embed/>
                </p:oleObj>
              </mc:Choice>
              <mc:Fallback>
                <p:oleObj name="Equation" r:id="rId13" imgW="204444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6496" y="4252452"/>
                        <a:ext cx="2044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Connector 13"/>
          <p:cNvCxnSpPr/>
          <p:nvPr/>
        </p:nvCxnSpPr>
        <p:spPr>
          <a:xfrm rot="10800000" flipV="1">
            <a:off x="973392" y="2957052"/>
            <a:ext cx="4572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10800000" flipV="1">
            <a:off x="1052052" y="3519948"/>
            <a:ext cx="4572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equation </a:t>
            </a:r>
            <a:r>
              <a:rPr lang="en-US" dirty="0">
                <a:solidFill>
                  <a:srgbClr val="0000FF"/>
                </a:solidFill>
              </a:rPr>
              <a:t>12 = −4</a:t>
            </a:r>
            <a:r>
              <a:rPr lang="en-US" i="1" dirty="0">
                <a:solidFill>
                  <a:srgbClr val="0000FF"/>
                </a:solidFill>
              </a:rPr>
              <a:t>x </a:t>
            </a:r>
            <a:r>
              <a:rPr lang="en-US" dirty="0">
                <a:solidFill>
                  <a:srgbClr val="0000FF"/>
                </a:solidFill>
              </a:rPr>
              <a:t>+ 16</a:t>
            </a:r>
            <a:r>
              <a:rPr lang="en-US" dirty="0"/>
              <a:t>. </a:t>
            </a:r>
          </a:p>
          <a:p>
            <a:pPr>
              <a:spcBef>
                <a:spcPts val="1200"/>
              </a:spcBef>
            </a:pPr>
            <a:r>
              <a:rPr lang="en-US" b="1" dirty="0"/>
              <a:t>Solution</a:t>
            </a:r>
            <a:endParaRPr lang="en-US" dirty="0"/>
          </a:p>
        </p:txBody>
      </p:sp>
      <p:graphicFrame>
        <p:nvGraphicFramePr>
          <p:cNvPr id="13315" name="Object 3"/>
          <p:cNvGraphicFramePr>
            <a:graphicFrameLocks noChangeAspect="1"/>
          </p:cNvGraphicFramePr>
          <p:nvPr/>
        </p:nvGraphicFramePr>
        <p:xfrm>
          <a:off x="1310148" y="2590800"/>
          <a:ext cx="1943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1" name="Equation" r:id="rId3" imgW="1942920" imgH="291960" progId="Equation.DSMT4">
                  <p:embed/>
                </p:oleObj>
              </mc:Choice>
              <mc:Fallback>
                <p:oleObj name="Equation" r:id="rId3" imgW="194292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0148" y="2590800"/>
                        <a:ext cx="1943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4100052" y="2635044"/>
          <a:ext cx="2070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2" name="Equation" r:id="rId5" imgW="2070000" imgH="279360" progId="Equation.DSMT4">
                  <p:embed/>
                </p:oleObj>
              </mc:Choice>
              <mc:Fallback>
                <p:oleObj name="Equation" r:id="rId5" imgW="2070000" imgH="2793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0052" y="2635044"/>
                        <a:ext cx="2070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683752" y="3124200"/>
          <a:ext cx="326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3" name="Equation" r:id="rId7" imgW="3263760" imgH="291960" progId="Equation.DSMT4">
                  <p:embed/>
                </p:oleObj>
              </mc:Choice>
              <mc:Fallback>
                <p:oleObj name="Equation" r:id="rId7" imgW="326376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752" y="3124200"/>
                        <a:ext cx="326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/>
        </p:nvGraphicFramePr>
        <p:xfrm>
          <a:off x="4091448" y="3168444"/>
          <a:ext cx="43815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4" name="Equation" r:id="rId9" imgW="4381200" imgH="1015920" progId="Equation.DSMT4">
                  <p:embed/>
                </p:oleObj>
              </mc:Choice>
              <mc:Fallback>
                <p:oleObj name="Equation" r:id="rId9" imgW="4381200" imgH="10159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1448" y="3168444"/>
                        <a:ext cx="43815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7"/>
          <p:cNvGraphicFramePr>
            <a:graphicFrameLocks noChangeAspect="1"/>
          </p:cNvGraphicFramePr>
          <p:nvPr/>
        </p:nvGraphicFramePr>
        <p:xfrm>
          <a:off x="1265904" y="4387644"/>
          <a:ext cx="1346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5" name="Equation" r:id="rId11" imgW="1346040" imgH="279360" progId="Equation.DSMT4">
                  <p:embed/>
                </p:oleObj>
              </mc:Choice>
              <mc:Fallback>
                <p:oleObj name="Equation" r:id="rId11" imgW="1346040" imgH="279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5904" y="4387644"/>
                        <a:ext cx="1346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0" name="Object 8"/>
          <p:cNvGraphicFramePr>
            <a:graphicFrameLocks noChangeAspect="1"/>
          </p:cNvGraphicFramePr>
          <p:nvPr/>
        </p:nvGraphicFramePr>
        <p:xfrm>
          <a:off x="4085304" y="4419600"/>
          <a:ext cx="2044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6" name="Equation" r:id="rId13" imgW="2044440" imgH="279360" progId="Equation.DSMT4">
                  <p:embed/>
                </p:oleObj>
              </mc:Choice>
              <mc:Fallback>
                <p:oleObj name="Equation" r:id="rId13" imgW="204444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5304" y="4419600"/>
                        <a:ext cx="2044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10 (cont.)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3515380"/>
            <a:ext cx="1219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Check: 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990600" y="4201180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12 = −4(</a:t>
            </a:r>
            <a:r>
              <a:rPr lang="en-US" sz="2800" dirty="0">
                <a:solidFill>
                  <a:srgbClr val="FF0000"/>
                </a:solidFill>
              </a:rPr>
              <a:t>1</a:t>
            </a:r>
            <a:r>
              <a:rPr lang="en-US" sz="2800" dirty="0">
                <a:solidFill>
                  <a:srgbClr val="0000FF"/>
                </a:solidFill>
              </a:rPr>
              <a:t>) + 16 </a:t>
            </a:r>
          </a:p>
        </p:txBody>
      </p:sp>
      <p:graphicFrame>
        <p:nvGraphicFramePr>
          <p:cNvPr id="14339" name="Object 3"/>
          <p:cNvGraphicFramePr>
            <a:graphicFrameLocks noChangeAspect="1"/>
          </p:cNvGraphicFramePr>
          <p:nvPr/>
        </p:nvGraphicFramePr>
        <p:xfrm>
          <a:off x="1524000" y="1524000"/>
          <a:ext cx="1447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3" name="Equation" r:id="rId3" imgW="1447560" imgH="838080" progId="Equation.DSMT4">
                  <p:embed/>
                </p:oleObj>
              </mc:Choice>
              <mc:Fallback>
                <p:oleObj name="Equation" r:id="rId3" imgW="144756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524000"/>
                        <a:ext cx="1447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3792792" y="1828800"/>
          <a:ext cx="3848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4" name="Equation" r:id="rId5" imgW="3848040" imgH="914400" progId="Equation.DSMT4">
                  <p:embed/>
                </p:oleObj>
              </mc:Choice>
              <mc:Fallback>
                <p:oleObj name="Equation" r:id="rId5" imgW="3848040" imgH="914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2792" y="1828800"/>
                        <a:ext cx="3848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/>
        </p:nvGraphicFramePr>
        <p:xfrm>
          <a:off x="1752600" y="3018504"/>
          <a:ext cx="711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5" name="Equation" r:id="rId7" imgW="711000" imgH="279360" progId="Equation.DSMT4">
                  <p:embed/>
                </p:oleObj>
              </mc:Choice>
              <mc:Fallback>
                <p:oleObj name="Equation" r:id="rId7" imgW="711000" imgH="279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018504"/>
                        <a:ext cx="711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6"/>
          <p:cNvGraphicFramePr>
            <a:graphicFrameLocks noChangeAspect="1"/>
          </p:cNvGraphicFramePr>
          <p:nvPr/>
        </p:nvGraphicFramePr>
        <p:xfrm>
          <a:off x="3810000" y="3048000"/>
          <a:ext cx="2044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6" name="Equation" r:id="rId9" imgW="2044440" imgH="279360" progId="Equation.DSMT4">
                  <p:embed/>
                </p:oleObj>
              </mc:Choice>
              <mc:Fallback>
                <p:oleObj name="Equation" r:id="rId9" imgW="2044440" imgH="279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3048000"/>
                        <a:ext cx="2044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rot="10800000" flipV="1">
            <a:off x="2376948" y="1553496"/>
            <a:ext cx="4572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10800000" flipV="1">
            <a:off x="2529348" y="2027904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equation </a:t>
            </a:r>
            <a:r>
              <a:rPr lang="en-US" dirty="0">
                <a:solidFill>
                  <a:srgbClr val="0000FF"/>
                </a:solidFill>
              </a:rPr>
              <a:t>5</a:t>
            </a:r>
            <a:r>
              <a:rPr lang="en-US" i="1" dirty="0">
                <a:solidFill>
                  <a:srgbClr val="0000FF"/>
                </a:solidFill>
              </a:rPr>
              <a:t>n </a:t>
            </a:r>
            <a:r>
              <a:rPr lang="en-US" dirty="0">
                <a:solidFill>
                  <a:srgbClr val="0000FF"/>
                </a:solidFill>
              </a:rPr>
              <a:t>+ 2 = 3</a:t>
            </a:r>
            <a:r>
              <a:rPr lang="en-US" i="1" dirty="0">
                <a:solidFill>
                  <a:srgbClr val="0000FF"/>
                </a:solidFill>
              </a:rPr>
              <a:t>n</a:t>
            </a:r>
            <a:r>
              <a:rPr lang="en-US" dirty="0">
                <a:solidFill>
                  <a:srgbClr val="0000FF"/>
                </a:solidFill>
              </a:rPr>
              <a:t> − 8</a:t>
            </a:r>
            <a:r>
              <a:rPr lang="en-US" dirty="0"/>
              <a:t>. </a:t>
            </a:r>
          </a:p>
          <a:p>
            <a:r>
              <a:rPr lang="en-US" b="1" dirty="0"/>
              <a:t>Solution</a:t>
            </a:r>
            <a:endParaRPr lang="en-US" dirty="0"/>
          </a:p>
        </p:txBody>
      </p:sp>
      <p:graphicFrame>
        <p:nvGraphicFramePr>
          <p:cNvPr id="15363" name="Object 3"/>
          <p:cNvGraphicFramePr>
            <a:graphicFrameLocks noChangeAspect="1"/>
          </p:cNvGraphicFramePr>
          <p:nvPr/>
        </p:nvGraphicFramePr>
        <p:xfrm>
          <a:off x="2010696" y="2485104"/>
          <a:ext cx="2044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3" name="Equation" r:id="rId3" imgW="2044440" imgH="291960" progId="Equation.DSMT4">
                  <p:embed/>
                </p:oleObj>
              </mc:Choice>
              <mc:Fallback>
                <p:oleObj name="Equation" r:id="rId3" imgW="204444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0696" y="2485104"/>
                        <a:ext cx="2044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5228304" y="2529348"/>
          <a:ext cx="2070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4" name="Equation" r:id="rId5" imgW="2070000" imgH="279360" progId="Equation.DSMT4">
                  <p:embed/>
                </p:oleObj>
              </mc:Choice>
              <mc:Fallback>
                <p:oleObj name="Equation" r:id="rId5" imgW="2070000" imgH="2793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8304" y="2529348"/>
                        <a:ext cx="2070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5"/>
          <p:cNvGraphicFramePr>
            <a:graphicFrameLocks noChangeAspect="1"/>
          </p:cNvGraphicFramePr>
          <p:nvPr/>
        </p:nvGraphicFramePr>
        <p:xfrm>
          <a:off x="1524000" y="3016044"/>
          <a:ext cx="2997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5" name="Equation" r:id="rId7" imgW="2997000" imgH="291960" progId="Equation.DSMT4">
                  <p:embed/>
                </p:oleObj>
              </mc:Choice>
              <mc:Fallback>
                <p:oleObj name="Equation" r:id="rId7" imgW="299700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016044"/>
                        <a:ext cx="2997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6" name="Object 6"/>
          <p:cNvGraphicFramePr>
            <a:graphicFrameLocks noChangeAspect="1"/>
          </p:cNvGraphicFramePr>
          <p:nvPr/>
        </p:nvGraphicFramePr>
        <p:xfrm>
          <a:off x="5228304" y="3062748"/>
          <a:ext cx="2247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6" name="Equation" r:id="rId9" imgW="2247840" imgH="304560" progId="Equation.DSMT4">
                  <p:embed/>
                </p:oleObj>
              </mc:Choice>
              <mc:Fallback>
                <p:oleObj name="Equation" r:id="rId9" imgW="2247840" imgH="3045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8304" y="3062748"/>
                        <a:ext cx="22479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7" name="Object 7"/>
          <p:cNvGraphicFramePr>
            <a:graphicFrameLocks noChangeAspect="1"/>
          </p:cNvGraphicFramePr>
          <p:nvPr/>
        </p:nvGraphicFramePr>
        <p:xfrm>
          <a:off x="2482644" y="3581400"/>
          <a:ext cx="1727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7" name="Equation" r:id="rId11" imgW="1726920" imgH="291960" progId="Equation.DSMT4">
                  <p:embed/>
                </p:oleObj>
              </mc:Choice>
              <mc:Fallback>
                <p:oleObj name="Equation" r:id="rId11" imgW="172692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2644" y="3581400"/>
                        <a:ext cx="1727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8" name="Object 8"/>
          <p:cNvGraphicFramePr>
            <a:graphicFrameLocks noChangeAspect="1"/>
          </p:cNvGraphicFramePr>
          <p:nvPr/>
        </p:nvGraphicFramePr>
        <p:xfrm>
          <a:off x="5225844" y="3596148"/>
          <a:ext cx="2044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8" name="Equation" r:id="rId13" imgW="2044440" imgH="279360" progId="Equation.DSMT4">
                  <p:embed/>
                </p:oleObj>
              </mc:Choice>
              <mc:Fallback>
                <p:oleObj name="Equation" r:id="rId13" imgW="204444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5844" y="3596148"/>
                        <a:ext cx="2044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9" name="Object 9"/>
          <p:cNvGraphicFramePr>
            <a:graphicFrameLocks noChangeAspect="1"/>
          </p:cNvGraphicFramePr>
          <p:nvPr/>
        </p:nvGraphicFramePr>
        <p:xfrm>
          <a:off x="1828800" y="4114800"/>
          <a:ext cx="3048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9" name="Equation" r:id="rId15" imgW="3047760" imgH="291960" progId="Equation.DSMT4">
                  <p:embed/>
                </p:oleObj>
              </mc:Choice>
              <mc:Fallback>
                <p:oleObj name="Equation" r:id="rId15" imgW="304776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4114800"/>
                        <a:ext cx="3048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0" name="Object 10"/>
          <p:cNvGraphicFramePr>
            <a:graphicFrameLocks noChangeAspect="1"/>
          </p:cNvGraphicFramePr>
          <p:nvPr/>
        </p:nvGraphicFramePr>
        <p:xfrm>
          <a:off x="5240592" y="4144296"/>
          <a:ext cx="2400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0" name="Equation" r:id="rId17" imgW="2400120" imgH="304560" progId="Equation.DSMT4">
                  <p:embed/>
                </p:oleObj>
              </mc:Choice>
              <mc:Fallback>
                <p:oleObj name="Equation" r:id="rId17" imgW="2400120" imgH="3045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0592" y="4144296"/>
                        <a:ext cx="2400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1" name="Object 11"/>
          <p:cNvGraphicFramePr>
            <a:graphicFrameLocks noChangeAspect="1"/>
          </p:cNvGraphicFramePr>
          <p:nvPr/>
        </p:nvGraphicFramePr>
        <p:xfrm>
          <a:off x="2482644" y="4648200"/>
          <a:ext cx="1282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1" name="Equation" r:id="rId19" imgW="1282680" imgH="291960" progId="Equation.DSMT4">
                  <p:embed/>
                </p:oleObj>
              </mc:Choice>
              <mc:Fallback>
                <p:oleObj name="Equation" r:id="rId19" imgW="128268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2644" y="4648200"/>
                        <a:ext cx="1282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2" name="Object 12"/>
          <p:cNvGraphicFramePr>
            <a:graphicFrameLocks noChangeAspect="1"/>
          </p:cNvGraphicFramePr>
          <p:nvPr/>
        </p:nvGraphicFramePr>
        <p:xfrm>
          <a:off x="5228304" y="4677696"/>
          <a:ext cx="2044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2" name="Equation" r:id="rId21" imgW="2044440" imgH="279360" progId="Equation.DSMT4">
                  <p:embed/>
                </p:oleObj>
              </mc:Choice>
              <mc:Fallback>
                <p:oleObj name="Equation" r:id="rId21" imgW="2044440" imgH="2793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8304" y="4677696"/>
                        <a:ext cx="2044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11 (cont.)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3352800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b="1" dirty="0"/>
              <a:t>Check: 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990600" y="4048780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5(</a:t>
            </a:r>
            <a:r>
              <a:rPr lang="en-US" sz="2800" dirty="0">
                <a:solidFill>
                  <a:srgbClr val="FF0000"/>
                </a:solidFill>
              </a:rPr>
              <a:t>−5</a:t>
            </a:r>
            <a:r>
              <a:rPr lang="en-US" sz="2800" dirty="0">
                <a:solidFill>
                  <a:srgbClr val="0000FF"/>
                </a:solidFill>
              </a:rPr>
              <a:t>) + 2 = 3(</a:t>
            </a:r>
            <a:r>
              <a:rPr lang="en-US" sz="2800" dirty="0">
                <a:solidFill>
                  <a:srgbClr val="FF0000"/>
                </a:solidFill>
              </a:rPr>
              <a:t>−5</a:t>
            </a:r>
            <a:r>
              <a:rPr lang="en-US" sz="2800" dirty="0">
                <a:solidFill>
                  <a:srgbClr val="0000FF"/>
                </a:solidFill>
              </a:rPr>
              <a:t>) − 8 = −23 </a:t>
            </a:r>
          </a:p>
        </p:txBody>
      </p:sp>
      <p:graphicFrame>
        <p:nvGraphicFramePr>
          <p:cNvPr id="16387" name="Object 3"/>
          <p:cNvGraphicFramePr>
            <a:graphicFrameLocks noChangeAspect="1"/>
          </p:cNvGraphicFramePr>
          <p:nvPr/>
        </p:nvGraphicFramePr>
        <p:xfrm>
          <a:off x="1462548" y="1371600"/>
          <a:ext cx="2273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1" name="Equation" r:id="rId3" imgW="2273040" imgH="838080" progId="Equation.DSMT4">
                  <p:embed/>
                </p:oleObj>
              </mc:Choice>
              <mc:Fallback>
                <p:oleObj name="Equation" r:id="rId3" imgW="227304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2548" y="1371600"/>
                        <a:ext cx="2273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4419600" y="1492044"/>
          <a:ext cx="38735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2" name="Equation" r:id="rId5" imgW="3873240" imgH="876240" progId="Equation.DSMT4">
                  <p:embed/>
                </p:oleObj>
              </mc:Choice>
              <mc:Fallback>
                <p:oleObj name="Equation" r:id="rId5" imgW="3873240" imgH="876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1492044"/>
                        <a:ext cx="38735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2027904" y="2590800"/>
          <a:ext cx="927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3" name="Equation" r:id="rId7" imgW="927000" imgH="291960" progId="Equation.DSMT4">
                  <p:embed/>
                </p:oleObj>
              </mc:Choice>
              <mc:Fallback>
                <p:oleObj name="Equation" r:id="rId7" imgW="92700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7904" y="2590800"/>
                        <a:ext cx="927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0" name="Object 6"/>
          <p:cNvGraphicFramePr>
            <a:graphicFrameLocks noChangeAspect="1"/>
          </p:cNvGraphicFramePr>
          <p:nvPr/>
        </p:nvGraphicFramePr>
        <p:xfrm>
          <a:off x="4419600" y="2667000"/>
          <a:ext cx="2044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4" name="Equation" r:id="rId9" imgW="2044440" imgH="279360" progId="Equation.DSMT4">
                  <p:embed/>
                </p:oleObj>
              </mc:Choice>
              <mc:Fallback>
                <p:oleObj name="Equation" r:id="rId9" imgW="2044440" imgH="279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2667000"/>
                        <a:ext cx="2044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rot="5400000">
            <a:off x="1415844" y="1890252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1761204" y="1653048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equation </a:t>
            </a:r>
            <a:r>
              <a:rPr lang="en-US" dirty="0">
                <a:solidFill>
                  <a:srgbClr val="0000FF"/>
                </a:solidFill>
              </a:rPr>
              <a:t>3(</a:t>
            </a:r>
            <a:r>
              <a:rPr lang="en-US" i="1" dirty="0">
                <a:solidFill>
                  <a:srgbClr val="0000FF"/>
                </a:solidFill>
              </a:rPr>
              <a:t>x </a:t>
            </a:r>
            <a:r>
              <a:rPr lang="en-US" dirty="0">
                <a:solidFill>
                  <a:srgbClr val="0000FF"/>
                </a:solidFill>
              </a:rPr>
              <a:t>+ 2) = 18 −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/>
              <a:t>. </a:t>
            </a:r>
          </a:p>
          <a:p>
            <a:r>
              <a:rPr lang="en-US" b="1" dirty="0"/>
              <a:t>Solution</a:t>
            </a:r>
            <a:endParaRPr lang="en-US" dirty="0"/>
          </a:p>
        </p:txBody>
      </p:sp>
      <p:graphicFrame>
        <p:nvGraphicFramePr>
          <p:cNvPr id="17411" name="Object 3"/>
          <p:cNvGraphicFramePr>
            <a:graphicFrameLocks noChangeAspect="1"/>
          </p:cNvGraphicFramePr>
          <p:nvPr/>
        </p:nvGraphicFramePr>
        <p:xfrm>
          <a:off x="1644444" y="2470356"/>
          <a:ext cx="2311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3" name="Equation" r:id="rId3" imgW="2311200" imgH="469800" progId="Equation.DSMT4">
                  <p:embed/>
                </p:oleObj>
              </mc:Choice>
              <mc:Fallback>
                <p:oleObj name="Equation" r:id="rId3" imgW="231120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4444" y="2470356"/>
                        <a:ext cx="2311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2" name="Object 4"/>
          <p:cNvGraphicFramePr>
            <a:graphicFrameLocks noChangeAspect="1"/>
          </p:cNvGraphicFramePr>
          <p:nvPr/>
        </p:nvGraphicFramePr>
        <p:xfrm>
          <a:off x="4800600" y="2590800"/>
          <a:ext cx="2070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4" name="Equation" r:id="rId5" imgW="2070000" imgH="279360" progId="Equation.DSMT4">
                  <p:embed/>
                </p:oleObj>
              </mc:Choice>
              <mc:Fallback>
                <p:oleObj name="Equation" r:id="rId5" imgW="2070000" imgH="2793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2590800"/>
                        <a:ext cx="2070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3" name="Object 5"/>
          <p:cNvGraphicFramePr>
            <a:graphicFrameLocks noChangeAspect="1"/>
          </p:cNvGraphicFramePr>
          <p:nvPr/>
        </p:nvGraphicFramePr>
        <p:xfrm>
          <a:off x="1887792" y="3124200"/>
          <a:ext cx="2057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5" name="Equation" r:id="rId7" imgW="2057400" imgH="291960" progId="Equation.DSMT4">
                  <p:embed/>
                </p:oleObj>
              </mc:Choice>
              <mc:Fallback>
                <p:oleObj name="Equation" r:id="rId7" imgW="205740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7792" y="3124200"/>
                        <a:ext cx="2057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4" name="Object 6"/>
          <p:cNvGraphicFramePr>
            <a:graphicFrameLocks noChangeAspect="1"/>
          </p:cNvGraphicFramePr>
          <p:nvPr/>
        </p:nvGraphicFramePr>
        <p:xfrm>
          <a:off x="4800600" y="3153696"/>
          <a:ext cx="3073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6" name="Equation" r:id="rId9" imgW="3073320" imgH="279360" progId="Equation.DSMT4">
                  <p:embed/>
                </p:oleObj>
              </mc:Choice>
              <mc:Fallback>
                <p:oleObj name="Equation" r:id="rId9" imgW="3073320" imgH="279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3153696"/>
                        <a:ext cx="3073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5" name="Object 7"/>
          <p:cNvGraphicFramePr>
            <a:graphicFrameLocks noChangeAspect="1"/>
          </p:cNvGraphicFramePr>
          <p:nvPr/>
        </p:nvGraphicFramePr>
        <p:xfrm>
          <a:off x="1401096" y="3642852"/>
          <a:ext cx="3035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7" name="Equation" r:id="rId11" imgW="3035160" imgH="291960" progId="Equation.DSMT4">
                  <p:embed/>
                </p:oleObj>
              </mc:Choice>
              <mc:Fallback>
                <p:oleObj name="Equation" r:id="rId11" imgW="303516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1096" y="3642852"/>
                        <a:ext cx="3035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6" name="Object 8"/>
          <p:cNvGraphicFramePr>
            <a:graphicFrameLocks noChangeAspect="1"/>
          </p:cNvGraphicFramePr>
          <p:nvPr/>
        </p:nvGraphicFramePr>
        <p:xfrm>
          <a:off x="4817396" y="3687096"/>
          <a:ext cx="28321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8" name="Equation" r:id="rId13" imgW="2831760" imgH="241200" progId="Equation.DSMT4">
                  <p:embed/>
                </p:oleObj>
              </mc:Choice>
              <mc:Fallback>
                <p:oleObj name="Equation" r:id="rId13" imgW="2831760" imgH="241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7396" y="3687096"/>
                        <a:ext cx="28321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7" name="Object 9"/>
          <p:cNvGraphicFramePr>
            <a:graphicFrameLocks noChangeAspect="1"/>
          </p:cNvGraphicFramePr>
          <p:nvPr/>
        </p:nvGraphicFramePr>
        <p:xfrm>
          <a:off x="2391696" y="4176252"/>
          <a:ext cx="1562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9" name="Equation" r:id="rId15" imgW="1562040" imgH="291960" progId="Equation.DSMT4">
                  <p:embed/>
                </p:oleObj>
              </mc:Choice>
              <mc:Fallback>
                <p:oleObj name="Equation" r:id="rId15" imgW="156204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1696" y="4176252"/>
                        <a:ext cx="1562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8" name="Object 10"/>
          <p:cNvGraphicFramePr>
            <a:graphicFrameLocks noChangeAspect="1"/>
          </p:cNvGraphicFramePr>
          <p:nvPr/>
        </p:nvGraphicFramePr>
        <p:xfrm>
          <a:off x="4800600" y="4220496"/>
          <a:ext cx="2044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0" name="Equation" r:id="rId17" imgW="2044440" imgH="279360" progId="Equation.DSMT4">
                  <p:embed/>
                </p:oleObj>
              </mc:Choice>
              <mc:Fallback>
                <p:oleObj name="Equation" r:id="rId17" imgW="204444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4220496"/>
                        <a:ext cx="2044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9" name="Object 11"/>
          <p:cNvGraphicFramePr>
            <a:graphicFrameLocks noChangeAspect="1"/>
          </p:cNvGraphicFramePr>
          <p:nvPr/>
        </p:nvGraphicFramePr>
        <p:xfrm>
          <a:off x="1890252" y="4709652"/>
          <a:ext cx="2565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1" name="Equation" r:id="rId19" imgW="2565360" imgH="291960" progId="Equation.DSMT4">
                  <p:embed/>
                </p:oleObj>
              </mc:Choice>
              <mc:Fallback>
                <p:oleObj name="Equation" r:id="rId19" imgW="256536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0252" y="4709652"/>
                        <a:ext cx="2565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0" name="Object 12"/>
          <p:cNvGraphicFramePr>
            <a:graphicFrameLocks noChangeAspect="1"/>
          </p:cNvGraphicFramePr>
          <p:nvPr/>
        </p:nvGraphicFramePr>
        <p:xfrm>
          <a:off x="4800600" y="4753896"/>
          <a:ext cx="21082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2" name="Equation" r:id="rId21" imgW="2108160" imgH="241200" progId="Equation.DSMT4">
                  <p:embed/>
                </p:oleObj>
              </mc:Choice>
              <mc:Fallback>
                <p:oleObj name="Equation" r:id="rId21" imgW="2108160" imgH="241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4753896"/>
                        <a:ext cx="21082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1" name="Object 13"/>
          <p:cNvGraphicFramePr>
            <a:graphicFrameLocks noChangeAspect="1"/>
          </p:cNvGraphicFramePr>
          <p:nvPr/>
        </p:nvGraphicFramePr>
        <p:xfrm>
          <a:off x="2376948" y="5243052"/>
          <a:ext cx="1079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3" name="Equation" r:id="rId23" imgW="1079280" imgH="279360" progId="Equation.DSMT4">
                  <p:embed/>
                </p:oleObj>
              </mc:Choice>
              <mc:Fallback>
                <p:oleObj name="Equation" r:id="rId23" imgW="1079280" imgH="2793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6948" y="5243052"/>
                        <a:ext cx="1079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2" name="Object 14"/>
          <p:cNvGraphicFramePr>
            <a:graphicFrameLocks noChangeAspect="1"/>
          </p:cNvGraphicFramePr>
          <p:nvPr/>
        </p:nvGraphicFramePr>
        <p:xfrm>
          <a:off x="4815348" y="5287296"/>
          <a:ext cx="2044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4" name="Equation" r:id="rId25" imgW="2044440" imgH="279360" progId="Equation.DSMT4">
                  <p:embed/>
                </p:oleObj>
              </mc:Choice>
              <mc:Fallback>
                <p:oleObj name="Equation" r:id="rId25" imgW="2044440" imgH="2793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5348" y="5287296"/>
                        <a:ext cx="2044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12 (cont.)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2971800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b="1" dirty="0"/>
              <a:t>Check: 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990600" y="3657600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3(</a:t>
            </a:r>
            <a:r>
              <a:rPr lang="en-US" sz="2800" dirty="0">
                <a:solidFill>
                  <a:srgbClr val="FF0000"/>
                </a:solidFill>
              </a:rPr>
              <a:t>3</a:t>
            </a:r>
            <a:r>
              <a:rPr lang="en-US" sz="2800" dirty="0">
                <a:solidFill>
                  <a:srgbClr val="0000FF"/>
                </a:solidFill>
              </a:rPr>
              <a:t> + 2) = 18 − </a:t>
            </a:r>
            <a:r>
              <a:rPr lang="en-US" sz="2800" dirty="0">
                <a:solidFill>
                  <a:srgbClr val="FF0000"/>
                </a:solidFill>
              </a:rPr>
              <a:t>3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</a:p>
        </p:txBody>
      </p:sp>
      <p:graphicFrame>
        <p:nvGraphicFramePr>
          <p:cNvPr id="18435" name="Object 3"/>
          <p:cNvGraphicFramePr>
            <a:graphicFrameLocks noChangeAspect="1"/>
          </p:cNvGraphicFramePr>
          <p:nvPr/>
        </p:nvGraphicFramePr>
        <p:xfrm>
          <a:off x="2209800" y="1371600"/>
          <a:ext cx="1879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9" name="Equation" r:id="rId3" imgW="1879560" imgH="838080" progId="Equation.DSMT4">
                  <p:embed/>
                </p:oleObj>
              </mc:Choice>
              <mc:Fallback>
                <p:oleObj name="Equation" r:id="rId3" imgW="187956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371600"/>
                        <a:ext cx="1879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6" name="Object 4"/>
          <p:cNvGraphicFramePr>
            <a:graphicFrameLocks noChangeAspect="1"/>
          </p:cNvGraphicFramePr>
          <p:nvPr/>
        </p:nvGraphicFramePr>
        <p:xfrm>
          <a:off x="5014452" y="1477296"/>
          <a:ext cx="2641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0" name="Equation" r:id="rId5" imgW="2641320" imgH="609480" progId="Equation.DSMT4">
                  <p:embed/>
                </p:oleObj>
              </mc:Choice>
              <mc:Fallback>
                <p:oleObj name="Equation" r:id="rId5" imgW="2641320" imgH="609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4452" y="1477296"/>
                        <a:ext cx="26416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7" name="Object 5"/>
          <p:cNvGraphicFramePr>
            <a:graphicFrameLocks noChangeAspect="1"/>
          </p:cNvGraphicFramePr>
          <p:nvPr/>
        </p:nvGraphicFramePr>
        <p:xfrm>
          <a:off x="2775156" y="2438400"/>
          <a:ext cx="71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1" name="Equation" r:id="rId7" imgW="711000" imgH="291960" progId="Equation.DSMT4">
                  <p:embed/>
                </p:oleObj>
              </mc:Choice>
              <mc:Fallback>
                <p:oleObj name="Equation" r:id="rId7" imgW="71100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5156" y="2438400"/>
                        <a:ext cx="711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8" name="Object 6"/>
          <p:cNvGraphicFramePr>
            <a:graphicFrameLocks noChangeAspect="1"/>
          </p:cNvGraphicFramePr>
          <p:nvPr/>
        </p:nvGraphicFramePr>
        <p:xfrm>
          <a:off x="5026740" y="2482644"/>
          <a:ext cx="2044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2" name="Equation" r:id="rId9" imgW="2044440" imgH="279360" progId="Equation.DSMT4">
                  <p:embed/>
                </p:oleObj>
              </mc:Choice>
              <mc:Fallback>
                <p:oleObj name="Equation" r:id="rId9" imgW="2044440" imgH="279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6740" y="2482644"/>
                        <a:ext cx="2044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rot="5400000">
            <a:off x="2180304" y="19050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2552700" y="16383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Completion Example 13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Complete the solution process for the equation </a:t>
            </a:r>
          </a:p>
          <a:p>
            <a:pPr algn="ctr"/>
            <a:r>
              <a:rPr lang="en-US" i="1" dirty="0">
                <a:solidFill>
                  <a:srgbClr val="0000FF"/>
                </a:solidFill>
              </a:rPr>
              <a:t>y </a:t>
            </a:r>
            <a:r>
              <a:rPr lang="en-US" dirty="0">
                <a:solidFill>
                  <a:srgbClr val="0000FF"/>
                </a:solidFill>
              </a:rPr>
              <a:t>− 1 = 2(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 − 5)</a:t>
            </a:r>
            <a:r>
              <a:rPr lang="en-US" dirty="0"/>
              <a:t>.</a:t>
            </a:r>
            <a:r>
              <a:rPr lang="en-US" i="1" dirty="0"/>
              <a:t> </a:t>
            </a:r>
          </a:p>
          <a:p>
            <a:r>
              <a:rPr lang="en-US" b="1" dirty="0"/>
              <a:t>Solution</a:t>
            </a:r>
          </a:p>
          <a:p>
            <a:pPr>
              <a:tabLst>
                <a:tab pos="463550" algn="l"/>
                <a:tab pos="3894138" algn="l"/>
              </a:tabLst>
            </a:pPr>
            <a:r>
              <a:rPr lang="en-US" b="1" dirty="0"/>
              <a:t>	Equation 	Explanation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343400" y="3453347"/>
            <a:ext cx="4572000" cy="250837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ts val="1800"/>
              </a:spcBef>
            </a:pPr>
            <a:r>
              <a:rPr lang="en-US" sz="2800" u="sng" dirty="0"/>
              <a:t>Write the equation.</a:t>
            </a:r>
            <a:r>
              <a:rPr lang="en-US" sz="2800" dirty="0"/>
              <a:t>_______</a:t>
            </a:r>
            <a:endParaRPr lang="en-US" sz="2800" u="sng" dirty="0"/>
          </a:p>
          <a:p>
            <a:pPr>
              <a:spcBef>
                <a:spcPts val="1800"/>
              </a:spcBef>
            </a:pPr>
            <a:r>
              <a:rPr lang="en-US" sz="2800" u="sng" dirty="0"/>
              <a:t>Use the distributive property. </a:t>
            </a:r>
          </a:p>
          <a:p>
            <a:pPr>
              <a:spcBef>
                <a:spcPts val="1800"/>
              </a:spcBef>
            </a:pPr>
            <a:r>
              <a:rPr lang="en-US" sz="2800" u="sng" dirty="0"/>
              <a:t>________________________</a:t>
            </a:r>
          </a:p>
          <a:p>
            <a:pPr>
              <a:spcBef>
                <a:spcPts val="1800"/>
              </a:spcBef>
            </a:pP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457200" y="3453347"/>
            <a:ext cx="4572000" cy="250837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ts val="1800"/>
              </a:spcBef>
            </a:pPr>
            <a:r>
              <a:rPr lang="en-US" sz="2800" dirty="0"/>
              <a:t>____________________</a:t>
            </a:r>
            <a:endParaRPr lang="en-US" sz="2800" u="sng" dirty="0"/>
          </a:p>
          <a:p>
            <a:pPr>
              <a:spcBef>
                <a:spcPts val="1800"/>
              </a:spcBef>
            </a:pPr>
            <a:r>
              <a:rPr lang="en-US" sz="2800" u="sng" dirty="0"/>
              <a:t>____________________</a:t>
            </a:r>
          </a:p>
          <a:p>
            <a:pPr>
              <a:spcBef>
                <a:spcPts val="1800"/>
              </a:spcBef>
            </a:pPr>
            <a:r>
              <a:rPr lang="en-US" sz="2800" u="sng" dirty="0"/>
              <a:t>____________________</a:t>
            </a:r>
          </a:p>
          <a:p>
            <a:pPr>
              <a:spcBef>
                <a:spcPts val="1800"/>
              </a:spcBef>
            </a:pPr>
            <a:endParaRPr lang="en-US" sz="2800" u="sng" dirty="0"/>
          </a:p>
        </p:txBody>
      </p:sp>
      <p:sp>
        <p:nvSpPr>
          <p:cNvPr id="6" name="Rectangle 5"/>
          <p:cNvSpPr/>
          <p:nvPr/>
        </p:nvSpPr>
        <p:spPr>
          <a:xfrm>
            <a:off x="1143000" y="3429000"/>
            <a:ext cx="3200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i="1" dirty="0"/>
              <a:t>y </a:t>
            </a:r>
            <a:r>
              <a:rPr lang="en-US" sz="2800" dirty="0"/>
              <a:t>− 1 = 2(</a:t>
            </a:r>
            <a:r>
              <a:rPr lang="en-US" sz="2800" i="1" dirty="0"/>
              <a:t>y</a:t>
            </a:r>
            <a:r>
              <a:rPr lang="en-US" sz="2800" dirty="0"/>
              <a:t> − 5) </a:t>
            </a:r>
          </a:p>
        </p:txBody>
      </p:sp>
      <p:sp>
        <p:nvSpPr>
          <p:cNvPr id="7" name="Rectangle 6"/>
          <p:cNvSpPr/>
          <p:nvPr/>
        </p:nvSpPr>
        <p:spPr>
          <a:xfrm>
            <a:off x="1143000" y="4071584"/>
            <a:ext cx="3200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i="1" dirty="0">
                <a:solidFill>
                  <a:srgbClr val="FF0000"/>
                </a:solidFill>
              </a:rPr>
              <a:t>y </a:t>
            </a:r>
            <a:r>
              <a:rPr lang="en-US" sz="2800" dirty="0">
                <a:solidFill>
                  <a:srgbClr val="FF0000"/>
                </a:solidFill>
              </a:rPr>
              <a:t>− 1 = 2</a:t>
            </a:r>
            <a:r>
              <a:rPr lang="en-US" sz="2800" i="1" dirty="0">
                <a:solidFill>
                  <a:srgbClr val="FF0000"/>
                </a:solidFill>
              </a:rPr>
              <a:t>y</a:t>
            </a:r>
            <a:r>
              <a:rPr lang="en-US" sz="2800" dirty="0">
                <a:solidFill>
                  <a:srgbClr val="FF0000"/>
                </a:solidFill>
              </a:rPr>
              <a:t> − 10 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4731284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sz="2800" i="1" dirty="0">
                <a:solidFill>
                  <a:srgbClr val="FF0000"/>
                </a:solidFill>
              </a:rPr>
              <a:t>y</a:t>
            </a:r>
            <a:r>
              <a:rPr lang="es-ES" sz="2800" dirty="0">
                <a:solidFill>
                  <a:srgbClr val="FF0000"/>
                </a:solidFill>
              </a:rPr>
              <a:t> − 1 + 10 = 2</a:t>
            </a:r>
            <a:r>
              <a:rPr lang="es-ES" sz="2800" i="1" dirty="0">
                <a:solidFill>
                  <a:srgbClr val="FF0000"/>
                </a:solidFill>
              </a:rPr>
              <a:t>y</a:t>
            </a:r>
            <a:r>
              <a:rPr lang="es-ES" sz="2800" dirty="0">
                <a:solidFill>
                  <a:srgbClr val="FF0000"/>
                </a:solidFill>
              </a:rPr>
              <a:t> − 10 + 10 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392304" y="4751696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Add 10 to both sides.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Completion Example 13 (cont.)</a:t>
            </a:r>
          </a:p>
        </p:txBody>
      </p:sp>
      <p:sp>
        <p:nvSpPr>
          <p:cNvPr id="4" name="Rectangle 3"/>
          <p:cNvSpPr/>
          <p:nvPr/>
        </p:nvSpPr>
        <p:spPr>
          <a:xfrm>
            <a:off x="4343400" y="1551325"/>
            <a:ext cx="4572000" cy="34778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ts val="2400"/>
              </a:spcBef>
            </a:pPr>
            <a:r>
              <a:rPr lang="en-US" sz="2800" dirty="0"/>
              <a:t>_______________________</a:t>
            </a:r>
            <a:endParaRPr lang="en-US" sz="2800" u="sng" dirty="0"/>
          </a:p>
          <a:p>
            <a:pPr>
              <a:spcBef>
                <a:spcPts val="2400"/>
              </a:spcBef>
            </a:pPr>
            <a:endParaRPr lang="en-US" sz="2800" u="sng" dirty="0"/>
          </a:p>
          <a:p>
            <a:pPr>
              <a:spcBef>
                <a:spcPts val="2400"/>
              </a:spcBef>
            </a:pPr>
            <a:r>
              <a:rPr lang="en-US" sz="2800" u="sng" dirty="0"/>
              <a:t>_______________________ </a:t>
            </a:r>
          </a:p>
          <a:p>
            <a:pPr>
              <a:spcBef>
                <a:spcPts val="2400"/>
              </a:spcBef>
            </a:pPr>
            <a:r>
              <a:rPr lang="en-US" sz="2800" u="sng" dirty="0"/>
              <a:t>_______________________</a:t>
            </a:r>
          </a:p>
          <a:p>
            <a:pPr>
              <a:spcBef>
                <a:spcPts val="2400"/>
              </a:spcBef>
            </a:pP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457200" y="1551325"/>
            <a:ext cx="4572000" cy="34778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ts val="2400"/>
              </a:spcBef>
            </a:pPr>
            <a:r>
              <a:rPr lang="en-US" sz="2800" dirty="0"/>
              <a:t>____________________</a:t>
            </a:r>
            <a:endParaRPr lang="en-US" sz="2800" u="sng" dirty="0"/>
          </a:p>
          <a:p>
            <a:pPr>
              <a:spcBef>
                <a:spcPts val="2400"/>
              </a:spcBef>
            </a:pPr>
            <a:endParaRPr lang="en-US" sz="2800" u="sng" dirty="0"/>
          </a:p>
          <a:p>
            <a:pPr>
              <a:spcBef>
                <a:spcPts val="2400"/>
              </a:spcBef>
            </a:pPr>
            <a:r>
              <a:rPr lang="en-US" sz="2800" u="sng" dirty="0"/>
              <a:t>____________________</a:t>
            </a:r>
          </a:p>
          <a:p>
            <a:pPr>
              <a:spcBef>
                <a:spcPts val="2400"/>
              </a:spcBef>
            </a:pPr>
            <a:r>
              <a:rPr lang="en-US" sz="2800" u="sng" dirty="0"/>
              <a:t>____________________</a:t>
            </a:r>
          </a:p>
          <a:p>
            <a:pPr>
              <a:spcBef>
                <a:spcPts val="2400"/>
              </a:spcBef>
            </a:pPr>
            <a:endParaRPr lang="en-US" sz="2800" u="sng" dirty="0"/>
          </a:p>
        </p:txBody>
      </p:sp>
      <p:sp>
        <p:nvSpPr>
          <p:cNvPr id="6" name="Rectangle 5"/>
          <p:cNvSpPr/>
          <p:nvPr/>
        </p:nvSpPr>
        <p:spPr>
          <a:xfrm>
            <a:off x="1143000" y="1499682"/>
            <a:ext cx="3200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i="1" dirty="0">
                <a:solidFill>
                  <a:srgbClr val="FF0000"/>
                </a:solidFill>
              </a:rPr>
              <a:t>y</a:t>
            </a:r>
            <a:r>
              <a:rPr lang="en-US" sz="2800" dirty="0">
                <a:solidFill>
                  <a:srgbClr val="FF0000"/>
                </a:solidFill>
              </a:rPr>
              <a:t> + 9 = 2</a:t>
            </a:r>
            <a:r>
              <a:rPr lang="en-US" sz="2800" i="1" dirty="0">
                <a:solidFill>
                  <a:srgbClr val="FF0000"/>
                </a:solidFill>
              </a:rPr>
              <a:t>y</a:t>
            </a:r>
          </a:p>
        </p:txBody>
      </p:sp>
      <p:sp>
        <p:nvSpPr>
          <p:cNvPr id="7" name="Rectangle 6"/>
          <p:cNvSpPr/>
          <p:nvPr/>
        </p:nvSpPr>
        <p:spPr>
          <a:xfrm>
            <a:off x="672152" y="2838314"/>
            <a:ext cx="3200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800" i="1" dirty="0">
                <a:solidFill>
                  <a:srgbClr val="FF0000"/>
                </a:solidFill>
              </a:rPr>
              <a:t>y</a:t>
            </a:r>
            <a:r>
              <a:rPr lang="es-ES" sz="2800" dirty="0">
                <a:solidFill>
                  <a:srgbClr val="FF0000"/>
                </a:solidFill>
              </a:rPr>
              <a:t> + 9 − </a:t>
            </a:r>
            <a:r>
              <a:rPr lang="es-ES" sz="2800" i="1" dirty="0">
                <a:solidFill>
                  <a:srgbClr val="FF0000"/>
                </a:solidFill>
              </a:rPr>
              <a:t>y</a:t>
            </a:r>
            <a:r>
              <a:rPr lang="es-ES" sz="2800" dirty="0">
                <a:solidFill>
                  <a:srgbClr val="FF0000"/>
                </a:solidFill>
              </a:rPr>
              <a:t> = 2</a:t>
            </a:r>
            <a:r>
              <a:rPr lang="es-ES" sz="2800" i="1" dirty="0">
                <a:solidFill>
                  <a:srgbClr val="FF0000"/>
                </a:solidFill>
              </a:rPr>
              <a:t>y</a:t>
            </a:r>
            <a:r>
              <a:rPr lang="es-ES" sz="2800" dirty="0">
                <a:solidFill>
                  <a:srgbClr val="FF0000"/>
                </a:solidFill>
              </a:rPr>
              <a:t> − </a:t>
            </a:r>
            <a:r>
              <a:rPr lang="es-ES" sz="2800" i="1" dirty="0">
                <a:solidFill>
                  <a:srgbClr val="FF0000"/>
                </a:solidFill>
              </a:rPr>
              <a:t>y</a:t>
            </a:r>
            <a:endParaRPr lang="en-US" sz="2800" i="1" dirty="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676400" y="3715170"/>
            <a:ext cx="914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9 = </a:t>
            </a:r>
            <a:r>
              <a:rPr lang="en-US" sz="2800" i="1" dirty="0">
                <a:solidFill>
                  <a:srgbClr val="FF0000"/>
                </a:solidFill>
              </a:rPr>
              <a:t>y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392304" y="3690094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Simplify.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419600" y="2546111"/>
            <a:ext cx="4572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Subtract </a:t>
            </a:r>
            <a:r>
              <a:rPr lang="en-US" sz="2800" i="1" dirty="0">
                <a:solidFill>
                  <a:srgbClr val="FF0000"/>
                </a:solidFill>
              </a:rPr>
              <a:t>y </a:t>
            </a:r>
            <a:r>
              <a:rPr lang="en-US" sz="2800" dirty="0">
                <a:solidFill>
                  <a:srgbClr val="FF0000"/>
                </a:solidFill>
              </a:rPr>
              <a:t>from both sides. </a:t>
            </a:r>
          </a:p>
          <a:p>
            <a:r>
              <a:rPr lang="en-US" sz="2800" dirty="0">
                <a:solidFill>
                  <a:srgbClr val="FF0000"/>
                </a:solidFill>
              </a:rPr>
              <a:t>(Or add −</a:t>
            </a:r>
            <a:r>
              <a:rPr lang="en-US" sz="2800" i="1" dirty="0">
                <a:solidFill>
                  <a:srgbClr val="FF0000"/>
                </a:solidFill>
              </a:rPr>
              <a:t>y</a:t>
            </a:r>
            <a:r>
              <a:rPr lang="en-US" sz="2800" dirty="0">
                <a:solidFill>
                  <a:srgbClr val="FF0000"/>
                </a:solidFill>
              </a:rPr>
              <a:t> to both sides.)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419600" y="1519018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Simplify.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1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Translating English Phrases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964162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Key Words (that indicate operations) </a:t>
            </a:r>
          </a:p>
          <a:p>
            <a:pPr>
              <a:tabLst>
                <a:tab pos="2060575" algn="l"/>
                <a:tab pos="4462463" algn="l"/>
                <a:tab pos="6742113" algn="l"/>
              </a:tabLst>
            </a:pPr>
            <a:r>
              <a:rPr lang="en-US" b="1" dirty="0">
                <a:solidFill>
                  <a:srgbClr val="C00000"/>
                </a:solidFill>
              </a:rPr>
              <a:t>Addition</a:t>
            </a:r>
            <a:r>
              <a:rPr lang="en-US" b="1" dirty="0">
                <a:solidFill>
                  <a:srgbClr val="000000"/>
                </a:solidFill>
              </a:rPr>
              <a:t>	</a:t>
            </a:r>
            <a:r>
              <a:rPr lang="en-US" b="1" dirty="0">
                <a:solidFill>
                  <a:srgbClr val="C00000"/>
                </a:solidFill>
              </a:rPr>
              <a:t>Subtraction</a:t>
            </a:r>
            <a:r>
              <a:rPr lang="en-US" b="1" dirty="0">
                <a:solidFill>
                  <a:srgbClr val="000000"/>
                </a:solidFill>
              </a:rPr>
              <a:t> 	</a:t>
            </a:r>
            <a:r>
              <a:rPr lang="en-US" b="1" dirty="0">
                <a:solidFill>
                  <a:srgbClr val="C00000"/>
                </a:solidFill>
              </a:rPr>
              <a:t>Multiplication</a:t>
            </a:r>
            <a:r>
              <a:rPr lang="en-US" b="1" dirty="0">
                <a:solidFill>
                  <a:srgbClr val="000000"/>
                </a:solidFill>
              </a:rPr>
              <a:t> 	</a:t>
            </a:r>
            <a:r>
              <a:rPr lang="en-US" b="1" dirty="0">
                <a:solidFill>
                  <a:srgbClr val="C00000"/>
                </a:solidFill>
              </a:rPr>
              <a:t>Division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pPr>
              <a:spcBef>
                <a:spcPts val="1200"/>
              </a:spcBef>
              <a:tabLst>
                <a:tab pos="2060575" algn="l"/>
                <a:tab pos="4462463" algn="l"/>
                <a:tab pos="6742113" algn="l"/>
              </a:tabLst>
            </a:pPr>
            <a:r>
              <a:rPr lang="en-US" dirty="0">
                <a:solidFill>
                  <a:srgbClr val="000000"/>
                </a:solidFill>
              </a:rPr>
              <a:t>add 	subtract (from) 	multiply 	divide </a:t>
            </a:r>
          </a:p>
          <a:p>
            <a:pPr>
              <a:spcBef>
                <a:spcPts val="1200"/>
              </a:spcBef>
              <a:tabLst>
                <a:tab pos="2060575" algn="l"/>
                <a:tab pos="4462463" algn="l"/>
                <a:tab pos="6742113" algn="l"/>
              </a:tabLst>
            </a:pPr>
            <a:r>
              <a:rPr lang="en-US" dirty="0">
                <a:solidFill>
                  <a:srgbClr val="000000"/>
                </a:solidFill>
              </a:rPr>
              <a:t>sum 	difference 	product 	quotient </a:t>
            </a:r>
          </a:p>
          <a:p>
            <a:pPr>
              <a:spcBef>
                <a:spcPts val="1200"/>
              </a:spcBef>
              <a:tabLst>
                <a:tab pos="2060575" algn="l"/>
                <a:tab pos="4462463" algn="l"/>
                <a:tab pos="6742113" algn="l"/>
              </a:tabLst>
            </a:pPr>
            <a:r>
              <a:rPr lang="en-US" dirty="0">
                <a:solidFill>
                  <a:srgbClr val="000000"/>
                </a:solidFill>
              </a:rPr>
              <a:t>plus 	minus 	times </a:t>
            </a:r>
          </a:p>
          <a:p>
            <a:pPr>
              <a:spcBef>
                <a:spcPts val="1200"/>
              </a:spcBef>
              <a:tabLst>
                <a:tab pos="2060575" algn="l"/>
                <a:tab pos="4462463" algn="l"/>
                <a:tab pos="6742113" algn="l"/>
              </a:tabLst>
            </a:pPr>
            <a:r>
              <a:rPr lang="en-US" dirty="0">
                <a:solidFill>
                  <a:srgbClr val="000000"/>
                </a:solidFill>
              </a:rPr>
              <a:t>more than 	less than 	twice, double </a:t>
            </a:r>
          </a:p>
          <a:p>
            <a:pPr>
              <a:spcBef>
                <a:spcPts val="1200"/>
              </a:spcBef>
              <a:tabLst>
                <a:tab pos="2060575" algn="l"/>
                <a:tab pos="4462463" algn="l"/>
                <a:tab pos="6742113" algn="l"/>
              </a:tabLst>
            </a:pPr>
            <a:r>
              <a:rPr lang="en-US" dirty="0">
                <a:solidFill>
                  <a:srgbClr val="000000"/>
                </a:solidFill>
              </a:rPr>
              <a:t>increased by 	decreased by 	of (with fractions) 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62322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1.	</a:t>
            </a:r>
            <a:r>
              <a:rPr lang="en-US" dirty="0">
                <a:solidFill>
                  <a:srgbClr val="000000"/>
                </a:solidFill>
              </a:rPr>
              <a:t>Write an algebraic phrase describing three times a number plus four times the number. </a:t>
            </a:r>
          </a:p>
          <a:p>
            <a:pPr marL="463550" indent="-463550">
              <a:spcBef>
                <a:spcPts val="1200"/>
              </a:spcBef>
            </a:pPr>
            <a:r>
              <a:rPr lang="en-US" b="1" dirty="0">
                <a:solidFill>
                  <a:srgbClr val="000000"/>
                </a:solidFill>
              </a:rPr>
              <a:t>2.	</a:t>
            </a:r>
            <a:r>
              <a:rPr lang="en-US" dirty="0">
                <a:solidFill>
                  <a:srgbClr val="000000"/>
                </a:solidFill>
              </a:rPr>
              <a:t>Write an English phrase that means 5</a:t>
            </a:r>
            <a:r>
              <a:rPr lang="en-US" i="1" dirty="0">
                <a:solidFill>
                  <a:srgbClr val="000000"/>
                </a:solidFill>
              </a:rPr>
              <a:t>x </a:t>
            </a:r>
            <a:r>
              <a:rPr lang="en-US" dirty="0">
                <a:solidFill>
                  <a:srgbClr val="000000"/>
                </a:solidFill>
              </a:rPr>
              <a:t>+ 7. </a:t>
            </a:r>
          </a:p>
          <a:p>
            <a:pPr>
              <a:spcBef>
                <a:spcPts val="1800"/>
              </a:spcBef>
            </a:pPr>
            <a:r>
              <a:rPr lang="en-US" dirty="0">
                <a:solidFill>
                  <a:srgbClr val="000000"/>
                </a:solidFill>
              </a:rPr>
              <a:t>Solve each of the following equations. </a:t>
            </a:r>
          </a:p>
          <a:p>
            <a:pPr>
              <a:spcBef>
                <a:spcPts val="1800"/>
              </a:spcBef>
              <a:tabLst>
                <a:tab pos="463550" algn="l"/>
                <a:tab pos="2633663" algn="l"/>
                <a:tab pos="3084513" algn="l"/>
                <a:tab pos="5254625" algn="l"/>
                <a:tab pos="5718175" algn="l"/>
              </a:tabLst>
            </a:pPr>
            <a:r>
              <a:rPr lang="en-US" b="1" dirty="0">
                <a:solidFill>
                  <a:srgbClr val="000000"/>
                </a:solidFill>
              </a:rPr>
              <a:t>3.	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− 13 = 19 	</a:t>
            </a:r>
            <a:r>
              <a:rPr lang="en-US" b="1" dirty="0">
                <a:solidFill>
                  <a:srgbClr val="000000"/>
                </a:solidFill>
              </a:rPr>
              <a:t>4.</a:t>
            </a:r>
            <a:r>
              <a:rPr lang="en-US" dirty="0">
                <a:solidFill>
                  <a:srgbClr val="000000"/>
                </a:solidFill>
              </a:rPr>
              <a:t>	55 = 2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− 7 	</a:t>
            </a:r>
            <a:r>
              <a:rPr lang="en-US" b="1" dirty="0">
                <a:solidFill>
                  <a:srgbClr val="000000"/>
                </a:solidFill>
              </a:rPr>
              <a:t>5.</a:t>
            </a:r>
            <a:r>
              <a:rPr lang="en-US" dirty="0">
                <a:solidFill>
                  <a:srgbClr val="000000"/>
                </a:solidFill>
              </a:rPr>
              <a:t>	3(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− 7) =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+ 11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 Answers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b="1" dirty="0"/>
              <a:t>1.	</a:t>
            </a:r>
            <a:r>
              <a:rPr lang="en-US" dirty="0">
                <a:solidFill>
                  <a:srgbClr val="FF0000"/>
                </a:solidFill>
              </a:rPr>
              <a:t>3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+ 4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</a:t>
            </a:r>
          </a:p>
          <a:p>
            <a:pPr>
              <a:spcBef>
                <a:spcPts val="1200"/>
              </a:spcBef>
              <a:tabLst>
                <a:tab pos="463550" algn="l"/>
              </a:tabLst>
            </a:pPr>
            <a:r>
              <a:rPr lang="en-US" b="1" dirty="0"/>
              <a:t>2.	</a:t>
            </a:r>
            <a:r>
              <a:rPr lang="en-US" dirty="0">
                <a:solidFill>
                  <a:srgbClr val="FF0000"/>
                </a:solidFill>
              </a:rPr>
              <a:t>five times a number plus 7 </a:t>
            </a:r>
          </a:p>
          <a:p>
            <a:pPr>
              <a:spcBef>
                <a:spcPts val="1200"/>
              </a:spcBef>
              <a:tabLst>
                <a:tab pos="463550" algn="l"/>
              </a:tabLst>
            </a:pPr>
            <a:r>
              <a:rPr lang="en-US" b="1" dirty="0"/>
              <a:t>3.	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= 32 </a:t>
            </a:r>
          </a:p>
          <a:p>
            <a:pPr>
              <a:spcBef>
                <a:spcPts val="1200"/>
              </a:spcBef>
              <a:tabLst>
                <a:tab pos="463550" algn="l"/>
              </a:tabLst>
            </a:pPr>
            <a:r>
              <a:rPr lang="en-US" b="1" dirty="0"/>
              <a:t>4.	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= 31 </a:t>
            </a:r>
          </a:p>
          <a:p>
            <a:pPr>
              <a:spcBef>
                <a:spcPts val="1200"/>
              </a:spcBef>
              <a:tabLst>
                <a:tab pos="463550" algn="l"/>
              </a:tabLst>
            </a:pPr>
            <a:r>
              <a:rPr lang="en-US" b="1" dirty="0"/>
              <a:t>5.	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= 16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each expression, write an English phrase that has the same meaning.</a:t>
            </a:r>
          </a:p>
          <a:p>
            <a:pPr>
              <a:tabLst>
                <a:tab pos="463550" algn="l"/>
              </a:tabLst>
            </a:pPr>
            <a:r>
              <a:rPr lang="pt-BR" b="1" dirty="0"/>
              <a:t>a.	</a:t>
            </a:r>
            <a:r>
              <a:rPr lang="pt-BR" dirty="0">
                <a:solidFill>
                  <a:srgbClr val="0000FF"/>
                </a:solidFill>
              </a:rPr>
              <a:t>14</a:t>
            </a:r>
            <a:r>
              <a:rPr lang="pt-BR" i="1" dirty="0">
                <a:solidFill>
                  <a:srgbClr val="0000FF"/>
                </a:solidFill>
              </a:rPr>
              <a:t>x</a:t>
            </a:r>
            <a:r>
              <a:rPr lang="pt-BR" b="1" dirty="0"/>
              <a:t> </a:t>
            </a:r>
          </a:p>
          <a:p>
            <a:pPr>
              <a:spcBef>
                <a:spcPts val="1200"/>
              </a:spcBef>
              <a:tabLst>
                <a:tab pos="463550" algn="l"/>
              </a:tabLst>
            </a:pPr>
            <a:r>
              <a:rPr lang="pt-BR" b="1" dirty="0"/>
              <a:t>b.	</a:t>
            </a:r>
            <a:r>
              <a:rPr lang="pt-BR" i="1" dirty="0">
                <a:solidFill>
                  <a:srgbClr val="0000FF"/>
                </a:solidFill>
              </a:rPr>
              <a:t>n</a:t>
            </a:r>
            <a:r>
              <a:rPr lang="pt-BR" dirty="0">
                <a:solidFill>
                  <a:srgbClr val="0000FF"/>
                </a:solidFill>
              </a:rPr>
              <a:t> + 35 </a:t>
            </a:r>
          </a:p>
          <a:p>
            <a:pPr>
              <a:spcBef>
                <a:spcPts val="1200"/>
              </a:spcBef>
              <a:tabLst>
                <a:tab pos="463550" algn="l"/>
              </a:tabLst>
            </a:pPr>
            <a:r>
              <a:rPr lang="es-ES" b="1" dirty="0"/>
              <a:t>c.	</a:t>
            </a:r>
            <a:r>
              <a:rPr lang="es-ES" dirty="0">
                <a:solidFill>
                  <a:srgbClr val="0000FF"/>
                </a:solidFill>
              </a:rPr>
              <a:t>2</a:t>
            </a:r>
            <a:r>
              <a:rPr lang="es-ES" i="1" dirty="0">
                <a:solidFill>
                  <a:srgbClr val="0000FF"/>
                </a:solidFill>
              </a:rPr>
              <a:t>x</a:t>
            </a:r>
            <a:r>
              <a:rPr lang="es-ES" dirty="0">
                <a:solidFill>
                  <a:srgbClr val="0000FF"/>
                </a:solidFill>
              </a:rPr>
              <a:t> + 5</a:t>
            </a:r>
            <a:r>
              <a:rPr lang="es-ES" i="1" dirty="0">
                <a:solidFill>
                  <a:srgbClr val="0000FF"/>
                </a:solidFill>
              </a:rPr>
              <a:t>x</a:t>
            </a:r>
            <a:r>
              <a:rPr lang="es-ES" dirty="0">
                <a:solidFill>
                  <a:srgbClr val="0000FF"/>
                </a:solidFill>
              </a:rPr>
              <a:t> </a:t>
            </a:r>
          </a:p>
          <a:p>
            <a:pPr>
              <a:spcBef>
                <a:spcPts val="1800"/>
              </a:spcBef>
              <a:tabLst>
                <a:tab pos="463550" algn="l"/>
              </a:tabLst>
            </a:pPr>
            <a:r>
              <a:rPr lang="es-ES" b="1" dirty="0"/>
              <a:t>d.	 </a:t>
            </a:r>
            <a:r>
              <a:rPr lang="en-US" dirty="0"/>
              <a:t> </a:t>
            </a:r>
          </a:p>
        </p:txBody>
      </p:sp>
      <p:graphicFrame>
        <p:nvGraphicFramePr>
          <p:cNvPr id="62466" name="Object 2"/>
          <p:cNvGraphicFramePr>
            <a:graphicFrameLocks noChangeAspect="1"/>
          </p:cNvGraphicFramePr>
          <p:nvPr/>
        </p:nvGraphicFramePr>
        <p:xfrm>
          <a:off x="1039504" y="3962400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3" imgW="266584" imgH="837836" progId="Equation.DSMT4">
                  <p:embed/>
                </p:oleObj>
              </mc:Choice>
              <mc:Fallback>
                <p:oleObj name="Equation" r:id="rId3" imgW="266584" imgH="837836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9504" y="3962400"/>
                        <a:ext cx="26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 (cont.)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177800" algn="l"/>
              </a:tabLst>
            </a:pPr>
            <a:r>
              <a:rPr lang="en-US" b="1" dirty="0"/>
              <a:t>Solution</a:t>
            </a:r>
          </a:p>
          <a:p>
            <a:pPr>
              <a:tabLst>
                <a:tab pos="177800" algn="l"/>
              </a:tabLst>
            </a:pPr>
            <a:r>
              <a:rPr lang="en-US" b="1" dirty="0"/>
              <a:t>Algebraic </a:t>
            </a:r>
          </a:p>
          <a:p>
            <a:pPr>
              <a:spcBef>
                <a:spcPts val="0"/>
              </a:spcBef>
              <a:tabLst>
                <a:tab pos="2349500" algn="l"/>
              </a:tabLst>
            </a:pPr>
            <a:r>
              <a:rPr lang="en-US" b="1" dirty="0"/>
              <a:t>Expression 	Possible English phrase </a:t>
            </a:r>
          </a:p>
          <a:p>
            <a:pPr marL="463550" indent="-463550">
              <a:spcBef>
                <a:spcPts val="1800"/>
              </a:spcBef>
              <a:tabLst>
                <a:tab pos="1938338" algn="l"/>
              </a:tabLst>
            </a:pPr>
            <a:r>
              <a:rPr lang="en-US" b="1" dirty="0"/>
              <a:t>a.	</a:t>
            </a:r>
            <a:r>
              <a:rPr lang="en-US" dirty="0">
                <a:solidFill>
                  <a:srgbClr val="0000FF"/>
                </a:solidFill>
              </a:rPr>
              <a:t>14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	</a:t>
            </a:r>
            <a:endParaRPr lang="en-US" dirty="0">
              <a:solidFill>
                <a:srgbClr val="FF0000"/>
              </a:solidFill>
            </a:endParaRPr>
          </a:p>
          <a:p>
            <a:pPr marL="463550" indent="-463550">
              <a:spcBef>
                <a:spcPts val="1800"/>
              </a:spcBef>
              <a:tabLst>
                <a:tab pos="1938338" algn="l"/>
              </a:tabLst>
            </a:pPr>
            <a:r>
              <a:rPr lang="en-US" b="1" dirty="0"/>
              <a:t>b.	</a:t>
            </a:r>
            <a:r>
              <a:rPr lang="en-US" i="1" dirty="0">
                <a:solidFill>
                  <a:srgbClr val="0000FF"/>
                </a:solidFill>
              </a:rPr>
              <a:t>n </a:t>
            </a:r>
            <a:r>
              <a:rPr lang="en-US" dirty="0">
                <a:solidFill>
                  <a:srgbClr val="0000FF"/>
                </a:solidFill>
              </a:rPr>
              <a:t>+ 35</a:t>
            </a:r>
            <a:r>
              <a:rPr lang="en-US" dirty="0"/>
              <a:t> 	</a:t>
            </a:r>
            <a:endParaRPr lang="en-US" b="1" dirty="0">
              <a:solidFill>
                <a:srgbClr val="FF0000"/>
              </a:solidFill>
            </a:endParaRPr>
          </a:p>
          <a:p>
            <a:pPr marL="463550" indent="-463550">
              <a:spcBef>
                <a:spcPts val="1800"/>
              </a:spcBef>
              <a:tabLst>
                <a:tab pos="1938338" algn="l"/>
              </a:tabLst>
            </a:pPr>
            <a:r>
              <a:rPr lang="en-US" b="1" dirty="0"/>
              <a:t>c.	</a:t>
            </a:r>
            <a:r>
              <a:rPr lang="en-US" dirty="0">
                <a:solidFill>
                  <a:srgbClr val="0000FF"/>
                </a:solidFill>
              </a:rPr>
              <a:t>2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+ 5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/>
              <a:t> 	</a:t>
            </a:r>
            <a:endParaRPr lang="en-US" b="1" dirty="0">
              <a:solidFill>
                <a:srgbClr val="FF0000"/>
              </a:solidFill>
            </a:endParaRPr>
          </a:p>
          <a:p>
            <a:pPr marL="463550" indent="-463550">
              <a:spcBef>
                <a:spcPts val="2400"/>
              </a:spcBef>
              <a:tabLst>
                <a:tab pos="1938338" algn="l"/>
              </a:tabLst>
            </a:pPr>
            <a:r>
              <a:rPr lang="en-US" b="1" dirty="0"/>
              <a:t>d.	    </a:t>
            </a:r>
            <a:r>
              <a:rPr lang="en-US" dirty="0"/>
              <a:t> 	</a:t>
            </a:r>
          </a:p>
        </p:txBody>
      </p:sp>
      <p:graphicFrame>
        <p:nvGraphicFramePr>
          <p:cNvPr id="63490" name="Object 2"/>
          <p:cNvGraphicFramePr>
            <a:graphicFrameLocks noChangeAspect="1"/>
          </p:cNvGraphicFramePr>
          <p:nvPr/>
        </p:nvGraphicFramePr>
        <p:xfrm>
          <a:off x="1039813" y="4800600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3" imgW="266584" imgH="837836" progId="Equation.DSMT4">
                  <p:embed/>
                </p:oleObj>
              </mc:Choice>
              <mc:Fallback>
                <p:oleObj name="Equation" r:id="rId3" imgW="266584" imgH="837836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9813" y="4800600"/>
                        <a:ext cx="26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2834148" y="2895600"/>
            <a:ext cx="498950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The product of 14 and a number 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2821860" y="3519948"/>
            <a:ext cx="365042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35 more than a number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2819400" y="4205748"/>
            <a:ext cx="61504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Twice a number plus 5 times the number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2834148" y="4921044"/>
            <a:ext cx="35620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A number divided by 3</a:t>
            </a:r>
            <a:r>
              <a:rPr lang="en-US" sz="2800" b="1" i="1" dirty="0"/>
              <a:t>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Solving Equations (</a:t>
            </a:r>
            <a:r>
              <a:rPr lang="en-US" i="1" dirty="0"/>
              <a:t>ax</a:t>
            </a:r>
            <a:r>
              <a:rPr lang="en-US" dirty="0"/>
              <a:t> + </a:t>
            </a:r>
            <a:r>
              <a:rPr lang="en-US" i="1" dirty="0"/>
              <a:t>b</a:t>
            </a:r>
            <a:r>
              <a:rPr lang="en-US" dirty="0"/>
              <a:t> = </a:t>
            </a:r>
            <a:r>
              <a:rPr lang="en-US" i="1" dirty="0"/>
              <a:t>c</a:t>
            </a:r>
            <a:r>
              <a:rPr lang="en-US" dirty="0"/>
              <a:t>)</a:t>
            </a:r>
            <a:r>
              <a:rPr lang="en-US" i="1" dirty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794611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First-Degree Equation in </a:t>
            </a:r>
            <a:r>
              <a:rPr lang="en-US" b="1" i="1" dirty="0">
                <a:solidFill>
                  <a:srgbClr val="000000"/>
                </a:solidFill>
              </a:rPr>
              <a:t>x </a:t>
            </a:r>
          </a:p>
          <a:p>
            <a:r>
              <a:rPr lang="en-US" dirty="0">
                <a:solidFill>
                  <a:srgbClr val="000000"/>
                </a:solidFill>
              </a:rPr>
              <a:t>A </a:t>
            </a:r>
            <a:r>
              <a:rPr lang="en-US" b="1" dirty="0">
                <a:solidFill>
                  <a:srgbClr val="C00000"/>
                </a:solidFill>
              </a:rPr>
              <a:t>first-degree equation in </a:t>
            </a:r>
            <a:r>
              <a:rPr lang="en-US" b="1" i="1" dirty="0">
                <a:solidFill>
                  <a:srgbClr val="C00000"/>
                </a:solidFill>
              </a:rPr>
              <a:t>x</a:t>
            </a:r>
            <a:r>
              <a:rPr lang="en-US" b="1" i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(or </a:t>
            </a:r>
            <a:r>
              <a:rPr lang="en-US" b="1" dirty="0">
                <a:solidFill>
                  <a:srgbClr val="C00000"/>
                </a:solidFill>
              </a:rPr>
              <a:t>linear equation in </a:t>
            </a:r>
            <a:r>
              <a:rPr lang="en-US" b="1" i="1" dirty="0">
                <a:solidFill>
                  <a:srgbClr val="C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) is any equation that can be written in the form </a:t>
            </a:r>
          </a:p>
          <a:p>
            <a:pPr algn="ctr">
              <a:spcBef>
                <a:spcPts val="1800"/>
              </a:spcBef>
            </a:pPr>
            <a:r>
              <a:rPr lang="en-US" b="1" i="1" dirty="0">
                <a:solidFill>
                  <a:srgbClr val="0000FF"/>
                </a:solidFill>
              </a:rPr>
              <a:t>ax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+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i="1" dirty="0">
                <a:solidFill>
                  <a:srgbClr val="0000FF"/>
                </a:solidFill>
              </a:rPr>
              <a:t>b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=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i="1" dirty="0">
                <a:solidFill>
                  <a:srgbClr val="0000FF"/>
                </a:solidFill>
              </a:rPr>
              <a:t>c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where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, and 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 are constants and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≠ 0.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pPr>
              <a:spcBef>
                <a:spcPts val="1800"/>
              </a:spcBef>
            </a:pP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b="1" dirty="0">
                <a:solidFill>
                  <a:srgbClr val="000000"/>
                </a:solidFill>
              </a:rPr>
              <a:t>Note: </a:t>
            </a:r>
            <a:r>
              <a:rPr lang="en-US" dirty="0">
                <a:solidFill>
                  <a:srgbClr val="000000"/>
                </a:solidFill>
              </a:rPr>
              <a:t>A variable other than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may be used.)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Given the equation </a:t>
            </a:r>
            <a:r>
              <a:rPr lang="en-US" dirty="0">
                <a:solidFill>
                  <a:srgbClr val="0000FF"/>
                </a:solidFill>
              </a:rPr>
              <a:t>3</a:t>
            </a:r>
            <a:r>
              <a:rPr lang="en-US" i="1" dirty="0">
                <a:solidFill>
                  <a:srgbClr val="0000FF"/>
                </a:solidFill>
              </a:rPr>
              <a:t>n </a:t>
            </a:r>
            <a:r>
              <a:rPr lang="en-US" dirty="0">
                <a:solidFill>
                  <a:srgbClr val="0000FF"/>
                </a:solidFill>
              </a:rPr>
              <a:t>+</a:t>
            </a:r>
            <a:r>
              <a:rPr lang="en-US" i="1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15 = 27</a:t>
            </a:r>
            <a:r>
              <a:rPr lang="en-US" dirty="0"/>
              <a:t>, </a:t>
            </a:r>
            <a:r>
              <a:rPr lang="en-US" b="1" dirty="0"/>
              <a:t>a.</a:t>
            </a:r>
            <a:r>
              <a:rPr lang="en-US" dirty="0"/>
              <a:t> show that 4 is a solution, and </a:t>
            </a:r>
            <a:r>
              <a:rPr lang="en-US" b="1" dirty="0"/>
              <a:t>b.</a:t>
            </a:r>
            <a:r>
              <a:rPr lang="en-US" dirty="0"/>
              <a:t> show that 2 is not a solution. </a:t>
            </a:r>
          </a:p>
          <a:p>
            <a:r>
              <a:rPr lang="en-US" b="1" dirty="0"/>
              <a:t>Solution</a:t>
            </a:r>
            <a:r>
              <a:rPr lang="en-US" dirty="0"/>
              <a:t> </a:t>
            </a:r>
          </a:p>
          <a:p>
            <a:pPr marL="463550" indent="-463550"/>
            <a:r>
              <a:rPr lang="en-US" b="1" dirty="0"/>
              <a:t>a.	</a:t>
            </a:r>
            <a:r>
              <a:rPr lang="en-US" dirty="0"/>
              <a:t>Since </a:t>
            </a:r>
            <a:r>
              <a:rPr lang="en-US" dirty="0">
                <a:solidFill>
                  <a:srgbClr val="000099"/>
                </a:solidFill>
              </a:rPr>
              <a:t>3 ⋅ 4 + 15 = 27</a:t>
            </a:r>
            <a:r>
              <a:rPr lang="en-US" dirty="0"/>
              <a:t> is a true statement, </a:t>
            </a:r>
            <a:r>
              <a:rPr lang="en-US" dirty="0">
                <a:solidFill>
                  <a:srgbClr val="FF0000"/>
                </a:solidFill>
              </a:rPr>
              <a:t>4 is a solution</a:t>
            </a:r>
            <a:r>
              <a:rPr lang="en-US" dirty="0"/>
              <a:t>. </a:t>
            </a:r>
          </a:p>
          <a:p>
            <a:pPr marL="463550" indent="-463550"/>
            <a:r>
              <a:rPr lang="en-US" b="1" dirty="0"/>
              <a:t>b.	</a:t>
            </a:r>
            <a:r>
              <a:rPr lang="en-US" dirty="0"/>
              <a:t>Since </a:t>
            </a:r>
            <a:r>
              <a:rPr lang="en-US" dirty="0">
                <a:solidFill>
                  <a:srgbClr val="000099"/>
                </a:solidFill>
              </a:rPr>
              <a:t>3 ⋅ 2 + 15 = 27</a:t>
            </a:r>
            <a:r>
              <a:rPr lang="en-US" dirty="0"/>
              <a:t> is a false statement, </a:t>
            </a:r>
            <a:r>
              <a:rPr lang="en-US" dirty="0">
                <a:solidFill>
                  <a:srgbClr val="FF0000"/>
                </a:solidFill>
              </a:rPr>
              <a:t>2 is not a solution</a:t>
            </a:r>
            <a:r>
              <a:rPr lang="en-US" dirty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Solving Equations (</a:t>
            </a:r>
            <a:r>
              <a:rPr lang="en-US" i="1" dirty="0"/>
              <a:t>ax</a:t>
            </a:r>
            <a:r>
              <a:rPr lang="en-US" dirty="0"/>
              <a:t> + </a:t>
            </a:r>
            <a:r>
              <a:rPr lang="en-US" i="1" dirty="0"/>
              <a:t>b</a:t>
            </a:r>
            <a:r>
              <a:rPr lang="en-US" dirty="0"/>
              <a:t> = </a:t>
            </a:r>
            <a:r>
              <a:rPr lang="en-US" i="1" dirty="0"/>
              <a:t>c</a:t>
            </a:r>
            <a:r>
              <a:rPr lang="en-US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95747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lnSpc>
                <a:spcPts val="3200"/>
              </a:lnSpc>
              <a:spcBef>
                <a:spcPts val="600"/>
              </a:spcBef>
            </a:pPr>
            <a:r>
              <a:rPr lang="en-US" b="1" dirty="0">
                <a:solidFill>
                  <a:srgbClr val="000000"/>
                </a:solidFill>
              </a:rPr>
              <a:t>Principles Used in Solving a First-Degree Equation </a:t>
            </a:r>
          </a:p>
          <a:p>
            <a:pPr>
              <a:lnSpc>
                <a:spcPts val="3200"/>
              </a:lnSpc>
              <a:spcBef>
                <a:spcPts val="600"/>
              </a:spcBef>
            </a:pPr>
            <a:r>
              <a:rPr lang="en-US" dirty="0">
                <a:solidFill>
                  <a:srgbClr val="000000"/>
                </a:solidFill>
              </a:rPr>
              <a:t>In the four basic principles stated here, 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represent algebraic expressions or constants.</a:t>
            </a:r>
            <a:r>
              <a:rPr lang="en-US" i="1" dirty="0">
                <a:solidFill>
                  <a:srgbClr val="000000"/>
                </a:solidFill>
              </a:rPr>
              <a:t> </a:t>
            </a:r>
          </a:p>
          <a:p>
            <a:pPr marL="463550" indent="-463550">
              <a:lnSpc>
                <a:spcPts val="3200"/>
              </a:lnSpc>
              <a:spcBef>
                <a:spcPts val="600"/>
              </a:spcBef>
            </a:pPr>
            <a:r>
              <a:rPr lang="en-US" b="1" dirty="0">
                <a:solidFill>
                  <a:srgbClr val="000000"/>
                </a:solidFill>
              </a:rPr>
              <a:t>1.	</a:t>
            </a:r>
            <a:r>
              <a:rPr lang="en-US" b="1" dirty="0">
                <a:solidFill>
                  <a:srgbClr val="C00000"/>
                </a:solidFill>
              </a:rPr>
              <a:t>The Addition Principle: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pPr marL="463550" indent="-463550">
              <a:lnSpc>
                <a:spcPts val="3200"/>
              </a:lnSpc>
              <a:spcBef>
                <a:spcPts val="600"/>
              </a:spcBef>
            </a:pPr>
            <a:r>
              <a:rPr lang="en-US" dirty="0">
                <a:solidFill>
                  <a:srgbClr val="000000"/>
                </a:solidFill>
              </a:rPr>
              <a:t>	If 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=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is true, then 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FF"/>
                </a:solidFill>
              </a:rPr>
              <a:t> + </a:t>
            </a:r>
            <a:r>
              <a:rPr lang="en-US" i="1" dirty="0">
                <a:solidFill>
                  <a:srgbClr val="0000FF"/>
                </a:solidFill>
              </a:rPr>
              <a:t>C</a:t>
            </a:r>
            <a:r>
              <a:rPr lang="en-US" dirty="0">
                <a:solidFill>
                  <a:srgbClr val="0000FF"/>
                </a:solidFill>
              </a:rPr>
              <a:t> = </a:t>
            </a:r>
            <a:r>
              <a:rPr lang="en-US" i="1" dirty="0">
                <a:solidFill>
                  <a:srgbClr val="0000FF"/>
                </a:solidFill>
              </a:rPr>
              <a:t>B</a:t>
            </a:r>
            <a:r>
              <a:rPr lang="en-US" dirty="0">
                <a:solidFill>
                  <a:srgbClr val="0000FF"/>
                </a:solidFill>
              </a:rPr>
              <a:t> + </a:t>
            </a:r>
            <a:r>
              <a:rPr lang="en-US" i="1" dirty="0">
                <a:solidFill>
                  <a:srgbClr val="0000FF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 is also true for any number 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. (The same number may be added to both sides of an equation.)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Solving Equations (</a:t>
            </a:r>
            <a:r>
              <a:rPr lang="en-US" i="1" dirty="0"/>
              <a:t>ax</a:t>
            </a:r>
            <a:r>
              <a:rPr lang="en-US" dirty="0"/>
              <a:t> + </a:t>
            </a:r>
            <a:r>
              <a:rPr lang="en-US" i="1" dirty="0"/>
              <a:t>b</a:t>
            </a:r>
            <a:r>
              <a:rPr lang="en-US" dirty="0"/>
              <a:t> = </a:t>
            </a:r>
            <a:r>
              <a:rPr lang="en-US" i="1" dirty="0"/>
              <a:t>c</a:t>
            </a:r>
            <a:r>
              <a:rPr lang="en-US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04337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lnSpc>
                <a:spcPts val="3200"/>
              </a:lnSpc>
              <a:spcBef>
                <a:spcPts val="600"/>
              </a:spcBef>
            </a:pPr>
            <a:r>
              <a:rPr lang="en-US" b="1" dirty="0">
                <a:solidFill>
                  <a:srgbClr val="000000"/>
                </a:solidFill>
              </a:rPr>
              <a:t>Principles Used in Solving a First-Degree Equation (cont.)</a:t>
            </a:r>
          </a:p>
          <a:p>
            <a:pPr marL="463550" indent="-463550">
              <a:lnSpc>
                <a:spcPts val="3200"/>
              </a:lnSpc>
              <a:spcBef>
                <a:spcPts val="600"/>
              </a:spcBef>
            </a:pPr>
            <a:r>
              <a:rPr lang="en-US" b="1" dirty="0">
                <a:solidFill>
                  <a:srgbClr val="000000"/>
                </a:solidFill>
              </a:rPr>
              <a:t>2.	</a:t>
            </a:r>
            <a:r>
              <a:rPr lang="en-US" b="1" dirty="0">
                <a:solidFill>
                  <a:srgbClr val="C00000"/>
                </a:solidFill>
              </a:rPr>
              <a:t>The Subtraction Principle: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pPr marL="463550" indent="-463550">
              <a:lnSpc>
                <a:spcPts val="3200"/>
              </a:lnSpc>
              <a:spcBef>
                <a:spcPts val="600"/>
              </a:spcBef>
            </a:pPr>
            <a:r>
              <a:rPr lang="en-US" dirty="0">
                <a:solidFill>
                  <a:srgbClr val="000000"/>
                </a:solidFill>
              </a:rPr>
              <a:t>	If 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=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is true, then 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FF"/>
                </a:solidFill>
              </a:rPr>
              <a:t> – </a:t>
            </a:r>
            <a:r>
              <a:rPr lang="en-US" i="1" dirty="0">
                <a:solidFill>
                  <a:srgbClr val="0000FF"/>
                </a:solidFill>
              </a:rPr>
              <a:t>C</a:t>
            </a:r>
            <a:r>
              <a:rPr lang="en-US" dirty="0">
                <a:solidFill>
                  <a:srgbClr val="0000FF"/>
                </a:solidFill>
              </a:rPr>
              <a:t> = </a:t>
            </a:r>
            <a:r>
              <a:rPr lang="en-US" i="1" dirty="0">
                <a:solidFill>
                  <a:srgbClr val="0000FF"/>
                </a:solidFill>
              </a:rPr>
              <a:t>B</a:t>
            </a:r>
            <a:r>
              <a:rPr lang="en-US" dirty="0">
                <a:solidFill>
                  <a:srgbClr val="0000FF"/>
                </a:solidFill>
              </a:rPr>
              <a:t> − </a:t>
            </a:r>
            <a:r>
              <a:rPr lang="en-US" i="1" dirty="0">
                <a:solidFill>
                  <a:srgbClr val="0000FF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 is also true for any number 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. (The same number may be subtracted from both sides of an equation.)</a:t>
            </a:r>
          </a:p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3.	</a:t>
            </a:r>
            <a:r>
              <a:rPr lang="en-US" b="1" dirty="0">
                <a:solidFill>
                  <a:srgbClr val="C00000"/>
                </a:solidFill>
              </a:rPr>
              <a:t>The Multiplication Principle: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pPr marL="463550" indent="-463550"/>
            <a:r>
              <a:rPr lang="en-US" dirty="0">
                <a:solidFill>
                  <a:srgbClr val="000000"/>
                </a:solidFill>
              </a:rPr>
              <a:t>	If 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=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is true, then </a:t>
            </a:r>
            <a:r>
              <a:rPr lang="en-US" i="1" dirty="0">
                <a:solidFill>
                  <a:srgbClr val="0000FF"/>
                </a:solidFill>
              </a:rPr>
              <a:t>C</a:t>
            </a:r>
            <a:r>
              <a:rPr lang="en-US" dirty="0">
                <a:solidFill>
                  <a:srgbClr val="0000FF"/>
                </a:solidFill>
              </a:rPr>
              <a:t> ⋅ 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FF"/>
                </a:solidFill>
              </a:rPr>
              <a:t> = </a:t>
            </a:r>
            <a:r>
              <a:rPr lang="en-US" i="1" dirty="0">
                <a:solidFill>
                  <a:srgbClr val="0000FF"/>
                </a:solidFill>
              </a:rPr>
              <a:t>C</a:t>
            </a:r>
            <a:r>
              <a:rPr lang="en-US" dirty="0">
                <a:solidFill>
                  <a:srgbClr val="0000FF"/>
                </a:solidFill>
              </a:rPr>
              <a:t> ⋅ </a:t>
            </a:r>
            <a:r>
              <a:rPr lang="en-US" i="1" dirty="0">
                <a:solidFill>
                  <a:srgbClr val="0000FF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is also true for any number 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. (Both sides of an equation may be multiplied by the same number.)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696</Words>
  <Application>Microsoft Office PowerPoint</Application>
  <PresentationFormat>On-screen Show (4:3)</PresentationFormat>
  <Paragraphs>164</Paragraphs>
  <Slides>31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6" baseType="lpstr">
      <vt:lpstr>Arial</vt:lpstr>
      <vt:lpstr>Calibri</vt:lpstr>
      <vt:lpstr>Courier New</vt:lpstr>
      <vt:lpstr>Office Theme</vt:lpstr>
      <vt:lpstr>Equation</vt:lpstr>
      <vt:lpstr>Section 9.6</vt:lpstr>
      <vt:lpstr>Objectives</vt:lpstr>
      <vt:lpstr>Translating English Phrases </vt:lpstr>
      <vt:lpstr>Example 1 </vt:lpstr>
      <vt:lpstr>Example 1 (cont.) </vt:lpstr>
      <vt:lpstr>Solving Equations (ax + b = c) </vt:lpstr>
      <vt:lpstr>Example 2 </vt:lpstr>
      <vt:lpstr>Solving Equations (ax + b = c)</vt:lpstr>
      <vt:lpstr>Solving Equations (ax + b = c)</vt:lpstr>
      <vt:lpstr>Solving Equations (ax + b = c)</vt:lpstr>
      <vt:lpstr>Example 3 </vt:lpstr>
      <vt:lpstr>Example 4 </vt:lpstr>
      <vt:lpstr>Example 5 </vt:lpstr>
      <vt:lpstr>Solving Equations (ax + b = c)</vt:lpstr>
      <vt:lpstr>Example 6</vt:lpstr>
      <vt:lpstr>Example 6 (cont.)</vt:lpstr>
      <vt:lpstr>Solving Equations (ax + b = c)</vt:lpstr>
      <vt:lpstr>Checking Example 6</vt:lpstr>
      <vt:lpstr>Completion Example 7</vt:lpstr>
      <vt:lpstr>Example 8</vt:lpstr>
      <vt:lpstr>Example 9</vt:lpstr>
      <vt:lpstr>Example 10</vt:lpstr>
      <vt:lpstr>Example 10 (cont.)</vt:lpstr>
      <vt:lpstr>Example 11</vt:lpstr>
      <vt:lpstr>Example 11 (cont.)</vt:lpstr>
      <vt:lpstr>Example 12</vt:lpstr>
      <vt:lpstr>Example 12 (cont.)</vt:lpstr>
      <vt:lpstr>Completion Example 13</vt:lpstr>
      <vt:lpstr>Completion Example 13 (cont.)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Mathematics</dc:title>
  <dc:creator>Hawkes Learning Systems</dc:creator>
  <cp:lastModifiedBy>Nakita Jean-Charles</cp:lastModifiedBy>
  <cp:revision>35</cp:revision>
  <dcterms:created xsi:type="dcterms:W3CDTF">2013-04-26T14:43:13Z</dcterms:created>
  <dcterms:modified xsi:type="dcterms:W3CDTF">2016-10-03T16:06:56Z</dcterms:modified>
</cp:coreProperties>
</file>