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
      <p:font typeface="Cambria Math" panose="02040503050406030204" pitchFamily="18"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571" autoAdjust="0"/>
    <p:restoredTop sz="94660"/>
  </p:normalViewPr>
  <p:slideViewPr>
    <p:cSldViewPr>
      <p:cViewPr varScale="1">
        <p:scale>
          <a:sx n="116" d="100"/>
          <a:sy n="116" d="100"/>
        </p:scale>
        <p:origin x="20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font" Target="fonts/font5.fntdata"/><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4" Type="http://schemas.openxmlformats.org/officeDocument/2006/relationships/image" Target="../media/image3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8/29/2018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331164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2961DB-0DC1-4D85-A4C5-67EA380AFE75}" type="datetimeFigureOut">
              <a:rPr lang="en-US" smtClean="0"/>
              <a:pPr/>
              <a:t>8/29/2018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875A93-1FC1-4BD3-98BD-011CA4D51DF4}" type="slidenum">
              <a:rPr lang="en-US" smtClean="0"/>
              <a:pPr/>
              <a:t>‹#›</a:t>
            </a:fld>
            <a:endParaRPr lang="en-US"/>
          </a:p>
        </p:txBody>
      </p:sp>
    </p:spTree>
    <p:extLst>
      <p:ext uri="{BB962C8B-B14F-4D97-AF65-F5344CB8AC3E}">
        <p14:creationId xmlns:p14="http://schemas.microsoft.com/office/powerpoint/2010/main" val="76124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 Id="rId14" Type="http://schemas.openxmlformats.org/officeDocument/2006/relationships/image" Target="../media/image23.wmf"/></Relationships>
</file>

<file path=ppt/slides/_rels/slide1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1.wmf"/><Relationship Id="rId2" Type="http://schemas.openxmlformats.org/officeDocument/2006/relationships/slideLayout" Target="../slideLayouts/slideLayout2.xml"/><Relationship Id="rId16" Type="http://schemas.openxmlformats.org/officeDocument/2006/relationships/image" Target="../media/image33.wmf"/><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28.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5.bin"/><Relationship Id="rId14" Type="http://schemas.openxmlformats.org/officeDocument/2006/relationships/image" Target="../media/image3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30.bin"/><Relationship Id="rId4" Type="http://schemas.openxmlformats.org/officeDocument/2006/relationships/image" Target="../media/image34.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40.png"/><Relationship Id="rId7"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2.bin"/><Relationship Id="rId11" Type="http://schemas.openxmlformats.org/officeDocument/2006/relationships/image" Target="../media/image39.wmf"/><Relationship Id="rId5" Type="http://schemas.openxmlformats.org/officeDocument/2006/relationships/image" Target="../media/image36.wmf"/><Relationship Id="rId10" Type="http://schemas.openxmlformats.org/officeDocument/2006/relationships/oleObject" Target="../embeddings/oleObject34.bin"/><Relationship Id="rId4" Type="http://schemas.openxmlformats.org/officeDocument/2006/relationships/oleObject" Target="../embeddings/oleObject31.bin"/><Relationship Id="rId9" Type="http://schemas.openxmlformats.org/officeDocument/2006/relationships/image" Target="../media/image38.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5.bin"/><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Problem Solving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a:xfrm>
            <a:off x="457200" y="4711005"/>
            <a:ext cx="8229600" cy="1384995"/>
          </a:xfrm>
        </p:spPr>
        <p:txBody>
          <a:bodyPr>
            <a:spAutoFit/>
          </a:bodyPr>
          <a:lstStyle/>
          <a:p>
            <a:r>
              <a:rPr lang="en-US" dirty="0"/>
              <a:t>The longest span of the </a:t>
            </a:r>
            <a:r>
              <a:rPr lang="en-US" dirty="0" err="1"/>
              <a:t>Triboro</a:t>
            </a:r>
            <a:r>
              <a:rPr lang="en-US" dirty="0"/>
              <a:t> bridge is </a:t>
            </a:r>
            <a:r>
              <a:rPr lang="en-US" dirty="0">
                <a:solidFill>
                  <a:srgbClr val="FF0000"/>
                </a:solidFill>
              </a:rPr>
              <a:t>1380 feet</a:t>
            </a:r>
            <a:r>
              <a:rPr lang="en-US" dirty="0"/>
              <a:t>. (The student should check this result in the original equation.) </a:t>
            </a:r>
          </a:p>
        </p:txBody>
      </p:sp>
      <p:graphicFrame>
        <p:nvGraphicFramePr>
          <p:cNvPr id="5123" name="Object 3"/>
          <p:cNvGraphicFramePr>
            <a:graphicFrameLocks noChangeAspect="1"/>
          </p:cNvGraphicFramePr>
          <p:nvPr/>
        </p:nvGraphicFramePr>
        <p:xfrm>
          <a:off x="3534696" y="1219200"/>
          <a:ext cx="2095500" cy="292100"/>
        </p:xfrm>
        <a:graphic>
          <a:graphicData uri="http://schemas.openxmlformats.org/presentationml/2006/ole">
            <mc:AlternateContent xmlns:mc="http://schemas.openxmlformats.org/markup-compatibility/2006">
              <mc:Choice xmlns:v="urn:schemas-microsoft-com:vml" Requires="v">
                <p:oleObj spid="_x0000_s5141" name="Equation" r:id="rId3" imgW="2095200" imgH="291960" progId="Equation.DSMT4">
                  <p:embed/>
                </p:oleObj>
              </mc:Choice>
              <mc:Fallback>
                <p:oleObj name="Equation" r:id="rId3" imgW="20952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4696" y="12192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848896" y="1767348"/>
          <a:ext cx="3441700" cy="292100"/>
        </p:xfrm>
        <a:graphic>
          <a:graphicData uri="http://schemas.openxmlformats.org/presentationml/2006/ole">
            <mc:AlternateContent xmlns:mc="http://schemas.openxmlformats.org/markup-compatibility/2006">
              <mc:Choice xmlns:v="urn:schemas-microsoft-com:vml" Requires="v">
                <p:oleObj spid="_x0000_s5142" name="Equation" r:id="rId5" imgW="3441600" imgH="291960" progId="Equation.DSMT4">
                  <p:embed/>
                </p:oleObj>
              </mc:Choice>
              <mc:Fallback>
                <p:oleObj name="Equation" r:id="rId5" imgW="3441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8896" y="1767348"/>
                        <a:ext cx="344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693652" y="2300748"/>
          <a:ext cx="1917700" cy="292100"/>
        </p:xfrm>
        <a:graphic>
          <a:graphicData uri="http://schemas.openxmlformats.org/presentationml/2006/ole">
            <mc:AlternateContent xmlns:mc="http://schemas.openxmlformats.org/markup-compatibility/2006">
              <mc:Choice xmlns:v="urn:schemas-microsoft-com:vml" Requires="v">
                <p:oleObj spid="_x0000_s5143" name="Equation" r:id="rId7" imgW="1917360" imgH="291960" progId="Equation.DSMT4">
                  <p:embed/>
                </p:oleObj>
              </mc:Choice>
              <mc:Fallback>
                <p:oleObj name="Equation" r:id="rId7" imgW="19173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3652" y="2300748"/>
                        <a:ext cx="191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4191000" y="2819400"/>
          <a:ext cx="1422400" cy="292100"/>
        </p:xfrm>
        <a:graphic>
          <a:graphicData uri="http://schemas.openxmlformats.org/presentationml/2006/ole">
            <mc:AlternateContent xmlns:mc="http://schemas.openxmlformats.org/markup-compatibility/2006">
              <mc:Choice xmlns:v="urn:schemas-microsoft-com:vml" Requires="v">
                <p:oleObj spid="_x0000_s5144" name="Equation" r:id="rId9" imgW="1422360" imgH="291960" progId="Equation.DSMT4">
                  <p:embed/>
                </p:oleObj>
              </mc:Choice>
              <mc:Fallback>
                <p:oleObj name="Equation" r:id="rId9" imgW="14223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91000" y="2819400"/>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4146344" y="3352800"/>
          <a:ext cx="1536700" cy="838200"/>
        </p:xfrm>
        <a:graphic>
          <a:graphicData uri="http://schemas.openxmlformats.org/presentationml/2006/ole">
            <mc:AlternateContent xmlns:mc="http://schemas.openxmlformats.org/markup-compatibility/2006">
              <mc:Choice xmlns:v="urn:schemas-microsoft-com:vml" Requires="v">
                <p:oleObj spid="_x0000_s5145" name="Equation" r:id="rId11" imgW="1536480" imgH="838080" progId="Equation.DSMT4">
                  <p:embed/>
                </p:oleObj>
              </mc:Choice>
              <mc:Fallback>
                <p:oleObj name="Equation" r:id="rId11" imgW="15364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46344" y="33528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4372896" y="4343400"/>
          <a:ext cx="1244600" cy="292100"/>
        </p:xfrm>
        <a:graphic>
          <a:graphicData uri="http://schemas.openxmlformats.org/presentationml/2006/ole">
            <mc:AlternateContent xmlns:mc="http://schemas.openxmlformats.org/markup-compatibility/2006">
              <mc:Choice xmlns:v="urn:schemas-microsoft-com:vml" Requires="v">
                <p:oleObj spid="_x0000_s5146" name="Equation" r:id="rId13" imgW="1244520" imgH="291960" progId="Equation.DSMT4">
                  <p:embed/>
                </p:oleObj>
              </mc:Choice>
              <mc:Fallback>
                <p:oleObj name="Equation" r:id="rId13" imgW="12445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72896" y="4343400"/>
                        <a:ext cx="1244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5400000">
            <a:off x="4076700" y="3390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191000"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Geometry Problems </a:t>
            </a:r>
          </a:p>
        </p:txBody>
      </p:sp>
      <p:sp>
        <p:nvSpPr>
          <p:cNvPr id="3" name="Content Placeholder 2"/>
          <p:cNvSpPr>
            <a:spLocks noGrp="1"/>
          </p:cNvSpPr>
          <p:nvPr>
            <p:ph idx="1"/>
          </p:nvPr>
        </p:nvSpPr>
        <p:spPr>
          <a:xfrm>
            <a:off x="457200" y="1280160"/>
            <a:ext cx="8229600" cy="4358640"/>
          </a:xfrm>
          <a:solidFill>
            <a:srgbClr val="FFFFCC"/>
          </a:solidFill>
          <a:ln w="28575">
            <a:solidFill>
              <a:srgbClr val="000000"/>
            </a:solidFill>
          </a:ln>
        </p:spPr>
        <p:txBody>
          <a:bodyPr>
            <a:noAutofit/>
          </a:bodyPr>
          <a:lstStyle/>
          <a:p>
            <a:pPr algn="ctr"/>
            <a:r>
              <a:rPr lang="en-US" b="1" dirty="0">
                <a:solidFill>
                  <a:srgbClr val="000000"/>
                </a:solidFill>
              </a:rPr>
              <a:t>Table 9.1 Formulas for Finding Perimeter and Area of Six Geometric Figures </a:t>
            </a:r>
            <a:r>
              <a:rPr lang="en-US" b="1" dirty="0"/>
              <a:t>	</a:t>
            </a:r>
          </a:p>
          <a:p>
            <a:endParaRPr lang="en-US" dirty="0"/>
          </a:p>
        </p:txBody>
      </p:sp>
      <p:pic>
        <p:nvPicPr>
          <p:cNvPr id="5123" name="Picture 3"/>
          <p:cNvPicPr>
            <a:picLocks noChangeAspect="1" noChangeArrowheads="1"/>
          </p:cNvPicPr>
          <p:nvPr/>
        </p:nvPicPr>
        <p:blipFill>
          <a:blip r:embed="rId2" cstate="print">
            <a:clrChange>
              <a:clrFrom>
                <a:srgbClr val="FEFFCC"/>
              </a:clrFrom>
              <a:clrTo>
                <a:srgbClr val="FEFFCC">
                  <a:alpha val="0"/>
                </a:srgbClr>
              </a:clrTo>
            </a:clrChange>
            <a:lum bright="-10000" contrast="-10000"/>
          </a:blip>
          <a:srcRect/>
          <a:stretch>
            <a:fillRect/>
          </a:stretch>
        </p:blipFill>
        <p:spPr bwMode="auto">
          <a:xfrm>
            <a:off x="723900" y="2286000"/>
            <a:ext cx="7696200" cy="3152775"/>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Geometry Problems </a:t>
            </a:r>
          </a:p>
        </p:txBody>
      </p:sp>
      <p:sp>
        <p:nvSpPr>
          <p:cNvPr id="3" name="Content Placeholder 2"/>
          <p:cNvSpPr>
            <a:spLocks noGrp="1"/>
          </p:cNvSpPr>
          <p:nvPr>
            <p:ph idx="1"/>
          </p:nvPr>
        </p:nvSpPr>
        <p:spPr>
          <a:xfrm>
            <a:off x="457200" y="1280160"/>
            <a:ext cx="8229600" cy="4663440"/>
          </a:xfrm>
          <a:solidFill>
            <a:srgbClr val="FFFFCC"/>
          </a:solidFill>
          <a:ln w="28575">
            <a:solidFill>
              <a:srgbClr val="000000"/>
            </a:solidFill>
          </a:ln>
        </p:spPr>
        <p:txBody>
          <a:bodyPr>
            <a:noAutofit/>
          </a:bodyPr>
          <a:lstStyle/>
          <a:p>
            <a:pPr algn="ctr"/>
            <a:r>
              <a:rPr lang="en-US" b="1" dirty="0">
                <a:solidFill>
                  <a:srgbClr val="000000"/>
                </a:solidFill>
              </a:rPr>
              <a:t>Table 9.1 Formulas for Finding Perimeter and Area of Six Geometric Figures (cont.) </a:t>
            </a:r>
            <a:r>
              <a:rPr lang="en-US" b="1" dirty="0"/>
              <a:t>	</a:t>
            </a:r>
          </a:p>
          <a:p>
            <a:endParaRPr lang="en-US" dirty="0"/>
          </a:p>
        </p:txBody>
      </p:sp>
      <p:pic>
        <p:nvPicPr>
          <p:cNvPr id="6146" name="Picture 2"/>
          <p:cNvPicPr>
            <a:picLocks noChangeAspect="1" noChangeArrowheads="1"/>
          </p:cNvPicPr>
          <p:nvPr/>
        </p:nvPicPr>
        <p:blipFill>
          <a:blip r:embed="rId2" cstate="print">
            <a:clrChange>
              <a:clrFrom>
                <a:srgbClr val="FEFFCC"/>
              </a:clrFrom>
              <a:clrTo>
                <a:srgbClr val="FEFFCC">
                  <a:alpha val="0"/>
                </a:srgbClr>
              </a:clrTo>
            </a:clrChange>
            <a:lum bright="-10000" contrast="-10000"/>
          </a:blip>
          <a:srcRect/>
          <a:stretch>
            <a:fillRect/>
          </a:stretch>
        </p:blipFill>
        <p:spPr bwMode="auto">
          <a:xfrm>
            <a:off x="552450" y="2027904"/>
            <a:ext cx="8039100" cy="3857625"/>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Geometry Problems </a:t>
            </a:r>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a:solidFill>
                  <a:srgbClr val="000000"/>
                </a:solidFill>
              </a:rPr>
              <a:t>Table 9.1 Formulas for Finding Perimeter and Area of Six Geometric Figures (cont.)	</a:t>
            </a:r>
          </a:p>
          <a:p>
            <a:r>
              <a:rPr lang="en-US" b="1" dirty="0">
                <a:solidFill>
                  <a:srgbClr val="000000"/>
                </a:solidFill>
              </a:rPr>
              <a:t>Note: </a:t>
            </a:r>
            <a:r>
              <a:rPr lang="en-US" dirty="0">
                <a:solidFill>
                  <a:srgbClr val="000000"/>
                </a:solidFill>
              </a:rPr>
              <a:t>The Greek letter </a:t>
            </a:r>
            <a:r>
              <a:rPr lang="el-GR" i="1" dirty="0">
                <a:solidFill>
                  <a:srgbClr val="000000"/>
                </a:solidFill>
                <a:latin typeface="Cambria Math" panose="02040503050406030204" pitchFamily="18" charset="0"/>
                <a:ea typeface="Cambria Math" panose="02040503050406030204" pitchFamily="18" charset="0"/>
                <a:sym typeface="Symbol"/>
              </a:rPr>
              <a:t>π</a:t>
            </a:r>
            <a:r>
              <a:rPr lang="en-US" dirty="0">
                <a:solidFill>
                  <a:srgbClr val="000000"/>
                </a:solidFill>
              </a:rPr>
              <a:t> is the symbol used for the constant number 3.1415926535…. This constant is an infinite decimal with no pattern to its digits. For our purposes, we will use </a:t>
            </a:r>
            <a:r>
              <a:rPr lang="el-GR" i="1" dirty="0">
                <a:solidFill>
                  <a:srgbClr val="000000"/>
                </a:solidFill>
                <a:latin typeface="Cambria Math" panose="02040503050406030204" pitchFamily="18" charset="0"/>
                <a:ea typeface="Cambria Math" panose="02040503050406030204" pitchFamily="18" charset="0"/>
                <a:sym typeface="Symbol"/>
              </a:rPr>
              <a:t>π</a:t>
            </a:r>
            <a:r>
              <a:rPr lang="en-US" dirty="0">
                <a:solidFill>
                  <a:srgbClr val="000000"/>
                </a:solidFill>
              </a:rPr>
              <a:t> = 3.14, but you should be aware that 3.14 is only an approximation for </a:t>
            </a:r>
            <a:r>
              <a:rPr lang="el-GR" i="1" dirty="0">
                <a:solidFill>
                  <a:srgbClr val="000000"/>
                </a:solidFill>
                <a:latin typeface="Cambria Math" panose="02040503050406030204" pitchFamily="18" charset="0"/>
                <a:ea typeface="Cambria Math" panose="02040503050406030204" pitchFamily="18" charset="0"/>
                <a:sym typeface="Symbol"/>
              </a:rPr>
              <a:t>π</a:t>
            </a:r>
            <a:r>
              <a:rPr lang="en-US" dirty="0">
                <a:solidFill>
                  <a:srgbClr val="000000"/>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p:txBody>
          <a:bodyPr/>
          <a:lstStyle/>
          <a:p>
            <a:r>
              <a:rPr lang="en-US" dirty="0"/>
              <a:t>A rectangular swimming pool has a perimeter of </a:t>
            </a:r>
          </a:p>
          <a:p>
            <a:pPr>
              <a:spcBef>
                <a:spcPts val="0"/>
              </a:spcBef>
            </a:pPr>
            <a:r>
              <a:rPr lang="en-US" dirty="0">
                <a:solidFill>
                  <a:srgbClr val="0000FF"/>
                </a:solidFill>
              </a:rPr>
              <a:t>160 meters</a:t>
            </a:r>
            <a:r>
              <a:rPr lang="en-US" dirty="0"/>
              <a:t> and a length that is </a:t>
            </a:r>
            <a:r>
              <a:rPr lang="en-US" dirty="0">
                <a:solidFill>
                  <a:srgbClr val="0000FF"/>
                </a:solidFill>
              </a:rPr>
              <a:t>20 meters</a:t>
            </a:r>
            <a:r>
              <a:rPr lang="en-US" dirty="0"/>
              <a:t> more than its width. Find its width and length.</a:t>
            </a:r>
          </a:p>
          <a:p>
            <a:r>
              <a:rPr lang="en-US" b="1" dirty="0"/>
              <a:t>Solution </a:t>
            </a:r>
            <a:r>
              <a:rPr lang="en-US" dirty="0"/>
              <a:t> </a:t>
            </a:r>
          </a:p>
        </p:txBody>
      </p:sp>
      <p:pic>
        <p:nvPicPr>
          <p:cNvPr id="7170" name="Picture 2"/>
          <p:cNvPicPr>
            <a:picLocks noChangeAspect="1" noChangeArrowheads="1"/>
          </p:cNvPicPr>
          <p:nvPr/>
        </p:nvPicPr>
        <p:blipFill>
          <a:blip r:embed="rId2" cstate="print"/>
          <a:srcRect/>
          <a:stretch>
            <a:fillRect/>
          </a:stretch>
        </p:blipFill>
        <p:spPr bwMode="auto">
          <a:xfrm>
            <a:off x="5029200" y="2667000"/>
            <a:ext cx="3419475" cy="2019300"/>
          </a:xfrm>
          <a:prstGeom prst="rect">
            <a:avLst/>
          </a:prstGeom>
          <a:noFill/>
          <a:ln w="9525">
            <a:noFill/>
            <a:miter lim="800000"/>
            <a:headEnd/>
            <a:tailEnd/>
          </a:ln>
          <a:effectLst/>
        </p:spPr>
      </p:pic>
      <p:sp>
        <p:nvSpPr>
          <p:cNvPr id="5" name="Rectangle 4"/>
          <p:cNvSpPr/>
          <p:nvPr/>
        </p:nvSpPr>
        <p:spPr>
          <a:xfrm>
            <a:off x="533400" y="3352800"/>
            <a:ext cx="4267200" cy="1031051"/>
          </a:xfrm>
          <a:prstGeom prst="rect">
            <a:avLst/>
          </a:prstGeom>
        </p:spPr>
        <p:txBody>
          <a:bodyPr wrap="square">
            <a:spAutoFit/>
          </a:bodyPr>
          <a:lstStyle/>
          <a:p>
            <a:pPr>
              <a:spcBef>
                <a:spcPts val="600"/>
              </a:spcBef>
              <a:tabLst>
                <a:tab pos="682625" algn="l"/>
              </a:tabLst>
            </a:pPr>
            <a:r>
              <a:rPr lang="en-US" sz="2800" i="1" dirty="0"/>
              <a:t>	</a:t>
            </a:r>
            <a:r>
              <a:rPr lang="pl-PL" sz="2800" i="1" dirty="0"/>
              <a:t>w </a:t>
            </a:r>
            <a:r>
              <a:rPr lang="pl-PL" sz="2800" dirty="0"/>
              <a:t>= the width</a:t>
            </a:r>
          </a:p>
          <a:p>
            <a:pPr>
              <a:spcBef>
                <a:spcPts val="600"/>
              </a:spcBef>
            </a:pPr>
            <a:r>
              <a:rPr lang="en-US" sz="2800" i="1" dirty="0"/>
              <a:t>w </a:t>
            </a:r>
            <a:r>
              <a:rPr lang="en-US" sz="2800" dirty="0"/>
              <a:t>+ 20 = the length </a:t>
            </a:r>
          </a:p>
        </p:txBody>
      </p:sp>
      <p:sp>
        <p:nvSpPr>
          <p:cNvPr id="6" name="Content Placeholder 2"/>
          <p:cNvSpPr txBox="1">
            <a:spLocks/>
          </p:cNvSpPr>
          <p:nvPr/>
        </p:nvSpPr>
        <p:spPr bwMode="auto">
          <a:xfrm>
            <a:off x="457200" y="4876800"/>
            <a:ext cx="8229600" cy="954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Substituting into the formula gives the equation to be solved: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10" name="Rectangle 9"/>
          <p:cNvSpPr/>
          <p:nvPr/>
        </p:nvSpPr>
        <p:spPr>
          <a:xfrm>
            <a:off x="457200" y="5075904"/>
            <a:ext cx="8229600" cy="954107"/>
          </a:xfrm>
          <a:prstGeom prst="rect">
            <a:avLst/>
          </a:prstGeom>
        </p:spPr>
        <p:txBody>
          <a:bodyPr wrap="square">
            <a:spAutoFit/>
          </a:bodyPr>
          <a:lstStyle/>
          <a:p>
            <a:r>
              <a:rPr lang="en-US" sz="2800" dirty="0"/>
              <a:t>The width of the pool is </a:t>
            </a:r>
            <a:r>
              <a:rPr lang="en-US" sz="2800" dirty="0">
                <a:solidFill>
                  <a:srgbClr val="FF0000"/>
                </a:solidFill>
              </a:rPr>
              <a:t>30 meters</a:t>
            </a:r>
            <a:r>
              <a:rPr lang="en-US" sz="2800" dirty="0"/>
              <a:t>, and the length is </a:t>
            </a:r>
          </a:p>
          <a:p>
            <a:r>
              <a:rPr lang="en-US" sz="2800" i="1" dirty="0">
                <a:solidFill>
                  <a:srgbClr val="000099"/>
                </a:solidFill>
              </a:rPr>
              <a:t>w </a:t>
            </a:r>
            <a:r>
              <a:rPr lang="en-US" sz="2800" dirty="0">
                <a:solidFill>
                  <a:srgbClr val="000099"/>
                </a:solidFill>
              </a:rPr>
              <a:t>+ 20 =</a:t>
            </a:r>
            <a:r>
              <a:rPr lang="en-US" sz="2800" dirty="0">
                <a:solidFill>
                  <a:srgbClr val="FF0000"/>
                </a:solidFill>
              </a:rPr>
              <a:t> 50 meters</a:t>
            </a:r>
            <a:r>
              <a:rPr lang="en-US" sz="2800" dirty="0"/>
              <a:t>. </a:t>
            </a:r>
          </a:p>
        </p:txBody>
      </p:sp>
      <p:graphicFrame>
        <p:nvGraphicFramePr>
          <p:cNvPr id="6147" name="Object 3"/>
          <p:cNvGraphicFramePr>
            <a:graphicFrameLocks noChangeAspect="1"/>
          </p:cNvGraphicFramePr>
          <p:nvPr/>
        </p:nvGraphicFramePr>
        <p:xfrm>
          <a:off x="3443748" y="1204452"/>
          <a:ext cx="2895600" cy="368300"/>
        </p:xfrm>
        <a:graphic>
          <a:graphicData uri="http://schemas.openxmlformats.org/presentationml/2006/ole">
            <mc:AlternateContent xmlns:mc="http://schemas.openxmlformats.org/markup-compatibility/2006">
              <mc:Choice xmlns:v="urn:schemas-microsoft-com:vml" Requires="v">
                <p:oleObj spid="_x0000_s6168" name="Equation" r:id="rId3" imgW="2895480" imgH="368280" progId="Equation.DSMT4">
                  <p:embed/>
                </p:oleObj>
              </mc:Choice>
              <mc:Fallback>
                <p:oleObj name="Equation" r:id="rId3" imgW="289548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3748" y="1204452"/>
                        <a:ext cx="2895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460956" y="1752600"/>
          <a:ext cx="2730500" cy="292100"/>
        </p:xfrm>
        <a:graphic>
          <a:graphicData uri="http://schemas.openxmlformats.org/presentationml/2006/ole">
            <mc:AlternateContent xmlns:mc="http://schemas.openxmlformats.org/markup-compatibility/2006">
              <mc:Choice xmlns:v="urn:schemas-microsoft-com:vml" Requires="v">
                <p:oleObj spid="_x0000_s6169" name="Equation" r:id="rId5" imgW="2730240" imgH="291960" progId="Equation.DSMT4">
                  <p:embed/>
                </p:oleObj>
              </mc:Choice>
              <mc:Fallback>
                <p:oleObj name="Equation" r:id="rId5" imgW="27302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0956" y="1752600"/>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458496" y="2286000"/>
          <a:ext cx="2006600" cy="292100"/>
        </p:xfrm>
        <a:graphic>
          <a:graphicData uri="http://schemas.openxmlformats.org/presentationml/2006/ole">
            <mc:AlternateContent xmlns:mc="http://schemas.openxmlformats.org/markup-compatibility/2006">
              <mc:Choice xmlns:v="urn:schemas-microsoft-com:vml" Requires="v">
                <p:oleObj spid="_x0000_s6170" name="Equation" r:id="rId7" imgW="2006280" imgH="291960" progId="Equation.DSMT4">
                  <p:embed/>
                </p:oleObj>
              </mc:Choice>
              <mc:Fallback>
                <p:oleObj name="Equation" r:id="rId7" imgW="20062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58496" y="2286000"/>
                        <a:ext cx="200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789904" y="2819400"/>
          <a:ext cx="3352800" cy="292100"/>
        </p:xfrm>
        <a:graphic>
          <a:graphicData uri="http://schemas.openxmlformats.org/presentationml/2006/ole">
            <mc:AlternateContent xmlns:mc="http://schemas.openxmlformats.org/markup-compatibility/2006">
              <mc:Choice xmlns:v="urn:schemas-microsoft-com:vml" Requires="v">
                <p:oleObj spid="_x0000_s6171" name="Equation" r:id="rId9" imgW="3352680" imgH="291960" progId="Equation.DSMT4">
                  <p:embed/>
                </p:oleObj>
              </mc:Choice>
              <mc:Fallback>
                <p:oleObj name="Equation" r:id="rId9" imgW="33526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89904" y="2819400"/>
                        <a:ext cx="335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429000" y="3352800"/>
          <a:ext cx="1333500" cy="381000"/>
        </p:xfrm>
        <a:graphic>
          <a:graphicData uri="http://schemas.openxmlformats.org/presentationml/2006/ole">
            <mc:AlternateContent xmlns:mc="http://schemas.openxmlformats.org/markup-compatibility/2006">
              <mc:Choice xmlns:v="urn:schemas-microsoft-com:vml" Requires="v">
                <p:oleObj spid="_x0000_s6172" name="Equation" r:id="rId11" imgW="1333440" imgH="380880" progId="Equation.DSMT4">
                  <p:embed/>
                </p:oleObj>
              </mc:Choice>
              <mc:Fallback>
                <p:oleObj name="Equation" r:id="rId11" imgW="133344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3352800"/>
                        <a:ext cx="1333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3429000" y="3810000"/>
          <a:ext cx="1422400" cy="838200"/>
        </p:xfrm>
        <a:graphic>
          <a:graphicData uri="http://schemas.openxmlformats.org/presentationml/2006/ole">
            <mc:AlternateContent xmlns:mc="http://schemas.openxmlformats.org/markup-compatibility/2006">
              <mc:Choice xmlns:v="urn:schemas-microsoft-com:vml" Requires="v">
                <p:oleObj spid="_x0000_s6173" name="Equation" r:id="rId13" imgW="1422360" imgH="838080" progId="Equation.DSMT4">
                  <p:embed/>
                </p:oleObj>
              </mc:Choice>
              <mc:Fallback>
                <p:oleObj name="Equation" r:id="rId13" imgW="14223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38100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3626056" y="4739148"/>
          <a:ext cx="977900" cy="292100"/>
        </p:xfrm>
        <a:graphic>
          <a:graphicData uri="http://schemas.openxmlformats.org/presentationml/2006/ole">
            <mc:AlternateContent xmlns:mc="http://schemas.openxmlformats.org/markup-compatibility/2006">
              <mc:Choice xmlns:v="urn:schemas-microsoft-com:vml" Requires="v">
                <p:oleObj spid="_x0000_s6174" name="Equation" r:id="rId15" imgW="977760" imgH="291960" progId="Equation.DSMT4">
                  <p:embed/>
                </p:oleObj>
              </mc:Choice>
              <mc:Fallback>
                <p:oleObj name="Equation" r:id="rId15" imgW="97776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26056" y="4739148"/>
                        <a:ext cx="97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4267200" y="38862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4428204" y="4366752"/>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15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r>
              <a:rPr lang="en-US" dirty="0"/>
              <a:t>Suppose that the area of a triangle is </a:t>
            </a:r>
            <a:r>
              <a:rPr lang="en-US" dirty="0">
                <a:solidFill>
                  <a:srgbClr val="0000FF"/>
                </a:solidFill>
              </a:rPr>
              <a:t>45 square feet</a:t>
            </a:r>
            <a:r>
              <a:rPr lang="en-US" dirty="0"/>
              <a:t>. If the base is </a:t>
            </a:r>
            <a:r>
              <a:rPr lang="en-US" dirty="0">
                <a:solidFill>
                  <a:srgbClr val="0000FF"/>
                </a:solidFill>
              </a:rPr>
              <a:t>10 feet</a:t>
            </a:r>
            <a:r>
              <a:rPr lang="en-US" dirty="0"/>
              <a:t> long, what is the height of the triangle? </a:t>
            </a:r>
          </a:p>
          <a:p>
            <a:r>
              <a:rPr lang="en-US" b="1" dirty="0"/>
              <a:t>Solution </a:t>
            </a:r>
            <a:endParaRPr lang="en-US" dirty="0"/>
          </a:p>
          <a:p>
            <a:r>
              <a:rPr lang="en-US" dirty="0"/>
              <a:t>The formula for the area of a triangle is</a:t>
            </a:r>
          </a:p>
          <a:p>
            <a:pPr>
              <a:spcBef>
                <a:spcPts val="1800"/>
              </a:spcBef>
            </a:pPr>
            <a:r>
              <a:rPr lang="en-US" dirty="0"/>
              <a:t>In this problem we know that </a:t>
            </a:r>
            <a:r>
              <a:rPr lang="en-US" i="1" dirty="0">
                <a:solidFill>
                  <a:srgbClr val="0000FF"/>
                </a:solidFill>
              </a:rPr>
              <a:t>A</a:t>
            </a:r>
            <a:r>
              <a:rPr lang="en-US" dirty="0">
                <a:solidFill>
                  <a:srgbClr val="0000FF"/>
                </a:solidFill>
              </a:rPr>
              <a:t> = 45</a:t>
            </a:r>
            <a:r>
              <a:rPr lang="en-US" dirty="0"/>
              <a:t> and </a:t>
            </a:r>
            <a:r>
              <a:rPr lang="en-US" i="1" dirty="0">
                <a:solidFill>
                  <a:srgbClr val="0000FF"/>
                </a:solidFill>
              </a:rPr>
              <a:t>b</a:t>
            </a:r>
            <a:r>
              <a:rPr lang="en-US" dirty="0">
                <a:solidFill>
                  <a:srgbClr val="0000FF"/>
                </a:solidFill>
              </a:rPr>
              <a:t> = 10</a:t>
            </a:r>
            <a:r>
              <a:rPr lang="en-US" dirty="0"/>
              <a:t>. Substitution gives the equation </a:t>
            </a:r>
          </a:p>
        </p:txBody>
      </p:sp>
      <p:graphicFrame>
        <p:nvGraphicFramePr>
          <p:cNvPr id="11266" name="Object 2"/>
          <p:cNvGraphicFramePr>
            <a:graphicFrameLocks noChangeAspect="1"/>
          </p:cNvGraphicFramePr>
          <p:nvPr>
            <p:extLst>
              <p:ext uri="{D42A27DB-BD31-4B8C-83A1-F6EECF244321}">
                <p14:modId xmlns:p14="http://schemas.microsoft.com/office/powerpoint/2010/main" val="1907588416"/>
              </p:ext>
            </p:extLst>
          </p:nvPr>
        </p:nvGraphicFramePr>
        <p:xfrm>
          <a:off x="6286500" y="3048000"/>
          <a:ext cx="1562100" cy="825500"/>
        </p:xfrm>
        <a:graphic>
          <a:graphicData uri="http://schemas.openxmlformats.org/presentationml/2006/ole">
            <mc:AlternateContent xmlns:mc="http://schemas.openxmlformats.org/markup-compatibility/2006">
              <mc:Choice xmlns:v="urn:schemas-microsoft-com:vml" Requires="v">
                <p:oleObj spid="_x0000_s7176" name="Equation" r:id="rId3" imgW="1562040" imgH="825480" progId="Equation.DSMT4">
                  <p:embed/>
                </p:oleObj>
              </mc:Choice>
              <mc:Fallback>
                <p:oleObj name="Equation" r:id="rId3" imgW="1562040" imgH="82548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0" y="3048000"/>
                        <a:ext cx="1562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3683000" y="4884737"/>
          <a:ext cx="1778000" cy="838200"/>
        </p:xfrm>
        <a:graphic>
          <a:graphicData uri="http://schemas.openxmlformats.org/presentationml/2006/ole">
            <mc:AlternateContent xmlns:mc="http://schemas.openxmlformats.org/markup-compatibility/2006">
              <mc:Choice xmlns:v="urn:schemas-microsoft-com:vml" Requires="v">
                <p:oleObj spid="_x0000_s7177" name="Equation" r:id="rId5" imgW="1778000" imgH="838200" progId="Equation.DSMT4">
                  <p:embed/>
                </p:oleObj>
              </mc:Choice>
              <mc:Fallback>
                <p:oleObj name="Equation" r:id="rId5" imgW="1778000" imgH="838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3000" y="4884737"/>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6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r>
              <a:rPr lang="en-US" dirty="0"/>
              <a:t>Now we want to solve this equation for </a:t>
            </a:r>
            <a:r>
              <a:rPr lang="en-US" i="1" dirty="0"/>
              <a:t>h. </a:t>
            </a:r>
            <a:endParaRPr lang="en-US" dirty="0"/>
          </a:p>
        </p:txBody>
      </p:sp>
      <p:sp>
        <p:nvSpPr>
          <p:cNvPr id="4" name="Rectangle 3"/>
          <p:cNvSpPr/>
          <p:nvPr/>
        </p:nvSpPr>
        <p:spPr>
          <a:xfrm>
            <a:off x="457200" y="5181600"/>
            <a:ext cx="8229600" cy="523220"/>
          </a:xfrm>
          <a:prstGeom prst="rect">
            <a:avLst/>
          </a:prstGeom>
        </p:spPr>
        <p:txBody>
          <a:bodyPr>
            <a:spAutoFit/>
          </a:bodyPr>
          <a:lstStyle/>
          <a:p>
            <a:r>
              <a:rPr lang="en-US" sz="2800" dirty="0"/>
              <a:t>The height of the triangle is </a:t>
            </a:r>
            <a:r>
              <a:rPr lang="en-US" sz="2800" dirty="0">
                <a:solidFill>
                  <a:srgbClr val="FF0000"/>
                </a:solidFill>
              </a:rPr>
              <a:t>9 feet</a:t>
            </a:r>
            <a:r>
              <a:rPr lang="en-US" sz="2800" dirty="0"/>
              <a:t>. </a:t>
            </a:r>
          </a:p>
        </p:txBody>
      </p:sp>
      <p:pic>
        <p:nvPicPr>
          <p:cNvPr id="9219" name="Picture 3"/>
          <p:cNvPicPr>
            <a:picLocks noChangeAspect="1" noChangeArrowheads="1"/>
          </p:cNvPicPr>
          <p:nvPr/>
        </p:nvPicPr>
        <p:blipFill>
          <a:blip r:embed="rId3" cstate="print"/>
          <a:srcRect/>
          <a:stretch>
            <a:fillRect/>
          </a:stretch>
        </p:blipFill>
        <p:spPr bwMode="auto">
          <a:xfrm>
            <a:off x="5334000" y="2362200"/>
            <a:ext cx="2333625" cy="2286000"/>
          </a:xfrm>
          <a:prstGeom prst="rect">
            <a:avLst/>
          </a:prstGeom>
          <a:noFill/>
          <a:ln w="9525">
            <a:noFill/>
            <a:miter lim="800000"/>
            <a:headEnd/>
            <a:tailEnd/>
          </a:ln>
          <a:effectLst/>
        </p:spPr>
      </p:pic>
      <p:graphicFrame>
        <p:nvGraphicFramePr>
          <p:cNvPr id="8195" name="Object 3"/>
          <p:cNvGraphicFramePr>
            <a:graphicFrameLocks noChangeAspect="1"/>
          </p:cNvGraphicFramePr>
          <p:nvPr/>
        </p:nvGraphicFramePr>
        <p:xfrm>
          <a:off x="2438400" y="1981200"/>
          <a:ext cx="1778000" cy="838200"/>
        </p:xfrm>
        <a:graphic>
          <a:graphicData uri="http://schemas.openxmlformats.org/presentationml/2006/ole">
            <mc:AlternateContent xmlns:mc="http://schemas.openxmlformats.org/markup-compatibility/2006">
              <mc:Choice xmlns:v="urn:schemas-microsoft-com:vml" Requires="v">
                <p:oleObj spid="_x0000_s8207" name="Equation" r:id="rId4" imgW="1777680" imgH="838080" progId="Equation.DSMT4">
                  <p:embed/>
                </p:oleObj>
              </mc:Choice>
              <mc:Fallback>
                <p:oleObj name="Equation" r:id="rId4" imgW="17776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9812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2423652" y="2957052"/>
          <a:ext cx="1219200" cy="304800"/>
        </p:xfrm>
        <a:graphic>
          <a:graphicData uri="http://schemas.openxmlformats.org/presentationml/2006/ole">
            <mc:AlternateContent xmlns:mc="http://schemas.openxmlformats.org/markup-compatibility/2006">
              <mc:Choice xmlns:v="urn:schemas-microsoft-com:vml" Requires="v">
                <p:oleObj spid="_x0000_s8208" name="Equation" r:id="rId6" imgW="1218960" imgH="304560" progId="Equation.DSMT4">
                  <p:embed/>
                </p:oleObj>
              </mc:Choice>
              <mc:Fallback>
                <p:oleObj name="Equation" r:id="rId6" imgW="1218960" imgH="3045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3652" y="2957052"/>
                        <a:ext cx="121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362200" y="3458496"/>
          <a:ext cx="1333500" cy="838200"/>
        </p:xfrm>
        <a:graphic>
          <a:graphicData uri="http://schemas.openxmlformats.org/presentationml/2006/ole">
            <mc:AlternateContent xmlns:mc="http://schemas.openxmlformats.org/markup-compatibility/2006">
              <mc:Choice xmlns:v="urn:schemas-microsoft-com:vml" Requires="v">
                <p:oleObj spid="_x0000_s8209" name="Equation" r:id="rId8" imgW="1333440" imgH="838080" progId="Equation.DSMT4">
                  <p:embed/>
                </p:oleObj>
              </mc:Choice>
              <mc:Fallback>
                <p:oleObj name="Equation" r:id="rId8" imgW="133344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3458496"/>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590800" y="4466304"/>
          <a:ext cx="723900" cy="304800"/>
        </p:xfrm>
        <a:graphic>
          <a:graphicData uri="http://schemas.openxmlformats.org/presentationml/2006/ole">
            <mc:AlternateContent xmlns:mc="http://schemas.openxmlformats.org/markup-compatibility/2006">
              <mc:Choice xmlns:v="urn:schemas-microsoft-com:vml" Requires="v">
                <p:oleObj spid="_x0000_s8210" name="Equation" r:id="rId10" imgW="723600" imgH="304560" progId="Equation.DSMT4">
                  <p:embed/>
                </p:oleObj>
              </mc:Choice>
              <mc:Fallback>
                <p:oleObj name="Equation" r:id="rId10" imgW="723600" imgH="3045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90800" y="4466304"/>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5400000">
            <a:off x="3086100" y="349659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276600" y="394765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4228850"/>
          </a:xfrm>
          <a:solidFill>
            <a:srgbClr val="FFFFCC"/>
          </a:solidFill>
          <a:ln w="28575">
            <a:solidFill>
              <a:srgbClr val="000000"/>
            </a:solidFill>
          </a:ln>
        </p:spPr>
        <p:txBody>
          <a:bodyPr>
            <a:spAutoFit/>
          </a:bodyPr>
          <a:lstStyle/>
          <a:p>
            <a:pPr marL="463550" indent="-463550"/>
            <a:r>
              <a:rPr lang="en-US" b="1" dirty="0">
                <a:solidFill>
                  <a:srgbClr val="000000"/>
                </a:solidFill>
              </a:rPr>
              <a:t>1.	</a:t>
            </a:r>
            <a:r>
              <a:rPr lang="en-US" dirty="0">
                <a:solidFill>
                  <a:srgbClr val="000000"/>
                </a:solidFill>
              </a:rPr>
              <a:t>Eight less than four times a number is equal to 20. Find the number. </a:t>
            </a:r>
          </a:p>
          <a:p>
            <a:pPr marL="463550" indent="-463550"/>
            <a:r>
              <a:rPr lang="en-US" b="1" dirty="0">
                <a:solidFill>
                  <a:srgbClr val="000000"/>
                </a:solidFill>
              </a:rPr>
              <a:t>2.	</a:t>
            </a:r>
            <a:r>
              <a:rPr lang="en-US" dirty="0">
                <a:solidFill>
                  <a:srgbClr val="000000"/>
                </a:solidFill>
              </a:rPr>
              <a:t>Thirteen more than five times a number is equal to 28. Find the number. </a:t>
            </a:r>
          </a:p>
          <a:p>
            <a:pPr marL="463550" indent="-463550"/>
            <a:r>
              <a:rPr lang="en-US" b="1" dirty="0">
                <a:solidFill>
                  <a:srgbClr val="000000"/>
                </a:solidFill>
              </a:rPr>
              <a:t>3.	</a:t>
            </a:r>
            <a:r>
              <a:rPr lang="en-US" dirty="0">
                <a:solidFill>
                  <a:srgbClr val="000000"/>
                </a:solidFill>
              </a:rPr>
              <a:t>If the product of a number and 8 is decreased by 16, the result is 32. Find the number. </a:t>
            </a:r>
          </a:p>
          <a:p>
            <a:pPr marL="463550" indent="-463550"/>
            <a:r>
              <a:rPr lang="en-US" b="1" dirty="0">
                <a:solidFill>
                  <a:srgbClr val="000000"/>
                </a:solidFill>
              </a:rPr>
              <a:t>4.	</a:t>
            </a:r>
            <a:r>
              <a:rPr lang="en-US" dirty="0">
                <a:solidFill>
                  <a:srgbClr val="000000"/>
                </a:solidFill>
              </a:rPr>
              <a:t>A rectangle has a perimeter of 120 meters and a length that is 10 meters more than its width. Find its width and length.</a:t>
            </a:r>
            <a:r>
              <a:rPr lang="en-US" b="1" dirty="0">
                <a:solidFill>
                  <a:srgbClr val="000000"/>
                </a:solidFill>
              </a:rPr>
              <a:t> </a:t>
            </a:r>
            <a:endParaRPr lang="en-US"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4" name="Content Placeholder 3"/>
          <p:cNvSpPr>
            <a:spLocks noGrp="1"/>
          </p:cNvSpPr>
          <p:nvPr>
            <p:ph idx="1"/>
          </p:nvPr>
        </p:nvSpPr>
        <p:spPr/>
        <p:txBody>
          <a:bodyPr/>
          <a:lstStyle/>
          <a:p>
            <a:pPr>
              <a:tabLst>
                <a:tab pos="463550" algn="l"/>
              </a:tabLst>
            </a:pPr>
            <a:r>
              <a:rPr lang="en-US" b="1" dirty="0"/>
              <a:t>1.	</a:t>
            </a:r>
            <a:r>
              <a:rPr lang="en-US" dirty="0">
                <a:solidFill>
                  <a:srgbClr val="FF0000"/>
                </a:solidFill>
              </a:rPr>
              <a:t>7</a:t>
            </a:r>
            <a:r>
              <a:rPr lang="en-US" b="1" dirty="0"/>
              <a:t> </a:t>
            </a:r>
          </a:p>
          <a:p>
            <a:pPr>
              <a:tabLst>
                <a:tab pos="463550" algn="l"/>
              </a:tabLst>
            </a:pPr>
            <a:r>
              <a:rPr lang="en-US" b="1" dirty="0"/>
              <a:t>2.	</a:t>
            </a:r>
            <a:r>
              <a:rPr lang="en-US" dirty="0">
                <a:solidFill>
                  <a:srgbClr val="FF0000"/>
                </a:solidFill>
              </a:rPr>
              <a:t>3 </a:t>
            </a:r>
          </a:p>
          <a:p>
            <a:pPr>
              <a:tabLst>
                <a:tab pos="463550" algn="l"/>
              </a:tabLst>
            </a:pPr>
            <a:r>
              <a:rPr lang="en-US" b="1" dirty="0"/>
              <a:t>3.	</a:t>
            </a:r>
            <a:r>
              <a:rPr lang="en-US" dirty="0">
                <a:solidFill>
                  <a:srgbClr val="FF0000"/>
                </a:solidFill>
              </a:rPr>
              <a:t>6 </a:t>
            </a:r>
          </a:p>
          <a:p>
            <a:pPr>
              <a:tabLst>
                <a:tab pos="463550" algn="l"/>
              </a:tabLst>
            </a:pPr>
            <a:r>
              <a:rPr lang="en-US" b="1" dirty="0"/>
              <a:t>4.	</a:t>
            </a:r>
            <a:r>
              <a:rPr lang="en-US" dirty="0">
                <a:solidFill>
                  <a:srgbClr val="FF0000"/>
                </a:solidFill>
              </a:rPr>
              <a:t>width is 25 m and length is 35 m</a:t>
            </a:r>
            <a:r>
              <a:rPr lang="en-US" b="1" dirty="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Be able to solve number problems by using equations. </a:t>
            </a:r>
          </a:p>
          <a:p>
            <a:pPr marL="341313" indent="-341313">
              <a:buFont typeface="Courier New" pitchFamily="49" charset="0"/>
              <a:buChar char="o"/>
            </a:pPr>
            <a:r>
              <a:rPr lang="en-US" dirty="0"/>
              <a:t>Be able to solve problems involving geometric concepts by using equations. </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Number Problems </a:t>
            </a:r>
          </a:p>
        </p:txBody>
      </p:sp>
      <p:sp>
        <p:nvSpPr>
          <p:cNvPr id="3"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algn="ctr"/>
            <a:r>
              <a:rPr lang="en-US" b="1" dirty="0">
                <a:solidFill>
                  <a:srgbClr val="000000"/>
                </a:solidFill>
              </a:rPr>
              <a:t>Basic Steps for Solving Number Problems </a:t>
            </a:r>
          </a:p>
          <a:p>
            <a:pPr marL="463550" indent="-463550"/>
            <a:r>
              <a:rPr lang="en-US" b="1" dirty="0">
                <a:solidFill>
                  <a:srgbClr val="000000"/>
                </a:solidFill>
              </a:rPr>
              <a:t>1.	</a:t>
            </a:r>
            <a:r>
              <a:rPr lang="en-US" dirty="0">
                <a:solidFill>
                  <a:srgbClr val="000000"/>
                </a:solidFill>
              </a:rPr>
              <a:t>Read the problem carefully at least twice. Look for key words and phrases that can be translated into algebraic expressions. </a:t>
            </a:r>
          </a:p>
          <a:p>
            <a:pPr marL="463550" indent="-463550"/>
            <a:r>
              <a:rPr lang="en-US" b="1" dirty="0">
                <a:solidFill>
                  <a:srgbClr val="000000"/>
                </a:solidFill>
              </a:rPr>
              <a:t>2.	</a:t>
            </a:r>
            <a:r>
              <a:rPr lang="en-US" dirty="0">
                <a:solidFill>
                  <a:srgbClr val="000000"/>
                </a:solidFill>
              </a:rPr>
              <a:t>Assign a variable as the unknown quantity and form an equation using the expressions you translated. </a:t>
            </a:r>
          </a:p>
          <a:p>
            <a:pPr marL="463550" indent="-463550"/>
            <a:r>
              <a:rPr lang="en-US" b="1" dirty="0">
                <a:solidFill>
                  <a:srgbClr val="000000"/>
                </a:solidFill>
              </a:rPr>
              <a:t>3.	</a:t>
            </a:r>
            <a:r>
              <a:rPr lang="en-US" dirty="0">
                <a:solidFill>
                  <a:srgbClr val="000000"/>
                </a:solidFill>
              </a:rPr>
              <a:t>Solve the equation.</a:t>
            </a:r>
            <a:r>
              <a:rPr lang="en-US" b="1" dirty="0">
                <a:solidFill>
                  <a:srgbClr val="000000"/>
                </a:solidFill>
              </a:rPr>
              <a:t> </a:t>
            </a:r>
          </a:p>
          <a:p>
            <a:pPr marL="463550" indent="-463550"/>
            <a:r>
              <a:rPr lang="en-US" b="1" dirty="0">
                <a:solidFill>
                  <a:srgbClr val="000000"/>
                </a:solidFill>
              </a:rPr>
              <a:t>4.	</a:t>
            </a:r>
            <a:r>
              <a:rPr lang="en-US" dirty="0">
                <a:solidFill>
                  <a:srgbClr val="000000"/>
                </a:solidFill>
              </a:rPr>
              <a:t>Look back over the problem and check that the answer is reasonable.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p>
        </p:txBody>
      </p:sp>
      <p:sp>
        <p:nvSpPr>
          <p:cNvPr id="3" name="Content Placeholder 2"/>
          <p:cNvSpPr>
            <a:spLocks noGrp="1"/>
          </p:cNvSpPr>
          <p:nvPr>
            <p:ph idx="1"/>
          </p:nvPr>
        </p:nvSpPr>
        <p:spPr/>
        <p:txBody>
          <a:bodyPr/>
          <a:lstStyle/>
          <a:p>
            <a:r>
              <a:rPr lang="en-US" dirty="0"/>
              <a:t>Four less than twice a number is equal to </a:t>
            </a:r>
            <a:r>
              <a:rPr lang="en-US" dirty="0">
                <a:solidFill>
                  <a:srgbClr val="0000FF"/>
                </a:solidFill>
              </a:rPr>
              <a:t>20</a:t>
            </a:r>
            <a:r>
              <a:rPr lang="en-US" dirty="0"/>
              <a:t>. Find the number. </a:t>
            </a:r>
          </a:p>
          <a:p>
            <a:r>
              <a:rPr lang="en-US" b="1" dirty="0"/>
              <a:t>Solution </a:t>
            </a:r>
          </a:p>
          <a:p>
            <a:pPr>
              <a:tabLst>
                <a:tab pos="1146175" algn="l"/>
              </a:tabLst>
            </a:pPr>
            <a:r>
              <a:rPr lang="en-US" b="1" dirty="0"/>
              <a:t>Step 1:	</a:t>
            </a:r>
            <a:r>
              <a:rPr lang="en-US" dirty="0"/>
              <a:t>Let </a:t>
            </a:r>
            <a:r>
              <a:rPr lang="en-US" i="1" dirty="0"/>
              <a:t>n </a:t>
            </a:r>
            <a:r>
              <a:rPr lang="en-US" dirty="0"/>
              <a:t>= the unknown number.</a:t>
            </a:r>
            <a:r>
              <a:rPr lang="en-US" i="1" dirty="0"/>
              <a:t> </a:t>
            </a:r>
          </a:p>
          <a:p>
            <a:pPr>
              <a:tabLst>
                <a:tab pos="1146175" algn="l"/>
              </a:tabLst>
            </a:pPr>
            <a:r>
              <a:rPr lang="en-US" b="1" dirty="0"/>
              <a:t>Step 2:	</a:t>
            </a:r>
            <a:r>
              <a:rPr lang="en-US" dirty="0"/>
              <a:t>Translate “four less than twice a number” to</a:t>
            </a:r>
          </a:p>
          <a:p>
            <a:pPr>
              <a:tabLst>
                <a:tab pos="1146175" algn="l"/>
              </a:tabLst>
            </a:pPr>
            <a:r>
              <a:rPr lang="en-US" dirty="0"/>
              <a:t>	_______</a:t>
            </a:r>
          </a:p>
          <a:p>
            <a:pPr>
              <a:tabLst>
                <a:tab pos="1146175" algn="l"/>
              </a:tabLst>
            </a:pPr>
            <a:r>
              <a:rPr lang="en-US" b="1" dirty="0"/>
              <a:t>Step 3:	</a:t>
            </a:r>
            <a:r>
              <a:rPr lang="en-US" dirty="0"/>
              <a:t>Form the equation: </a:t>
            </a:r>
            <a:r>
              <a:rPr lang="en-US" u="sng" dirty="0"/>
              <a:t>_________</a:t>
            </a:r>
          </a:p>
        </p:txBody>
      </p:sp>
      <p:graphicFrame>
        <p:nvGraphicFramePr>
          <p:cNvPr id="12289" name="Object 1"/>
          <p:cNvGraphicFramePr>
            <a:graphicFrameLocks noChangeAspect="1"/>
          </p:cNvGraphicFramePr>
          <p:nvPr/>
        </p:nvGraphicFramePr>
        <p:xfrm>
          <a:off x="1811592" y="3839496"/>
          <a:ext cx="952500" cy="279400"/>
        </p:xfrm>
        <a:graphic>
          <a:graphicData uri="http://schemas.openxmlformats.org/presentationml/2006/ole">
            <mc:AlternateContent xmlns:mc="http://schemas.openxmlformats.org/markup-compatibility/2006">
              <mc:Choice xmlns:v="urn:schemas-microsoft-com:vml" Requires="v">
                <p:oleObj spid="_x0000_s1032" name="Equation" r:id="rId3" imgW="952200" imgH="279360" progId="Equation.DSMT4">
                  <p:embed/>
                </p:oleObj>
              </mc:Choice>
              <mc:Fallback>
                <p:oleObj name="Equation" r:id="rId3" imgW="952200" imgH="27936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1592" y="3839496"/>
                        <a:ext cx="95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0" name="Object 2"/>
          <p:cNvGraphicFramePr>
            <a:graphicFrameLocks noChangeAspect="1"/>
          </p:cNvGraphicFramePr>
          <p:nvPr>
            <p:extLst>
              <p:ext uri="{D42A27DB-BD31-4B8C-83A1-F6EECF244321}">
                <p14:modId xmlns:p14="http://schemas.microsoft.com/office/powerpoint/2010/main" val="529543046"/>
              </p:ext>
            </p:extLst>
          </p:nvPr>
        </p:nvGraphicFramePr>
        <p:xfrm>
          <a:off x="4572000" y="4356100"/>
          <a:ext cx="1638300" cy="292100"/>
        </p:xfrm>
        <a:graphic>
          <a:graphicData uri="http://schemas.openxmlformats.org/presentationml/2006/ole">
            <mc:AlternateContent xmlns:mc="http://schemas.openxmlformats.org/markup-compatibility/2006">
              <mc:Choice xmlns:v="urn:schemas-microsoft-com:vml" Requires="v">
                <p:oleObj spid="_x0000_s1033" name="Equation" r:id="rId5" imgW="1638000" imgH="291960" progId="Equation.DSMT4">
                  <p:embed/>
                </p:oleObj>
              </mc:Choice>
              <mc:Fallback>
                <p:oleObj name="Equation" r:id="rId5" imgW="1638000" imgH="29196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4356100"/>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8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 </a:t>
            </a:r>
          </a:p>
        </p:txBody>
      </p:sp>
      <p:sp>
        <p:nvSpPr>
          <p:cNvPr id="3" name="Content Placeholder 2"/>
          <p:cNvSpPr>
            <a:spLocks noGrp="1"/>
          </p:cNvSpPr>
          <p:nvPr>
            <p:ph idx="1"/>
          </p:nvPr>
        </p:nvSpPr>
        <p:spPr/>
        <p:txBody>
          <a:bodyPr/>
          <a:lstStyle/>
          <a:p>
            <a:pPr>
              <a:tabLst>
                <a:tab pos="1146175" algn="l"/>
              </a:tabLst>
            </a:pPr>
            <a:r>
              <a:rPr lang="en-US" b="1" dirty="0"/>
              <a:t>Step 4:	</a:t>
            </a:r>
            <a:r>
              <a:rPr lang="en-US" dirty="0"/>
              <a:t>Solve the equation:</a:t>
            </a:r>
            <a:r>
              <a:rPr lang="en-US" b="1" dirty="0"/>
              <a:t> </a:t>
            </a:r>
            <a:endParaRPr lang="en-US" dirty="0"/>
          </a:p>
        </p:txBody>
      </p:sp>
      <p:sp>
        <p:nvSpPr>
          <p:cNvPr id="6" name="Rectangle 5"/>
          <p:cNvSpPr/>
          <p:nvPr/>
        </p:nvSpPr>
        <p:spPr>
          <a:xfrm>
            <a:off x="457200" y="5484292"/>
            <a:ext cx="4572000" cy="523220"/>
          </a:xfrm>
          <a:prstGeom prst="rect">
            <a:avLst/>
          </a:prstGeom>
        </p:spPr>
        <p:txBody>
          <a:bodyPr>
            <a:spAutoFit/>
          </a:bodyPr>
          <a:lstStyle/>
          <a:p>
            <a:r>
              <a:rPr lang="en-US" sz="2800" dirty="0"/>
              <a:t>The number is </a:t>
            </a:r>
            <a:r>
              <a:rPr lang="en-US" sz="2800" dirty="0">
                <a:solidFill>
                  <a:srgbClr val="FF0000"/>
                </a:solidFill>
              </a:rPr>
              <a:t>12</a:t>
            </a:r>
            <a:r>
              <a:rPr lang="en-US" sz="2800" dirty="0"/>
              <a:t>. </a:t>
            </a:r>
          </a:p>
        </p:txBody>
      </p:sp>
      <p:sp>
        <p:nvSpPr>
          <p:cNvPr id="7" name="Rectangle 6"/>
          <p:cNvSpPr/>
          <p:nvPr/>
        </p:nvSpPr>
        <p:spPr>
          <a:xfrm>
            <a:off x="5194300" y="1295400"/>
            <a:ext cx="2209800" cy="523220"/>
          </a:xfrm>
          <a:prstGeom prst="rect">
            <a:avLst/>
          </a:prstGeom>
        </p:spPr>
        <p:txBody>
          <a:bodyPr wrap="square">
            <a:spAutoFit/>
          </a:bodyPr>
          <a:lstStyle/>
          <a:p>
            <a:r>
              <a:rPr lang="en-US" sz="2800" b="1" dirty="0"/>
              <a:t>Check: </a:t>
            </a:r>
            <a:endParaRPr lang="en-US" sz="2800" dirty="0"/>
          </a:p>
        </p:txBody>
      </p:sp>
      <p:graphicFrame>
        <p:nvGraphicFramePr>
          <p:cNvPr id="2052" name="Object 4"/>
          <p:cNvGraphicFramePr>
            <a:graphicFrameLocks noChangeAspect="1"/>
          </p:cNvGraphicFramePr>
          <p:nvPr/>
        </p:nvGraphicFramePr>
        <p:xfrm>
          <a:off x="1934496" y="2010696"/>
          <a:ext cx="1562100" cy="292100"/>
        </p:xfrm>
        <a:graphic>
          <a:graphicData uri="http://schemas.openxmlformats.org/presentationml/2006/ole">
            <mc:AlternateContent xmlns:mc="http://schemas.openxmlformats.org/markup-compatibility/2006">
              <mc:Choice xmlns:v="urn:schemas-microsoft-com:vml" Requires="v">
                <p:oleObj spid="_x0000_s2079" name="Equation" r:id="rId3" imgW="1562040" imgH="291960" progId="Equation.DSMT4">
                  <p:embed/>
                </p:oleObj>
              </mc:Choice>
              <mc:Fallback>
                <p:oleObj name="Equation" r:id="rId3" imgW="156204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4496" y="2010696"/>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445340" y="2514600"/>
          <a:ext cx="2565400" cy="292100"/>
        </p:xfrm>
        <a:graphic>
          <a:graphicData uri="http://schemas.openxmlformats.org/presentationml/2006/ole">
            <mc:AlternateContent xmlns:mc="http://schemas.openxmlformats.org/markup-compatibility/2006">
              <mc:Choice xmlns:v="urn:schemas-microsoft-com:vml" Requires="v">
                <p:oleObj spid="_x0000_s2080" name="Equation" r:id="rId5" imgW="2565360" imgH="291960" progId="Equation.DSMT4">
                  <p:embed/>
                </p:oleObj>
              </mc:Choice>
              <mc:Fallback>
                <p:oleObj name="Equation" r:id="rId5" imgW="256536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5340" y="2514600"/>
                        <a:ext cx="256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438400" y="3048000"/>
          <a:ext cx="1066800" cy="279400"/>
        </p:xfrm>
        <a:graphic>
          <a:graphicData uri="http://schemas.openxmlformats.org/presentationml/2006/ole">
            <mc:AlternateContent xmlns:mc="http://schemas.openxmlformats.org/markup-compatibility/2006">
              <mc:Choice xmlns:v="urn:schemas-microsoft-com:vml" Requires="v">
                <p:oleObj spid="_x0000_s2081" name="Equation" r:id="rId7" imgW="1066680" imgH="279360" progId="Equation.DSMT4">
                  <p:embed/>
                </p:oleObj>
              </mc:Choice>
              <mc:Fallback>
                <p:oleObj name="Equation" r:id="rId7" imgW="1066680" imgH="2793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3048000"/>
                        <a:ext cx="1066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057400" y="3549444"/>
          <a:ext cx="1828800" cy="838200"/>
        </p:xfrm>
        <a:graphic>
          <a:graphicData uri="http://schemas.openxmlformats.org/presentationml/2006/ole">
            <mc:AlternateContent xmlns:mc="http://schemas.openxmlformats.org/markup-compatibility/2006">
              <mc:Choice xmlns:v="urn:schemas-microsoft-com:vml" Requires="v">
                <p:oleObj spid="_x0000_s2082" name="Equation" r:id="rId9" imgW="1828800" imgH="838080" progId="Equation.DSMT4">
                  <p:embed/>
                </p:oleObj>
              </mc:Choice>
              <mc:Fallback>
                <p:oleObj name="Equation" r:id="rId9" imgW="18288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549444"/>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286000" y="4542504"/>
          <a:ext cx="1193800" cy="279400"/>
        </p:xfrm>
        <a:graphic>
          <a:graphicData uri="http://schemas.openxmlformats.org/presentationml/2006/ole">
            <mc:AlternateContent xmlns:mc="http://schemas.openxmlformats.org/markup-compatibility/2006">
              <mc:Choice xmlns:v="urn:schemas-microsoft-com:vml" Requires="v">
                <p:oleObj spid="_x0000_s2083" name="Equation" r:id="rId11" imgW="1193760" imgH="279360" progId="Equation.DSMT4">
                  <p:embed/>
                </p:oleObj>
              </mc:Choice>
              <mc:Fallback>
                <p:oleObj name="Equation" r:id="rId11" imgW="1193760" imgH="279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0" y="4542504"/>
                        <a:ext cx="1193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2590800" y="5075904"/>
          <a:ext cx="889000" cy="279400"/>
        </p:xfrm>
        <a:graphic>
          <a:graphicData uri="http://schemas.openxmlformats.org/presentationml/2006/ole">
            <mc:AlternateContent xmlns:mc="http://schemas.openxmlformats.org/markup-compatibility/2006">
              <mc:Choice xmlns:v="urn:schemas-microsoft-com:vml" Requires="v">
                <p:oleObj spid="_x0000_s2084" name="Equation" r:id="rId13" imgW="888840" imgH="279360" progId="Equation.DSMT4">
                  <p:embed/>
                </p:oleObj>
              </mc:Choice>
              <mc:Fallback>
                <p:oleObj name="Equation" r:id="rId13" imgW="888840" imgH="279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90800" y="5075904"/>
                        <a:ext cx="889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6000750" y="1751013"/>
          <a:ext cx="1968500" cy="800100"/>
        </p:xfrm>
        <a:graphic>
          <a:graphicData uri="http://schemas.openxmlformats.org/presentationml/2006/ole">
            <mc:AlternateContent xmlns:mc="http://schemas.openxmlformats.org/markup-compatibility/2006">
              <mc:Choice xmlns:v="urn:schemas-microsoft-com:vml" Requires="v">
                <p:oleObj spid="_x0000_s2085" name="Equation" r:id="rId15" imgW="1968480" imgH="799920" progId="Equation.DSMT4">
                  <p:embed/>
                </p:oleObj>
              </mc:Choice>
              <mc:Fallback>
                <p:oleObj name="Equation" r:id="rId15" imgW="1968480" imgH="79992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00750" y="1751013"/>
                        <a:ext cx="1968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6407150" y="2530475"/>
          <a:ext cx="1562100" cy="787400"/>
        </p:xfrm>
        <a:graphic>
          <a:graphicData uri="http://schemas.openxmlformats.org/presentationml/2006/ole">
            <mc:AlternateContent xmlns:mc="http://schemas.openxmlformats.org/markup-compatibility/2006">
              <mc:Choice xmlns:v="urn:schemas-microsoft-com:vml" Requires="v">
                <p:oleObj spid="_x0000_s2086" name="Equation" r:id="rId17" imgW="1562040" imgH="787320" progId="Equation.DSMT4">
                  <p:embed/>
                </p:oleObj>
              </mc:Choice>
              <mc:Fallback>
                <p:oleObj name="Equation" r:id="rId17" imgW="1562040" imgH="7873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407150" y="2530475"/>
                        <a:ext cx="1562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6915150" y="3449638"/>
          <a:ext cx="1066800" cy="292100"/>
        </p:xfrm>
        <a:graphic>
          <a:graphicData uri="http://schemas.openxmlformats.org/presentationml/2006/ole">
            <mc:AlternateContent xmlns:mc="http://schemas.openxmlformats.org/markup-compatibility/2006">
              <mc:Choice xmlns:v="urn:schemas-microsoft-com:vml" Requires="v">
                <p:oleObj spid="_x0000_s2087" name="Equation" r:id="rId19" imgW="1066680" imgH="291960" progId="Equation.DSMT4">
                  <p:embed/>
                </p:oleObj>
              </mc:Choice>
              <mc:Fallback>
                <p:oleObj name="Equation" r:id="rId19" imgW="106668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15150" y="3449638"/>
                        <a:ext cx="1066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5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2 </a:t>
            </a:r>
          </a:p>
        </p:txBody>
      </p:sp>
      <p:sp>
        <p:nvSpPr>
          <p:cNvPr id="3" name="Content Placeholder 2"/>
          <p:cNvSpPr>
            <a:spLocks noGrp="1"/>
          </p:cNvSpPr>
          <p:nvPr>
            <p:ph idx="1"/>
          </p:nvPr>
        </p:nvSpPr>
        <p:spPr/>
        <p:txBody>
          <a:bodyPr/>
          <a:lstStyle/>
          <a:p>
            <a:r>
              <a:rPr lang="en-US" dirty="0"/>
              <a:t>A number is increased by </a:t>
            </a:r>
            <a:r>
              <a:rPr lang="en-US" dirty="0">
                <a:solidFill>
                  <a:srgbClr val="0000FF"/>
                </a:solidFill>
              </a:rPr>
              <a:t>45</a:t>
            </a:r>
            <a:r>
              <a:rPr lang="en-US" dirty="0"/>
              <a:t> and the result is </a:t>
            </a:r>
            <a:r>
              <a:rPr lang="en-US" dirty="0">
                <a:solidFill>
                  <a:srgbClr val="0000FF"/>
                </a:solidFill>
              </a:rPr>
              <a:t>30</a:t>
            </a:r>
            <a:r>
              <a:rPr lang="en-US" dirty="0"/>
              <a:t>. What is the number? </a:t>
            </a:r>
          </a:p>
          <a:p>
            <a:r>
              <a:rPr lang="en-US" b="1" dirty="0"/>
              <a:t>Solution </a:t>
            </a:r>
          </a:p>
          <a:p>
            <a:pPr>
              <a:tabLst>
                <a:tab pos="1146175" algn="l"/>
              </a:tabLst>
            </a:pPr>
            <a:r>
              <a:rPr lang="en-US" b="1" dirty="0"/>
              <a:t>Step 1:	</a:t>
            </a:r>
            <a:r>
              <a:rPr lang="en-US" dirty="0"/>
              <a:t>Let </a:t>
            </a:r>
            <a:r>
              <a:rPr lang="en-US" i="1" dirty="0"/>
              <a:t>x </a:t>
            </a:r>
            <a:r>
              <a:rPr lang="en-US" dirty="0"/>
              <a:t>= the unknown number.</a:t>
            </a:r>
            <a:r>
              <a:rPr lang="en-US" i="1" dirty="0"/>
              <a:t> </a:t>
            </a:r>
          </a:p>
          <a:p>
            <a:pPr>
              <a:spcBef>
                <a:spcPts val="1200"/>
              </a:spcBef>
              <a:tabLst>
                <a:tab pos="1146175" algn="l"/>
              </a:tabLst>
            </a:pPr>
            <a:r>
              <a:rPr lang="en-US" b="1" dirty="0"/>
              <a:t>Step 2:	</a:t>
            </a:r>
            <a:r>
              <a:rPr lang="en-US" dirty="0"/>
              <a:t>Translate “a number is increased by 45” to </a:t>
            </a:r>
          </a:p>
          <a:p>
            <a:pPr>
              <a:spcBef>
                <a:spcPts val="600"/>
              </a:spcBef>
              <a:tabLst>
                <a:tab pos="1146175" algn="l"/>
              </a:tabLst>
            </a:pPr>
            <a:r>
              <a:rPr lang="en-US" dirty="0"/>
              <a:t>	______________. </a:t>
            </a:r>
          </a:p>
          <a:p>
            <a:pPr>
              <a:spcBef>
                <a:spcPts val="1800"/>
              </a:spcBef>
              <a:tabLst>
                <a:tab pos="1146175" algn="l"/>
              </a:tabLst>
            </a:pPr>
            <a:r>
              <a:rPr lang="en-US" b="1" dirty="0"/>
              <a:t>Step 3:	</a:t>
            </a:r>
            <a:r>
              <a:rPr lang="en-US" dirty="0"/>
              <a:t>Form the equation: _________________.</a:t>
            </a:r>
            <a:r>
              <a:rPr lang="en-US" b="1" dirty="0"/>
              <a:t> </a:t>
            </a:r>
            <a:endParaRPr lang="en-US" dirty="0"/>
          </a:p>
        </p:txBody>
      </p:sp>
      <p:sp>
        <p:nvSpPr>
          <p:cNvPr id="4" name="Rectangle 3"/>
          <p:cNvSpPr/>
          <p:nvPr/>
        </p:nvSpPr>
        <p:spPr>
          <a:xfrm>
            <a:off x="2286000" y="3780504"/>
            <a:ext cx="1066800" cy="523220"/>
          </a:xfrm>
          <a:prstGeom prst="rect">
            <a:avLst/>
          </a:prstGeom>
        </p:spPr>
        <p:txBody>
          <a:bodyPr wrap="square">
            <a:spAutoFit/>
          </a:bodyPr>
          <a:lstStyle/>
          <a:p>
            <a:r>
              <a:rPr lang="en-US" sz="2800" i="1" dirty="0">
                <a:solidFill>
                  <a:srgbClr val="FF0000"/>
                </a:solidFill>
              </a:rPr>
              <a:t>x</a:t>
            </a:r>
            <a:r>
              <a:rPr lang="en-US" sz="2800" dirty="0">
                <a:solidFill>
                  <a:srgbClr val="FF0000"/>
                </a:solidFill>
              </a:rPr>
              <a:t> + 45</a:t>
            </a:r>
          </a:p>
        </p:txBody>
      </p:sp>
      <p:sp>
        <p:nvSpPr>
          <p:cNvPr id="5" name="Rectangle 4"/>
          <p:cNvSpPr/>
          <p:nvPr/>
        </p:nvSpPr>
        <p:spPr>
          <a:xfrm>
            <a:off x="4860880" y="4425308"/>
            <a:ext cx="1752600" cy="523220"/>
          </a:xfrm>
          <a:prstGeom prst="rect">
            <a:avLst/>
          </a:prstGeom>
        </p:spPr>
        <p:txBody>
          <a:bodyPr wrap="square">
            <a:spAutoFit/>
          </a:bodyPr>
          <a:lstStyle/>
          <a:p>
            <a:r>
              <a:rPr lang="en-US" sz="2800" i="1" dirty="0">
                <a:solidFill>
                  <a:srgbClr val="FF0000"/>
                </a:solidFill>
              </a:rPr>
              <a:t>x</a:t>
            </a:r>
            <a:r>
              <a:rPr lang="en-US" sz="2800" dirty="0">
                <a:solidFill>
                  <a:srgbClr val="FF0000"/>
                </a:solidFill>
              </a:rPr>
              <a:t> + 45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2 (cont.) </a:t>
            </a:r>
          </a:p>
        </p:txBody>
      </p:sp>
      <p:sp>
        <p:nvSpPr>
          <p:cNvPr id="3" name="Content Placeholder 2"/>
          <p:cNvSpPr>
            <a:spLocks noGrp="1"/>
          </p:cNvSpPr>
          <p:nvPr>
            <p:ph idx="1"/>
          </p:nvPr>
        </p:nvSpPr>
        <p:spPr/>
        <p:txBody>
          <a:bodyPr/>
          <a:lstStyle/>
          <a:p>
            <a:pPr>
              <a:tabLst>
                <a:tab pos="1146175" algn="l"/>
              </a:tabLst>
            </a:pPr>
            <a:r>
              <a:rPr lang="en-US" b="1" dirty="0"/>
              <a:t>Step 4:	</a:t>
            </a:r>
            <a:r>
              <a:rPr lang="en-US" dirty="0"/>
              <a:t>Solve the equation: </a:t>
            </a:r>
          </a:p>
        </p:txBody>
      </p:sp>
      <p:graphicFrame>
        <p:nvGraphicFramePr>
          <p:cNvPr id="2050" name="Object 2"/>
          <p:cNvGraphicFramePr>
            <a:graphicFrameLocks noChangeAspect="1"/>
          </p:cNvGraphicFramePr>
          <p:nvPr/>
        </p:nvGraphicFramePr>
        <p:xfrm>
          <a:off x="1790700" y="1880419"/>
          <a:ext cx="3898900" cy="2197100"/>
        </p:xfrm>
        <a:graphic>
          <a:graphicData uri="http://schemas.openxmlformats.org/presentationml/2006/ole">
            <mc:AlternateContent xmlns:mc="http://schemas.openxmlformats.org/markup-compatibility/2006">
              <mc:Choice xmlns:v="urn:schemas-microsoft-com:vml" Requires="v">
                <p:oleObj spid="_x0000_s3080" name="Equation" r:id="rId3" imgW="3898900" imgH="2197100" progId="Equation.DSMT4">
                  <p:embed/>
                </p:oleObj>
              </mc:Choice>
              <mc:Fallback>
                <p:oleObj name="Equation" r:id="rId3" imgW="3898900" imgH="21971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0700" y="1880419"/>
                        <a:ext cx="3898900" cy="219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533400" y="3952312"/>
            <a:ext cx="4572000" cy="523220"/>
          </a:xfrm>
          <a:prstGeom prst="rect">
            <a:avLst/>
          </a:prstGeom>
        </p:spPr>
        <p:txBody>
          <a:bodyPr>
            <a:spAutoFit/>
          </a:bodyPr>
          <a:lstStyle/>
          <a:p>
            <a:r>
              <a:rPr lang="en-US" sz="2800" b="1" dirty="0"/>
              <a:t>Check: </a:t>
            </a:r>
            <a:endParaRPr lang="en-US" sz="2800" dirty="0"/>
          </a:p>
        </p:txBody>
      </p:sp>
      <p:graphicFrame>
        <p:nvGraphicFramePr>
          <p:cNvPr id="2051" name="Object 3"/>
          <p:cNvGraphicFramePr>
            <a:graphicFrameLocks noChangeAspect="1"/>
          </p:cNvGraphicFramePr>
          <p:nvPr/>
        </p:nvGraphicFramePr>
        <p:xfrm>
          <a:off x="1587500" y="4078288"/>
          <a:ext cx="2400300" cy="1409700"/>
        </p:xfrm>
        <a:graphic>
          <a:graphicData uri="http://schemas.openxmlformats.org/presentationml/2006/ole">
            <mc:AlternateContent xmlns:mc="http://schemas.openxmlformats.org/markup-compatibility/2006">
              <mc:Choice xmlns:v="urn:schemas-microsoft-com:vml" Requires="v">
                <p:oleObj spid="_x0000_s3081" name="Equation" r:id="rId5" imgW="2400120" imgH="1409400" progId="Equation.DSMT4">
                  <p:embed/>
                </p:oleObj>
              </mc:Choice>
              <mc:Fallback>
                <p:oleObj name="Equation" r:id="rId5" imgW="2400120" imgH="14094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500" y="4078288"/>
                        <a:ext cx="24003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457200" y="5507498"/>
            <a:ext cx="8229600" cy="523220"/>
          </a:xfrm>
          <a:prstGeom prst="rect">
            <a:avLst/>
          </a:prstGeom>
        </p:spPr>
        <p:txBody>
          <a:bodyPr wrap="square">
            <a:spAutoFit/>
          </a:bodyPr>
          <a:lstStyle/>
          <a:p>
            <a:r>
              <a:rPr lang="en-US" sz="2800" dirty="0"/>
              <a:t>So _______ is the correct number. </a:t>
            </a:r>
          </a:p>
        </p:txBody>
      </p:sp>
      <p:sp>
        <p:nvSpPr>
          <p:cNvPr id="9" name="Rectangle 8"/>
          <p:cNvSpPr/>
          <p:nvPr/>
        </p:nvSpPr>
        <p:spPr>
          <a:xfrm>
            <a:off x="2133600" y="1644704"/>
            <a:ext cx="1066800" cy="523220"/>
          </a:xfrm>
          <a:prstGeom prst="rect">
            <a:avLst/>
          </a:prstGeom>
        </p:spPr>
        <p:txBody>
          <a:bodyPr wrap="square">
            <a:spAutoFit/>
          </a:bodyPr>
          <a:lstStyle/>
          <a:p>
            <a:r>
              <a:rPr lang="en-US" sz="2800" i="1" dirty="0">
                <a:solidFill>
                  <a:srgbClr val="FF0000"/>
                </a:solidFill>
              </a:rPr>
              <a:t>x</a:t>
            </a:r>
            <a:r>
              <a:rPr lang="en-US" sz="2800" dirty="0">
                <a:solidFill>
                  <a:srgbClr val="FF0000"/>
                </a:solidFill>
              </a:rPr>
              <a:t> + 45</a:t>
            </a:r>
          </a:p>
        </p:txBody>
      </p:sp>
      <p:sp>
        <p:nvSpPr>
          <p:cNvPr id="11" name="TextBox 10"/>
          <p:cNvSpPr txBox="1"/>
          <p:nvPr/>
        </p:nvSpPr>
        <p:spPr>
          <a:xfrm>
            <a:off x="4343400" y="1617408"/>
            <a:ext cx="550151" cy="523220"/>
          </a:xfrm>
          <a:prstGeom prst="rect">
            <a:avLst/>
          </a:prstGeom>
          <a:noFill/>
        </p:spPr>
        <p:txBody>
          <a:bodyPr wrap="none" rtlCol="0">
            <a:spAutoFit/>
          </a:bodyPr>
          <a:lstStyle/>
          <a:p>
            <a:r>
              <a:rPr lang="en-US" sz="2800" dirty="0">
                <a:solidFill>
                  <a:srgbClr val="FF0000"/>
                </a:solidFill>
              </a:rPr>
              <a:t>30</a:t>
            </a:r>
          </a:p>
        </p:txBody>
      </p:sp>
      <p:sp>
        <p:nvSpPr>
          <p:cNvPr id="12" name="TextBox 11"/>
          <p:cNvSpPr txBox="1"/>
          <p:nvPr/>
        </p:nvSpPr>
        <p:spPr>
          <a:xfrm>
            <a:off x="3048000" y="2281600"/>
            <a:ext cx="550151" cy="523220"/>
          </a:xfrm>
          <a:prstGeom prst="rect">
            <a:avLst/>
          </a:prstGeom>
          <a:noFill/>
        </p:spPr>
        <p:txBody>
          <a:bodyPr wrap="none" rtlCol="0">
            <a:spAutoFit/>
          </a:bodyPr>
          <a:lstStyle/>
          <a:p>
            <a:r>
              <a:rPr lang="en-US" sz="2800" dirty="0">
                <a:solidFill>
                  <a:srgbClr val="FF0000"/>
                </a:solidFill>
              </a:rPr>
              <a:t>45</a:t>
            </a:r>
          </a:p>
        </p:txBody>
      </p:sp>
      <p:sp>
        <p:nvSpPr>
          <p:cNvPr id="13" name="TextBox 12"/>
          <p:cNvSpPr txBox="1"/>
          <p:nvPr/>
        </p:nvSpPr>
        <p:spPr>
          <a:xfrm>
            <a:off x="4800600" y="2281600"/>
            <a:ext cx="550151" cy="523220"/>
          </a:xfrm>
          <a:prstGeom prst="rect">
            <a:avLst/>
          </a:prstGeom>
          <a:noFill/>
        </p:spPr>
        <p:txBody>
          <a:bodyPr wrap="none" rtlCol="0">
            <a:spAutoFit/>
          </a:bodyPr>
          <a:lstStyle/>
          <a:p>
            <a:r>
              <a:rPr lang="en-US" sz="2800" dirty="0">
                <a:solidFill>
                  <a:srgbClr val="FF0000"/>
                </a:solidFill>
              </a:rPr>
              <a:t>45</a:t>
            </a:r>
          </a:p>
        </p:txBody>
      </p:sp>
      <p:sp>
        <p:nvSpPr>
          <p:cNvPr id="14" name="TextBox 13"/>
          <p:cNvSpPr txBox="1"/>
          <p:nvPr/>
        </p:nvSpPr>
        <p:spPr>
          <a:xfrm>
            <a:off x="4155744" y="2904848"/>
            <a:ext cx="747320" cy="523220"/>
          </a:xfrm>
          <a:prstGeom prst="rect">
            <a:avLst/>
          </a:prstGeom>
          <a:noFill/>
        </p:spPr>
        <p:txBody>
          <a:bodyPr wrap="none" rtlCol="0">
            <a:spAutoFit/>
          </a:bodyPr>
          <a:lstStyle/>
          <a:p>
            <a:r>
              <a:rPr lang="en-US" sz="2800" dirty="0">
                <a:solidFill>
                  <a:srgbClr val="FF0000"/>
                </a:solidFill>
                <a:latin typeface="Symbol" pitchFamily="18" charset="2"/>
              </a:rPr>
              <a:t>-</a:t>
            </a:r>
            <a:r>
              <a:rPr lang="en-US" sz="2800" dirty="0">
                <a:solidFill>
                  <a:srgbClr val="FF0000"/>
                </a:solidFill>
              </a:rPr>
              <a:t>15</a:t>
            </a:r>
          </a:p>
        </p:txBody>
      </p:sp>
      <p:sp>
        <p:nvSpPr>
          <p:cNvPr id="15" name="TextBox 14"/>
          <p:cNvSpPr txBox="1"/>
          <p:nvPr/>
        </p:nvSpPr>
        <p:spPr>
          <a:xfrm>
            <a:off x="3222008" y="2926456"/>
            <a:ext cx="367408" cy="523220"/>
          </a:xfrm>
          <a:prstGeom prst="rect">
            <a:avLst/>
          </a:prstGeom>
          <a:noFill/>
        </p:spPr>
        <p:txBody>
          <a:bodyPr wrap="none" rtlCol="0">
            <a:spAutoFit/>
          </a:bodyPr>
          <a:lstStyle/>
          <a:p>
            <a:r>
              <a:rPr lang="en-US" sz="2800" dirty="0">
                <a:solidFill>
                  <a:srgbClr val="FF0000"/>
                </a:solidFill>
              </a:rPr>
              <a:t>0</a:t>
            </a:r>
          </a:p>
        </p:txBody>
      </p:sp>
      <p:sp>
        <p:nvSpPr>
          <p:cNvPr id="16" name="TextBox 15"/>
          <p:cNvSpPr txBox="1"/>
          <p:nvPr/>
        </p:nvSpPr>
        <p:spPr>
          <a:xfrm>
            <a:off x="4114800" y="3567844"/>
            <a:ext cx="747320" cy="523220"/>
          </a:xfrm>
          <a:prstGeom prst="rect">
            <a:avLst/>
          </a:prstGeom>
          <a:noFill/>
        </p:spPr>
        <p:txBody>
          <a:bodyPr wrap="none" rtlCol="0">
            <a:spAutoFit/>
          </a:bodyPr>
          <a:lstStyle/>
          <a:p>
            <a:r>
              <a:rPr lang="en-US" sz="2800" dirty="0">
                <a:solidFill>
                  <a:srgbClr val="FF0000"/>
                </a:solidFill>
                <a:latin typeface="Symbol" pitchFamily="18" charset="2"/>
              </a:rPr>
              <a:t>-</a:t>
            </a:r>
            <a:r>
              <a:rPr lang="en-US" sz="2800" dirty="0">
                <a:solidFill>
                  <a:srgbClr val="FF0000"/>
                </a:solidFill>
              </a:rPr>
              <a:t>15</a:t>
            </a:r>
          </a:p>
        </p:txBody>
      </p:sp>
      <p:sp>
        <p:nvSpPr>
          <p:cNvPr id="17" name="TextBox 16"/>
          <p:cNvSpPr txBox="1"/>
          <p:nvPr/>
        </p:nvSpPr>
        <p:spPr>
          <a:xfrm>
            <a:off x="1766248" y="4284830"/>
            <a:ext cx="747320" cy="523220"/>
          </a:xfrm>
          <a:prstGeom prst="rect">
            <a:avLst/>
          </a:prstGeom>
          <a:noFill/>
        </p:spPr>
        <p:txBody>
          <a:bodyPr wrap="none" rtlCol="0">
            <a:spAutoFit/>
          </a:bodyPr>
          <a:lstStyle/>
          <a:p>
            <a:r>
              <a:rPr lang="en-US" sz="2800" dirty="0">
                <a:solidFill>
                  <a:srgbClr val="FF0000"/>
                </a:solidFill>
                <a:latin typeface="Symbol" pitchFamily="18" charset="2"/>
              </a:rPr>
              <a:t>-</a:t>
            </a:r>
            <a:r>
              <a:rPr lang="en-US" sz="2800" dirty="0">
                <a:solidFill>
                  <a:srgbClr val="FF0000"/>
                </a:solidFill>
              </a:rPr>
              <a:t>15</a:t>
            </a:r>
          </a:p>
        </p:txBody>
      </p:sp>
      <p:sp>
        <p:nvSpPr>
          <p:cNvPr id="18" name="TextBox 17"/>
          <p:cNvSpPr txBox="1"/>
          <p:nvPr/>
        </p:nvSpPr>
        <p:spPr>
          <a:xfrm>
            <a:off x="2497849" y="4946802"/>
            <a:ext cx="550151" cy="523220"/>
          </a:xfrm>
          <a:prstGeom prst="rect">
            <a:avLst/>
          </a:prstGeom>
          <a:noFill/>
        </p:spPr>
        <p:txBody>
          <a:bodyPr wrap="none" rtlCol="0">
            <a:spAutoFit/>
          </a:bodyPr>
          <a:lstStyle/>
          <a:p>
            <a:r>
              <a:rPr lang="en-US" sz="2800" dirty="0">
                <a:solidFill>
                  <a:srgbClr val="FF0000"/>
                </a:solidFill>
              </a:rPr>
              <a:t>30</a:t>
            </a:r>
          </a:p>
        </p:txBody>
      </p:sp>
      <p:sp>
        <p:nvSpPr>
          <p:cNvPr id="19" name="TextBox 18"/>
          <p:cNvSpPr txBox="1"/>
          <p:nvPr/>
        </p:nvSpPr>
        <p:spPr>
          <a:xfrm>
            <a:off x="1219200" y="5499538"/>
            <a:ext cx="747320" cy="523220"/>
          </a:xfrm>
          <a:prstGeom prst="rect">
            <a:avLst/>
          </a:prstGeom>
          <a:noFill/>
        </p:spPr>
        <p:txBody>
          <a:bodyPr wrap="none" rtlCol="0">
            <a:spAutoFit/>
          </a:bodyPr>
          <a:lstStyle/>
          <a:p>
            <a:r>
              <a:rPr lang="en-US" sz="2800" dirty="0">
                <a:solidFill>
                  <a:srgbClr val="FF0000"/>
                </a:solidFill>
                <a:latin typeface="Symbol" pitchFamily="18" charset="2"/>
              </a:rPr>
              <a:t>-</a:t>
            </a:r>
            <a:r>
              <a:rPr lang="en-US" sz="2800" dirty="0">
                <a:solidFill>
                  <a:srgbClr val="FF0000"/>
                </a:solidFill>
              </a:rPr>
              <a:t>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4038600" y="3429000"/>
            <a:ext cx="4114800" cy="2514600"/>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a:t>Example 3</a:t>
            </a:r>
          </a:p>
        </p:txBody>
      </p:sp>
      <p:sp>
        <p:nvSpPr>
          <p:cNvPr id="3" name="Content Placeholder 2"/>
          <p:cNvSpPr>
            <a:spLocks noGrp="1"/>
          </p:cNvSpPr>
          <p:nvPr>
            <p:ph idx="1"/>
          </p:nvPr>
        </p:nvSpPr>
        <p:spPr/>
        <p:txBody>
          <a:bodyPr/>
          <a:lstStyle/>
          <a:p>
            <a:r>
              <a:rPr lang="en-US" dirty="0"/>
              <a:t>A span of a suspension bridge is the distance between its supports. The longest span on the Tacoma Narrows bridge in Washington State is 2800 feet. This is 40 feet more than twice the longest span of the </a:t>
            </a:r>
            <a:r>
              <a:rPr lang="en-US" dirty="0" err="1"/>
              <a:t>Triboro</a:t>
            </a:r>
            <a:r>
              <a:rPr lang="en-US" dirty="0"/>
              <a:t> bridge in New York City. What is the longest span of the </a:t>
            </a:r>
            <a:r>
              <a:rPr lang="en-US" dirty="0" err="1"/>
              <a:t>Triboro</a:t>
            </a:r>
            <a:r>
              <a:rPr lang="en-US" dirty="0"/>
              <a:t> bridge?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p:txBody>
          <a:bodyPr/>
          <a:lstStyle/>
          <a:p>
            <a:r>
              <a:rPr lang="en-US" b="1" dirty="0"/>
              <a:t>Solution </a:t>
            </a:r>
          </a:p>
          <a:p>
            <a:pPr marL="1146175" indent="-1146175"/>
            <a:r>
              <a:rPr lang="en-US" b="1" dirty="0"/>
              <a:t>Step 1:	</a:t>
            </a:r>
            <a:r>
              <a:rPr lang="en-US" dirty="0"/>
              <a:t>Let </a:t>
            </a:r>
            <a:r>
              <a:rPr lang="en-US" i="1" dirty="0"/>
              <a:t>x </a:t>
            </a:r>
            <a:r>
              <a:rPr lang="en-US" dirty="0"/>
              <a:t>= the length of the longest span of the </a:t>
            </a:r>
            <a:r>
              <a:rPr lang="en-US" dirty="0" err="1"/>
              <a:t>Triboro</a:t>
            </a:r>
            <a:r>
              <a:rPr lang="en-US" dirty="0"/>
              <a:t> bridge. </a:t>
            </a:r>
          </a:p>
          <a:p>
            <a:pPr marL="1146175" indent="-1146175">
              <a:spcBef>
                <a:spcPts val="1200"/>
              </a:spcBef>
            </a:pPr>
            <a:r>
              <a:rPr lang="en-US" b="1" dirty="0"/>
              <a:t>Step 2:	</a:t>
            </a:r>
            <a:r>
              <a:rPr lang="en-US" dirty="0"/>
              <a:t>Translate “40 feet more than twice the longest span of the </a:t>
            </a:r>
            <a:r>
              <a:rPr lang="en-US" dirty="0" err="1"/>
              <a:t>Triboro</a:t>
            </a:r>
            <a:r>
              <a:rPr lang="en-US" dirty="0"/>
              <a:t> bridge” to</a:t>
            </a:r>
            <a:r>
              <a:rPr lang="en-US" u="sng" dirty="0">
                <a:solidFill>
                  <a:srgbClr val="FF0000"/>
                </a:solidFill>
              </a:rPr>
              <a:t> </a:t>
            </a:r>
          </a:p>
          <a:p>
            <a:pPr marL="1146175" indent="-1146175">
              <a:spcBef>
                <a:spcPts val="1200"/>
              </a:spcBef>
            </a:pPr>
            <a:r>
              <a:rPr lang="en-US" b="1" dirty="0"/>
              <a:t>Step 3:	</a:t>
            </a:r>
            <a:r>
              <a:rPr lang="en-US" dirty="0"/>
              <a:t>Form the equation: </a:t>
            </a:r>
            <a:r>
              <a:rPr lang="en-US" u="sng" dirty="0"/>
              <a:t> </a:t>
            </a:r>
          </a:p>
          <a:p>
            <a:pPr marL="1146175" indent="-1146175">
              <a:spcBef>
                <a:spcPts val="1200"/>
              </a:spcBef>
            </a:pPr>
            <a:r>
              <a:rPr lang="en-US" b="1" dirty="0"/>
              <a:t>Step 4:	</a:t>
            </a:r>
            <a:r>
              <a:rPr lang="en-US" dirty="0"/>
              <a:t>Solve the equation: </a:t>
            </a:r>
          </a:p>
        </p:txBody>
      </p:sp>
      <p:graphicFrame>
        <p:nvGraphicFramePr>
          <p:cNvPr id="13313" name="Object 1"/>
          <p:cNvGraphicFramePr>
            <a:graphicFrameLocks noChangeAspect="1"/>
          </p:cNvGraphicFramePr>
          <p:nvPr/>
        </p:nvGraphicFramePr>
        <p:xfrm>
          <a:off x="6033448" y="3308556"/>
          <a:ext cx="1143000" cy="406400"/>
        </p:xfrm>
        <a:graphic>
          <a:graphicData uri="http://schemas.openxmlformats.org/presentationml/2006/ole">
            <mc:AlternateContent xmlns:mc="http://schemas.openxmlformats.org/markup-compatibility/2006">
              <mc:Choice xmlns:v="urn:schemas-microsoft-com:vml" Requires="v">
                <p:oleObj spid="_x0000_s4104" name="Equation" r:id="rId3" imgW="1143000" imgH="406400" progId="Equation.DSMT4">
                  <p:embed/>
                </p:oleObj>
              </mc:Choice>
              <mc:Fallback>
                <p:oleObj name="Equation" r:id="rId3" imgW="1143000" imgH="4064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3448" y="3308556"/>
                        <a:ext cx="1143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4" name="Object 2"/>
          <p:cNvGraphicFramePr>
            <a:graphicFrameLocks noChangeAspect="1"/>
          </p:cNvGraphicFramePr>
          <p:nvPr/>
        </p:nvGraphicFramePr>
        <p:xfrm>
          <a:off x="4547548" y="3907504"/>
          <a:ext cx="2171700" cy="406400"/>
        </p:xfrm>
        <a:graphic>
          <a:graphicData uri="http://schemas.openxmlformats.org/presentationml/2006/ole">
            <mc:AlternateContent xmlns:mc="http://schemas.openxmlformats.org/markup-compatibility/2006">
              <mc:Choice xmlns:v="urn:schemas-microsoft-com:vml" Requires="v">
                <p:oleObj spid="_x0000_s4105" name="Equation" r:id="rId5" imgW="2171700" imgH="406400" progId="Equation.DSMT4">
                  <p:embed/>
                </p:oleObj>
              </mc:Choice>
              <mc:Fallback>
                <p:oleObj name="Equation" r:id="rId5" imgW="2171700" imgH="40640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47548" y="3907504"/>
                        <a:ext cx="2171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445</Words>
  <Application>Microsoft Office PowerPoint</Application>
  <PresentationFormat>On-screen Show (4:3)</PresentationFormat>
  <Paragraphs>90</Paragraphs>
  <Slides>19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Arial</vt:lpstr>
      <vt:lpstr>Symbol</vt:lpstr>
      <vt:lpstr>Courier New</vt:lpstr>
      <vt:lpstr>Calibri</vt:lpstr>
      <vt:lpstr>Cambria Math</vt:lpstr>
      <vt:lpstr>Office Theme</vt:lpstr>
      <vt:lpstr>Equation</vt:lpstr>
      <vt:lpstr>Section 9.7</vt:lpstr>
      <vt:lpstr>Objectives</vt:lpstr>
      <vt:lpstr>Solving Number Problems </vt:lpstr>
      <vt:lpstr>Example 1 </vt:lpstr>
      <vt:lpstr>Example 1 (cont.) </vt:lpstr>
      <vt:lpstr>Completion Example 2 </vt:lpstr>
      <vt:lpstr>Completion Example 2 (cont.) </vt:lpstr>
      <vt:lpstr>Example 3</vt:lpstr>
      <vt:lpstr>Example 3 (cont.)</vt:lpstr>
      <vt:lpstr>Example 3 (cont.)</vt:lpstr>
      <vt:lpstr>Solving Geometry Problems </vt:lpstr>
      <vt:lpstr>Solving Geometry Problems </vt:lpstr>
      <vt:lpstr>Solving Geometry Problems </vt:lpstr>
      <vt:lpstr>Example 4</vt:lpstr>
      <vt:lpstr>Example 4 (cont.)</vt:lpstr>
      <vt:lpstr>Example 5</vt:lpstr>
      <vt:lpstr>Example 5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nagesh</cp:lastModifiedBy>
  <cp:revision>36</cp:revision>
  <dcterms:created xsi:type="dcterms:W3CDTF">2013-04-26T14:43:13Z</dcterms:created>
  <dcterms:modified xsi:type="dcterms:W3CDTF">2018-08-29T13:00:38Z</dcterms:modified>
</cp:coreProperties>
</file>