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5"/>
  </p:notesMasterIdLst>
  <p:handoutMasterIdLst>
    <p:handoutMasterId r:id="rId16"/>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embeddedFontLst>
    <p:embeddedFont>
      <p:font typeface="Calibri" panose="020F0502020204030204" pitchFamily="34" charset="0"/>
      <p:regular r:id="rId17"/>
      <p:bold r:id="rId18"/>
      <p:italic r:id="rId19"/>
      <p:boldItalic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1" clrIdx="1">
    <p:extLst>
      <p:ext uri="{19B8F6BF-5375-455C-9EA6-DF929625EA0E}">
        <p15:presenceInfo xmlns:p15="http://schemas.microsoft.com/office/powerpoint/2012/main" userId="S-1-5-21-1482476501-413027322-842925246-31193" providerId="AD"/>
      </p:ext>
    </p:extLst>
  </p:cmAuthor>
  <p:cmAuthor id="2" name="syamprasad" initials="s" lastIdx="2" clrIdx="2">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0" d="100"/>
          <a:sy n="110" d="100"/>
        </p:scale>
        <p:origin x="1176"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5/7/2020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5/7/2020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How to Read a Math Textbook</a:t>
            </a:r>
          </a:p>
        </p:txBody>
      </p:sp>
      <p:sp>
        <p:nvSpPr>
          <p:cNvPr id="3" name="Title 2"/>
          <p:cNvSpPr>
            <a:spLocks noGrp="1"/>
          </p:cNvSpPr>
          <p:nvPr>
            <p:ph type="title"/>
          </p:nvPr>
        </p:nvSpPr>
        <p:spPr/>
        <p:txBody>
          <a:bodyPr/>
          <a:lstStyle/>
          <a:p>
            <a:r>
              <a:t>Section 0.1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Use Available Resources</a:t>
            </a:r>
          </a:p>
        </p:txBody>
      </p:sp>
      <p:sp>
        <p:nvSpPr>
          <p:cNvPr id="3" name="Text Placeholder 2"/>
          <p:cNvSpPr>
            <a:spLocks noGrp="1"/>
          </p:cNvSpPr>
          <p:nvPr>
            <p:ph type="body" sz="quarter" idx="10"/>
          </p:nvPr>
        </p:nvSpPr>
        <p:spPr/>
        <p:txBody>
          <a:bodyPr>
            <a:normAutofit/>
          </a:bodyPr>
          <a:lstStyle/>
          <a:p>
            <a:r>
              <a:rPr sz="2800"/>
              <a:t>Many textbooks have companion websites to help you understand the content. These resources may contain videos that help explain more complex steps or concepts. Try searching the internet for additional explanations of topics you don’t understand.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Read the Material Before Class</a:t>
            </a:r>
          </a:p>
        </p:txBody>
      </p:sp>
      <p:sp>
        <p:nvSpPr>
          <p:cNvPr id="3" name="Text Placeholder 2"/>
          <p:cNvSpPr>
            <a:spLocks noGrp="1"/>
          </p:cNvSpPr>
          <p:nvPr>
            <p:ph type="body" sz="quarter" idx="10"/>
          </p:nvPr>
        </p:nvSpPr>
        <p:spPr/>
        <p:txBody>
          <a:bodyPr>
            <a:normAutofit/>
          </a:bodyPr>
          <a:lstStyle/>
          <a:p>
            <a:r>
              <a:rPr sz="2800"/>
              <a:t>Try to read the material from your book before the instructor lectures on it. After the lecture, reread the section again to help you retain the information as you look over your class notes.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Understand the Mathematical Definitions + × =</a:t>
            </a:r>
          </a:p>
        </p:txBody>
      </p:sp>
      <p:sp>
        <p:nvSpPr>
          <p:cNvPr id="3" name="Text Placeholder 2"/>
          <p:cNvSpPr>
            <a:spLocks noGrp="1"/>
          </p:cNvSpPr>
          <p:nvPr>
            <p:ph type="body" sz="quarter" idx="10"/>
          </p:nvPr>
        </p:nvSpPr>
        <p:spPr/>
        <p:txBody>
          <a:bodyPr>
            <a:normAutofit/>
          </a:bodyPr>
          <a:lstStyle/>
          <a:p>
            <a:r>
              <a:rPr sz="2800" dirty="0"/>
              <a:t>Many terms used in everyday English have a different meaning when used in mathematics. </a:t>
            </a:r>
            <a:endParaRPr lang="en-US" sz="2800" dirty="0"/>
          </a:p>
          <a:p>
            <a:endParaRPr lang="en-US" dirty="0"/>
          </a:p>
          <a:p>
            <a:r>
              <a:rPr sz="2800" dirty="0"/>
              <a:t>It is important to note these differences in meaning in your notebook along with important definitions and formulas.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Try Reading the Material Aloud</a:t>
            </a:r>
          </a:p>
        </p:txBody>
      </p:sp>
      <p:sp>
        <p:nvSpPr>
          <p:cNvPr id="3" name="Text Placeholder 2"/>
          <p:cNvSpPr>
            <a:spLocks noGrp="1"/>
          </p:cNvSpPr>
          <p:nvPr>
            <p:ph type="body" sz="quarter" idx="10"/>
          </p:nvPr>
        </p:nvSpPr>
        <p:spPr/>
        <p:txBody>
          <a:bodyPr>
            <a:normAutofit/>
          </a:bodyPr>
          <a:lstStyle/>
          <a:p>
            <a:r>
              <a:rPr sz="2800"/>
              <a:t>Reading aloud makes you focus on every word in the sentence. Leaving out a word in a sentence or math problem could give it a totally different meaning, so be sure to read the text carefully and reread, if necessary.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Reading a textbook is very different than reading a book for fun. You have to concentrate more on what you are reading because you will likely be tested on the content. </a:t>
            </a:r>
            <a:endParaRPr lang="en-US" sz="2800" dirty="0"/>
          </a:p>
          <a:p>
            <a:endParaRPr lang="en-US" dirty="0"/>
          </a:p>
          <a:p>
            <a:r>
              <a:rPr sz="2800" dirty="0"/>
              <a:t>Here are some tips to help you successfully read a math textbook.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Don't Skim</a:t>
            </a:r>
          </a:p>
        </p:txBody>
      </p:sp>
      <p:sp>
        <p:nvSpPr>
          <p:cNvPr id="3" name="Text Placeholder 2"/>
          <p:cNvSpPr>
            <a:spLocks noGrp="1"/>
          </p:cNvSpPr>
          <p:nvPr>
            <p:ph type="body" sz="quarter" idx="10"/>
          </p:nvPr>
        </p:nvSpPr>
        <p:spPr/>
        <p:txBody>
          <a:bodyPr>
            <a:normAutofit/>
          </a:bodyPr>
          <a:lstStyle/>
          <a:p>
            <a:r>
              <a:rPr sz="2800" dirty="0"/>
              <a:t>When reading math textbooks, look at everything:</a:t>
            </a:r>
            <a:endParaRPr lang="en-US" sz="2800" dirty="0"/>
          </a:p>
          <a:p>
            <a:pPr marL="457200" indent="-457200">
              <a:buFont typeface="Arial" panose="020B0604020202020204" pitchFamily="34" charset="0"/>
              <a:buChar char="•"/>
            </a:pPr>
            <a:r>
              <a:rPr lang="en-US" dirty="0"/>
              <a:t>T</a:t>
            </a:r>
            <a:r>
              <a:rPr sz="2800" dirty="0"/>
              <a:t>itles</a:t>
            </a:r>
            <a:r>
              <a:rPr lang="en-US" dirty="0"/>
              <a:t> and</a:t>
            </a:r>
            <a:r>
              <a:rPr sz="2800" dirty="0"/>
              <a:t> learning objectives</a:t>
            </a:r>
            <a:endParaRPr lang="en-US" sz="2800" dirty="0"/>
          </a:p>
          <a:p>
            <a:pPr marL="457200" indent="-457200">
              <a:buFont typeface="Arial" panose="020B0604020202020204" pitchFamily="34" charset="0"/>
              <a:buChar char="•"/>
            </a:pPr>
            <a:r>
              <a:rPr lang="en-US" sz="2800" dirty="0"/>
              <a:t>D</a:t>
            </a:r>
            <a:r>
              <a:rPr sz="2800" dirty="0"/>
              <a:t>efinitions</a:t>
            </a:r>
            <a:r>
              <a:rPr lang="en-US" dirty="0"/>
              <a:t> and</a:t>
            </a:r>
            <a:r>
              <a:rPr sz="2800" dirty="0"/>
              <a:t> formulas</a:t>
            </a:r>
            <a:endParaRPr lang="en-US" sz="2800" dirty="0"/>
          </a:p>
          <a:p>
            <a:pPr marL="457200" indent="-457200">
              <a:buFont typeface="Arial" panose="020B0604020202020204" pitchFamily="34" charset="0"/>
              <a:buChar char="•"/>
            </a:pPr>
            <a:r>
              <a:rPr lang="en-US" dirty="0"/>
              <a:t>T</a:t>
            </a:r>
            <a:r>
              <a:rPr sz="2800" dirty="0"/>
              <a:t>ext in the margins</a:t>
            </a:r>
            <a:r>
              <a:rPr lang="en-US" dirty="0"/>
              <a:t> and</a:t>
            </a:r>
            <a:r>
              <a:rPr sz="2800" dirty="0"/>
              <a:t> any text that is highlighted, outlined, or in bold</a:t>
            </a:r>
            <a:endParaRPr lang="en-US" sz="2800" dirty="0"/>
          </a:p>
          <a:p>
            <a:pPr marL="457200" indent="-457200">
              <a:buFont typeface="Arial" panose="020B0604020202020204" pitchFamily="34" charset="0"/>
              <a:buChar char="•"/>
            </a:pPr>
            <a:r>
              <a:rPr lang="en-US" sz="2800" dirty="0"/>
              <a:t>P</a:t>
            </a:r>
            <a:r>
              <a:rPr sz="2800" dirty="0"/>
              <a:t>ay close attention to any tables, figures, charts, and graphs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Minimize Distractions</a:t>
            </a:r>
          </a:p>
        </p:txBody>
      </p:sp>
      <p:sp>
        <p:nvSpPr>
          <p:cNvPr id="3" name="Text Placeholder 2"/>
          <p:cNvSpPr>
            <a:spLocks noGrp="1"/>
          </p:cNvSpPr>
          <p:nvPr>
            <p:ph type="body" sz="quarter" idx="10"/>
          </p:nvPr>
        </p:nvSpPr>
        <p:spPr/>
        <p:txBody>
          <a:bodyPr>
            <a:normAutofit/>
          </a:bodyPr>
          <a:lstStyle/>
          <a:p>
            <a:r>
              <a:rPr lang="en-US" dirty="0"/>
              <a:t>P</a:t>
            </a:r>
            <a:r>
              <a:rPr sz="2800" dirty="0"/>
              <a:t>ick a study environment with few distractions and a time when you are most attentive.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Start at the Beginning</a:t>
            </a:r>
          </a:p>
        </p:txBody>
      </p:sp>
      <p:sp>
        <p:nvSpPr>
          <p:cNvPr id="3" name="Text Placeholder 2"/>
          <p:cNvSpPr>
            <a:spLocks noGrp="1"/>
          </p:cNvSpPr>
          <p:nvPr>
            <p:ph type="body" sz="quarter" idx="10"/>
          </p:nvPr>
        </p:nvSpPr>
        <p:spPr/>
        <p:txBody>
          <a:bodyPr>
            <a:normAutofit/>
          </a:bodyPr>
          <a:lstStyle/>
          <a:p>
            <a:r>
              <a:rPr sz="2800" dirty="0"/>
              <a:t>Don’t start in the middle of an assigned section. </a:t>
            </a:r>
            <a:endParaRPr lang="en-US" sz="2800" dirty="0"/>
          </a:p>
          <a:p>
            <a:endParaRPr lang="en-US" dirty="0"/>
          </a:p>
          <a:p>
            <a:r>
              <a:rPr sz="2800" dirty="0"/>
              <a:t>Math tends to build on previously learned concepts and you may miss an important concept or formula that is crucial to understanding the rest of the material in the section.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Highlight and Annotate</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Put your book to good use and </a:t>
            </a:r>
            <a:r>
              <a:rPr lang="en-US" dirty="0">
                <a:highlight>
                  <a:srgbClr val="FFFF00"/>
                </a:highlight>
              </a:rPr>
              <a:t>don’t be afraid to add comments and highlighting</a:t>
            </a:r>
            <a:r>
              <a:rPr lang="en-US" dirty="0"/>
              <a:t>. </a:t>
            </a:r>
          </a:p>
          <a:p>
            <a:pPr marL="457200" indent="-457200">
              <a:buFont typeface="Arial" panose="020B0604020202020204" pitchFamily="34" charset="0"/>
              <a:buChar char="•"/>
            </a:pPr>
            <a:r>
              <a:rPr lang="en-US" dirty="0"/>
              <a:t>If you don’t understand something in the text, reread it a couple of times. </a:t>
            </a:r>
          </a:p>
          <a:p>
            <a:pPr marL="457200" indent="-457200">
              <a:buFont typeface="Arial" panose="020B0604020202020204" pitchFamily="34" charset="0"/>
              <a:buChar char="•"/>
            </a:pPr>
            <a:r>
              <a:rPr lang="en-US" dirty="0"/>
              <a:t>If it is still not clear, note the text so you can ask your instructor about it.</a:t>
            </a:r>
            <a:endParaRP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Go through Each Step of Each Example</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Make sure you understand each step of an example.</a:t>
            </a:r>
            <a:endParaRPr lang="en-US" dirty="0"/>
          </a:p>
          <a:p>
            <a:pPr marL="457200" indent="-457200">
              <a:buFont typeface="Arial" panose="020B0604020202020204" pitchFamily="34" charset="0"/>
              <a:buChar char="•"/>
            </a:pPr>
            <a:r>
              <a:rPr sz="2800" dirty="0"/>
              <a:t>If you don’t understand something, mark it so you can ask about it in class. </a:t>
            </a:r>
            <a:endParaRPr lang="en-US" sz="2800" dirty="0"/>
          </a:p>
          <a:p>
            <a:pPr marL="457200" indent="-457200">
              <a:buFont typeface="Arial" panose="020B0604020202020204" pitchFamily="34" charset="0"/>
              <a:buChar char="•"/>
            </a:pPr>
            <a:r>
              <a:rPr sz="2800" dirty="0"/>
              <a:t>Try working through the examples on your own, filling in any missing steps.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Take Notes</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Write down important definitions, symbols or notation, properties, formulas, theorems, and procedures. </a:t>
            </a:r>
            <a:endParaRPr lang="en-US" sz="2800" dirty="0"/>
          </a:p>
          <a:p>
            <a:pPr marL="457200" indent="-457200">
              <a:buFont typeface="Arial" panose="020B0604020202020204" pitchFamily="34" charset="0"/>
              <a:buChar char="•"/>
            </a:pPr>
            <a:r>
              <a:rPr sz="2800" dirty="0"/>
              <a:t>Review these daily as you do your homework and before taking quizzes and tests. </a:t>
            </a:r>
            <a:endParaRPr lang="en-US" sz="2800" dirty="0"/>
          </a:p>
          <a:p>
            <a:pPr marL="457200" indent="-457200">
              <a:buFont typeface="Arial" panose="020B0604020202020204" pitchFamily="34" charset="0"/>
              <a:buChar char="•"/>
            </a:pPr>
            <a:r>
              <a:rPr sz="2800" dirty="0"/>
              <a:t>Practice rewriting definitions in your own words so you understand them better.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887"/>
            <a:ext cx="8229600" cy="914400"/>
          </a:xfrm>
        </p:spPr>
        <p:txBody>
          <a:bodyPr/>
          <a:lstStyle/>
          <a:p>
            <a:r>
              <a:rPr lang="en-US" dirty="0"/>
              <a:t>Notes Example</a:t>
            </a:r>
            <a:endParaRPr dirty="0"/>
          </a:p>
        </p:txBody>
      </p:sp>
      <p:sp>
        <p:nvSpPr>
          <p:cNvPr id="3" name="Text Placeholder 2"/>
          <p:cNvSpPr>
            <a:spLocks noGrp="1"/>
          </p:cNvSpPr>
          <p:nvPr>
            <p:ph type="body" sz="quarter" idx="10"/>
          </p:nvPr>
        </p:nvSpPr>
        <p:spPr>
          <a:xfrm>
            <a:off x="457200" y="1048043"/>
            <a:ext cx="8229600" cy="1866313"/>
          </a:xfrm>
        </p:spPr>
        <p:txBody>
          <a:bodyPr>
            <a:normAutofit fontScale="92500"/>
          </a:bodyPr>
          <a:lstStyle/>
          <a:p>
            <a:pPr>
              <a:defRPr sz="2800"/>
            </a:pPr>
            <a:r>
              <a:rPr lang="en-US" dirty="0"/>
              <a:t>Notes 9-25-17:</a:t>
            </a:r>
          </a:p>
          <a:p>
            <a:pPr marL="514350" indent="-514350">
              <a:buFont typeface="+mj-lt"/>
              <a:buChar char="•"/>
              <a:defRPr sz="2800"/>
            </a:pPr>
            <a:r>
              <a:rPr dirty="0"/>
              <a:t>​</a:t>
            </a:r>
            <a:r>
              <a:rPr sz="2800" dirty="0"/>
              <a:t>The opposite of a negative integer is a positive integer.</a:t>
            </a:r>
          </a:p>
          <a:p>
            <a:pPr marL="514350" indent="-514350">
              <a:buFont typeface="+mj-lt"/>
              <a:buChar char="•"/>
              <a:defRPr sz="2800"/>
            </a:pPr>
            <a:r>
              <a:rPr dirty="0"/>
              <a:t>​</a:t>
            </a:r>
            <a:r>
              <a:rPr sz="2800" dirty="0"/>
              <a:t>To add two integers with the same signs add their absolute values and use their common sign.</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411</TotalTime>
  <Words>530</Words>
  <Application>Microsoft Office PowerPoint</Application>
  <PresentationFormat>On-screen Show (4:3)</PresentationFormat>
  <Paragraphs>43</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Courier New</vt:lpstr>
      <vt:lpstr>Calibri</vt:lpstr>
      <vt:lpstr>Office Theme</vt:lpstr>
      <vt:lpstr>Section 0.1</vt:lpstr>
      <vt:lpstr>PowerPoint Presentation</vt:lpstr>
      <vt:lpstr>Don't Skim</vt:lpstr>
      <vt:lpstr>Minimize Distractions</vt:lpstr>
      <vt:lpstr>Start at the Beginning</vt:lpstr>
      <vt:lpstr>Highlight and Annotate</vt:lpstr>
      <vt:lpstr>Go through Each Step of Each Example</vt:lpstr>
      <vt:lpstr>Take Notes</vt:lpstr>
      <vt:lpstr>Notes Example</vt:lpstr>
      <vt:lpstr>Use Available Resources</vt:lpstr>
      <vt:lpstr>Read the Material Before Class</vt:lpstr>
      <vt:lpstr>Understand the Mathematical Definitions + × =</vt:lpstr>
      <vt:lpstr>Try Reading the Material Aloud</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Allison Conger</cp:lastModifiedBy>
  <cp:revision>121</cp:revision>
  <dcterms:created xsi:type="dcterms:W3CDTF">2013-04-26T14:43:13Z</dcterms:created>
  <dcterms:modified xsi:type="dcterms:W3CDTF">2020-05-07T18:55:51Z</dcterms:modified>
</cp:coreProperties>
</file>