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7" r:id="rId5"/>
    <p:sldId id="268" r:id="rId6"/>
    <p:sldId id="259" r:id="rId7"/>
    <p:sldId id="269" r:id="rId8"/>
    <p:sldId id="270" r:id="rId9"/>
    <p:sldId id="260" r:id="rId10"/>
    <p:sldId id="261" r:id="rId11"/>
    <p:sldId id="262" r:id="rId12"/>
    <p:sldId id="276" r:id="rId13"/>
    <p:sldId id="266" r:id="rId14"/>
    <p:sldId id="273" r:id="rId15"/>
    <p:sldId id="274" r:id="rId16"/>
    <p:sldId id="275"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
      <p:font typeface="Cambria Math" panose="02040503050406030204" pitchFamily="18"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9" d="100"/>
          <a:sy n="99" d="100"/>
        </p:scale>
        <p:origin x="750"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Preparing for a Final Math Exam</a:t>
            </a:r>
          </a:p>
        </p:txBody>
      </p:sp>
      <p:sp>
        <p:nvSpPr>
          <p:cNvPr id="3" name="Title 2"/>
          <p:cNvSpPr>
            <a:spLocks noGrp="1"/>
          </p:cNvSpPr>
          <p:nvPr>
            <p:ph type="title"/>
          </p:nvPr>
        </p:nvSpPr>
        <p:spPr/>
        <p:txBody>
          <a:bodyPr/>
          <a:lstStyle/>
          <a:p>
            <a:r>
              <a:t>Section 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Night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Make sure you have all the supplies you will need to take the exam: formula sheet and calculator, if allowed, scratch paper, plain and colored pencils, highlighter, erasers, graph paper, extra batteries, etc.</a:t>
            </a:r>
          </a:p>
          <a:p>
            <a:pPr marL="514350" indent="-514350">
              <a:buFont typeface="+mj-lt"/>
              <a:buAutoNum type="arabicPeriod" startAt="2"/>
              <a:defRPr sz="2800"/>
            </a:pPr>
            <a:r>
              <a:rPr dirty="0"/>
              <a:t>​</a:t>
            </a:r>
            <a:r>
              <a:rPr sz="2800" dirty="0"/>
              <a:t>If you won’t be allowed to use your formula sheet, review </a:t>
            </a:r>
            <a:r>
              <a:rPr lang="en-US" sz="2800" dirty="0"/>
              <a:t>i</a:t>
            </a:r>
            <a:r>
              <a:rPr sz="2800" dirty="0"/>
              <a:t>t to make sure you know all the formulas. Right before going to bed, review your notes and study materials, but do not stay up all night to “cram.”</a:t>
            </a:r>
          </a:p>
          <a:p>
            <a:pPr marL="514350" indent="-514350">
              <a:buFont typeface="+mj-lt"/>
              <a:buAutoNum type="arabicPeriod" startAt="3"/>
              <a:defRPr sz="2800"/>
            </a:pPr>
            <a:r>
              <a:rPr dirty="0"/>
              <a:t>​</a:t>
            </a:r>
            <a:r>
              <a:rPr sz="2800" dirty="0"/>
              <a:t>Go to bed early and get a good night’s sleep.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The Day of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Get up with plenty of time to get to your exam without rushing. Eat a good breakfast and don’t drink too much caffeine, which can make you anxious.</a:t>
            </a:r>
          </a:p>
          <a:p>
            <a:pPr marL="514350" indent="-514350">
              <a:buFont typeface="+mj-lt"/>
              <a:buAutoNum type="arabicPeriod" startAt="2"/>
              <a:defRPr sz="2800"/>
            </a:pPr>
            <a:r>
              <a:rPr dirty="0"/>
              <a:t>​</a:t>
            </a:r>
            <a:r>
              <a:rPr sz="2800" dirty="0"/>
              <a:t>Review your notes, flash cards, and formula sheet again, if you have time.</a:t>
            </a:r>
          </a:p>
          <a:p>
            <a:pPr marL="514350" indent="-514350">
              <a:buFont typeface="+mj-lt"/>
              <a:buAutoNum type="arabicPeriod" startAt="3"/>
              <a:defRPr sz="2800"/>
            </a:pPr>
            <a:r>
              <a:rPr dirty="0"/>
              <a:t>​</a:t>
            </a:r>
            <a:r>
              <a:rPr sz="2800" dirty="0"/>
              <a:t>Get to class early so you can be organized and mentally prepared.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091D-9B33-4488-BA71-57D5C4D494DD}"/>
              </a:ext>
            </a:extLst>
          </p:cNvPr>
          <p:cNvSpPr>
            <a:spLocks noGrp="1"/>
          </p:cNvSpPr>
          <p:nvPr>
            <p:ph type="title"/>
          </p:nvPr>
        </p:nvSpPr>
        <p:spPr/>
        <p:txBody>
          <a:bodyPr/>
          <a:lstStyle/>
          <a:p>
            <a:r>
              <a:rPr lang="en-US" dirty="0"/>
              <a:t>Checklist for the Exam</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759C139-B6D8-4734-B7E5-CF2102A6A296}"/>
                  </a:ext>
                </a:extLst>
              </p:cNvPr>
              <p:cNvSpPr>
                <a:spLocks noGrp="1"/>
              </p:cNvSpPr>
              <p:nvPr>
                <p:ph type="body" sz="quarter" idx="10"/>
              </p:nvPr>
            </p:nvSpPr>
            <p:spPr/>
            <p:txBody>
              <a:bodyPr/>
              <a:lstStyle/>
              <a:p>
                <a:r>
                  <a:rPr lang="en-US" b="1" dirty="0"/>
                  <a:t>Date of the Exam</a:t>
                </a:r>
                <a:r>
                  <a:rPr lang="en-US" dirty="0"/>
                  <a:t>:</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____________________</m:t>
                    </m:r>
                  </m:oMath>
                </a14:m>
                <a:endParaRPr lang="en-US" dirty="0"/>
              </a:p>
              <a:p>
                <a:r>
                  <a:rPr lang="en-US" b="1" dirty="0"/>
                  <a:t>Time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Location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Items to bring to the exam</a:t>
                </a:r>
                <a:r>
                  <a:rPr lang="en-US" dirty="0"/>
                  <a:t>:</a:t>
                </a:r>
              </a:p>
              <a:p>
                <a14:m>
                  <m:oMath xmlns:m="http://schemas.openxmlformats.org/officeDocument/2006/math">
                    <m:r>
                      <a:rPr lang="en-US" sz="2600" i="1">
                        <a:latin typeface="Cambria Math" panose="02040503050406030204" pitchFamily="18" charset="0"/>
                      </a:rPr>
                      <m:t>___</m:t>
                    </m:r>
                    <m:r>
                      <a:rPr lang="en-US" sz="2600" b="0" i="1" smtClean="0">
                        <a:latin typeface="Cambria Math" panose="02040503050406030204" pitchFamily="18" charset="0"/>
                      </a:rPr>
                      <m:t>_</m:t>
                    </m:r>
                  </m:oMath>
                </a14:m>
                <a:r>
                  <a:rPr lang="en-US" sz="2600" dirty="0"/>
                  <a:t> calculator and extra batteries</a:t>
                </a:r>
              </a:p>
              <a:p>
                <a14:m>
                  <m:oMath xmlns:m="http://schemas.openxmlformats.org/officeDocument/2006/math">
                    <m:r>
                      <a:rPr lang="en-US" sz="2600" i="1">
                        <a:latin typeface="Cambria Math" panose="02040503050406030204" pitchFamily="18" charset="0"/>
                      </a:rPr>
                      <m:t>____</m:t>
                    </m:r>
                  </m:oMath>
                </a14:m>
                <a:r>
                  <a:rPr lang="en-US" sz="2600" dirty="0"/>
                  <a:t> formula sheet</a:t>
                </a:r>
              </a:p>
              <a:p>
                <a14:m>
                  <m:oMath xmlns:m="http://schemas.openxmlformats.org/officeDocument/2006/math">
                    <m:r>
                      <a:rPr lang="en-US" sz="2600" i="1">
                        <a:latin typeface="Cambria Math" panose="02040503050406030204" pitchFamily="18" charset="0"/>
                      </a:rPr>
                      <m:t>____</m:t>
                    </m:r>
                  </m:oMath>
                </a14:m>
                <a:r>
                  <a:rPr lang="en-US" sz="2600" dirty="0"/>
                  <a:t> scratch paper</a:t>
                </a:r>
              </a:p>
              <a:p>
                <a14:m>
                  <m:oMath xmlns:m="http://schemas.openxmlformats.org/officeDocument/2006/math">
                    <m:r>
                      <a:rPr lang="en-US" sz="2600" i="1">
                        <a:latin typeface="Cambria Math" panose="02040503050406030204" pitchFamily="18" charset="0"/>
                      </a:rPr>
                      <m:t>____</m:t>
                    </m:r>
                  </m:oMath>
                </a14:m>
                <a:r>
                  <a:rPr lang="en-US" sz="2600" dirty="0"/>
                  <a:t> graph paper</a:t>
                </a:r>
              </a:p>
              <a:p>
                <a:endParaRPr lang="en-US" sz="2600" dirty="0"/>
              </a:p>
              <a:p>
                <a:r>
                  <a:rPr lang="en-US" sz="2600" b="1" dirty="0"/>
                  <a:t>Note or other things to remember for exam day</a:t>
                </a:r>
                <a:r>
                  <a:rPr lang="en-US" sz="2600" dirty="0"/>
                  <a:t>:</a:t>
                </a:r>
              </a:p>
            </p:txBody>
          </p:sp>
        </mc:Choice>
        <mc:Fallback xmlns="">
          <p:sp>
            <p:nvSpPr>
              <p:cNvPr id="3" name="Text Placeholder 2">
                <a:extLst>
                  <a:ext uri="{FF2B5EF4-FFF2-40B4-BE49-F238E27FC236}">
                    <a16:creationId xmlns:a16="http://schemas.microsoft.com/office/drawing/2014/main" id="{7759C139-B6D8-4734-B7E5-CF2102A6A29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b="-19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9A15830-F0BF-466E-8099-C9BC5C465866}"/>
                  </a:ext>
                </a:extLst>
              </p:cNvPr>
              <p:cNvSpPr txBox="1"/>
              <p:nvPr/>
            </p:nvSpPr>
            <p:spPr>
              <a:xfrm>
                <a:off x="5105400" y="3048000"/>
                <a:ext cx="5410200" cy="2092881"/>
              </a:xfrm>
              <a:prstGeom prst="rect">
                <a:avLst/>
              </a:prstGeom>
              <a:noFill/>
            </p:spPr>
            <p:txBody>
              <a:bodyPr wrap="square" rtlCol="0">
                <a:spAutoFit/>
              </a:bodyPr>
              <a:lstStyle/>
              <a:p>
                <a14:m>
                  <m:oMath xmlns:m="http://schemas.openxmlformats.org/officeDocument/2006/math">
                    <m:r>
                      <a:rPr lang="en-US" sz="2600" i="1">
                        <a:latin typeface="Cambria Math" panose="02040503050406030204" pitchFamily="18" charset="0"/>
                      </a:rPr>
                      <m:t>____</m:t>
                    </m:r>
                  </m:oMath>
                </a14:m>
                <a:r>
                  <a:rPr lang="en-US" sz="2600" dirty="0"/>
                  <a:t> pencils</a:t>
                </a:r>
              </a:p>
              <a:p>
                <a14:m>
                  <m:oMath xmlns:m="http://schemas.openxmlformats.org/officeDocument/2006/math">
                    <m:r>
                      <a:rPr lang="en-US" sz="2600" i="1">
                        <a:latin typeface="Cambria Math" panose="02040503050406030204" pitchFamily="18" charset="0"/>
                      </a:rPr>
                      <m:t>____</m:t>
                    </m:r>
                  </m:oMath>
                </a14:m>
                <a:r>
                  <a:rPr lang="en-US" sz="2600" dirty="0"/>
                  <a:t> eraser</a:t>
                </a:r>
              </a:p>
              <a:p>
                <a14:m>
                  <m:oMath xmlns:m="http://schemas.openxmlformats.org/officeDocument/2006/math">
                    <m:r>
                      <a:rPr lang="en-US" sz="2600" i="1">
                        <a:latin typeface="Cambria Math" panose="02040503050406030204" pitchFamily="18" charset="0"/>
                      </a:rPr>
                      <m:t>____</m:t>
                    </m:r>
                  </m:oMath>
                </a14:m>
                <a:r>
                  <a:rPr lang="en-US" sz="2600" dirty="0"/>
                  <a:t> colored pencils </a:t>
                </a:r>
              </a:p>
              <a:p>
                <a:r>
                  <a:rPr lang="en-US" sz="2600" dirty="0"/>
                  <a:t>or highlighter</a:t>
                </a:r>
              </a:p>
              <a:p>
                <a14:m>
                  <m:oMath xmlns:m="http://schemas.openxmlformats.org/officeDocument/2006/math">
                    <m:r>
                      <a:rPr lang="en-US" sz="2600" i="1">
                        <a:latin typeface="Cambria Math" panose="02040503050406030204" pitchFamily="18" charset="0"/>
                      </a:rPr>
                      <m:t>____</m:t>
                    </m:r>
                  </m:oMath>
                </a14:m>
                <a:r>
                  <a:rPr lang="en-US" sz="2600" dirty="0"/>
                  <a:t> ruler or straightedge</a:t>
                </a:r>
              </a:p>
            </p:txBody>
          </p:sp>
        </mc:Choice>
        <mc:Fallback xmlns="">
          <p:sp>
            <p:nvSpPr>
              <p:cNvPr id="4" name="TextBox 3">
                <a:extLst>
                  <a:ext uri="{FF2B5EF4-FFF2-40B4-BE49-F238E27FC236}">
                    <a16:creationId xmlns:a16="http://schemas.microsoft.com/office/drawing/2014/main" id="{E9A15830-F0BF-466E-8099-C9BC5C465866}"/>
                  </a:ext>
                </a:extLst>
              </p:cNvPr>
              <p:cNvSpPr txBox="1">
                <a:spLocks noRot="1" noChangeAspect="1" noMove="1" noResize="1" noEditPoints="1" noAdjustHandles="1" noChangeArrowheads="1" noChangeShapeType="1" noTextEdit="1"/>
              </p:cNvSpPr>
              <p:nvPr/>
            </p:nvSpPr>
            <p:spPr>
              <a:xfrm>
                <a:off x="5105400" y="3048000"/>
                <a:ext cx="5410200" cy="2092881"/>
              </a:xfrm>
              <a:prstGeom prst="rect">
                <a:avLst/>
              </a:prstGeom>
              <a:blipFill>
                <a:blip r:embed="rId3"/>
                <a:stretch>
                  <a:fillRect l="-2029" t="-2332" b="-6706"/>
                </a:stretch>
              </a:blipFill>
            </p:spPr>
            <p:txBody>
              <a:bodyPr/>
              <a:lstStyle/>
              <a:p>
                <a:r>
                  <a:rPr lang="en-US">
                    <a:noFill/>
                  </a:rPr>
                  <a:t> </a:t>
                </a:r>
              </a:p>
            </p:txBody>
          </p:sp>
        </mc:Fallback>
      </mc:AlternateContent>
    </p:spTree>
    <p:extLst>
      <p:ext uri="{BB962C8B-B14F-4D97-AF65-F5344CB8AC3E}">
        <p14:creationId xmlns:p14="http://schemas.microsoft.com/office/powerpoint/2010/main" val="1453735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During the Exam</a:t>
            </a:r>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Put your name at the top of your exam immediately. </a:t>
            </a:r>
            <a:endParaRPr lang="en-US" sz="2800" dirty="0"/>
          </a:p>
          <a:p>
            <a:pPr marL="514350" indent="-514350">
              <a:buFont typeface="Arial" panose="020B0604020202020204" pitchFamily="34" charset="0"/>
              <a:buChar char="•"/>
              <a:defRPr sz="2800"/>
            </a:pPr>
            <a:r>
              <a:rPr lang="en-US" dirty="0"/>
              <a:t>D</a:t>
            </a:r>
            <a:r>
              <a:rPr sz="2800" dirty="0"/>
              <a:t>o what is called a “brain drain” or “data dump.”</a:t>
            </a:r>
            <a:endParaRPr lang="en-US" sz="2800" dirty="0"/>
          </a:p>
          <a:p>
            <a:pPr marL="514350" indent="-514350">
              <a:buFont typeface="Arial" panose="020B0604020202020204" pitchFamily="34" charset="0"/>
              <a:buChar char="•"/>
              <a:defRPr sz="2800"/>
            </a:pPr>
            <a:r>
              <a:rPr lang="en-US" dirty="0"/>
              <a:t>​Read the directions carefully.</a:t>
            </a:r>
          </a:p>
          <a:p>
            <a:pPr marL="514350" indent="-514350">
              <a:buFont typeface="Arial" panose="020B0604020202020204" pitchFamily="34" charset="0"/>
              <a:buChar char="•"/>
              <a:defRPr sz="2800"/>
            </a:pPr>
            <a:r>
              <a:rPr lang="en-US" dirty="0"/>
              <a:t>Make sure you have answered the questions being asked.</a:t>
            </a:r>
          </a:p>
          <a:p>
            <a:pPr marL="514350" indent="-514350">
              <a:buFont typeface="Arial" panose="020B0604020202020204" pitchFamily="34" charset="0"/>
              <a:buChar char="•"/>
              <a:defRPr sz="2800"/>
            </a:pPr>
            <a:r>
              <a:rPr lang="en-US" dirty="0"/>
              <a:t>Check your solutions as you go. </a:t>
            </a:r>
          </a:p>
          <a:p>
            <a:pPr marL="514350" indent="-514350">
              <a:buFont typeface="Arial" panose="020B0604020202020204" pitchFamily="34" charset="0"/>
              <a:buChar char="•"/>
              <a:defRPr sz="2800"/>
            </a:pPr>
            <a:r>
              <a:rPr lang="en-US" dirty="0"/>
              <a:t>Don’t forget to attach your scratch work to your exam when you turn it in for potential partial credit.</a:t>
            </a:r>
          </a:p>
          <a:p>
            <a:pPr marL="514350" indent="-514350">
              <a:buFont typeface="+mj-lt"/>
              <a:buAutoNum type="arabicPeriod"/>
              <a:defRPr sz="2800"/>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Skim the questions on the exam, marking the ones you know how to do immediately. </a:t>
            </a:r>
            <a:r>
              <a:rPr lang="en-US" sz="2800" dirty="0"/>
              <a:t>Do these first.</a:t>
            </a:r>
          </a:p>
          <a:p>
            <a:pPr marL="514350" indent="-514350">
              <a:buFont typeface="Arial" panose="020B0604020202020204" pitchFamily="34" charset="0"/>
              <a:buChar char="•"/>
              <a:defRPr sz="2800"/>
            </a:pPr>
            <a:r>
              <a:rPr lang="en-US" sz="2800" dirty="0"/>
              <a:t>N</a:t>
            </a:r>
            <a:r>
              <a:rPr sz="2800" dirty="0"/>
              <a:t>ote any questions that have a higher point value. </a:t>
            </a:r>
            <a:r>
              <a:rPr lang="en-US" sz="2800" dirty="0"/>
              <a:t>Do these next.</a:t>
            </a:r>
          </a:p>
          <a:p>
            <a:pPr marL="514350" indent="-514350">
              <a:buFont typeface="Arial" panose="020B0604020202020204" pitchFamily="34" charset="0"/>
              <a:buChar char="•"/>
              <a:defRPr sz="2800"/>
            </a:pPr>
            <a:r>
              <a:rPr lang="en-US" dirty="0"/>
              <a:t>​If you get to a problem you don’t know how to do, skip it for the end.</a:t>
            </a:r>
            <a:endParaRPr sz="2800" dirty="0"/>
          </a:p>
        </p:txBody>
      </p:sp>
    </p:spTree>
    <p:extLst>
      <p:ext uri="{BB962C8B-B14F-4D97-AF65-F5344CB8AC3E}">
        <p14:creationId xmlns:p14="http://schemas.microsoft.com/office/powerpoint/2010/main" val="215171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lnSpcReduction="10000"/>
          </a:bodyPr>
          <a:lstStyle/>
          <a:p>
            <a:pPr>
              <a:defRPr sz="2800"/>
            </a:pPr>
            <a:r>
              <a:rPr dirty="0"/>
              <a:t>​</a:t>
            </a:r>
            <a:r>
              <a:rPr sz="2800" dirty="0"/>
              <a:t>For multiple choice questions,</a:t>
            </a:r>
            <a:r>
              <a:rPr lang="en-US" sz="2800" dirty="0"/>
              <a:t> try the following:</a:t>
            </a:r>
          </a:p>
          <a:p>
            <a:pPr marL="457200" indent="-457200">
              <a:buFont typeface="Arial" panose="020B0604020202020204" pitchFamily="34" charset="0"/>
              <a:buChar char="•"/>
              <a:defRPr sz="2800"/>
            </a:pPr>
            <a:r>
              <a:rPr lang="en-US" dirty="0"/>
              <a:t>W</a:t>
            </a:r>
            <a:r>
              <a:rPr sz="2800" dirty="0"/>
              <a:t>ork the problem first before looking at the answer choices.</a:t>
            </a:r>
            <a:endParaRPr lang="en-US" sz="2800" dirty="0"/>
          </a:p>
          <a:p>
            <a:pPr marL="457200" indent="-457200">
              <a:buFont typeface="Arial" panose="020B0604020202020204" pitchFamily="34" charset="0"/>
              <a:buChar char="•"/>
              <a:defRPr sz="2800"/>
            </a:pPr>
            <a:r>
              <a:rPr sz="2800" dirty="0"/>
              <a:t>If your answer is not one of the choices, then review your math work.</a:t>
            </a:r>
            <a:endParaRPr lang="en-US" sz="2800" dirty="0"/>
          </a:p>
          <a:p>
            <a:pPr marL="457200" indent="-457200">
              <a:buFont typeface="Arial" panose="020B0604020202020204" pitchFamily="34" charset="0"/>
              <a:buChar char="•"/>
              <a:defRPr sz="2800"/>
            </a:pPr>
            <a:r>
              <a:rPr lang="en-US" sz="2800" dirty="0"/>
              <a:t>W</a:t>
            </a:r>
            <a:r>
              <a:rPr sz="2800" dirty="0"/>
              <a:t>ork backwards to see if any of them work in the problem.</a:t>
            </a:r>
            <a:r>
              <a:rPr lang="en-US" sz="2800" dirty="0"/>
              <a:t> </a:t>
            </a:r>
          </a:p>
          <a:p>
            <a:pPr marL="457200" indent="-457200">
              <a:buFont typeface="Arial" panose="020B0604020202020204" pitchFamily="34" charset="0"/>
              <a:buChar char="•"/>
              <a:defRPr sz="2800"/>
            </a:pPr>
            <a:r>
              <a:rPr lang="en-US" sz="2800" dirty="0"/>
              <a:t>S</a:t>
            </a:r>
            <a:r>
              <a:rPr sz="2800" dirty="0"/>
              <a:t>ee if you can eliminate any of the answer choices and make an educated guess</a:t>
            </a:r>
            <a:r>
              <a:rPr lang="en-US" sz="2800" dirty="0"/>
              <a:t>.</a:t>
            </a:r>
          </a:p>
          <a:p>
            <a:pPr marL="457200" indent="-457200">
              <a:buFont typeface="Arial" panose="020B0604020202020204" pitchFamily="34" charset="0"/>
              <a:buChar char="•"/>
              <a:defRPr sz="2800"/>
            </a:pPr>
            <a:r>
              <a:rPr sz="2800" dirty="0"/>
              <a:t>Mark the problem to come back to later when you review the exam.</a:t>
            </a:r>
          </a:p>
        </p:txBody>
      </p:sp>
    </p:spTree>
    <p:extLst>
      <p:ext uri="{BB962C8B-B14F-4D97-AF65-F5344CB8AC3E}">
        <p14:creationId xmlns:p14="http://schemas.microsoft.com/office/powerpoint/2010/main" val="256305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Once you have an answer for all the problems, </a:t>
            </a:r>
            <a:endParaRPr lang="en-US" sz="2800" dirty="0"/>
          </a:p>
          <a:p>
            <a:pPr marL="457200" indent="-457200">
              <a:buFont typeface="Arial" panose="020B0604020202020204" pitchFamily="34" charset="0"/>
              <a:buChar char="•"/>
              <a:defRPr sz="2800"/>
            </a:pPr>
            <a:r>
              <a:rPr sz="2800" dirty="0"/>
              <a:t>review the entire exam</a:t>
            </a:r>
            <a:r>
              <a:rPr lang="en-US" dirty="0"/>
              <a:t>,</a:t>
            </a:r>
            <a:endParaRPr lang="en-US" sz="2800" dirty="0"/>
          </a:p>
          <a:p>
            <a:pPr marL="457200" indent="-457200">
              <a:buFont typeface="Arial" panose="020B0604020202020204" pitchFamily="34" charset="0"/>
              <a:buChar char="•"/>
              <a:defRPr sz="2800"/>
            </a:pPr>
            <a:r>
              <a:rPr lang="en-US" dirty="0"/>
              <a:t>t</a:t>
            </a:r>
            <a:r>
              <a:rPr sz="2800" dirty="0"/>
              <a:t>ry working the problems differently and comparing the results</a:t>
            </a:r>
            <a:r>
              <a:rPr lang="en-US" dirty="0"/>
              <a:t>,</a:t>
            </a:r>
            <a:endParaRPr lang="en-US" sz="2800" dirty="0"/>
          </a:p>
          <a:p>
            <a:pPr marL="457200" indent="-457200">
              <a:buFont typeface="Arial" panose="020B0604020202020204" pitchFamily="34" charset="0"/>
              <a:buChar char="•"/>
              <a:defRPr sz="2800"/>
            </a:pPr>
            <a:r>
              <a:rPr lang="en-US" dirty="0"/>
              <a:t>check your solutions, and</a:t>
            </a:r>
            <a:endParaRPr lang="en-US" sz="2800" dirty="0"/>
          </a:p>
          <a:p>
            <a:pPr marL="457200" indent="-457200">
              <a:buFont typeface="Arial" panose="020B0604020202020204" pitchFamily="34" charset="0"/>
              <a:buChar char="•"/>
              <a:defRPr sz="2800"/>
            </a:pPr>
            <a:r>
              <a:rPr lang="en-US" dirty="0"/>
              <a:t>d</a:t>
            </a:r>
            <a:r>
              <a:rPr sz="2800"/>
              <a:t>o </a:t>
            </a:r>
            <a:r>
              <a:rPr sz="2800" dirty="0"/>
              <a:t>not worry about finishing early. </a:t>
            </a:r>
          </a:p>
        </p:txBody>
      </p:sp>
    </p:spTree>
    <p:extLst>
      <p:ext uri="{BB962C8B-B14F-4D97-AF65-F5344CB8AC3E}">
        <p14:creationId xmlns:p14="http://schemas.microsoft.com/office/powerpoint/2010/main" val="41102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Since math concepts build on one another, a final exam in math is not one you can study for in a night or even a day or two.</a:t>
            </a:r>
            <a:endParaRPr lang="en-US" sz="2800" dirty="0"/>
          </a:p>
          <a:p>
            <a:endParaRPr lang="en-US" dirty="0"/>
          </a:p>
          <a:p>
            <a:r>
              <a:rPr sz="2800" dirty="0"/>
              <a:t>To pull all the concepts together for the semester, you should plan to start one or two weeks ahead of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What is the date, time, and location of the exam?</a:t>
            </a:r>
            <a:endParaRPr lang="en-US" sz="2800" dirty="0"/>
          </a:p>
          <a:p>
            <a:pPr>
              <a:defRPr sz="2800"/>
            </a:pPr>
            <a:endParaRPr lang="en-US" dirty="0"/>
          </a:p>
          <a:p>
            <a:pPr>
              <a:defRPr sz="2800"/>
            </a:pPr>
            <a:r>
              <a:rPr sz="2800" dirty="0"/>
              <a:t>Check your syllabus for the final exam time and location. If it’s not on your syllabus, your instructor should announce this information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Is there a time limit on the exam? </a:t>
            </a:r>
            <a:endParaRPr lang="en-US" sz="2800" dirty="0"/>
          </a:p>
          <a:p>
            <a:pPr>
              <a:defRPr sz="2800"/>
            </a:pPr>
            <a:endParaRPr lang="en-US" dirty="0"/>
          </a:p>
          <a:p>
            <a:pPr>
              <a:defRPr sz="2800"/>
            </a:pPr>
            <a:r>
              <a:rPr sz="2800" dirty="0"/>
              <a:t>If you experience test anxiety on timed tests, be sure to speak to your professor about it and see if you can receive accommodations</a:t>
            </a:r>
            <a:r>
              <a:rPr lang="en-US" sz="2800" dirty="0"/>
              <a:t>.</a:t>
            </a:r>
            <a:endParaRPr sz="2800" dirty="0"/>
          </a:p>
        </p:txBody>
      </p:sp>
    </p:spTree>
    <p:extLst>
      <p:ext uri="{BB962C8B-B14F-4D97-AF65-F5344CB8AC3E}">
        <p14:creationId xmlns:p14="http://schemas.microsoft.com/office/powerpoint/2010/main" val="113890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AutoNum type="arabicPeriod" startAt="3"/>
              <a:defRPr sz="2800"/>
            </a:pPr>
            <a:r>
              <a:rPr dirty="0"/>
              <a:t>​​</a:t>
            </a:r>
            <a:r>
              <a:rPr sz="2800" dirty="0"/>
              <a:t>Will you be able to use a formula sheet, calculator, and/or scrap paper on the exam?</a:t>
            </a:r>
            <a:endParaRPr lang="en-US" sz="2800" dirty="0"/>
          </a:p>
          <a:p>
            <a:pPr>
              <a:defRPr sz="2800"/>
            </a:pPr>
            <a:endParaRPr lang="en-US" dirty="0"/>
          </a:p>
          <a:p>
            <a:pPr>
              <a:defRPr sz="2800"/>
            </a:pPr>
            <a:r>
              <a:rPr sz="2800" dirty="0"/>
              <a:t>If you are not allowed to use a formula sheet, you should write down important formulas and memorize them</a:t>
            </a:r>
            <a:r>
              <a:rPr lang="en-US" sz="2800" dirty="0"/>
              <a:t>.</a:t>
            </a:r>
          </a:p>
          <a:p>
            <a:pPr>
              <a:defRPr sz="2800"/>
            </a:pPr>
            <a:endParaRPr lang="en-US" dirty="0"/>
          </a:p>
          <a:p>
            <a:pPr>
              <a:defRPr sz="2800"/>
            </a:pPr>
            <a:r>
              <a:rPr sz="2800" dirty="0"/>
              <a:t>If you cannot use a calculator on the exam, be sure to practice doing calculations by hand</a:t>
            </a:r>
            <a:r>
              <a:rPr lang="en-US" sz="2800" dirty="0"/>
              <a:t>.</a:t>
            </a:r>
            <a:endParaRPr sz="2800" dirty="0"/>
          </a:p>
        </p:txBody>
      </p:sp>
    </p:spTree>
    <p:extLst>
      <p:ext uri="{BB962C8B-B14F-4D97-AF65-F5344CB8AC3E}">
        <p14:creationId xmlns:p14="http://schemas.microsoft.com/office/powerpoint/2010/main" val="2551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 Week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Decide where to study for the exam and with whom. </a:t>
            </a:r>
            <a:endParaRPr lang="en-US" sz="2800" dirty="0"/>
          </a:p>
          <a:p>
            <a:pPr>
              <a:defRPr sz="2800"/>
            </a:pPr>
            <a:r>
              <a:rPr sz="2800" dirty="0"/>
              <a:t>If you are studying with others,</a:t>
            </a:r>
            <a:r>
              <a:rPr lang="en-US" sz="2800" dirty="0"/>
              <a:t> be prepared:</a:t>
            </a:r>
          </a:p>
          <a:p>
            <a:pPr marL="457200" indent="-457200">
              <a:buFont typeface="Arial" panose="020B0604020202020204" pitchFamily="34" charset="0"/>
              <a:buChar char="•"/>
              <a:defRPr sz="2800"/>
            </a:pPr>
            <a:r>
              <a:rPr lang="en-US" sz="2800" dirty="0"/>
              <a:t>Make sure the group is small and that the people in the group are motivated to study.</a:t>
            </a:r>
          </a:p>
          <a:p>
            <a:pPr marL="457200" indent="-457200">
              <a:buFont typeface="Arial" panose="020B0604020202020204" pitchFamily="34" charset="0"/>
              <a:buChar char="•"/>
              <a:defRPr sz="2800"/>
            </a:pPr>
            <a:r>
              <a:rPr sz="2800" dirty="0"/>
              <a:t>Plan to have snacks and water with you for energy and to avoid having to delay studying</a:t>
            </a:r>
            <a:r>
              <a:rPr lang="en-US" sz="2800" dirty="0"/>
              <a:t>.</a:t>
            </a:r>
          </a:p>
          <a:p>
            <a:pPr marL="457200" indent="-457200">
              <a:buFont typeface="Arial" panose="020B0604020202020204" pitchFamily="34" charset="0"/>
              <a:buChar char="•"/>
              <a:defRPr sz="2800"/>
            </a:pPr>
            <a:r>
              <a:rPr sz="2800" dirty="0"/>
              <a:t>Be sure and take small breaks every hour or two</a:t>
            </a:r>
            <a:r>
              <a:rPr lang="en-US" sz="2800" dirty="0"/>
              <a: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Organize your class notes and any flash cards</a:t>
            </a:r>
            <a:r>
              <a:rPr lang="en-US" sz="2800" dirty="0"/>
              <a:t>.</a:t>
            </a:r>
          </a:p>
          <a:p>
            <a:pPr marL="457200" indent="-457200">
              <a:buFont typeface="Arial" panose="020B0604020202020204" pitchFamily="34" charset="0"/>
              <a:buChar char="•"/>
              <a:defRPr sz="2800"/>
            </a:pPr>
            <a:r>
              <a:rPr lang="en-US" dirty="0"/>
              <a:t>H</a:t>
            </a:r>
            <a:r>
              <a:rPr sz="2800" dirty="0"/>
              <a:t>ighlight the vocabulary</a:t>
            </a:r>
            <a:r>
              <a:rPr lang="en-US" sz="2800" dirty="0"/>
              <a:t> in your notes</a:t>
            </a:r>
            <a:r>
              <a:rPr sz="2800" dirty="0"/>
              <a:t>. </a:t>
            </a:r>
            <a:endParaRPr lang="en-US" sz="2800" dirty="0"/>
          </a:p>
          <a:p>
            <a:pPr marL="457200" indent="-457200">
              <a:buFont typeface="Arial" panose="020B0604020202020204" pitchFamily="34" charset="0"/>
              <a:buChar char="•"/>
              <a:defRPr sz="2800"/>
            </a:pPr>
            <a:r>
              <a:rPr sz="2800" dirty="0"/>
              <a:t>Create a formula sheet to use on the exam, if the professor allows.</a:t>
            </a:r>
            <a:endParaRPr lang="en-US" sz="2800" dirty="0"/>
          </a:p>
          <a:p>
            <a:pPr marL="457200" indent="-457200">
              <a:buFont typeface="Arial" panose="020B0604020202020204" pitchFamily="34" charset="0"/>
              <a:buChar char="•"/>
              <a:defRPr sz="2800"/>
            </a:pPr>
            <a:r>
              <a:rPr sz="2800" dirty="0"/>
              <a:t> If not, then you can use the formula sheet to memorize the formulas.</a:t>
            </a:r>
          </a:p>
        </p:txBody>
      </p:sp>
    </p:spTree>
    <p:extLst>
      <p:ext uri="{BB962C8B-B14F-4D97-AF65-F5344CB8AC3E}">
        <p14:creationId xmlns:p14="http://schemas.microsoft.com/office/powerpoint/2010/main" val="11898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3"/>
              <a:defRPr sz="2800"/>
            </a:pPr>
            <a:r>
              <a:rPr dirty="0"/>
              <a:t>​</a:t>
            </a:r>
            <a:r>
              <a:rPr sz="2800" dirty="0"/>
              <a:t>Start studying for the exam. </a:t>
            </a:r>
            <a:endParaRPr lang="en-US" sz="2800" dirty="0"/>
          </a:p>
          <a:p>
            <a:pPr marL="457200" indent="-457200">
              <a:buFont typeface="Arial" panose="020B0604020202020204" pitchFamily="34" charset="0"/>
              <a:buChar char="•"/>
              <a:defRPr sz="2800"/>
            </a:pPr>
            <a:r>
              <a:rPr sz="2800" dirty="0"/>
              <a:t>Don’t spend a lot of time reviewing material you already know.</a:t>
            </a:r>
            <a:endParaRPr lang="en-US" sz="2800" dirty="0"/>
          </a:p>
          <a:p>
            <a:pPr marL="457200" indent="-457200">
              <a:buFont typeface="Arial" panose="020B0604020202020204" pitchFamily="34" charset="0"/>
              <a:buChar char="•"/>
              <a:defRPr sz="2800"/>
            </a:pPr>
            <a:r>
              <a:rPr sz="2800" dirty="0"/>
              <a:t>Go over the most difficult material or material that you don’t understand so you can ask questions about it. </a:t>
            </a:r>
            <a:endParaRPr lang="en-US" sz="2800" dirty="0"/>
          </a:p>
          <a:p>
            <a:pPr marL="457200" indent="-457200">
              <a:buFont typeface="Arial" panose="020B0604020202020204" pitchFamily="34" charset="0"/>
              <a:buChar char="•"/>
              <a:defRPr sz="2800"/>
            </a:pPr>
            <a:r>
              <a:rPr lang="en-US" dirty="0"/>
              <a:t>R</a:t>
            </a:r>
            <a:r>
              <a:rPr sz="2800" dirty="0"/>
              <a:t>eview old exams and work through any questions you missed.</a:t>
            </a:r>
          </a:p>
        </p:txBody>
      </p:sp>
    </p:spTree>
    <p:extLst>
      <p:ext uri="{BB962C8B-B14F-4D97-AF65-F5344CB8AC3E}">
        <p14:creationId xmlns:p14="http://schemas.microsoft.com/office/powerpoint/2010/main" val="361881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Days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t>​</a:t>
            </a:r>
            <a:r>
              <a:rPr sz="2800"/>
              <a:t>Make yourself a practice test consisting of the problem types. Don’t necessarily put the questions in the order that the professor covered them in class.</a:t>
            </a:r>
          </a:p>
          <a:p>
            <a:pPr marL="514350" indent="-514350">
              <a:buFont typeface="+mj-lt"/>
              <a:buAutoNum type="arabicPeriod" startAt="2"/>
              <a:defRPr sz="2800"/>
            </a:pPr>
            <a:r>
              <a:t>​</a:t>
            </a:r>
            <a:r>
              <a:rPr sz="2800"/>
              <a:t>Ask your instructor or classmates any questions that you have about the practice test so that you have time to go back and review the material you are having difficulty with.</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TotalTime>
  <Words>998</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Courier New</vt:lpstr>
      <vt:lpstr>Cambria Math</vt:lpstr>
      <vt:lpstr>Calibri</vt:lpstr>
      <vt:lpstr>Office Theme</vt:lpstr>
      <vt:lpstr>Section 0.10</vt:lpstr>
      <vt:lpstr>PowerPoint Presentation</vt:lpstr>
      <vt:lpstr>Before You Start Preparing for the Exam</vt:lpstr>
      <vt:lpstr>Before You Start Preparing for the Exam (cont.)</vt:lpstr>
      <vt:lpstr>Before You Start Preparing for the Exam (cont.)</vt:lpstr>
      <vt:lpstr>A Week Before the Exam</vt:lpstr>
      <vt:lpstr>A Week Before the Exam (cont.)</vt:lpstr>
      <vt:lpstr>A Week Before the Exam (cont.)</vt:lpstr>
      <vt:lpstr>3 Days Before the Exam</vt:lpstr>
      <vt:lpstr>The Night Before the Exam</vt:lpstr>
      <vt:lpstr>The Day of the Exam</vt:lpstr>
      <vt:lpstr>Checklist for the Exam</vt:lpstr>
      <vt:lpstr>During the Exam</vt:lpstr>
      <vt:lpstr>During the Exam (cont.)</vt:lpstr>
      <vt:lpstr>During the Exam (cont.)</vt:lpstr>
      <vt:lpstr>During the Exam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123</cp:revision>
  <dcterms:created xsi:type="dcterms:W3CDTF">2013-04-26T14:43:13Z</dcterms:created>
  <dcterms:modified xsi:type="dcterms:W3CDTF">2020-05-07T19:04:46Z</dcterms:modified>
</cp:coreProperties>
</file>