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9" r:id="rId3"/>
    <p:sldId id="260" r:id="rId4"/>
    <p:sldId id="287" r:id="rId5"/>
    <p:sldId id="288" r:id="rId6"/>
    <p:sldId id="261" r:id="rId7"/>
    <p:sldId id="286" r:id="rId8"/>
    <p:sldId id="264" r:id="rId9"/>
    <p:sldId id="284" r:id="rId10"/>
    <p:sldId id="268" r:id="rId11"/>
    <p:sldId id="269" r:id="rId12"/>
    <p:sldId id="270" r:id="rId13"/>
    <p:sldId id="289" r:id="rId14"/>
    <p:sldId id="271" r:id="rId15"/>
    <p:sldId id="273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000000"/>
    <a:srgbClr val="2D7D9F"/>
    <a:srgbClr val="000099"/>
    <a:srgbClr val="0000FF"/>
    <a:srgbClr val="FF00FF"/>
    <a:srgbClr val="9900FF"/>
    <a:srgbClr val="FFFFCC"/>
    <a:srgbClr val="008080"/>
    <a:srgbClr val="1F4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31" autoAdjust="0"/>
    <p:restoredTop sz="50000" autoAdjust="0"/>
  </p:normalViewPr>
  <p:slideViewPr>
    <p:cSldViewPr>
      <p:cViewPr varScale="1">
        <p:scale>
          <a:sx n="99" d="100"/>
          <a:sy n="99" d="100"/>
        </p:scale>
        <p:origin x="75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7" Type="http://schemas.openxmlformats.org/officeDocument/2006/relationships/image" Target="../media/image8.wmf"/><Relationship Id="rId2" Type="http://schemas.openxmlformats.org/officeDocument/2006/relationships/image" Target="../media/image3.e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emf"/><Relationship Id="rId1" Type="http://schemas.openxmlformats.org/officeDocument/2006/relationships/image" Target="../media/image9.e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17.e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23.emf"/><Relationship Id="rId5" Type="http://schemas.openxmlformats.org/officeDocument/2006/relationships/image" Target="../media/image22.emf"/><Relationship Id="rId4" Type="http://schemas.openxmlformats.org/officeDocument/2006/relationships/image" Target="../media/image2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6" Type="http://schemas.openxmlformats.org/officeDocument/2006/relationships/image" Target="../media/image29.emf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emf"/><Relationship Id="rId2" Type="http://schemas.openxmlformats.org/officeDocument/2006/relationships/image" Target="../media/image31.emf"/><Relationship Id="rId1" Type="http://schemas.openxmlformats.org/officeDocument/2006/relationships/image" Target="../media/image30.emf"/><Relationship Id="rId5" Type="http://schemas.openxmlformats.org/officeDocument/2006/relationships/image" Target="../media/image34.emf"/><Relationship Id="rId4" Type="http://schemas.openxmlformats.org/officeDocument/2006/relationships/image" Target="../media/image33.e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36.wmf"/><Relationship Id="rId1" Type="http://schemas.openxmlformats.org/officeDocument/2006/relationships/image" Target="../media/image35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4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8602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276938-6083-45E3-B389-D9BA357E66D8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842362-7FB3-4AFB-84F1-3FAB35E132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981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842362-7FB3-4AFB-84F1-3FAB35E132D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0793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</a:t>
            </a:r>
            <a:r>
              <a:rPr lang="en-US" baseline="-25000" dirty="0">
                <a:solidFill>
                  <a:srgbClr val="004786"/>
                </a:solidFill>
              </a:rPr>
              <a:t>.</a:t>
            </a:r>
            <a:endParaRPr lang="en-US" baseline="-25000" dirty="0"/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7" Type="http://schemas.openxmlformats.org/officeDocument/2006/relationships/image" Target="../media/image37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6.wmf"/><Relationship Id="rId5" Type="http://schemas.openxmlformats.org/officeDocument/2006/relationships/oleObject" Target="../embeddings/oleObject35.bin"/><Relationship Id="rId4" Type="http://schemas.openxmlformats.org/officeDocument/2006/relationships/image" Target="../media/image35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41.png"/><Relationship Id="rId4" Type="http://schemas.openxmlformats.org/officeDocument/2006/relationships/image" Target="../media/image40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e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0.e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0" Type="http://schemas.openxmlformats.org/officeDocument/2006/relationships/image" Target="../media/image12.wmf"/><Relationship Id="rId4" Type="http://schemas.openxmlformats.org/officeDocument/2006/relationships/image" Target="../media/image9.emf"/><Relationship Id="rId9" Type="http://schemas.openxmlformats.org/officeDocument/2006/relationships/oleObject" Target="../embeddings/oleObject11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17.e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16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oleObject" Target="../embeddings/oleObject22.bin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22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21.bin"/><Relationship Id="rId5" Type="http://schemas.openxmlformats.org/officeDocument/2006/relationships/oleObject" Target="../embeddings/oleObject18.bin"/><Relationship Id="rId10" Type="http://schemas.openxmlformats.org/officeDocument/2006/relationships/image" Target="../media/image21.wmf"/><Relationship Id="rId4" Type="http://schemas.openxmlformats.org/officeDocument/2006/relationships/image" Target="../media/image18.wmf"/><Relationship Id="rId9" Type="http://schemas.openxmlformats.org/officeDocument/2006/relationships/oleObject" Target="../embeddings/oleObject20.bin"/><Relationship Id="rId14" Type="http://schemas.openxmlformats.org/officeDocument/2006/relationships/image" Target="../media/image23.e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13" Type="http://schemas.openxmlformats.org/officeDocument/2006/relationships/oleObject" Target="../embeddings/oleObject28.bin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2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5.wmf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4.bin"/><Relationship Id="rId10" Type="http://schemas.openxmlformats.org/officeDocument/2006/relationships/image" Target="../media/image27.wmf"/><Relationship Id="rId4" Type="http://schemas.openxmlformats.org/officeDocument/2006/relationships/image" Target="../media/image24.wmf"/><Relationship Id="rId9" Type="http://schemas.openxmlformats.org/officeDocument/2006/relationships/oleObject" Target="../embeddings/oleObject26.bin"/><Relationship Id="rId14" Type="http://schemas.openxmlformats.org/officeDocument/2006/relationships/image" Target="../media/image29.e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emf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12" Type="http://schemas.openxmlformats.org/officeDocument/2006/relationships/image" Target="../media/image34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1.emf"/><Relationship Id="rId11" Type="http://schemas.openxmlformats.org/officeDocument/2006/relationships/oleObject" Target="../embeddings/oleObject33.bin"/><Relationship Id="rId5" Type="http://schemas.openxmlformats.org/officeDocument/2006/relationships/oleObject" Target="../embeddings/oleObject30.bin"/><Relationship Id="rId10" Type="http://schemas.openxmlformats.org/officeDocument/2006/relationships/image" Target="../media/image33.emf"/><Relationship Id="rId4" Type="http://schemas.openxmlformats.org/officeDocument/2006/relationships/image" Target="../media/image30.emf"/><Relationship Id="rId9" Type="http://schemas.openxmlformats.org/officeDocument/2006/relationships/oleObject" Target="../embeddings/oleObject3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Section 10.R.2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Applications: Scientific Notation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</a:t>
            </a:r>
            <a:r>
              <a:rPr lang="en-US" dirty="0">
                <a:solidFill>
                  <a:schemeClr val="accent1"/>
                </a:solidFill>
              </a:rPr>
              <a:t>: Application: Scientific Notation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7200" y="1371600"/>
            <a:ext cx="7970476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(</a:t>
            </a:r>
            <a:r>
              <a:rPr lang="en-US" sz="2800" b="1" dirty="0"/>
              <a:t>Note</a:t>
            </a:r>
            <a:r>
              <a:rPr lang="en-US" sz="2800" dirty="0"/>
              <a:t>: In decimal form, this is 18,000,000,000 meters </a:t>
            </a:r>
            <a:br>
              <a:rPr lang="en-US" sz="2800" dirty="0"/>
            </a:br>
            <a:r>
              <a:rPr lang="en-US" sz="2800" dirty="0"/>
              <a:t>per minute. So, you can see why scientists prefer </a:t>
            </a:r>
            <a:br>
              <a:rPr lang="en-US" sz="2800" dirty="0"/>
            </a:br>
            <a:r>
              <a:rPr lang="en-US" sz="2800" dirty="0"/>
              <a:t>scientific notation.)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</a:t>
            </a:r>
            <a:r>
              <a:rPr lang="en-US" dirty="0">
                <a:solidFill>
                  <a:schemeClr val="accent1"/>
                </a:solidFill>
              </a:rPr>
              <a:t>: Scientific Notation and Calculator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2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458200" cy="207264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Use a graphing calculator to evaluate each expression. Leave the answer in scientific notation.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43" name="Object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0777001"/>
              </p:ext>
            </p:extLst>
          </p:nvPr>
        </p:nvGraphicFramePr>
        <p:xfrm>
          <a:off x="1066800" y="2255838"/>
          <a:ext cx="2700338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20" name="Equation" r:id="rId3" imgW="2705040" imgH="838080" progId="Equation.DSMT4">
                  <p:embed/>
                </p:oleObj>
              </mc:Choice>
              <mc:Fallback>
                <p:oleObj name="Equation" r:id="rId3" imgW="2705040" imgH="838080" progId="Equation.DSMT4">
                  <p:embed/>
                  <p:pic>
                    <p:nvPicPr>
                      <p:cNvPr id="0" name="Picture 4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255838"/>
                        <a:ext cx="2700338" cy="850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360200"/>
              </p:ext>
            </p:extLst>
          </p:nvPr>
        </p:nvGraphicFramePr>
        <p:xfrm>
          <a:off x="5946775" y="2122487"/>
          <a:ext cx="2282825" cy="1001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21" name="Equation" r:id="rId5" imgW="2286000" imgH="990360" progId="Equation.DSMT4">
                  <p:embed/>
                </p:oleObj>
              </mc:Choice>
              <mc:Fallback>
                <p:oleObj name="Equation" r:id="rId5" imgW="2286000" imgH="990360" progId="Equation.DSMT4">
                  <p:embed/>
                  <p:pic>
                    <p:nvPicPr>
                      <p:cNvPr id="0" name="Picture 4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6775" y="2122487"/>
                        <a:ext cx="2282825" cy="1001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" name="TextBox 44"/>
          <p:cNvSpPr txBox="1"/>
          <p:nvPr/>
        </p:nvSpPr>
        <p:spPr>
          <a:xfrm>
            <a:off x="457200" y="3200400"/>
            <a:ext cx="6204647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800" dirty="0"/>
              <a:t>With a TI-84 Plus calculator (set in </a:t>
            </a:r>
            <a:br>
              <a:rPr lang="en-US" sz="2800" dirty="0"/>
            </a:br>
            <a:r>
              <a:rPr lang="en-US" sz="2800" dirty="0"/>
              <a:t>scientific notation mode) the display </a:t>
            </a:r>
            <a:br>
              <a:rPr lang="en-US" sz="2800" dirty="0"/>
            </a:br>
            <a:r>
              <a:rPr lang="en-US" sz="2800" dirty="0"/>
              <a:t>should appear as shown here. Note </a:t>
            </a:r>
            <a:br>
              <a:rPr lang="en-US" sz="2800" dirty="0"/>
            </a:br>
            <a:r>
              <a:rPr lang="en-US" sz="2800" dirty="0"/>
              <a:t>that the E in the display indicates an </a:t>
            </a:r>
            <a:br>
              <a:rPr lang="en-US" sz="2800" dirty="0"/>
            </a:br>
            <a:r>
              <a:rPr lang="en-US" sz="2800" dirty="0"/>
              <a:t>exponent with base 10.</a:t>
            </a:r>
          </a:p>
        </p:txBody>
      </p:sp>
      <p:pic>
        <p:nvPicPr>
          <p:cNvPr id="82407" name="Picture 48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400800" y="3810000"/>
            <a:ext cx="2409825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5410200" y="2362200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</a:t>
            </a:r>
            <a:r>
              <a:rPr lang="en-US" dirty="0">
                <a:solidFill>
                  <a:schemeClr val="accent1"/>
                </a:solidFill>
              </a:rPr>
              <a:t>: Scientific Notation and Calculator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" y="1132344"/>
            <a:ext cx="6788974" cy="31085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>
              <a:buFont typeface="+mj-lt"/>
              <a:buAutoNum type="alphaLcPeriod" startAt="2"/>
            </a:pPr>
            <a:r>
              <a:rPr lang="en-US" sz="2800" dirty="0"/>
              <a:t>With a graphing calculator (set in </a:t>
            </a:r>
            <a:br>
              <a:rPr lang="en-US" sz="2800" dirty="0"/>
            </a:br>
            <a:r>
              <a:rPr lang="en-US" sz="2800" dirty="0"/>
              <a:t>scientific notation mode) the display </a:t>
            </a:r>
            <a:br>
              <a:rPr lang="en-US" sz="2800" dirty="0"/>
            </a:br>
            <a:r>
              <a:rPr lang="en-US" sz="2800" dirty="0"/>
              <a:t>should appear as shown here. </a:t>
            </a:r>
            <a:br>
              <a:rPr lang="en-US" sz="2800" dirty="0"/>
            </a:br>
            <a:r>
              <a:rPr lang="en-US" sz="2800" dirty="0"/>
              <a:t>Note: Remember, the caret key </a:t>
            </a:r>
            <a:br>
              <a:rPr lang="en-US" sz="2800" dirty="0"/>
            </a:br>
            <a:r>
              <a:rPr lang="en-US" sz="2800" dirty="0"/>
              <a:t>         is used to indicate an exponent </a:t>
            </a:r>
            <a:br>
              <a:rPr lang="en-US" sz="2800" dirty="0"/>
            </a:br>
            <a:r>
              <a:rPr lang="en-US" sz="2800" dirty="0"/>
              <a:t> and that the numerator and </a:t>
            </a:r>
            <a:br>
              <a:rPr lang="en-US" sz="2800" dirty="0"/>
            </a:br>
            <a:r>
              <a:rPr lang="en-US" sz="2800" dirty="0"/>
              <a:t> denominator must be set in parentheses.</a:t>
            </a:r>
          </a:p>
        </p:txBody>
      </p:sp>
      <p:pic>
        <p:nvPicPr>
          <p:cNvPr id="10" name="Picture 7" descr="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9286" y="2971800"/>
            <a:ext cx="731520" cy="3572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9569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00800" y="1371600"/>
            <a:ext cx="2371725" cy="165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Scientific Notation and Simplifying Expressions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03132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0" indent="0" algn="ctr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Notes</a:t>
            </a:r>
          </a:p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000"/>
                </a:solidFill>
              </a:rPr>
              <a:t>You can press the MODE key and select SCI on the first line to have all decimal calculations in scientific notation.</a:t>
            </a:r>
          </a:p>
        </p:txBody>
      </p:sp>
    </p:spTree>
    <p:extLst>
      <p:ext uri="{BB962C8B-B14F-4D97-AF65-F5344CB8AC3E}">
        <p14:creationId xmlns:p14="http://schemas.microsoft.com/office/powerpoint/2010/main" val="19230132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</a:t>
            </a:r>
            <a:r>
              <a:rPr lang="en-US" dirty="0">
                <a:solidFill>
                  <a:schemeClr val="accent1"/>
                </a:solidFill>
              </a:rPr>
              <a:t>: Application: Scientific Notation and Calculator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534400" cy="146304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A light-year is the distance light travels in one year. Use a graphing calculator to find the length of a light-year in scientific notation if light travels 186,000 mile per second.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57200" y="2819400"/>
            <a:ext cx="14242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Solution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57200" y="3413760"/>
            <a:ext cx="3457697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60 seconds = 1 minute</a:t>
            </a:r>
          </a:p>
          <a:p>
            <a:r>
              <a:rPr lang="en-US" sz="2800" dirty="0"/>
              <a:t>60 minutes = 1 hour</a:t>
            </a:r>
          </a:p>
          <a:p>
            <a:r>
              <a:rPr lang="en-US" sz="2800" dirty="0"/>
              <a:t>24 hours = 1 day</a:t>
            </a:r>
          </a:p>
          <a:p>
            <a:r>
              <a:rPr lang="en-US" sz="2800" dirty="0"/>
              <a:t>365 days = 1 year</a:t>
            </a:r>
          </a:p>
          <a:p>
            <a:endParaRPr lang="en-US" sz="2800" dirty="0"/>
          </a:p>
        </p:txBody>
      </p:sp>
      <p:sp>
        <p:nvSpPr>
          <p:cNvPr id="30" name="TextBox 29"/>
          <p:cNvSpPr txBox="1"/>
          <p:nvPr/>
        </p:nvSpPr>
        <p:spPr>
          <a:xfrm>
            <a:off x="3982720" y="3429000"/>
            <a:ext cx="50088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Multiplication gives the following </a:t>
            </a:r>
            <a:br>
              <a:rPr lang="en-US" sz="2800" dirty="0"/>
            </a:br>
            <a:r>
              <a:rPr lang="en-US" sz="2800" dirty="0"/>
              <a:t>display on your calculator.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</a:t>
            </a:r>
            <a:r>
              <a:rPr lang="en-US" dirty="0">
                <a:solidFill>
                  <a:schemeClr val="accent1"/>
                </a:solidFill>
              </a:rPr>
              <a:t>: Application: Scientific Notation and Calculator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9" name="Rectangle 3"/>
          <p:cNvSpPr>
            <a:spLocks noGrp="1"/>
          </p:cNvSpPr>
          <p:nvPr>
            <p:ph idx="1"/>
          </p:nvPr>
        </p:nvSpPr>
        <p:spPr>
          <a:xfrm>
            <a:off x="457200" y="3489960"/>
            <a:ext cx="8534400" cy="146304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Thus, a light-year is                            , or 5,865,696,000,000 miles (5 trillion, 865 billion, 696 million miles).</a:t>
            </a:r>
          </a:p>
        </p:txBody>
      </p:sp>
      <p:graphicFrame>
        <p:nvGraphicFramePr>
          <p:cNvPr id="2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4999844"/>
              </p:ext>
            </p:extLst>
          </p:nvPr>
        </p:nvGraphicFramePr>
        <p:xfrm>
          <a:off x="3475038" y="3559175"/>
          <a:ext cx="2076450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333" name="Equation" r:id="rId3" imgW="2070000" imgH="380880" progId="Equation.DSMT4">
                  <p:embed/>
                </p:oleObj>
              </mc:Choice>
              <mc:Fallback>
                <p:oleObj name="Equation" r:id="rId3" imgW="2070000" imgH="380880" progId="Equation.DSMT4">
                  <p:embed/>
                  <p:pic>
                    <p:nvPicPr>
                      <p:cNvPr id="0" name="Picture 9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5038" y="3559175"/>
                        <a:ext cx="2076450" cy="401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0326" name="Picture 93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352800" y="1371600"/>
            <a:ext cx="24193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</p:spPr>
        <p:txBody>
          <a:bodyPr/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625060"/>
          </a:xfrm>
        </p:spPr>
        <p:txBody>
          <a:bodyPr>
            <a:spAutoFit/>
          </a:bodyPr>
          <a:lstStyle/>
          <a:p>
            <a:pPr marL="339725" indent="-339725">
              <a:spcAft>
                <a:spcPts val="1200"/>
              </a:spcAft>
              <a:buFont typeface="Courier New" pitchFamily="49" charset="0"/>
              <a:buChar char="o"/>
            </a:pPr>
            <a:r>
              <a:rPr lang="en-US" dirty="0">
                <a:solidFill>
                  <a:schemeClr val="tx1"/>
                </a:solidFill>
              </a:rPr>
              <a:t>Write decimal numbers in scientific notation.</a:t>
            </a:r>
            <a:endParaRPr lang="en-US" i="0" dirty="0">
              <a:solidFill>
                <a:schemeClr val="tx1"/>
              </a:solidFill>
            </a:endParaRPr>
          </a:p>
          <a:p>
            <a:pPr marL="339725" indent="-339725">
              <a:spcAft>
                <a:spcPts val="1200"/>
              </a:spcAft>
              <a:buFont typeface="Courier New" pitchFamily="49" charset="0"/>
              <a:buChar char="o"/>
            </a:pPr>
            <a:r>
              <a:rPr lang="en-US" dirty="0">
                <a:solidFill>
                  <a:schemeClr val="tx1"/>
                </a:solidFill>
              </a:rPr>
              <a:t>Use scientific notation to help simplify decimal expressions.</a:t>
            </a:r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5734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2700" indent="-12700" algn="ctr" eaLnBrk="0" hangingPunct="0"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</a:rPr>
              <a:t>Definition</a:t>
            </a:r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pPr marL="12700" indent="-12700" algn="just" eaLnBrk="0" hangingPunct="0"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If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a decimal number, then in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scientific notation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pPr marL="12700" indent="-12700" algn="ctr" eaLnBrk="0" hangingPunct="0">
              <a:tabLst>
                <a:tab pos="457200" algn="l"/>
              </a:tabLst>
            </a:pP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N </a:t>
            </a:r>
            <a:r>
              <a:rPr lang="en-US" b="1" dirty="0">
                <a:solidFill>
                  <a:srgbClr val="0000FF"/>
                </a:solidFill>
                <a:latin typeface="Symbol" charset="2"/>
                <a:cs typeface="Symbol" charset="2"/>
              </a:rPr>
              <a:t>=</a:t>
            </a: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 a </a:t>
            </a:r>
            <a:r>
              <a:rPr lang="en-US" b="1" dirty="0">
                <a:solidFill>
                  <a:srgbClr val="0000FF"/>
                </a:solidFill>
                <a:latin typeface="ＭＳ ゴシック"/>
                <a:ea typeface="ＭＳ ゴシック"/>
                <a:cs typeface="ＭＳ ゴシック"/>
              </a:rPr>
              <a:t>×</a:t>
            </a: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 10</a:t>
            </a:r>
            <a:r>
              <a:rPr lang="en-US" b="1" i="1" baseline="30000" dirty="0">
                <a:solidFill>
                  <a:srgbClr val="0000FF"/>
                </a:solidFill>
                <a:latin typeface="Calibri" pitchFamily="34" charset="0"/>
              </a:rPr>
              <a:t>n</a:t>
            </a:r>
            <a:r>
              <a:rPr lang="en-US" b="1" i="1" baseline="30000" dirty="0">
                <a:solidFill>
                  <a:srgbClr val="C00000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where 1 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Symbol" charset="2"/>
              </a:rPr>
              <a:t>≤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&lt;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10 and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an integer.</a:t>
            </a:r>
            <a:endParaRPr lang="en-US" b="1" i="1" baseline="30000" dirty="0">
              <a:solidFill>
                <a:srgbClr val="0000FF"/>
              </a:solidFill>
              <a:latin typeface="Calibri" pitchFamily="34" charset="0"/>
            </a:endParaRPr>
          </a:p>
        </p:txBody>
      </p:sp>
      <p:sp>
        <p:nvSpPr>
          <p:cNvPr id="1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Scientific Notation</a:t>
            </a:r>
            <a:endParaRPr lang="en-US" sz="32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>
                <a:solidFill>
                  <a:schemeClr val="accent1"/>
                </a:solidFill>
              </a:rPr>
              <a:t>Writing Decimals in Scientific Notation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02236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Write the following decimal numbers in scientific notation.</a:t>
            </a:r>
          </a:p>
          <a:p>
            <a:pPr marL="514350" indent="-514350"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14350" indent="-514350"/>
            <a:r>
              <a:rPr lang="en-US" b="1" dirty="0"/>
              <a:t>Solution</a:t>
            </a: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buFont typeface="+mj-lt"/>
              <a:buAutoNum type="alphaLcPeriod"/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0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9400693"/>
              </p:ext>
            </p:extLst>
          </p:nvPr>
        </p:nvGraphicFramePr>
        <p:xfrm>
          <a:off x="950491" y="2353574"/>
          <a:ext cx="1522413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299" name="Equation" r:id="rId3" imgW="1511280" imgH="330120" progId="Equation.DSMT4">
                  <p:embed/>
                </p:oleObj>
              </mc:Choice>
              <mc:Fallback>
                <p:oleObj name="Equation" r:id="rId3" imgW="1511280" imgH="330120" progId="Equation.DSMT4">
                  <p:embed/>
                  <p:pic>
                    <p:nvPicPr>
                      <p:cNvPr id="0" name="Picture 5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0491" y="2353574"/>
                        <a:ext cx="1522413" cy="341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014587"/>
              </p:ext>
            </p:extLst>
          </p:nvPr>
        </p:nvGraphicFramePr>
        <p:xfrm>
          <a:off x="2667000" y="3377358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300" name="Equation" r:id="rId5" imgW="914040" imgH="264960" progId="Equation.DSMT4">
                  <p:embed/>
                </p:oleObj>
              </mc:Choice>
              <mc:Fallback>
                <p:oleObj name="Equation" r:id="rId5" imgW="914040" imgH="264960" progId="Equation.DSMT4">
                  <p:embed/>
                  <p:pic>
                    <p:nvPicPr>
                      <p:cNvPr id="0" name="Picture 5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3377358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6862505"/>
              </p:ext>
            </p:extLst>
          </p:nvPr>
        </p:nvGraphicFramePr>
        <p:xfrm>
          <a:off x="3652206" y="3234904"/>
          <a:ext cx="36576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301" name="Equation" r:id="rId7" imgW="3647880" imgH="484560" progId="Equation.DSMT4">
                  <p:embed/>
                </p:oleObj>
              </mc:Choice>
              <mc:Fallback>
                <p:oleObj name="Equation" r:id="rId7" imgW="3647880" imgH="484560" progId="Equation.DSMT4">
                  <p:embed/>
                  <p:pic>
                    <p:nvPicPr>
                      <p:cNvPr id="0" name="Picture 5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2206" y="3234904"/>
                        <a:ext cx="36576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4715793"/>
              </p:ext>
            </p:extLst>
          </p:nvPr>
        </p:nvGraphicFramePr>
        <p:xfrm>
          <a:off x="4711700" y="2362200"/>
          <a:ext cx="1917700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302" name="Equation" r:id="rId9" imgW="1904760" imgH="291960" progId="Equation.DSMT4">
                  <p:embed/>
                </p:oleObj>
              </mc:Choice>
              <mc:Fallback>
                <p:oleObj name="Equation" r:id="rId9" imgW="1904760" imgH="291960" progId="Equation.DSMT4">
                  <p:embed/>
                  <p:pic>
                    <p:nvPicPr>
                      <p:cNvPr id="0" name="Picture 5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1700" y="2362200"/>
                        <a:ext cx="1917700" cy="298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0887980"/>
              </p:ext>
            </p:extLst>
          </p:nvPr>
        </p:nvGraphicFramePr>
        <p:xfrm>
          <a:off x="1068387" y="3372118"/>
          <a:ext cx="1522413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303" name="Equation" r:id="rId11" imgW="1511280" imgH="330120" progId="Equation.DSMT4">
                  <p:embed/>
                </p:oleObj>
              </mc:Choice>
              <mc:Fallback>
                <p:oleObj name="Equation" r:id="rId11" imgW="1511280" imgH="330120" progId="Equation.DSMT4">
                  <p:embed/>
                  <p:pic>
                    <p:nvPicPr>
                      <p:cNvPr id="0" name="Picture 6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8387" y="3372118"/>
                        <a:ext cx="1522413" cy="339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3"/>
          <p:cNvSpPr txBox="1">
            <a:spLocks/>
          </p:cNvSpPr>
          <p:nvPr/>
        </p:nvSpPr>
        <p:spPr>
          <a:xfrm>
            <a:off x="1066800" y="3725001"/>
            <a:ext cx="76200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To check, move the decimal point 6 places to the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right and get the original number:</a:t>
            </a:r>
          </a:p>
        </p:txBody>
      </p:sp>
      <p:graphicFrame>
        <p:nvGraphicFramePr>
          <p:cNvPr id="2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354623"/>
              </p:ext>
            </p:extLst>
          </p:nvPr>
        </p:nvGraphicFramePr>
        <p:xfrm>
          <a:off x="2049408" y="4912126"/>
          <a:ext cx="3589338" cy="481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304" name="Equation" r:id="rId13" imgW="3581280" imgH="469800" progId="Equation.DSMT4">
                  <p:embed/>
                </p:oleObj>
              </mc:Choice>
              <mc:Fallback>
                <p:oleObj name="Equation" r:id="rId13" imgW="3581280" imgH="469800" progId="Equation.DSMT4">
                  <p:embed/>
                  <p:pic>
                    <p:nvPicPr>
                      <p:cNvPr id="0" name="Picture 6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9408" y="4912126"/>
                        <a:ext cx="3589338" cy="481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3962400" y="5364908"/>
            <a:ext cx="13125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1 2  3 4 5 6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3979334" y="5288708"/>
            <a:ext cx="1277365" cy="154888"/>
            <a:chOff x="3979334" y="5638800"/>
            <a:chExt cx="1277365" cy="154888"/>
          </a:xfrm>
        </p:grpSpPr>
        <p:sp>
          <p:nvSpPr>
            <p:cNvPr id="24" name="Freeform 23"/>
            <p:cNvSpPr/>
            <p:nvPr/>
          </p:nvSpPr>
          <p:spPr>
            <a:xfrm>
              <a:off x="3979334" y="5638800"/>
              <a:ext cx="266700" cy="146050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25" name="Freeform 24"/>
            <p:cNvSpPr/>
            <p:nvPr/>
          </p:nvSpPr>
          <p:spPr>
            <a:xfrm rot="21165741">
              <a:off x="4211697" y="5648739"/>
              <a:ext cx="250026" cy="142737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26" name="Freeform 25"/>
            <p:cNvSpPr/>
            <p:nvPr/>
          </p:nvSpPr>
          <p:spPr>
            <a:xfrm rot="21165741">
              <a:off x="4446808" y="5651537"/>
              <a:ext cx="211188" cy="142151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27" name="Freeform 26"/>
            <p:cNvSpPr/>
            <p:nvPr/>
          </p:nvSpPr>
          <p:spPr>
            <a:xfrm rot="21165741">
              <a:off x="4641122" y="5645926"/>
              <a:ext cx="216000" cy="146915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28" name="Freeform 27"/>
            <p:cNvSpPr/>
            <p:nvPr/>
          </p:nvSpPr>
          <p:spPr>
            <a:xfrm rot="21165741">
              <a:off x="5014815" y="5645175"/>
              <a:ext cx="241884" cy="137616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29" name="Freeform 28"/>
            <p:cNvSpPr/>
            <p:nvPr/>
          </p:nvSpPr>
          <p:spPr>
            <a:xfrm rot="21165741">
              <a:off x="4822442" y="5651537"/>
              <a:ext cx="211188" cy="142151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solidFill>
                    <a:srgbClr val="FF0000"/>
                  </a:solidFill>
                </a:ln>
              </a:endParaRPr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4208252" y="2227052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b.</a:t>
            </a:r>
          </a:p>
        </p:txBody>
      </p:sp>
      <p:graphicFrame>
        <p:nvGraphicFramePr>
          <p:cNvPr id="31" name="Object 4">
            <a:extLst>
              <a:ext uri="{FF2B5EF4-FFF2-40B4-BE49-F238E27FC236}">
                <a16:creationId xmlns:a16="http://schemas.microsoft.com/office/drawing/2014/main" id="{2F6352C9-E80B-4D5B-953D-5C5BE196921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2067639"/>
              </p:ext>
            </p:extLst>
          </p:nvPr>
        </p:nvGraphicFramePr>
        <p:xfrm>
          <a:off x="5673446" y="5023595"/>
          <a:ext cx="1514475" cy="338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305" name="Equation" r:id="rId15" imgW="1511280" imgH="330120" progId="Equation.DSMT4">
                  <p:embed/>
                </p:oleObj>
              </mc:Choice>
              <mc:Fallback>
                <p:oleObj name="Equation" r:id="rId15" imgW="1511280" imgH="330120" progId="Equation.DSMT4">
                  <p:embed/>
                  <p:pic>
                    <p:nvPicPr>
                      <p:cNvPr id="21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3446" y="5023595"/>
                        <a:ext cx="1514475" cy="338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56177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"/>
          <p:cNvSpPr txBox="1">
            <a:spLocks/>
          </p:cNvSpPr>
          <p:nvPr/>
        </p:nvSpPr>
        <p:spPr>
          <a:xfrm>
            <a:off x="457200" y="1219201"/>
            <a:ext cx="8229600" cy="147117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lphaLcPeriod" startAt="2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r>
              <a:rPr lang="en-US" dirty="0">
                <a:solidFill>
                  <a:schemeClr val="tx1"/>
                </a:solidFill>
              </a:rPr>
              <a:t>To check, move the decimal point 7 places to the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left and get the original number:</a:t>
            </a:r>
          </a:p>
        </p:txBody>
      </p:sp>
      <p:sp>
        <p:nvSpPr>
          <p:cNvPr id="27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>
                <a:solidFill>
                  <a:schemeClr val="accent1"/>
                </a:solidFill>
              </a:rPr>
              <a:t>Writing Decimals in Scientific Notation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2324978"/>
              </p:ext>
            </p:extLst>
          </p:nvPr>
        </p:nvGraphicFramePr>
        <p:xfrm>
          <a:off x="2926030" y="135884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52" name="Equation" r:id="rId3" imgW="914040" imgH="264960" progId="Equation.DSMT4">
                  <p:embed/>
                </p:oleObj>
              </mc:Choice>
              <mc:Fallback>
                <p:oleObj name="Equation" r:id="rId3" imgW="914040" imgH="264960" progId="Equation.DSMT4">
                  <p:embed/>
                  <p:pic>
                    <p:nvPicPr>
                      <p:cNvPr id="0" name="Picture 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6030" y="1358840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3784084"/>
              </p:ext>
            </p:extLst>
          </p:nvPr>
        </p:nvGraphicFramePr>
        <p:xfrm>
          <a:off x="3872180" y="1219200"/>
          <a:ext cx="38100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53" name="Equation" r:id="rId5" imgW="3794040" imgH="484560" progId="Equation.DSMT4">
                  <p:embed/>
                </p:oleObj>
              </mc:Choice>
              <mc:Fallback>
                <p:oleObj name="Equation" r:id="rId5" imgW="3794040" imgH="484560" progId="Equation.DSMT4">
                  <p:embed/>
                  <p:pic>
                    <p:nvPicPr>
                      <p:cNvPr id="0" name="Picture 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2180" y="1219200"/>
                        <a:ext cx="38100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9677483"/>
              </p:ext>
            </p:extLst>
          </p:nvPr>
        </p:nvGraphicFramePr>
        <p:xfrm>
          <a:off x="929012" y="1362974"/>
          <a:ext cx="1917700" cy="30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54" name="Equation" r:id="rId7" imgW="1904760" imgH="291960" progId="Equation.DSMT4">
                  <p:embed/>
                </p:oleObj>
              </mc:Choice>
              <mc:Fallback>
                <p:oleObj name="Equation" r:id="rId7" imgW="1904760" imgH="291960" progId="Equation.DSMT4">
                  <p:embed/>
                  <p:pic>
                    <p:nvPicPr>
                      <p:cNvPr id="0" name="Picture 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9012" y="1362974"/>
                        <a:ext cx="1917700" cy="300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3488350"/>
              </p:ext>
            </p:extLst>
          </p:nvPr>
        </p:nvGraphicFramePr>
        <p:xfrm>
          <a:off x="1447800" y="2902730"/>
          <a:ext cx="4211637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55" name="Equation" r:id="rId9" imgW="4203360" imgH="469800" progId="Equation.DSMT4">
                  <p:embed/>
                </p:oleObj>
              </mc:Choice>
              <mc:Fallback>
                <p:oleObj name="Equation" r:id="rId9" imgW="4203360" imgH="469800" progId="Equation.DSMT4">
                  <p:embed/>
                  <p:pic>
                    <p:nvPicPr>
                      <p:cNvPr id="0" name="Picture 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902730"/>
                        <a:ext cx="4211637" cy="481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TextBox 32"/>
          <p:cNvSpPr txBox="1"/>
          <p:nvPr/>
        </p:nvSpPr>
        <p:spPr>
          <a:xfrm>
            <a:off x="3581400" y="3409890"/>
            <a:ext cx="15005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7 6  5 4 3 2 1</a:t>
            </a:r>
          </a:p>
        </p:txBody>
      </p:sp>
      <p:grpSp>
        <p:nvGrpSpPr>
          <p:cNvPr id="34" name="Group 33"/>
          <p:cNvGrpSpPr/>
          <p:nvPr/>
        </p:nvGrpSpPr>
        <p:grpSpPr>
          <a:xfrm>
            <a:off x="3581400" y="3276369"/>
            <a:ext cx="1340993" cy="152631"/>
            <a:chOff x="3581400" y="3110755"/>
            <a:chExt cx="1340993" cy="152631"/>
          </a:xfrm>
        </p:grpSpPr>
        <p:sp>
          <p:nvSpPr>
            <p:cNvPr id="35" name="Freeform 34"/>
            <p:cNvSpPr/>
            <p:nvPr/>
          </p:nvSpPr>
          <p:spPr>
            <a:xfrm rot="434259" flipH="1">
              <a:off x="4387870" y="3110755"/>
              <a:ext cx="185705" cy="142737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  <a:scene3d>
              <a:camera prst="orthographicFront">
                <a:rot lat="300000" lon="0" rev="0"/>
              </a:camera>
              <a:lightRig rig="threePt" dir="t"/>
            </a:scene3d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dist"/>
              <a:endParaRPr lang="en-US">
                <a:ln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36" name="Freeform 35"/>
            <p:cNvSpPr/>
            <p:nvPr/>
          </p:nvSpPr>
          <p:spPr>
            <a:xfrm rot="434259" flipH="1">
              <a:off x="4188556" y="3117827"/>
              <a:ext cx="214170" cy="142151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  <a:scene3d>
              <a:camera prst="orthographicFront">
                <a:rot lat="300000" lon="0" rev="0"/>
              </a:camera>
              <a:lightRig rig="threePt" dir="t"/>
            </a:scene3d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dist"/>
              <a:endParaRPr lang="en-US">
                <a:ln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37" name="Freeform 36"/>
            <p:cNvSpPr/>
            <p:nvPr/>
          </p:nvSpPr>
          <p:spPr>
            <a:xfrm rot="434259" flipH="1">
              <a:off x="3986619" y="3112216"/>
              <a:ext cx="219050" cy="146915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  <a:scene3d>
              <a:camera prst="orthographicFront">
                <a:rot lat="300000" lon="0" rev="0"/>
              </a:camera>
              <a:lightRig rig="threePt" dir="t"/>
            </a:scene3d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dist"/>
              <a:endParaRPr lang="en-US">
                <a:ln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38" name="Freeform 37"/>
            <p:cNvSpPr/>
            <p:nvPr/>
          </p:nvSpPr>
          <p:spPr>
            <a:xfrm rot="434259" flipH="1">
              <a:off x="3581400" y="3111465"/>
              <a:ext cx="245299" cy="137616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  <a:scene3d>
              <a:camera prst="orthographicFront">
                <a:rot lat="300000" lon="0" rev="0"/>
              </a:camera>
              <a:lightRig rig="threePt" dir="t"/>
            </a:scene3d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dist"/>
              <a:endParaRPr lang="en-US">
                <a:ln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39" name="Freeform 38"/>
            <p:cNvSpPr/>
            <p:nvPr/>
          </p:nvSpPr>
          <p:spPr>
            <a:xfrm rot="434259" flipH="1">
              <a:off x="3807618" y="3117827"/>
              <a:ext cx="214170" cy="142151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  <a:scene3d>
              <a:camera prst="orthographicFront">
                <a:rot lat="300000" lon="0" rev="0"/>
              </a:camera>
              <a:lightRig rig="threePt" dir="t"/>
            </a:scene3d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dist"/>
              <a:endParaRPr lang="en-US">
                <a:ln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40" name="Freeform 39"/>
            <p:cNvSpPr/>
            <p:nvPr/>
          </p:nvSpPr>
          <p:spPr>
            <a:xfrm rot="434259" flipH="1">
              <a:off x="4548884" y="3112498"/>
              <a:ext cx="176408" cy="148208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  <a:scene3d>
              <a:camera prst="orthographicFront">
                <a:rot lat="300000" lon="0" rev="0"/>
              </a:camera>
              <a:lightRig rig="threePt" dir="t"/>
            </a:scene3d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dist"/>
              <a:endParaRPr lang="en-US">
                <a:ln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41" name="Freeform 40"/>
            <p:cNvSpPr/>
            <p:nvPr/>
          </p:nvSpPr>
          <p:spPr>
            <a:xfrm rot="434259" flipH="1">
              <a:off x="4703343" y="3116471"/>
              <a:ext cx="219050" cy="146915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  <a:scene3d>
              <a:camera prst="orthographicFront">
                <a:rot lat="300000" lon="0" rev="0"/>
              </a:camera>
              <a:lightRig rig="threePt" dir="t"/>
            </a:scene3d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dist"/>
              <a:endParaRPr lang="en-US">
                <a:ln>
                  <a:solidFill>
                    <a:srgbClr val="FF0000"/>
                  </a:solidFill>
                </a:ln>
              </a:endParaRPr>
            </a:p>
          </p:txBody>
        </p:sp>
      </p:grpSp>
      <p:graphicFrame>
        <p:nvGraphicFramePr>
          <p:cNvPr id="17" name="Object 4">
            <a:extLst>
              <a:ext uri="{FF2B5EF4-FFF2-40B4-BE49-F238E27FC236}">
                <a16:creationId xmlns:a16="http://schemas.microsoft.com/office/drawing/2014/main" id="{299476D6-82A3-460B-946E-36628089DE7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7721867"/>
              </p:ext>
            </p:extLst>
          </p:nvPr>
        </p:nvGraphicFramePr>
        <p:xfrm>
          <a:off x="5707780" y="3012396"/>
          <a:ext cx="1909763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56" name="Equation" r:id="rId11" imgW="1904760" imgH="291960" progId="Equation.DSMT4">
                  <p:embed/>
                </p:oleObj>
              </mc:Choice>
              <mc:Fallback>
                <p:oleObj name="Equation" r:id="rId11" imgW="1904760" imgH="291960" progId="Equation.DSMT4">
                  <p:embed/>
                  <p:pic>
                    <p:nvPicPr>
                      <p:cNvPr id="3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7780" y="3012396"/>
                        <a:ext cx="1909763" cy="298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86954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Using Scientific Notation while Simplifying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7" name="Rectangle 3"/>
          <p:cNvSpPr txBox="1">
            <a:spLocks/>
          </p:cNvSpPr>
          <p:nvPr/>
        </p:nvSpPr>
        <p:spPr>
          <a:xfrm>
            <a:off x="457200" y="1143000"/>
            <a:ext cx="7620000" cy="5047536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Simplify the following expressions by first writing the decimal numbers in scientific notation and then using the properties of exponents.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lnSpc>
                <a:spcPct val="150000"/>
              </a:lnSpc>
            </a:pPr>
            <a:r>
              <a:rPr lang="en-US" b="1" dirty="0">
                <a:latin typeface="Calibri" pitchFamily="34" charset="0"/>
              </a:rPr>
              <a:t>Solution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eriod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lphaLcPeriod"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2858624"/>
              </p:ext>
            </p:extLst>
          </p:nvPr>
        </p:nvGraphicFramePr>
        <p:xfrm>
          <a:off x="989491" y="2524182"/>
          <a:ext cx="2389187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530" name="Equation" r:id="rId3" imgW="2387520" imgH="876240" progId="Equation.DSMT4">
                  <p:embed/>
                </p:oleObj>
              </mc:Choice>
              <mc:Fallback>
                <p:oleObj name="Equation" r:id="rId3" imgW="2387520" imgH="876240" progId="Equation.DSMT4">
                  <p:embed/>
                  <p:pic>
                    <p:nvPicPr>
                      <p:cNvPr id="0" name="Picture 5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9491" y="2524182"/>
                        <a:ext cx="2389187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2417939"/>
              </p:ext>
            </p:extLst>
          </p:nvPr>
        </p:nvGraphicFramePr>
        <p:xfrm>
          <a:off x="5459413" y="2497348"/>
          <a:ext cx="2617787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531" name="Equation" r:id="rId5" imgW="2616120" imgH="990360" progId="Equation.DSMT4">
                  <p:embed/>
                </p:oleObj>
              </mc:Choice>
              <mc:Fallback>
                <p:oleObj name="Equation" r:id="rId5" imgW="2616120" imgH="990360" progId="Equation.DSMT4">
                  <p:embed/>
                  <p:pic>
                    <p:nvPicPr>
                      <p:cNvPr id="0" name="Picture 5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9413" y="2497348"/>
                        <a:ext cx="2617787" cy="1000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6828677"/>
              </p:ext>
            </p:extLst>
          </p:nvPr>
        </p:nvGraphicFramePr>
        <p:xfrm>
          <a:off x="1096962" y="3960545"/>
          <a:ext cx="2713038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532" name="Equation" r:id="rId7" imgW="2705040" imgH="876240" progId="Equation.DSMT4">
                  <p:embed/>
                </p:oleObj>
              </mc:Choice>
              <mc:Fallback>
                <p:oleObj name="Equation" r:id="rId7" imgW="2705040" imgH="876240" progId="Equation.DSMT4">
                  <p:embed/>
                  <p:pic>
                    <p:nvPicPr>
                      <p:cNvPr id="0" name="Picture 5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6962" y="3960545"/>
                        <a:ext cx="2713038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7177121"/>
              </p:ext>
            </p:extLst>
          </p:nvPr>
        </p:nvGraphicFramePr>
        <p:xfrm>
          <a:off x="3925570" y="3877574"/>
          <a:ext cx="3122612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533" name="Equation" r:id="rId9" imgW="3108240" imgH="1042200" progId="Equation.DSMT4">
                  <p:embed/>
                </p:oleObj>
              </mc:Choice>
              <mc:Fallback>
                <p:oleObj name="Equation" r:id="rId9" imgW="3108240" imgH="1042200" progId="Equation.DSMT4">
                  <p:embed/>
                  <p:pic>
                    <p:nvPicPr>
                      <p:cNvPr id="0" name="Picture 5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5570" y="3877574"/>
                        <a:ext cx="3122612" cy="1054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Rectangle 31"/>
          <p:cNvSpPr/>
          <p:nvPr/>
        </p:nvSpPr>
        <p:spPr>
          <a:xfrm>
            <a:off x="7086600" y="3985524"/>
            <a:ext cx="1676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Write each number in</a:t>
            </a:r>
          </a:p>
        </p:txBody>
      </p:sp>
      <p:sp>
        <p:nvSpPr>
          <p:cNvPr id="33" name="Rectangle 32"/>
          <p:cNvSpPr/>
          <p:nvPr/>
        </p:nvSpPr>
        <p:spPr>
          <a:xfrm>
            <a:off x="7096760" y="4576014"/>
            <a:ext cx="11328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scientific</a:t>
            </a:r>
          </a:p>
        </p:txBody>
      </p:sp>
      <p:sp>
        <p:nvSpPr>
          <p:cNvPr id="34" name="Rectangle 33"/>
          <p:cNvSpPr/>
          <p:nvPr/>
        </p:nvSpPr>
        <p:spPr>
          <a:xfrm>
            <a:off x="7086600" y="4880814"/>
            <a:ext cx="1219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notation.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911304" y="2658374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3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Using Scientific Notation while Simplifying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3069057"/>
              </p:ext>
            </p:extLst>
          </p:nvPr>
        </p:nvGraphicFramePr>
        <p:xfrm>
          <a:off x="2132012" y="1169988"/>
          <a:ext cx="3887788" cy="1290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95" name="Equation" r:id="rId3" imgW="3886200" imgH="1282680" progId="Equation.DSMT4">
                  <p:embed/>
                </p:oleObj>
              </mc:Choice>
              <mc:Fallback>
                <p:oleObj name="Equation" r:id="rId3" imgW="3886200" imgH="1282680" progId="Equation.DSMT4">
                  <p:embed/>
                  <p:pic>
                    <p:nvPicPr>
                      <p:cNvPr id="0" name="Picture 10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2012" y="1169988"/>
                        <a:ext cx="3887788" cy="1290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Rectangle 22"/>
          <p:cNvSpPr/>
          <p:nvPr/>
        </p:nvSpPr>
        <p:spPr>
          <a:xfrm>
            <a:off x="6172200" y="1371600"/>
            <a:ext cx="2590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Reduce and simplify by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182360" y="1657290"/>
            <a:ext cx="25044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using the appropriate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172200" y="1962090"/>
            <a:ext cx="2438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rules for exponents.</a:t>
            </a:r>
          </a:p>
        </p:txBody>
      </p:sp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6058205"/>
              </p:ext>
            </p:extLst>
          </p:nvPr>
        </p:nvGraphicFramePr>
        <p:xfrm>
          <a:off x="2095500" y="2506663"/>
          <a:ext cx="1955800" cy="903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96" name="Equation" r:id="rId5" imgW="1942920" imgH="888840" progId="Equation.DSMT4">
                  <p:embed/>
                </p:oleObj>
              </mc:Choice>
              <mc:Fallback>
                <p:oleObj name="Equation" r:id="rId5" imgW="1942920" imgH="888840" progId="Equation.DSMT4">
                  <p:embed/>
                  <p:pic>
                    <p:nvPicPr>
                      <p:cNvPr id="0" name="Picture 10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5500" y="2506663"/>
                        <a:ext cx="1955800" cy="903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0230293"/>
              </p:ext>
            </p:extLst>
          </p:nvPr>
        </p:nvGraphicFramePr>
        <p:xfrm>
          <a:off x="2108678" y="3421063"/>
          <a:ext cx="2730500" cy="904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97" name="Equation" r:id="rId7" imgW="2717640" imgH="888840" progId="Equation.DSMT4">
                  <p:embed/>
                </p:oleObj>
              </mc:Choice>
              <mc:Fallback>
                <p:oleObj name="Equation" r:id="rId7" imgW="2717640" imgH="888840" progId="Equation.DSMT4">
                  <p:embed/>
                  <p:pic>
                    <p:nvPicPr>
                      <p:cNvPr id="0" name="Picture 10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8678" y="3421063"/>
                        <a:ext cx="2730500" cy="904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5182669"/>
              </p:ext>
            </p:extLst>
          </p:nvPr>
        </p:nvGraphicFramePr>
        <p:xfrm>
          <a:off x="2082800" y="4494213"/>
          <a:ext cx="2501900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98" name="Equation" r:id="rId9" imgW="2489040" imgH="419040" progId="Equation.DSMT4">
                  <p:embed/>
                </p:oleObj>
              </mc:Choice>
              <mc:Fallback>
                <p:oleObj name="Equation" r:id="rId9" imgW="2489040" imgH="419040" progId="Equation.DSMT4">
                  <p:embed/>
                  <p:pic>
                    <p:nvPicPr>
                      <p:cNvPr id="0" name="Picture 10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2800" y="4494213"/>
                        <a:ext cx="2501900" cy="433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8286621"/>
              </p:ext>
            </p:extLst>
          </p:nvPr>
        </p:nvGraphicFramePr>
        <p:xfrm>
          <a:off x="2120900" y="5080000"/>
          <a:ext cx="16764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99" name="Equation" r:id="rId11" imgW="1663920" imgH="393120" progId="Equation.DSMT4">
                  <p:embed/>
                </p:oleObj>
              </mc:Choice>
              <mc:Fallback>
                <p:oleObj name="Equation" r:id="rId11" imgW="1663920" imgH="393120" progId="Equation.DSMT4">
                  <p:embed/>
                  <p:pic>
                    <p:nvPicPr>
                      <p:cNvPr id="0" name="Picture 10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0900" y="5080000"/>
                        <a:ext cx="16764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8839397"/>
              </p:ext>
            </p:extLst>
          </p:nvPr>
        </p:nvGraphicFramePr>
        <p:xfrm>
          <a:off x="7389813" y="3803650"/>
          <a:ext cx="355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00" name="Equation" r:id="rId13" imgW="347400" imgH="292320" progId="Equation.DSMT4">
                  <p:embed/>
                </p:oleObj>
              </mc:Choice>
              <mc:Fallback>
                <p:oleObj name="Equation" r:id="rId13" imgW="347400" imgH="292320" progId="Equation.DSMT4">
                  <p:embed/>
                  <p:pic>
                    <p:nvPicPr>
                      <p:cNvPr id="0" name="Picture 10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9813" y="3803650"/>
                        <a:ext cx="3556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Using Scientific Notation while Simplifying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8836116"/>
              </p:ext>
            </p:extLst>
          </p:nvPr>
        </p:nvGraphicFramePr>
        <p:xfrm>
          <a:off x="914400" y="1271588"/>
          <a:ext cx="2619375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13" name="Equation" r:id="rId3" imgW="2616120" imgH="990360" progId="Equation.DSMT4">
                  <p:embed/>
                </p:oleObj>
              </mc:Choice>
              <mc:Fallback>
                <p:oleObj name="Equation" r:id="rId3" imgW="2616120" imgH="990360" progId="Equation.DSMT4">
                  <p:embed/>
                  <p:pic>
                    <p:nvPicPr>
                      <p:cNvPr id="0" name="Picture 3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271588"/>
                        <a:ext cx="2619375" cy="1000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0321841"/>
              </p:ext>
            </p:extLst>
          </p:nvPr>
        </p:nvGraphicFramePr>
        <p:xfrm>
          <a:off x="3605213" y="1150938"/>
          <a:ext cx="3673475" cy="1176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14" name="Equation" r:id="rId5" imgW="3670200" imgH="1168200" progId="Equation.DSMT4">
                  <p:embed/>
                </p:oleObj>
              </mc:Choice>
              <mc:Fallback>
                <p:oleObj name="Equation" r:id="rId5" imgW="3670200" imgH="1168200" progId="Equation.DSMT4">
                  <p:embed/>
                  <p:pic>
                    <p:nvPicPr>
                      <p:cNvPr id="0" name="Picture 3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5213" y="1150938"/>
                        <a:ext cx="3673475" cy="1176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Rectangle 22"/>
          <p:cNvSpPr/>
          <p:nvPr/>
        </p:nvSpPr>
        <p:spPr>
          <a:xfrm>
            <a:off x="7411720" y="1198880"/>
            <a:ext cx="2590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Write each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421880" y="1484570"/>
            <a:ext cx="25044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number in</a:t>
            </a:r>
          </a:p>
        </p:txBody>
      </p:sp>
      <p:sp>
        <p:nvSpPr>
          <p:cNvPr id="25" name="Rectangle 24"/>
          <p:cNvSpPr/>
          <p:nvPr/>
        </p:nvSpPr>
        <p:spPr>
          <a:xfrm>
            <a:off x="7411720" y="1789370"/>
            <a:ext cx="127508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scientific </a:t>
            </a:r>
          </a:p>
          <a:p>
            <a:r>
              <a:rPr lang="en-US" sz="2000" dirty="0">
                <a:solidFill>
                  <a:srgbClr val="008080"/>
                </a:solidFill>
              </a:rPr>
              <a:t>notation.</a:t>
            </a:r>
          </a:p>
        </p:txBody>
      </p:sp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1938164"/>
              </p:ext>
            </p:extLst>
          </p:nvPr>
        </p:nvGraphicFramePr>
        <p:xfrm>
          <a:off x="3617913" y="2779713"/>
          <a:ext cx="2809875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15" name="Equation" r:id="rId7" imgW="2793960" imgH="1091880" progId="Equation.DSMT4">
                  <p:embed/>
                </p:oleObj>
              </mc:Choice>
              <mc:Fallback>
                <p:oleObj name="Equation" r:id="rId7" imgW="2793960" imgH="1091880" progId="Equation.DSMT4">
                  <p:embed/>
                  <p:pic>
                    <p:nvPicPr>
                      <p:cNvPr id="0" name="Picture 3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7913" y="2779713"/>
                        <a:ext cx="2809875" cy="1104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Rectangle 26"/>
          <p:cNvSpPr/>
          <p:nvPr/>
        </p:nvSpPr>
        <p:spPr>
          <a:xfrm>
            <a:off x="7391400" y="2740224"/>
            <a:ext cx="2590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Reduce and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391400" y="3025914"/>
            <a:ext cx="25044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simplify by</a:t>
            </a:r>
          </a:p>
        </p:txBody>
      </p:sp>
      <p:sp>
        <p:nvSpPr>
          <p:cNvPr id="29" name="Rectangle 28"/>
          <p:cNvSpPr/>
          <p:nvPr/>
        </p:nvSpPr>
        <p:spPr>
          <a:xfrm>
            <a:off x="7391400" y="3330714"/>
            <a:ext cx="16002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using the appropriate rules for exponents.</a:t>
            </a:r>
          </a:p>
        </p:txBody>
      </p:sp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7536836"/>
              </p:ext>
            </p:extLst>
          </p:nvPr>
        </p:nvGraphicFramePr>
        <p:xfrm>
          <a:off x="3617913" y="4248150"/>
          <a:ext cx="1998662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16" name="Equation" r:id="rId9" imgW="1981080" imgH="380880" progId="Equation.DSMT4">
                  <p:embed/>
                </p:oleObj>
              </mc:Choice>
              <mc:Fallback>
                <p:oleObj name="Equation" r:id="rId9" imgW="1981080" imgH="380880" progId="Equation.DSMT4">
                  <p:embed/>
                  <p:pic>
                    <p:nvPicPr>
                      <p:cNvPr id="0" name="Picture 3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7913" y="4248150"/>
                        <a:ext cx="1998662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6977783"/>
              </p:ext>
            </p:extLst>
          </p:nvPr>
        </p:nvGraphicFramePr>
        <p:xfrm>
          <a:off x="3617913" y="4781550"/>
          <a:ext cx="2644775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17" name="Equation" r:id="rId11" imgW="2628720" imgH="380880" progId="Equation.DSMT4">
                  <p:embed/>
                </p:oleObj>
              </mc:Choice>
              <mc:Fallback>
                <p:oleObj name="Equation" r:id="rId11" imgW="2628720" imgH="380880" progId="Equation.DSMT4">
                  <p:embed/>
                  <p:pic>
                    <p:nvPicPr>
                      <p:cNvPr id="0" name="Picture 3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7913" y="4781550"/>
                        <a:ext cx="2644775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237703"/>
              </p:ext>
            </p:extLst>
          </p:nvPr>
        </p:nvGraphicFramePr>
        <p:xfrm>
          <a:off x="3657600" y="5334000"/>
          <a:ext cx="1651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18" name="Equation" r:id="rId13" imgW="1636560" imgH="393120" progId="Equation.DSMT4">
                  <p:embed/>
                </p:oleObj>
              </mc:Choice>
              <mc:Fallback>
                <p:oleObj name="Equation" r:id="rId13" imgW="1636560" imgH="393120" progId="Equation.DSMT4">
                  <p:embed/>
                  <p:pic>
                    <p:nvPicPr>
                      <p:cNvPr id="0" name="Picture 3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5334000"/>
                        <a:ext cx="16510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114800" y="2362200"/>
            <a:ext cx="476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0.3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029200" y="2362200"/>
            <a:ext cx="476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0.8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06878" y="1413296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b.</a:t>
            </a:r>
          </a:p>
        </p:txBody>
      </p:sp>
      <p:cxnSp>
        <p:nvCxnSpPr>
          <p:cNvPr id="19" name="Straight Connector 18"/>
          <p:cNvCxnSpPr/>
          <p:nvPr/>
        </p:nvCxnSpPr>
        <p:spPr>
          <a:xfrm flipV="1">
            <a:off x="3962400" y="2895600"/>
            <a:ext cx="838200" cy="30480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V="1">
            <a:off x="4724400" y="3505200"/>
            <a:ext cx="762000" cy="30480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V="1">
            <a:off x="4876800" y="2895600"/>
            <a:ext cx="685800" cy="30480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4047226" y="3480756"/>
            <a:ext cx="685800" cy="30480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5" grpId="0"/>
      <p:bldP spid="27" grpId="0"/>
      <p:bldP spid="28" grpId="0"/>
      <p:bldP spid="29" grpId="0"/>
      <p:bldP spid="4" grpId="0"/>
      <p:bldP spid="3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</a:t>
            </a:r>
            <a:r>
              <a:rPr lang="en-US" dirty="0">
                <a:solidFill>
                  <a:schemeClr val="accent1"/>
                </a:solidFill>
              </a:rPr>
              <a:t>: Application: Scientific Notation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458200" cy="336804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Light travels approximately             meters per second. How many meters per minute does light travel?</a:t>
            </a:r>
          </a:p>
          <a:p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r>
              <a:rPr lang="en-US" dirty="0">
                <a:solidFill>
                  <a:schemeClr val="tx1"/>
                </a:solidFill>
              </a:rPr>
              <a:t>Since there are 60 seconds in one minute, multiply by 60.</a:t>
            </a:r>
          </a:p>
          <a:p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1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2386547"/>
              </p:ext>
            </p:extLst>
          </p:nvPr>
        </p:nvGraphicFramePr>
        <p:xfrm>
          <a:off x="4526383" y="1291376"/>
          <a:ext cx="925513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791" name="Equation" r:id="rId3" imgW="914040" imgH="393120" progId="Equation.DSMT4">
                  <p:embed/>
                </p:oleObj>
              </mc:Choice>
              <mc:Fallback>
                <p:oleObj name="Equation" r:id="rId3" imgW="914040" imgH="393120" progId="Equation.DSMT4">
                  <p:embed/>
                  <p:pic>
                    <p:nvPicPr>
                      <p:cNvPr id="0" name="Picture 3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6383" y="1291376"/>
                        <a:ext cx="925513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4339467"/>
              </p:ext>
            </p:extLst>
          </p:nvPr>
        </p:nvGraphicFramePr>
        <p:xfrm>
          <a:off x="2057400" y="3429000"/>
          <a:ext cx="3170238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792" name="Equation" r:id="rId5" imgW="3163320" imgH="393120" progId="Equation.DSMT4">
                  <p:embed/>
                </p:oleObj>
              </mc:Choice>
              <mc:Fallback>
                <p:oleObj name="Equation" r:id="rId5" imgW="3163320" imgH="393120" progId="Equation.DSMT4">
                  <p:embed/>
                  <p:pic>
                    <p:nvPicPr>
                      <p:cNvPr id="0" name="Picture 3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3429000"/>
                        <a:ext cx="3170238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404623"/>
              </p:ext>
            </p:extLst>
          </p:nvPr>
        </p:nvGraphicFramePr>
        <p:xfrm>
          <a:off x="3657600" y="3962400"/>
          <a:ext cx="2243137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793" name="Equation" r:id="rId7" imgW="2239920" imgH="393120" progId="Equation.DSMT4">
                  <p:embed/>
                </p:oleObj>
              </mc:Choice>
              <mc:Fallback>
                <p:oleObj name="Equation" r:id="rId7" imgW="2239920" imgH="393120" progId="Equation.DSMT4">
                  <p:embed/>
                  <p:pic>
                    <p:nvPicPr>
                      <p:cNvPr id="0" name="Picture 3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3962400"/>
                        <a:ext cx="2243137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3837648"/>
              </p:ext>
            </p:extLst>
          </p:nvPr>
        </p:nvGraphicFramePr>
        <p:xfrm>
          <a:off x="3673475" y="4470400"/>
          <a:ext cx="1584325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794" name="Equation" r:id="rId9" imgW="1572480" imgH="393120" progId="Equation.DSMT4">
                  <p:embed/>
                </p:oleObj>
              </mc:Choice>
              <mc:Fallback>
                <p:oleObj name="Equation" r:id="rId9" imgW="1572480" imgH="393120" progId="Equation.DSMT4">
                  <p:embed/>
                  <p:pic>
                    <p:nvPicPr>
                      <p:cNvPr id="0" name="Picture 3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3475" y="4470400"/>
                        <a:ext cx="1584325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533400" y="5267980"/>
            <a:ext cx="70354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Thus, light travels                  meters per minute.</a:t>
            </a:r>
          </a:p>
        </p:txBody>
      </p:sp>
      <p:graphicFrame>
        <p:nvGraphicFramePr>
          <p:cNvPr id="1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9521609"/>
              </p:ext>
            </p:extLst>
          </p:nvPr>
        </p:nvGraphicFramePr>
        <p:xfrm>
          <a:off x="3269615" y="5287665"/>
          <a:ext cx="1266825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795" name="Equation" r:id="rId11" imgW="1261440" imgH="393120" progId="Equation.DSMT4">
                  <p:embed/>
                </p:oleObj>
              </mc:Choice>
              <mc:Fallback>
                <p:oleObj name="Equation" r:id="rId11" imgW="1261440" imgH="393120" progId="Equation.DSMT4">
                  <p:embed/>
                  <p:pic>
                    <p:nvPicPr>
                      <p:cNvPr id="0" name="Picture 3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9615" y="5287665"/>
                        <a:ext cx="1266825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1005</TotalTime>
  <Words>468</Words>
  <Application>Microsoft Office PowerPoint</Application>
  <PresentationFormat>On-screen Show (4:3)</PresentationFormat>
  <Paragraphs>74</Paragraphs>
  <Slides>15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ＭＳ ゴシック</vt:lpstr>
      <vt:lpstr>Arial</vt:lpstr>
      <vt:lpstr>Calibri</vt:lpstr>
      <vt:lpstr>Courier New</vt:lpstr>
      <vt:lpstr>Symbol</vt:lpstr>
      <vt:lpstr>Times New Roman</vt:lpstr>
      <vt:lpstr>Office Theme</vt:lpstr>
      <vt:lpstr>Equation</vt:lpstr>
      <vt:lpstr>Section 10.R.2</vt:lpstr>
      <vt:lpstr>Objectives</vt:lpstr>
      <vt:lpstr>Scientific Notation</vt:lpstr>
      <vt:lpstr>Example 1: Writing Decimals in Scientific Notation</vt:lpstr>
      <vt:lpstr>Example 1: Writing Decimals in Scientific Notation (cont.)</vt:lpstr>
      <vt:lpstr>Example 2: Using Scientific Notation while Simplifying</vt:lpstr>
      <vt:lpstr>Example 2: Using Scientific Notation while Simplifying (cont.)</vt:lpstr>
      <vt:lpstr>Example 2: Using Scientific Notation while Simplifying (cont.)</vt:lpstr>
      <vt:lpstr>Example 3: Application: Scientific Notation</vt:lpstr>
      <vt:lpstr>Example 3: Application: Scientific Notation (cont.)</vt:lpstr>
      <vt:lpstr>Example 4: Scientific Notation and Calculator</vt:lpstr>
      <vt:lpstr>Example 4: Scientific Notation and Calculator (cont.)</vt:lpstr>
      <vt:lpstr>Scientific Notation and Simplifying Expressions</vt:lpstr>
      <vt:lpstr>Example 5: Application: Scientific Notation and Calculator</vt:lpstr>
      <vt:lpstr>Example 5: Application: Scientific Notation and Calculator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Beginning Statistics 3rd Edition Plus Integrated Review</dc:title>
  <dc:creator>Hawkes Learning</dc:creator>
  <cp:lastModifiedBy>Allison Conger</cp:lastModifiedBy>
  <cp:revision>319</cp:revision>
  <dcterms:created xsi:type="dcterms:W3CDTF">2013-04-26T14:43:13Z</dcterms:created>
  <dcterms:modified xsi:type="dcterms:W3CDTF">2020-05-07T16:42:56Z</dcterms:modified>
</cp:coreProperties>
</file>