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60" r:id="rId4"/>
    <p:sldId id="290" r:id="rId5"/>
    <p:sldId id="262" r:id="rId6"/>
    <p:sldId id="263" r:id="rId7"/>
    <p:sldId id="264" r:id="rId8"/>
    <p:sldId id="265" r:id="rId9"/>
    <p:sldId id="266" r:id="rId10"/>
    <p:sldId id="291" r:id="rId11"/>
    <p:sldId id="267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289" r:id="rId21"/>
    <p:sldId id="282" r:id="rId22"/>
    <p:sldId id="283" r:id="rId23"/>
    <p:sldId id="284" r:id="rId24"/>
    <p:sldId id="285" r:id="rId25"/>
    <p:sldId id="300" r:id="rId26"/>
    <p:sldId id="301" r:id="rId27"/>
    <p:sldId id="30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97D"/>
    <a:srgbClr val="000000"/>
    <a:srgbClr val="C00000"/>
    <a:srgbClr val="3C86A6"/>
    <a:srgbClr val="000099"/>
    <a:srgbClr val="006666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99" d="100"/>
          <a:sy n="99" d="100"/>
        </p:scale>
        <p:origin x="75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2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D3AF4-8657-4697-88E5-0754E066B42A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5142C-9CEE-4B6D-8B01-83D314DCBE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18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1C9536-8010-417C-93CE-892F0FFC0C2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14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0.wmf"/><Relationship Id="rId9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34.png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oleObject" Target="../embeddings/oleObject30.bin"/><Relationship Id="rId7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4.wmf"/><Relationship Id="rId9" Type="http://schemas.openxmlformats.org/officeDocument/2006/relationships/image" Target="../media/image4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7.wmf"/><Relationship Id="rId4" Type="http://schemas.openxmlformats.org/officeDocument/2006/relationships/oleObject" Target="../embeddings/oleObject3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oleObject" Target="../embeddings/oleObject39.bin"/><Relationship Id="rId7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5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61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70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6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71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79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8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3.png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2.R.1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Fractions and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</a:rPr>
              <a:t>For any nonzero value of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For any value of         is </a:t>
            </a:r>
            <a:r>
              <a:rPr lang="en-US" b="1" dirty="0">
                <a:solidFill>
                  <a:srgbClr val="000000"/>
                </a:solidFill>
              </a:rPr>
              <a:t>undefined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n-US" sz="32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Number 0 in Fractions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4152667" y="1642844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7" name="Equation" r:id="rId3" imgW="1130040" imgH="838080" progId="Equation.DSMT4">
                  <p:embed/>
                </p:oleObj>
              </mc:Choice>
              <mc:Fallback>
                <p:oleObj name="Equation" r:id="rId3" imgW="11300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667" y="1642844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2946633" y="2658611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8" name="Equation" r:id="rId5" imgW="533160" imgH="838080" progId="Equation.DSMT4">
                  <p:embed/>
                </p:oleObj>
              </mc:Choice>
              <mc:Fallback>
                <p:oleObj name="Equation" r:id="rId5" imgW="533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633" y="2658611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Evaluating Fractions Involving 0</a:t>
            </a: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609600" y="3505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5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609600" y="4648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6" name="Equation" r:id="rId5" imgW="1104840" imgH="838080" progId="Equation.DSMT4">
                  <p:embed/>
                </p:oleObj>
              </mc:Choice>
              <mc:Fallback>
                <p:oleObj name="Equation" r:id="rId5" imgW="1104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6482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4387850" y="348826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"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488267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4387850" y="4648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8" name="Equation" r:id="rId9" imgW="749160" imgH="838080" progId="Equation.DSMT4">
                  <p:embed/>
                </p:oleObj>
              </mc:Choice>
              <mc:Fallback>
                <p:oleObj name="Equation" r:id="rId9" imgW="7491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6482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593850" y="38100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9" name="Equation" r:id="rId11" imgW="444307" imgH="291973" progId="Equation.DSMT4">
                  <p:embed/>
                </p:oleObj>
              </mc:Choice>
              <mc:Fallback>
                <p:oleObj name="Equation" r:id="rId11" imgW="444307" imgH="29197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38100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824722" y="49276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0" name="Equation" r:id="rId13" imgW="444307" imgH="291973" progId="Equation.DSMT4">
                  <p:embed/>
                </p:oleObj>
              </mc:Choice>
              <mc:Fallback>
                <p:oleObj name="Equation" r:id="rId13" imgW="44430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722" y="49276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270500" y="3742267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1" name="Equation" r:id="rId15" imgW="1892300" imgH="406400" progId="Equation.DSMT4">
                  <p:embed/>
                </p:oleObj>
              </mc:Choice>
              <mc:Fallback>
                <p:oleObj name="Equation" r:id="rId15" imgW="1892300" imgH="4064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742267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130800" y="4876800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2" name="Equation" r:id="rId17" imgW="1892300" imgH="406400" progId="Equation.DSMT4">
                  <p:embed/>
                </p:oleObj>
              </mc:Choice>
              <mc:Fallback>
                <p:oleObj name="Equation" r:id="rId17" imgW="1892300" imgH="406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876800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n-US" dirty="0"/>
              <a:t>Find the value of each expression.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b="1" dirty="0"/>
              <a:t>Solution</a:t>
            </a:r>
          </a:p>
        </p:txBody>
      </p:sp>
      <p:graphicFrame>
        <p:nvGraphicFramePr>
          <p:cNvPr id="8226" name="Object 34"/>
          <p:cNvGraphicFramePr>
            <a:graphicFrameLocks noChangeAspect="1"/>
          </p:cNvGraphicFramePr>
          <p:nvPr/>
        </p:nvGraphicFramePr>
        <p:xfrm>
          <a:off x="609600" y="1828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3" name="Equation" r:id="rId19" imgW="927000" imgH="838080" progId="Equation.DSMT4">
                  <p:embed/>
                </p:oleObj>
              </mc:Choice>
              <mc:Fallback>
                <p:oleObj name="Equation" r:id="rId19" imgW="92700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7" name="Object 35"/>
          <p:cNvGraphicFramePr>
            <a:graphicFrameLocks noChangeAspect="1"/>
          </p:cNvGraphicFramePr>
          <p:nvPr/>
        </p:nvGraphicFramePr>
        <p:xfrm>
          <a:off x="2552700" y="1828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4" name="Equation" r:id="rId21" imgW="1104840" imgH="838080" progId="Equation.DSMT4">
                  <p:embed/>
                </p:oleObj>
              </mc:Choice>
              <mc:Fallback>
                <p:oleObj name="Equation" r:id="rId21" imgW="110484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8288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36"/>
          <p:cNvGraphicFramePr>
            <a:graphicFrameLocks noChangeAspect="1"/>
          </p:cNvGraphicFramePr>
          <p:nvPr/>
        </p:nvGraphicFramePr>
        <p:xfrm>
          <a:off x="4419600" y="1828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" name="Equation" r:id="rId23" imgW="914400" imgH="838080" progId="Equation.DSMT4">
                  <p:embed/>
                </p:oleObj>
              </mc:Choice>
              <mc:Fallback>
                <p:oleObj name="Equation" r:id="rId23" imgW="9144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/>
        </p:nvGraphicFramePr>
        <p:xfrm>
          <a:off x="61087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6" name="Equation" r:id="rId25" imgW="749160" imgH="838080" progId="Equation.DSMT4">
                  <p:embed/>
                </p:oleObj>
              </mc:Choice>
              <mc:Fallback>
                <p:oleObj name="Equation" r:id="rId25" imgW="74916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Graphing 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proper fraction on a number line.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dirty="0"/>
          </a:p>
          <a:p>
            <a:r>
              <a:rPr lang="en-US" dirty="0"/>
              <a:t>a.	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541789" y="18288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9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1828800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31115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0" name="Equation" r:id="rId5" imgW="749160" imgH="838080" progId="Equation.DSMT4">
                  <p:embed/>
                </p:oleObj>
              </mc:Choice>
              <mc:Fallback>
                <p:oleObj name="Equation" r:id="rId5" imgW="749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55753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1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495675"/>
            <a:ext cx="68389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Graphing Proper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828800"/>
            <a:ext cx="68389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3990975"/>
            <a:ext cx="68865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370717"/>
              </p:ext>
            </p:extLst>
          </p:nvPr>
        </p:nvGraphicFramePr>
        <p:xfrm>
          <a:off x="533400" y="1066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8" name="Equation" r:id="rId5" imgW="749160" imgH="838080" progId="Equation.DSMT4">
                  <p:embed/>
                </p:oleObj>
              </mc:Choice>
              <mc:Fallback>
                <p:oleObj name="Equation" r:id="rId5" imgW="749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66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191762"/>
              </p:ext>
            </p:extLst>
          </p:nvPr>
        </p:nvGraphicFramePr>
        <p:xfrm>
          <a:off x="536448" y="3482911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9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8" y="3482911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Graphing improper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improper fractions on a number line.</a:t>
            </a:r>
          </a:p>
          <a:p>
            <a:endParaRPr lang="en-US" dirty="0"/>
          </a:p>
          <a:p>
            <a:endParaRPr lang="en-US" sz="1500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sz="3500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73088" y="2133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9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21336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89500" y="21336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0" name="Equation" r:id="rId5" imgW="901440" imgH="838080" progId="Equation.DSMT4">
                  <p:embed/>
                </p:oleObj>
              </mc:Choice>
              <mc:Fallback>
                <p:oleObj name="Equation" r:id="rId5" imgW="901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133600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657600"/>
            <a:ext cx="6848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76350" y="4910356"/>
            <a:ext cx="6877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Identifying Types of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each number as a proper fraction, an improper fraction, or a mixed number.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 </a:t>
            </a:r>
            <a:r>
              <a:rPr lang="en-US" dirty="0">
                <a:solidFill>
                  <a:srgbClr val="FF0000"/>
                </a:solidFill>
              </a:rPr>
              <a:t>improper fraction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 </a:t>
            </a:r>
            <a:r>
              <a:rPr lang="en-US" dirty="0">
                <a:solidFill>
                  <a:srgbClr val="FF0000"/>
                </a:solidFill>
              </a:rPr>
              <a:t>mixed number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c.	 </a:t>
            </a:r>
            <a:r>
              <a:rPr lang="en-US" dirty="0">
                <a:solidFill>
                  <a:srgbClr val="FF0000"/>
                </a:solidFill>
              </a:rPr>
              <a:t>proper fraction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47688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1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40100" y="2286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2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2860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5956300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3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recipe calls for the amount of oil indicated in the figure.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Write a mixed number indicating the amount of oil in the measuring cups.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Write this amount as an improper fraction.</a:t>
            </a:r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4520" y="2227277"/>
            <a:ext cx="5394960" cy="163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Understanding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352800"/>
            <a:ext cx="8229600" cy="457200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Each cup is marked in fourths and we see that there 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is a total of      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.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As an improper fraction,       </a:t>
            </a:r>
            <a:r>
              <a:rPr lang="en-US" dirty="0">
                <a:solidFill>
                  <a:srgbClr val="0000FF"/>
                </a:solidFill>
              </a:rPr>
              <a:t>cups</a:t>
            </a:r>
            <a:r>
              <a:rPr lang="en-US" dirty="0"/>
              <a:t> =     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.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556061"/>
              </p:ext>
            </p:extLst>
          </p:nvPr>
        </p:nvGraphicFramePr>
        <p:xfrm>
          <a:off x="2590800" y="4231407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1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31407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365321"/>
              </p:ext>
            </p:extLst>
          </p:nvPr>
        </p:nvGraphicFramePr>
        <p:xfrm>
          <a:off x="4495800" y="473964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2" name="Equation" r:id="rId5" imgW="457200" imgH="838080" progId="Equation.DSMT4">
                  <p:embed/>
                </p:oleObj>
              </mc:Choice>
              <mc:Fallback>
                <p:oleObj name="Equation" r:id="rId5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73964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424421"/>
              </p:ext>
            </p:extLst>
          </p:nvPr>
        </p:nvGraphicFramePr>
        <p:xfrm>
          <a:off x="6045200" y="4722862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3" name="Equation" r:id="rId7" imgW="279360" imgH="838080" progId="Equation.DSMT4">
                  <p:embed/>
                </p:oleObj>
              </mc:Choice>
              <mc:Fallback>
                <p:oleObj name="Equation" r:id="rId7" imgW="279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4722862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3">
            <a:extLst>
              <a:ext uri="{FF2B5EF4-FFF2-40B4-BE49-F238E27FC236}">
                <a16:creationId xmlns:a16="http://schemas.microsoft.com/office/drawing/2014/main" id="{A583FF4F-D0D9-4534-955D-B91DC3A75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1376214"/>
            <a:ext cx="5394960" cy="163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wooden rod is cut to the length indicated in the figure. Write the length of the rod as a mixed number.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The ruler is marked in eighths of an inch. The rod </a:t>
            </a:r>
          </a:p>
          <a:p>
            <a:r>
              <a:rPr lang="en-US" dirty="0"/>
              <a:t>measures       </a:t>
            </a:r>
            <a:r>
              <a:rPr lang="en-US" dirty="0">
                <a:solidFill>
                  <a:srgbClr val="FF0000"/>
                </a:solidFill>
              </a:rPr>
              <a:t>in.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209800"/>
            <a:ext cx="6543675" cy="1368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1989589" y="463142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0"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589" y="4631422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Graphing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mixed numbers on a number line.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a.</a:t>
            </a:r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5334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1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51689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2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6813" y="3828613"/>
            <a:ext cx="6766560" cy="105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834156"/>
            <a:ext cx="6766560" cy="111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Understand the basic concepts of fractions.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Graph fractions on a number line.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Understand the basic concepts of mixed numbers.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Graph mixed numbers on a number line.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Change mixed numbers to improper fractions.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Change improper fractions to mixed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64715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7463" indent="-17463" algn="ctr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the whole number by the denominator of the proper fraction.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numerator of the proper fraction to this product.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this sum over the denominator of the fraction.</a:t>
            </a:r>
          </a:p>
          <a:p>
            <a:pPr marL="533400" indent="-533400"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To Change a Mixed Number to an Improper Fraction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/>
          </p:cNvSpPr>
          <p:nvPr/>
        </p:nvSpPr>
        <p:spPr>
          <a:xfrm>
            <a:off x="457200" y="21336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Multiply the whole number by the denominator: 8 </a:t>
            </a:r>
            <a:r>
              <a:rPr lang="en-US" sz="2800" dirty="0">
                <a:latin typeface="Calibri"/>
              </a:rPr>
              <a:t>∙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 = 80.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80 + 9 = 89.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 over the denominator: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12: Changing Mixed Numbers to Improper Fractions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  to an improper fraction.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31963" y="1135062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7" name="Equation" r:id="rId3" imgW="634725" imgH="837836" progId="Equation.DSMT4">
                  <p:embed/>
                </p:oleObj>
              </mc:Choice>
              <mc:Fallback>
                <p:oleObj name="Equation" r:id="rId3" imgW="634725" imgH="837836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135062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733800" y="47244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8" name="Equation" r:id="rId5" imgW="634725" imgH="837836" progId="Equation.DSMT4">
                  <p:embed/>
                </p:oleObj>
              </mc:Choice>
              <mc:Fallback>
                <p:oleObj name="Equation" r:id="rId5" imgW="634725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2440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419600" y="47244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9" name="Equation" r:id="rId7" imgW="825500" imgH="838200" progId="Equation.DSMT4">
                  <p:embed/>
                </p:oleObj>
              </mc:Choice>
              <mc:Fallback>
                <p:oleObj name="Equation" r:id="rId7" imgW="825500" imgH="838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7244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3000"/>
              </a:spcBef>
              <a:spcAft>
                <a:spcPts val="3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          to an improper</a:t>
            </a:r>
            <a:r>
              <a:rPr kumimoji="0" lang="en-US" sz="27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fraction.</a:t>
            </a:r>
            <a:endParaRPr kumimoji="0" lang="en-US" sz="27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35000"/>
              </a:lnSpc>
              <a:spcBef>
                <a:spcPts val="600"/>
              </a:spcBef>
              <a:spcAft>
                <a:spcPts val="3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 </a:t>
            </a:r>
            <a:r>
              <a:rPr lang="en-US" sz="2700" dirty="0"/>
              <a:t>Multiply the whole number by the 	 	 	  denominator: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∙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 = ____.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_____ + _____ = ____. </a:t>
            </a:r>
          </a:p>
          <a:p>
            <a:pPr marL="0" marR="0" lvl="0" indent="0" algn="l" defTabSz="914400" rtl="0" eaLnBrk="1" fontAlgn="auto" latinLnBrk="0" hangingPunct="1">
              <a:lnSpc>
                <a:spcPct val="2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</a:t>
            </a:r>
            <a:r>
              <a:rPr kumimoji="0" lang="en-US" sz="27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 the denominator:</a:t>
            </a: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13: Mixed Numbers to Improper Fractions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649835" y="1163623"/>
          <a:ext cx="596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1" name="Equation" r:id="rId3" imgW="596880" imgH="799920" progId="Equation.DSMT4">
                  <p:embed/>
                </p:oleObj>
              </mc:Choice>
              <mc:Fallback>
                <p:oleObj name="Equation" r:id="rId3" imgW="596880" imgH="79992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835" y="1163623"/>
                        <a:ext cx="5969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10"/>
          <p:cNvGraphicFramePr>
            <a:graphicFrameLocks noChangeAspect="1"/>
          </p:cNvGraphicFramePr>
          <p:nvPr/>
        </p:nvGraphicFramePr>
        <p:xfrm>
          <a:off x="6934200" y="4546833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2" name="Equation" r:id="rId5" imgW="914400" imgH="838200" progId="Equation.DSMT4">
                  <p:embed/>
                </p:oleObj>
              </mc:Choice>
              <mc:Fallback>
                <p:oleObj name="Equation" r:id="rId5" imgW="914400" imgH="838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546833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1" name="Object 11"/>
          <p:cNvGraphicFramePr>
            <a:graphicFrameLocks noChangeAspect="1"/>
          </p:cNvGraphicFramePr>
          <p:nvPr/>
        </p:nvGraphicFramePr>
        <p:xfrm>
          <a:off x="4800600" y="32004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3" name="Equation" r:id="rId7" imgW="368140" imgH="291973" progId="Equation.DSMT4">
                  <p:embed/>
                </p:oleObj>
              </mc:Choice>
              <mc:Fallback>
                <p:oleObj name="Equation" r:id="rId7" imgW="368140" imgH="291973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2"/>
          <p:cNvGraphicFramePr>
            <a:graphicFrameLocks noChangeAspect="1"/>
          </p:cNvGraphicFramePr>
          <p:nvPr/>
        </p:nvGraphicFramePr>
        <p:xfrm>
          <a:off x="4648200" y="394562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4" name="Equation" r:id="rId9" imgW="368140" imgH="291973" progId="Equation.DSMT4">
                  <p:embed/>
                </p:oleObj>
              </mc:Choice>
              <mc:Fallback>
                <p:oleObj name="Equation" r:id="rId9" imgW="368140" imgH="291973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94562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0" name="Object 13"/>
          <p:cNvGraphicFramePr>
            <a:graphicFrameLocks noChangeAspect="1"/>
          </p:cNvGraphicFramePr>
          <p:nvPr/>
        </p:nvGraphicFramePr>
        <p:xfrm>
          <a:off x="5943600" y="394562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5" name="Equation" r:id="rId11" imgW="190500" imgH="279400" progId="Equation.DSMT4">
                  <p:embed/>
                </p:oleObj>
              </mc:Choice>
              <mc:Fallback>
                <p:oleObj name="Equation" r:id="rId11" imgW="190500" imgH="2794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945622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1" name="Object 14"/>
          <p:cNvGraphicFramePr>
            <a:graphicFrameLocks noChangeAspect="1"/>
          </p:cNvGraphicFramePr>
          <p:nvPr/>
        </p:nvGraphicFramePr>
        <p:xfrm>
          <a:off x="6934200" y="394562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6" name="Equation" r:id="rId13" imgW="368140" imgH="291973" progId="Equation.DSMT4">
                  <p:embed/>
                </p:oleObj>
              </mc:Choice>
              <mc:Fallback>
                <p:oleObj name="Equation" r:id="rId13" imgW="368140" imgH="29197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94562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7"/>
          <p:cNvGraphicFramePr>
            <a:graphicFrameLocks noChangeAspect="1"/>
          </p:cNvGraphicFramePr>
          <p:nvPr/>
        </p:nvGraphicFramePr>
        <p:xfrm>
          <a:off x="8001000" y="4563611"/>
          <a:ext cx="43186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7" name="Equation" r:id="rId15" imgW="431613" imgH="837836" progId="Equation.DSMT4">
                  <p:embed/>
                </p:oleObj>
              </mc:Choice>
              <mc:Fallback>
                <p:oleObj name="Equation" r:id="rId15" imgW="431613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563611"/>
                        <a:ext cx="43186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839512" y="513895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>
              <a:lnSpc>
                <a:spcPct val="80000"/>
              </a:lnSpc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denominator. The quotient is the whole number part of the mixed number.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remainder over the denominator as the fraction part of the mixed number.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To Change an Improper Fraction to a Mixed Number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2133600"/>
            <a:ext cx="8305800" cy="27638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b="1" dirty="0"/>
              <a:t>Step 1:</a:t>
            </a:r>
          </a:p>
          <a:p>
            <a:r>
              <a:rPr lang="en-US" sz="2800" dirty="0"/>
              <a:t>Divide the numerator by the </a:t>
            </a:r>
          </a:p>
          <a:p>
            <a:r>
              <a:rPr lang="en-US" sz="2800" dirty="0"/>
              <a:t>denominator. The quotient </a:t>
            </a:r>
          </a:p>
          <a:p>
            <a:r>
              <a:rPr lang="en-US" sz="2800" dirty="0"/>
              <a:t>is the whole number part </a:t>
            </a:r>
          </a:p>
          <a:p>
            <a:r>
              <a:rPr lang="en-US" sz="2800" dirty="0"/>
              <a:t>of the mixed number.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Changing Improper Fractions to Mixed Numbers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60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Change        to a mixed number.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62700" y="31591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6362700" y="50133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24581" name="Object 6"/>
          <p:cNvGraphicFramePr>
            <a:graphicFrameLocks noChangeAspect="1"/>
          </p:cNvGraphicFramePr>
          <p:nvPr/>
        </p:nvGraphicFramePr>
        <p:xfrm>
          <a:off x="5473700" y="3467100"/>
          <a:ext cx="72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4" name="Equation" r:id="rId3" imgW="723586" imgH="571252" progId="Equation.DSMT4">
                  <p:embed/>
                </p:oleObj>
              </mc:Choice>
              <mc:Fallback>
                <p:oleObj name="Equation" r:id="rId3" imgW="723586" imgH="57125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467100"/>
                        <a:ext cx="723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11"/>
          <p:cNvGraphicFramePr>
            <a:graphicFrameLocks noChangeAspect="1"/>
          </p:cNvGraphicFramePr>
          <p:nvPr/>
        </p:nvGraphicFramePr>
        <p:xfrm>
          <a:off x="1703696" y="124080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5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24080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846231" y="317531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6" name="Equation" r:id="rId7" imgW="190500" imgH="279400" progId="Equation.DSMT4">
                  <p:embed/>
                </p:oleObj>
              </mc:Choice>
              <mc:Fallback>
                <p:oleObj name="Equation" r:id="rId7" imgW="190500" imgH="27940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231" y="317531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6019800" y="3183622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7" name="Equation" r:id="rId9" imgW="190417" imgH="291973" progId="Equation.DSMT4">
                  <p:embed/>
                </p:oleObj>
              </mc:Choice>
              <mc:Fallback>
                <p:oleObj name="Equation" r:id="rId9" imgW="190417" imgH="29197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183622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5579378" y="3886200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8" name="Equation" r:id="rId11" imgW="406080" imgH="406080" progId="Equation.DSMT4">
                  <p:embed/>
                </p:oleObj>
              </mc:Choice>
              <mc:Fallback>
                <p:oleObj name="Equation" r:id="rId11" imgW="406080" imgH="406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378" y="3886200"/>
                        <a:ext cx="406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5803900" y="43434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9" name="Equation" r:id="rId13" imgW="368300" imgH="279400" progId="Equation.DSMT4">
                  <p:embed/>
                </p:oleObj>
              </mc:Choice>
              <mc:Fallback>
                <p:oleObj name="Equation" r:id="rId13" imgW="368300" imgH="2794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434340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5588000" y="46101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0" name="Equation" r:id="rId15" imgW="583920" imgH="406080" progId="Equation.DSMT4">
                  <p:embed/>
                </p:oleObj>
              </mc:Choice>
              <mc:Fallback>
                <p:oleObj name="Equation" r:id="rId15" imgW="583920" imgH="406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6101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5981467" y="50292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1" name="Equation" r:id="rId17" imgW="190500" imgH="279400" progId="Equation.DSMT4">
                  <p:embed/>
                </p:oleObj>
              </mc:Choice>
              <mc:Fallback>
                <p:oleObj name="Equation" r:id="rId17" imgW="190500" imgH="2794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467" y="50292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Changing Improper Fractions 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4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8750" y="2819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5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819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6" name="Equation" r:id="rId7" imgW="952087" imgH="837836" progId="Equation.DSMT4">
                  <p:embed/>
                </p:oleObj>
              </mc:Choice>
              <mc:Fallback>
                <p:oleObj name="Equation" r:id="rId7" imgW="952087" imgH="837836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Changing Improper Fractions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to a mixed number.</a:t>
            </a:r>
          </a:p>
          <a:p>
            <a:endParaRPr lang="en-US" sz="400" b="1" dirty="0"/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Divide the numerator by </a:t>
            </a:r>
          </a:p>
          <a:p>
            <a:r>
              <a:rPr lang="en-US" dirty="0"/>
              <a:t>the denominator. The quotient </a:t>
            </a:r>
          </a:p>
          <a:p>
            <a:r>
              <a:rPr lang="en-US" dirty="0"/>
              <a:t>is the whole number part of the </a:t>
            </a:r>
          </a:p>
          <a:p>
            <a:r>
              <a:rPr lang="en-US" dirty="0"/>
              <a:t>mixed number. </a:t>
            </a:r>
          </a:p>
          <a:p>
            <a:endParaRPr lang="en-US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1676400" y="1151389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9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51389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75400" y="263525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6375400" y="4471536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92750" y="2943225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0" name="Equation" r:id="rId5" imgW="711000" imgH="571320" progId="Equation.DSMT4">
                  <p:embed/>
                </p:oleObj>
              </mc:Choice>
              <mc:Fallback>
                <p:oleObj name="Equation" r:id="rId5" imgW="7110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2943225"/>
                        <a:ext cx="711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5773723" y="268287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1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23" y="268287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604545" y="3370714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2" name="Equation" r:id="rId9" imgW="419040" imgH="406080" progId="Equation.DSMT4">
                  <p:embed/>
                </p:oleObj>
              </mc:Choice>
              <mc:Fallback>
                <p:oleObj name="Equation" r:id="rId9" imgW="4190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45" y="3370714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5810250" y="381317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3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381317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5782811" y="4092575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4" name="Equation" r:id="rId13" imgW="419040" imgH="393480" progId="Equation.DSMT4">
                  <p:embed/>
                </p:oleObj>
              </mc:Choice>
              <mc:Fallback>
                <p:oleObj name="Equation" r:id="rId13" imgW="4190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2811" y="4092575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/>
        </p:nvGraphicFramePr>
        <p:xfrm>
          <a:off x="6019334" y="45053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5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334" y="45053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1" name="Object 9"/>
          <p:cNvGraphicFramePr>
            <a:graphicFrameLocks noChangeAspect="1"/>
          </p:cNvGraphicFramePr>
          <p:nvPr/>
        </p:nvGraphicFramePr>
        <p:xfrm>
          <a:off x="5998478" y="268401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6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8478" y="268401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15</a:t>
            </a:r>
            <a:r>
              <a:rPr lang="en-US" sz="3200">
                <a:solidFill>
                  <a:schemeClr val="accent1"/>
                </a:solidFill>
              </a:rPr>
              <a:t>: Changing Improper Fractions </a:t>
            </a:r>
            <a:r>
              <a:rPr lang="en-US" sz="3200" dirty="0">
                <a:solidFill>
                  <a:schemeClr val="accent1"/>
                </a:solidFill>
              </a:rPr>
              <a:t>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4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2400" y="28194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5" name="Equation" r:id="rId5" imgW="1104840" imgH="838080" progId="Equation.DSMT4">
                  <p:embed/>
                </p:oleObj>
              </mc:Choice>
              <mc:Fallback>
                <p:oleObj name="Equation" r:id="rId5" imgW="110484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194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6" name="Equation" r:id="rId7" imgW="952200" imgH="838080" progId="Equation.DSMT4">
                  <p:embed/>
                </p:oleObj>
              </mc:Choice>
              <mc:Fallback>
                <p:oleObj name="Equation" r:id="rId7" imgW="952200" imgH="83808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1: 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shaded part of the rectangle and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</a:t>
            </a:r>
            <a:r>
              <a:rPr lang="en-US" dirty="0" err="1"/>
              <a:t>unshaded</a:t>
            </a:r>
            <a:r>
              <a:rPr lang="en-US" dirty="0"/>
              <a:t> part of the rectangle.</a:t>
            </a:r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pPr marL="533400" indent="-533400">
              <a:buFont typeface="+mj-lt"/>
              <a:buAutoNum type="alphaLcPeriod"/>
            </a:pPr>
            <a:r>
              <a:rPr lang="en-US" dirty="0"/>
              <a:t>In the rectangle, 3 of the 4 equal parts are shaded. </a:t>
            </a:r>
          </a:p>
          <a:p>
            <a:pPr marL="533400" indent="-533400"/>
            <a:r>
              <a:rPr lang="en-US" dirty="0"/>
              <a:t>	Thus,     of the rectangle is shaded.</a:t>
            </a:r>
          </a:p>
          <a:p>
            <a:pPr marL="533400" indent="-533400"/>
            <a:endParaRPr lang="en-US" sz="1000" dirty="0"/>
          </a:p>
          <a:p>
            <a:pPr marL="533400" indent="-533400"/>
            <a:r>
              <a:rPr lang="en-US" dirty="0"/>
              <a:t>b.	    is not shaded.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905000" y="4530055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30055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066800" y="5080233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5" imgW="279360" imgH="838080" progId="Equation.DSMT4">
                  <p:embed/>
                </p:oleObj>
              </mc:Choice>
              <mc:Fallback>
                <p:oleObj name="Equation" r:id="rId5" imgW="2793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80233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0" y="2819400"/>
            <a:ext cx="2667000" cy="124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remaining portion of the pizza and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missing portion of the pizza.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pizza was cut into 8 equal pieces. The 5 pieces </a:t>
            </a:r>
          </a:p>
          <a:p>
            <a:pPr marL="514350" indent="-514350"/>
            <a:r>
              <a:rPr lang="en-US" dirty="0"/>
              <a:t>	remaining represent     of the pizza. </a:t>
            </a:r>
          </a:p>
          <a:p>
            <a:pPr marL="514350" indent="-514350">
              <a:buAutoNum type="alphaLcPeriod" startAt="2"/>
            </a:pPr>
            <a:r>
              <a:rPr lang="en-US" dirty="0"/>
              <a:t>The missing portion of the pizza represents     of the </a:t>
            </a:r>
          </a:p>
          <a:p>
            <a:pPr marL="514350" indent="-514350"/>
            <a:r>
              <a:rPr lang="en-US" dirty="0"/>
              <a:t>	pizza. 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038600" y="3674378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4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674378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10"/>
          <p:cNvGraphicFramePr>
            <a:graphicFrameLocks noChangeAspect="1"/>
          </p:cNvGraphicFramePr>
          <p:nvPr/>
        </p:nvGraphicFramePr>
        <p:xfrm>
          <a:off x="7315200" y="4199389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5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199389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1219200"/>
            <a:ext cx="2133600" cy="210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proper fraction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fraction in which the numerator 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less than the denominator.  (Proper fractions have 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values less than 1.)</a:t>
            </a:r>
          </a:p>
          <a:p>
            <a:pPr marL="342900" indent="-342900" algn="just" eaLnBrk="0" hangingPunct="0"/>
            <a:endParaRPr lang="en-US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Examples of proper fractions: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			</a:t>
            </a:r>
            <a:endParaRPr lang="en-US" b="1" dirty="0">
              <a:solidFill>
                <a:srgbClr val="10253F"/>
              </a:solidFill>
              <a:latin typeface="Calibri" pitchFamily="34" charset="0"/>
            </a:endParaRPr>
          </a:p>
        </p:txBody>
      </p:sp>
      <p:graphicFrame>
        <p:nvGraphicFramePr>
          <p:cNvPr id="8194" name="Object 11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33"/>
          <p:cNvGraphicFramePr>
            <a:graphicFrameLocks noChangeAspect="1"/>
          </p:cNvGraphicFramePr>
          <p:nvPr/>
        </p:nvGraphicFramePr>
        <p:xfrm>
          <a:off x="4993944" y="33782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" imgW="1866900" imgH="838200" progId="Equation.DSMT4">
                  <p:embed/>
                </p:oleObj>
              </mc:Choice>
              <mc:Fallback>
                <p:oleObj name="Equation" r:id="rId5" imgW="18669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3944" y="3378200"/>
                        <a:ext cx="186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34" charset="0"/>
              </a:rPr>
              <a:t>Proper Fractions and Improper Fractions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 (cont.)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improper fraction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fraction in which the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numerator is greater than or equal to the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denominator.  (Improper fractions have values greater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than or equal to 1.)</a:t>
            </a:r>
          </a:p>
          <a:p>
            <a:pPr indent="1588" algn="just" eaLnBrk="0" hangingPunct="0"/>
            <a:endParaRPr lang="en-US" sz="1400" dirty="0">
              <a:solidFill>
                <a:srgbClr val="000000"/>
              </a:solidFill>
              <a:latin typeface="Calibri" pitchFamily="34" charset="0"/>
            </a:endParaRPr>
          </a:p>
          <a:p>
            <a:pPr indent="1588" algn="just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Examples of improper fractions: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indent="1588" eaLnBrk="0" hangingPunct="0"/>
            <a:endParaRPr lang="en-US" b="1" dirty="0">
              <a:solidFill>
                <a:srgbClr val="10253F"/>
              </a:solidFill>
              <a:latin typeface="Calibri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34" charset="0"/>
              </a:rPr>
              <a:t>Proper Fractions and Improper Fractions</a:t>
            </a:r>
            <a:endParaRPr lang="en-US" dirty="0"/>
          </a:p>
        </p:txBody>
      </p:sp>
      <p:graphicFrame>
        <p:nvGraphicFramePr>
          <p:cNvPr id="9220" name="Object 10"/>
          <p:cNvGraphicFramePr>
            <a:graphicFrameLocks noChangeAspect="1"/>
          </p:cNvGraphicFramePr>
          <p:nvPr/>
        </p:nvGraphicFramePr>
        <p:xfrm>
          <a:off x="5298012" y="39624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3" imgW="2387600" imgH="838200" progId="Equation.DSMT4">
                  <p:embed/>
                </p:oleObj>
              </mc:Choice>
              <mc:Fallback>
                <p:oleObj name="Equation" r:id="rId3" imgW="2387600" imgH="83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8012" y="3962400"/>
                        <a:ext cx="238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Understanding Proper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dirty="0"/>
              <a:t>Draw a figure to represent the fraction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    indicates 5 of 6 equal parts. Drawing a figure to </a:t>
            </a:r>
          </a:p>
          <a:p>
            <a:r>
              <a:rPr lang="en-US" dirty="0"/>
              <a:t>represent this fraction, we divide a circle into 6 equal sections and shade 5 of them. (</a:t>
            </a:r>
            <a:r>
              <a:rPr lang="en-US" b="1" dirty="0"/>
              <a:t>Note:</a:t>
            </a:r>
            <a:r>
              <a:rPr lang="en-US" dirty="0"/>
              <a:t> Figures other than circles can be used.)</a:t>
            </a:r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/>
        </p:nvGraphicFramePr>
        <p:xfrm>
          <a:off x="6130241" y="11430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342720" imgH="838080" progId="Equation.DSMT4">
                  <p:embed/>
                </p:oleObj>
              </mc:Choice>
              <mc:Fallback>
                <p:oleObj name="Equation" r:id="rId3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0241" y="1143000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4029914"/>
            <a:ext cx="2819400" cy="1913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359987"/>
              </p:ext>
            </p:extLst>
          </p:nvPr>
        </p:nvGraphicFramePr>
        <p:xfrm>
          <a:off x="554038" y="2201411"/>
          <a:ext cx="266700" cy="770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6" imgW="266400" imgH="838080" progId="Equation.DSMT4">
                  <p:embed/>
                </p:oleObj>
              </mc:Choice>
              <mc:Fallback>
                <p:oleObj name="Equation" r:id="rId6" imgW="266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201411"/>
                        <a:ext cx="266700" cy="7703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Understanding Improper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Write a fraction that indicates the shaded parts of the figure.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There are two squares, each</a:t>
            </a:r>
          </a:p>
          <a:p>
            <a:r>
              <a:rPr lang="en-US" dirty="0"/>
              <a:t>separated into 3 equal parts.</a:t>
            </a:r>
          </a:p>
          <a:p>
            <a:r>
              <a:rPr lang="en-US" dirty="0"/>
              <a:t>This means that the denominator is 3. The shading here indicates 5 of these equal parts, which means the numerator is 5. Thus, the shaded part of the figure can </a:t>
            </a:r>
          </a:p>
          <a:p>
            <a:r>
              <a:rPr lang="en-US" dirty="0"/>
              <a:t>be represented by the improper fraction</a:t>
            </a:r>
          </a:p>
        </p:txBody>
      </p:sp>
      <p:graphicFrame>
        <p:nvGraphicFramePr>
          <p:cNvPr id="11269" name="Object 11"/>
          <p:cNvGraphicFramePr>
            <a:graphicFrameLocks noChangeAspect="1"/>
          </p:cNvGraphicFramePr>
          <p:nvPr/>
        </p:nvGraphicFramePr>
        <p:xfrm>
          <a:off x="6417578" y="4978866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342720" imgH="838080" progId="Equation.DSMT4">
                  <p:embed/>
                </p:oleObj>
              </mc:Choice>
              <mc:Fallback>
                <p:oleObj name="Equation" r:id="rId3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7578" y="4978866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46320" y="1828800"/>
            <a:ext cx="3840480" cy="17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20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variable</a:t>
            </a:r>
            <a:r>
              <a:rPr lang="en-US" dirty="0">
                <a:solidFill>
                  <a:srgbClr val="000000"/>
                </a:solidFill>
              </a:rPr>
              <a:t> is a symbol (generally a letter of the alphabet) that is used to represent an unknown number.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n-US" sz="32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</TotalTime>
  <Words>880</Words>
  <Application>Microsoft Office PowerPoint</Application>
  <PresentationFormat>On-screen Show (4:3)</PresentationFormat>
  <Paragraphs>177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Courier New</vt:lpstr>
      <vt:lpstr>Office Theme</vt:lpstr>
      <vt:lpstr>Equation</vt:lpstr>
      <vt:lpstr>Section 2.R.1</vt:lpstr>
      <vt:lpstr>Objectives</vt:lpstr>
      <vt:lpstr>Example 1:  Understanding Fractions</vt:lpstr>
      <vt:lpstr>Example 2:  Understanding Fractions</vt:lpstr>
      <vt:lpstr>Proper Fractions and Improper Fractions</vt:lpstr>
      <vt:lpstr>Proper Fractions and Improper Fractions</vt:lpstr>
      <vt:lpstr>Example 3:  Understanding Proper Fractions</vt:lpstr>
      <vt:lpstr>Example 4: Understanding Improper Fractions </vt:lpstr>
      <vt:lpstr>Variable</vt:lpstr>
      <vt:lpstr>The Number 0 in Fractions</vt:lpstr>
      <vt:lpstr>Example 5: Evaluating Fractions Involving 0</vt:lpstr>
      <vt:lpstr>Example 6:  Graphing Proper Fractions</vt:lpstr>
      <vt:lpstr>Example 6:  Graphing Proper Fractions (cont.)</vt:lpstr>
      <vt:lpstr>Example 7:  Graphing improper Fractions</vt:lpstr>
      <vt:lpstr>Example 8: Identifying Types of Fractions and Mixed Numbers</vt:lpstr>
      <vt:lpstr>Example 9: Application: Understanding Mixed Numbers</vt:lpstr>
      <vt:lpstr>Example 9: Application: Understanding Mixed Numbers (cont.)</vt:lpstr>
      <vt:lpstr>Example 10: Application: Understanding Mixed Numbers</vt:lpstr>
      <vt:lpstr>Example 11: Graphing Mixed Numbers </vt:lpstr>
      <vt:lpstr>To Change a Mixed Number to an Improper Fraction</vt:lpstr>
      <vt:lpstr>Example 12: Changing Mixed Numbers to Improper Fractions</vt:lpstr>
      <vt:lpstr>Completion Example 13: Mixed Numbers to Improper Fractions</vt:lpstr>
      <vt:lpstr>To Change an Improper Fraction to a Mixed Number</vt:lpstr>
      <vt:lpstr>Example 14: Changing Improper Fractions to Mixed Numbers</vt:lpstr>
      <vt:lpstr>Example 14: Changing Improper Fractions to Mixed Numbers (cont.)</vt:lpstr>
      <vt:lpstr>Example 15: Changing Improper Fractions to Mixed Numbers</vt:lpstr>
      <vt:lpstr>Example 15: Changing Improper Fractions to Mixed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212</cp:revision>
  <dcterms:created xsi:type="dcterms:W3CDTF">2013-04-26T14:43:13Z</dcterms:created>
  <dcterms:modified xsi:type="dcterms:W3CDTF">2020-05-07T13:42:25Z</dcterms:modified>
</cp:coreProperties>
</file>