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91" r:id="rId16"/>
    <p:sldId id="272" r:id="rId17"/>
    <p:sldId id="273" r:id="rId18"/>
    <p:sldId id="274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8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FF00FF"/>
    <a:srgbClr val="007E7E"/>
    <a:srgbClr val="000000"/>
    <a:srgbClr val="1F497D"/>
    <a:srgbClr val="3C86A6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02" autoAdjust="0"/>
    <p:restoredTop sz="94660"/>
  </p:normalViewPr>
  <p:slideViewPr>
    <p:cSldViewPr>
      <p:cViewPr varScale="1">
        <p:scale>
          <a:sx n="99" d="100"/>
          <a:sy n="99" d="100"/>
        </p:scale>
        <p:origin x="37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0" Type="http://schemas.openxmlformats.org/officeDocument/2006/relationships/image" Target="../media/image104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9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5.wmf"/><Relationship Id="rId7" Type="http://schemas.openxmlformats.org/officeDocument/2006/relationships/image" Target="../media/image22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27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6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99.wmf"/><Relationship Id="rId18" Type="http://schemas.openxmlformats.org/officeDocument/2006/relationships/oleObject" Target="../embeddings/oleObject104.bin"/><Relationship Id="rId3" Type="http://schemas.openxmlformats.org/officeDocument/2006/relationships/oleObject" Target="../embeddings/oleObject96.bin"/><Relationship Id="rId21" Type="http://schemas.openxmlformats.org/officeDocument/2006/relationships/image" Target="../media/image103.wmf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01.wmf"/><Relationship Id="rId25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98.wmf"/><Relationship Id="rId24" Type="http://schemas.openxmlformats.org/officeDocument/2006/relationships/oleObject" Target="../embeddings/oleObject107.bin"/><Relationship Id="rId5" Type="http://schemas.openxmlformats.org/officeDocument/2006/relationships/oleObject" Target="../embeddings/oleObject97.bin"/><Relationship Id="rId15" Type="http://schemas.openxmlformats.org/officeDocument/2006/relationships/image" Target="../media/image100.wmf"/><Relationship Id="rId23" Type="http://schemas.openxmlformats.org/officeDocument/2006/relationships/image" Target="../media/image104.wmf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102.wmf"/><Relationship Id="rId4" Type="http://schemas.openxmlformats.org/officeDocument/2006/relationships/image" Target="../media/image95.wmf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7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6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24.bin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2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oleObject" Target="../embeddings/oleObject20.bin"/><Relationship Id="rId3" Type="http://schemas.openxmlformats.org/officeDocument/2006/relationships/oleObject" Target="../embeddings/oleObject13.bin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5.wmf"/><Relationship Id="rId19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wmf"/><Relationship Id="rId1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6.wmf"/><Relationship Id="rId19" Type="http://schemas.openxmlformats.org/officeDocument/2006/relationships/image" Target="../media/image38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0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6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image" Target="../media/image58.png"/><Relationship Id="rId5" Type="http://schemas.openxmlformats.org/officeDocument/2006/relationships/oleObject" Target="../embeddings/oleObject55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2.R.3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Simplify within grouping symbols, such as parentheses (   ), brackets [   ], or braces {   }.  (If there are more than one pair of grouping symbols, start with the innermost grouping symbols.)</a:t>
            </a:r>
          </a:p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Evaluate any exponential expressions.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multiplications or divisions in the order in which they appear.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additions or subtractions in the order in which they appear.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0150" y="3708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Equation" r:id="rId3" imgW="1866600" imgH="838080" progId="Equation.DSMT4">
                  <p:embed/>
                </p:oleObj>
              </mc:Choice>
              <mc:Fallback>
                <p:oleObj name="Equation" r:id="rId3" imgW="1866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7084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Order of Operations with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41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Evaluate the expression: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200150" y="48133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133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954163"/>
              </p:ext>
            </p:extLst>
          </p:nvPr>
        </p:nvGraphicFramePr>
        <p:xfrm>
          <a:off x="3492500" y="4038600"/>
          <a:ext cx="504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7" imgW="5041800" imgH="304560" progId="Equation.DSMT4">
                  <p:embed/>
                </p:oleObj>
              </mc:Choice>
              <mc:Fallback>
                <p:oleObj name="Equation" r:id="rId7" imgW="5041800" imgH="304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038600"/>
                        <a:ext cx="504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364007"/>
              </p:ext>
            </p:extLst>
          </p:nvPr>
        </p:nvGraphicFramePr>
        <p:xfrm>
          <a:off x="3505198" y="5105400"/>
          <a:ext cx="214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9" imgW="2145960" imgH="304560" progId="Equation.DSMT4">
                  <p:embed/>
                </p:oleObj>
              </mc:Choice>
              <mc:Fallback>
                <p:oleObj name="Equation" r:id="rId9" imgW="2145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198" y="5105400"/>
                        <a:ext cx="214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5700" y="2590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Equation" r:id="rId11" imgW="1739900" imgH="838200" progId="Equation.DSMT4">
                  <p:embed/>
                </p:oleObj>
              </mc:Choice>
              <mc:Fallback>
                <p:oleObj name="Equation" r:id="rId11" imgW="17399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590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478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828800" y="3733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06600" y="485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62200" y="533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55800" y="3505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505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0B9720-8521-43E4-96EA-2BC21DA75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361135"/>
              </p:ext>
            </p:extLst>
          </p:nvPr>
        </p:nvGraphicFramePr>
        <p:xfrm>
          <a:off x="4114800" y="1112618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" name="Equation" r:id="rId15" imgW="1714320" imgH="838080" progId="Equation.DSMT4">
                  <p:embed/>
                </p:oleObj>
              </mc:Choice>
              <mc:Fallback>
                <p:oleObj name="Equation" r:id="rId15" imgW="17143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14800" y="1112618"/>
                        <a:ext cx="171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89050" y="2362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4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282700" y="4286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5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2862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61599" y="2447925"/>
          <a:ext cx="3482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6" name="Equation" r:id="rId7" imgW="3479760" imgH="723600" progId="Equation.DSMT4">
                  <p:embed/>
                </p:oleObj>
              </mc:Choice>
              <mc:Fallback>
                <p:oleObj name="Equation" r:id="rId7" imgW="3479760" imgH="723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599" y="2447925"/>
                        <a:ext cx="3482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282700" y="1409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7" name="Equation" r:id="rId9" imgW="1079280" imgH="838080" progId="Equation.DSMT4">
                  <p:embed/>
                </p:oleObj>
              </mc:Choice>
              <mc:Fallback>
                <p:oleObj name="Equation" r:id="rId9" imgW="10792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409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282700" y="332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8" name="Equation" r:id="rId11" imgW="1091880" imgH="838080" progId="Equation.DSMT4">
                  <p:embed/>
                </p:oleObj>
              </mc:Choice>
              <mc:Fallback>
                <p:oleObj name="Equation" r:id="rId11" imgW="1091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2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050964" y="1709470"/>
          <a:ext cx="21478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9" name="Equation" r:id="rId13" imgW="2145960" imgH="304560" progId="Equation.DSMT4">
                  <p:embed/>
                </p:oleObj>
              </mc:Choice>
              <mc:Fallback>
                <p:oleObj name="Equation" r:id="rId13" imgW="214596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964" y="1709470"/>
                        <a:ext cx="21478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3048000" y="36703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0" name="Equation" r:id="rId15" imgW="952200" imgH="279360" progId="Equation.DSMT4">
                  <p:embed/>
                </p:oleObj>
              </mc:Choice>
              <mc:Fallback>
                <p:oleObj name="Equation" r:id="rId15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03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032182" y="461645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1" name="Equation" r:id="rId17" imgW="520560" imgH="241200" progId="Equation.DSMT4">
                  <p:embed/>
                </p:oleObj>
              </mc:Choice>
              <mc:Fallback>
                <p:oleObj name="Equation" r:id="rId17" imgW="52056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82" y="461645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73100" y="4800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3" imgW="3340080" imgH="838080" progId="Equation.DSMT4">
                  <p:embed/>
                </p:oleObj>
              </mc:Choice>
              <mc:Fallback>
                <p:oleObj name="Equation" r:id="rId3" imgW="33400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800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Order of Operations with Fractions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67200" y="4953000"/>
          <a:ext cx="3568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Equation" r:id="rId5" imgW="3568680" imgH="723600" progId="Equation.DSMT4">
                  <p:embed/>
                </p:oleObj>
              </mc:Choice>
              <mc:Fallback>
                <p:oleObj name="Equation" r:id="rId5" imgW="3568680" imgH="7236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3568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2590800"/>
          <a:ext cx="201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Equation" r:id="rId7" imgW="2019300" imgH="990600" progId="Equation.DSMT4">
                  <p:embed/>
                </p:oleObj>
              </mc:Choice>
              <mc:Fallback>
                <p:oleObj name="Equation" r:id="rId7" imgW="2019300" imgH="990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01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6576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9" imgW="1955520" imgH="838080" progId="Equation.DSMT4">
                  <p:embed/>
                </p:oleObj>
              </mc:Choice>
              <mc:Fallback>
                <p:oleObj name="Equation" r:id="rId9" imgW="1955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93078" y="3505200"/>
          <a:ext cx="3886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Equation" r:id="rId11" imgW="3886200" imgH="1091880" progId="Equation.DSMT4">
                  <p:embed/>
                </p:oleObj>
              </mc:Choice>
              <mc:Fallback>
                <p:oleObj name="Equation" r:id="rId11" imgW="3886200" imgH="1091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78" y="3505200"/>
                        <a:ext cx="3886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D72504B-4632-44C5-8113-A057074F0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192357"/>
              </p:ext>
            </p:extLst>
          </p:nvPr>
        </p:nvGraphicFramePr>
        <p:xfrm>
          <a:off x="1828800" y="1028226"/>
          <a:ext cx="200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Equation" r:id="rId13" imgW="2006280" imgH="1002960" progId="Equation.DSMT4">
                  <p:embed/>
                </p:oleObj>
              </mc:Choice>
              <mc:Fallback>
                <p:oleObj name="Equation" r:id="rId13" imgW="200628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28800" y="1028226"/>
                        <a:ext cx="20066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14400" y="15240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8" name="Equation" r:id="rId3" imgW="2171520" imgH="838080" progId="Equation.DSMT4">
                  <p:embed/>
                </p:oleObj>
              </mc:Choice>
              <mc:Fallback>
                <p:oleObj name="Equation" r:id="rId3" imgW="2171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966156" y="274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9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274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31356" y="303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0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356" y="303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098268"/>
              </p:ext>
            </p:extLst>
          </p:nvPr>
        </p:nvGraphicFramePr>
        <p:xfrm>
          <a:off x="2375856" y="2715768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1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56" y="2715768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000500" y="1828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2"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299343"/>
              </p:ext>
            </p:extLst>
          </p:nvPr>
        </p:nvGraphicFramePr>
        <p:xfrm>
          <a:off x="4005262" y="30480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3" name="Equation" r:id="rId13" imgW="3771720" imgH="279360" progId="Equation.DSMT4">
                  <p:embed/>
                </p:oleObj>
              </mc:Choice>
              <mc:Fallback>
                <p:oleObj name="Equation" r:id="rId13" imgW="37717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2" y="30480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72455" y="483235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9" name="Equation" r:id="rId3" imgW="2501640" imgH="927000" progId="Equation.DSMT4">
                  <p:embed/>
                </p:oleObj>
              </mc:Choice>
              <mc:Fallback>
                <p:oleObj name="Equation" r:id="rId3" imgW="2501640" imgH="927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55" y="483235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96900" y="2698750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0" name="Equation" r:id="rId5" imgW="1917360" imgH="927000" progId="Equation.DSMT4">
                  <p:embed/>
                </p:oleObj>
              </mc:Choice>
              <mc:Fallback>
                <p:oleObj name="Equation" r:id="rId5" imgW="1917360" imgH="927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698750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54978" y="3803650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1" name="Equation" r:id="rId7" imgW="2958840" imgH="927000" progId="Equation.DSMT4">
                  <p:embed/>
                </p:oleObj>
              </mc:Choice>
              <mc:Fallback>
                <p:oleObj name="Equation" r:id="rId7" imgW="2958840" imgH="927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978" y="3803650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2400" y="37338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fraction, and within the parentheses find equivalent fractions with the common denominator.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1026" y="507952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within the parentheses.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CE93EC0-BFB1-488B-805B-213F04522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85233"/>
              </p:ext>
            </p:extLst>
          </p:nvPr>
        </p:nvGraphicFramePr>
        <p:xfrm>
          <a:off x="1828800" y="1150118"/>
          <a:ext cx="189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name="Equation" r:id="rId9" imgW="1892160" imgH="927000" progId="Equation.DSMT4">
                  <p:embed/>
                </p:oleObj>
              </mc:Choice>
              <mc:Fallback>
                <p:oleObj name="Equation" r:id="rId9" imgW="189216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8800" y="1150118"/>
                        <a:ext cx="18923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855452" y="38100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452" y="38100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6: Order of Operations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Fractions (cont.)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01700" y="4953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953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746182" y="1651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82" y="1651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776612" y="2743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" name="Equation" r:id="rId9" imgW="1257120" imgH="838080" progId="Equation.DSMT4">
                  <p:embed/>
                </p:oleObj>
              </mc:Choice>
              <mc:Fallback>
                <p:oleObj name="Equation" r:id="rId9" imgW="12571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2" y="2743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48926" y="19050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28956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 (Multiply by the reciprocal of the divisor.)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9000" y="40386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reduce by factoring.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905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295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143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676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7" name="Object 47"/>
          <p:cNvGraphicFramePr>
            <a:graphicFrameLocks noChangeAspect="1"/>
          </p:cNvGraphicFramePr>
          <p:nvPr/>
        </p:nvGraphicFramePr>
        <p:xfrm>
          <a:off x="1524000" y="523192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"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23192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Using the Order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Operations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1887748" y="1058174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4" name="Equation" r:id="rId3" imgW="2387520" imgH="1002960" progId="Equation.DSMT4">
                  <p:embed/>
                </p:oleObj>
              </mc:Choice>
              <mc:Fallback>
                <p:oleObj name="Equation" r:id="rId3" imgW="2387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48" y="1058174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37"/>
          <p:cNvGraphicFramePr>
            <a:graphicFrameLocks noChangeAspect="1"/>
          </p:cNvGraphicFramePr>
          <p:nvPr/>
        </p:nvGraphicFramePr>
        <p:xfrm>
          <a:off x="609600" y="2514600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5" name="Equation" r:id="rId5" imgW="2387520" imgH="1002960" progId="Equation.DSMT4">
                  <p:embed/>
                </p:oleObj>
              </mc:Choice>
              <mc:Fallback>
                <p:oleObj name="Equation" r:id="rId5" imgW="2387520" imgH="1002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38"/>
          <p:cNvGraphicFramePr>
            <a:graphicFrameLocks noChangeAspect="1"/>
          </p:cNvGraphicFramePr>
          <p:nvPr/>
        </p:nvGraphicFramePr>
        <p:xfrm>
          <a:off x="805130" y="3775496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6" name="Equation" r:id="rId6" imgW="3136680" imgH="838080" progId="Equation.DSMT4">
                  <p:embed/>
                </p:oleObj>
              </mc:Choice>
              <mc:Fallback>
                <p:oleObj name="Equation" r:id="rId6" imgW="313668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30" y="3775496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871556"/>
              </p:ext>
            </p:extLst>
          </p:nvPr>
        </p:nvGraphicFramePr>
        <p:xfrm>
          <a:off x="785813" y="4921250"/>
          <a:ext cx="278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7" name="Equation" r:id="rId8" imgW="2781000" imgH="901440" progId="Equation.DSMT4">
                  <p:embed/>
                </p:oleObj>
              </mc:Choice>
              <mc:Fallback>
                <p:oleObj name="Equation" r:id="rId8" imgW="2781000" imgH="9014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921250"/>
                        <a:ext cx="278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869947"/>
              </p:ext>
            </p:extLst>
          </p:nvPr>
        </p:nvGraphicFramePr>
        <p:xfrm>
          <a:off x="3536950" y="4953000"/>
          <a:ext cx="251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8" name="Equation" r:id="rId10" imgW="2514600" imgH="901440" progId="Equation.DSMT4">
                  <p:embed/>
                </p:oleObj>
              </mc:Choice>
              <mc:Fallback>
                <p:oleObj name="Equation" r:id="rId10" imgW="251460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953000"/>
                        <a:ext cx="251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422735"/>
              </p:ext>
            </p:extLst>
          </p:nvPr>
        </p:nvGraphicFramePr>
        <p:xfrm>
          <a:off x="5918200" y="4943475"/>
          <a:ext cx="250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9" name="Equation" r:id="rId12" imgW="2501640" imgH="901440" progId="Equation.DSMT4">
                  <p:embed/>
                </p:oleObj>
              </mc:Choice>
              <mc:Fallback>
                <p:oleObj name="Equation" r:id="rId12" imgW="25016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43475"/>
                        <a:ext cx="250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6" name="Object 42"/>
          <p:cNvGraphicFramePr>
            <a:graphicFrameLocks noChangeAspect="1"/>
          </p:cNvGraphicFramePr>
          <p:nvPr/>
        </p:nvGraphicFramePr>
        <p:xfrm>
          <a:off x="3124200" y="3581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0" name="Equation" r:id="rId14" imgW="419040" imgH="838080" progId="Equation.DSMT4">
                  <p:embed/>
                </p:oleObj>
              </mc:Choice>
              <mc:Fallback>
                <p:oleObj name="Equation" r:id="rId14" imgW="41904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739559"/>
              </p:ext>
            </p:extLst>
          </p:nvPr>
        </p:nvGraphicFramePr>
        <p:xfrm>
          <a:off x="2836652" y="492034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1" name="Equation" r:id="rId16" imgW="419040" imgH="838080" progId="Equation.DSMT4">
                  <p:embed/>
                </p:oleObj>
              </mc:Choice>
              <mc:Fallback>
                <p:oleObj name="Equation" r:id="rId16" imgW="41904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652" y="492034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8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57173"/>
              </p:ext>
            </p:extLst>
          </p:nvPr>
        </p:nvGraphicFramePr>
        <p:xfrm>
          <a:off x="4175182" y="495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2" name="Equation" r:id="rId18" imgW="266400" imgH="838080" progId="Equation.DSMT4">
                  <p:embed/>
                </p:oleObj>
              </mc:Choice>
              <mc:Fallback>
                <p:oleObj name="Equation" r:id="rId18" imgW="2664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495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58226"/>
              </p:ext>
            </p:extLst>
          </p:nvPr>
        </p:nvGraphicFramePr>
        <p:xfrm>
          <a:off x="5340350" y="495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3" name="Equation" r:id="rId20" imgW="253800" imgH="838080" progId="Equation.DSMT4">
                  <p:embed/>
                </p:oleObj>
              </mc:Choice>
              <mc:Fallback>
                <p:oleObj name="Equation" r:id="rId20" imgW="2538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95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457703"/>
              </p:ext>
            </p:extLst>
          </p:nvPr>
        </p:nvGraphicFramePr>
        <p:xfrm>
          <a:off x="6464300" y="495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4" name="Equation" r:id="rId22" imgW="431640" imgH="838080" progId="Equation.DSMT4">
                  <p:embed/>
                </p:oleObj>
              </mc:Choice>
              <mc:Fallback>
                <p:oleObj name="Equation" r:id="rId22" imgW="43164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95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337436"/>
              </p:ext>
            </p:extLst>
          </p:nvPr>
        </p:nvGraphicFramePr>
        <p:xfrm>
          <a:off x="7607300" y="4953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5" name="Equation" r:id="rId24" imgW="457200" imgH="838080" progId="Equation.DSMT4">
                  <p:embed/>
                </p:oleObj>
              </mc:Choice>
              <mc:Fallback>
                <p:oleObj name="Equation" r:id="rId24" imgW="45720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4953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29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average of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Finding the average is the same as evaluating the expression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Finding the Average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57800" y="4127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3" imgW="545863" imgH="291973" progId="Equation.DSMT4">
                  <p:embed/>
                </p:oleObj>
              </mc:Choice>
              <mc:Fallback>
                <p:oleObj name="Equation" r:id="rId3" imgW="545863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27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2C1FD70-3B3D-4D48-843B-75659D4E2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22509"/>
              </p:ext>
            </p:extLst>
          </p:nvPr>
        </p:nvGraphicFramePr>
        <p:xfrm>
          <a:off x="3429000" y="1132291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Equation" r:id="rId5" imgW="2501640" imgH="838080" progId="Equation.DSMT4">
                  <p:embed/>
                </p:oleObj>
              </mc:Choice>
              <mc:Fallback>
                <p:oleObj name="Equation" r:id="rId5" imgW="2501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9000" y="1132291"/>
                        <a:ext cx="2501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9DFC63-E2E6-4AA9-9B08-DCD6DED36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624043"/>
              </p:ext>
            </p:extLst>
          </p:nvPr>
        </p:nvGraphicFramePr>
        <p:xfrm>
          <a:off x="2997200" y="3810000"/>
          <a:ext cx="2260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tion" r:id="rId7" imgW="2260440" imgH="927000" progId="Equation.DSMT4">
                  <p:embed/>
                </p:oleObj>
              </mc:Choice>
              <mc:Fallback>
                <p:oleObj name="Equation" r:id="rId7" imgW="226044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97200" y="3810000"/>
                        <a:ext cx="22606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Compare fractions.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fractions.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average of a set of fractions.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 first.  The LCD = 8.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86200" y="1828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2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828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848100" y="2910681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3" name="Equation" r:id="rId5" imgW="469900" imgH="838200" progId="Equation.DSMT4">
                  <p:embed/>
                </p:oleObj>
              </mc:Choice>
              <mc:Fallback>
                <p:oleObj name="Equation" r:id="rId5" imgW="4699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910681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81400" y="3877469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4" name="Equation" r:id="rId7" imgW="736600" imgH="901700" progId="Equation.DSMT4">
                  <p:embed/>
                </p:oleObj>
              </mc:Choice>
              <mc:Fallback>
                <p:oleObj name="Equation" r:id="rId7" imgW="736600" imgH="901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77469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61318"/>
              </p:ext>
            </p:extLst>
          </p:nvPr>
        </p:nvGraphicFramePr>
        <p:xfrm>
          <a:off x="4337050" y="18288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5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8288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44332"/>
              </p:ext>
            </p:extLst>
          </p:nvPr>
        </p:nvGraphicFramePr>
        <p:xfrm>
          <a:off x="4337050" y="290988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6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2909888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318000" y="38735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7" name="Equation" r:id="rId13" imgW="952200" imgH="901440" progId="Equation.DSMT4">
                  <p:embed/>
                </p:oleObj>
              </mc:Choice>
              <mc:Fallback>
                <p:oleObj name="Equation" r:id="rId13" imgW="9522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8735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409990" y="492918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8" name="Equation" r:id="rId15" imgW="736560" imgH="838080" progId="Equation.DSMT4">
                  <p:embed/>
                </p:oleObj>
              </mc:Choice>
              <mc:Fallback>
                <p:oleObj name="Equation" r:id="rId15" imgW="73656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990" y="492918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00E02B1-A465-4394-A80A-48D89DFE0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411613"/>
              </p:ext>
            </p:extLst>
          </p:nvPr>
        </p:nvGraphicFramePr>
        <p:xfrm>
          <a:off x="4759239" y="4955381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9" name="Equation" r:id="rId17" imgW="622080" imgH="838080" progId="Equation.DSMT4">
                  <p:embed/>
                </p:oleObj>
              </mc:Choice>
              <mc:Fallback>
                <p:oleObj name="Equation" r:id="rId17" imgW="622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59239" y="4955381"/>
                        <a:ext cx="62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73964" y="3167390"/>
            <a:ext cx="2901179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average is       </a:t>
            </a:r>
            <a:r>
              <a:rPr lang="en-US" sz="2800" b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057400" y="1790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" name="Equation" r:id="rId3" imgW="1079500" imgH="838200" progId="Equation.DSMT4">
                  <p:embed/>
                </p:oleObj>
              </mc:Choice>
              <mc:Fallback>
                <p:oleObj name="Equation" r:id="rId3" imgW="10795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90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17907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4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907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63900" y="17907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" name="Equation" r:id="rId7" imgW="1181100" imgH="838200" progId="Equation.DSMT4">
                  <p:embed/>
                </p:oleObj>
              </mc:Choice>
              <mc:Fallback>
                <p:oleObj name="Equation" r:id="rId7" imgW="11811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7907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572000" y="17907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" name="Equation" r:id="rId9" imgW="698500" imgH="838200" progId="Equation.DSMT4">
                  <p:embed/>
                </p:oleObj>
              </mc:Choice>
              <mc:Fallback>
                <p:oleObj name="Equation" r:id="rId9" imgW="698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907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292717"/>
              </p:ext>
            </p:extLst>
          </p:nvPr>
        </p:nvGraphicFramePr>
        <p:xfrm>
          <a:off x="5397500" y="20891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7"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0891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11895"/>
              </p:ext>
            </p:extLst>
          </p:nvPr>
        </p:nvGraphicFramePr>
        <p:xfrm>
          <a:off x="5867400" y="176326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8" name="Equation" r:id="rId13" imgW="457200" imgH="838200" progId="Equation.DSMT4">
                  <p:embed/>
                </p:oleObj>
              </mc:Choice>
              <mc:Fallback>
                <p:oleObj name="Equation" r:id="rId13" imgW="4572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6326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05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13200" y="2298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BA737C9-E924-4868-A507-A7F04AAB0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042097"/>
              </p:ext>
            </p:extLst>
          </p:nvPr>
        </p:nvGraphicFramePr>
        <p:xfrm>
          <a:off x="2597150" y="30099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9" name="Equation" r:id="rId15" imgW="545760" imgH="838080" progId="Equation.DSMT4">
                  <p:embed/>
                </p:oleObj>
              </mc:Choice>
              <mc:Fallback>
                <p:oleObj name="Equation" r:id="rId15" imgW="5457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97150" y="3009900"/>
                        <a:ext cx="546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Compare Two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5138" indent="-465138" algn="ctr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Find the least common denominator (LCD).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Change each fraction to an equivalent fraction with that denominator.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Compare the numerators.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75250" y="4419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419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279650" y="441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1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6379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How much larger?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</a:t>
            </a:r>
          </a:p>
          <a:p>
            <a:pPr marL="0" indent="1588"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2: </a:t>
            </a:r>
            <a:r>
              <a:rPr lang="en-US" sz="2800" dirty="0">
                <a:latin typeface="Calibri" pitchFamily="34" charset="0"/>
              </a:rPr>
              <a:t>Find fractions equivalent to    and    with denominator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24</a:t>
            </a:r>
            <a:r>
              <a:rPr lang="en-US" sz="2800" dirty="0">
                <a:latin typeface="Calibri" pitchFamily="34" charset="0"/>
              </a:rPr>
              <a:t>.</a:t>
            </a:r>
            <a:endParaRPr lang="en-US" sz="2800" i="1" dirty="0">
              <a:latin typeface="Calibri" pitchFamily="34" charset="0"/>
            </a:endParaRP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53112" y="2734811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12" y="2734811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459424"/>
              </p:ext>
            </p:extLst>
          </p:nvPr>
        </p:nvGraphicFramePr>
        <p:xfrm>
          <a:off x="3839012" y="274116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012" y="2741161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766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14800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" name="Equation" r:id="rId15" imgW="558720" imgH="304560" progId="Equation.DSMT4">
                  <p:embed/>
                </p:oleObj>
              </mc:Choice>
              <mc:Fallback>
                <p:oleObj name="Equation" r:id="rId15" imgW="558720" imgH="3045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8768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" name="Equation" r:id="rId17" imgW="266584" imgH="837836" progId="Equation.DSMT4">
                  <p:embed/>
                </p:oleObj>
              </mc:Choice>
              <mc:Fallback>
                <p:oleObj name="Equation" r:id="rId17" imgW="266584" imgH="837836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3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1" name="Object 67"/>
          <p:cNvGraphicFramePr>
            <a:graphicFrameLocks noChangeAspect="1"/>
          </p:cNvGraphicFramePr>
          <p:nvPr/>
        </p:nvGraphicFramePr>
        <p:xfrm>
          <a:off x="5715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Equation" r:id="rId21" imgW="266584" imgH="837836" progId="Equation.DSMT4">
                  <p:embed/>
                </p:oleObj>
              </mc:Choice>
              <mc:Fallback>
                <p:oleObj name="Equation" r:id="rId21" imgW="266584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2" name="Object 68"/>
          <p:cNvGraphicFramePr>
            <a:graphicFrameLocks noChangeAspect="1"/>
          </p:cNvGraphicFramePr>
          <p:nvPr/>
        </p:nvGraphicFramePr>
        <p:xfrm>
          <a:off x="65532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5" name="Equation" r:id="rId22" imgW="266584" imgH="837836" progId="Equation.DSMT4">
                  <p:embed/>
                </p:oleObj>
              </mc:Choice>
              <mc:Fallback>
                <p:oleObj name="Equation" r:id="rId22" imgW="266584" imgH="83783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1712F46-9DAA-452D-8A59-B5E86BF04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20521"/>
              </p:ext>
            </p:extLst>
          </p:nvPr>
        </p:nvGraphicFramePr>
        <p:xfrm>
          <a:off x="2768600" y="11265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6" name="Equation" r:id="rId23" imgW="1218960" imgH="838080" progId="Equation.DSMT4">
                  <p:embed/>
                </p:oleObj>
              </mc:Choice>
              <mc:Fallback>
                <p:oleObj name="Equation" r:id="rId23" imgW="1218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768600" y="1126588"/>
                        <a:ext cx="1219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 (cont.)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latin typeface="Calibri" pitchFamily="34" charset="0"/>
              </a:rPr>
              <a:t>Step 3:     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en-US" sz="2800" dirty="0">
                <a:latin typeface="Calibri" pitchFamily="34" charset="0"/>
              </a:rPr>
              <a:t>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21</a:t>
            </a:r>
            <a:r>
              <a:rPr lang="en-US" sz="2800" dirty="0">
                <a:latin typeface="Calibri" pitchFamily="34" charset="0"/>
              </a:rPr>
              <a:t> 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20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 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2989277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3" imgW="2590560" imgH="838080" progId="Equation.DSMT4">
                  <p:embed/>
                </p:oleObj>
              </mc:Choice>
              <mc:Fallback>
                <p:oleObj name="Equation" r:id="rId3" imgW="259056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89277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50201"/>
              </p:ext>
            </p:extLst>
          </p:nvPr>
        </p:nvGraphicFramePr>
        <p:xfrm>
          <a:off x="3975100" y="2057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5" imgW="1434960" imgH="838080" progId="Equation.DSMT4">
                  <p:embed/>
                </p:oleObj>
              </mc:Choice>
              <mc:Fallback>
                <p:oleObj name="Equation" r:id="rId5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057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795350"/>
              </p:ext>
            </p:extLst>
          </p:nvPr>
        </p:nvGraphicFramePr>
        <p:xfrm>
          <a:off x="5410200" y="2057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1676400" y="1143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Equation" r:id="rId9" imgW="939600" imgH="838080" progId="Equation.DSMT4">
                  <p:embed/>
                </p:oleObj>
              </mc:Choice>
              <mc:Fallback>
                <p:oleObj name="Equation" r:id="rId9" imgW="9396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7759700" y="364013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364013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168167" y="421616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Equation" r:id="rId13" imgW="266584" imgH="837836" progId="Equation.DSMT4">
                  <p:embed/>
                </p:oleObj>
              </mc:Choice>
              <mc:Fallback>
                <p:oleObj name="Equation" r:id="rId13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167" y="421616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140200" y="421548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" name="Equation" r:id="rId15" imgW="355320" imgH="838080" progId="Equation.DSMT4">
                  <p:embed/>
                </p:oleObj>
              </mc:Choice>
              <mc:Fallback>
                <p:oleObj name="Equation" r:id="rId15" imgW="35532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1548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FF0779E-64B0-4E1C-8A07-38ADAFEB9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172155"/>
              </p:ext>
            </p:extLst>
          </p:nvPr>
        </p:nvGraphicFramePr>
        <p:xfrm>
          <a:off x="4622800" y="2781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" name="Equation" r:id="rId18" imgW="914400" imgH="336960" progId="Equation.DSMT4">
                  <p:embed/>
                </p:oleObj>
              </mc:Choice>
              <mc:Fallback>
                <p:oleObj name="Equation" r:id="rId18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2800" y="27813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8">
            <a:extLst>
              <a:ext uri="{FF2B5EF4-FFF2-40B4-BE49-F238E27FC236}">
                <a16:creationId xmlns:a16="http://schemas.microsoft.com/office/drawing/2014/main" id="{67AFD543-AE49-4C4B-91E3-59E465180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054102"/>
              </p:ext>
            </p:extLst>
          </p:nvPr>
        </p:nvGraphicFramePr>
        <p:xfrm>
          <a:off x="3098800" y="20574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" name="Equation" r:id="rId20" imgW="799920" imgH="838080" progId="Equation.DSMT4">
                  <p:embed/>
                </p:oleObj>
              </mc:Choice>
              <mc:Fallback>
                <p:oleObj name="Equation" r:id="rId20" imgW="799920" imgH="838080" progId="Equation.DSMT4">
                  <p:embed/>
                  <p:pic>
                    <p:nvPicPr>
                      <p:cNvPr id="20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0574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0688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 How much larger?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1: </a:t>
            </a:r>
            <a:endParaRPr lang="en-US" sz="2800" i="0" dirty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3:       </a:t>
            </a:r>
            <a:r>
              <a:rPr lang="en-US" sz="2800" dirty="0">
                <a:latin typeface="Calibri" pitchFamily="34" charset="0"/>
              </a:rPr>
              <a:t>       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32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28800" y="27432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" name="Equation" r:id="rId3" imgW="571320" imgH="291960" progId="Equation.DSMT4">
                  <p:embed/>
                </p:oleObj>
              </mc:Choice>
              <mc:Fallback>
                <p:oleObj name="Equation" r:id="rId3" imgW="57132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79600" y="341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3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4163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7450" y="2743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4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43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544914"/>
              </p:ext>
            </p:extLst>
          </p:nvPr>
        </p:nvGraphicFramePr>
        <p:xfrm>
          <a:off x="3962400" y="2743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5" name="Equation" r:id="rId9" imgW="660240" imgH="291960" progId="Equation.DSMT4">
                  <p:embed/>
                </p:oleObj>
              </mc:Choice>
              <mc:Fallback>
                <p:oleObj name="Equation" r:id="rId9" imgW="66024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16150" y="34163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" name="Equation" r:id="rId11" imgW="952200" imgH="838080" progId="Equation.DSMT4">
                  <p:embed/>
                </p:oleObj>
              </mc:Choice>
              <mc:Fallback>
                <p:oleObj name="Equation" r:id="rId11" imgW="9522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4163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512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7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800600" y="34163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8" name="Equation" r:id="rId15" imgW="419100" imgH="838200" progId="Equation.DSMT4">
                  <p:embed/>
                </p:oleObj>
              </mc:Choice>
              <mc:Fallback>
                <p:oleObj name="Equation" r:id="rId15" imgW="419100" imgH="8382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163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089400" y="3683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9" name="Equation" r:id="rId17" imgW="558720" imgH="304560" progId="Equation.DSMT4">
                  <p:embed/>
                </p:oleObj>
              </mc:Choice>
              <mc:Fallback>
                <p:oleObj name="Equation" r:id="rId17" imgW="558720" imgH="3045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683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2250" y="34163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0" name="Equation" r:id="rId19" imgW="1091880" imgH="838080" progId="Equation.DSMT4">
                  <p:embed/>
                </p:oleObj>
              </mc:Choice>
              <mc:Fallback>
                <p:oleObj name="Equation" r:id="rId19" imgW="109188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4163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70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904314"/>
              </p:ext>
            </p:extLst>
          </p:nvPr>
        </p:nvGraphicFramePr>
        <p:xfrm>
          <a:off x="1625367" y="451187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" name="Equation" r:id="rId23" imgW="1091880" imgH="838080" progId="Equation.DSMT4">
                  <p:embed/>
                </p:oleObj>
              </mc:Choice>
              <mc:Fallback>
                <p:oleObj name="Equation" r:id="rId23" imgW="109188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367" y="451187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C2577EB-DFFD-4041-8E7C-0EDEDA200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669286"/>
              </p:ext>
            </p:extLst>
          </p:nvPr>
        </p:nvGraphicFramePr>
        <p:xfrm>
          <a:off x="2819400" y="1146707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3" name="Equation" r:id="rId25" imgW="1371600" imgH="838080" progId="Equation.DSMT4">
                  <p:embed/>
                </p:oleObj>
              </mc:Choice>
              <mc:Fallback>
                <p:oleObj name="Equation" r:id="rId25" imgW="1371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819400" y="1146707"/>
                        <a:ext cx="1371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Comparing Fractions (cont.)</a:t>
            </a:r>
          </a:p>
        </p:txBody>
      </p:sp>
      <p:graphicFrame>
        <p:nvGraphicFramePr>
          <p:cNvPr id="10245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67000" y="1295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name="Equation" r:id="rId3" imgW="977900" imgH="838200" progId="Equation.DSMT4">
                  <p:embed/>
                </p:oleObj>
              </mc:Choice>
              <mc:Fallback>
                <p:oleObj name="Equation" r:id="rId3" imgW="977900" imgH="83820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alphaModFix amt="25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95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>
                                <a:alpha val="25098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147703"/>
            <a:ext cx="83058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	   </a:t>
            </a:r>
            <a:r>
              <a:rPr lang="en-US" sz="2800" dirty="0"/>
              <a:t>lies to the right of     . </a:t>
            </a:r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286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5" imgW="2743200" imgH="838080" progId="Equation.DSMT4">
                  <p:embed/>
                </p:oleObj>
              </mc:Choice>
              <mc:Fallback>
                <p:oleObj name="Equation" r:id="rId5" imgW="274320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352028"/>
              </p:ext>
            </p:extLst>
          </p:nvPr>
        </p:nvGraphicFramePr>
        <p:xfrm>
          <a:off x="3670300" y="1295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295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43500" y="1295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1295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753350" y="32083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11" imgW="977760" imgH="838080" progId="Equation.DSMT4">
                  <p:embed/>
                </p:oleObj>
              </mc:Choice>
              <mc:Fallback>
                <p:oleObj name="Equation" r:id="rId11" imgW="9777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083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1177255" y="379252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3" imgW="419100" imgH="838200" progId="Equation.DSMT4">
                  <p:embed/>
                </p:oleObj>
              </mc:Choice>
              <mc:Fallback>
                <p:oleObj name="Equation" r:id="rId13" imgW="4191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379252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4343400" y="379322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15" imgW="266584" imgH="837836" progId="Equation.DSMT4">
                  <p:embed/>
                </p:oleObj>
              </mc:Choice>
              <mc:Fallback>
                <p:oleObj name="Equation" r:id="rId15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93222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47">
            <a:extLst>
              <a:ext uri="{FF2B5EF4-FFF2-40B4-BE49-F238E27FC236}">
                <a16:creationId xmlns:a16="http://schemas.microsoft.com/office/drawing/2014/main" id="{FFE00123-4A7B-413E-8526-3BECAF3F0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254304"/>
              </p:ext>
            </p:extLst>
          </p:nvPr>
        </p:nvGraphicFramePr>
        <p:xfrm>
          <a:off x="2673350" y="1290933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18" imgW="965160" imgH="838080" progId="Equation.DSMT4">
                  <p:embed/>
                </p:oleObj>
              </mc:Choice>
              <mc:Fallback>
                <p:oleObj name="Equation" r:id="rId18" imgW="965160" imgH="838080" progId="Equation.DSMT4">
                  <p:embed/>
                  <p:pic>
                    <p:nvPicPr>
                      <p:cNvPr id="16" name="Object 47">
                        <a:extLst>
                          <a:ext uri="{FF2B5EF4-FFF2-40B4-BE49-F238E27FC236}">
                            <a16:creationId xmlns:a16="http://schemas.microsoft.com/office/drawing/2014/main" id="{FFD7B850-0B1F-4886-BB15-BA0D0E574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1290933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46875" y="4445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6" name="Equation" r:id="rId3" imgW="1079280" imgH="838080" progId="Equation.DSMT4">
                  <p:embed/>
                </p:oleObj>
              </mc:Choice>
              <mc:Fallback>
                <p:oleObj name="Equation" r:id="rId3" imgW="10792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5" y="4445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599"/>
            <a:ext cx="8226425" cy="3853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Arrange                              in order from smallest to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largest.  Then find the difference between the smallest and the largest.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 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9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7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36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8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76400" y="4445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45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05550" y="4445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0" name="Equation" r:id="rId11" imgW="419100" imgH="838200" progId="Equation.DSMT4">
                  <p:embed/>
                </p:oleObj>
              </mc:Choice>
              <mc:Fallback>
                <p:oleObj name="Equation" r:id="rId11" imgW="419100" imgH="838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445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02075" y="4445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1" name="Equation" r:id="rId13" imgW="431613" imgH="837836" progId="Equation.DSMT4">
                  <p:embed/>
                </p:oleObj>
              </mc:Choice>
              <mc:Fallback>
                <p:oleObj name="Equation" r:id="rId13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4445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54350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2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457825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3" name="Equation" r:id="rId17" imgW="825480" imgH="838080" progId="Equation.DSMT4">
                  <p:embed/>
                </p:oleObj>
              </mc:Choice>
              <mc:Fallback>
                <p:oleObj name="Equation" r:id="rId17" imgW="82548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848600" y="4445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445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2362200" y="39029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5" name="Equation" r:id="rId21" imgW="1130040" imgH="291960" progId="Equation.DSMT4">
                  <p:embed/>
                </p:oleObj>
              </mc:Choice>
              <mc:Fallback>
                <p:oleObj name="Equation" r:id="rId21" imgW="113004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0297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014462"/>
              </p:ext>
            </p:extLst>
          </p:nvPr>
        </p:nvGraphicFramePr>
        <p:xfrm>
          <a:off x="3547844" y="389458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6" name="Equation" r:id="rId23" imgW="660240" imgH="291960" progId="Equation.DSMT4">
                  <p:embed/>
                </p:oleObj>
              </mc:Choice>
              <mc:Fallback>
                <p:oleObj name="Equation" r:id="rId23" imgW="660240" imgH="29196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44" y="389458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D2CEC5E-9910-4E96-898E-F123F0C51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582045"/>
              </p:ext>
            </p:extLst>
          </p:nvPr>
        </p:nvGraphicFramePr>
        <p:xfrm>
          <a:off x="1822450" y="1219895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7" name="Equation" r:id="rId25" imgW="2209680" imgH="838080" progId="Equation.DSMT4">
                  <p:embed/>
                </p:oleObj>
              </mc:Choice>
              <mc:Fallback>
                <p:oleObj name="Equation" r:id="rId25" imgW="2209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822450" y="1219895"/>
                        <a:ext cx="220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Comparing Fractions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accent1"/>
                </a:solidFill>
              </a:rPr>
              <a:t>Step 3:</a:t>
            </a:r>
            <a:r>
              <a:rPr lang="en-US" sz="2800" i="0" dirty="0">
                <a:solidFill>
                  <a:schemeClr val="accent1"/>
                </a:solidFill>
              </a:rPr>
              <a:t> Smallest to largest: 		  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accent1"/>
                </a:solidFill>
              </a:rPr>
              <a:t>(since 18 &lt; 20 &lt; 21)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Graphically, we have</a:t>
            </a: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The difference between the largest and smallest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fraction is       .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0725" y="3733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9" name="Equation" r:id="rId3" imgW="1435100" imgH="838200" progId="Equation.DSMT4">
                  <p:embed/>
                </p:oleObj>
              </mc:Choice>
              <mc:Fallback>
                <p:oleObj name="Equation" r:id="rId3" imgW="14351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3733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79963" y="3733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0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733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53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1" name="Equation" r:id="rId7" imgW="698500" imgH="838200" progId="Equation.DSMT4">
                  <p:embed/>
                </p:oleObj>
              </mc:Choice>
              <mc:Fallback>
                <p:oleObj name="Equation" r:id="rId7" imgW="6985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303367"/>
              </p:ext>
            </p:extLst>
          </p:nvPr>
        </p:nvGraphicFramePr>
        <p:xfrm>
          <a:off x="2101850" y="511333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2" name="Equation" r:id="rId9" imgW="431640" imgH="838080" progId="Equation.DSMT4">
                  <p:embed/>
                </p:oleObj>
              </mc:Choice>
              <mc:Fallback>
                <p:oleObj name="Equation" r:id="rId9" imgW="43164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511333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F2A6A94-90DD-48F0-9CA7-E874DBA7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1816"/>
              </p:ext>
            </p:extLst>
          </p:nvPr>
        </p:nvGraphicFramePr>
        <p:xfrm>
          <a:off x="2101056" y="3733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3" name="Equation" r:id="rId12" imgW="1117440" imgH="838080" progId="Equation.DSMT4">
                  <p:embed/>
                </p:oleObj>
              </mc:Choice>
              <mc:Fallback>
                <p:oleObj name="Equation" r:id="rId12" imgW="11174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01056" y="3733800"/>
                        <a:ext cx="1117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CF9A95E-1E69-47DD-A986-2AB5A634D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15992"/>
              </p:ext>
            </p:extLst>
          </p:nvPr>
        </p:nvGraphicFramePr>
        <p:xfrm>
          <a:off x="4570412" y="1122797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4" name="Equation" r:id="rId14" imgW="1574640" imgH="838080" progId="Equation.DSMT4">
                  <p:embed/>
                </p:oleObj>
              </mc:Choice>
              <mc:Fallback>
                <p:oleObj name="Equation" r:id="rId14" imgW="1574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70412" y="1122797"/>
                        <a:ext cx="1574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355</Words>
  <Application>Microsoft Office PowerPoint</Application>
  <PresentationFormat>On-screen Show (4:3)</PresentationFormat>
  <Paragraphs>93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2.R.3</vt:lpstr>
      <vt:lpstr>Objectives</vt:lpstr>
      <vt:lpstr>To Compare Two Fractions</vt:lpstr>
      <vt:lpstr>Example 1: Comparing Fractions</vt:lpstr>
      <vt:lpstr>Example 1: Comparing Fractions (cont.)</vt:lpstr>
      <vt:lpstr>Example 2: Comparing Fractions</vt:lpstr>
      <vt:lpstr>Example 2: Comparing Fractions (cont.)</vt:lpstr>
      <vt:lpstr>Example 3: Comparing Fractions</vt:lpstr>
      <vt:lpstr>Example 3: Comparing Fractions (cont.)</vt:lpstr>
      <vt:lpstr>Rules for Order of Operations</vt:lpstr>
      <vt:lpstr>Rules for Order of Operations</vt:lpstr>
      <vt:lpstr>Example 4: Using the Order of Operations with Fractions</vt:lpstr>
      <vt:lpstr>Example 4: Using the Order of Operations with Fractions (cont.)</vt:lpstr>
      <vt:lpstr>Example 5: Using the Order of Operations with Fractions</vt:lpstr>
      <vt:lpstr>Example 5: Using the Order of Operations with Fractions (cont.)</vt:lpstr>
      <vt:lpstr>Example 6: Using the Order of Operations with Fractions</vt:lpstr>
      <vt:lpstr>Example 6: Order of Operations  with Fractions (cont.)</vt:lpstr>
      <vt:lpstr>Completion Example 7: Using the Order of  Operations</vt:lpstr>
      <vt:lpstr>Example 8: Finding the Average</vt:lpstr>
      <vt:lpstr>Example 8: Finding the Average (cont.)</vt:lpstr>
      <vt:lpstr>Example 8: Finding the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169</cp:revision>
  <dcterms:created xsi:type="dcterms:W3CDTF">2013-04-26T14:43:13Z</dcterms:created>
  <dcterms:modified xsi:type="dcterms:W3CDTF">2020-05-07T13:45:25Z</dcterms:modified>
</cp:coreProperties>
</file>