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9" r:id="rId3"/>
    <p:sldId id="261" r:id="rId4"/>
    <p:sldId id="262" r:id="rId5"/>
    <p:sldId id="263" r:id="rId6"/>
    <p:sldId id="282" r:id="rId7"/>
    <p:sldId id="283" r:id="rId8"/>
    <p:sldId id="265" r:id="rId9"/>
    <p:sldId id="266" r:id="rId10"/>
    <p:sldId id="269" r:id="rId11"/>
    <p:sldId id="270" r:id="rId12"/>
    <p:sldId id="272" r:id="rId13"/>
    <p:sldId id="274" r:id="rId14"/>
    <p:sldId id="279" r:id="rId15"/>
    <p:sldId id="280" r:id="rId16"/>
    <p:sldId id="28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Belloit, Nicholas G" initials="BNG [7]" lastIdx="1" clrIdx="6"/>
  <p:cmAuthor id="1" name="Belloit, Nicholas G" initials="BNG" lastIdx="1" clrIdx="0"/>
  <p:cmAuthor id="8" name="Belloit, Nicholas G" initials="BNG [8]" lastIdx="1" clrIdx="7"/>
  <p:cmAuthor id="2" name="Belloit, Nicholas G" initials="BNG [2]" lastIdx="1" clrIdx="1"/>
  <p:cmAuthor id="3" name="Belloit, Nicholas G" initials="BNG [3]" lastIdx="1" clrIdx="2"/>
  <p:cmAuthor id="4" name="Belloit, Nicholas G" initials="BNG [4]" lastIdx="1" clrIdx="3"/>
  <p:cmAuthor id="5" name="Belloit, Nicholas G" initials="BNG [5]" lastIdx="1" clrIdx="4"/>
  <p:cmAuthor id="6" name="Belloit, Nicholas G" initials="BNG [6]" lastIdx="1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7D9F"/>
    <a:srgbClr val="0000FF"/>
    <a:srgbClr val="1F497D"/>
    <a:srgbClr val="366092"/>
    <a:srgbClr val="1F49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023" autoAdjust="0"/>
    <p:restoredTop sz="94660"/>
  </p:normalViewPr>
  <p:slideViewPr>
    <p:cSldViewPr>
      <p:cViewPr varScale="1">
        <p:scale>
          <a:sx n="99" d="100"/>
          <a:sy n="99" d="100"/>
        </p:scale>
        <p:origin x="828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776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73.emf"/><Relationship Id="rId2" Type="http://schemas.openxmlformats.org/officeDocument/2006/relationships/image" Target="../media/image72.wmf"/><Relationship Id="rId1" Type="http://schemas.openxmlformats.org/officeDocument/2006/relationships/image" Target="../media/image71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7.wmf"/><Relationship Id="rId2" Type="http://schemas.openxmlformats.org/officeDocument/2006/relationships/image" Target="../media/image76.emf"/><Relationship Id="rId1" Type="http://schemas.openxmlformats.org/officeDocument/2006/relationships/image" Target="../media/image75.wmf"/><Relationship Id="rId4" Type="http://schemas.openxmlformats.org/officeDocument/2006/relationships/image" Target="../media/image78.e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image" Target="../media/image6.emf"/><Relationship Id="rId7" Type="http://schemas.openxmlformats.org/officeDocument/2006/relationships/image" Target="../media/image10.wmf"/><Relationship Id="rId2" Type="http://schemas.openxmlformats.org/officeDocument/2006/relationships/image" Target="../media/image5.emf"/><Relationship Id="rId1" Type="http://schemas.openxmlformats.org/officeDocument/2006/relationships/image" Target="../media/image4.emf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10" Type="http://schemas.openxmlformats.org/officeDocument/2006/relationships/image" Target="../media/image13.emf"/><Relationship Id="rId4" Type="http://schemas.openxmlformats.org/officeDocument/2006/relationships/image" Target="../media/image7.emf"/><Relationship Id="rId9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3" Type="http://schemas.openxmlformats.org/officeDocument/2006/relationships/image" Target="../media/image16.emf"/><Relationship Id="rId7" Type="http://schemas.openxmlformats.org/officeDocument/2006/relationships/image" Target="../media/image20.emf"/><Relationship Id="rId2" Type="http://schemas.openxmlformats.org/officeDocument/2006/relationships/image" Target="../media/image15.emf"/><Relationship Id="rId1" Type="http://schemas.openxmlformats.org/officeDocument/2006/relationships/image" Target="../media/image14.emf"/><Relationship Id="rId6" Type="http://schemas.openxmlformats.org/officeDocument/2006/relationships/image" Target="../media/image19.emf"/><Relationship Id="rId5" Type="http://schemas.openxmlformats.org/officeDocument/2006/relationships/image" Target="../media/image18.wmf"/><Relationship Id="rId10" Type="http://schemas.openxmlformats.org/officeDocument/2006/relationships/image" Target="../media/image23.emf"/><Relationship Id="rId4" Type="http://schemas.openxmlformats.org/officeDocument/2006/relationships/image" Target="../media/image17.wmf"/><Relationship Id="rId9" Type="http://schemas.openxmlformats.org/officeDocument/2006/relationships/image" Target="../media/image22.e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31.emf"/><Relationship Id="rId3" Type="http://schemas.openxmlformats.org/officeDocument/2006/relationships/image" Target="../media/image26.emf"/><Relationship Id="rId7" Type="http://schemas.openxmlformats.org/officeDocument/2006/relationships/image" Target="../media/image30.emf"/><Relationship Id="rId12" Type="http://schemas.openxmlformats.org/officeDocument/2006/relationships/image" Target="../media/image35.wmf"/><Relationship Id="rId2" Type="http://schemas.openxmlformats.org/officeDocument/2006/relationships/image" Target="../media/image25.emf"/><Relationship Id="rId1" Type="http://schemas.openxmlformats.org/officeDocument/2006/relationships/image" Target="../media/image24.wmf"/><Relationship Id="rId6" Type="http://schemas.openxmlformats.org/officeDocument/2006/relationships/image" Target="../media/image29.emf"/><Relationship Id="rId11" Type="http://schemas.openxmlformats.org/officeDocument/2006/relationships/image" Target="../media/image34.emf"/><Relationship Id="rId5" Type="http://schemas.openxmlformats.org/officeDocument/2006/relationships/image" Target="../media/image28.emf"/><Relationship Id="rId10" Type="http://schemas.openxmlformats.org/officeDocument/2006/relationships/image" Target="../media/image33.emf"/><Relationship Id="rId4" Type="http://schemas.openxmlformats.org/officeDocument/2006/relationships/image" Target="../media/image27.emf"/><Relationship Id="rId9" Type="http://schemas.openxmlformats.org/officeDocument/2006/relationships/image" Target="../media/image32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7" Type="http://schemas.openxmlformats.org/officeDocument/2006/relationships/image" Target="../media/image42.wmf"/><Relationship Id="rId2" Type="http://schemas.openxmlformats.org/officeDocument/2006/relationships/image" Target="../media/image37.wmf"/><Relationship Id="rId1" Type="http://schemas.openxmlformats.org/officeDocument/2006/relationships/image" Target="../media/image36.emf"/><Relationship Id="rId6" Type="http://schemas.openxmlformats.org/officeDocument/2006/relationships/image" Target="../media/image41.wmf"/><Relationship Id="rId5" Type="http://schemas.openxmlformats.org/officeDocument/2006/relationships/image" Target="../media/image40.wmf"/><Relationship Id="rId4" Type="http://schemas.openxmlformats.org/officeDocument/2006/relationships/image" Target="../media/image39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image" Target="../media/image44.wmf"/><Relationship Id="rId1" Type="http://schemas.openxmlformats.org/officeDocument/2006/relationships/image" Target="../media/image43.emf"/><Relationship Id="rId4" Type="http://schemas.openxmlformats.org/officeDocument/2006/relationships/image" Target="../media/image46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7" Type="http://schemas.openxmlformats.org/officeDocument/2006/relationships/image" Target="../media/image55.emf"/><Relationship Id="rId2" Type="http://schemas.openxmlformats.org/officeDocument/2006/relationships/image" Target="../media/image50.emf"/><Relationship Id="rId1" Type="http://schemas.openxmlformats.org/officeDocument/2006/relationships/image" Target="../media/image49.wmf"/><Relationship Id="rId6" Type="http://schemas.openxmlformats.org/officeDocument/2006/relationships/image" Target="../media/image54.wmf"/><Relationship Id="rId5" Type="http://schemas.openxmlformats.org/officeDocument/2006/relationships/image" Target="../media/image53.emf"/><Relationship Id="rId4" Type="http://schemas.openxmlformats.org/officeDocument/2006/relationships/image" Target="../media/image52.emf"/></Relationships>
</file>

<file path=ppt/drawings/_rels/vmlDrawing8.vml.rels><?xml version="1.0" encoding="UTF-8" standalone="yes"?>
<Relationships xmlns="http://schemas.openxmlformats.org/package/2006/relationships"><Relationship Id="rId8" Type="http://schemas.openxmlformats.org/officeDocument/2006/relationships/image" Target="../media/image63.emf"/><Relationship Id="rId3" Type="http://schemas.openxmlformats.org/officeDocument/2006/relationships/image" Target="../media/image58.emf"/><Relationship Id="rId7" Type="http://schemas.openxmlformats.org/officeDocument/2006/relationships/image" Target="../media/image62.emf"/><Relationship Id="rId2" Type="http://schemas.openxmlformats.org/officeDocument/2006/relationships/image" Target="../media/image57.wmf"/><Relationship Id="rId1" Type="http://schemas.openxmlformats.org/officeDocument/2006/relationships/image" Target="../media/image56.emf"/><Relationship Id="rId6" Type="http://schemas.openxmlformats.org/officeDocument/2006/relationships/image" Target="../media/image61.emf"/><Relationship Id="rId5" Type="http://schemas.openxmlformats.org/officeDocument/2006/relationships/image" Target="../media/image60.emf"/><Relationship Id="rId4" Type="http://schemas.openxmlformats.org/officeDocument/2006/relationships/image" Target="../media/image59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66.emf"/><Relationship Id="rId7" Type="http://schemas.openxmlformats.org/officeDocument/2006/relationships/image" Target="../media/image70.wmf"/><Relationship Id="rId2" Type="http://schemas.openxmlformats.org/officeDocument/2006/relationships/image" Target="../media/image65.wmf"/><Relationship Id="rId1" Type="http://schemas.openxmlformats.org/officeDocument/2006/relationships/image" Target="../media/image64.emf"/><Relationship Id="rId6" Type="http://schemas.openxmlformats.org/officeDocument/2006/relationships/image" Target="../media/image69.wmf"/><Relationship Id="rId5" Type="http://schemas.openxmlformats.org/officeDocument/2006/relationships/image" Target="../media/image68.emf"/><Relationship Id="rId4" Type="http://schemas.openxmlformats.org/officeDocument/2006/relationships/image" Target="../media/image6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35DB0-18E5-42EE-8A41-3EE53E7DF1D8}" type="datetimeFigureOut">
              <a:rPr lang="en-US" smtClean="0"/>
              <a:pPr/>
              <a:t>5/7/2020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792EB-0FA9-4C62-9AEF-94474B71BC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6369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F93FAF-7A27-4029-83CA-6E76F851AABC}" type="datetimeFigureOut">
              <a:rPr lang="en-US" smtClean="0"/>
              <a:pPr/>
              <a:t>5/7/2020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EA9CE8-E7D7-4F70-8124-350BFC2921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5521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36933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dirty="0"/>
          </a:p>
        </p:txBody>
      </p:sp>
      <p:sp>
        <p:nvSpPr>
          <p:cNvPr id="10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sp>
        <p:nvSpPr>
          <p:cNvPr id="12" name="Title 1"/>
          <p:cNvSpPr>
            <a:spLocks noGrp="1"/>
          </p:cNvSpPr>
          <p:nvPr userDrawn="1">
            <p:ph type="ctrTitle" idx="4294967295"/>
          </p:nvPr>
        </p:nvSpPr>
        <p:spPr>
          <a:xfrm>
            <a:off x="685800" y="2130552"/>
            <a:ext cx="7772400" cy="1470025"/>
          </a:xfrm>
          <a:prstGeom prst="rect">
            <a:avLst/>
          </a:prstGeom>
        </p:spPr>
        <p:txBody>
          <a:bodyPr anchor="ctr" anchorCtr="0"/>
          <a:lstStyle/>
          <a:p>
            <a:pPr eaLnBrk="1" hangingPunct="1"/>
            <a:endParaRPr lang="en-US" b="1" dirty="0">
              <a:solidFill>
                <a:srgbClr val="1F497D"/>
              </a:solidFill>
              <a:latin typeface="Arial" charset="0"/>
              <a:cs typeface="Arial" charset="0"/>
            </a:endParaRPr>
          </a:p>
        </p:txBody>
      </p:sp>
      <p:sp>
        <p:nvSpPr>
          <p:cNvPr id="13" name="Subtitle 2"/>
          <p:cNvSpPr>
            <a:spLocks noGrp="1"/>
          </p:cNvSpPr>
          <p:nvPr userDrawn="1">
            <p:ph type="subTitle" idx="4294967295"/>
          </p:nvPr>
        </p:nvSpPr>
        <p:spPr>
          <a:xfrm>
            <a:off x="1371600" y="3502152"/>
            <a:ext cx="6400800" cy="1752600"/>
          </a:xfrm>
          <a:prstGeom prst="rect">
            <a:avLst/>
          </a:prstGeom>
        </p:spPr>
        <p:txBody>
          <a:bodyPr rtlCol="0" anchor="t" anchorCtr="1">
            <a:normAutofit/>
          </a:bodyPr>
          <a:lstStyle/>
          <a:p>
            <a:pPr>
              <a:buNone/>
              <a:defRPr/>
            </a:pPr>
            <a:endParaRPr lang="en-US" b="1" i="1" dirty="0">
              <a:solidFill>
                <a:srgbClr val="1F497D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07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36933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dirty="0"/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659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166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emf"/><Relationship Id="rId3" Type="http://schemas.openxmlformats.org/officeDocument/2006/relationships/oleObject" Target="../embeddings/oleObject42.bin"/><Relationship Id="rId7" Type="http://schemas.openxmlformats.org/officeDocument/2006/relationships/oleObject" Target="../embeddings/oleObject44.bin"/><Relationship Id="rId12" Type="http://schemas.openxmlformats.org/officeDocument/2006/relationships/image" Target="../media/image4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44.wmf"/><Relationship Id="rId11" Type="http://schemas.openxmlformats.org/officeDocument/2006/relationships/image" Target="../media/image47.wmf"/><Relationship Id="rId5" Type="http://schemas.openxmlformats.org/officeDocument/2006/relationships/oleObject" Target="../embeddings/oleObject43.bin"/><Relationship Id="rId10" Type="http://schemas.openxmlformats.org/officeDocument/2006/relationships/image" Target="../media/image46.wmf"/><Relationship Id="rId4" Type="http://schemas.openxmlformats.org/officeDocument/2006/relationships/image" Target="../media/image43.emf"/><Relationship Id="rId9" Type="http://schemas.openxmlformats.org/officeDocument/2006/relationships/oleObject" Target="../embeddings/oleObject45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emf"/><Relationship Id="rId13" Type="http://schemas.openxmlformats.org/officeDocument/2006/relationships/oleObject" Target="../embeddings/oleObject51.bin"/><Relationship Id="rId3" Type="http://schemas.openxmlformats.org/officeDocument/2006/relationships/oleObject" Target="../embeddings/oleObject46.bin"/><Relationship Id="rId7" Type="http://schemas.openxmlformats.org/officeDocument/2006/relationships/oleObject" Target="../embeddings/oleObject48.bin"/><Relationship Id="rId12" Type="http://schemas.openxmlformats.org/officeDocument/2006/relationships/image" Target="../media/image53.emf"/><Relationship Id="rId17" Type="http://schemas.openxmlformats.org/officeDocument/2006/relationships/image" Target="../media/image55.e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53.bin"/><Relationship Id="rId1" Type="http://schemas.openxmlformats.org/officeDocument/2006/relationships/vmlDrawing" Target="../drawings/vmlDrawing7.vml"/><Relationship Id="rId6" Type="http://schemas.openxmlformats.org/officeDocument/2006/relationships/image" Target="../media/image50.emf"/><Relationship Id="rId11" Type="http://schemas.openxmlformats.org/officeDocument/2006/relationships/oleObject" Target="../embeddings/oleObject50.bin"/><Relationship Id="rId5" Type="http://schemas.openxmlformats.org/officeDocument/2006/relationships/oleObject" Target="../embeddings/oleObject47.bin"/><Relationship Id="rId15" Type="http://schemas.openxmlformats.org/officeDocument/2006/relationships/oleObject" Target="../embeddings/oleObject52.bin"/><Relationship Id="rId10" Type="http://schemas.openxmlformats.org/officeDocument/2006/relationships/image" Target="../media/image52.emf"/><Relationship Id="rId4" Type="http://schemas.openxmlformats.org/officeDocument/2006/relationships/image" Target="../media/image49.wmf"/><Relationship Id="rId9" Type="http://schemas.openxmlformats.org/officeDocument/2006/relationships/oleObject" Target="../embeddings/oleObject49.bin"/><Relationship Id="rId14" Type="http://schemas.openxmlformats.org/officeDocument/2006/relationships/image" Target="../media/image54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emf"/><Relationship Id="rId13" Type="http://schemas.openxmlformats.org/officeDocument/2006/relationships/oleObject" Target="../embeddings/oleObject59.bin"/><Relationship Id="rId18" Type="http://schemas.openxmlformats.org/officeDocument/2006/relationships/image" Target="../media/image63.emf"/><Relationship Id="rId3" Type="http://schemas.openxmlformats.org/officeDocument/2006/relationships/oleObject" Target="../embeddings/oleObject54.bin"/><Relationship Id="rId7" Type="http://schemas.openxmlformats.org/officeDocument/2006/relationships/oleObject" Target="../embeddings/oleObject56.bin"/><Relationship Id="rId12" Type="http://schemas.openxmlformats.org/officeDocument/2006/relationships/image" Target="../media/image60.emf"/><Relationship Id="rId17" Type="http://schemas.openxmlformats.org/officeDocument/2006/relationships/oleObject" Target="../embeddings/oleObject61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2.emf"/><Relationship Id="rId1" Type="http://schemas.openxmlformats.org/officeDocument/2006/relationships/vmlDrawing" Target="../drawings/vmlDrawing8.vml"/><Relationship Id="rId6" Type="http://schemas.openxmlformats.org/officeDocument/2006/relationships/image" Target="../media/image57.wmf"/><Relationship Id="rId11" Type="http://schemas.openxmlformats.org/officeDocument/2006/relationships/oleObject" Target="../embeddings/oleObject58.bin"/><Relationship Id="rId5" Type="http://schemas.openxmlformats.org/officeDocument/2006/relationships/oleObject" Target="../embeddings/oleObject55.bin"/><Relationship Id="rId15" Type="http://schemas.openxmlformats.org/officeDocument/2006/relationships/oleObject" Target="../embeddings/oleObject60.bin"/><Relationship Id="rId10" Type="http://schemas.openxmlformats.org/officeDocument/2006/relationships/image" Target="../media/image59.wmf"/><Relationship Id="rId4" Type="http://schemas.openxmlformats.org/officeDocument/2006/relationships/image" Target="../media/image56.emf"/><Relationship Id="rId9" Type="http://schemas.openxmlformats.org/officeDocument/2006/relationships/oleObject" Target="../embeddings/oleObject57.bin"/><Relationship Id="rId14" Type="http://schemas.openxmlformats.org/officeDocument/2006/relationships/image" Target="../media/image61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emf"/><Relationship Id="rId13" Type="http://schemas.openxmlformats.org/officeDocument/2006/relationships/oleObject" Target="../embeddings/oleObject67.bin"/><Relationship Id="rId3" Type="http://schemas.openxmlformats.org/officeDocument/2006/relationships/oleObject" Target="../embeddings/oleObject62.bin"/><Relationship Id="rId7" Type="http://schemas.openxmlformats.org/officeDocument/2006/relationships/oleObject" Target="../embeddings/oleObject64.bin"/><Relationship Id="rId12" Type="http://schemas.openxmlformats.org/officeDocument/2006/relationships/image" Target="../media/image68.e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70.wmf"/><Relationship Id="rId1" Type="http://schemas.openxmlformats.org/officeDocument/2006/relationships/vmlDrawing" Target="../drawings/vmlDrawing9.vml"/><Relationship Id="rId6" Type="http://schemas.openxmlformats.org/officeDocument/2006/relationships/image" Target="../media/image65.wmf"/><Relationship Id="rId11" Type="http://schemas.openxmlformats.org/officeDocument/2006/relationships/oleObject" Target="../embeddings/oleObject66.bin"/><Relationship Id="rId5" Type="http://schemas.openxmlformats.org/officeDocument/2006/relationships/oleObject" Target="../embeddings/oleObject63.bin"/><Relationship Id="rId15" Type="http://schemas.openxmlformats.org/officeDocument/2006/relationships/oleObject" Target="../embeddings/oleObject68.bin"/><Relationship Id="rId10" Type="http://schemas.openxmlformats.org/officeDocument/2006/relationships/image" Target="../media/image67.emf"/><Relationship Id="rId4" Type="http://schemas.openxmlformats.org/officeDocument/2006/relationships/image" Target="../media/image64.emf"/><Relationship Id="rId9" Type="http://schemas.openxmlformats.org/officeDocument/2006/relationships/oleObject" Target="../embeddings/oleObject65.bin"/><Relationship Id="rId14" Type="http://schemas.openxmlformats.org/officeDocument/2006/relationships/image" Target="../media/image69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emf"/><Relationship Id="rId3" Type="http://schemas.openxmlformats.org/officeDocument/2006/relationships/oleObject" Target="../embeddings/oleObject69.bin"/><Relationship Id="rId7" Type="http://schemas.openxmlformats.org/officeDocument/2006/relationships/oleObject" Target="../embeddings/oleObject7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72.wmf"/><Relationship Id="rId5" Type="http://schemas.openxmlformats.org/officeDocument/2006/relationships/oleObject" Target="../embeddings/oleObject70.bin"/><Relationship Id="rId4" Type="http://schemas.openxmlformats.org/officeDocument/2006/relationships/image" Target="../media/image71.wmf"/><Relationship Id="rId9" Type="http://schemas.openxmlformats.org/officeDocument/2006/relationships/image" Target="../media/image74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wmf"/><Relationship Id="rId3" Type="http://schemas.openxmlformats.org/officeDocument/2006/relationships/oleObject" Target="../embeddings/oleObject72.bin"/><Relationship Id="rId7" Type="http://schemas.openxmlformats.org/officeDocument/2006/relationships/oleObject" Target="../embeddings/oleObject7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76.emf"/><Relationship Id="rId5" Type="http://schemas.openxmlformats.org/officeDocument/2006/relationships/oleObject" Target="../embeddings/oleObject73.bin"/><Relationship Id="rId10" Type="http://schemas.openxmlformats.org/officeDocument/2006/relationships/image" Target="../media/image78.emf"/><Relationship Id="rId4" Type="http://schemas.openxmlformats.org/officeDocument/2006/relationships/image" Target="../media/image75.wmf"/><Relationship Id="rId9" Type="http://schemas.openxmlformats.org/officeDocument/2006/relationships/oleObject" Target="../embeddings/oleObject75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13" Type="http://schemas.openxmlformats.org/officeDocument/2006/relationships/oleObject" Target="../embeddings/oleObject8.bin"/><Relationship Id="rId18" Type="http://schemas.openxmlformats.org/officeDocument/2006/relationships/image" Target="../media/image11.wmf"/><Relationship Id="rId3" Type="http://schemas.openxmlformats.org/officeDocument/2006/relationships/oleObject" Target="../embeddings/oleObject3.bin"/><Relationship Id="rId21" Type="http://schemas.openxmlformats.org/officeDocument/2006/relationships/oleObject" Target="../embeddings/oleObject12.bin"/><Relationship Id="rId7" Type="http://schemas.openxmlformats.org/officeDocument/2006/relationships/oleObject" Target="../embeddings/oleObject5.bin"/><Relationship Id="rId12" Type="http://schemas.openxmlformats.org/officeDocument/2006/relationships/image" Target="../media/image8.emf"/><Relationship Id="rId17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0.wmf"/><Relationship Id="rId20" Type="http://schemas.openxmlformats.org/officeDocument/2006/relationships/image" Target="../media/image12.w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emf"/><Relationship Id="rId11" Type="http://schemas.openxmlformats.org/officeDocument/2006/relationships/oleObject" Target="../embeddings/oleObject7.bin"/><Relationship Id="rId5" Type="http://schemas.openxmlformats.org/officeDocument/2006/relationships/oleObject" Target="../embeddings/oleObject4.bin"/><Relationship Id="rId15" Type="http://schemas.openxmlformats.org/officeDocument/2006/relationships/oleObject" Target="../embeddings/oleObject9.bin"/><Relationship Id="rId10" Type="http://schemas.openxmlformats.org/officeDocument/2006/relationships/image" Target="../media/image7.emf"/><Relationship Id="rId19" Type="http://schemas.openxmlformats.org/officeDocument/2006/relationships/oleObject" Target="../embeddings/oleObject11.bin"/><Relationship Id="rId4" Type="http://schemas.openxmlformats.org/officeDocument/2006/relationships/image" Target="../media/image4.emf"/><Relationship Id="rId9" Type="http://schemas.openxmlformats.org/officeDocument/2006/relationships/oleObject" Target="../embeddings/oleObject6.bin"/><Relationship Id="rId14" Type="http://schemas.openxmlformats.org/officeDocument/2006/relationships/image" Target="../media/image9.emf"/><Relationship Id="rId22" Type="http://schemas.openxmlformats.org/officeDocument/2006/relationships/image" Target="../media/image13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13" Type="http://schemas.openxmlformats.org/officeDocument/2006/relationships/oleObject" Target="../embeddings/oleObject18.bin"/><Relationship Id="rId18" Type="http://schemas.openxmlformats.org/officeDocument/2006/relationships/image" Target="../media/image21.wmf"/><Relationship Id="rId3" Type="http://schemas.openxmlformats.org/officeDocument/2006/relationships/oleObject" Target="../embeddings/oleObject13.bin"/><Relationship Id="rId21" Type="http://schemas.openxmlformats.org/officeDocument/2006/relationships/oleObject" Target="../embeddings/oleObject22.bin"/><Relationship Id="rId7" Type="http://schemas.openxmlformats.org/officeDocument/2006/relationships/oleObject" Target="../embeddings/oleObject15.bin"/><Relationship Id="rId12" Type="http://schemas.openxmlformats.org/officeDocument/2006/relationships/image" Target="../media/image18.wmf"/><Relationship Id="rId17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0.emf"/><Relationship Id="rId20" Type="http://schemas.openxmlformats.org/officeDocument/2006/relationships/image" Target="../media/image22.emf"/><Relationship Id="rId1" Type="http://schemas.openxmlformats.org/officeDocument/2006/relationships/vmlDrawing" Target="../drawings/vmlDrawing3.vml"/><Relationship Id="rId6" Type="http://schemas.openxmlformats.org/officeDocument/2006/relationships/image" Target="../media/image15.emf"/><Relationship Id="rId11" Type="http://schemas.openxmlformats.org/officeDocument/2006/relationships/oleObject" Target="../embeddings/oleObject17.bin"/><Relationship Id="rId5" Type="http://schemas.openxmlformats.org/officeDocument/2006/relationships/oleObject" Target="../embeddings/oleObject14.bin"/><Relationship Id="rId15" Type="http://schemas.openxmlformats.org/officeDocument/2006/relationships/oleObject" Target="../embeddings/oleObject19.bin"/><Relationship Id="rId10" Type="http://schemas.openxmlformats.org/officeDocument/2006/relationships/image" Target="../media/image17.wmf"/><Relationship Id="rId19" Type="http://schemas.openxmlformats.org/officeDocument/2006/relationships/oleObject" Target="../embeddings/oleObject21.bin"/><Relationship Id="rId4" Type="http://schemas.openxmlformats.org/officeDocument/2006/relationships/image" Target="../media/image14.emf"/><Relationship Id="rId9" Type="http://schemas.openxmlformats.org/officeDocument/2006/relationships/oleObject" Target="../embeddings/oleObject16.bin"/><Relationship Id="rId14" Type="http://schemas.openxmlformats.org/officeDocument/2006/relationships/image" Target="../media/image19.emf"/><Relationship Id="rId22" Type="http://schemas.openxmlformats.org/officeDocument/2006/relationships/image" Target="../media/image23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emf"/><Relationship Id="rId13" Type="http://schemas.openxmlformats.org/officeDocument/2006/relationships/oleObject" Target="../embeddings/oleObject28.bin"/><Relationship Id="rId18" Type="http://schemas.openxmlformats.org/officeDocument/2006/relationships/image" Target="../media/image31.emf"/><Relationship Id="rId26" Type="http://schemas.openxmlformats.org/officeDocument/2006/relationships/image" Target="../media/image35.wmf"/><Relationship Id="rId3" Type="http://schemas.openxmlformats.org/officeDocument/2006/relationships/oleObject" Target="../embeddings/oleObject23.bin"/><Relationship Id="rId21" Type="http://schemas.openxmlformats.org/officeDocument/2006/relationships/oleObject" Target="../embeddings/oleObject32.bin"/><Relationship Id="rId7" Type="http://schemas.openxmlformats.org/officeDocument/2006/relationships/oleObject" Target="../embeddings/oleObject25.bin"/><Relationship Id="rId12" Type="http://schemas.openxmlformats.org/officeDocument/2006/relationships/image" Target="../media/image28.emf"/><Relationship Id="rId17" Type="http://schemas.openxmlformats.org/officeDocument/2006/relationships/oleObject" Target="../embeddings/oleObject30.bin"/><Relationship Id="rId25" Type="http://schemas.openxmlformats.org/officeDocument/2006/relationships/oleObject" Target="../embeddings/oleObject34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0.emf"/><Relationship Id="rId20" Type="http://schemas.openxmlformats.org/officeDocument/2006/relationships/image" Target="../media/image32.wmf"/><Relationship Id="rId1" Type="http://schemas.openxmlformats.org/officeDocument/2006/relationships/vmlDrawing" Target="../drawings/vmlDrawing4.vml"/><Relationship Id="rId6" Type="http://schemas.openxmlformats.org/officeDocument/2006/relationships/image" Target="../media/image25.emf"/><Relationship Id="rId11" Type="http://schemas.openxmlformats.org/officeDocument/2006/relationships/oleObject" Target="../embeddings/oleObject27.bin"/><Relationship Id="rId24" Type="http://schemas.openxmlformats.org/officeDocument/2006/relationships/image" Target="../media/image34.emf"/><Relationship Id="rId5" Type="http://schemas.openxmlformats.org/officeDocument/2006/relationships/oleObject" Target="../embeddings/oleObject24.bin"/><Relationship Id="rId15" Type="http://schemas.openxmlformats.org/officeDocument/2006/relationships/oleObject" Target="../embeddings/oleObject29.bin"/><Relationship Id="rId23" Type="http://schemas.openxmlformats.org/officeDocument/2006/relationships/oleObject" Target="../embeddings/oleObject33.bin"/><Relationship Id="rId10" Type="http://schemas.openxmlformats.org/officeDocument/2006/relationships/image" Target="../media/image27.emf"/><Relationship Id="rId19" Type="http://schemas.openxmlformats.org/officeDocument/2006/relationships/oleObject" Target="../embeddings/oleObject31.bin"/><Relationship Id="rId4" Type="http://schemas.openxmlformats.org/officeDocument/2006/relationships/image" Target="../media/image24.wmf"/><Relationship Id="rId9" Type="http://schemas.openxmlformats.org/officeDocument/2006/relationships/oleObject" Target="../embeddings/oleObject26.bin"/><Relationship Id="rId14" Type="http://schemas.openxmlformats.org/officeDocument/2006/relationships/image" Target="../media/image29.emf"/><Relationship Id="rId22" Type="http://schemas.openxmlformats.org/officeDocument/2006/relationships/image" Target="../media/image33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emf"/><Relationship Id="rId13" Type="http://schemas.openxmlformats.org/officeDocument/2006/relationships/oleObject" Target="../embeddings/oleObject40.bin"/><Relationship Id="rId3" Type="http://schemas.openxmlformats.org/officeDocument/2006/relationships/oleObject" Target="../embeddings/oleObject35.bin"/><Relationship Id="rId7" Type="http://schemas.openxmlformats.org/officeDocument/2006/relationships/oleObject" Target="../embeddings/oleObject37.bin"/><Relationship Id="rId12" Type="http://schemas.openxmlformats.org/officeDocument/2006/relationships/image" Target="../media/image40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2.wmf"/><Relationship Id="rId1" Type="http://schemas.openxmlformats.org/officeDocument/2006/relationships/vmlDrawing" Target="../drawings/vmlDrawing5.vml"/><Relationship Id="rId6" Type="http://schemas.openxmlformats.org/officeDocument/2006/relationships/image" Target="../media/image37.wmf"/><Relationship Id="rId11" Type="http://schemas.openxmlformats.org/officeDocument/2006/relationships/oleObject" Target="../embeddings/oleObject39.bin"/><Relationship Id="rId5" Type="http://schemas.openxmlformats.org/officeDocument/2006/relationships/oleObject" Target="../embeddings/oleObject36.bin"/><Relationship Id="rId15" Type="http://schemas.openxmlformats.org/officeDocument/2006/relationships/oleObject" Target="../embeddings/oleObject41.bin"/><Relationship Id="rId10" Type="http://schemas.openxmlformats.org/officeDocument/2006/relationships/image" Target="../media/image39.wmf"/><Relationship Id="rId4" Type="http://schemas.openxmlformats.org/officeDocument/2006/relationships/image" Target="../media/image36.emf"/><Relationship Id="rId9" Type="http://schemas.openxmlformats.org/officeDocument/2006/relationships/oleObject" Target="../embeddings/oleObject38.bin"/><Relationship Id="rId14" Type="http://schemas.openxmlformats.org/officeDocument/2006/relationships/image" Target="../media/image41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685800" y="2130552"/>
            <a:ext cx="7772400" cy="1470025"/>
          </a:xfrm>
          <a:prstGeom prst="rect">
            <a:avLst/>
          </a:prstGeom>
        </p:spPr>
        <p:txBody>
          <a:bodyPr anchor="ctr" anchorCtr="0"/>
          <a:lstStyle/>
          <a:p>
            <a:pPr eaLnBrk="1" hangingPunct="1"/>
            <a:r>
              <a:rPr lang="en-US" b="1">
                <a:solidFill>
                  <a:srgbClr val="1F497D"/>
                </a:solidFill>
                <a:latin typeface="Arial" charset="0"/>
                <a:cs typeface="Arial" charset="0"/>
              </a:rPr>
              <a:t>Section 3.R.5</a:t>
            </a:r>
            <a:endParaRPr lang="en-US" b="1" dirty="0">
              <a:solidFill>
                <a:srgbClr val="1F497D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371600" y="3502152"/>
            <a:ext cx="6400800" cy="1752600"/>
          </a:xfrm>
          <a:prstGeom prst="rect">
            <a:avLst/>
          </a:prstGeom>
        </p:spPr>
        <p:txBody>
          <a:bodyPr rtlCol="0" anchor="t" anchorCtr="1">
            <a:normAutofit/>
          </a:bodyPr>
          <a:lstStyle/>
          <a:p>
            <a:pPr algn="ctr">
              <a:buNone/>
              <a:defRPr/>
            </a:pPr>
            <a:r>
              <a:rPr lang="en-US" b="1" i="1" dirty="0">
                <a:solidFill>
                  <a:srgbClr val="1F497D"/>
                </a:solidFill>
              </a:rPr>
              <a:t>Simplifying and Evaluating Algebraic Expressions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To Evaluate an Algebraic Expression </a:t>
            </a:r>
          </a:p>
        </p:txBody>
      </p:sp>
      <p:sp>
        <p:nvSpPr>
          <p:cNvPr id="15363" name="TextBox 3"/>
          <p:cNvSpPr>
            <a:spLocks noGrp="1" noChangeArrowheads="1"/>
          </p:cNvSpPr>
          <p:nvPr>
            <p:ph idx="1"/>
          </p:nvPr>
        </p:nvSpPr>
        <p:spPr>
          <a:xfrm>
            <a:off x="457200" y="1280160"/>
            <a:ext cx="8229600" cy="4053840"/>
          </a:xfrm>
          <a:prstGeom prst="rect">
            <a:avLst/>
          </a:prstGeom>
          <a:solidFill>
            <a:schemeClr val="accent3"/>
          </a:solidFill>
          <a:ln w="28575">
            <a:solidFill>
              <a:srgbClr val="000000"/>
            </a:solidFill>
          </a:ln>
        </p:spPr>
        <p:txBody>
          <a:bodyPr/>
          <a:lstStyle/>
          <a:p>
            <a:pPr marL="533400" indent="-533400" algn="ctr">
              <a:buFont typeface="Courier New" pitchFamily="49" charset="0"/>
              <a:buNone/>
            </a:pPr>
            <a:r>
              <a:rPr lang="en-US" b="1" i="0" dirty="0">
                <a:solidFill>
                  <a:srgbClr val="000000"/>
                </a:solidFill>
              </a:rPr>
              <a:t>Procedure</a:t>
            </a:r>
            <a:endParaRPr lang="en-US" dirty="0">
              <a:solidFill>
                <a:srgbClr val="000000"/>
              </a:solidFill>
            </a:endParaRPr>
          </a:p>
          <a:p>
            <a:pPr marL="533400" indent="-533400">
              <a:buFont typeface="+mj-lt"/>
              <a:buAutoNum type="arabicPeriod"/>
            </a:pPr>
            <a:r>
              <a:rPr lang="en-US" i="0" dirty="0">
                <a:solidFill>
                  <a:srgbClr val="000000"/>
                </a:solidFill>
              </a:rPr>
              <a:t>Combine like terms, if possible.</a:t>
            </a:r>
            <a:endParaRPr lang="en-US" i="0" baseline="30000" dirty="0">
              <a:solidFill>
                <a:srgbClr val="000000"/>
              </a:solidFill>
            </a:endParaRPr>
          </a:p>
          <a:p>
            <a:pPr marL="533400" indent="-533400">
              <a:buFont typeface="+mj-lt"/>
              <a:buAutoNum type="arabicPeriod"/>
            </a:pPr>
            <a:r>
              <a:rPr lang="en-US" i="0" dirty="0">
                <a:solidFill>
                  <a:srgbClr val="000000"/>
                </a:solidFill>
              </a:rPr>
              <a:t>Substitute the values given for any variables.</a:t>
            </a:r>
          </a:p>
          <a:p>
            <a:pPr marL="533400" indent="-533400">
              <a:buFont typeface="Courier New" pitchFamily="49" charset="0"/>
              <a:buAutoNum type="arabicPeriod" startAt="3"/>
            </a:pPr>
            <a:r>
              <a:rPr lang="en-US" i="0" dirty="0">
                <a:solidFill>
                  <a:srgbClr val="000000"/>
                </a:solidFill>
              </a:rPr>
              <a:t>Follow the rules for order of operations.</a:t>
            </a:r>
            <a:r>
              <a:rPr lang="en-US" dirty="0">
                <a:solidFill>
                  <a:srgbClr val="000000"/>
                </a:solidFill>
              </a:rPr>
              <a:t> </a:t>
            </a:r>
          </a:p>
          <a:p>
            <a:r>
              <a:rPr lang="en-US" dirty="0">
                <a:solidFill>
                  <a:srgbClr val="000000"/>
                </a:solidFill>
              </a:rPr>
              <a:t>(</a:t>
            </a:r>
            <a:r>
              <a:rPr lang="en-US" b="1" dirty="0">
                <a:solidFill>
                  <a:srgbClr val="000000"/>
                </a:solidFill>
              </a:rPr>
              <a:t>Note</a:t>
            </a:r>
            <a:r>
              <a:rPr lang="en-US" dirty="0">
                <a:solidFill>
                  <a:srgbClr val="000000"/>
                </a:solidFill>
              </a:rPr>
              <a:t>: Terms separated by + and − signs may be evaluated at the same time. Then the value of the expression can be found by adding and subtracting from left to right.)</a:t>
            </a:r>
            <a:endParaRPr lang="en-US" i="0" dirty="0">
              <a:solidFill>
                <a:srgbClr val="000000"/>
              </a:solidFill>
            </a:endParaRPr>
          </a:p>
          <a:p>
            <a:pPr marL="533400" indent="-533400" algn="just">
              <a:buFont typeface="Courier New" pitchFamily="49" charset="0"/>
              <a:buNone/>
            </a:pPr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>
                <a:solidFill>
                  <a:schemeClr val="accent1"/>
                </a:solidFill>
              </a:rPr>
              <a:t>Example 3: Evaluating Algebraic Expressions</a:t>
            </a:r>
          </a:p>
        </p:txBody>
      </p:sp>
      <p:sp>
        <p:nvSpPr>
          <p:cNvPr id="9220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1040285"/>
          </a:xfrm>
          <a:prstGeom prst="rect">
            <a:avLst/>
          </a:prstGeom>
        </p:spPr>
        <p:txBody>
          <a:bodyPr>
            <a:spAutoFit/>
          </a:bodyPr>
          <a:lstStyle/>
          <a:p>
            <a:pPr marL="514350" indent="-514350">
              <a:buFont typeface="+mj-lt"/>
              <a:buAutoNum type="alphaLcPeriod"/>
              <a:tabLst>
                <a:tab pos="457200" algn="l"/>
              </a:tabLst>
            </a:pPr>
            <a:r>
              <a:rPr lang="en-US" i="0" dirty="0">
                <a:solidFill>
                  <a:schemeClr val="tx1"/>
                </a:solidFill>
              </a:rPr>
              <a:t>Evaluate </a:t>
            </a:r>
            <a:r>
              <a:rPr lang="en-US" i="1" dirty="0">
                <a:solidFill>
                  <a:srgbClr val="0000FF"/>
                </a:solidFill>
              </a:rPr>
              <a:t>x</a:t>
            </a:r>
            <a:r>
              <a:rPr lang="en-US" i="0" baseline="30000" dirty="0">
                <a:solidFill>
                  <a:srgbClr val="0000FF"/>
                </a:solidFill>
              </a:rPr>
              <a:t>2</a:t>
            </a:r>
            <a:r>
              <a:rPr lang="en-US" i="0" dirty="0">
                <a:solidFill>
                  <a:schemeClr val="tx1"/>
                </a:solidFill>
              </a:rPr>
              <a:t> for           and for              .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 marL="12700" indent="-12700">
              <a:buFont typeface="Courier New" pitchFamily="49" charset="0"/>
              <a:buNone/>
              <a:tabLst>
                <a:tab pos="457200" algn="l"/>
              </a:tabLst>
            </a:pPr>
            <a:endParaRPr lang="en-US" b="1" i="0" dirty="0">
              <a:solidFill>
                <a:schemeClr val="tx1"/>
              </a:solidFill>
            </a:endParaRPr>
          </a:p>
        </p:txBody>
      </p:sp>
      <p:graphicFrame>
        <p:nvGraphicFramePr>
          <p:cNvPr id="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7526446"/>
              </p:ext>
            </p:extLst>
          </p:nvPr>
        </p:nvGraphicFramePr>
        <p:xfrm>
          <a:off x="990600" y="3340100"/>
          <a:ext cx="3949700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97" name="Equation" r:id="rId3" imgW="3940560" imgH="694800" progId="Equation.DSMT4">
                  <p:embed/>
                </p:oleObj>
              </mc:Choice>
              <mc:Fallback>
                <p:oleObj name="Equation" r:id="rId3" imgW="3940560" imgH="694800" progId="Equation.DSMT4">
                  <p:embed/>
                  <p:pic>
                    <p:nvPicPr>
                      <p:cNvPr id="0" name="Picture 12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3340100"/>
                        <a:ext cx="3949700" cy="71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3973875"/>
              </p:ext>
            </p:extLst>
          </p:nvPr>
        </p:nvGraphicFramePr>
        <p:xfrm>
          <a:off x="972016" y="2838450"/>
          <a:ext cx="332105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98" name="Equation" r:id="rId5" imgW="3314520" imgH="558720" progId="Equation.DSMT4">
                  <p:embed/>
                </p:oleObj>
              </mc:Choice>
              <mc:Fallback>
                <p:oleObj name="Equation" r:id="rId5" imgW="3314520" imgH="558720" progId="Equation.DSMT4">
                  <p:embed/>
                  <p:pic>
                    <p:nvPicPr>
                      <p:cNvPr id="0" name="Picture 12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2016" y="2838450"/>
                        <a:ext cx="332105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3"/>
          <p:cNvSpPr txBox="1">
            <a:spLocks/>
          </p:cNvSpPr>
          <p:nvPr/>
        </p:nvSpPr>
        <p:spPr>
          <a:xfrm>
            <a:off x="457200" y="1828800"/>
            <a:ext cx="8229600" cy="3108543"/>
          </a:xfrm>
          <a:prstGeom prst="rect">
            <a:avLst/>
          </a:prstGeom>
        </p:spPr>
        <p:txBody>
          <a:bodyPr>
            <a:spAutoFit/>
          </a:bodyPr>
          <a:lstStyle/>
          <a:p>
            <a:pPr marL="514350" lvl="0" indent="-514350">
              <a:spcBef>
                <a:spcPct val="20000"/>
              </a:spcBef>
              <a:buFont typeface="+mj-lt"/>
              <a:buAutoNum type="alphaLcPeriod" startAt="2"/>
              <a:tabLst>
                <a:tab pos="457200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Evaluate </a:t>
            </a:r>
            <a:r>
              <a:rPr lang="en-US" sz="2800" dirty="0">
                <a:solidFill>
                  <a:srgbClr val="0000FF"/>
                </a:solidFill>
                <a:latin typeface="Symbol" pitchFamily="18" charset="2"/>
              </a:rPr>
              <a:t>-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</a:t>
            </a:r>
            <a:r>
              <a:rPr kumimoji="0" lang="en-US" sz="2800" b="0" i="0" u="none" strike="noStrike" kern="1200" cap="none" spc="0" normalizeH="0" baseline="30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 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and for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 pitchFamily="49" charset="0"/>
              <a:buNone/>
              <a:tabLst>
                <a:tab pos="457200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Solution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tabLst>
                <a:tab pos="457200" algn="l"/>
              </a:tabLst>
              <a:defRPr/>
            </a:pP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tabLst>
                <a:tab pos="457200" algn="l"/>
              </a:tabLst>
              <a:defRPr/>
            </a:pPr>
            <a:endParaRPr lang="en-US" sz="2800" dirty="0"/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tabLst>
                <a:tab pos="457200" algn="l"/>
              </a:tabLst>
              <a:defRPr/>
            </a:pP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tabLst>
                <a:tab pos="457200" algn="l"/>
              </a:tabLst>
              <a:defRPr/>
            </a:pPr>
            <a:r>
              <a:rPr lang="en-US" sz="2800" dirty="0"/>
              <a:t> 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8417298"/>
              </p:ext>
            </p:extLst>
          </p:nvPr>
        </p:nvGraphicFramePr>
        <p:xfrm>
          <a:off x="1041400" y="4927600"/>
          <a:ext cx="6121400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99" name="Equation" r:id="rId7" imgW="6107400" imgH="694800" progId="Equation.DSMT4">
                  <p:embed/>
                </p:oleObj>
              </mc:Choice>
              <mc:Fallback>
                <p:oleObj name="Equation" r:id="rId7" imgW="6107400" imgH="694800" progId="Equation.DSMT4">
                  <p:embed/>
                  <p:pic>
                    <p:nvPicPr>
                      <p:cNvPr id="0" name="Picture 12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1400" y="4927600"/>
                        <a:ext cx="6121400" cy="71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5893700"/>
              </p:ext>
            </p:extLst>
          </p:nvPr>
        </p:nvGraphicFramePr>
        <p:xfrm>
          <a:off x="1020763" y="4364722"/>
          <a:ext cx="5227637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100" name="Equation" r:id="rId9" imgW="5219640" imgH="558720" progId="Equation.DSMT4">
                  <p:embed/>
                </p:oleObj>
              </mc:Choice>
              <mc:Fallback>
                <p:oleObj name="Equation" r:id="rId9" imgW="5219640" imgH="558720" progId="Equation.DSMT4">
                  <p:embed/>
                  <p:pic>
                    <p:nvPicPr>
                      <p:cNvPr id="0" name="Picture 12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0763" y="4364722"/>
                        <a:ext cx="5227637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13ACB069-B4BD-4041-91DD-47A0BDC94A54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4853" y="1422826"/>
            <a:ext cx="762000" cy="2921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FDE829F-6659-4FED-B5CA-47C72CF77B3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520" y="1962707"/>
            <a:ext cx="762000" cy="2921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44173A4-2BF1-44D1-8EFA-AA9EF7D78475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5160" y="1962707"/>
            <a:ext cx="1041400" cy="2794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BF48A26-DC6B-4035-AC9B-316023EDEBEC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9678" y="1408845"/>
            <a:ext cx="1041400" cy="279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>
                <a:solidFill>
                  <a:schemeClr val="accent1"/>
                </a:solidFill>
              </a:rPr>
              <a:t>Example 4: Simplifying and Evaluating Algebraic Expressions </a:t>
            </a:r>
          </a:p>
        </p:txBody>
      </p:sp>
      <p:sp>
        <p:nvSpPr>
          <p:cNvPr id="11268" name="Rectangle 3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12700" indent="-12700">
              <a:buFont typeface="Courier New" pitchFamily="49" charset="0"/>
              <a:buNone/>
              <a:tabLst>
                <a:tab pos="457200" algn="l"/>
              </a:tabLst>
            </a:pPr>
            <a:r>
              <a:rPr lang="en-US" sz="2400" i="0" dirty="0">
                <a:solidFill>
                  <a:schemeClr val="tx1"/>
                </a:solidFill>
              </a:rPr>
              <a:t>Simplify and evaluate     </a:t>
            </a:r>
            <a:r>
              <a:rPr lang="en-US" sz="2400" i="0" dirty="0">
                <a:solidFill>
                  <a:srgbClr val="0000FF"/>
                </a:solidFill>
              </a:rPr>
              <a:t>                    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i="0" dirty="0">
                <a:solidFill>
                  <a:schemeClr val="tx1"/>
                </a:solidFill>
              </a:rPr>
              <a:t>for                . </a:t>
            </a:r>
          </a:p>
          <a:p>
            <a:pPr marL="12700" indent="-12700">
              <a:buFont typeface="Courier New" pitchFamily="49" charset="0"/>
              <a:buNone/>
              <a:tabLst>
                <a:tab pos="457200" algn="l"/>
              </a:tabLst>
            </a:pPr>
            <a:r>
              <a:rPr lang="en-US" b="1" i="0" dirty="0">
                <a:solidFill>
                  <a:schemeClr val="tx1"/>
                </a:solidFill>
              </a:rPr>
              <a:t>Solution </a:t>
            </a:r>
          </a:p>
          <a:p>
            <a:pPr marL="12700" indent="-12700">
              <a:tabLst>
                <a:tab pos="457200" algn="l"/>
              </a:tabLst>
            </a:pPr>
            <a:r>
              <a:rPr lang="en-US" sz="2400" dirty="0"/>
              <a:t>First, simplify the expression by combining like terms.</a:t>
            </a:r>
          </a:p>
          <a:p>
            <a:pPr marL="12700" indent="-12700" algn="ctr">
              <a:buFont typeface="Courier New" pitchFamily="49" charset="0"/>
              <a:buNone/>
              <a:tabLst>
                <a:tab pos="457200" algn="l"/>
              </a:tabLst>
            </a:pPr>
            <a:endParaRPr lang="en-US" dirty="0">
              <a:solidFill>
                <a:schemeClr val="tx1"/>
              </a:solidFill>
            </a:endParaRPr>
          </a:p>
          <a:p>
            <a:pPr marL="12700" indent="-12700" algn="ctr">
              <a:buFont typeface="Courier New" pitchFamily="49" charset="0"/>
              <a:buNone/>
              <a:tabLst>
                <a:tab pos="457200" algn="l"/>
              </a:tabLst>
            </a:pPr>
            <a:endParaRPr lang="en-US" dirty="0">
              <a:solidFill>
                <a:schemeClr val="tx1"/>
              </a:solidFill>
            </a:endParaRPr>
          </a:p>
          <a:p>
            <a:r>
              <a:rPr lang="en-US" sz="2400" dirty="0"/>
              <a:t>Now, substitute −3 for </a:t>
            </a:r>
            <a:r>
              <a:rPr lang="en-US" sz="2400" i="1" dirty="0"/>
              <a:t>x </a:t>
            </a:r>
            <a:r>
              <a:rPr lang="en-US" sz="2400" dirty="0"/>
              <a:t>(using parentheses around −3 to be sure the signs are correct), and evaluate this simplified expression by following the rules for order of operations.</a:t>
            </a:r>
            <a:endParaRPr lang="en-US" sz="2400" dirty="0">
              <a:solidFill>
                <a:schemeClr val="tx1"/>
              </a:solidFill>
            </a:endParaRPr>
          </a:p>
        </p:txBody>
      </p:sp>
      <p:graphicFrame>
        <p:nvGraphicFramePr>
          <p:cNvPr id="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9892860"/>
              </p:ext>
            </p:extLst>
          </p:nvPr>
        </p:nvGraphicFramePr>
        <p:xfrm>
          <a:off x="5232400" y="3103563"/>
          <a:ext cx="1271588" cy="334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166" name="Equation" r:id="rId3" imgW="1257120" imgH="317160" progId="Equation.DSMT4">
                  <p:embed/>
                </p:oleObj>
              </mc:Choice>
              <mc:Fallback>
                <p:oleObj name="Equation" r:id="rId3" imgW="1257120" imgH="317160" progId="Equation.DSMT4">
                  <p:embed/>
                  <p:pic>
                    <p:nvPicPr>
                      <p:cNvPr id="0" name="Picture 11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32400" y="3103563"/>
                        <a:ext cx="1271588" cy="334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9670676"/>
              </p:ext>
            </p:extLst>
          </p:nvPr>
        </p:nvGraphicFramePr>
        <p:xfrm>
          <a:off x="3543300" y="2667000"/>
          <a:ext cx="16002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167" name="Equation" r:id="rId5" imgW="1590840" imgH="301680" progId="Equation.DSMT4">
                  <p:embed/>
                </p:oleObj>
              </mc:Choice>
              <mc:Fallback>
                <p:oleObj name="Equation" r:id="rId5" imgW="1590840" imgH="301680" progId="Equation.DSMT4">
                  <p:embed/>
                  <p:pic>
                    <p:nvPicPr>
                      <p:cNvPr id="0" name="Picture 116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3300" y="2667000"/>
                        <a:ext cx="16002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3781118"/>
              </p:ext>
            </p:extLst>
          </p:nvPr>
        </p:nvGraphicFramePr>
        <p:xfrm>
          <a:off x="5245100" y="2667000"/>
          <a:ext cx="19177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168" name="Equation" r:id="rId7" imgW="1901520" imgH="301680" progId="Equation.DSMT4">
                  <p:embed/>
                </p:oleObj>
              </mc:Choice>
              <mc:Fallback>
                <p:oleObj name="Equation" r:id="rId7" imgW="1901520" imgH="301680" progId="Equation.DSMT4">
                  <p:embed/>
                  <p:pic>
                    <p:nvPicPr>
                      <p:cNvPr id="0" name="Picture 116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45100" y="2667000"/>
                        <a:ext cx="19177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600676"/>
              </p:ext>
            </p:extLst>
          </p:nvPr>
        </p:nvGraphicFramePr>
        <p:xfrm>
          <a:off x="3746500" y="4654550"/>
          <a:ext cx="26289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169" name="Equation" r:id="rId9" imgW="2614680" imgH="594000" progId="Equation.DSMT4">
                  <p:embed/>
                </p:oleObj>
              </mc:Choice>
              <mc:Fallback>
                <p:oleObj name="Equation" r:id="rId9" imgW="2614680" imgH="594000" progId="Equation.DSMT4">
                  <p:embed/>
                  <p:pic>
                    <p:nvPicPr>
                      <p:cNvPr id="0" name="Picture 116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46500" y="4654550"/>
                        <a:ext cx="26289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7975620"/>
              </p:ext>
            </p:extLst>
          </p:nvPr>
        </p:nvGraphicFramePr>
        <p:xfrm>
          <a:off x="4692650" y="5257800"/>
          <a:ext cx="14605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170" name="Equation" r:id="rId11" imgW="1444320" imgH="301680" progId="Equation.DSMT4">
                  <p:embed/>
                </p:oleObj>
              </mc:Choice>
              <mc:Fallback>
                <p:oleObj name="Equation" r:id="rId11" imgW="1444320" imgH="301680" progId="Equation.DSMT4">
                  <p:embed/>
                  <p:pic>
                    <p:nvPicPr>
                      <p:cNvPr id="0" name="Picture 11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92650" y="5257800"/>
                        <a:ext cx="14605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9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9546580"/>
              </p:ext>
            </p:extLst>
          </p:nvPr>
        </p:nvGraphicFramePr>
        <p:xfrm>
          <a:off x="4713288" y="5656263"/>
          <a:ext cx="976312" cy="29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171" name="Equation" r:id="rId13" imgW="965160" imgH="279360" progId="Equation.DSMT4">
                  <p:embed/>
                </p:oleObj>
              </mc:Choice>
              <mc:Fallback>
                <p:oleObj name="Equation" r:id="rId13" imgW="965160" imgH="279360" progId="Equation.DSMT4">
                  <p:embed/>
                  <p:pic>
                    <p:nvPicPr>
                      <p:cNvPr id="0" name="Picture 117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3288" y="5656263"/>
                        <a:ext cx="976312" cy="295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4633118"/>
              </p:ext>
            </p:extLst>
          </p:nvPr>
        </p:nvGraphicFramePr>
        <p:xfrm>
          <a:off x="3276600" y="1250949"/>
          <a:ext cx="16002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172" name="Equation" r:id="rId15" imgW="1590840" imgH="301680" progId="Equation.DSMT4">
                  <p:embed/>
                </p:oleObj>
              </mc:Choice>
              <mc:Fallback>
                <p:oleObj name="Equation" r:id="rId15" imgW="1590840" imgH="301680" progId="Equation.DSMT4">
                  <p:embed/>
                  <p:pic>
                    <p:nvPicPr>
                      <p:cNvPr id="0" name="Picture 117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1250949"/>
                        <a:ext cx="16002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8522732"/>
              </p:ext>
            </p:extLst>
          </p:nvPr>
        </p:nvGraphicFramePr>
        <p:xfrm>
          <a:off x="5410200" y="1244600"/>
          <a:ext cx="10160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173" name="Equation" r:id="rId16" imgW="1005480" imgH="264960" progId="Equation.DSMT4">
                  <p:embed/>
                </p:oleObj>
              </mc:Choice>
              <mc:Fallback>
                <p:oleObj name="Equation" r:id="rId16" imgW="1005480" imgH="264960" progId="Equation.DSMT4">
                  <p:embed/>
                  <p:pic>
                    <p:nvPicPr>
                      <p:cNvPr id="0" name="Picture 117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1244600"/>
                        <a:ext cx="10160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5: Simplifying and Evaluating </a:t>
            </a:r>
            <a:br>
              <a:rPr lang="en-US" sz="3200" dirty="0">
                <a:solidFill>
                  <a:schemeClr val="accent1"/>
                </a:solidFill>
              </a:rPr>
            </a:br>
            <a:r>
              <a:rPr lang="en-US" sz="3200" dirty="0">
                <a:solidFill>
                  <a:schemeClr val="accent1"/>
                </a:solidFill>
              </a:rPr>
              <a:t>Algebraic Expressions </a:t>
            </a:r>
          </a:p>
        </p:txBody>
      </p:sp>
      <p:sp>
        <p:nvSpPr>
          <p:cNvPr id="13316" name="Rectangle 3"/>
          <p:cNvSpPr>
            <a:spLocks noGrp="1"/>
          </p:cNvSpPr>
          <p:nvPr>
            <p:ph idx="1"/>
          </p:nvPr>
        </p:nvSpPr>
        <p:spPr>
          <a:xfrm>
            <a:off x="304800" y="1280160"/>
            <a:ext cx="8610600" cy="4572000"/>
          </a:xfrm>
          <a:prstGeom prst="rect">
            <a:avLst/>
          </a:prstGeom>
        </p:spPr>
        <p:txBody>
          <a:bodyPr/>
          <a:lstStyle/>
          <a:p>
            <a:pPr>
              <a:tabLst>
                <a:tab pos="457200" algn="l"/>
              </a:tabLst>
            </a:pPr>
            <a:r>
              <a:rPr lang="en-US" sz="2600" i="0" dirty="0">
                <a:solidFill>
                  <a:schemeClr val="tx1"/>
                </a:solidFill>
              </a:rPr>
              <a:t>Simplify and evaluate                                      for            </a:t>
            </a:r>
            <a:r>
              <a:rPr lang="en-US" i="0" dirty="0">
                <a:solidFill>
                  <a:schemeClr val="tx1"/>
                </a:solidFill>
              </a:rPr>
              <a:t>,</a:t>
            </a:r>
          </a:p>
          <a:p>
            <a:pPr marL="0" indent="0">
              <a:buFont typeface="Courier New" pitchFamily="49" charset="0"/>
              <a:buNone/>
              <a:tabLst>
                <a:tab pos="457200" algn="l"/>
              </a:tabLst>
            </a:pPr>
            <a:r>
              <a:rPr lang="en-US" b="1" i="0" dirty="0">
                <a:solidFill>
                  <a:schemeClr val="tx1"/>
                </a:solidFill>
              </a:rPr>
              <a:t>Solution</a:t>
            </a:r>
          </a:p>
          <a:p>
            <a:pPr marL="0" indent="0">
              <a:buFont typeface="Courier New" pitchFamily="49" charset="0"/>
              <a:buNone/>
              <a:tabLst>
                <a:tab pos="457200" algn="l"/>
              </a:tabLst>
            </a:pPr>
            <a:r>
              <a:rPr lang="en-US" i="0" dirty="0">
                <a:solidFill>
                  <a:schemeClr val="tx1"/>
                </a:solidFill>
              </a:rPr>
              <a:t>Simplify first.</a:t>
            </a:r>
          </a:p>
          <a:p>
            <a:pPr marL="0" indent="0">
              <a:buFont typeface="Courier New" pitchFamily="49" charset="0"/>
              <a:buNone/>
              <a:tabLst>
                <a:tab pos="457200" algn="l"/>
              </a:tabLst>
            </a:pPr>
            <a:endParaRPr lang="en-US" i="0" dirty="0">
              <a:solidFill>
                <a:schemeClr val="tx1"/>
              </a:solidFill>
            </a:endParaRPr>
          </a:p>
          <a:p>
            <a:pPr marL="0" indent="0">
              <a:buFont typeface="Courier New" pitchFamily="49" charset="0"/>
              <a:buNone/>
              <a:tabLst>
                <a:tab pos="457200" algn="l"/>
              </a:tabLst>
            </a:pPr>
            <a:r>
              <a:rPr lang="en-US" i="0" dirty="0">
                <a:solidFill>
                  <a:schemeClr val="tx1"/>
                </a:solidFill>
              </a:rPr>
              <a:t>Now evaluate.</a:t>
            </a:r>
          </a:p>
        </p:txBody>
      </p:sp>
      <p:graphicFrame>
        <p:nvGraphicFramePr>
          <p:cNvPr id="1229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4915324"/>
              </p:ext>
            </p:extLst>
          </p:nvPr>
        </p:nvGraphicFramePr>
        <p:xfrm>
          <a:off x="2419350" y="2857500"/>
          <a:ext cx="43053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793" name="Equation" r:id="rId3" imgW="4296960" imgH="329040" progId="Equation.DSMT4">
                  <p:embed/>
                </p:oleObj>
              </mc:Choice>
              <mc:Fallback>
                <p:oleObj name="Equation" r:id="rId3" imgW="4296960" imgH="329040" progId="Equation.DSMT4">
                  <p:embed/>
                  <p:pic>
                    <p:nvPicPr>
                      <p:cNvPr id="0" name="Picture 19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9350" y="2857500"/>
                        <a:ext cx="43053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6906785"/>
              </p:ext>
            </p:extLst>
          </p:nvPr>
        </p:nvGraphicFramePr>
        <p:xfrm>
          <a:off x="414338" y="4019550"/>
          <a:ext cx="4240212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794" name="Equation" r:id="rId5" imgW="4228920" imgH="482400" progId="Equation.DSMT4">
                  <p:embed/>
                </p:oleObj>
              </mc:Choice>
              <mc:Fallback>
                <p:oleObj name="Equation" r:id="rId5" imgW="4228920" imgH="482400" progId="Equation.DSMT4">
                  <p:embed/>
                  <p:pic>
                    <p:nvPicPr>
                      <p:cNvPr id="0" name="Picture 19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338" y="4019550"/>
                        <a:ext cx="4240212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5895615"/>
              </p:ext>
            </p:extLst>
          </p:nvPr>
        </p:nvGraphicFramePr>
        <p:xfrm>
          <a:off x="1809750" y="4633912"/>
          <a:ext cx="11938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795" name="Equation" r:id="rId7" imgW="1179360" imgH="301680" progId="Equation.DSMT4">
                  <p:embed/>
                </p:oleObj>
              </mc:Choice>
              <mc:Fallback>
                <p:oleObj name="Equation" r:id="rId7" imgW="1179360" imgH="301680" progId="Equation.DSMT4">
                  <p:embed/>
                  <p:pic>
                    <p:nvPicPr>
                      <p:cNvPr id="0" name="Picture 19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9750" y="4633912"/>
                        <a:ext cx="11938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6464362"/>
              </p:ext>
            </p:extLst>
          </p:nvPr>
        </p:nvGraphicFramePr>
        <p:xfrm>
          <a:off x="1824038" y="5122863"/>
          <a:ext cx="695325" cy="29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796" name="Equation" r:id="rId9" imgW="685800" imgH="279360" progId="Equation.DSMT4">
                  <p:embed/>
                </p:oleObj>
              </mc:Choice>
              <mc:Fallback>
                <p:oleObj name="Equation" r:id="rId9" imgW="685800" imgH="279360" progId="Equation.DSMT4">
                  <p:embed/>
                  <p:pic>
                    <p:nvPicPr>
                      <p:cNvPr id="0" name="Picture 19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4038" y="5122863"/>
                        <a:ext cx="695325" cy="295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2350575"/>
              </p:ext>
            </p:extLst>
          </p:nvPr>
        </p:nvGraphicFramePr>
        <p:xfrm>
          <a:off x="5384800" y="4162425"/>
          <a:ext cx="20066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797" name="Equation" r:id="rId11" imgW="1992960" imgH="228240" progId="Equation.DSMT4">
                  <p:embed/>
                </p:oleObj>
              </mc:Choice>
              <mc:Fallback>
                <p:oleObj name="Equation" r:id="rId11" imgW="1992960" imgH="228240" progId="Equation.DSMT4">
                  <p:embed/>
                  <p:pic>
                    <p:nvPicPr>
                      <p:cNvPr id="0" name="Picture 19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84800" y="4162425"/>
                        <a:ext cx="200660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4262870"/>
              </p:ext>
            </p:extLst>
          </p:nvPr>
        </p:nvGraphicFramePr>
        <p:xfrm>
          <a:off x="3409950" y="1409700"/>
          <a:ext cx="26289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798" name="Equation" r:id="rId13" imgW="2614680" imgH="329040" progId="Equation.DSMT4">
                  <p:embed/>
                </p:oleObj>
              </mc:Choice>
              <mc:Fallback>
                <p:oleObj name="Equation" r:id="rId13" imgW="2614680" imgH="329040" progId="Equation.DSMT4">
                  <p:embed/>
                  <p:pic>
                    <p:nvPicPr>
                      <p:cNvPr id="0" name="Picture 19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09950" y="1409700"/>
                        <a:ext cx="26289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9559699"/>
              </p:ext>
            </p:extLst>
          </p:nvPr>
        </p:nvGraphicFramePr>
        <p:xfrm>
          <a:off x="6642100" y="1413934"/>
          <a:ext cx="7493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799" name="Equation" r:id="rId15" imgW="740520" imgH="264960" progId="Equation.DSMT4">
                  <p:embed/>
                </p:oleObj>
              </mc:Choice>
              <mc:Fallback>
                <p:oleObj name="Equation" r:id="rId15" imgW="740520" imgH="264960" progId="Equation.DSMT4">
                  <p:embed/>
                  <p:pic>
                    <p:nvPicPr>
                      <p:cNvPr id="0" name="Picture 19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42100" y="1413934"/>
                        <a:ext cx="7493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809665"/>
              </p:ext>
            </p:extLst>
          </p:nvPr>
        </p:nvGraphicFramePr>
        <p:xfrm>
          <a:off x="7543800" y="1388534"/>
          <a:ext cx="10922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00" name="Equation" r:id="rId17" imgW="1078560" imgH="292320" progId="Equation.DSMT4">
                  <p:embed/>
                </p:oleObj>
              </mc:Choice>
              <mc:Fallback>
                <p:oleObj name="Equation" r:id="rId17" imgW="1078560" imgH="292320" progId="Equation.DSMT4">
                  <p:embed/>
                  <p:pic>
                    <p:nvPicPr>
                      <p:cNvPr id="0" name="Picture 19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3800" y="1388534"/>
                        <a:ext cx="10922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6: Simplifying and Evaluating </a:t>
            </a:r>
            <a:br>
              <a:rPr lang="en-US" sz="3200" dirty="0">
                <a:solidFill>
                  <a:schemeClr val="accent1"/>
                </a:solidFill>
              </a:rPr>
            </a:br>
            <a:r>
              <a:rPr lang="en-US" sz="3200" dirty="0">
                <a:solidFill>
                  <a:schemeClr val="accent1"/>
                </a:solidFill>
              </a:rPr>
              <a:t>Algebraic Expressions </a:t>
            </a:r>
          </a:p>
        </p:txBody>
      </p:sp>
      <p:sp>
        <p:nvSpPr>
          <p:cNvPr id="14341" name="Rectangle 3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buFont typeface="Courier New" pitchFamily="49" charset="0"/>
              <a:buNone/>
              <a:tabLst>
                <a:tab pos="457200" algn="l"/>
              </a:tabLst>
            </a:pPr>
            <a:r>
              <a:rPr lang="en-US" i="0" dirty="0">
                <a:solidFill>
                  <a:schemeClr val="tx1"/>
                </a:solidFill>
              </a:rPr>
              <a:t>Simplify and evaluate</a:t>
            </a:r>
            <a:r>
              <a:rPr lang="en-US" dirty="0">
                <a:solidFill>
                  <a:schemeClr val="tx1"/>
                </a:solidFill>
              </a:rPr>
              <a:t> </a:t>
            </a:r>
            <a:endParaRPr lang="en-US" i="0" dirty="0">
              <a:solidFill>
                <a:schemeClr val="tx1"/>
              </a:solidFill>
            </a:endParaRPr>
          </a:p>
          <a:p>
            <a:pPr marL="0" indent="0">
              <a:buFont typeface="Courier New" pitchFamily="49" charset="0"/>
              <a:buNone/>
              <a:tabLst>
                <a:tab pos="457200" algn="l"/>
              </a:tabLst>
            </a:pPr>
            <a:r>
              <a:rPr lang="en-US" b="1" i="0" dirty="0">
                <a:solidFill>
                  <a:schemeClr val="tx1"/>
                </a:solidFill>
              </a:rPr>
              <a:t>Solution</a:t>
            </a:r>
          </a:p>
          <a:p>
            <a:pPr marL="0" indent="0">
              <a:buFont typeface="Courier New" pitchFamily="49" charset="0"/>
              <a:buNone/>
              <a:tabLst>
                <a:tab pos="457200" algn="l"/>
              </a:tabLst>
            </a:pPr>
            <a:r>
              <a:rPr lang="en-US" i="0" dirty="0">
                <a:solidFill>
                  <a:schemeClr val="tx1"/>
                </a:solidFill>
              </a:rPr>
              <a:t>Simplify first.</a:t>
            </a:r>
          </a:p>
          <a:p>
            <a:pPr marL="0" indent="0">
              <a:buFont typeface="Courier New" pitchFamily="49" charset="0"/>
              <a:buNone/>
              <a:tabLst>
                <a:tab pos="457200" algn="l"/>
              </a:tabLst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lnSpc>
                <a:spcPct val="150000"/>
              </a:lnSpc>
              <a:buFont typeface="Courier New" pitchFamily="49" charset="0"/>
              <a:buNone/>
              <a:tabLst>
                <a:tab pos="457200" algn="l"/>
              </a:tabLst>
            </a:pPr>
            <a:endParaRPr lang="en-US" i="0" dirty="0">
              <a:solidFill>
                <a:schemeClr val="tx1"/>
              </a:solidFill>
            </a:endParaRPr>
          </a:p>
          <a:p>
            <a:pPr>
              <a:tabLst>
                <a:tab pos="457200" algn="l"/>
              </a:tabLst>
            </a:pPr>
            <a:endParaRPr lang="en-US" dirty="0"/>
          </a:p>
          <a:p>
            <a:pPr>
              <a:tabLst>
                <a:tab pos="457200" algn="l"/>
              </a:tabLst>
            </a:pPr>
            <a:r>
              <a:rPr lang="en-US" dirty="0"/>
              <a:t>Now evaluate.</a:t>
            </a:r>
            <a:endParaRPr lang="en-US" i="0" dirty="0">
              <a:solidFill>
                <a:schemeClr val="tx1"/>
              </a:solidFill>
            </a:endParaRPr>
          </a:p>
          <a:p>
            <a:pPr marL="0" indent="0">
              <a:buFont typeface="Courier New" pitchFamily="49" charset="0"/>
              <a:buNone/>
              <a:tabLst>
                <a:tab pos="457200" algn="l"/>
              </a:tabLst>
            </a:pP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1331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8819553"/>
              </p:ext>
            </p:extLst>
          </p:nvPr>
        </p:nvGraphicFramePr>
        <p:xfrm>
          <a:off x="3886200" y="1119188"/>
          <a:ext cx="39116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44" name="Equation" r:id="rId3" imgW="3903840" imgH="886680" progId="Equation.DSMT4">
                  <p:embed/>
                </p:oleObj>
              </mc:Choice>
              <mc:Fallback>
                <p:oleObj name="Equation" r:id="rId3" imgW="3903840" imgH="886680" progId="Equation.DSMT4">
                  <p:embed/>
                  <p:pic>
                    <p:nvPicPr>
                      <p:cNvPr id="0" name="Picture 11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1119188"/>
                        <a:ext cx="3911600" cy="90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9013649"/>
              </p:ext>
            </p:extLst>
          </p:nvPr>
        </p:nvGraphicFramePr>
        <p:xfrm>
          <a:off x="5926138" y="4152900"/>
          <a:ext cx="973137" cy="274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45" name="Equation" r:id="rId5" imgW="1041120" imgH="279360" progId="Equation.DSMT4">
                  <p:embed/>
                </p:oleObj>
              </mc:Choice>
              <mc:Fallback>
                <p:oleObj name="Equation" r:id="rId5" imgW="1041120" imgH="279360" progId="Equation.DSMT4">
                  <p:embed/>
                  <p:pic>
                    <p:nvPicPr>
                      <p:cNvPr id="0" name="Picture 11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26138" y="4152900"/>
                        <a:ext cx="973137" cy="274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102500"/>
              </p:ext>
            </p:extLst>
          </p:nvPr>
        </p:nvGraphicFramePr>
        <p:xfrm>
          <a:off x="3263900" y="2667000"/>
          <a:ext cx="25654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46" name="Equation" r:id="rId7" imgW="2550600" imgH="886680" progId="Equation.DSMT4">
                  <p:embed/>
                </p:oleObj>
              </mc:Choice>
              <mc:Fallback>
                <p:oleObj name="Equation" r:id="rId7" imgW="2550600" imgH="886680" progId="Equation.DSMT4">
                  <p:embed/>
                  <p:pic>
                    <p:nvPicPr>
                      <p:cNvPr id="0" name="Picture 11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63900" y="2667000"/>
                        <a:ext cx="2565400" cy="90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8247236"/>
              </p:ext>
            </p:extLst>
          </p:nvPr>
        </p:nvGraphicFramePr>
        <p:xfrm>
          <a:off x="5943600" y="3714750"/>
          <a:ext cx="18669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47" name="Equation" r:id="rId9" imgW="1855800" imgH="264960" progId="Equation.DSMT4">
                  <p:embed/>
                </p:oleObj>
              </mc:Choice>
              <mc:Fallback>
                <p:oleObj name="Equation" r:id="rId9" imgW="1855800" imgH="264960" progId="Equation.DSMT4">
                  <p:embed/>
                  <p:pic>
                    <p:nvPicPr>
                      <p:cNvPr id="0" name="Picture 11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3714750"/>
                        <a:ext cx="18669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2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4357173"/>
              </p:ext>
            </p:extLst>
          </p:nvPr>
        </p:nvGraphicFramePr>
        <p:xfrm>
          <a:off x="5905500" y="2667000"/>
          <a:ext cx="20955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48" name="Equation" r:id="rId11" imgW="2084400" imgH="886680" progId="Equation.DSMT4">
                  <p:embed/>
                </p:oleObj>
              </mc:Choice>
              <mc:Fallback>
                <p:oleObj name="Equation" r:id="rId11" imgW="2084400" imgH="886680" progId="Equation.DSMT4">
                  <p:embed/>
                  <p:pic>
                    <p:nvPicPr>
                      <p:cNvPr id="0" name="Picture 11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05500" y="2667000"/>
                        <a:ext cx="2095500" cy="90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21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4178721"/>
              </p:ext>
            </p:extLst>
          </p:nvPr>
        </p:nvGraphicFramePr>
        <p:xfrm>
          <a:off x="3387725" y="4933950"/>
          <a:ext cx="2027238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49" name="Equation" r:id="rId13" imgW="2019240" imgH="482400" progId="Equation.DSMT4">
                  <p:embed/>
                </p:oleObj>
              </mc:Choice>
              <mc:Fallback>
                <p:oleObj name="Equation" r:id="rId13" imgW="2019240" imgH="482400" progId="Equation.DSMT4">
                  <p:embed/>
                  <p:pic>
                    <p:nvPicPr>
                      <p:cNvPr id="0" name="Picture 11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7725" y="4933950"/>
                        <a:ext cx="2027238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23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8924333"/>
              </p:ext>
            </p:extLst>
          </p:nvPr>
        </p:nvGraphicFramePr>
        <p:xfrm>
          <a:off x="4184650" y="5548313"/>
          <a:ext cx="484188" cy="307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50" name="Equation" r:id="rId15" imgW="469800" imgH="291960" progId="Equation.DSMT4">
                  <p:embed/>
                </p:oleObj>
              </mc:Choice>
              <mc:Fallback>
                <p:oleObj name="Equation" r:id="rId15" imgW="469800" imgH="291960" progId="Equation.DSMT4">
                  <p:embed/>
                  <p:pic>
                    <p:nvPicPr>
                      <p:cNvPr id="0" name="Picture 11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84650" y="5548313"/>
                        <a:ext cx="484188" cy="307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5632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en-US" dirty="0"/>
              <a:t>Completion </a:t>
            </a:r>
            <a:r>
              <a:rPr lang="en-US" sz="3200" dirty="0">
                <a:solidFill>
                  <a:schemeClr val="accent1"/>
                </a:solidFill>
              </a:rPr>
              <a:t>Example 7: Simplifying and Evaluating </a:t>
            </a:r>
            <a:br>
              <a:rPr lang="en-US" sz="3200" dirty="0">
                <a:solidFill>
                  <a:schemeClr val="accent1"/>
                </a:solidFill>
              </a:rPr>
            </a:br>
            <a:r>
              <a:rPr lang="en-US" sz="3200" dirty="0">
                <a:solidFill>
                  <a:schemeClr val="accent1"/>
                </a:solidFill>
              </a:rPr>
              <a:t>Algebraic Expressions</a:t>
            </a:r>
          </a:p>
        </p:txBody>
      </p:sp>
      <p:sp>
        <p:nvSpPr>
          <p:cNvPr id="14341" name="Rectangle 3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buFont typeface="Courier New" pitchFamily="49" charset="0"/>
              <a:buNone/>
              <a:tabLst>
                <a:tab pos="457200" algn="l"/>
              </a:tabLst>
            </a:pPr>
            <a:r>
              <a:rPr lang="en-US" i="0" dirty="0">
                <a:solidFill>
                  <a:schemeClr val="tx1"/>
                </a:solidFill>
              </a:rPr>
              <a:t>Simplify and evaluate</a:t>
            </a:r>
            <a:r>
              <a:rPr lang="en-US" dirty="0">
                <a:solidFill>
                  <a:schemeClr val="tx1"/>
                </a:solidFill>
              </a:rPr>
              <a:t> </a:t>
            </a:r>
            <a:endParaRPr lang="en-US" i="0" dirty="0">
              <a:solidFill>
                <a:schemeClr val="tx1"/>
              </a:solidFill>
            </a:endParaRPr>
          </a:p>
          <a:p>
            <a:pPr marL="0" indent="0">
              <a:buFont typeface="Courier New" pitchFamily="49" charset="0"/>
              <a:buNone/>
              <a:tabLst>
                <a:tab pos="457200" algn="l"/>
              </a:tabLst>
            </a:pPr>
            <a:endParaRPr lang="en-US" b="1" i="0" dirty="0">
              <a:solidFill>
                <a:schemeClr val="tx1"/>
              </a:solidFill>
            </a:endParaRPr>
          </a:p>
          <a:p>
            <a:pPr marL="0" indent="0">
              <a:buFont typeface="Courier New" pitchFamily="49" charset="0"/>
              <a:buNone/>
              <a:tabLst>
                <a:tab pos="457200" algn="l"/>
              </a:tabLst>
            </a:pPr>
            <a:r>
              <a:rPr lang="en-US" b="1" i="0" dirty="0">
                <a:solidFill>
                  <a:schemeClr val="tx1"/>
                </a:solidFill>
              </a:rPr>
              <a:t>Solution</a:t>
            </a:r>
          </a:p>
          <a:p>
            <a:pPr marL="0" indent="0">
              <a:buFont typeface="Courier New" pitchFamily="49" charset="0"/>
              <a:buNone/>
              <a:tabLst>
                <a:tab pos="457200" algn="l"/>
              </a:tabLst>
            </a:pPr>
            <a:r>
              <a:rPr lang="en-US" dirty="0"/>
              <a:t>First, simplify the expression by combining like terms.</a:t>
            </a:r>
            <a:endParaRPr lang="en-US" i="0" dirty="0">
              <a:solidFill>
                <a:schemeClr val="tx1"/>
              </a:solidFill>
            </a:endParaRPr>
          </a:p>
          <a:p>
            <a:pPr marL="0" indent="0">
              <a:buFont typeface="Courier New" pitchFamily="49" charset="0"/>
              <a:buNone/>
              <a:tabLst>
                <a:tab pos="457200" algn="l"/>
              </a:tabLst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lnSpc>
                <a:spcPct val="150000"/>
              </a:lnSpc>
              <a:buFont typeface="Courier New" pitchFamily="49" charset="0"/>
              <a:buNone/>
              <a:tabLst>
                <a:tab pos="457200" algn="l"/>
              </a:tabLst>
            </a:pPr>
            <a:endParaRPr lang="en-US" i="0" dirty="0">
              <a:solidFill>
                <a:schemeClr val="tx1"/>
              </a:solidFill>
            </a:endParaRPr>
          </a:p>
        </p:txBody>
      </p:sp>
      <p:graphicFrame>
        <p:nvGraphicFramePr>
          <p:cNvPr id="1331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7492002"/>
              </p:ext>
            </p:extLst>
          </p:nvPr>
        </p:nvGraphicFramePr>
        <p:xfrm>
          <a:off x="1295400" y="3516313"/>
          <a:ext cx="7470775" cy="458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219" name="Equation" r:id="rId3" imgW="7454880" imgH="444240" progId="Equation.DSMT4">
                  <p:embed/>
                </p:oleObj>
              </mc:Choice>
              <mc:Fallback>
                <p:oleObj name="Equation" r:id="rId3" imgW="7454880" imgH="444240" progId="Equation.DSMT4">
                  <p:embed/>
                  <p:pic>
                    <p:nvPicPr>
                      <p:cNvPr id="0" name="Picture 60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3516313"/>
                        <a:ext cx="7470775" cy="458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8228657"/>
              </p:ext>
            </p:extLst>
          </p:nvPr>
        </p:nvGraphicFramePr>
        <p:xfrm>
          <a:off x="4789488" y="4184650"/>
          <a:ext cx="237172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220" name="Equation" r:id="rId5" imgW="2361960" imgH="444240" progId="Equation.DSMT4">
                  <p:embed/>
                </p:oleObj>
              </mc:Choice>
              <mc:Fallback>
                <p:oleObj name="Equation" r:id="rId5" imgW="2361960" imgH="444240" progId="Equation.DSMT4">
                  <p:embed/>
                  <p:pic>
                    <p:nvPicPr>
                      <p:cNvPr id="0" name="Picture 6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9488" y="4184650"/>
                        <a:ext cx="2371725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6399532"/>
              </p:ext>
            </p:extLst>
          </p:nvPr>
        </p:nvGraphicFramePr>
        <p:xfrm>
          <a:off x="3708400" y="1295400"/>
          <a:ext cx="50546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221" name="Equation" r:id="rId7" imgW="5046840" imgH="429480" progId="Equation.DSMT4">
                  <p:embed/>
                </p:oleObj>
              </mc:Choice>
              <mc:Fallback>
                <p:oleObj name="Equation" r:id="rId7" imgW="5046840" imgH="429480" progId="Equation.DSMT4">
                  <p:embed/>
                  <p:pic>
                    <p:nvPicPr>
                      <p:cNvPr id="0" name="Picture 6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8400" y="1295400"/>
                        <a:ext cx="5054600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20"/>
          <p:cNvSpPr txBox="1"/>
          <p:nvPr/>
        </p:nvSpPr>
        <p:spPr>
          <a:xfrm>
            <a:off x="5222060" y="3469460"/>
            <a:ext cx="144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rgbClr val="FF0000"/>
                </a:solidFill>
              </a:rPr>
              <a:t>5    2 + 3</a:t>
            </a:r>
          </a:p>
        </p:txBody>
      </p:sp>
      <p:sp>
        <p:nvSpPr>
          <p:cNvPr id="8" name="TextBox 20"/>
          <p:cNvSpPr txBox="1"/>
          <p:nvPr/>
        </p:nvSpPr>
        <p:spPr>
          <a:xfrm>
            <a:off x="7600444" y="3497108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rgbClr val="FF0000"/>
                </a:solidFill>
              </a:rPr>
              <a:t>1   2</a:t>
            </a:r>
          </a:p>
        </p:txBody>
      </p:sp>
      <p:sp>
        <p:nvSpPr>
          <p:cNvPr id="9" name="TextBox 20"/>
          <p:cNvSpPr txBox="1"/>
          <p:nvPr/>
        </p:nvSpPr>
        <p:spPr>
          <a:xfrm>
            <a:off x="5224308" y="4199092"/>
            <a:ext cx="38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0" name="TextBox 20"/>
          <p:cNvSpPr txBox="1"/>
          <p:nvPr/>
        </p:nvSpPr>
        <p:spPr>
          <a:xfrm>
            <a:off x="6438788" y="4191000"/>
            <a:ext cx="38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rgbClr val="FF0000"/>
                </a:solidFill>
              </a:rPr>
              <a:t>1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A9E217E-C835-461F-B19E-1BA85445ECC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5608" y="3686184"/>
            <a:ext cx="279400" cy="23981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23E3B78-0B51-4A1F-8C9F-1809236AF71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6545" y="3716978"/>
            <a:ext cx="279400" cy="239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915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en-US" dirty="0"/>
              <a:t>Completion </a:t>
            </a:r>
            <a:r>
              <a:rPr lang="en-US" sz="3200" dirty="0">
                <a:solidFill>
                  <a:schemeClr val="accent1"/>
                </a:solidFill>
              </a:rPr>
              <a:t>Example 7: Simplifying and Evaluating </a:t>
            </a:r>
            <a:br>
              <a:rPr lang="en-US" sz="3200" dirty="0">
                <a:solidFill>
                  <a:schemeClr val="accent1"/>
                </a:solidFill>
              </a:rPr>
            </a:br>
            <a:r>
              <a:rPr lang="en-US" sz="3200" dirty="0">
                <a:solidFill>
                  <a:schemeClr val="accent1"/>
                </a:solidFill>
              </a:rPr>
              <a:t>Algebraic Expressions </a:t>
            </a:r>
            <a:r>
              <a:rPr lang="en-US" dirty="0">
                <a:solidFill>
                  <a:schemeClr val="accent1"/>
                </a:solidFill>
              </a:rPr>
              <a:t>(cont.)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14341" name="Rectangle 3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tabLst>
                <a:tab pos="457200" algn="l"/>
              </a:tabLst>
            </a:pPr>
            <a:r>
              <a:rPr lang="en-US" dirty="0"/>
              <a:t>Now, substitute −1 for </a:t>
            </a:r>
            <a:r>
              <a:rPr lang="en-US" i="1" dirty="0"/>
              <a:t>x </a:t>
            </a:r>
            <a:r>
              <a:rPr lang="en-US" dirty="0"/>
              <a:t>and evaluate.</a:t>
            </a:r>
            <a:endParaRPr lang="en-US" i="0" dirty="0">
              <a:solidFill>
                <a:schemeClr val="tx1"/>
              </a:solidFill>
            </a:endParaRPr>
          </a:p>
          <a:p>
            <a:pPr marL="0" indent="0">
              <a:buFont typeface="Courier New" pitchFamily="49" charset="0"/>
              <a:buNone/>
              <a:tabLst>
                <a:tab pos="457200" algn="l"/>
              </a:tabLst>
            </a:pP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1331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5232274"/>
              </p:ext>
            </p:extLst>
          </p:nvPr>
        </p:nvGraphicFramePr>
        <p:xfrm>
          <a:off x="3114675" y="1992313"/>
          <a:ext cx="4097338" cy="458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203" name="Equation" r:id="rId3" imgW="4089240" imgH="444240" progId="Equation.DSMT4">
                  <p:embed/>
                </p:oleObj>
              </mc:Choice>
              <mc:Fallback>
                <p:oleObj name="Equation" r:id="rId3" imgW="4089240" imgH="444240" progId="Equation.DSMT4">
                  <p:embed/>
                  <p:pic>
                    <p:nvPicPr>
                      <p:cNvPr id="0" name="Picture 5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14675" y="1992313"/>
                        <a:ext cx="4097338" cy="458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138532"/>
              </p:ext>
            </p:extLst>
          </p:nvPr>
        </p:nvGraphicFramePr>
        <p:xfrm>
          <a:off x="4419600" y="3124200"/>
          <a:ext cx="17399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204" name="Equation" r:id="rId5" imgW="1728000" imgH="319680" progId="Equation.DSMT4">
                  <p:embed/>
                </p:oleObj>
              </mc:Choice>
              <mc:Fallback>
                <p:oleObj name="Equation" r:id="rId5" imgW="1728000" imgH="319680" progId="Equation.DSMT4">
                  <p:embed/>
                  <p:pic>
                    <p:nvPicPr>
                      <p:cNvPr id="0" name="Picture 5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3124200"/>
                        <a:ext cx="1739900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2024086"/>
              </p:ext>
            </p:extLst>
          </p:nvPr>
        </p:nvGraphicFramePr>
        <p:xfrm>
          <a:off x="4243388" y="2608263"/>
          <a:ext cx="289242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205" name="Equation" r:id="rId7" imgW="2882880" imgH="380880" progId="Equation.DSMT4">
                  <p:embed/>
                </p:oleObj>
              </mc:Choice>
              <mc:Fallback>
                <p:oleObj name="Equation" r:id="rId7" imgW="2882880" imgH="380880" progId="Equation.DSMT4">
                  <p:embed/>
                  <p:pic>
                    <p:nvPicPr>
                      <p:cNvPr id="0" name="Picture 5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43388" y="2608263"/>
                        <a:ext cx="289242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9003147"/>
              </p:ext>
            </p:extLst>
          </p:nvPr>
        </p:nvGraphicFramePr>
        <p:xfrm>
          <a:off x="4419600" y="3632200"/>
          <a:ext cx="8890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206" name="Equation" r:id="rId9" imgW="877680" imgH="237600" progId="Equation.DSMT4">
                  <p:embed/>
                </p:oleObj>
              </mc:Choice>
              <mc:Fallback>
                <p:oleObj name="Equation" r:id="rId9" imgW="877680" imgH="237600" progId="Equation.DSMT4">
                  <p:embed/>
                  <p:pic>
                    <p:nvPicPr>
                      <p:cNvPr id="0" name="Picture 5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3632200"/>
                        <a:ext cx="889000" cy="25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20"/>
          <p:cNvSpPr txBox="1"/>
          <p:nvPr/>
        </p:nvSpPr>
        <p:spPr>
          <a:xfrm>
            <a:off x="4844432" y="3429000"/>
            <a:ext cx="38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1" name="TextBox 20"/>
          <p:cNvSpPr txBox="1"/>
          <p:nvPr/>
        </p:nvSpPr>
        <p:spPr>
          <a:xfrm>
            <a:off x="4832968" y="3007540"/>
            <a:ext cx="38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2" name="TextBox 20"/>
          <p:cNvSpPr txBox="1"/>
          <p:nvPr/>
        </p:nvSpPr>
        <p:spPr>
          <a:xfrm>
            <a:off x="5671168" y="3007540"/>
            <a:ext cx="38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3" name="TextBox 20"/>
          <p:cNvSpPr txBox="1"/>
          <p:nvPr/>
        </p:nvSpPr>
        <p:spPr>
          <a:xfrm>
            <a:off x="5257800" y="2501788"/>
            <a:ext cx="38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4" name="TextBox 20"/>
          <p:cNvSpPr txBox="1"/>
          <p:nvPr/>
        </p:nvSpPr>
        <p:spPr>
          <a:xfrm>
            <a:off x="6400800" y="2514600"/>
            <a:ext cx="76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rgbClr val="FF0000"/>
                </a:solidFill>
                <a:latin typeface="Symbol" pitchFamily="98" charset="2"/>
              </a:rPr>
              <a:t>-</a:t>
            </a:r>
            <a:r>
              <a:rPr lang="en-US" sz="2800" dirty="0">
                <a:solidFill>
                  <a:srgbClr val="FF0000"/>
                </a:solidFill>
              </a:rPr>
              <a:t> 1 </a:t>
            </a:r>
          </a:p>
        </p:txBody>
      </p:sp>
      <p:sp>
        <p:nvSpPr>
          <p:cNvPr id="15" name="TextBox 20"/>
          <p:cNvSpPr txBox="1"/>
          <p:nvPr/>
        </p:nvSpPr>
        <p:spPr>
          <a:xfrm>
            <a:off x="6400800" y="1981200"/>
            <a:ext cx="76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rgbClr val="FF0000"/>
                </a:solidFill>
                <a:latin typeface="Symbol" pitchFamily="98" charset="2"/>
              </a:rPr>
              <a:t>-</a:t>
            </a:r>
            <a:r>
              <a:rPr lang="en-US" sz="2800" dirty="0">
                <a:solidFill>
                  <a:srgbClr val="FF0000"/>
                </a:solidFill>
              </a:rPr>
              <a:t> 1 </a:t>
            </a:r>
          </a:p>
        </p:txBody>
      </p:sp>
      <p:sp>
        <p:nvSpPr>
          <p:cNvPr id="16" name="TextBox 20"/>
          <p:cNvSpPr txBox="1"/>
          <p:nvPr/>
        </p:nvSpPr>
        <p:spPr>
          <a:xfrm>
            <a:off x="4892984" y="1981200"/>
            <a:ext cx="76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rgbClr val="FF0000"/>
                </a:solidFill>
                <a:latin typeface="Symbol" pitchFamily="98" charset="2"/>
              </a:rPr>
              <a:t>-</a:t>
            </a:r>
            <a:r>
              <a:rPr lang="en-US" sz="2800" dirty="0">
                <a:solidFill>
                  <a:srgbClr val="FF0000"/>
                </a:solidFill>
              </a:rPr>
              <a:t> 1 </a:t>
            </a:r>
          </a:p>
        </p:txBody>
      </p:sp>
    </p:spTree>
    <p:extLst>
      <p:ext uri="{BB962C8B-B14F-4D97-AF65-F5344CB8AC3E}">
        <p14:creationId xmlns:p14="http://schemas.microsoft.com/office/powerpoint/2010/main" val="3459812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sz="3200">
                <a:solidFill>
                  <a:schemeClr val="accent1"/>
                </a:solidFill>
              </a:rPr>
              <a:t>Objectives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2419124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buFont typeface="Courier New" pitchFamily="49" charset="0"/>
              <a:buChar char="o"/>
              <a:tabLst>
                <a:tab pos="463550" algn="l"/>
              </a:tabLst>
            </a:pPr>
            <a:r>
              <a:rPr lang="en-US" i="0" dirty="0">
                <a:solidFill>
                  <a:schemeClr val="tx1"/>
                </a:solidFill>
              </a:rPr>
              <a:t>	Identify like terms. </a:t>
            </a:r>
          </a:p>
          <a:p>
            <a:pPr eaLnBrk="1" hangingPunct="1">
              <a:buFont typeface="Courier New" pitchFamily="49" charset="0"/>
              <a:buChar char="o"/>
              <a:tabLst>
                <a:tab pos="463550" algn="l"/>
              </a:tabLst>
            </a:pPr>
            <a:r>
              <a:rPr lang="en-US" i="0" dirty="0">
                <a:solidFill>
                  <a:schemeClr val="tx1"/>
                </a:solidFill>
              </a:rPr>
              <a:t>	Simplify algebraic expressions by combining like 	terms.</a:t>
            </a:r>
          </a:p>
          <a:p>
            <a:pPr>
              <a:buFont typeface="Courier New" pitchFamily="49" charset="0"/>
              <a:buChar char="o"/>
              <a:tabLst>
                <a:tab pos="463550" algn="l"/>
              </a:tabLst>
            </a:pPr>
            <a:r>
              <a:rPr lang="en-US" dirty="0">
                <a:solidFill>
                  <a:schemeClr val="tx1"/>
                </a:solidFill>
              </a:rPr>
              <a:t>   Evaluate algebraic expressions </a:t>
            </a:r>
            <a:r>
              <a:rPr lang="en-US" i="0" dirty="0">
                <a:solidFill>
                  <a:schemeClr val="tx1"/>
                </a:solidFill>
              </a:rPr>
              <a:t>for given values of 	the variables.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Like Terms</a:t>
            </a:r>
          </a:p>
        </p:txBody>
      </p:sp>
      <p:sp>
        <p:nvSpPr>
          <p:cNvPr id="7171" name="TextBox 3"/>
          <p:cNvSpPr>
            <a:spLocks noGrp="1" noChangeArrowheads="1"/>
          </p:cNvSpPr>
          <p:nvPr>
            <p:ph idx="1"/>
          </p:nvPr>
        </p:nvSpPr>
        <p:spPr>
          <a:xfrm>
            <a:off x="457200" y="1280160"/>
            <a:ext cx="8229600" cy="2763834"/>
          </a:xfrm>
          <a:prstGeom prst="rect">
            <a:avLst/>
          </a:prstGeom>
          <a:solidFill>
            <a:schemeClr val="accent3"/>
          </a:solidFill>
          <a:ln w="28575">
            <a:solidFill>
              <a:srgbClr val="000000"/>
            </a:solidFill>
          </a:ln>
        </p:spPr>
        <p:txBody>
          <a:bodyPr>
            <a:spAutoFit/>
          </a:bodyPr>
          <a:lstStyle/>
          <a:p>
            <a:pPr marL="12700" indent="-12700" algn="ctr">
              <a:buFont typeface="Courier New" pitchFamily="49" charset="0"/>
              <a:buNone/>
            </a:pPr>
            <a:r>
              <a:rPr lang="en-US" b="1" i="0" dirty="0">
                <a:solidFill>
                  <a:srgbClr val="000000"/>
                </a:solidFill>
              </a:rPr>
              <a:t>Definition</a:t>
            </a:r>
          </a:p>
          <a:p>
            <a:pPr marL="12700" indent="-12700"/>
            <a:r>
              <a:rPr lang="en-US" b="1" i="0" dirty="0">
                <a:solidFill>
                  <a:srgbClr val="C00000"/>
                </a:solidFill>
              </a:rPr>
              <a:t>Like terms </a:t>
            </a:r>
            <a:r>
              <a:rPr lang="en-US" i="0" dirty="0">
                <a:solidFill>
                  <a:srgbClr val="000000"/>
                </a:solidFill>
              </a:rPr>
              <a:t>(or </a:t>
            </a:r>
            <a:r>
              <a:rPr lang="en-US" b="1" i="0" dirty="0">
                <a:solidFill>
                  <a:srgbClr val="C00000"/>
                </a:solidFill>
              </a:rPr>
              <a:t>similar terms</a:t>
            </a:r>
            <a:r>
              <a:rPr lang="en-US" i="0" dirty="0">
                <a:solidFill>
                  <a:srgbClr val="000000"/>
                </a:solidFill>
              </a:rPr>
              <a:t>) are terms that are constants or terms that contain the same variables </a:t>
            </a:r>
            <a:r>
              <a:rPr lang="en-US" dirty="0">
                <a:solidFill>
                  <a:srgbClr val="000000"/>
                </a:solidFill>
              </a:rPr>
              <a:t>(if any) raised </a:t>
            </a:r>
            <a:r>
              <a:rPr lang="en-US" i="0" dirty="0">
                <a:solidFill>
                  <a:srgbClr val="000000"/>
                </a:solidFill>
              </a:rPr>
              <a:t>to the same powers. </a:t>
            </a:r>
            <a:r>
              <a:rPr lang="en-US" dirty="0">
                <a:solidFill>
                  <a:srgbClr val="000000"/>
                </a:solidFill>
              </a:rPr>
              <a:t>Whatever power a variable is raised to in one term, it is raised to the same power in other like terms.</a:t>
            </a:r>
            <a:endParaRPr lang="en-US" i="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1:  </a:t>
            </a:r>
            <a:r>
              <a:rPr lang="en-US" dirty="0">
                <a:solidFill>
                  <a:schemeClr val="accent1"/>
                </a:solidFill>
              </a:rPr>
              <a:t>Identifying Like Terms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2053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Identify the like terms in the following list of terms.</a:t>
            </a:r>
            <a:endParaRPr lang="en-US" b="1" i="0" dirty="0">
              <a:solidFill>
                <a:schemeClr val="tx1"/>
              </a:solidFill>
            </a:endParaRPr>
          </a:p>
          <a:p>
            <a:pPr>
              <a:buFont typeface="Courier New" pitchFamily="49" charset="0"/>
              <a:buNone/>
            </a:pPr>
            <a:endParaRPr lang="en-US" b="1" i="0" dirty="0">
              <a:solidFill>
                <a:schemeClr val="tx1"/>
              </a:solidFill>
            </a:endParaRPr>
          </a:p>
          <a:p>
            <a:pPr>
              <a:spcBef>
                <a:spcPts val="1272"/>
              </a:spcBef>
              <a:buFont typeface="Courier New" pitchFamily="49" charset="0"/>
              <a:buNone/>
            </a:pPr>
            <a:r>
              <a:rPr lang="en-US" b="1" i="0" dirty="0">
                <a:solidFill>
                  <a:schemeClr val="tx1"/>
                </a:solidFill>
              </a:rPr>
              <a:t>Solution</a:t>
            </a:r>
            <a:endParaRPr lang="en-US" i="0" dirty="0">
              <a:solidFill>
                <a:schemeClr val="tx1"/>
              </a:solidFill>
            </a:endParaRPr>
          </a:p>
          <a:p>
            <a:pPr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		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205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0246952"/>
              </p:ext>
            </p:extLst>
          </p:nvPr>
        </p:nvGraphicFramePr>
        <p:xfrm>
          <a:off x="1841500" y="1765300"/>
          <a:ext cx="54610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4" name="Equation" r:id="rId3" imgW="5448960" imgH="886680" progId="Equation.DSMT4">
                  <p:embed/>
                </p:oleObj>
              </mc:Choice>
              <mc:Fallback>
                <p:oleObj name="Equation" r:id="rId3" imgW="5448960" imgH="886680" progId="Equation.DSMT4">
                  <p:embed/>
                  <p:pic>
                    <p:nvPicPr>
                      <p:cNvPr id="0" name="Picture 6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1500" y="1765300"/>
                        <a:ext cx="5461000" cy="90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1442318"/>
              </p:ext>
            </p:extLst>
          </p:nvPr>
        </p:nvGraphicFramePr>
        <p:xfrm>
          <a:off x="304800" y="3879215"/>
          <a:ext cx="8685212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5" name="Equation" r:id="rId5" imgW="7899120" imgH="838080" progId="Equation.DSMT4">
                  <p:embed/>
                </p:oleObj>
              </mc:Choice>
              <mc:Fallback>
                <p:oleObj name="Equation" r:id="rId5" imgW="7899120" imgH="838080" progId="Equation.DSMT4">
                  <p:embed/>
                  <p:pic>
                    <p:nvPicPr>
                      <p:cNvPr id="0" name="Picture 6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3879215"/>
                        <a:ext cx="8685212" cy="93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457200" y="2905780"/>
            <a:ext cx="8077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Courier New" pitchFamily="49" charset="0"/>
              <a:buNone/>
            </a:pPr>
            <a:r>
              <a:rPr lang="en-US" sz="2800" dirty="0">
                <a:solidFill>
                  <a:srgbClr val="FF0000"/>
                </a:solidFill>
              </a:rPr>
              <a:t>6, –10.1, and 0 are like terms. All are constants.</a:t>
            </a:r>
          </a:p>
        </p:txBody>
      </p:sp>
      <p:sp>
        <p:nvSpPr>
          <p:cNvPr id="7" name="Rectangle 6"/>
          <p:cNvSpPr/>
          <p:nvPr/>
        </p:nvSpPr>
        <p:spPr>
          <a:xfrm>
            <a:off x="457200" y="3429000"/>
            <a:ext cx="8153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Courier New" pitchFamily="49" charset="0"/>
              <a:buNone/>
            </a:pPr>
            <a:r>
              <a:rPr lang="en-US" sz="2800" dirty="0">
                <a:solidFill>
                  <a:srgbClr val="FF0000"/>
                </a:solidFill>
              </a:rPr>
              <a:t>2.2</a:t>
            </a:r>
            <a:r>
              <a:rPr lang="en-US" sz="2800" i="1" dirty="0">
                <a:solidFill>
                  <a:srgbClr val="FF0000"/>
                </a:solidFill>
              </a:rPr>
              <a:t>x</a:t>
            </a:r>
            <a:r>
              <a:rPr lang="en-US" sz="2800" dirty="0">
                <a:solidFill>
                  <a:srgbClr val="FF0000"/>
                </a:solidFill>
              </a:rPr>
              <a:t>, </a:t>
            </a:r>
            <a:r>
              <a:rPr lang="en-US" sz="2800" dirty="0">
                <a:solidFill>
                  <a:srgbClr val="FF0000"/>
                </a:solidFill>
                <a:latin typeface="Symbol" pitchFamily="18" charset="2"/>
              </a:rPr>
              <a:t>-</a:t>
            </a:r>
            <a:r>
              <a:rPr lang="en-US" sz="2800" i="1" dirty="0">
                <a:solidFill>
                  <a:srgbClr val="FF0000"/>
                </a:solidFill>
              </a:rPr>
              <a:t>x</a:t>
            </a:r>
            <a:r>
              <a:rPr lang="en-US" sz="2800" dirty="0">
                <a:solidFill>
                  <a:srgbClr val="FF0000"/>
                </a:solidFill>
              </a:rPr>
              <a:t>, and –5</a:t>
            </a:r>
            <a:r>
              <a:rPr lang="en-US" sz="2800" i="1" dirty="0">
                <a:solidFill>
                  <a:srgbClr val="FF0000"/>
                </a:solidFill>
              </a:rPr>
              <a:t>x</a:t>
            </a:r>
            <a:r>
              <a:rPr lang="en-US" sz="2800" dirty="0">
                <a:solidFill>
                  <a:srgbClr val="FF0000"/>
                </a:solidFill>
              </a:rPr>
              <a:t> are like terms; all have the variable </a:t>
            </a:r>
            <a:r>
              <a:rPr lang="en-US" sz="2800" i="1" dirty="0">
                <a:solidFill>
                  <a:srgbClr val="FF0000"/>
                </a:solidFill>
              </a:rPr>
              <a:t>x</a:t>
            </a:r>
            <a:r>
              <a:rPr lang="en-US" sz="2800" dirty="0">
                <a:solidFill>
                  <a:srgbClr val="FF0000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Combining Like Terms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9219" name="TextBox 3"/>
          <p:cNvSpPr>
            <a:spLocks noGrp="1" noChangeArrowheads="1"/>
          </p:cNvSpPr>
          <p:nvPr>
            <p:ph idx="1"/>
          </p:nvPr>
        </p:nvSpPr>
        <p:spPr>
          <a:xfrm>
            <a:off x="457200" y="1280160"/>
            <a:ext cx="8229600" cy="1463040"/>
          </a:xfrm>
          <a:prstGeom prst="rect">
            <a:avLst/>
          </a:prstGeom>
          <a:solidFill>
            <a:schemeClr val="accent3"/>
          </a:solidFill>
          <a:ln w="28575">
            <a:solidFill>
              <a:srgbClr val="000000"/>
            </a:solidFill>
          </a:ln>
        </p:spPr>
        <p:txBody>
          <a:bodyPr/>
          <a:lstStyle/>
          <a:p>
            <a:pPr marL="12700" indent="-12700" algn="ctr">
              <a:buFont typeface="Courier New" pitchFamily="49" charset="0"/>
              <a:buNone/>
            </a:pPr>
            <a:r>
              <a:rPr lang="en-US" b="1" i="0" dirty="0">
                <a:solidFill>
                  <a:srgbClr val="000000"/>
                </a:solidFill>
              </a:rPr>
              <a:t>Definition</a:t>
            </a:r>
            <a:endParaRPr lang="en-US" i="0" dirty="0">
              <a:solidFill>
                <a:srgbClr val="000000"/>
              </a:solidFill>
            </a:endParaRPr>
          </a:p>
          <a:p>
            <a:pPr marL="12700" indent="-12700">
              <a:buFont typeface="Courier New" pitchFamily="49" charset="0"/>
              <a:buNone/>
            </a:pPr>
            <a:r>
              <a:rPr lang="en-US" i="0" dirty="0">
                <a:solidFill>
                  <a:srgbClr val="000000"/>
                </a:solidFill>
              </a:rPr>
              <a:t>To </a:t>
            </a:r>
            <a:r>
              <a:rPr lang="en-US" b="1" i="0" dirty="0">
                <a:solidFill>
                  <a:srgbClr val="C00000"/>
                </a:solidFill>
              </a:rPr>
              <a:t>combine like terms</a:t>
            </a:r>
            <a:r>
              <a:rPr lang="en-US" i="0" dirty="0">
                <a:solidFill>
                  <a:srgbClr val="000000"/>
                </a:solidFill>
              </a:rPr>
              <a:t>, add (or subtract) the coefficients and keep the common variable expression.</a:t>
            </a:r>
            <a:r>
              <a:rPr lang="en-US" dirty="0">
                <a:solidFill>
                  <a:srgbClr val="000000"/>
                </a:solidFill>
              </a:rPr>
              <a:t> </a:t>
            </a:r>
            <a:endParaRPr lang="en-US" i="0" dirty="0">
              <a:solidFill>
                <a:srgbClr val="000000"/>
              </a:solidFill>
            </a:endParaRPr>
          </a:p>
          <a:p>
            <a:pPr marL="12700" indent="-12700" algn="just">
              <a:buFont typeface="Courier New" pitchFamily="49" charset="0"/>
              <a:buNone/>
            </a:pPr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Example 2: Combining Like Terms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01055"/>
            <a:ext cx="8229600" cy="4572000"/>
          </a:xfrm>
        </p:spPr>
        <p:txBody>
          <a:bodyPr/>
          <a:lstStyle/>
          <a:p>
            <a:pPr marL="514350" indent="-514350">
              <a:buFont typeface="+mj-lt"/>
              <a:buAutoNum type="alphaLcPeriod"/>
            </a:pPr>
            <a:r>
              <a:rPr lang="en-US" dirty="0"/>
              <a:t> </a:t>
            </a:r>
          </a:p>
          <a:p>
            <a:pPr marL="514350" indent="-514350">
              <a:buFont typeface="+mj-lt"/>
              <a:buAutoNum type="alphaLcPeriod"/>
            </a:pPr>
            <a:r>
              <a:rPr lang="en-US" dirty="0"/>
              <a:t> </a:t>
            </a:r>
          </a:p>
          <a:p>
            <a:pPr marL="514350" indent="-514350">
              <a:buFont typeface="+mj-lt"/>
              <a:buAutoNum type="alphaLcPeriod"/>
            </a:pPr>
            <a:r>
              <a:rPr lang="en-US" dirty="0"/>
              <a:t> </a:t>
            </a:r>
          </a:p>
          <a:p>
            <a:pPr marL="514350" indent="-514350">
              <a:buFont typeface="+mj-lt"/>
              <a:buAutoNum type="alphaLcPeriod"/>
            </a:pPr>
            <a:r>
              <a:rPr lang="en-US" dirty="0"/>
              <a:t> </a:t>
            </a:r>
          </a:p>
          <a:p>
            <a:pPr marL="514350" indent="-514350">
              <a:buFont typeface="+mj-lt"/>
              <a:buAutoNum type="alphaLcPeriod"/>
            </a:pPr>
            <a:r>
              <a:rPr lang="en-US" dirty="0"/>
              <a:t> </a:t>
            </a:r>
          </a:p>
          <a:p>
            <a:pPr marL="514350" indent="-514350">
              <a:lnSpc>
                <a:spcPct val="150000"/>
              </a:lnSpc>
              <a:buFont typeface="+mj-lt"/>
              <a:buAutoNum type="alphaLcPeriod"/>
            </a:pPr>
            <a:r>
              <a:rPr lang="en-US" dirty="0"/>
              <a:t> </a:t>
            </a:r>
          </a:p>
          <a:p>
            <a:pPr marL="514350" indent="-514350">
              <a:lnSpc>
                <a:spcPct val="150000"/>
              </a:lnSpc>
            </a:pPr>
            <a:r>
              <a:rPr lang="en-US" b="1" dirty="0"/>
              <a:t>Solution</a:t>
            </a:r>
          </a:p>
          <a:p>
            <a:pPr marL="514350" indent="-514350">
              <a:buFont typeface="+mj-lt"/>
              <a:buAutoNum type="alphaLcPeriod"/>
            </a:pPr>
            <a:r>
              <a:rPr lang="en-US" dirty="0"/>
              <a:t> </a:t>
            </a:r>
            <a:r>
              <a:rPr lang="en-US" b="1" dirty="0"/>
              <a:t> </a:t>
            </a:r>
            <a:endParaRPr lang="en-US" dirty="0"/>
          </a:p>
        </p:txBody>
      </p:sp>
      <p:graphicFrame>
        <p:nvGraphicFramePr>
          <p:cNvPr id="45059" name="Object 3"/>
          <p:cNvGraphicFramePr>
            <a:graphicFrameLocks noChangeAspect="1"/>
          </p:cNvGraphicFramePr>
          <p:nvPr/>
        </p:nvGraphicFramePr>
        <p:xfrm>
          <a:off x="947956" y="1252756"/>
          <a:ext cx="12065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60" name="Equation" r:id="rId3" imgW="1197360" imgH="264960" progId="Equation.DSMT4">
                  <p:embed/>
                </p:oleObj>
              </mc:Choice>
              <mc:Fallback>
                <p:oleObj name="Equation" r:id="rId3" imgW="1197360" imgH="26496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7956" y="1252756"/>
                        <a:ext cx="12065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60" name="Object 4"/>
          <p:cNvGraphicFramePr>
            <a:graphicFrameLocks noChangeAspect="1"/>
          </p:cNvGraphicFramePr>
          <p:nvPr/>
        </p:nvGraphicFramePr>
        <p:xfrm>
          <a:off x="939567" y="1751901"/>
          <a:ext cx="20701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61" name="Equation" r:id="rId5" imgW="2057040" imgH="329040" progId="Equation.DSMT4">
                  <p:embed/>
                </p:oleObj>
              </mc:Choice>
              <mc:Fallback>
                <p:oleObj name="Equation" r:id="rId5" imgW="2057040" imgH="32904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9567" y="1751901"/>
                        <a:ext cx="20701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61" name="Object 5"/>
          <p:cNvGraphicFramePr>
            <a:graphicFrameLocks noChangeAspect="1"/>
          </p:cNvGraphicFramePr>
          <p:nvPr/>
        </p:nvGraphicFramePr>
        <p:xfrm>
          <a:off x="939567" y="2133600"/>
          <a:ext cx="22987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62" name="Equation" r:id="rId7" imgW="2285640" imgH="429480" progId="Equation.DSMT4">
                  <p:embed/>
                </p:oleObj>
              </mc:Choice>
              <mc:Fallback>
                <p:oleObj name="Equation" r:id="rId7" imgW="2285640" imgH="42948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9567" y="2133600"/>
                        <a:ext cx="2298700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62" name="Object 6"/>
          <p:cNvGraphicFramePr>
            <a:graphicFrameLocks noChangeAspect="1"/>
          </p:cNvGraphicFramePr>
          <p:nvPr/>
        </p:nvGraphicFramePr>
        <p:xfrm>
          <a:off x="947956" y="2742501"/>
          <a:ext cx="24384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63" name="Equation" r:id="rId9" imgW="2422800" imgH="356400" progId="Equation.DSMT4">
                  <p:embed/>
                </p:oleObj>
              </mc:Choice>
              <mc:Fallback>
                <p:oleObj name="Equation" r:id="rId9" imgW="2422800" imgH="35640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7956" y="2742501"/>
                        <a:ext cx="24384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63" name="Object 7"/>
          <p:cNvGraphicFramePr>
            <a:graphicFrameLocks noChangeAspect="1"/>
          </p:cNvGraphicFramePr>
          <p:nvPr/>
        </p:nvGraphicFramePr>
        <p:xfrm>
          <a:off x="982211" y="3157756"/>
          <a:ext cx="18923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64" name="Equation" r:id="rId11" imgW="1883160" imgH="429480" progId="Equation.DSMT4">
                  <p:embed/>
                </p:oleObj>
              </mc:Choice>
              <mc:Fallback>
                <p:oleObj name="Equation" r:id="rId11" imgW="1883160" imgH="42948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2211" y="3157756"/>
                        <a:ext cx="1892300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64" name="Object 8"/>
          <p:cNvGraphicFramePr>
            <a:graphicFrameLocks noChangeAspect="1"/>
          </p:cNvGraphicFramePr>
          <p:nvPr/>
        </p:nvGraphicFramePr>
        <p:xfrm>
          <a:off x="990600" y="3644434"/>
          <a:ext cx="15748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65" name="Equation" r:id="rId13" imgW="1563120" imgH="886680" progId="Equation.DSMT4">
                  <p:embed/>
                </p:oleObj>
              </mc:Choice>
              <mc:Fallback>
                <p:oleObj name="Equation" r:id="rId13" imgW="1563120" imgH="88668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3644434"/>
                        <a:ext cx="1574800" cy="90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65" name="Object 9"/>
          <p:cNvGraphicFramePr>
            <a:graphicFrameLocks noChangeAspect="1"/>
          </p:cNvGraphicFramePr>
          <p:nvPr/>
        </p:nvGraphicFramePr>
        <p:xfrm>
          <a:off x="952500" y="5249411"/>
          <a:ext cx="12319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66" name="Equation" r:id="rId15" imgW="1231366" imgH="291973" progId="Equation.DSMT4">
                  <p:embed/>
                </p:oleObj>
              </mc:Choice>
              <mc:Fallback>
                <p:oleObj name="Equation" r:id="rId15" imgW="1231366" imgH="291973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2500" y="5249411"/>
                        <a:ext cx="12319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66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6727118"/>
              </p:ext>
            </p:extLst>
          </p:nvPr>
        </p:nvGraphicFramePr>
        <p:xfrm>
          <a:off x="2235200" y="5173211"/>
          <a:ext cx="15748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67" name="Equation" r:id="rId17" imgW="1574800" imgH="469900" progId="Equation.DSMT4">
                  <p:embed/>
                </p:oleObj>
              </mc:Choice>
              <mc:Fallback>
                <p:oleObj name="Equation" r:id="rId17" imgW="1574800" imgH="46990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5200" y="5173211"/>
                        <a:ext cx="15748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67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0536773"/>
              </p:ext>
            </p:extLst>
          </p:nvPr>
        </p:nvGraphicFramePr>
        <p:xfrm>
          <a:off x="2211388" y="5692775"/>
          <a:ext cx="849312" cy="307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68" name="Equation" r:id="rId19" imgW="838080" imgH="291960" progId="Equation.DSMT4">
                  <p:embed/>
                </p:oleObj>
              </mc:Choice>
              <mc:Fallback>
                <p:oleObj name="Equation" r:id="rId19" imgW="838080" imgH="291960" progId="Equation.DSMT4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1388" y="5692775"/>
                        <a:ext cx="849312" cy="307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68" name="Object 12"/>
          <p:cNvGraphicFramePr>
            <a:graphicFrameLocks noChangeAspect="1"/>
          </p:cNvGraphicFramePr>
          <p:nvPr/>
        </p:nvGraphicFramePr>
        <p:xfrm>
          <a:off x="5397500" y="5282967"/>
          <a:ext cx="21463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69" name="Equation" r:id="rId21" imgW="2130120" imgH="264960" progId="Equation.DSMT4">
                  <p:embed/>
                </p:oleObj>
              </mc:Choice>
              <mc:Fallback>
                <p:oleObj name="Equation" r:id="rId21" imgW="2130120" imgH="264960" progId="Equation.DSMT4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0" y="5282967"/>
                        <a:ext cx="21463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Example 2: Combining Like Terms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lphaLcPeriod" startAt="2"/>
            </a:pPr>
            <a:r>
              <a:rPr lang="en-US" dirty="0"/>
              <a:t> </a:t>
            </a:r>
          </a:p>
          <a:p>
            <a:pPr marL="514350" indent="-514350">
              <a:buFont typeface="+mj-lt"/>
              <a:buAutoNum type="alphaLcPeriod" startAt="2"/>
            </a:pPr>
            <a:endParaRPr lang="en-US" dirty="0"/>
          </a:p>
          <a:p>
            <a:pPr marL="514350" indent="-514350">
              <a:buFont typeface="+mj-lt"/>
              <a:buAutoNum type="alphaLcPeriod" startAt="2"/>
            </a:pPr>
            <a:endParaRPr lang="en-US" dirty="0"/>
          </a:p>
          <a:p>
            <a:pPr marL="514350" indent="-514350">
              <a:buFont typeface="+mj-lt"/>
              <a:buAutoNum type="alphaLcPeriod" startAt="2"/>
            </a:pPr>
            <a:r>
              <a:rPr lang="en-US" dirty="0"/>
              <a:t> </a:t>
            </a:r>
          </a:p>
        </p:txBody>
      </p:sp>
      <p:graphicFrame>
        <p:nvGraphicFramePr>
          <p:cNvPr id="46082" name="Object 2"/>
          <p:cNvGraphicFramePr>
            <a:graphicFrameLocks noChangeAspect="1"/>
          </p:cNvGraphicFramePr>
          <p:nvPr/>
        </p:nvGraphicFramePr>
        <p:xfrm>
          <a:off x="6117788" y="1409234"/>
          <a:ext cx="21463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83" name="Equation" r:id="rId3" imgW="2130120" imgH="264960" progId="Equation.DSMT4">
                  <p:embed/>
                </p:oleObj>
              </mc:Choice>
              <mc:Fallback>
                <p:oleObj name="Equation" r:id="rId3" imgW="2130120" imgH="26496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7788" y="1409234"/>
                        <a:ext cx="21463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3" name="Object 3"/>
          <p:cNvGraphicFramePr>
            <a:graphicFrameLocks noChangeAspect="1"/>
          </p:cNvGraphicFramePr>
          <p:nvPr/>
        </p:nvGraphicFramePr>
        <p:xfrm>
          <a:off x="999688" y="1421934"/>
          <a:ext cx="20701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84" name="Equation" r:id="rId5" imgW="2057040" imgH="329040" progId="Equation.DSMT4">
                  <p:embed/>
                </p:oleObj>
              </mc:Choice>
              <mc:Fallback>
                <p:oleObj name="Equation" r:id="rId5" imgW="2057040" imgH="32904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9688" y="1421934"/>
                        <a:ext cx="20701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2345191"/>
              </p:ext>
            </p:extLst>
          </p:nvPr>
        </p:nvGraphicFramePr>
        <p:xfrm>
          <a:off x="2065840" y="1700089"/>
          <a:ext cx="24638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85" name="Equation" r:id="rId7" imgW="2450160" imgH="594000" progId="Equation.DSMT4">
                  <p:embed/>
                </p:oleObj>
              </mc:Choice>
              <mc:Fallback>
                <p:oleObj name="Equation" r:id="rId7" imgW="2450160" imgH="5940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5840" y="1700089"/>
                        <a:ext cx="24638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928241"/>
              </p:ext>
            </p:extLst>
          </p:nvPr>
        </p:nvGraphicFramePr>
        <p:xfrm>
          <a:off x="2055813" y="2378075"/>
          <a:ext cx="1519237" cy="369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86" name="Equation" r:id="rId9" imgW="1511280" imgH="355320" progId="Equation.DSMT4">
                  <p:embed/>
                </p:oleObj>
              </mc:Choice>
              <mc:Fallback>
                <p:oleObj name="Equation" r:id="rId9" imgW="1511280" imgH="35532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5813" y="2378075"/>
                        <a:ext cx="1519237" cy="369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6" name="Object 6"/>
          <p:cNvGraphicFramePr>
            <a:graphicFrameLocks noChangeAspect="1"/>
          </p:cNvGraphicFramePr>
          <p:nvPr/>
        </p:nvGraphicFramePr>
        <p:xfrm>
          <a:off x="977667" y="2854544"/>
          <a:ext cx="2476500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87" name="Equation" r:id="rId11" imgW="2463480" imgH="406080" progId="Equation.DSMT4">
                  <p:embed/>
                </p:oleObj>
              </mc:Choice>
              <mc:Fallback>
                <p:oleObj name="Equation" r:id="rId11" imgW="2463480" imgH="40608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7667" y="2854544"/>
                        <a:ext cx="2476500" cy="415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7" name="Object 7"/>
          <p:cNvGraphicFramePr>
            <a:graphicFrameLocks noChangeAspect="1"/>
          </p:cNvGraphicFramePr>
          <p:nvPr/>
        </p:nvGraphicFramePr>
        <p:xfrm>
          <a:off x="1371600" y="3301534"/>
          <a:ext cx="27178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88" name="Equation" r:id="rId13" imgW="2706120" imgH="429480" progId="Equation.DSMT4">
                  <p:embed/>
                </p:oleObj>
              </mc:Choice>
              <mc:Fallback>
                <p:oleObj name="Equation" r:id="rId13" imgW="2706120" imgH="42948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3301534"/>
                        <a:ext cx="2717800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8" name="Object 8"/>
          <p:cNvGraphicFramePr>
            <a:graphicFrameLocks noChangeAspect="1"/>
          </p:cNvGraphicFramePr>
          <p:nvPr/>
        </p:nvGraphicFramePr>
        <p:xfrm>
          <a:off x="1409700" y="3834934"/>
          <a:ext cx="30099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89" name="Equation" r:id="rId15" imgW="2998800" imgH="594000" progId="Equation.DSMT4">
                  <p:embed/>
                </p:oleObj>
              </mc:Choice>
              <mc:Fallback>
                <p:oleObj name="Equation" r:id="rId15" imgW="2998800" imgH="59400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9700" y="3834934"/>
                        <a:ext cx="30099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9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5931740"/>
              </p:ext>
            </p:extLst>
          </p:nvPr>
        </p:nvGraphicFramePr>
        <p:xfrm>
          <a:off x="1392238" y="4418013"/>
          <a:ext cx="1571625" cy="420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90" name="Equation" r:id="rId17" imgW="1562040" imgH="406080" progId="Equation.DSMT4">
                  <p:embed/>
                </p:oleObj>
              </mc:Choice>
              <mc:Fallback>
                <p:oleObj name="Equation" r:id="rId17" imgW="1562040" imgH="40608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2238" y="4418013"/>
                        <a:ext cx="1571625" cy="420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90" name="Object 10"/>
          <p:cNvGraphicFramePr>
            <a:graphicFrameLocks noChangeAspect="1"/>
          </p:cNvGraphicFramePr>
          <p:nvPr/>
        </p:nvGraphicFramePr>
        <p:xfrm>
          <a:off x="4940300" y="3479334"/>
          <a:ext cx="3429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91" name="Equation" r:id="rId19" imgW="3419280" imgH="292320" progId="Equation.DSMT4">
                  <p:embed/>
                </p:oleObj>
              </mc:Choice>
              <mc:Fallback>
                <p:oleObj name="Equation" r:id="rId19" imgW="3419280" imgH="29232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40300" y="3479334"/>
                        <a:ext cx="3429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91" name="Object 11"/>
          <p:cNvGraphicFramePr>
            <a:graphicFrameLocks noChangeAspect="1"/>
          </p:cNvGraphicFramePr>
          <p:nvPr/>
        </p:nvGraphicFramePr>
        <p:xfrm>
          <a:off x="4940300" y="3606334"/>
          <a:ext cx="34417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92" name="Equation" r:id="rId21" imgW="3428280" imgH="466200" progId="Equation.DSMT4">
                  <p:embed/>
                </p:oleObj>
              </mc:Choice>
              <mc:Fallback>
                <p:oleObj name="Equation" r:id="rId21" imgW="3428280" imgH="466200" progId="Equation.DSMT4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40300" y="3606334"/>
                        <a:ext cx="34417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2: Combining Like Terms (cont.)</a:t>
            </a:r>
          </a:p>
        </p:txBody>
      </p:sp>
      <p:graphicFrame>
        <p:nvGraphicFramePr>
          <p:cNvPr id="1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5346693"/>
              </p:ext>
            </p:extLst>
          </p:nvPr>
        </p:nvGraphicFramePr>
        <p:xfrm>
          <a:off x="990381" y="1345734"/>
          <a:ext cx="269875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652" name="Equation" r:id="rId3" imgW="2692080" imgH="482400" progId="Equation.DSMT4">
                  <p:embed/>
                </p:oleObj>
              </mc:Choice>
              <mc:Fallback>
                <p:oleObj name="Equation" r:id="rId3" imgW="2692080" imgH="482400" progId="Equation.DSMT4">
                  <p:embed/>
                  <p:pic>
                    <p:nvPicPr>
                      <p:cNvPr id="0" name="Picture 16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381" y="1345734"/>
                        <a:ext cx="2698750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4496080"/>
              </p:ext>
            </p:extLst>
          </p:nvPr>
        </p:nvGraphicFramePr>
        <p:xfrm>
          <a:off x="5109944" y="1968034"/>
          <a:ext cx="33147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653" name="Equation" r:id="rId5" imgW="3300480" imgH="292320" progId="Equation.DSMT4">
                  <p:embed/>
                </p:oleObj>
              </mc:Choice>
              <mc:Fallback>
                <p:oleObj name="Equation" r:id="rId5" imgW="3300480" imgH="292320" progId="Equation.DSMT4">
                  <p:embed/>
                  <p:pic>
                    <p:nvPicPr>
                      <p:cNvPr id="0" name="Picture 16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9944" y="1968034"/>
                        <a:ext cx="33147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097281"/>
              </p:ext>
            </p:extLst>
          </p:nvPr>
        </p:nvGraphicFramePr>
        <p:xfrm>
          <a:off x="1250731" y="2025184"/>
          <a:ext cx="25654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654" name="Equation" r:id="rId7" imgW="2550600" imgH="301680" progId="Equation.DSMT4">
                  <p:embed/>
                </p:oleObj>
              </mc:Choice>
              <mc:Fallback>
                <p:oleObj name="Equation" r:id="rId7" imgW="2550600" imgH="301680" progId="Equation.DSMT4">
                  <p:embed/>
                  <p:pic>
                    <p:nvPicPr>
                      <p:cNvPr id="0" name="Picture 16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0731" y="2025184"/>
                        <a:ext cx="25654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1226266"/>
              </p:ext>
            </p:extLst>
          </p:nvPr>
        </p:nvGraphicFramePr>
        <p:xfrm>
          <a:off x="5109944" y="2643252"/>
          <a:ext cx="31242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655" name="Equation" r:id="rId9" imgW="3108240" imgH="292320" progId="Equation.DSMT4">
                  <p:embed/>
                </p:oleObj>
              </mc:Choice>
              <mc:Fallback>
                <p:oleObj name="Equation" r:id="rId9" imgW="3108240" imgH="292320" progId="Equation.DSMT4">
                  <p:embed/>
                  <p:pic>
                    <p:nvPicPr>
                      <p:cNvPr id="0" name="Picture 168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9944" y="2643252"/>
                        <a:ext cx="31242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4044557"/>
              </p:ext>
            </p:extLst>
          </p:nvPr>
        </p:nvGraphicFramePr>
        <p:xfrm>
          <a:off x="1250731" y="2622084"/>
          <a:ext cx="25654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656" name="Equation" r:id="rId11" imgW="2550600" imgH="301680" progId="Equation.DSMT4">
                  <p:embed/>
                </p:oleObj>
              </mc:Choice>
              <mc:Fallback>
                <p:oleObj name="Equation" r:id="rId11" imgW="2550600" imgH="301680" progId="Equation.DSMT4">
                  <p:embed/>
                  <p:pic>
                    <p:nvPicPr>
                      <p:cNvPr id="0" name="Picture 168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0731" y="2622084"/>
                        <a:ext cx="25654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8811943"/>
              </p:ext>
            </p:extLst>
          </p:nvPr>
        </p:nvGraphicFramePr>
        <p:xfrm>
          <a:off x="5109944" y="2215684"/>
          <a:ext cx="15621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657" name="Equation" r:id="rId13" imgW="1554120" imgH="255960" progId="Equation.DSMT4">
                  <p:embed/>
                </p:oleObj>
              </mc:Choice>
              <mc:Fallback>
                <p:oleObj name="Equation" r:id="rId13" imgW="1554120" imgH="255960" progId="Equation.DSMT4">
                  <p:embed/>
                  <p:pic>
                    <p:nvPicPr>
                      <p:cNvPr id="0" name="Picture 168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9944" y="2215684"/>
                        <a:ext cx="1562100" cy="266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6750043"/>
              </p:ext>
            </p:extLst>
          </p:nvPr>
        </p:nvGraphicFramePr>
        <p:xfrm>
          <a:off x="5109944" y="2863384"/>
          <a:ext cx="11938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658" name="Equation" r:id="rId15" imgW="1179360" imgH="219240" progId="Equation.DSMT4">
                  <p:embed/>
                </p:oleObj>
              </mc:Choice>
              <mc:Fallback>
                <p:oleObj name="Equation" r:id="rId15" imgW="1179360" imgH="219240" progId="Equation.DSMT4">
                  <p:embed/>
                  <p:pic>
                    <p:nvPicPr>
                      <p:cNvPr id="0" name="Picture 168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9944" y="2863384"/>
                        <a:ext cx="1193800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</p:spPr>
        <p:txBody>
          <a:bodyPr/>
          <a:lstStyle/>
          <a:p>
            <a:pPr marL="514350" indent="-514350">
              <a:buFont typeface="+mj-lt"/>
              <a:buAutoNum type="alphaLcPeriod" startAt="4"/>
            </a:pPr>
            <a:r>
              <a:rPr lang="en-US" dirty="0"/>
              <a:t> </a:t>
            </a:r>
          </a:p>
          <a:p>
            <a:pPr marL="514350" indent="-514350">
              <a:buFont typeface="+mj-lt"/>
              <a:buAutoNum type="alphaLcPeriod" startAt="4"/>
            </a:pPr>
            <a:endParaRPr lang="en-US" dirty="0"/>
          </a:p>
          <a:p>
            <a:pPr marL="514350" indent="-514350">
              <a:buFont typeface="+mj-lt"/>
              <a:buAutoNum type="alphaLcPeriod" startAt="4"/>
            </a:pPr>
            <a:endParaRPr lang="en-US" dirty="0"/>
          </a:p>
          <a:p>
            <a:pPr marL="514350" indent="-514350">
              <a:buFont typeface="+mj-lt"/>
              <a:buAutoNum type="alphaLcPeriod" startAt="4"/>
            </a:pPr>
            <a:endParaRPr lang="en-US" dirty="0"/>
          </a:p>
          <a:p>
            <a:pPr marL="514350" indent="-514350">
              <a:buFont typeface="+mj-lt"/>
              <a:buAutoNum type="alphaLcPeriod" startAt="4"/>
            </a:pPr>
            <a:endParaRPr lang="en-US" dirty="0"/>
          </a:p>
          <a:p>
            <a:pPr marL="514350" indent="-514350">
              <a:buFont typeface="+mj-lt"/>
              <a:buAutoNum type="alphaLcPeriod" startAt="4"/>
            </a:pPr>
            <a:endParaRPr lang="en-US" dirty="0"/>
          </a:p>
          <a:p>
            <a:pPr marL="514350" indent="-514350">
              <a:buFont typeface="+mj-lt"/>
              <a:buAutoNum type="alphaLcPeriod" startAt="4"/>
            </a:pPr>
            <a:r>
              <a:rPr lang="en-US" dirty="0"/>
              <a:t> </a:t>
            </a:r>
          </a:p>
        </p:txBody>
      </p:sp>
      <p:graphicFrame>
        <p:nvGraphicFramePr>
          <p:cNvPr id="37526" name="Object 1686"/>
          <p:cNvGraphicFramePr>
            <a:graphicFrameLocks noChangeAspect="1"/>
          </p:cNvGraphicFramePr>
          <p:nvPr/>
        </p:nvGraphicFramePr>
        <p:xfrm>
          <a:off x="5147578" y="3894589"/>
          <a:ext cx="20447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659" name="Equation" r:id="rId17" imgW="2029680" imgH="219240" progId="Equation.DSMT4">
                  <p:embed/>
                </p:oleObj>
              </mc:Choice>
              <mc:Fallback>
                <p:oleObj name="Equation" r:id="rId17" imgW="2029680" imgH="219240" progId="Equation.DSMT4">
                  <p:embed/>
                  <p:pic>
                    <p:nvPicPr>
                      <p:cNvPr id="0" name="Picture 16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7578" y="3894589"/>
                        <a:ext cx="2044700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527" name="Object 1687"/>
          <p:cNvGraphicFramePr>
            <a:graphicFrameLocks noChangeAspect="1"/>
          </p:cNvGraphicFramePr>
          <p:nvPr/>
        </p:nvGraphicFramePr>
        <p:xfrm>
          <a:off x="5134878" y="3246889"/>
          <a:ext cx="28829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660" name="Equation" r:id="rId19" imgW="2882900" imgH="279400" progId="Equation.DSMT4">
                  <p:embed/>
                </p:oleObj>
              </mc:Choice>
              <mc:Fallback>
                <p:oleObj name="Equation" r:id="rId19" imgW="2882900" imgH="279400" progId="Equation.DSMT4">
                  <p:embed/>
                  <p:pic>
                    <p:nvPicPr>
                      <p:cNvPr id="0" name="Picture 16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34878" y="3246889"/>
                        <a:ext cx="28829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528" name="Object 1688"/>
          <p:cNvGraphicFramePr>
            <a:graphicFrameLocks noChangeAspect="1"/>
          </p:cNvGraphicFramePr>
          <p:nvPr/>
        </p:nvGraphicFramePr>
        <p:xfrm>
          <a:off x="1270233" y="3843789"/>
          <a:ext cx="13589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661" name="Equation" r:id="rId21" imgW="1343880" imgH="264960" progId="Equation.DSMT4">
                  <p:embed/>
                </p:oleObj>
              </mc:Choice>
              <mc:Fallback>
                <p:oleObj name="Equation" r:id="rId21" imgW="1343880" imgH="264960" progId="Equation.DSMT4">
                  <p:embed/>
                  <p:pic>
                    <p:nvPicPr>
                      <p:cNvPr id="0" name="Picture 168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0233" y="3843789"/>
                        <a:ext cx="13589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529" name="Object 1689"/>
          <p:cNvGraphicFramePr>
            <a:graphicFrameLocks noChangeAspect="1"/>
          </p:cNvGraphicFramePr>
          <p:nvPr/>
        </p:nvGraphicFramePr>
        <p:xfrm>
          <a:off x="1270233" y="3145289"/>
          <a:ext cx="31623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662" name="Equation" r:id="rId23" imgW="3153960" imgH="594000" progId="Equation.DSMT4">
                  <p:embed/>
                </p:oleObj>
              </mc:Choice>
              <mc:Fallback>
                <p:oleObj name="Equation" r:id="rId23" imgW="3153960" imgH="594000" progId="Equation.DSMT4">
                  <p:embed/>
                  <p:pic>
                    <p:nvPicPr>
                      <p:cNvPr id="0" name="Picture 168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0233" y="3145289"/>
                        <a:ext cx="31623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5783774"/>
              </p:ext>
            </p:extLst>
          </p:nvPr>
        </p:nvGraphicFramePr>
        <p:xfrm>
          <a:off x="930259" y="4387458"/>
          <a:ext cx="1928813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663" name="Equation" r:id="rId25" imgW="1917360" imgH="406080" progId="Equation.DSMT4">
                  <p:embed/>
                </p:oleObj>
              </mc:Choice>
              <mc:Fallback>
                <p:oleObj name="Equation" r:id="rId25" imgW="1917360" imgH="406080" progId="Equation.DSMT4">
                  <p:embed/>
                  <p:pic>
                    <p:nvPicPr>
                      <p:cNvPr id="0" name="Picture 169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0259" y="4387458"/>
                        <a:ext cx="1928813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838200" y="4887000"/>
            <a:ext cx="7696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This expression is already simplified since it has no like terms.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>
                <a:solidFill>
                  <a:schemeClr val="accent1"/>
                </a:solidFill>
              </a:rPr>
              <a:t>Example 2: Combining Like Terms (cont.)</a:t>
            </a:r>
          </a:p>
        </p:txBody>
      </p:sp>
      <p:sp>
        <p:nvSpPr>
          <p:cNvPr id="6149" name="Rectangle 3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Font typeface="Courier New" pitchFamily="49" charset="0"/>
              <a:buNone/>
            </a:pP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>
              <a:buFont typeface="Courier New" pitchFamily="49" charset="0"/>
              <a:buNone/>
            </a:pPr>
            <a:endParaRPr lang="en-US" dirty="0">
              <a:solidFill>
                <a:schemeClr val="tx1"/>
              </a:solidFill>
            </a:endParaRPr>
          </a:p>
          <a:p>
            <a:pPr>
              <a:buFont typeface="Courier New" pitchFamily="49" charset="0"/>
              <a:buNone/>
            </a:pPr>
            <a:endParaRPr lang="en-US" dirty="0"/>
          </a:p>
          <a:p>
            <a:pPr>
              <a:buFont typeface="Courier New" pitchFamily="49" charset="0"/>
              <a:buNone/>
            </a:pPr>
            <a:endParaRPr lang="en-US" sz="2400" dirty="0"/>
          </a:p>
        </p:txBody>
      </p:sp>
      <p:sp>
        <p:nvSpPr>
          <p:cNvPr id="20" name="Rectangle 3"/>
          <p:cNvSpPr txBox="1">
            <a:spLocks/>
          </p:cNvSpPr>
          <p:nvPr/>
        </p:nvSpPr>
        <p:spPr>
          <a:xfrm>
            <a:off x="381000" y="1210811"/>
            <a:ext cx="8229600" cy="1384995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2800" b="0" i="0" kern="1200" baseline="0">
                <a:solidFill>
                  <a:srgbClr val="36609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9750" indent="-539750">
              <a:buFont typeface="+mj-lt"/>
              <a:buAutoNum type="alphaLcPeriod" startAt="6"/>
            </a:pPr>
            <a:r>
              <a:rPr lang="en-US" dirty="0"/>
              <a:t>A fraction bar represents division and is a grouping symbol, similar to parentheses. So combine like terms in the numerator first. 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35323" name="Object 1531"/>
          <p:cNvGraphicFramePr>
            <a:graphicFrameLocks noChangeAspect="1"/>
          </p:cNvGraphicFramePr>
          <p:nvPr/>
        </p:nvGraphicFramePr>
        <p:xfrm>
          <a:off x="1231900" y="2870200"/>
          <a:ext cx="16637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394" name="Equation" r:id="rId3" imgW="1654560" imgH="886680" progId="Equation.DSMT4">
                  <p:embed/>
                </p:oleObj>
              </mc:Choice>
              <mc:Fallback>
                <p:oleObj name="Equation" r:id="rId3" imgW="1654560" imgH="886680" progId="Equation.DSMT4">
                  <p:embed/>
                  <p:pic>
                    <p:nvPicPr>
                      <p:cNvPr id="0" name="Picture 15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1900" y="2870200"/>
                        <a:ext cx="1663700" cy="90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324" name="Object 1532"/>
          <p:cNvGraphicFramePr>
            <a:graphicFrameLocks noChangeAspect="1"/>
          </p:cNvGraphicFramePr>
          <p:nvPr/>
        </p:nvGraphicFramePr>
        <p:xfrm>
          <a:off x="2971800" y="2908300"/>
          <a:ext cx="14097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395" name="Equation" r:id="rId5" imgW="1409700" imgH="838200" progId="Equation.DSMT4">
                  <p:embed/>
                </p:oleObj>
              </mc:Choice>
              <mc:Fallback>
                <p:oleObj name="Equation" r:id="rId5" imgW="1409700" imgH="838200" progId="Equation.DSMT4">
                  <p:embed/>
                  <p:pic>
                    <p:nvPicPr>
                      <p:cNvPr id="0" name="Picture 15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2908300"/>
                        <a:ext cx="14097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325" name="Object 1533"/>
          <p:cNvGraphicFramePr>
            <a:graphicFrameLocks noChangeAspect="1"/>
          </p:cNvGraphicFramePr>
          <p:nvPr/>
        </p:nvGraphicFramePr>
        <p:xfrm>
          <a:off x="2933700" y="3784600"/>
          <a:ext cx="16129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396" name="Equation" r:id="rId7" imgW="1599840" imgH="886680" progId="Equation.DSMT4">
                  <p:embed/>
                </p:oleObj>
              </mc:Choice>
              <mc:Fallback>
                <p:oleObj name="Equation" r:id="rId7" imgW="1599840" imgH="886680" progId="Equation.DSMT4">
                  <p:embed/>
                  <p:pic>
                    <p:nvPicPr>
                      <p:cNvPr id="0" name="Picture 15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3700" y="3784600"/>
                        <a:ext cx="1612900" cy="90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326" name="Object 15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5095701"/>
              </p:ext>
            </p:extLst>
          </p:nvPr>
        </p:nvGraphicFramePr>
        <p:xfrm>
          <a:off x="2971800" y="4800600"/>
          <a:ext cx="13208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397" name="Equation" r:id="rId9" imgW="1320227" imgH="291973" progId="Equation.DSMT4">
                  <p:embed/>
                </p:oleObj>
              </mc:Choice>
              <mc:Fallback>
                <p:oleObj name="Equation" r:id="rId9" imgW="1320227" imgH="291973" progId="Equation.DSMT4">
                  <p:embed/>
                  <p:pic>
                    <p:nvPicPr>
                      <p:cNvPr id="0" name="Picture 15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4800600"/>
                        <a:ext cx="13208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327" name="Object 15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1098032"/>
              </p:ext>
            </p:extLst>
          </p:nvPr>
        </p:nvGraphicFramePr>
        <p:xfrm>
          <a:off x="2957513" y="5275263"/>
          <a:ext cx="676275" cy="29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398" name="Equation" r:id="rId11" imgW="660240" imgH="279360" progId="Equation.DSMT4">
                  <p:embed/>
                </p:oleObj>
              </mc:Choice>
              <mc:Fallback>
                <p:oleObj name="Equation" r:id="rId11" imgW="660240" imgH="279360" progId="Equation.DSMT4">
                  <p:embed/>
                  <p:pic>
                    <p:nvPicPr>
                      <p:cNvPr id="0" name="Picture 15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7513" y="5275263"/>
                        <a:ext cx="676275" cy="295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328" name="Object 1536"/>
          <p:cNvGraphicFramePr>
            <a:graphicFrameLocks noChangeAspect="1"/>
          </p:cNvGraphicFramePr>
          <p:nvPr/>
        </p:nvGraphicFramePr>
        <p:xfrm>
          <a:off x="5651500" y="4826000"/>
          <a:ext cx="21209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399" name="Equation" r:id="rId13" imgW="2120900" imgH="241300" progId="Equation.DSMT4">
                  <p:embed/>
                </p:oleObj>
              </mc:Choice>
              <mc:Fallback>
                <p:oleObj name="Equation" r:id="rId13" imgW="2120900" imgH="241300" progId="Equation.DSMT4">
                  <p:embed/>
                  <p:pic>
                    <p:nvPicPr>
                      <p:cNvPr id="0" name="Picture 15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1500" y="4826000"/>
                        <a:ext cx="212090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329" name="Object 1537"/>
          <p:cNvGraphicFramePr>
            <a:graphicFrameLocks noChangeAspect="1"/>
          </p:cNvGraphicFramePr>
          <p:nvPr/>
        </p:nvGraphicFramePr>
        <p:xfrm>
          <a:off x="5651500" y="5295900"/>
          <a:ext cx="20955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400" name="Equation" r:id="rId15" imgW="2095500" imgH="241300" progId="Equation.DSMT4">
                  <p:embed/>
                </p:oleObj>
              </mc:Choice>
              <mc:Fallback>
                <p:oleObj name="Equation" r:id="rId15" imgW="2095500" imgH="241300" progId="Equation.DSMT4">
                  <p:embed/>
                  <p:pic>
                    <p:nvPicPr>
                      <p:cNvPr id="0" name="Picture 15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1500" y="5295900"/>
                        <a:ext cx="209550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rgbClr val="366092"/>
      </a:dk1>
      <a:lt1>
        <a:srgbClr val="FFFFFF"/>
      </a:lt1>
      <a:dk2>
        <a:srgbClr val="4F81BD"/>
      </a:dk2>
      <a:lt2>
        <a:srgbClr val="FFFFFF"/>
      </a:lt2>
      <a:accent1>
        <a:srgbClr val="1F497D"/>
      </a:accent1>
      <a:accent2>
        <a:srgbClr val="366092"/>
      </a:accent2>
      <a:accent3>
        <a:srgbClr val="FFFFCC"/>
      </a:accent3>
      <a:accent4>
        <a:srgbClr val="B8CCE4"/>
      </a:accent4>
      <a:accent5>
        <a:srgbClr val="DBE5F1"/>
      </a:accent5>
      <a:accent6>
        <a:srgbClr val="C6D9F0"/>
      </a:accent6>
      <a:hlink>
        <a:srgbClr val="92CDDC"/>
      </a:hlink>
      <a:folHlink>
        <a:srgbClr val="8DB3E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781</TotalTime>
  <Words>459</Words>
  <Application>Microsoft Office PowerPoint</Application>
  <PresentationFormat>On-screen Show (4:3)</PresentationFormat>
  <Paragraphs>99</Paragraphs>
  <Slides>16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Courier New</vt:lpstr>
      <vt:lpstr>Symbol</vt:lpstr>
      <vt:lpstr>Office Theme</vt:lpstr>
      <vt:lpstr>Equation</vt:lpstr>
      <vt:lpstr>Section 3.R.5</vt:lpstr>
      <vt:lpstr>Objectives</vt:lpstr>
      <vt:lpstr>Like Terms</vt:lpstr>
      <vt:lpstr>Example 1:  Identifying Like Terms</vt:lpstr>
      <vt:lpstr>Combining Like Terms</vt:lpstr>
      <vt:lpstr>Example 2: Combining Like Terms </vt:lpstr>
      <vt:lpstr>Example 2: Combining Like Terms (cont.)</vt:lpstr>
      <vt:lpstr>Example 2: Combining Like Terms (cont.)</vt:lpstr>
      <vt:lpstr>Example 2: Combining Like Terms (cont.)</vt:lpstr>
      <vt:lpstr>To Evaluate an Algebraic Expression </vt:lpstr>
      <vt:lpstr>Example 3: Evaluating Algebraic Expressions</vt:lpstr>
      <vt:lpstr>Example 4: Simplifying and Evaluating Algebraic Expressions </vt:lpstr>
      <vt:lpstr>Example 5: Simplifying and Evaluating  Algebraic Expressions </vt:lpstr>
      <vt:lpstr>Example 6: Simplifying and Evaluating  Algebraic Expressions </vt:lpstr>
      <vt:lpstr>Completion Example 7: Simplifying and Evaluating  Algebraic Expressions</vt:lpstr>
      <vt:lpstr>Completion Example 7: Simplifying and Evaluating  Algebraic Expressions (cont.)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Beginning Statistics 3rd Edition Plus Integrated Review</dc:title>
  <dc:creator>Hawkes Learning</dc:creator>
  <cp:lastModifiedBy>Allison Conger</cp:lastModifiedBy>
  <cp:revision>212</cp:revision>
  <dcterms:created xsi:type="dcterms:W3CDTF">2013-04-26T14:43:13Z</dcterms:created>
  <dcterms:modified xsi:type="dcterms:W3CDTF">2020-05-07T19:14:00Z</dcterms:modified>
</cp:coreProperties>
</file>