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6" r:id="rId16"/>
    <p:sldId id="277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99" d="100"/>
          <a:sy n="99" d="100"/>
        </p:scale>
        <p:origin x="10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image" Target="../media/image45.png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png"/><Relationship Id="rId4" Type="http://schemas.openxmlformats.org/officeDocument/2006/relationships/image" Target="../media/image40.wmf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png"/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48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8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image" Target="../media/image60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7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3.R.6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Evaluating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5" imgW="3695400" imgH="545760" progId="Equation.DSMT4">
                  <p:embed/>
                </p:oleObj>
              </mc:Choice>
              <mc:Fallback>
                <p:oleObj name="Equation" r:id="rId5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57784" y="2824163"/>
          <a:ext cx="335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7" imgW="3352680" imgH="1002960" progId="Equation.DSMT4">
                  <p:embed/>
                </p:oleObj>
              </mc:Choice>
              <mc:Fallback>
                <p:oleObj name="Equation" r:id="rId7" imgW="33526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824163"/>
                        <a:ext cx="3352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1905000"/>
            <a:ext cx="246888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9" imgW="1015920" imgH="444240" progId="Equation.DSMT4">
                  <p:embed/>
                </p:oleObj>
              </mc:Choice>
              <mc:Fallback>
                <p:oleObj name="Equation" r:id="rId9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11" imgW="1803240" imgH="444240" progId="Equation.DSMT4">
                  <p:embed/>
                </p:oleObj>
              </mc:Choice>
              <mc:Fallback>
                <p:oleObj name="Equation" r:id="rId11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89400" y="2844800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13" imgW="1307880" imgH="939600" progId="Equation.DSMT4">
                  <p:embed/>
                </p:oleObj>
              </mc:Choice>
              <mc:Fallback>
                <p:oleObj name="Equation" r:id="rId13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844800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28069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Attention!</a:t>
            </a:r>
          </a:p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the cube root expression       the number 3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.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a square root expression such as        the index is understood to be 2 and is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written.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Cube Roots</a:t>
            </a:r>
          </a:p>
        </p:txBody>
      </p:sp>
      <p:graphicFrame>
        <p:nvGraphicFramePr>
          <p:cNvPr id="12294" name="Object 30"/>
          <p:cNvGraphicFramePr>
            <a:graphicFrameLocks noChangeAspect="1"/>
          </p:cNvGraphicFramePr>
          <p:nvPr/>
        </p:nvGraphicFramePr>
        <p:xfrm>
          <a:off x="4525654" y="181515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54" y="1815152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31"/>
          <p:cNvGraphicFramePr>
            <a:graphicFrameLocks noChangeAspect="1"/>
          </p:cNvGraphicFramePr>
          <p:nvPr/>
        </p:nvGraphicFramePr>
        <p:xfrm>
          <a:off x="7287904" y="2251406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5" imgW="469696" imgH="431613" progId="Equation.DSMT4">
                  <p:embed/>
                </p:oleObj>
              </mc:Choice>
              <mc:Fallback>
                <p:oleObj name="Equation" r:id="rId5" imgW="469696" imgH="43161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904" y="2251406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nine decimal places. You may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choose (through the            key) to have answers rounded to fewer than nine places.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032" y="3219956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the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8128000" y="24765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3" imgW="520560" imgH="419040" progId="Equation.DSMT4">
                  <p:embed/>
                </p:oleObj>
              </mc:Choice>
              <mc:Fallback>
                <p:oleObj name="Equation" r:id="rId3" imgW="5205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765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000940" y="12792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5" imgW="634725" imgH="444307" progId="Equation.DSMT4">
                  <p:embed/>
                </p:oleObj>
              </mc:Choice>
              <mc:Fallback>
                <p:oleObj name="Equation" r:id="rId5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940" y="1279216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33650" y="37338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7338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 ) </a:t>
            </a:r>
          </a:p>
          <a:p>
            <a:r>
              <a:rPr lang="en-US" b="1" dirty="0"/>
              <a:t>Step 2: 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3622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5279" y="23622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550" y="281940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156450" y="319087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Equation" r:id="rId8" imgW="520560" imgH="419040" progId="Equation.DSMT4">
                  <p:embed/>
                </p:oleObj>
              </mc:Choice>
              <mc:Fallback>
                <p:oleObj name="Equation" r:id="rId8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319087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25752" y="418290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40308" y="3733800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7216" y="4191000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680568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3" imgW="812520" imgH="444240" progId="Equation.DSMT4">
                  <p:embed/>
                </p:oleObj>
              </mc:Choice>
              <mc:Fallback>
                <p:oleObj name="Equation" r:id="rId3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5" imgW="469696" imgH="317362" progId="Equation.DSMT4">
                  <p:embed/>
                </p:oleObj>
              </mc:Choice>
              <mc:Fallback>
                <p:oleObj name="Equation" r:id="rId5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4120" y="251460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1367" y="304800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810250" y="298132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9" imgW="520560" imgH="419040" progId="Equation.DSMT4">
                  <p:embed/>
                </p:oleObj>
              </mc:Choice>
              <mc:Fallback>
                <p:oleObj name="Equation" r:id="rId9" imgW="52056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98132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66639" y="354330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403860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39075" y="352044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square roots.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Radical Terminology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8"/>
          <p:cNvGraphicFramePr>
            <a:graphicFrameLocks noChangeAspect="1"/>
          </p:cNvGraphicFramePr>
          <p:nvPr/>
        </p:nvGraphicFramePr>
        <p:xfrm>
          <a:off x="2298700" y="193229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3229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/>
        </p:nvGraphicFramePr>
        <p:xfrm>
          <a:off x="5391150" y="365125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7" imgW="736560" imgH="457200" progId="Equation.DSMT4">
                  <p:embed/>
                </p:oleObj>
              </mc:Choice>
              <mc:Fallback>
                <p:oleObj name="Equation" r:id="rId7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65125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/>
        </p:nvGraphicFramePr>
        <p:xfrm>
          <a:off x="1676400" y="2555544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469696" imgH="431613" progId="Equation.DSMT4">
                  <p:embed/>
                </p:oleObj>
              </mc:Choice>
              <mc:Fallback>
                <p:oleObj name="Equation" r:id="rId3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55544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/>
        </p:nvGraphicFramePr>
        <p:xfrm>
          <a:off x="1476375" y="3833482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5" imgW="685800" imgH="431800" progId="Equation.DSMT4">
                  <p:embed/>
                </p:oleObj>
              </mc:Choice>
              <mc:Fallback>
                <p:oleObj name="Equation" r:id="rId5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33482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</a:t>
            </a:r>
          </a:p>
          <a:p>
            <a:pPr marL="15875" indent="-15875"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numbers.  For example,          is not a real number.  There is no real number whose square is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Perfect Squares and Square Roots</a:t>
            </a:r>
          </a:p>
        </p:txBody>
      </p:sp>
      <p:graphicFrame>
        <p:nvGraphicFramePr>
          <p:cNvPr id="8196" name="Object 14"/>
          <p:cNvGraphicFramePr>
            <a:graphicFrameLocks noChangeAspect="1"/>
          </p:cNvGraphicFramePr>
          <p:nvPr/>
        </p:nvGraphicFramePr>
        <p:xfrm>
          <a:off x="3975100" y="2460008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672808" imgH="418918" progId="Equation.DSMT4">
                  <p:embed/>
                </p:oleObj>
              </mc:Choice>
              <mc:Fallback>
                <p:oleObj name="Equation" r:id="rId3" imgW="672808" imgH="418918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460008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/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Equation" r:id="rId5" imgW="3200400" imgH="431640" progId="Equation.DSMT4">
                  <p:embed/>
                </p:oleObj>
              </mc:Choice>
              <mc:Fallback>
                <p:oleObj name="Equation" r:id="rId5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Equation" r:id="rId7" imgW="2679480" imgH="431640" progId="Equation.DSMT4">
                  <p:embed/>
                </p:oleObj>
              </mc:Choice>
              <mc:Fallback>
                <p:oleObj name="Equation" r:id="rId7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9" imgW="1333440" imgH="444240" progId="Equation.DSMT4">
                  <p:embed/>
                </p:oleObj>
              </mc:Choice>
              <mc:Fallback>
                <p:oleObj name="Equation" r:id="rId9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6830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11" imgW="2705100" imgH="444500" progId="Equation.DSMT4">
                  <p:embed/>
                </p:oleObj>
              </mc:Choice>
              <mc:Fallback>
                <p:oleObj name="Equation" r:id="rId11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464300" y="31184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13" imgW="558558" imgH="304668" progId="Equation.DSMT4">
                  <p:embed/>
                </p:oleObj>
              </mc:Choice>
              <mc:Fallback>
                <p:oleObj name="Equation" r:id="rId13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1184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15" imgW="1954951" imgH="444307" progId="Equation.DSMT4">
                  <p:embed/>
                </p:oleObj>
              </mc:Choice>
              <mc:Fallback>
                <p:oleObj name="Equation" r:id="rId15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352800" y="4169678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Equation" r:id="rId17" imgW="1167893" imgH="495085" progId="Equation.DSMT4">
                  <p:embed/>
                </p:oleObj>
              </mc:Choice>
              <mc:Fallback>
                <p:oleObj name="Equation" r:id="rId17" imgW="1167893" imgH="49508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69678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19" imgW="3009600" imgH="304560" progId="Equation.DSMT4">
                  <p:embed/>
                </p:oleObj>
              </mc:Choice>
              <mc:Fallback>
                <p:oleObj name="Equation" r:id="rId19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31166"/>
              </p:ext>
            </p:extLst>
          </p:nvPr>
        </p:nvGraphicFramePr>
        <p:xfrm>
          <a:off x="2682875" y="13271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327150"/>
                        <a:ext cx="990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23" imgW="1117440" imgH="444240" progId="Equation.DSMT4">
                  <p:embed/>
                </p:oleObj>
              </mc:Choice>
              <mc:Fallback>
                <p:oleObj name="Equation" r:id="rId23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25" imgW="1625400" imgH="444240" progId="Equation.DSMT4">
                  <p:embed/>
                </p:oleObj>
              </mc:Choice>
              <mc:Fallback>
                <p:oleObj name="Equation" r:id="rId25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27" imgW="3149280" imgH="279360" progId="Equation.DSMT4">
                  <p:embed/>
                </p:oleObj>
              </mc:Choice>
              <mc:Fallback>
                <p:oleObj name="Equation" r:id="rId27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29" imgW="3136680" imgH="279360" progId="Equation.DSMT4">
                  <p:embed/>
                </p:oleObj>
              </mc:Choice>
              <mc:Fallback>
                <p:oleObj name="Equation" r:id="rId29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9750" y="1447800"/>
          <a:ext cx="3314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3314520" imgH="1002960" progId="Equation.DSMT4">
                  <p:embed/>
                </p:oleObj>
              </mc:Choice>
              <mc:Fallback>
                <p:oleObj name="Equation" r:id="rId3" imgW="331452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47800"/>
                        <a:ext cx="3314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1981080" imgH="444240" progId="Equation.DSMT4">
                  <p:embed/>
                </p:oleObj>
              </mc:Choice>
              <mc:Fallback>
                <p:oleObj name="Equation" r:id="rId5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3352800" imgH="939800" progId="Equation.DSMT4">
                  <p:embed/>
                </p:oleObj>
              </mc:Choice>
              <mc:Fallback>
                <p:oleObj name="Equation" r:id="rId7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90800" y="2946400"/>
          <a:ext cx="467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4673600" imgH="546100" progId="Equation.DSMT4">
                  <p:embed/>
                </p:oleObj>
              </mc:Choice>
              <mc:Fallback>
                <p:oleObj name="Equation" r:id="rId9" imgW="4673600" imgH="546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46400"/>
                        <a:ext cx="467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 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3" imgW="1981200" imgH="431800" progId="Equation.DSMT4">
                  <p:embed/>
                </p:oleObj>
              </mc:Choice>
              <mc:Fallback>
                <p:oleObj name="Equation" r:id="rId3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7" imgW="1663700" imgH="444500" progId="Equation.DSMT4">
                  <p:embed/>
                </p:oleObj>
              </mc:Choice>
              <mc:Fallback>
                <p:oleObj name="Equation" r:id="rId7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/>
        </p:nvGraphicFramePr>
        <p:xfrm>
          <a:off x="1289050" y="5407025"/>
          <a:ext cx="651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9" imgW="6514920" imgH="545760" progId="Equation.DSMT4">
                  <p:embed/>
                </p:oleObj>
              </mc:Choice>
              <mc:Fallback>
                <p:oleObj name="Equation" r:id="rId9" imgW="651492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07025"/>
                        <a:ext cx="6515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491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/>
        </p:nvGraphicFramePr>
        <p:xfrm>
          <a:off x="4267200" y="1864056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495085" imgH="444307" progId="Equation.DSMT4">
                  <p:embed/>
                </p:oleObj>
              </mc:Choice>
              <mc:Fallback>
                <p:oleObj name="Equation" r:id="rId3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64056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457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3.R.6</vt:lpstr>
      <vt:lpstr>Objectives</vt:lpstr>
      <vt:lpstr>Radical Terminology </vt:lpstr>
      <vt:lpstr>Square Root </vt:lpstr>
      <vt:lpstr>Perfect Squares and Square Roots</vt:lpstr>
      <vt:lpstr>Example 1: Evaluating Square Roots</vt:lpstr>
      <vt:lpstr>Example 2: Evaluating Square Roots</vt:lpstr>
      <vt:lpstr>Example 3: Estimating Square Roots</vt:lpstr>
      <vt:lpstr>Cube Root</vt:lpstr>
      <vt:lpstr>Example 4: Evaluating Cube Roots</vt:lpstr>
      <vt:lpstr>Cube Roots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109</cp:revision>
  <dcterms:created xsi:type="dcterms:W3CDTF">2013-04-26T14:43:13Z</dcterms:created>
  <dcterms:modified xsi:type="dcterms:W3CDTF">2020-05-07T19:13:25Z</dcterms:modified>
</cp:coreProperties>
</file>