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79" r:id="rId4"/>
    <p:sldId id="259" r:id="rId5"/>
    <p:sldId id="273" r:id="rId6"/>
    <p:sldId id="263" r:id="rId7"/>
    <p:sldId id="27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497D"/>
    <a:srgbClr val="000099"/>
    <a:srgbClr val="2D7D9F"/>
    <a:srgbClr val="0000FF"/>
    <a:srgbClr val="FF00FF"/>
    <a:srgbClr val="6666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>
      <p:cViewPr varScale="1">
        <p:scale>
          <a:sx n="86" d="100"/>
          <a:sy n="86" d="100"/>
        </p:scale>
        <p:origin x="162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EF74-9B86-4FF0-9F40-B0C3B06244AF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B283-AB0B-4748-A537-B9BC9BF1E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19F630F-CC71-44EA-86F9-DEC7157A6DE0}" type="slidenum">
              <a:rPr lang="en-US" sz="1300">
                <a:latin typeface="Calibri" pitchFamily="34" charset="0"/>
              </a:rPr>
              <a:pPr algn="r" defTabSz="966788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4.R.5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Compound Inequalities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Find the union and intersection of two sets.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and Intersection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>
          <a:xfrm>
            <a:off x="457200" y="1280160"/>
            <a:ext cx="8229600" cy="4358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union </a:t>
            </a:r>
            <a:r>
              <a:rPr lang="en-US" dirty="0">
                <a:solidFill>
                  <a:srgbClr val="000000"/>
                </a:solidFill>
              </a:rPr>
              <a:t>(symbolized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  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either one set or the other set or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intersection </a:t>
            </a:r>
            <a:r>
              <a:rPr lang="en-US" dirty="0">
                <a:solidFill>
                  <a:srgbClr val="000000"/>
                </a:solidFill>
              </a:rPr>
              <a:t>(symbolized  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word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union and the word </a:t>
            </a:r>
            <a:r>
              <a:rPr lang="en-US" b="1" dirty="0">
                <a:solidFill>
                  <a:srgbClr val="C00000"/>
                </a:solidFill>
              </a:rPr>
              <a:t>and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intersection.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6587C2-C86A-485D-ACEC-F0AE18ADC872}"/>
                  </a:ext>
                </a:extLst>
              </p:cNvPr>
              <p:cNvSpPr txBox="1"/>
              <p:nvPr/>
            </p:nvSpPr>
            <p:spPr>
              <a:xfrm>
                <a:off x="3733800" y="1789176"/>
                <a:ext cx="533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6587C2-C86A-485D-ACEC-F0AE18ADC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789176"/>
                <a:ext cx="5334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693CBD-1FF2-473A-AAED-DA94B594CD4A}"/>
                  </a:ext>
                </a:extLst>
              </p:cNvPr>
              <p:cNvSpPr txBox="1"/>
              <p:nvPr/>
            </p:nvSpPr>
            <p:spPr>
              <a:xfrm>
                <a:off x="4724400" y="1789176"/>
                <a:ext cx="1447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693CBD-1FF2-473A-AAED-DA94B594C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789176"/>
                <a:ext cx="1447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3D02C6-087A-4202-95CA-1FA4562A1C9C}"/>
                  </a:ext>
                </a:extLst>
              </p:cNvPr>
              <p:cNvSpPr txBox="1"/>
              <p:nvPr/>
            </p:nvSpPr>
            <p:spPr>
              <a:xfrm>
                <a:off x="4329684" y="3207014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3D02C6-087A-4202-95CA-1FA4562A1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684" y="3207014"/>
                <a:ext cx="1143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B6EA35-8C39-4B5C-9AEC-28A6DDE000B1}"/>
                  </a:ext>
                </a:extLst>
              </p:cNvPr>
              <p:cNvSpPr txBox="1"/>
              <p:nvPr/>
            </p:nvSpPr>
            <p:spPr>
              <a:xfrm>
                <a:off x="5791200" y="3226046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B6EA35-8C39-4B5C-9AEC-28A6DDE0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226046"/>
                <a:ext cx="10668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1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Consider the two sets                        and   </a:t>
            </a:r>
            <a:r>
              <a:rPr lang="en-US" i="1" dirty="0">
                <a:solidFill>
                  <a:srgbClr val="0000FF"/>
                </a:solidFill>
              </a:rPr>
              <a:t>                          </a:t>
            </a:r>
            <a:endParaRPr lang="en-US" dirty="0"/>
          </a:p>
          <a:p>
            <a:r>
              <a:rPr lang="en-US" dirty="0"/>
              <a:t>Then determine the sets </a:t>
            </a:r>
            <a:r>
              <a:rPr lang="en-US" b="1" dirty="0"/>
              <a:t>a.    </a:t>
            </a:r>
            <a:r>
              <a:rPr lang="en-US" i="1" dirty="0">
                <a:solidFill>
                  <a:srgbClr val="0000FF"/>
                </a:solidFill>
              </a:rPr>
              <a:t>      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/>
              <a:t>b.           </a:t>
            </a:r>
            <a:r>
              <a:rPr lang="en-US" dirty="0"/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buFont typeface="+mj-lt"/>
              <a:buAutoNum type="alphaLcPeriod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b="1" dirty="0"/>
              <a:t>	</a:t>
            </a:r>
            <a:endParaRPr lang="en-US" dirty="0"/>
          </a:p>
          <a:p>
            <a:pPr marL="514350" indent="-514350">
              <a:buFont typeface="+mj-lt"/>
              <a:buAutoNum type="alphaLcPeriod" startAt="2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 </a:t>
            </a:r>
            <a:r>
              <a:rPr lang="en-US" b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091664"/>
              </p:ext>
            </p:extLst>
          </p:nvPr>
        </p:nvGraphicFramePr>
        <p:xfrm>
          <a:off x="4445000" y="2827789"/>
          <a:ext cx="4546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8" name="Equation" r:id="rId3" imgW="4534560" imgH="511920" progId="Equation.DSMT4">
                  <p:embed/>
                </p:oleObj>
              </mc:Choice>
              <mc:Fallback>
                <p:oleObj name="Equation" r:id="rId3" imgW="4534560" imgH="511920" progId="Equation.DSMT4">
                  <p:embed/>
                  <p:pic>
                    <p:nvPicPr>
                      <p:cNvPr id="0" name="Picture 1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827789"/>
                        <a:ext cx="4546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948703"/>
              </p:ext>
            </p:extLst>
          </p:nvPr>
        </p:nvGraphicFramePr>
        <p:xfrm>
          <a:off x="3395663" y="3505200"/>
          <a:ext cx="40560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9" name="Equation" r:id="rId5" imgW="4038480" imgH="279360" progId="Equation.DSMT4">
                  <p:embed/>
                </p:oleObj>
              </mc:Choice>
              <mc:Fallback>
                <p:oleObj name="Equation" r:id="rId5" imgW="4038480" imgH="279360" progId="Equation.DSMT4">
                  <p:embed/>
                  <p:pic>
                    <p:nvPicPr>
                      <p:cNvPr id="0" name="Picture 1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3505200"/>
                        <a:ext cx="40560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578386"/>
              </p:ext>
            </p:extLst>
          </p:nvPr>
        </p:nvGraphicFramePr>
        <p:xfrm>
          <a:off x="3718228" y="1268628"/>
          <a:ext cx="1879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0" name="Equation" r:id="rId7" imgW="1864800" imgH="585000" progId="Equation.DSMT4">
                  <p:embed/>
                </p:oleObj>
              </mc:Choice>
              <mc:Fallback>
                <p:oleObj name="Equation" r:id="rId7" imgW="1864800" imgH="585000" progId="Equation.DSMT4">
                  <p:embed/>
                  <p:pic>
                    <p:nvPicPr>
                      <p:cNvPr id="0" name="Picture 1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228" y="1268628"/>
                        <a:ext cx="1879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22723"/>
              </p:ext>
            </p:extLst>
          </p:nvPr>
        </p:nvGraphicFramePr>
        <p:xfrm>
          <a:off x="6169477" y="1328971"/>
          <a:ext cx="25257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1" name="Equation" r:id="rId9" imgW="2514600" imgH="469800" progId="Equation.DSMT4">
                  <p:embed/>
                </p:oleObj>
              </mc:Choice>
              <mc:Fallback>
                <p:oleObj name="Equation" r:id="rId9" imgW="2514600" imgH="469800" progId="Equation.DSMT4">
                  <p:embed/>
                  <p:pic>
                    <p:nvPicPr>
                      <p:cNvPr id="0" name="Picture 1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477" y="1328971"/>
                        <a:ext cx="25257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16977"/>
              </p:ext>
            </p:extLst>
          </p:nvPr>
        </p:nvGraphicFramePr>
        <p:xfrm>
          <a:off x="4457700" y="1938338"/>
          <a:ext cx="8128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2" name="Equation" r:id="rId11" imgW="799920" imgH="291960" progId="Equation.DSMT4">
                  <p:embed/>
                </p:oleObj>
              </mc:Choice>
              <mc:Fallback>
                <p:oleObj name="Equation" r:id="rId11" imgW="799920" imgH="291960" progId="Equation.DSMT4">
                  <p:embed/>
                  <p:pic>
                    <p:nvPicPr>
                      <p:cNvPr id="0" name="Picture 1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1938338"/>
                        <a:ext cx="8128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024"/>
              </p:ext>
            </p:extLst>
          </p:nvPr>
        </p:nvGraphicFramePr>
        <p:xfrm>
          <a:off x="6288957" y="1939255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3" name="Equation" r:id="rId13" imgW="776880" imgH="264960" progId="Equation.DSMT4">
                  <p:embed/>
                </p:oleObj>
              </mc:Choice>
              <mc:Fallback>
                <p:oleObj name="Equation" r:id="rId13" imgW="776880" imgH="264960" progId="Equation.DSMT4">
                  <p:embed/>
                  <p:pic>
                    <p:nvPicPr>
                      <p:cNvPr id="0" name="Picture 1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957" y="1939255"/>
                        <a:ext cx="787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88180"/>
              </p:ext>
            </p:extLst>
          </p:nvPr>
        </p:nvGraphicFramePr>
        <p:xfrm>
          <a:off x="1003300" y="2934715"/>
          <a:ext cx="3187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4" name="Equation" r:id="rId15" imgW="3172320" imgH="356400" progId="Equation.DSMT4">
                  <p:embed/>
                </p:oleObj>
              </mc:Choice>
              <mc:Fallback>
                <p:oleObj name="Equation" r:id="rId15" imgW="3172320" imgH="356400" progId="Equation.DSMT4">
                  <p:embed/>
                  <p:pic>
                    <p:nvPicPr>
                      <p:cNvPr id="0" name="Picture 1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34715"/>
                        <a:ext cx="3187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79731"/>
              </p:ext>
            </p:extLst>
          </p:nvPr>
        </p:nvGraphicFramePr>
        <p:xfrm>
          <a:off x="1003712" y="3447631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5" name="Equation" r:id="rId17" imgW="2157480" imgH="356400" progId="Equation.DSMT4">
                  <p:embed/>
                </p:oleObj>
              </mc:Choice>
              <mc:Fallback>
                <p:oleObj name="Equation" r:id="rId17" imgW="2157480" imgH="356400" progId="Equation.DSMT4">
                  <p:embed/>
                  <p:pic>
                    <p:nvPicPr>
                      <p:cNvPr id="0" name="Picture 1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712" y="3447631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5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Find </a:t>
            </a:r>
            <a:r>
              <a:rPr lang="en-US" b="1" dirty="0"/>
              <a:t>a. </a:t>
            </a:r>
            <a:r>
              <a:rPr lang="en-US" dirty="0"/>
              <a:t>the union and </a:t>
            </a:r>
            <a:r>
              <a:rPr lang="en-US" b="1" dirty="0"/>
              <a:t>b. </a:t>
            </a:r>
            <a:r>
              <a:rPr lang="en-US" dirty="0"/>
              <a:t>the intersection of the two sets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i="0" dirty="0"/>
              <a:t>a.</a:t>
            </a: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</a:pPr>
            <a:r>
              <a:rPr lang="en-US" dirty="0"/>
              <a:t>b.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28898"/>
              </p:ext>
            </p:extLst>
          </p:nvPr>
        </p:nvGraphicFramePr>
        <p:xfrm>
          <a:off x="533400" y="1841500"/>
          <a:ext cx="7302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98" name="Equation" r:id="rId3" imgW="7286760" imgH="1042200" progId="Equation.DSMT4">
                  <p:embed/>
                </p:oleObj>
              </mc:Choice>
              <mc:Fallback>
                <p:oleObj name="Equation" r:id="rId3" imgW="7286760" imgH="104220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41500"/>
                        <a:ext cx="7302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79126"/>
              </p:ext>
            </p:extLst>
          </p:nvPr>
        </p:nvGraphicFramePr>
        <p:xfrm>
          <a:off x="996950" y="3505200"/>
          <a:ext cx="5308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99" name="Equation" r:id="rId5" imgW="5293440" imgH="1042200" progId="Equation.DSMT4">
                  <p:embed/>
                </p:oleObj>
              </mc:Choice>
              <mc:Fallback>
                <p:oleObj name="Equation" r:id="rId5" imgW="5293440" imgH="104220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3505200"/>
                        <a:ext cx="53086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6979"/>
              </p:ext>
            </p:extLst>
          </p:nvPr>
        </p:nvGraphicFramePr>
        <p:xfrm>
          <a:off x="990600" y="4536768"/>
          <a:ext cx="2387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0" name="Equation" r:id="rId7" imgW="2377080" imgH="585000" progId="Equation.DSMT4">
                  <p:embed/>
                </p:oleObj>
              </mc:Choice>
              <mc:Fallback>
                <p:oleObj name="Equation" r:id="rId7" imgW="2377080" imgH="5850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36768"/>
                        <a:ext cx="2387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88190"/>
              </p:ext>
            </p:extLst>
          </p:nvPr>
        </p:nvGraphicFramePr>
        <p:xfrm>
          <a:off x="6570663" y="3638550"/>
          <a:ext cx="24669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1" name="Equation" r:id="rId9" imgW="2450880" imgH="812520" progId="Equation.DSMT4">
                  <p:embed/>
                </p:oleObj>
              </mc:Choice>
              <mc:Fallback>
                <p:oleObj name="Equation" r:id="rId9" imgW="2450880" imgH="812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3638550"/>
                        <a:ext cx="246697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313930"/>
              </p:ext>
            </p:extLst>
          </p:nvPr>
        </p:nvGraphicFramePr>
        <p:xfrm>
          <a:off x="3714750" y="4714875"/>
          <a:ext cx="391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2" name="Equation" r:id="rId11" imgW="3903840" imgH="264960" progId="Equation.DSMT4">
                  <p:embed/>
                </p:oleObj>
              </mc:Choice>
              <mc:Fallback>
                <p:oleObj name="Equation" r:id="rId11" imgW="390384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714875"/>
                        <a:ext cx="391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 Finding the Union and Intersection of Two Sets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Find the union and the intersection of the two sets.</a:t>
            </a:r>
          </a:p>
          <a:p>
            <a:pPr algn="ctr" eaLnBrk="0" hangingPunct="0"/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even integer less than 6}</a:t>
            </a:r>
          </a:p>
          <a:p>
            <a:pPr algn="ctr" eaLnBrk="0" hangingPunct="0"/>
            <a:r>
              <a:rPr lang="en-US" dirty="0"/>
              <a:t>and</a:t>
            </a:r>
          </a:p>
          <a:p>
            <a:pPr algn="ctr" eaLnBrk="0" hangingPunct="0"/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odd integer less than 6}</a:t>
            </a:r>
          </a:p>
          <a:p>
            <a:pPr eaLnBrk="0" hangingPunct="0"/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Although these sets are given in set-builder form they are easier to relate if they are both in roster form as </a:t>
            </a:r>
            <a:br>
              <a:rPr lang="en-US" dirty="0"/>
            </a:br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{2,4} and </a:t>
            </a:r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{1,3,5}. Now we have the following.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 Finding the Union and Intersection of Two Sets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en-US" b="1" dirty="0"/>
              <a:t>Union: </a:t>
            </a:r>
            <a:endParaRPr lang="en-US" dirty="0"/>
          </a:p>
          <a:p>
            <a:pPr marL="342900" indent="-342900" algn="just" eaLnBrk="0" hangingPunct="0">
              <a:spcBef>
                <a:spcPts val="3000"/>
              </a:spcBef>
            </a:pPr>
            <a:r>
              <a:rPr lang="en-US" b="1" dirty="0"/>
              <a:t>Intersection: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806634"/>
              </p:ext>
            </p:extLst>
          </p:nvPr>
        </p:nvGraphicFramePr>
        <p:xfrm>
          <a:off x="4546600" y="1425575"/>
          <a:ext cx="45862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9" name="Equation" r:id="rId3" imgW="4572000" imgH="520560" progId="Equation.DSMT4">
                  <p:embed/>
                </p:oleObj>
              </mc:Choice>
              <mc:Fallback>
                <p:oleObj name="Equation" r:id="rId3" imgW="4572000" imgH="52056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1425575"/>
                        <a:ext cx="458628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602641"/>
              </p:ext>
            </p:extLst>
          </p:nvPr>
        </p:nvGraphicFramePr>
        <p:xfrm>
          <a:off x="4090988" y="2205038"/>
          <a:ext cx="45069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0" name="Equation" r:id="rId5" imgW="4495680" imgH="520560" progId="Equation.DSMT4">
                  <p:embed/>
                </p:oleObj>
              </mc:Choice>
              <mc:Fallback>
                <p:oleObj name="Equation" r:id="rId5" imgW="4495680" imgH="5205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2205038"/>
                        <a:ext cx="450691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24011"/>
              </p:ext>
            </p:extLst>
          </p:nvPr>
        </p:nvGraphicFramePr>
        <p:xfrm>
          <a:off x="1600200" y="1408685"/>
          <a:ext cx="269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1" name="Equation" r:id="rId7" imgW="2678760" imgH="356400" progId="Equation.DSMT4">
                  <p:embed/>
                </p:oleObj>
              </mc:Choice>
              <mc:Fallback>
                <p:oleObj name="Equation" r:id="rId7" imgW="2678760" imgH="35640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685"/>
                        <a:ext cx="2692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015704"/>
              </p:ext>
            </p:extLst>
          </p:nvPr>
        </p:nvGraphicFramePr>
        <p:xfrm>
          <a:off x="2476500" y="2193324"/>
          <a:ext cx="1409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2" name="Equation" r:id="rId9" imgW="1398600" imgH="319680" progId="Equation.DSMT4">
                  <p:embed/>
                </p:oleObj>
              </mc:Choice>
              <mc:Fallback>
                <p:oleObj name="Equation" r:id="rId9" imgW="1398600" imgH="31968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193324"/>
                        <a:ext cx="1409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289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Courier New</vt:lpstr>
      <vt:lpstr>Calibri</vt:lpstr>
      <vt:lpstr>Symbol</vt:lpstr>
      <vt:lpstr>Arial</vt:lpstr>
      <vt:lpstr>Cambria Math</vt:lpstr>
      <vt:lpstr>Office Theme</vt:lpstr>
      <vt:lpstr>MathType 6.0 Equation</vt:lpstr>
      <vt:lpstr>Equation</vt:lpstr>
      <vt:lpstr>Section 4.R.5</vt:lpstr>
      <vt:lpstr>Objectives</vt:lpstr>
      <vt:lpstr>Union and Intersection</vt:lpstr>
      <vt:lpstr>Example 1:  Finding the Union and Intersection of Two Sets</vt:lpstr>
      <vt:lpstr>Example 2:  Finding the Union and Intersection of Two Sets</vt:lpstr>
      <vt:lpstr>Example 3:  Finding the Union and Intersection of Two Sets</vt:lpstr>
      <vt:lpstr>Example 3:  Finding the Union and Intersection of Two Sets (cont.)</vt:lpstr>
    </vt:vector>
  </TitlesOfParts>
  <Company>Hawkes Learning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 Plus Integrated Review</dc:title>
  <dc:creator>Hawkes Learning Systems</dc:creator>
  <cp:lastModifiedBy>Robin Hendrix</cp:lastModifiedBy>
  <cp:revision>428</cp:revision>
  <dcterms:created xsi:type="dcterms:W3CDTF">2013-04-26T14:43:13Z</dcterms:created>
  <dcterms:modified xsi:type="dcterms:W3CDTF">2020-09-25T15:06:06Z</dcterms:modified>
</cp:coreProperties>
</file>