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80" r:id="rId4"/>
    <p:sldId id="284" r:id="rId5"/>
    <p:sldId id="260" r:id="rId6"/>
    <p:sldId id="281" r:id="rId7"/>
    <p:sldId id="282" r:id="rId8"/>
    <p:sldId id="285" r:id="rId9"/>
    <p:sldId id="262" r:id="rId10"/>
    <p:sldId id="28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Rebecca Lebeaux" initials="RL" lastIdx="1" clrIdx="3">
    <p:extLst>
      <p:ext uri="{19B8F6BF-5375-455C-9EA6-DF929625EA0E}">
        <p15:presenceInfo xmlns:p15="http://schemas.microsoft.com/office/powerpoint/2012/main" userId="Rebecca Lebeaux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31" autoAdjust="0"/>
    <p:restoredTop sz="94660"/>
  </p:normalViewPr>
  <p:slideViewPr>
    <p:cSldViewPr>
      <p:cViewPr varScale="1">
        <p:scale>
          <a:sx n="99" d="100"/>
          <a:sy n="99" d="100"/>
        </p:scale>
        <p:origin x="756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10" Type="http://schemas.openxmlformats.org/officeDocument/2006/relationships/image" Target="../media/image11.wmf"/><Relationship Id="rId4" Type="http://schemas.openxmlformats.org/officeDocument/2006/relationships/image" Target="../media/image5.e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emf"/><Relationship Id="rId7" Type="http://schemas.openxmlformats.org/officeDocument/2006/relationships/image" Target="../media/image18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Relationship Id="rId6" Type="http://schemas.openxmlformats.org/officeDocument/2006/relationships/image" Target="../media/image17.wmf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image" Target="../media/image22.wmf"/><Relationship Id="rId7" Type="http://schemas.openxmlformats.org/officeDocument/2006/relationships/image" Target="../media/image26.emf"/><Relationship Id="rId12" Type="http://schemas.openxmlformats.org/officeDocument/2006/relationships/image" Target="../media/image31.emf"/><Relationship Id="rId2" Type="http://schemas.openxmlformats.org/officeDocument/2006/relationships/image" Target="../media/image21.emf"/><Relationship Id="rId1" Type="http://schemas.openxmlformats.org/officeDocument/2006/relationships/image" Target="../media/image20.emf"/><Relationship Id="rId6" Type="http://schemas.openxmlformats.org/officeDocument/2006/relationships/image" Target="../media/image25.emf"/><Relationship Id="rId11" Type="http://schemas.openxmlformats.org/officeDocument/2006/relationships/image" Target="../media/image30.wmf"/><Relationship Id="rId5" Type="http://schemas.openxmlformats.org/officeDocument/2006/relationships/image" Target="../media/image24.wmf"/><Relationship Id="rId10" Type="http://schemas.openxmlformats.org/officeDocument/2006/relationships/image" Target="../media/image29.emf"/><Relationship Id="rId4" Type="http://schemas.openxmlformats.org/officeDocument/2006/relationships/image" Target="../media/image23.emf"/><Relationship Id="rId9" Type="http://schemas.openxmlformats.org/officeDocument/2006/relationships/image" Target="../media/image28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13" Type="http://schemas.openxmlformats.org/officeDocument/2006/relationships/image" Target="../media/image44.emf"/><Relationship Id="rId3" Type="http://schemas.openxmlformats.org/officeDocument/2006/relationships/image" Target="../media/image34.emf"/><Relationship Id="rId7" Type="http://schemas.openxmlformats.org/officeDocument/2006/relationships/image" Target="../media/image38.wmf"/><Relationship Id="rId12" Type="http://schemas.openxmlformats.org/officeDocument/2006/relationships/image" Target="../media/image43.emf"/><Relationship Id="rId2" Type="http://schemas.openxmlformats.org/officeDocument/2006/relationships/image" Target="../media/image33.emf"/><Relationship Id="rId1" Type="http://schemas.openxmlformats.org/officeDocument/2006/relationships/image" Target="../media/image32.emf"/><Relationship Id="rId6" Type="http://schemas.openxmlformats.org/officeDocument/2006/relationships/image" Target="../media/image37.emf"/><Relationship Id="rId11" Type="http://schemas.openxmlformats.org/officeDocument/2006/relationships/image" Target="../media/image42.emf"/><Relationship Id="rId5" Type="http://schemas.openxmlformats.org/officeDocument/2006/relationships/image" Target="../media/image36.emf"/><Relationship Id="rId10" Type="http://schemas.openxmlformats.org/officeDocument/2006/relationships/image" Target="../media/image41.emf"/><Relationship Id="rId4" Type="http://schemas.openxmlformats.org/officeDocument/2006/relationships/image" Target="../media/image35.wmf"/><Relationship Id="rId9" Type="http://schemas.openxmlformats.org/officeDocument/2006/relationships/image" Target="../media/image40.e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emf"/><Relationship Id="rId7" Type="http://schemas.openxmlformats.org/officeDocument/2006/relationships/image" Target="../media/image52.emf"/><Relationship Id="rId12" Type="http://schemas.openxmlformats.org/officeDocument/2006/relationships/image" Target="../media/image57.wmf"/><Relationship Id="rId2" Type="http://schemas.openxmlformats.org/officeDocument/2006/relationships/image" Target="../media/image47.e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56.emf"/><Relationship Id="rId5" Type="http://schemas.openxmlformats.org/officeDocument/2006/relationships/image" Target="../media/image50.emf"/><Relationship Id="rId10" Type="http://schemas.openxmlformats.org/officeDocument/2006/relationships/image" Target="../media/image55.emf"/><Relationship Id="rId4" Type="http://schemas.openxmlformats.org/officeDocument/2006/relationships/image" Target="../media/image49.wmf"/><Relationship Id="rId9" Type="http://schemas.openxmlformats.org/officeDocument/2006/relationships/image" Target="../media/image5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8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6A14-F8A9-43FF-91F1-5E371CD108E7}" type="datetimeFigureOut">
              <a:rPr lang="en-US" smtClean="0"/>
              <a:pPr/>
              <a:t>5/7/2020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07B98-95EC-4CDC-A495-B3EA5059B9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8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emf"/><Relationship Id="rId13" Type="http://schemas.openxmlformats.org/officeDocument/2006/relationships/oleObject" Target="../embeddings/oleObject51.bin"/><Relationship Id="rId18" Type="http://schemas.openxmlformats.org/officeDocument/2006/relationships/image" Target="../media/image53.wmf"/><Relationship Id="rId26" Type="http://schemas.openxmlformats.org/officeDocument/2006/relationships/image" Target="../media/image56.emf"/><Relationship Id="rId3" Type="http://schemas.openxmlformats.org/officeDocument/2006/relationships/oleObject" Target="../embeddings/oleObject46.bin"/><Relationship Id="rId21" Type="http://schemas.openxmlformats.org/officeDocument/2006/relationships/oleObject" Target="../embeddings/oleObject55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0.emf"/><Relationship Id="rId17" Type="http://schemas.openxmlformats.org/officeDocument/2006/relationships/oleObject" Target="../embeddings/oleObject53.bin"/><Relationship Id="rId25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emf"/><Relationship Id="rId20" Type="http://schemas.openxmlformats.org/officeDocument/2006/relationships/image" Target="../media/image54.emf"/><Relationship Id="rId29" Type="http://schemas.openxmlformats.org/officeDocument/2006/relationships/image" Target="../media/image57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47.emf"/><Relationship Id="rId11" Type="http://schemas.openxmlformats.org/officeDocument/2006/relationships/oleObject" Target="../embeddings/oleObject50.bin"/><Relationship Id="rId24" Type="http://schemas.openxmlformats.org/officeDocument/2006/relationships/image" Target="../media/image57.png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2.bin"/><Relationship Id="rId23" Type="http://schemas.openxmlformats.org/officeDocument/2006/relationships/image" Target="../media/image56.png"/><Relationship Id="rId28" Type="http://schemas.openxmlformats.org/officeDocument/2006/relationships/oleObject" Target="../embeddings/oleObject58.bin"/><Relationship Id="rId10" Type="http://schemas.openxmlformats.org/officeDocument/2006/relationships/image" Target="../media/image49.wmf"/><Relationship Id="rId19" Type="http://schemas.openxmlformats.org/officeDocument/2006/relationships/oleObject" Target="../embeddings/oleObject54.bin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9.bin"/><Relationship Id="rId14" Type="http://schemas.openxmlformats.org/officeDocument/2006/relationships/image" Target="../media/image51.wmf"/><Relationship Id="rId22" Type="http://schemas.openxmlformats.org/officeDocument/2006/relationships/image" Target="../media/image55.emf"/><Relationship Id="rId27" Type="http://schemas.openxmlformats.org/officeDocument/2006/relationships/oleObject" Target="../embeddings/oleObject5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e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e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e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emf"/><Relationship Id="rId22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e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e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emf"/><Relationship Id="rId4" Type="http://schemas.openxmlformats.org/officeDocument/2006/relationships/image" Target="../media/image12.e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27.emf"/><Relationship Id="rId26" Type="http://schemas.openxmlformats.org/officeDocument/2006/relationships/image" Target="../media/image31.e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e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e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30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29.bin"/><Relationship Id="rId10" Type="http://schemas.openxmlformats.org/officeDocument/2006/relationships/image" Target="../media/image23.e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0.e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emf"/><Relationship Id="rId22" Type="http://schemas.openxmlformats.org/officeDocument/2006/relationships/image" Target="../media/image29.emf"/><Relationship Id="rId27" Type="http://schemas.openxmlformats.org/officeDocument/2006/relationships/oleObject" Target="../embeddings/oleObject3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36.emf"/><Relationship Id="rId18" Type="http://schemas.openxmlformats.org/officeDocument/2006/relationships/oleObject" Target="../embeddings/oleObject40.bin"/><Relationship Id="rId26" Type="http://schemas.openxmlformats.org/officeDocument/2006/relationships/oleObject" Target="../embeddings/oleObject44.bin"/><Relationship Id="rId3" Type="http://schemas.openxmlformats.org/officeDocument/2006/relationships/oleObject" Target="../embeddings/oleObject32.bin"/><Relationship Id="rId21" Type="http://schemas.openxmlformats.org/officeDocument/2006/relationships/image" Target="../media/image40.emf"/><Relationship Id="rId7" Type="http://schemas.openxmlformats.org/officeDocument/2006/relationships/image" Target="../media/image33.e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38.wmf"/><Relationship Id="rId25" Type="http://schemas.openxmlformats.org/officeDocument/2006/relationships/image" Target="../media/image42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1.bin"/><Relationship Id="rId29" Type="http://schemas.openxmlformats.org/officeDocument/2006/relationships/image" Target="../media/image44.e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35.wmf"/><Relationship Id="rId24" Type="http://schemas.openxmlformats.org/officeDocument/2006/relationships/oleObject" Target="../embeddings/oleObject43.bin"/><Relationship Id="rId5" Type="http://schemas.openxmlformats.org/officeDocument/2006/relationships/oleObject" Target="../embeddings/oleObject33.bin"/><Relationship Id="rId15" Type="http://schemas.openxmlformats.org/officeDocument/2006/relationships/image" Target="../media/image37.emf"/><Relationship Id="rId23" Type="http://schemas.openxmlformats.org/officeDocument/2006/relationships/image" Target="../media/image41.emf"/><Relationship Id="rId28" Type="http://schemas.openxmlformats.org/officeDocument/2006/relationships/oleObject" Target="../embeddings/oleObject45.bin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39.emf"/><Relationship Id="rId4" Type="http://schemas.openxmlformats.org/officeDocument/2006/relationships/image" Target="../media/image32.emf"/><Relationship Id="rId9" Type="http://schemas.openxmlformats.org/officeDocument/2006/relationships/image" Target="../media/image34.emf"/><Relationship Id="rId14" Type="http://schemas.openxmlformats.org/officeDocument/2006/relationships/oleObject" Target="../embeddings/oleObject38.bin"/><Relationship Id="rId22" Type="http://schemas.openxmlformats.org/officeDocument/2006/relationships/oleObject" Target="../embeddings/oleObject42.bin"/><Relationship Id="rId27" Type="http://schemas.openxmlformats.org/officeDocument/2006/relationships/image" Target="../media/image43.emf"/><Relationship Id="rId30" Type="http://schemas.openxmlformats.org/officeDocument/2006/relationships/image" Target="../media/image4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8.R.1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1" dirty="0">
                <a:solidFill>
                  <a:srgbClr val="1F497D"/>
                </a:solidFill>
              </a:rPr>
              <a:t>Absolute Value Equations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356569"/>
              </p:ext>
            </p:extLst>
          </p:nvPr>
        </p:nvGraphicFramePr>
        <p:xfrm>
          <a:off x="1042988" y="1477963"/>
          <a:ext cx="21574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5" name="Equation" r:id="rId3" imgW="2145960" imgH="291960" progId="Equation.DSMT4">
                  <p:embed/>
                </p:oleObj>
              </mc:Choice>
              <mc:Fallback>
                <p:oleObj name="Equation" r:id="rId3" imgW="2145960" imgH="291960" progId="Equation.DSMT4">
                  <p:embed/>
                  <p:pic>
                    <p:nvPicPr>
                      <p:cNvPr id="0" name="Picture 7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1477963"/>
                        <a:ext cx="21574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9059746"/>
              </p:ext>
            </p:extLst>
          </p:nvPr>
        </p:nvGraphicFramePr>
        <p:xfrm>
          <a:off x="4986690" y="3149600"/>
          <a:ext cx="977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6" name="Equation" r:id="rId5" imgW="969120" imgH="264960" progId="Equation.DSMT4">
                  <p:embed/>
                </p:oleObj>
              </mc:Choice>
              <mc:Fallback>
                <p:oleObj name="Equation" r:id="rId5" imgW="969120" imgH="264960" progId="Equation.DSMT4">
                  <p:embed/>
                  <p:pic>
                    <p:nvPicPr>
                      <p:cNvPr id="0" name="Picture 7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6690" y="3149600"/>
                        <a:ext cx="977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8507458"/>
              </p:ext>
            </p:extLst>
          </p:nvPr>
        </p:nvGraphicFramePr>
        <p:xfrm>
          <a:off x="1746250" y="1933575"/>
          <a:ext cx="736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7" name="Equation" r:id="rId7" imgW="722160" imgH="264960" progId="Equation.DSMT4">
                  <p:embed/>
                </p:oleObj>
              </mc:Choice>
              <mc:Fallback>
                <p:oleObj name="Equation" r:id="rId7" imgW="722160" imgH="264960" progId="Equation.DSMT4">
                  <p:embed/>
                  <p:pic>
                    <p:nvPicPr>
                      <p:cNvPr id="0" name="Picture 7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1933575"/>
                        <a:ext cx="736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7703069"/>
              </p:ext>
            </p:extLst>
          </p:nvPr>
        </p:nvGraphicFramePr>
        <p:xfrm>
          <a:off x="3862388" y="1477963"/>
          <a:ext cx="2630487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8" name="Equation" r:id="rId9" imgW="2616120" imgH="291960" progId="Equation.DSMT4">
                  <p:embed/>
                </p:oleObj>
              </mc:Choice>
              <mc:Fallback>
                <p:oleObj name="Equation" r:id="rId9" imgW="2616120" imgH="291960" progId="Equation.DSMT4">
                  <p:embed/>
                  <p:pic>
                    <p:nvPicPr>
                      <p:cNvPr id="0" name="Picture 8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388" y="1477963"/>
                        <a:ext cx="2630487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7850773"/>
              </p:ext>
            </p:extLst>
          </p:nvPr>
        </p:nvGraphicFramePr>
        <p:xfrm>
          <a:off x="4378677" y="1889125"/>
          <a:ext cx="1612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69" name="Equation" r:id="rId11" imgW="1599840" imgH="264960" progId="Equation.DSMT4">
                  <p:embed/>
                </p:oleObj>
              </mc:Choice>
              <mc:Fallback>
                <p:oleObj name="Equation" r:id="rId11" imgW="1599840" imgH="264960" progId="Equation.DSMT4">
                  <p:embed/>
                  <p:pic>
                    <p:nvPicPr>
                      <p:cNvPr id="0" name="Picture 8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8677" y="1889125"/>
                        <a:ext cx="1612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18180"/>
              </p:ext>
            </p:extLst>
          </p:nvPr>
        </p:nvGraphicFramePr>
        <p:xfrm>
          <a:off x="4764088" y="2246313"/>
          <a:ext cx="1277937" cy="852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0" name="Equation" r:id="rId13" imgW="1269720" imgH="838080" progId="Equation.DSMT4">
                  <p:embed/>
                </p:oleObj>
              </mc:Choice>
              <mc:Fallback>
                <p:oleObj name="Equation" r:id="rId13" imgW="1269720" imgH="838080" progId="Equation.DSMT4">
                  <p:embed/>
                  <p:pic>
                    <p:nvPicPr>
                      <p:cNvPr id="0" name="Picture 8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4088" y="2246313"/>
                        <a:ext cx="1277937" cy="852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5887563"/>
              </p:ext>
            </p:extLst>
          </p:nvPr>
        </p:nvGraphicFramePr>
        <p:xfrm>
          <a:off x="6661150" y="3176884"/>
          <a:ext cx="1930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1" name="Equation" r:id="rId15" imgW="1919880" imgH="219240" progId="Equation.DSMT4">
                  <p:embed/>
                </p:oleObj>
              </mc:Choice>
              <mc:Fallback>
                <p:oleObj name="Equation" r:id="rId15" imgW="1919880" imgH="219240" progId="Equation.DSMT4">
                  <p:embed/>
                  <p:pic>
                    <p:nvPicPr>
                      <p:cNvPr id="0" name="Picture 8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3176884"/>
                        <a:ext cx="1930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8190196"/>
              </p:ext>
            </p:extLst>
          </p:nvPr>
        </p:nvGraphicFramePr>
        <p:xfrm>
          <a:off x="6635750" y="3438525"/>
          <a:ext cx="193198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2" name="Equation" r:id="rId17" imgW="1917360" imgH="241200" progId="Equation.DSMT4">
                  <p:embed/>
                </p:oleObj>
              </mc:Choice>
              <mc:Fallback>
                <p:oleObj name="Equation" r:id="rId17" imgW="1917360" imgH="241200" progId="Equation.DSMT4">
                  <p:embed/>
                  <p:pic>
                    <p:nvPicPr>
                      <p:cNvPr id="0" name="Picture 8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0" y="3438525"/>
                        <a:ext cx="193198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829182"/>
              </p:ext>
            </p:extLst>
          </p:nvPr>
        </p:nvGraphicFramePr>
        <p:xfrm>
          <a:off x="6661150" y="3714750"/>
          <a:ext cx="1841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3" name="Equation" r:id="rId19" imgW="1828440" imgH="264960" progId="Equation.DSMT4">
                  <p:embed/>
                </p:oleObj>
              </mc:Choice>
              <mc:Fallback>
                <p:oleObj name="Equation" r:id="rId19" imgW="1828440" imgH="264960" progId="Equation.DSMT4">
                  <p:embed/>
                  <p:pic>
                    <p:nvPicPr>
                      <p:cNvPr id="0" name="Picture 8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3714750"/>
                        <a:ext cx="1841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175759"/>
              </p:ext>
            </p:extLst>
          </p:nvPr>
        </p:nvGraphicFramePr>
        <p:xfrm>
          <a:off x="6661150" y="4000500"/>
          <a:ext cx="1003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4" name="Equation" r:id="rId21" imgW="987120" imgH="255960" progId="Equation.DSMT4">
                  <p:embed/>
                </p:oleObj>
              </mc:Choice>
              <mc:Fallback>
                <p:oleObj name="Equation" r:id="rId21" imgW="987120" imgH="255960" progId="Equation.DSMT4">
                  <p:embed/>
                  <p:pic>
                    <p:nvPicPr>
                      <p:cNvPr id="0" name="Picture 8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1150" y="4000500"/>
                        <a:ext cx="10033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5178" y="190483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B300EE-42D0-4A76-93C0-CE38FB5F6FAE}"/>
              </a:ext>
            </a:extLst>
          </p:cNvPr>
          <p:cNvSpPr txBox="1"/>
          <p:nvPr/>
        </p:nvSpPr>
        <p:spPr>
          <a:xfrm>
            <a:off x="914400" y="3690938"/>
            <a:ext cx="2438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Check </a:t>
            </a:r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E7FDFEC6-40D0-4DE1-B32F-4204EF74BECB}"/>
                  </a:ext>
                </a:extLst>
              </p:cNvPr>
              <p:cNvSpPr/>
              <p:nvPr/>
            </p:nvSpPr>
            <p:spPr>
              <a:xfrm>
                <a:off x="914197" y="4000500"/>
                <a:ext cx="2291781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+5|=|2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i="0">
                          <a:latin typeface="Cambria Math" panose="02040503050406030204" pitchFamily="18" charset="0"/>
                        </a:rPr>
                        <m:t>+1|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mtClean="0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|=|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+1|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|9|=|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9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E7FDFEC6-40D0-4DE1-B32F-4204EF74BEC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197" y="4000500"/>
                <a:ext cx="2291781" cy="1200329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E7C6410-4E0D-4BAF-AD51-D0E17ADFCE0C}"/>
                  </a:ext>
                </a:extLst>
              </p:cNvPr>
              <p:cNvSpPr/>
              <p:nvPr/>
            </p:nvSpPr>
            <p:spPr>
              <a:xfrm>
                <a:off x="3462561" y="3967937"/>
                <a:ext cx="2646687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+5</m:t>
                          </m:r>
                        </m:e>
                      </m:d>
                      <m:r>
                        <a:rPr lang="en-US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>
                              <a:latin typeface="Cambria Math" panose="02040503050406030204" pitchFamily="18" charset="0"/>
                            </a:rPr>
                            <m:t>2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−2</m:t>
                              </m:r>
                            </m:e>
                          </m:d>
                          <m:r>
                            <a:rPr lang="en-US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|=|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+1|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>
                          <a:latin typeface="Cambria Math" panose="02040503050406030204" pitchFamily="18" charset="0"/>
                        </a:rPr>
                        <m:t>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|=|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|</m:t>
                      </m:r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3E7C6410-4E0D-4BAF-AD51-D0E17ADFCE0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2561" y="3967937"/>
                <a:ext cx="2646687" cy="1200329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F527E2C-DA2B-4C6C-A2D4-EC7BA23F39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675103"/>
              </p:ext>
            </p:extLst>
          </p:nvPr>
        </p:nvGraphicFramePr>
        <p:xfrm>
          <a:off x="1181994" y="5011420"/>
          <a:ext cx="15906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5" name="Equation" r:id="rId25" imgW="1590711" imgH="209578" progId="Equation.DSMT4">
                  <p:embed/>
                </p:oleObj>
              </mc:Choice>
              <mc:Fallback>
                <p:oleObj name="Equation" r:id="rId25" imgW="1590711" imgH="20957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181994" y="5011420"/>
                        <a:ext cx="1590675" cy="209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A54A5EA4-A551-4C6A-9929-730B3AA973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693643"/>
              </p:ext>
            </p:extLst>
          </p:nvPr>
        </p:nvGraphicFramePr>
        <p:xfrm>
          <a:off x="3932864" y="4991279"/>
          <a:ext cx="1590675" cy="20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6" name="Equation" r:id="rId27" imgW="1590711" imgH="209578" progId="Equation.DSMT4">
                  <p:embed/>
                </p:oleObj>
              </mc:Choice>
              <mc:Fallback>
                <p:oleObj name="Equation" r:id="rId27" imgW="1590711" imgH="209578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3932864" y="4991279"/>
                        <a:ext cx="1590675" cy="209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CF933FCA-9ABD-4D5C-A746-CC14103E22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42538"/>
              </p:ext>
            </p:extLst>
          </p:nvPr>
        </p:nvGraphicFramePr>
        <p:xfrm>
          <a:off x="1194694" y="5608421"/>
          <a:ext cx="3822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777" name="Equation" r:id="rId28" imgW="3822480" imgH="266400" progId="Equation.DSMT4">
                  <p:embed/>
                </p:oleObj>
              </mc:Choice>
              <mc:Fallback>
                <p:oleObj name="Equation" r:id="rId28" imgW="3822480" imgH="2664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9"/>
                      <a:stretch>
                        <a:fillRect/>
                      </a:stretch>
                    </p:blipFill>
                    <p:spPr>
                      <a:xfrm>
                        <a:off x="1194694" y="5608421"/>
                        <a:ext cx="38227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5999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2506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  Solve absolute value equations.</a:t>
            </a:r>
            <a:endParaRPr lang="en-US" i="0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>
                <a:solidFill>
                  <a:schemeClr val="tx1"/>
                </a:solidFill>
              </a:rPr>
              <a:t>   Solve equations with two absolute value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	expressions.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Absolute Value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1471172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 algn="ctr">
              <a:tabLst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absolute value</a:t>
            </a:r>
            <a:r>
              <a:rPr lang="en-US" dirty="0">
                <a:solidFill>
                  <a:srgbClr val="000000"/>
                </a:solidFill>
              </a:rPr>
              <a:t> of a number is its distance from 0 on a number line.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09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431502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 algn="ctr">
              <a:tabLst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&gt; 0:</a:t>
            </a:r>
          </a:p>
          <a:p>
            <a:pPr marL="454025" indent="-454025">
              <a:buFont typeface="+mj-lt"/>
              <a:buAutoNum type="alphaL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|=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lphaLcPeriod" startAt="2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  <a:p>
            <a:pPr>
              <a:tabLst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absolute value expression is isolated on one side of the equation, we say that the equation is in </a:t>
            </a:r>
            <a:r>
              <a:rPr lang="en-US" b="1" dirty="0">
                <a:solidFill>
                  <a:srgbClr val="C00000"/>
                </a:solidFill>
              </a:rPr>
              <a:t>standard form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You may need to manipulate the absolute value equation to get it into standard form before you can solve it. (See Example 1d.)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595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>
                <a:solidFill>
                  <a:schemeClr val="accent1"/>
                </a:solidFill>
              </a:rPr>
              <a:t>Solving Absolute Value Equations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746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Solve each absolute value equation.   </a:t>
            </a: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926116"/>
              </p:ext>
            </p:extLst>
          </p:nvPr>
        </p:nvGraphicFramePr>
        <p:xfrm>
          <a:off x="1117600" y="4116388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8" name="Equation" r:id="rId3" imgW="749520" imgH="264960" progId="Equation.DSMT4">
                  <p:embed/>
                </p:oleObj>
              </mc:Choice>
              <mc:Fallback>
                <p:oleObj name="Equation" r:id="rId3" imgW="749520" imgH="264960" progId="Equation.DSMT4">
                  <p:embed/>
                  <p:pic>
                    <p:nvPicPr>
                      <p:cNvPr id="0" name="Picture 3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4116388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74605" y="33629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720345"/>
              </p:ext>
            </p:extLst>
          </p:nvPr>
        </p:nvGraphicFramePr>
        <p:xfrm>
          <a:off x="1041400" y="1841500"/>
          <a:ext cx="86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9" name="Equation" r:id="rId5" imgW="849960" imgH="585000" progId="Equation.DSMT4">
                  <p:embed/>
                </p:oleObj>
              </mc:Choice>
              <mc:Fallback>
                <p:oleObj name="Equation" r:id="rId5" imgW="849960" imgH="585000" progId="Equation.DSMT4">
                  <p:embed/>
                  <p:pic>
                    <p:nvPicPr>
                      <p:cNvPr id="0" name="Picture 3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841500"/>
                        <a:ext cx="8636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233468"/>
              </p:ext>
            </p:extLst>
          </p:nvPr>
        </p:nvGraphicFramePr>
        <p:xfrm>
          <a:off x="1054100" y="2462213"/>
          <a:ext cx="153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0" name="Equation" r:id="rId7" imgW="1526760" imgH="594000" progId="Equation.DSMT4">
                  <p:embed/>
                </p:oleObj>
              </mc:Choice>
              <mc:Fallback>
                <p:oleObj name="Equation" r:id="rId7" imgW="1526760" imgH="594000" progId="Equation.DSMT4">
                  <p:embed/>
                  <p:pic>
                    <p:nvPicPr>
                      <p:cNvPr id="0" name="Picture 3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462213"/>
                        <a:ext cx="153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57200" y="1838980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a.</a:t>
            </a:r>
          </a:p>
        </p:txBody>
      </p:sp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7699722"/>
              </p:ext>
            </p:extLst>
          </p:nvPr>
        </p:nvGraphicFramePr>
        <p:xfrm>
          <a:off x="4286250" y="1898650"/>
          <a:ext cx="1790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1" name="Equation" r:id="rId9" imgW="1782720" imgH="594000" progId="Equation.DSMT4">
                  <p:embed/>
                </p:oleObj>
              </mc:Choice>
              <mc:Fallback>
                <p:oleObj name="Equation" r:id="rId9" imgW="1782720" imgH="594000" progId="Equation.DSMT4">
                  <p:embed/>
                  <p:pic>
                    <p:nvPicPr>
                      <p:cNvPr id="0" name="Picture 3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1898650"/>
                        <a:ext cx="1790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57200" y="2425064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743692" y="1905000"/>
            <a:ext cx="4271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27687" y="2419412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631358"/>
              </p:ext>
            </p:extLst>
          </p:nvPr>
        </p:nvGraphicFramePr>
        <p:xfrm>
          <a:off x="4279900" y="2438400"/>
          <a:ext cx="257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2" name="Equation" r:id="rId11" imgW="2568960" imgH="594000" progId="Equation.DSMT4">
                  <p:embed/>
                </p:oleObj>
              </mc:Choice>
              <mc:Fallback>
                <p:oleObj name="Equation" r:id="rId11" imgW="2568960" imgH="594000" progId="Equation.DSMT4">
                  <p:embed/>
                  <p:pic>
                    <p:nvPicPr>
                      <p:cNvPr id="0" name="Picture 3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9900" y="2438400"/>
                        <a:ext cx="257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533400" y="3962400"/>
            <a:ext cx="4473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861743" y="3960822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6590240"/>
              </p:ext>
            </p:extLst>
          </p:nvPr>
        </p:nvGraphicFramePr>
        <p:xfrm>
          <a:off x="2336800" y="4114800"/>
          <a:ext cx="1016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" name="Equation" r:id="rId13" imgW="1005480" imgH="264960" progId="Equation.DSMT4">
                  <p:embed/>
                </p:oleObj>
              </mc:Choice>
              <mc:Fallback>
                <p:oleObj name="Equation" r:id="rId13" imgW="1005480" imgH="264960" progId="Equation.DSMT4">
                  <p:embed/>
                  <p:pic>
                    <p:nvPicPr>
                      <p:cNvPr id="0" name="Picture 3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6800" y="4114800"/>
                        <a:ext cx="1016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33400" y="4572000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b.</a:t>
            </a:r>
          </a:p>
        </p:txBody>
      </p:sp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8036323"/>
              </p:ext>
            </p:extLst>
          </p:nvPr>
        </p:nvGraphicFramePr>
        <p:xfrm>
          <a:off x="1155700" y="4724400"/>
          <a:ext cx="143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" name="Equation" r:id="rId15" imgW="1425960" imgH="264960" progId="Equation.DSMT4">
                  <p:embed/>
                </p:oleObj>
              </mc:Choice>
              <mc:Fallback>
                <p:oleObj name="Equation" r:id="rId15" imgW="1425960" imgH="264960" progId="Equation.DSMT4">
                  <p:embed/>
                  <p:pic>
                    <p:nvPicPr>
                      <p:cNvPr id="0" name="Picture 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724400"/>
                        <a:ext cx="143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3962400" y="45720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6217271"/>
              </p:ext>
            </p:extLst>
          </p:nvPr>
        </p:nvGraphicFramePr>
        <p:xfrm>
          <a:off x="5037138" y="4710113"/>
          <a:ext cx="1725612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" name="Equation" r:id="rId17" imgW="1714320" imgH="291960" progId="Equation.DSMT4">
                  <p:embed/>
                </p:oleObj>
              </mc:Choice>
              <mc:Fallback>
                <p:oleObj name="Equation" r:id="rId17" imgW="1714320" imgH="291960" progId="Equation.DSMT4">
                  <p:embed/>
                  <p:pic>
                    <p:nvPicPr>
                      <p:cNvPr id="0" name="Picture 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7138" y="4710113"/>
                        <a:ext cx="1725612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025366"/>
              </p:ext>
            </p:extLst>
          </p:nvPr>
        </p:nvGraphicFramePr>
        <p:xfrm>
          <a:off x="1136650" y="5230813"/>
          <a:ext cx="25527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" name="Equation" r:id="rId19" imgW="2539800" imgH="317160" progId="Equation.DSMT4">
                  <p:embed/>
                </p:oleObj>
              </mc:Choice>
              <mc:Fallback>
                <p:oleObj name="Equation" r:id="rId19" imgW="2539800" imgH="317160" progId="Equation.DSMT4">
                  <p:embed/>
                  <p:pic>
                    <p:nvPicPr>
                      <p:cNvPr id="0" name="Picture 3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5230813"/>
                        <a:ext cx="25527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4427498"/>
              </p:ext>
            </p:extLst>
          </p:nvPr>
        </p:nvGraphicFramePr>
        <p:xfrm>
          <a:off x="5149850" y="5226050"/>
          <a:ext cx="28194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" name="Equation" r:id="rId21" imgW="2806560" imgH="317160" progId="Equation.DSMT4">
                  <p:embed/>
                </p:oleObj>
              </mc:Choice>
              <mc:Fallback>
                <p:oleObj name="Equation" r:id="rId21" imgW="2806560" imgH="317160" progId="Equation.DSMT4">
                  <p:embed/>
                  <p:pic>
                    <p:nvPicPr>
                      <p:cNvPr id="0" name="Picture 3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9850" y="5226050"/>
                        <a:ext cx="28194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>
                <a:solidFill>
                  <a:schemeClr val="accent1"/>
                </a:solidFill>
              </a:rPr>
              <a:t>Solving Absolute Value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8644294"/>
              </p:ext>
            </p:extLst>
          </p:nvPr>
        </p:nvGraphicFramePr>
        <p:xfrm>
          <a:off x="1644650" y="15240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4" name="Equation" r:id="rId3" imgW="914040" imgH="264960" progId="Equation.DSMT4">
                  <p:embed/>
                </p:oleObj>
              </mc:Choice>
              <mc:Fallback>
                <p:oleObj name="Equation" r:id="rId3" imgW="914040" imgH="264960" progId="Equation.DSMT4">
                  <p:embed/>
                  <p:pic>
                    <p:nvPicPr>
                      <p:cNvPr id="0" name="Picture 3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1524000"/>
                        <a:ext cx="92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915327"/>
              </p:ext>
            </p:extLst>
          </p:nvPr>
        </p:nvGraphicFramePr>
        <p:xfrm>
          <a:off x="1828800" y="2057400"/>
          <a:ext cx="76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5" name="Equation" r:id="rId5" imgW="749520" imgH="264960" progId="Equation.DSMT4">
                  <p:embed/>
                </p:oleObj>
              </mc:Choice>
              <mc:Fallback>
                <p:oleObj name="Equation" r:id="rId5" imgW="749520" imgH="264960" progId="Equation.DSMT4">
                  <p:embed/>
                  <p:pic>
                    <p:nvPicPr>
                      <p:cNvPr id="0" name="Picture 3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057400"/>
                        <a:ext cx="76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661432"/>
              </p:ext>
            </p:extLst>
          </p:nvPr>
        </p:nvGraphicFramePr>
        <p:xfrm>
          <a:off x="5359400" y="1524000"/>
          <a:ext cx="1181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6" name="Equation" r:id="rId7" imgW="1170000" imgH="264960" progId="Equation.DSMT4">
                  <p:embed/>
                </p:oleObj>
              </mc:Choice>
              <mc:Fallback>
                <p:oleObj name="Equation" r:id="rId7" imgW="1170000" imgH="264960" progId="Equation.DSMT4">
                  <p:embed/>
                  <p:pic>
                    <p:nvPicPr>
                      <p:cNvPr id="0" name="Picture 3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1524000"/>
                        <a:ext cx="1181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3645947"/>
              </p:ext>
            </p:extLst>
          </p:nvPr>
        </p:nvGraphicFramePr>
        <p:xfrm>
          <a:off x="5549900" y="1822450"/>
          <a:ext cx="1079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7" name="Equation" r:id="rId9" imgW="1069560" imgH="886680" progId="Equation.DSMT4">
                  <p:embed/>
                </p:oleObj>
              </mc:Choice>
              <mc:Fallback>
                <p:oleObj name="Equation" r:id="rId9" imgW="1069560" imgH="886680" progId="Equation.DSMT4">
                  <p:embed/>
                  <p:pic>
                    <p:nvPicPr>
                      <p:cNvPr id="0" name="Picture 3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1822450"/>
                        <a:ext cx="1079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33400" y="2756118"/>
            <a:ext cx="838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c.   There is no number that has a negative absolute</a:t>
            </a:r>
            <a:br>
              <a:rPr lang="en-US" sz="2800" dirty="0"/>
            </a:br>
            <a:r>
              <a:rPr lang="en-US" sz="2800" dirty="0"/>
              <a:t>       value. Therefore, this equation has no solution. </a:t>
            </a:r>
            <a:br>
              <a:rPr lang="en-US" sz="2800" dirty="0"/>
            </a:br>
            <a:r>
              <a:rPr lang="en-US" sz="2800" dirty="0"/>
              <a:t>       (The solution is </a:t>
            </a:r>
            <a:r>
              <a:rPr lang="en-US" sz="2800" dirty="0" err="1"/>
              <a:t>Ø</a:t>
            </a:r>
            <a:r>
              <a:rPr lang="en-US" sz="2800" dirty="0"/>
              <a:t> and the equation is a </a:t>
            </a:r>
            <a:br>
              <a:rPr lang="en-US" sz="2800" dirty="0"/>
            </a:br>
            <a:r>
              <a:rPr lang="en-US" sz="2800" dirty="0"/>
              <a:t>       contradiction.)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33400" y="4623106"/>
            <a:ext cx="4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d.</a:t>
            </a:r>
          </a:p>
        </p:txBody>
      </p:sp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8574850"/>
              </p:ext>
            </p:extLst>
          </p:nvPr>
        </p:nvGraphicFramePr>
        <p:xfrm>
          <a:off x="1155700" y="4648200"/>
          <a:ext cx="257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8" name="Equation" r:id="rId11" imgW="2568960" imgH="594000" progId="Equation.DSMT4">
                  <p:embed/>
                </p:oleObj>
              </mc:Choice>
              <mc:Fallback>
                <p:oleObj name="Equation" r:id="rId11" imgW="2568960" imgH="594000" progId="Equation.DSMT4">
                  <p:embed/>
                  <p:pic>
                    <p:nvPicPr>
                      <p:cNvPr id="0" name="Picture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648200"/>
                        <a:ext cx="257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457429"/>
              </p:ext>
            </p:extLst>
          </p:nvPr>
        </p:nvGraphicFramePr>
        <p:xfrm>
          <a:off x="1109663" y="5402263"/>
          <a:ext cx="3738562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69" name="Equation" r:id="rId13" imgW="3720960" imgH="482400" progId="Equation.DSMT4">
                  <p:embed/>
                </p:oleObj>
              </mc:Choice>
              <mc:Fallback>
                <p:oleObj name="Equation" r:id="rId13" imgW="3720960" imgH="482400" progId="Equation.DSMT4">
                  <p:embed/>
                  <p:pic>
                    <p:nvPicPr>
                      <p:cNvPr id="0" name="Picture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5402263"/>
                        <a:ext cx="3738562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98714"/>
              </p:ext>
            </p:extLst>
          </p:nvPr>
        </p:nvGraphicFramePr>
        <p:xfrm>
          <a:off x="5410200" y="4826000"/>
          <a:ext cx="198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70" name="Equation" r:id="rId15" imgW="1965600" imgH="264960" progId="Equation.DSMT4">
                  <p:embed/>
                </p:oleObj>
              </mc:Choice>
              <mc:Fallback>
                <p:oleObj name="Equation" r:id="rId15" imgW="1965600" imgH="264960" progId="Equation.DSMT4">
                  <p:embed/>
                  <p:pic>
                    <p:nvPicPr>
                      <p:cNvPr id="0" name="Picture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826000"/>
                        <a:ext cx="198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79953"/>
              </p:ext>
            </p:extLst>
          </p:nvPr>
        </p:nvGraphicFramePr>
        <p:xfrm>
          <a:off x="5400675" y="5486400"/>
          <a:ext cx="2001838" cy="252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371" name="Equation" r:id="rId17" imgW="1993680" imgH="241200" progId="Equation.DSMT4">
                  <p:embed/>
                </p:oleObj>
              </mc:Choice>
              <mc:Fallback>
                <p:oleObj name="Equation" r:id="rId17" imgW="1993680" imgH="241200" progId="Equation.DSMT4">
                  <p:embed/>
                  <p:pic>
                    <p:nvPicPr>
                      <p:cNvPr id="0" name="Picture 3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5486400"/>
                        <a:ext cx="2001838" cy="252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991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>
                <a:solidFill>
                  <a:schemeClr val="accent1"/>
                </a:solidFill>
              </a:rPr>
              <a:t>Solving Absolute Value Equations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69372"/>
              </p:ext>
            </p:extLst>
          </p:nvPr>
        </p:nvGraphicFramePr>
        <p:xfrm>
          <a:off x="749300" y="4119266"/>
          <a:ext cx="1765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1" name="Equation" r:id="rId3" imgW="1755360" imgH="301680" progId="Equation.DSMT4">
                  <p:embed/>
                </p:oleObj>
              </mc:Choice>
              <mc:Fallback>
                <p:oleObj name="Equation" r:id="rId3" imgW="1755360" imgH="301680" progId="Equation.DSMT4">
                  <p:embed/>
                  <p:pic>
                    <p:nvPicPr>
                      <p:cNvPr id="0" name="Picture 9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300" y="4119266"/>
                        <a:ext cx="1765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232710"/>
              </p:ext>
            </p:extLst>
          </p:nvPr>
        </p:nvGraphicFramePr>
        <p:xfrm>
          <a:off x="1447800" y="4671716"/>
          <a:ext cx="1193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2" name="Equation" r:id="rId5" imgW="1179360" imgH="264960" progId="Equation.DSMT4">
                  <p:embed/>
                </p:oleObj>
              </mc:Choice>
              <mc:Fallback>
                <p:oleObj name="Equation" r:id="rId5" imgW="1179360" imgH="264960" progId="Equation.DSMT4">
                  <p:embed/>
                  <p:pic>
                    <p:nvPicPr>
                      <p:cNvPr id="0" name="Picture 9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671716"/>
                        <a:ext cx="1193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2876535"/>
              </p:ext>
            </p:extLst>
          </p:nvPr>
        </p:nvGraphicFramePr>
        <p:xfrm>
          <a:off x="4140200" y="4926013"/>
          <a:ext cx="1284288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3" name="Equation" r:id="rId7" imgW="1269720" imgH="838080" progId="Equation.DSMT4">
                  <p:embed/>
                </p:oleObj>
              </mc:Choice>
              <mc:Fallback>
                <p:oleObj name="Equation" r:id="rId7" imgW="1269720" imgH="838080" progId="Equation.DSMT4">
                  <p:embed/>
                  <p:pic>
                    <p:nvPicPr>
                      <p:cNvPr id="0" name="Picture 9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4926013"/>
                        <a:ext cx="1284288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8894637"/>
              </p:ext>
            </p:extLst>
          </p:nvPr>
        </p:nvGraphicFramePr>
        <p:xfrm>
          <a:off x="1397000" y="1295400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4" name="Equation" r:id="rId9" imgW="2057040" imgH="594000" progId="Equation.DSMT4">
                  <p:embed/>
                </p:oleObj>
              </mc:Choice>
              <mc:Fallback>
                <p:oleObj name="Equation" r:id="rId9" imgW="2057040" imgH="594000" progId="Equation.DSMT4">
                  <p:embed/>
                  <p:pic>
                    <p:nvPicPr>
                      <p:cNvPr id="0" name="Picture 9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1295400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6909582"/>
              </p:ext>
            </p:extLst>
          </p:nvPr>
        </p:nvGraphicFramePr>
        <p:xfrm>
          <a:off x="1349375" y="2039938"/>
          <a:ext cx="2230438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5" name="Equation" r:id="rId11" imgW="2222280" imgH="952200" progId="Equation.DSMT4">
                  <p:embed/>
                </p:oleObj>
              </mc:Choice>
              <mc:Fallback>
                <p:oleObj name="Equation" r:id="rId11" imgW="2222280" imgH="952200" progId="Equation.DSMT4">
                  <p:embed/>
                  <p:pic>
                    <p:nvPicPr>
                      <p:cNvPr id="0" name="Picture 9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9375" y="2039938"/>
                        <a:ext cx="2230438" cy="9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715523"/>
              </p:ext>
            </p:extLst>
          </p:nvPr>
        </p:nvGraphicFramePr>
        <p:xfrm>
          <a:off x="1600200" y="3124200"/>
          <a:ext cx="1866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6" name="Equation" r:id="rId13" imgW="1855800" imgH="594000" progId="Equation.DSMT4">
                  <p:embed/>
                </p:oleObj>
              </mc:Choice>
              <mc:Fallback>
                <p:oleObj name="Equation" r:id="rId13" imgW="1855800" imgH="594000" progId="Equation.DSMT4">
                  <p:embed/>
                  <p:pic>
                    <p:nvPicPr>
                      <p:cNvPr id="0" name="Picture 9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124200"/>
                        <a:ext cx="1866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624995" y="39624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0368343"/>
              </p:ext>
            </p:extLst>
          </p:nvPr>
        </p:nvGraphicFramePr>
        <p:xfrm>
          <a:off x="3289300" y="4097041"/>
          <a:ext cx="20447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7" name="Equation" r:id="rId15" imgW="2029680" imgH="301680" progId="Equation.DSMT4">
                  <p:embed/>
                </p:oleObj>
              </mc:Choice>
              <mc:Fallback>
                <p:oleObj name="Equation" r:id="rId15" imgW="2029680" imgH="301680" progId="Equation.DSMT4">
                  <p:embed/>
                  <p:pic>
                    <p:nvPicPr>
                      <p:cNvPr id="0" name="Picture 9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9300" y="4097041"/>
                        <a:ext cx="20447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442225"/>
              </p:ext>
            </p:extLst>
          </p:nvPr>
        </p:nvGraphicFramePr>
        <p:xfrm>
          <a:off x="3967572" y="4595516"/>
          <a:ext cx="1371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8" name="Equation" r:id="rId17" imgW="1362240" imgH="264960" progId="Equation.DSMT4">
                  <p:embed/>
                </p:oleObj>
              </mc:Choice>
              <mc:Fallback>
                <p:oleObj name="Equation" r:id="rId17" imgW="1362240" imgH="264960" progId="Equation.DSMT4">
                  <p:embed/>
                  <p:pic>
                    <p:nvPicPr>
                      <p:cNvPr id="0" name="Picture 9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572" y="4595516"/>
                        <a:ext cx="1371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0751843"/>
              </p:ext>
            </p:extLst>
          </p:nvPr>
        </p:nvGraphicFramePr>
        <p:xfrm>
          <a:off x="1608138" y="5121275"/>
          <a:ext cx="1042987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99" name="Equation" r:id="rId19" imgW="1028520" imgH="279360" progId="Equation.DSMT4">
                  <p:embed/>
                </p:oleObj>
              </mc:Choice>
              <mc:Fallback>
                <p:oleObj name="Equation" r:id="rId19" imgW="1028520" imgH="279360" progId="Equation.DSMT4">
                  <p:embed/>
                  <p:pic>
                    <p:nvPicPr>
                      <p:cNvPr id="0" name="Picture 9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8138" y="5121275"/>
                        <a:ext cx="1042987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4153824"/>
              </p:ext>
            </p:extLst>
          </p:nvPr>
        </p:nvGraphicFramePr>
        <p:xfrm>
          <a:off x="4419600" y="14478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0" name="Equation" r:id="rId21" imgW="886680" imgH="264960" progId="Equation.DSMT4">
                  <p:embed/>
                </p:oleObj>
              </mc:Choice>
              <mc:Fallback>
                <p:oleObj name="Equation" r:id="rId21" imgW="886680" imgH="264960" progId="Equation.DSMT4">
                  <p:embed/>
                  <p:pic>
                    <p:nvPicPr>
                      <p:cNvPr id="0" name="Picture 9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4478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663659"/>
              </p:ext>
            </p:extLst>
          </p:nvPr>
        </p:nvGraphicFramePr>
        <p:xfrm>
          <a:off x="4360863" y="2432050"/>
          <a:ext cx="4384675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1" name="Equation" r:id="rId23" imgW="4368600" imgH="279360" progId="Equation.DSMT4">
                  <p:embed/>
                </p:oleObj>
              </mc:Choice>
              <mc:Fallback>
                <p:oleObj name="Equation" r:id="rId23" imgW="4368600" imgH="279360" progId="Equation.DSMT4">
                  <p:embed/>
                  <p:pic>
                    <p:nvPicPr>
                      <p:cNvPr id="0" name="Picture 9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2432050"/>
                        <a:ext cx="4384675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0407958"/>
              </p:ext>
            </p:extLst>
          </p:nvPr>
        </p:nvGraphicFramePr>
        <p:xfrm>
          <a:off x="4432300" y="2743200"/>
          <a:ext cx="1511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2" name="Equation" r:id="rId25" imgW="1499400" imgH="219240" progId="Equation.DSMT4">
                  <p:embed/>
                </p:oleObj>
              </mc:Choice>
              <mc:Fallback>
                <p:oleObj name="Equation" r:id="rId25" imgW="1499400" imgH="219240" progId="Equation.DSMT4">
                  <p:embed/>
                  <p:pic>
                    <p:nvPicPr>
                      <p:cNvPr id="0" name="Picture 10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2300" y="2743200"/>
                        <a:ext cx="1511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772412"/>
              </p:ext>
            </p:extLst>
          </p:nvPr>
        </p:nvGraphicFramePr>
        <p:xfrm>
          <a:off x="4419600" y="3302000"/>
          <a:ext cx="901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103" name="Equation" r:id="rId27" imgW="886680" imgH="264960" progId="Equation.DSMT4">
                  <p:embed/>
                </p:oleObj>
              </mc:Choice>
              <mc:Fallback>
                <p:oleObj name="Equation" r:id="rId27" imgW="886680" imgH="264960" progId="Equation.DSMT4">
                  <p:embed/>
                  <p:pic>
                    <p:nvPicPr>
                      <p:cNvPr id="0" name="Picture 10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3302000"/>
                        <a:ext cx="901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392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Solving Equations with Two Absolute Value Expressions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250530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 algn="ctr">
              <a:tabLst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|= |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|, then either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–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More generally,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|= |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|, then either </a:t>
            </a: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or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b="1" i="1" dirty="0">
                <a:solidFill>
                  <a:srgbClr val="000000"/>
                </a:solidFill>
              </a:rPr>
              <a:t>ax</a:t>
            </a:r>
            <a:r>
              <a:rPr lang="en-US" dirty="0">
                <a:solidFill>
                  <a:srgbClr val="000000"/>
                </a:solidFill>
              </a:rPr>
              <a:t> +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= –(</a:t>
            </a:r>
            <a:r>
              <a:rPr lang="en-US" b="1" i="1" dirty="0">
                <a:solidFill>
                  <a:srgbClr val="000000"/>
                </a:solidFill>
              </a:rPr>
              <a:t>cx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).</a:t>
            </a:r>
            <a:endParaRPr 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200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</a:t>
            </a:r>
            <a:r>
              <a:rPr lang="en-US" dirty="0">
                <a:solidFill>
                  <a:schemeClr val="accent1"/>
                </a:solidFill>
              </a:rPr>
              <a:t>Solving Equations with Two Absolute Value Expressions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46088" y="1280160"/>
            <a:ext cx="1154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Solve: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0208293"/>
              </p:ext>
            </p:extLst>
          </p:nvPr>
        </p:nvGraphicFramePr>
        <p:xfrm>
          <a:off x="1524000" y="1270000"/>
          <a:ext cx="21971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4" name="Equation" r:id="rId3" imgW="2184840" imgH="649080" progId="Equation.DSMT4">
                  <p:embed/>
                </p:oleObj>
              </mc:Choice>
              <mc:Fallback>
                <p:oleObj name="Equation" r:id="rId3" imgW="2184840" imgH="649080" progId="Equation.DSMT4">
                  <p:embed/>
                  <p:pic>
                    <p:nvPicPr>
                      <p:cNvPr id="0" name="Picture 3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70000"/>
                        <a:ext cx="21971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74605" y="2057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457200" y="2575173"/>
            <a:ext cx="822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 this case, the two expressions (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 </a:t>
            </a:r>
            <a:r>
              <a:rPr lang="en-US" sz="2800" dirty="0"/>
              <a:t>5) and (2</a:t>
            </a:r>
            <a:r>
              <a:rPr lang="en-US" sz="2800" i="1" dirty="0"/>
              <a:t>x </a:t>
            </a:r>
            <a:r>
              <a:rPr lang="en-US" sz="2800" dirty="0">
                <a:latin typeface="Symbol" charset="2"/>
                <a:cs typeface="Symbol" charset="2"/>
              </a:rPr>
              <a:t>+ </a:t>
            </a:r>
            <a:r>
              <a:rPr lang="en-US" sz="2800" dirty="0"/>
              <a:t>1) are</a:t>
            </a:r>
            <a:br>
              <a:rPr lang="en-US" sz="2800" dirty="0"/>
            </a:br>
            <a:r>
              <a:rPr lang="en-US" sz="2800" dirty="0"/>
              <a:t>equal to each other or are opposites of each other.</a:t>
            </a:r>
          </a:p>
        </p:txBody>
      </p:sp>
      <p:graphicFrame>
        <p:nvGraphicFramePr>
          <p:cNvPr id="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7997842"/>
              </p:ext>
            </p:extLst>
          </p:nvPr>
        </p:nvGraphicFramePr>
        <p:xfrm>
          <a:off x="914400" y="3523178"/>
          <a:ext cx="21971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5" name="Equation" r:id="rId5" imgW="2184840" imgH="649080" progId="Equation.DSMT4">
                  <p:embed/>
                </p:oleObj>
              </mc:Choice>
              <mc:Fallback>
                <p:oleObj name="Equation" r:id="rId5" imgW="2184840" imgH="649080" progId="Equation.DSMT4">
                  <p:embed/>
                  <p:pic>
                    <p:nvPicPr>
                      <p:cNvPr id="0" name="Picture 3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23178"/>
                        <a:ext cx="21971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295961"/>
              </p:ext>
            </p:extLst>
          </p:nvPr>
        </p:nvGraphicFramePr>
        <p:xfrm>
          <a:off x="546993" y="4249262"/>
          <a:ext cx="1803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6" name="Equation" r:id="rId6" imgW="1791720" imgH="264960" progId="Equation.DSMT4">
                  <p:embed/>
                </p:oleObj>
              </mc:Choice>
              <mc:Fallback>
                <p:oleObj name="Equation" r:id="rId6" imgW="1791720" imgH="264960" progId="Equation.DSMT4">
                  <p:embed/>
                  <p:pic>
                    <p:nvPicPr>
                      <p:cNvPr id="0" name="Picture 3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993" y="4249262"/>
                        <a:ext cx="1803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694878"/>
              </p:ext>
            </p:extLst>
          </p:nvPr>
        </p:nvGraphicFramePr>
        <p:xfrm>
          <a:off x="518766" y="5045562"/>
          <a:ext cx="1155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7" name="Equation" r:id="rId8" imgW="1142640" imgH="264960" progId="Equation.DSMT4">
                  <p:embed/>
                </p:oleObj>
              </mc:Choice>
              <mc:Fallback>
                <p:oleObj name="Equation" r:id="rId8" imgW="1142640" imgH="264960" progId="Equation.DSMT4">
                  <p:embed/>
                  <p:pic>
                    <p:nvPicPr>
                      <p:cNvPr id="0" name="Picture 3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766" y="5045562"/>
                        <a:ext cx="1155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7772134"/>
              </p:ext>
            </p:extLst>
          </p:nvPr>
        </p:nvGraphicFramePr>
        <p:xfrm>
          <a:off x="503238" y="4627563"/>
          <a:ext cx="28702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8" name="Equation" r:id="rId10" imgW="2857320" imgH="291960" progId="Equation.DSMT4">
                  <p:embed/>
                </p:oleObj>
              </mc:Choice>
              <mc:Fallback>
                <p:oleObj name="Equation" r:id="rId10" imgW="2857320" imgH="291960" progId="Equation.DSMT4">
                  <p:embed/>
                  <p:pic>
                    <p:nvPicPr>
                      <p:cNvPr id="0" name="Picture 3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8" y="4627563"/>
                        <a:ext cx="2870200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3019664" y="407418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980835"/>
              </p:ext>
            </p:extLst>
          </p:nvPr>
        </p:nvGraphicFramePr>
        <p:xfrm>
          <a:off x="3531569" y="4183578"/>
          <a:ext cx="2235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399" name="Equation" r:id="rId12" imgW="2221560" imgH="356400" progId="Equation.DSMT4">
                  <p:embed/>
                </p:oleObj>
              </mc:Choice>
              <mc:Fallback>
                <p:oleObj name="Equation" r:id="rId12" imgW="2221560" imgH="356400" progId="Equation.DSMT4">
                  <p:embed/>
                  <p:pic>
                    <p:nvPicPr>
                      <p:cNvPr id="0" name="Picture 3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569" y="4183578"/>
                        <a:ext cx="2235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588013"/>
              </p:ext>
            </p:extLst>
          </p:nvPr>
        </p:nvGraphicFramePr>
        <p:xfrm>
          <a:off x="3518869" y="4630319"/>
          <a:ext cx="2070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0" name="Equation" r:id="rId14" imgW="2057040" imgH="264960" progId="Equation.DSMT4">
                  <p:embed/>
                </p:oleObj>
              </mc:Choice>
              <mc:Fallback>
                <p:oleObj name="Equation" r:id="rId14" imgW="2057040" imgH="264960" progId="Equation.DSMT4">
                  <p:embed/>
                  <p:pic>
                    <p:nvPicPr>
                      <p:cNvPr id="0" name="Picture 3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8869" y="4630319"/>
                        <a:ext cx="2070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3723208"/>
              </p:ext>
            </p:extLst>
          </p:nvPr>
        </p:nvGraphicFramePr>
        <p:xfrm>
          <a:off x="3497263" y="4970463"/>
          <a:ext cx="3436937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1" name="Equation" r:id="rId16" imgW="3429000" imgH="291960" progId="Equation.DSMT4">
                  <p:embed/>
                </p:oleObj>
              </mc:Choice>
              <mc:Fallback>
                <p:oleObj name="Equation" r:id="rId16" imgW="3429000" imgH="291960" progId="Equation.DSMT4">
                  <p:embed/>
                  <p:pic>
                    <p:nvPicPr>
                      <p:cNvPr id="0" name="Picture 3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263" y="4970463"/>
                        <a:ext cx="3436937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0786535"/>
              </p:ext>
            </p:extLst>
          </p:nvPr>
        </p:nvGraphicFramePr>
        <p:xfrm>
          <a:off x="7004050" y="4199939"/>
          <a:ext cx="1536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2" name="Equation" r:id="rId18" imgW="1526760" imgH="219240" progId="Equation.DSMT4">
                  <p:embed/>
                </p:oleObj>
              </mc:Choice>
              <mc:Fallback>
                <p:oleObj name="Equation" r:id="rId18" imgW="1526760" imgH="219240" progId="Equation.DSMT4">
                  <p:embed/>
                  <p:pic>
                    <p:nvPicPr>
                      <p:cNvPr id="0" name="Picture 3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199939"/>
                        <a:ext cx="1536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2250726"/>
              </p:ext>
            </p:extLst>
          </p:nvPr>
        </p:nvGraphicFramePr>
        <p:xfrm>
          <a:off x="7016750" y="4473787"/>
          <a:ext cx="1701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3" name="Equation" r:id="rId20" imgW="1691280" imgH="264960" progId="Equation.DSMT4">
                  <p:embed/>
                </p:oleObj>
              </mc:Choice>
              <mc:Fallback>
                <p:oleObj name="Equation" r:id="rId20" imgW="1691280" imgH="264960" progId="Equation.DSMT4">
                  <p:embed/>
                  <p:pic>
                    <p:nvPicPr>
                      <p:cNvPr id="0" name="Picture 3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6750" y="4473787"/>
                        <a:ext cx="1701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666172"/>
              </p:ext>
            </p:extLst>
          </p:nvPr>
        </p:nvGraphicFramePr>
        <p:xfrm>
          <a:off x="7004050" y="4753187"/>
          <a:ext cx="1854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4" name="Equation" r:id="rId22" imgW="1846800" imgH="264960" progId="Equation.DSMT4">
                  <p:embed/>
                </p:oleObj>
              </mc:Choice>
              <mc:Fallback>
                <p:oleObj name="Equation" r:id="rId22" imgW="1846800" imgH="264960" progId="Equation.DSMT4">
                  <p:embed/>
                  <p:pic>
                    <p:nvPicPr>
                      <p:cNvPr id="0" name="Picture 3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753187"/>
                        <a:ext cx="1854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1103182"/>
              </p:ext>
            </p:extLst>
          </p:nvPr>
        </p:nvGraphicFramePr>
        <p:xfrm>
          <a:off x="7004050" y="4991381"/>
          <a:ext cx="1270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5" name="Equation" r:id="rId24" imgW="1261440" imgH="219240" progId="Equation.DSMT4">
                  <p:embed/>
                </p:oleObj>
              </mc:Choice>
              <mc:Fallback>
                <p:oleObj name="Equation" r:id="rId24" imgW="1261440" imgH="219240" progId="Equation.DSMT4">
                  <p:embed/>
                  <p:pic>
                    <p:nvPicPr>
                      <p:cNvPr id="0" name="Picture 3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4991381"/>
                        <a:ext cx="12700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4464846"/>
              </p:ext>
            </p:extLst>
          </p:nvPr>
        </p:nvGraphicFramePr>
        <p:xfrm>
          <a:off x="7004050" y="5247902"/>
          <a:ext cx="1104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6" name="Equation" r:id="rId26" imgW="1096920" imgH="255960" progId="Equation.DSMT4">
                  <p:embed/>
                </p:oleObj>
              </mc:Choice>
              <mc:Fallback>
                <p:oleObj name="Equation" r:id="rId26" imgW="1096920" imgH="255960" progId="Equation.DSMT4">
                  <p:embed/>
                  <p:pic>
                    <p:nvPicPr>
                      <p:cNvPr id="0" name="Picture 3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5247902"/>
                        <a:ext cx="11049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938442"/>
              </p:ext>
            </p:extLst>
          </p:nvPr>
        </p:nvGraphicFramePr>
        <p:xfrm>
          <a:off x="7004050" y="5514115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407" name="Equation" r:id="rId28" imgW="849960" imgH="264960" progId="Equation.DSMT4">
                  <p:embed/>
                </p:oleObj>
              </mc:Choice>
              <mc:Fallback>
                <p:oleObj name="Equation" r:id="rId28" imgW="849960" imgH="264960" progId="Equation.DSMT4">
                  <p:embed/>
                  <p:pic>
                    <p:nvPicPr>
                      <p:cNvPr id="0" name="Picture 3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4050" y="5514115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ED56993E-30B6-4A21-A2FC-EBA6F048B49A}"/>
              </a:ext>
            </a:extLst>
          </p:cNvPr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869" y="5381252"/>
            <a:ext cx="1625600" cy="292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332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 Math</vt:lpstr>
      <vt:lpstr>Courier New</vt:lpstr>
      <vt:lpstr>Symbol</vt:lpstr>
      <vt:lpstr>Office Theme</vt:lpstr>
      <vt:lpstr>Equation</vt:lpstr>
      <vt:lpstr>Section 8.R.1</vt:lpstr>
      <vt:lpstr>Objectives</vt:lpstr>
      <vt:lpstr>Absolute Value</vt:lpstr>
      <vt:lpstr>Solving Absolute Value Equations</vt:lpstr>
      <vt:lpstr>Example 1:  Solving Absolute Value Equations</vt:lpstr>
      <vt:lpstr>Example 1:  Solving Absolute Value Equations (cont.)</vt:lpstr>
      <vt:lpstr>Example 1:  Solving Absolute Value Equations (cont.)</vt:lpstr>
      <vt:lpstr>Solving Equations with Two Absolute Value Expressions</vt:lpstr>
      <vt:lpstr>Example 2:  Solving Equations with Two Absolute Value Expressions</vt:lpstr>
      <vt:lpstr>Example 2:  Solving Equations with Two Absolute Value Expressions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</dc:creator>
  <cp:lastModifiedBy>Allison Conger</cp:lastModifiedBy>
  <cp:revision>202</cp:revision>
  <dcterms:created xsi:type="dcterms:W3CDTF">2013-04-26T14:43:13Z</dcterms:created>
  <dcterms:modified xsi:type="dcterms:W3CDTF">2020-05-07T16:04:25Z</dcterms:modified>
</cp:coreProperties>
</file>