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5" clrIdx="0"/>
  <p:cmAuthor id="1" name="Allison Conger" initials="AC" lastIdx="2" clrIdx="1"/>
  <p:cmAuthor id="2" name="Vincent Cellini" initials="VC" lastIdx="1" clrIdx="2">
    <p:extLst>
      <p:ext uri="{19B8F6BF-5375-455C-9EA6-DF929625EA0E}">
        <p15:presenceInfo xmlns:p15="http://schemas.microsoft.com/office/powerpoint/2012/main" userId="S::vcellini@hawkeslearning.com::c40fcd97-70f3-43d5-9016-8629863c8c6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viewProps" Target="view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114840"/>
            <a:ext cx="8229240" cy="4238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23964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02208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5720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23964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02208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ubTitle"/>
          </p:nvPr>
        </p:nvSpPr>
        <p:spPr>
          <a:xfrm>
            <a:off x="457200" y="114840"/>
            <a:ext cx="8229240" cy="4238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323964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602208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body"/>
          </p:nvPr>
        </p:nvSpPr>
        <p:spPr>
          <a:xfrm>
            <a:off x="45720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30" name="PlaceHolder 6"/>
          <p:cNvSpPr>
            <a:spLocks noGrp="1"/>
          </p:cNvSpPr>
          <p:nvPr>
            <p:ph type="body"/>
          </p:nvPr>
        </p:nvSpPr>
        <p:spPr>
          <a:xfrm>
            <a:off x="323964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31" name="PlaceHolder 7"/>
          <p:cNvSpPr>
            <a:spLocks noGrp="1"/>
          </p:cNvSpPr>
          <p:nvPr>
            <p:ph type="body"/>
          </p:nvPr>
        </p:nvSpPr>
        <p:spPr>
          <a:xfrm>
            <a:off x="602208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subTitle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subTitle"/>
          </p:nvPr>
        </p:nvSpPr>
        <p:spPr>
          <a:xfrm>
            <a:off x="457200" y="114840"/>
            <a:ext cx="8229240" cy="4238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323964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602208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74" name="PlaceHolder 5"/>
          <p:cNvSpPr>
            <a:spLocks noGrp="1"/>
          </p:cNvSpPr>
          <p:nvPr>
            <p:ph type="body"/>
          </p:nvPr>
        </p:nvSpPr>
        <p:spPr>
          <a:xfrm>
            <a:off x="45720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75" name="PlaceHolder 6"/>
          <p:cNvSpPr>
            <a:spLocks noGrp="1"/>
          </p:cNvSpPr>
          <p:nvPr>
            <p:ph type="body"/>
          </p:nvPr>
        </p:nvSpPr>
        <p:spPr>
          <a:xfrm>
            <a:off x="323964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76" name="PlaceHolder 7"/>
          <p:cNvSpPr>
            <a:spLocks noGrp="1"/>
          </p:cNvSpPr>
          <p:nvPr>
            <p:ph type="body"/>
          </p:nvPr>
        </p:nvSpPr>
        <p:spPr>
          <a:xfrm>
            <a:off x="602208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subTitle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subTitle"/>
          </p:nvPr>
        </p:nvSpPr>
        <p:spPr>
          <a:xfrm>
            <a:off x="457200" y="114840"/>
            <a:ext cx="8229240" cy="4238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14" name="PlaceHolder 5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114840"/>
            <a:ext cx="8229240" cy="4238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body"/>
          </p:nvPr>
        </p:nvSpPr>
        <p:spPr>
          <a:xfrm>
            <a:off x="323964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body"/>
          </p:nvPr>
        </p:nvSpPr>
        <p:spPr>
          <a:xfrm>
            <a:off x="6022080" y="102924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19" name="PlaceHolder 5"/>
          <p:cNvSpPr>
            <a:spLocks noGrp="1"/>
          </p:cNvSpPr>
          <p:nvPr>
            <p:ph type="body"/>
          </p:nvPr>
        </p:nvSpPr>
        <p:spPr>
          <a:xfrm>
            <a:off x="45720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20" name="PlaceHolder 6"/>
          <p:cNvSpPr>
            <a:spLocks noGrp="1"/>
          </p:cNvSpPr>
          <p:nvPr>
            <p:ph type="body"/>
          </p:nvPr>
        </p:nvSpPr>
        <p:spPr>
          <a:xfrm>
            <a:off x="323964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21" name="PlaceHolder 7"/>
          <p:cNvSpPr>
            <a:spLocks noGrp="1"/>
          </p:cNvSpPr>
          <p:nvPr>
            <p:ph type="body"/>
          </p:nvPr>
        </p:nvSpPr>
        <p:spPr>
          <a:xfrm>
            <a:off x="6022080" y="3623400"/>
            <a:ext cx="26496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496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2340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8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029240"/>
            <a:ext cx="401580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23400"/>
            <a:ext cx="8229240" cy="2368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pic>
        <p:nvPicPr>
          <p:cNvPr id="7" name="Picture 2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  <p:sp>
        <p:nvSpPr>
          <p:cNvPr id="2" name="CustomShape 2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pic>
        <p:nvPicPr>
          <p:cNvPr id="3" name="Picture 1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1371600" y="3502080"/>
            <a:ext cx="6400440" cy="1755360"/>
          </a:xfrm>
          <a:prstGeom prst="rect">
            <a:avLst/>
          </a:prstGeom>
        </p:spPr>
        <p:txBody>
          <a:bodyPr lIns="90000" tIns="45000" rIns="90000" bIns="45000" anchorCtr="1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1" i="1" strike="noStrike" spc="-1">
                <a:solidFill>
                  <a:srgbClr val="366092"/>
                </a:solidFill>
                <a:latin typeface="Calibri"/>
              </a:rPr>
              <a:t>Click to add subtitle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title"/>
          </p:nvPr>
        </p:nvSpPr>
        <p:spPr>
          <a:xfrm>
            <a:off x="640080" y="2130480"/>
            <a:ext cx="7772040" cy="1471680"/>
          </a:xfrm>
          <a:prstGeom prst="rect">
            <a:avLst/>
          </a:prstGeom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366092"/>
                </a:solidFill>
                <a:latin typeface="Arial"/>
              </a:rPr>
              <a:t>Click to edit Master title style</a:t>
            </a:r>
            <a:endParaRPr lang="en-US" sz="44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pic>
        <p:nvPicPr>
          <p:cNvPr id="43" name="Picture 2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  <p:sp>
        <p:nvSpPr>
          <p:cNvPr id="44" name="PlaceHolder 2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Click to edit Master title style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45" name="CustomShape 3"/>
          <p:cNvSpPr/>
          <p:nvPr/>
        </p:nvSpPr>
        <p:spPr>
          <a:xfrm>
            <a:off x="906480" y="6008760"/>
            <a:ext cx="2819160" cy="27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CustomShape 4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7" name="Line 5"/>
          <p:cNvSpPr/>
          <p:nvPr/>
        </p:nvSpPr>
        <p:spPr>
          <a:xfrm>
            <a:off x="457200" y="1005840"/>
            <a:ext cx="8229600" cy="0"/>
          </a:xfrm>
          <a:prstGeom prst="line">
            <a:avLst/>
          </a:prstGeom>
          <a:ln w="15840">
            <a:solidFill>
              <a:srgbClr val="1C477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Line 6"/>
          <p:cNvSpPr/>
          <p:nvPr/>
        </p:nvSpPr>
        <p:spPr>
          <a:xfrm>
            <a:off x="152280" y="6019560"/>
            <a:ext cx="8778240" cy="0"/>
          </a:xfrm>
          <a:prstGeom prst="line">
            <a:avLst/>
          </a:prstGeom>
          <a:ln w="15840">
            <a:solidFill>
              <a:srgbClr val="1C477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9" name="Picture 9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  <p:sp>
        <p:nvSpPr>
          <p:cNvPr id="50" name="PlaceHolder 7"/>
          <p:cNvSpPr>
            <a:spLocks noGrp="1"/>
          </p:cNvSpPr>
          <p:nvPr>
            <p:ph type="body"/>
          </p:nvPr>
        </p:nvSpPr>
        <p:spPr>
          <a:xfrm>
            <a:off x="457200" y="1082160"/>
            <a:ext cx="8229240" cy="491400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pic>
        <p:nvPicPr>
          <p:cNvPr id="88" name="Picture 2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  <p:sp>
        <p:nvSpPr>
          <p:cNvPr id="89" name="PlaceHolder 2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Click to edit Master title style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906480" y="6008760"/>
            <a:ext cx="2819160" cy="27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CustomShape 4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2" name="Line 5"/>
          <p:cNvSpPr/>
          <p:nvPr/>
        </p:nvSpPr>
        <p:spPr>
          <a:xfrm>
            <a:off x="457200" y="1005840"/>
            <a:ext cx="8229600" cy="0"/>
          </a:xfrm>
          <a:prstGeom prst="line">
            <a:avLst/>
          </a:prstGeom>
          <a:ln w="15840">
            <a:solidFill>
              <a:srgbClr val="1C477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Line 6"/>
          <p:cNvSpPr/>
          <p:nvPr/>
        </p:nvSpPr>
        <p:spPr>
          <a:xfrm>
            <a:off x="152280" y="6019560"/>
            <a:ext cx="8778240" cy="0"/>
          </a:xfrm>
          <a:prstGeom prst="line">
            <a:avLst/>
          </a:prstGeom>
          <a:ln w="15840">
            <a:solidFill>
              <a:srgbClr val="1C477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4" name="Picture 9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  <p:sp>
        <p:nvSpPr>
          <p:cNvPr id="95" name="PlaceHolder 7"/>
          <p:cNvSpPr>
            <a:spLocks noGrp="1"/>
          </p:cNvSpPr>
          <p:nvPr>
            <p:ph type="body"/>
          </p:nvPr>
        </p:nvSpPr>
        <p:spPr>
          <a:xfrm>
            <a:off x="457200" y="1029240"/>
            <a:ext cx="8229240" cy="496656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pic>
        <p:nvPicPr>
          <p:cNvPr id="133" name="Picture 2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  <p:sp>
        <p:nvSpPr>
          <p:cNvPr id="134" name="PlaceHolder 2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Click to edit Master title style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35" name="CustomShape 3"/>
          <p:cNvSpPr/>
          <p:nvPr/>
        </p:nvSpPr>
        <p:spPr>
          <a:xfrm>
            <a:off x="906480" y="6008760"/>
            <a:ext cx="2819160" cy="27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" name="CustomShape 4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7" name="Line 5"/>
          <p:cNvSpPr/>
          <p:nvPr/>
        </p:nvSpPr>
        <p:spPr>
          <a:xfrm>
            <a:off x="457200" y="1005840"/>
            <a:ext cx="8229600" cy="0"/>
          </a:xfrm>
          <a:prstGeom prst="line">
            <a:avLst/>
          </a:prstGeom>
          <a:ln w="15840">
            <a:solidFill>
              <a:srgbClr val="1C477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8" name="Line 6"/>
          <p:cNvSpPr/>
          <p:nvPr/>
        </p:nvSpPr>
        <p:spPr>
          <a:xfrm>
            <a:off x="152280" y="6019560"/>
            <a:ext cx="8778240" cy="0"/>
          </a:xfrm>
          <a:prstGeom prst="line">
            <a:avLst/>
          </a:prstGeom>
          <a:ln w="15840">
            <a:solidFill>
              <a:srgbClr val="1C477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39" name="Picture 9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  <p:sp>
        <p:nvSpPr>
          <p:cNvPr id="140" name="PlaceHolder 7"/>
          <p:cNvSpPr>
            <a:spLocks noGrp="1"/>
          </p:cNvSpPr>
          <p:nvPr>
            <p:ph type="body"/>
          </p:nvPr>
        </p:nvSpPr>
        <p:spPr>
          <a:xfrm>
            <a:off x="457200" y="1082160"/>
            <a:ext cx="8229240" cy="48610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CustomShape 1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pic>
        <p:nvPicPr>
          <p:cNvPr id="178" name="Picture 2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  <p:sp>
        <p:nvSpPr>
          <p:cNvPr id="179" name="PlaceHolder 2"/>
          <p:cNvSpPr>
            <a:spLocks noGrp="1"/>
          </p:cNvSpPr>
          <p:nvPr>
            <p:ph type="title"/>
          </p:nvPr>
        </p:nvSpPr>
        <p:spPr>
          <a:xfrm>
            <a:off x="457200" y="114840"/>
            <a:ext cx="8229240" cy="914040"/>
          </a:xfrm>
          <a:prstGeom prst="rect">
            <a:avLst/>
          </a:prstGeom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Click to edit Master title style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57200" y="1081800"/>
            <a:ext cx="8229240" cy="4850280"/>
          </a:xfrm>
          <a:prstGeom prst="rect">
            <a:avLst/>
          </a:prstGeom>
        </p:spPr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n-US" sz="3200" b="0" strike="noStrike" spc="-1">
                <a:solidFill>
                  <a:srgbClr val="366092"/>
                </a:solidFill>
                <a:latin typeface="Calibri"/>
              </a:rPr>
              <a:t> </a:t>
            </a:r>
          </a:p>
        </p:txBody>
      </p:sp>
      <p:sp>
        <p:nvSpPr>
          <p:cNvPr id="181" name="CustomShape 4"/>
          <p:cNvSpPr/>
          <p:nvPr/>
        </p:nvSpPr>
        <p:spPr>
          <a:xfrm>
            <a:off x="906480" y="6008760"/>
            <a:ext cx="2819160" cy="276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CustomShape 5"/>
          <p:cNvSpPr/>
          <p:nvPr/>
        </p:nvSpPr>
        <p:spPr>
          <a:xfrm>
            <a:off x="6164280" y="5856480"/>
            <a:ext cx="2819160" cy="987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Copyright © by Hawkes Learning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baseline="-25000">
                <a:solidFill>
                  <a:srgbClr val="2D7D9F"/>
                </a:solidFill>
                <a:latin typeface="Arial"/>
              </a:rPr>
              <a:t>All rights reserved.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3" name="Line 6"/>
          <p:cNvSpPr/>
          <p:nvPr/>
        </p:nvSpPr>
        <p:spPr>
          <a:xfrm>
            <a:off x="457200" y="1005840"/>
            <a:ext cx="8229600" cy="0"/>
          </a:xfrm>
          <a:prstGeom prst="line">
            <a:avLst/>
          </a:prstGeom>
          <a:ln w="15840">
            <a:solidFill>
              <a:srgbClr val="1C477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4" name="Line 7"/>
          <p:cNvSpPr/>
          <p:nvPr/>
        </p:nvSpPr>
        <p:spPr>
          <a:xfrm>
            <a:off x="152280" y="6019560"/>
            <a:ext cx="8778240" cy="0"/>
          </a:xfrm>
          <a:prstGeom prst="line">
            <a:avLst/>
          </a:prstGeom>
          <a:ln w="15840">
            <a:solidFill>
              <a:srgbClr val="1C477C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9"/>
          <p:cNvPicPr/>
          <p:nvPr/>
        </p:nvPicPr>
        <p:blipFill>
          <a:blip r:embed="rId14"/>
          <a:stretch/>
        </p:blipFill>
        <p:spPr>
          <a:xfrm>
            <a:off x="685800" y="6095880"/>
            <a:ext cx="1828440" cy="456840"/>
          </a:xfrm>
          <a:prstGeom prst="rect">
            <a:avLst/>
          </a:prstGeom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1371600" y="3502080"/>
            <a:ext cx="6400440" cy="1755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Ctr="1">
            <a:noAutofit/>
          </a:bodyPr>
          <a:lstStyle/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lang="en-US" sz="3200" b="1" i="1" strike="noStrike" spc="-1">
                <a:solidFill>
                  <a:srgbClr val="366092"/>
                </a:solidFill>
                <a:latin typeface="Calibri"/>
              </a:rPr>
              <a:t>Constructing Samples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23" name="TextShape 2"/>
          <p:cNvSpPr txBox="1"/>
          <p:nvPr/>
        </p:nvSpPr>
        <p:spPr>
          <a:xfrm>
            <a:off x="640080" y="2130480"/>
            <a:ext cx="7772040" cy="147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366092"/>
                </a:solidFill>
                <a:latin typeface="Arial"/>
              </a:rPr>
              <a:t>Section A.1</a:t>
            </a:r>
            <a:endParaRPr lang="en-US" sz="44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A1.2: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46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1" strike="noStrike" spc="-1">
                <a:solidFill>
                  <a:srgbClr val="366092"/>
                </a:solidFill>
                <a:latin typeface="Calibri"/>
              </a:rPr>
              <a:t>Solution</a:t>
            </a:r>
            <a:endParaRPr lang="en-US" sz="2800" b="0" strike="noStrike" spc="-1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Choose two points that are equidistant from the median,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8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.</a:t>
            </a:r>
          </a:p>
        </p:txBody>
      </p:sp>
      <p:pic>
        <p:nvPicPr>
          <p:cNvPr id="247" name="Content Placeholder 4"/>
          <p:cNvPicPr/>
          <p:nvPr/>
        </p:nvPicPr>
        <p:blipFill>
          <a:blip r:embed="rId2"/>
          <a:stretch/>
        </p:blipFill>
        <p:spPr>
          <a:xfrm>
            <a:off x="945360" y="2749320"/>
            <a:ext cx="7253280" cy="152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A1.2: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49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Choose two points on either side of the median. It does not matter if the two points are equidistant from the median.</a:t>
            </a:r>
          </a:p>
        </p:txBody>
      </p:sp>
      <p:pic>
        <p:nvPicPr>
          <p:cNvPr id="250" name="Content Placeholder 4"/>
          <p:cNvPicPr/>
          <p:nvPr/>
        </p:nvPicPr>
        <p:blipFill>
          <a:blip r:embed="rId2"/>
          <a:stretch/>
        </p:blipFill>
        <p:spPr>
          <a:xfrm>
            <a:off x="951120" y="2750400"/>
            <a:ext cx="7241760" cy="1524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A1.2: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52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Thus, the sample becomes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5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,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6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,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10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,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15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Note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54" name="TextShape 2"/>
          <p:cNvSpPr txBox="1"/>
          <p:nvPr/>
        </p:nvSpPr>
        <p:spPr>
          <a:xfrm>
            <a:off x="457200" y="1082160"/>
            <a:ext cx="8229240" cy="2727720"/>
          </a:xfrm>
          <a:prstGeom prst="rect">
            <a:avLst/>
          </a:prstGeom>
          <a:noFill/>
          <a:ln w="28440">
            <a:solidFill>
              <a:srgbClr val="1F497D"/>
            </a:solidFill>
            <a:round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 dirty="0">
                <a:solidFill>
                  <a:srgbClr val="366092"/>
                </a:solidFill>
                <a:latin typeface="Calibri"/>
              </a:rPr>
              <a:t>If the number of sample values is odd, then choose the first value to be the desired median. For example, if the number of sample values is </a:t>
            </a:r>
            <a:r>
              <a:rPr lang="en-US" sz="2800" b="0" strike="noStrike" spc="-1" dirty="0">
                <a:solidFill>
                  <a:srgbClr val="366092"/>
                </a:solidFill>
                <a:latin typeface="Cambria Math"/>
              </a:rPr>
              <a:t>5</a:t>
            </a:r>
            <a:r>
              <a:rPr lang="en-US" sz="2800" b="0" strike="noStrike" spc="-1" dirty="0">
                <a:solidFill>
                  <a:srgbClr val="366092"/>
                </a:solidFill>
                <a:latin typeface="Calibri"/>
              </a:rPr>
              <a:t> and the desired median is </a:t>
            </a:r>
            <a:r>
              <a:rPr lang="en-US" sz="2800" b="0" strike="noStrike" spc="-1" dirty="0">
                <a:solidFill>
                  <a:srgbClr val="366092"/>
                </a:solidFill>
                <a:latin typeface="Cambria Math"/>
              </a:rPr>
              <a:t>11</a:t>
            </a:r>
            <a:r>
              <a:rPr lang="en-US" sz="2800" b="0" strike="noStrike" spc="-1" dirty="0">
                <a:solidFill>
                  <a:srgbClr val="366092"/>
                </a:solidFill>
                <a:latin typeface="Calibri"/>
              </a:rPr>
              <a:t>, then choose the first sample value to be </a:t>
            </a:r>
            <a:r>
              <a:rPr lang="en-US" sz="2800" b="0" strike="noStrike" spc="-1" dirty="0">
                <a:solidFill>
                  <a:srgbClr val="366092"/>
                </a:solidFill>
                <a:latin typeface="Cambria Math"/>
              </a:rPr>
              <a:t>11</a:t>
            </a:r>
            <a:r>
              <a:rPr lang="en-US" sz="2800" b="0" strike="noStrike" spc="-1" dirty="0">
                <a:solidFill>
                  <a:srgbClr val="366092"/>
                </a:solidFill>
                <a:latin typeface="Calibri"/>
              </a:rPr>
              <a:t>. Then choose two more sample values on either side of the existing value and proceed further.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 dirty="0">
                <a:solidFill>
                  <a:srgbClr val="1F497D"/>
                </a:solidFill>
                <a:latin typeface="Calibri"/>
              </a:rPr>
              <a:t>Range</a:t>
            </a:r>
            <a:endParaRPr lang="en-US" sz="3200" b="0" strike="noStrike" spc="-1" dirty="0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56" name="TextShape 2"/>
          <p:cNvSpPr txBox="1"/>
          <p:nvPr/>
        </p:nvSpPr>
        <p:spPr>
          <a:xfrm>
            <a:off x="457200" y="1082160"/>
            <a:ext cx="8229240" cy="1508400"/>
          </a:xfrm>
          <a:prstGeom prst="rect">
            <a:avLst/>
          </a:prstGeom>
          <a:solidFill>
            <a:srgbClr val="FFFFCC"/>
          </a:solidFill>
          <a:ln w="28440">
            <a:solidFill>
              <a:srgbClr val="000000"/>
            </a:solidFill>
            <a:round/>
          </a:ln>
        </p:spPr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en-US" sz="2800" b="1" strike="noStrike" spc="-1">
                <a:solidFill>
                  <a:srgbClr val="000000"/>
                </a:solidFill>
                <a:latin typeface="Calibri"/>
              </a:rPr>
              <a:t>Definition</a:t>
            </a:r>
            <a:endParaRPr lang="en-US" sz="2800" b="0" strike="noStrike" spc="-1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The </a:t>
            </a:r>
            <a:r>
              <a:rPr lang="en-US" sz="2800" b="1" strike="noStrike" spc="-1">
                <a:solidFill>
                  <a:srgbClr val="000000"/>
                </a:solidFill>
                <a:latin typeface="Calibri"/>
              </a:rPr>
              <a:t>range</a:t>
            </a: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 is the difference between the largest and the smallest data values.</a:t>
            </a:r>
            <a:endParaRPr lang="en-US" sz="2800" b="0" strike="noStrike" spc="-1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2800" b="0" strike="noStrike" spc="-1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 dirty="0">
                <a:solidFill>
                  <a:srgbClr val="1F497D"/>
                </a:solidFill>
                <a:latin typeface="Calibri"/>
              </a:rPr>
              <a:t>Mode</a:t>
            </a:r>
            <a:endParaRPr lang="en-US" sz="3200" b="0" strike="noStrike" spc="-1" dirty="0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58" name="TextShape 2"/>
          <p:cNvSpPr txBox="1"/>
          <p:nvPr/>
        </p:nvSpPr>
        <p:spPr>
          <a:xfrm>
            <a:off x="457200" y="1082160"/>
            <a:ext cx="8229240" cy="4785120"/>
          </a:xfrm>
          <a:prstGeom prst="rect">
            <a:avLst/>
          </a:prstGeom>
          <a:solidFill>
            <a:srgbClr val="FFFFCC"/>
          </a:solidFill>
          <a:ln w="28440">
            <a:solidFill>
              <a:srgbClr val="000000"/>
            </a:solidFill>
            <a:round/>
          </a:ln>
        </p:spPr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Definition</a:t>
            </a: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The </a:t>
            </a: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mode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of a data set is the most frequently occurring value.</a:t>
            </a: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If all of the data values occur only once, or they each occur an equal number of times, the data set is considered to have </a:t>
            </a: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no mode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If only one value occurs the most, then the data set is said to be </a:t>
            </a: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unimodal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If exactly two values occur equally often, then the data set is said to be </a:t>
            </a: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bimodal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If more than two values occur equally often, the data set is </a:t>
            </a: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multimodal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A1.3: Construct a Bimodal Sample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60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Construct a bimodal sample of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5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 measurements whose range is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6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A1.3: Construct a Bimodal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62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1" strike="noStrike" spc="-1">
                <a:solidFill>
                  <a:srgbClr val="366092"/>
                </a:solidFill>
                <a:latin typeface="Calibri"/>
              </a:rPr>
              <a:t>Solution</a:t>
            </a:r>
            <a:endParaRPr lang="en-US" sz="2800" b="0" strike="noStrike" spc="-1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First, choose a point.</a:t>
            </a:r>
          </a:p>
        </p:txBody>
      </p:sp>
      <p:pic>
        <p:nvPicPr>
          <p:cNvPr id="263" name="Content Placeholder 4"/>
          <p:cNvPicPr/>
          <p:nvPr/>
        </p:nvPicPr>
        <p:blipFill>
          <a:blip r:embed="rId2"/>
          <a:stretch/>
        </p:blipFill>
        <p:spPr>
          <a:xfrm>
            <a:off x="951120" y="2666520"/>
            <a:ext cx="7241760" cy="1524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A1.3: Construct a Bimodal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65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Then choose a point which is at a distance equal to the range from the first point.</a:t>
            </a:r>
          </a:p>
        </p:txBody>
      </p:sp>
      <p:pic>
        <p:nvPicPr>
          <p:cNvPr id="266" name="Content Placeholder 4"/>
          <p:cNvPicPr/>
          <p:nvPr/>
        </p:nvPicPr>
        <p:blipFill>
          <a:blip r:embed="rId2"/>
          <a:stretch/>
        </p:blipFill>
        <p:spPr>
          <a:xfrm>
            <a:off x="951120" y="2750400"/>
            <a:ext cx="7241760" cy="1524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A1.3: Construct a Bimodal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68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Choose the remaining sample values in between these two values. Since the sample is bimodal, choose the values such that two sample values are tied for the most frequent value.</a:t>
            </a:r>
          </a:p>
        </p:txBody>
      </p:sp>
      <p:pic>
        <p:nvPicPr>
          <p:cNvPr id="269" name="Content Placeholder 4"/>
          <p:cNvPicPr/>
          <p:nvPr/>
        </p:nvPicPr>
        <p:blipFill>
          <a:blip r:embed="rId2"/>
          <a:stretch/>
        </p:blipFill>
        <p:spPr>
          <a:xfrm>
            <a:off x="1234440" y="3048120"/>
            <a:ext cx="6674760" cy="1697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 dirty="0">
                <a:solidFill>
                  <a:srgbClr val="1F497D"/>
                </a:solidFill>
                <a:latin typeface="Calibri"/>
              </a:rPr>
              <a:t>Mean</a:t>
            </a:r>
            <a:endParaRPr lang="en-US" sz="3200" b="0" strike="noStrike" spc="-1" dirty="0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5" name="TextShape 2"/>
              <p:cNvSpPr txBox="1"/>
              <p:nvPr/>
            </p:nvSpPr>
            <p:spPr>
              <a:xfrm>
                <a:off x="457200" y="1082160"/>
                <a:ext cx="8229240" cy="4785120"/>
              </a:xfrm>
              <a:prstGeom prst="rect">
                <a:avLst/>
              </a:prstGeom>
              <a:solidFill>
                <a:srgbClr val="FFFFCC"/>
              </a:solidFill>
              <a:ln w="28440">
                <a:solidFill>
                  <a:srgbClr val="000000"/>
                </a:solidFill>
                <a:round/>
              </a:ln>
            </p:spPr>
            <p:txBody>
              <a:bodyPr lIns="90000" tIns="45000" rIns="90000" bIns="45000">
                <a:normAutofit fontScale="92500" lnSpcReduction="10000"/>
              </a:bodyPr>
              <a:lstStyle/>
              <a:p>
                <a:pPr algn="ctr">
                  <a:defRPr sz="2800" b="1"/>
                </a:pPr>
                <a:r>
                  <a:rPr lang="en-US" dirty="0"/>
                  <a:t>Definition</a:t>
                </a:r>
              </a:p>
              <a:p>
                <a:pPr>
                  <a:defRPr sz="2800"/>
                </a:pPr>
                <a:r>
                  <a:rPr lang="en-US" sz="2800" dirty="0"/>
                  <a:t>Suppose there are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observations in a data set consisting of the observations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ar-AE" sz="28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ar-AE" sz="28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ar-AE" sz="2800" dirty="0"/>
                  <a:t>, </a:t>
                </a:r>
                <a:r>
                  <a:rPr lang="ar-AE" sz="2800" dirty="0">
                    <a:latin typeface="Cambria Math"/>
                  </a:rPr>
                  <a:t>…</a:t>
                </a:r>
                <a:r>
                  <a:rPr lang="ar-AE" sz="28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ar-AE" sz="2800" dirty="0"/>
                  <a:t>, </a:t>
                </a:r>
                <a:r>
                  <a:rPr lang="en-US" sz="2800" dirty="0"/>
                  <a:t>then the </a:t>
                </a:r>
                <a:r>
                  <a:rPr lang="en-US" sz="2800" b="1" dirty="0"/>
                  <a:t>arithmetic mean</a:t>
                </a:r>
                <a:r>
                  <a:rPr lang="en-US" sz="2800" dirty="0"/>
                  <a:t> is defined to be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b>
                              <m:sSub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ar-AE" sz="2800" dirty="0"/>
                  <a:t>.</a:t>
                </a:r>
              </a:p>
              <a:p>
                <a:r>
                  <a:rPr lang="en-US" sz="2800" dirty="0"/>
                  <a:t>The formula can also be represented as: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∑</m:t>
                          </m:r>
                          <m:sSub>
                            <m:sSub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ar-AE" sz="2800" dirty="0"/>
              </a:p>
              <a:p>
                <a:r>
                  <a:rPr lang="en-US" sz="28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the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baseline="30000" dirty="0" err="1"/>
                  <a:t>th</a:t>
                </a:r>
                <a:r>
                  <a:rPr lang="en-US" sz="2800" dirty="0"/>
                  <a:t> data value in the data set, and</a:t>
                </a:r>
              </a:p>
              <a:p>
                <a:r>
                  <a:rPr lang="en-US" sz="2800" dirty="0">
                    <a:latin typeface="Cambria Math"/>
                  </a:rPr>
                  <a:t>∑</a:t>
                </a:r>
                <a:r>
                  <a:rPr lang="en-US" sz="2800" dirty="0"/>
                  <a:t> (pronounced "sigma") is a mathematical notation for adding values.</a:t>
                </a:r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225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82160"/>
                <a:ext cx="8229240" cy="4785120"/>
              </a:xfrm>
              <a:prstGeom prst="rect">
                <a:avLst/>
              </a:prstGeom>
              <a:blipFill>
                <a:blip r:embed="rId2"/>
                <a:stretch>
                  <a:fillRect l="-1181" t="-1901" r="-590"/>
                </a:stretch>
              </a:blipFill>
              <a:ln w="2844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A1.3: Construct a Bimodal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71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Thus, the sample becomes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2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,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2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,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4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,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8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,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8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 dirty="0">
                <a:solidFill>
                  <a:srgbClr val="1F497D"/>
                </a:solidFill>
                <a:latin typeface="Calibri"/>
              </a:rPr>
              <a:t>Variance</a:t>
            </a:r>
            <a:endParaRPr lang="en-US" sz="3200" b="0" strike="noStrike" spc="-1" dirty="0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3" name="TextShape 2"/>
              <p:cNvSpPr txBox="1"/>
              <p:nvPr/>
            </p:nvSpPr>
            <p:spPr>
              <a:xfrm>
                <a:off x="457200" y="1082160"/>
                <a:ext cx="8229240" cy="4914000"/>
              </a:xfrm>
              <a:prstGeom prst="rect">
                <a:avLst/>
              </a:prstGeom>
              <a:solidFill>
                <a:srgbClr val="FFFFCC"/>
              </a:solidFill>
              <a:ln w="28440">
                <a:solidFill>
                  <a:srgbClr val="000000"/>
                </a:solidFill>
                <a:round/>
              </a:ln>
            </p:spPr>
            <p:txBody>
              <a:bodyPr lIns="90000" tIns="45000" rIns="90000" bIns="45000">
                <a:normAutofit/>
              </a:bodyPr>
              <a:lstStyle/>
              <a:p>
                <a:pPr algn="ctr">
                  <a:defRPr sz="2800" b="1"/>
                </a:pPr>
                <a:r>
                  <a:rPr lang="en-US" dirty="0"/>
                  <a:t>Definition</a:t>
                </a:r>
              </a:p>
              <a:p>
                <a:r>
                  <a:rPr lang="en-US" sz="2800" dirty="0"/>
                  <a:t>The </a:t>
                </a:r>
                <a:r>
                  <a:rPr lang="en-US" sz="2800" b="1" dirty="0"/>
                  <a:t>variance</a:t>
                </a:r>
                <a:r>
                  <a:rPr lang="en-US" sz="2800" dirty="0"/>
                  <a:t> of a data set containing the sample data is given by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∑</m:t>
                          </m:r>
                          <m:sSup>
                            <m:sSup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ar-AE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ar-AE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ar-AE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ar-AE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ar-AE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bar>
                                    <m:barPr>
                                      <m:pos m:val="top"/>
                                      <m:ctrlPr>
                                        <a:rPr lang="ar-AE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barPr>
                                    <m:e>
                                      <m:r>
                                        <a:rPr lang="ar-AE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bar>
                                </m:e>
                              </m:d>
                            </m:e>
                            <m:sup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ar-AE" sz="2800" dirty="0"/>
              </a:p>
              <a:p>
                <a:r>
                  <a:rPr lang="en-US" sz="2800" dirty="0"/>
                  <a:t>where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the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baseline="30000" dirty="0" err="1"/>
                  <a:t>th</a:t>
                </a:r>
                <a:r>
                  <a:rPr lang="en-US" sz="2800" dirty="0"/>
                  <a:t> data value in the data set</a:t>
                </a:r>
              </a:p>
              <a:p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is the sample mean</a:t>
                </a:r>
              </a:p>
              <a:p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is the size of the sample</a:t>
                </a:r>
              </a:p>
              <a:p>
                <a:pPr>
                  <a:defRPr sz="2800"/>
                </a:pP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800" dirty="0"/>
                  <a:t> is called the </a:t>
                </a:r>
                <a:r>
                  <a:rPr lang="en-US" sz="2800" b="1" dirty="0"/>
                  <a:t>sample variance</a:t>
                </a:r>
                <a:r>
                  <a:rPr lang="en-US" sz="2800" dirty="0"/>
                  <a:t>.</a:t>
                </a:r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273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82160"/>
                <a:ext cx="8229240" cy="4914000"/>
              </a:xfrm>
              <a:prstGeom prst="rect">
                <a:avLst/>
              </a:prstGeom>
              <a:blipFill>
                <a:blip r:embed="rId2"/>
                <a:stretch>
                  <a:fillRect l="-1402" t="-1110"/>
                </a:stretch>
              </a:blipFill>
              <a:ln w="2844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A1.4: Adding a Sample Value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6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Given the following sample: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ar-AE" sz="28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ar-AE" sz="2800">
                            <a:solidFill>
                              <a:srgbClr val="366092"/>
                            </a:solidFill>
                            <a:latin typeface="Calibri"/>
                          </a:rPr>
                          <m:t>, 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ar-AE" sz="2800">
                            <a:solidFill>
                              <a:srgbClr val="366092"/>
                            </a:solidFill>
                            <a:latin typeface="Calibri"/>
                          </a:rPr>
                          <m:t>, 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ar-AE" sz="2800">
                            <a:solidFill>
                              <a:srgbClr val="366092"/>
                            </a:solidFill>
                            <a:latin typeface="Calibri"/>
                          </a:rPr>
                          <m:t>, 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</m:oMath>
                </a14:m>
                <a:r>
                  <a:rPr lang="ar-AE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add one more sample value that will make the mean equal to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15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</p:txBody>
          </p:sp>
        </mc:Choice>
        <mc:Fallback xmlns="">
          <p:sp>
            <p:nvSpPr>
              <p:cNvPr id="276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556" t="-17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A1.4: Adding a Sample Value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9" name="TextShape 2"/>
              <p:cNvSpPr txBox="1"/>
              <p:nvPr/>
            </p:nvSpPr>
            <p:spPr>
              <a:xfrm>
                <a:off x="457200" y="1029240"/>
                <a:ext cx="8229240" cy="4914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</a:pPr>
                <a:r>
                  <a:rPr lang="en-US" sz="2800" b="1" dirty="0">
                    <a:solidFill>
                      <a:srgbClr val="366092"/>
                    </a:solidFill>
                    <a:latin typeface="Calibri"/>
                  </a:rPr>
                  <a:t>Solution</a:t>
                </a:r>
              </a:p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 be the added value.</a:t>
                </a:r>
              </a:p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Now the sample becomes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4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6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7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9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The desired mean is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15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  <a:p>
                <a:pPr lvl="0" algn="ctr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​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Thus the new sample value to be added is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49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</p:txBody>
          </p:sp>
        </mc:Choice>
        <mc:Fallback xmlns="">
          <p:sp>
            <p:nvSpPr>
              <p:cNvPr id="279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14000"/>
              </a:xfrm>
              <a:prstGeom prst="rect">
                <a:avLst/>
              </a:prstGeom>
              <a:blipFill>
                <a:blip r:embed="rId2"/>
                <a:stretch>
                  <a:fillRect l="-1556" t="-12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A1.5: Adding a Sample Value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4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Given the following sample: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ar-AE" sz="28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</m:oMath>
                </a14:m>
                <a:r>
                  <a:rPr lang="ar-AE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add one more sample value that will not change the mean nor the range.</a:t>
                </a:r>
              </a:p>
            </p:txBody>
          </p:sp>
        </mc:Choice>
        <mc:Fallback xmlns="">
          <p:sp>
            <p:nvSpPr>
              <p:cNvPr id="284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556" t="-1718" r="-7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A1.5: Adding a Sample Value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7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</a:pPr>
                <a:r>
                  <a:rPr lang="en-US" sz="2800" b="1" dirty="0">
                    <a:solidFill>
                      <a:srgbClr val="366092"/>
                    </a:solidFill>
                    <a:latin typeface="Calibri"/>
                  </a:rPr>
                  <a:t>Solution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In order for the range to be constant, we must add a value in between the smallest and the largest values of the sample.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In order for the mean to be constant, we must add a value equal to the mean of the sample.</a:t>
                </a:r>
              </a:p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In this problem, the mean of the sample is </a:t>
                </a:r>
              </a:p>
              <a:p>
                <a:pPr lvl="0">
                  <a:spcBef>
                    <a:spcPct val="20000"/>
                  </a:spcBef>
                  <a:defRPr sz="2800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ar-AE" sz="28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ar-AE" sz="2800" i="1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 sz="2800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ar-AE" sz="2800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 sz="2800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ar-AE" sz="2800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 sz="2800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ar-AE" sz="2800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 sz="2800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d>
                      </m:num>
                      <m:den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ar-AE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ar-AE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Hence the value to be added is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6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</p:txBody>
          </p:sp>
        </mc:Choice>
        <mc:Fallback xmlns="">
          <p:sp>
            <p:nvSpPr>
              <p:cNvPr id="287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556" t="-1227" r="-7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A1.6: Adding a Sample Value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0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Given the following sample: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ar-AE" sz="28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ar-AE" sz="2800">
                            <a:solidFill>
                              <a:srgbClr val="366092"/>
                            </a:solidFill>
                            <a:latin typeface="Calibri"/>
                          </a:rPr>
                          <m:t>, 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ar-AE" sz="2800">
                            <a:solidFill>
                              <a:srgbClr val="366092"/>
                            </a:solidFill>
                            <a:latin typeface="Calibri"/>
                          </a:rPr>
                          <m:t>, 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m:rPr>
                            <m:nor/>
                          </m:rPr>
                          <a:rPr lang="ar-AE" sz="2800">
                            <a:solidFill>
                              <a:srgbClr val="366092"/>
                            </a:solidFill>
                            <a:latin typeface="Calibri"/>
                          </a:rPr>
                          <m:t>, 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m:rPr>
                            <m:nor/>
                          </m:rPr>
                          <a:rPr lang="ar-AE" sz="2800">
                            <a:solidFill>
                              <a:srgbClr val="366092"/>
                            </a:solidFill>
                            <a:latin typeface="Calibri"/>
                          </a:rPr>
                          <m:t>, </m:t>
                        </m:r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13</m:t>
                        </m:r>
                      </m:e>
                    </m:d>
                  </m:oMath>
                </a14:m>
                <a:r>
                  <a:rPr lang="ar-AE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add one more sample value that will not change the mean nor the variance.</a:t>
                </a:r>
              </a:p>
            </p:txBody>
          </p:sp>
        </mc:Choice>
        <mc:Fallback xmlns="">
          <p:sp>
            <p:nvSpPr>
              <p:cNvPr id="290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556" t="-17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A1.6: Adding a Sample Value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3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 fontScale="73000" lnSpcReduction="20000"/>
              </a:bodyPr>
              <a:lstStyle/>
              <a:p>
                <a:pPr lvl="0">
                  <a:spcBef>
                    <a:spcPct val="20000"/>
                  </a:spcBef>
                </a:pPr>
                <a:r>
                  <a:rPr lang="en-US" sz="3000" b="1" dirty="0">
                    <a:solidFill>
                      <a:srgbClr val="366092"/>
                    </a:solidFill>
                    <a:latin typeface="Calibri"/>
                  </a:rPr>
                  <a:t>Solution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3000" dirty="0">
                    <a:solidFill>
                      <a:srgbClr val="366092"/>
                    </a:solidFill>
                    <a:latin typeface="Calibri"/>
                  </a:rPr>
                  <a:t>In order for the mean to be constant, we must add a value equal to the mean itself.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3000" dirty="0">
                    <a:solidFill>
                      <a:srgbClr val="366092"/>
                    </a:solidFill>
                    <a:latin typeface="Calibri"/>
                  </a:rPr>
                  <a:t>Variance is equal to</a:t>
                </a:r>
              </a:p>
              <a:p>
                <a:pPr lvl="0" algn="ctr">
                  <a:spcBef>
                    <a:spcPct val="200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sz="3000" i="1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 sz="30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ar-AE" sz="30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 sz="3000">
                          <a:solidFill>
                            <a:srgbClr val="36609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3000" i="1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30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  <m:sSup>
                            <m:sSupPr>
                              <m:ctrlPr>
                                <a:rPr lang="ar-AE" sz="3000" i="1">
                                  <a:solidFill>
                                    <a:srgbClr val="36609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ar-AE" sz="3000" i="1">
                                      <a:solidFill>
                                        <a:srgbClr val="36609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ar-AE" sz="3000" i="1">
                                          <a:solidFill>
                                            <a:srgbClr val="36609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ar-AE" sz="3000">
                                          <a:solidFill>
                                            <a:srgbClr val="36609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ar-AE" sz="3000">
                                          <a:solidFill>
                                            <a:srgbClr val="36609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ar-AE" sz="3000">
                                      <a:solidFill>
                                        <a:srgbClr val="366092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bar>
                                    <m:barPr>
                                      <m:pos m:val="top"/>
                                      <m:ctrlPr>
                                        <a:rPr lang="ar-AE" sz="3000" i="1">
                                          <a:solidFill>
                                            <a:srgbClr val="36609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barPr>
                                    <m:e>
                                      <m:r>
                                        <a:rPr lang="ar-AE" sz="3000">
                                          <a:solidFill>
                                            <a:srgbClr val="36609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bar>
                                </m:e>
                              </m:d>
                            </m:e>
                            <m:sup>
                              <m:r>
                                <a:rPr lang="ar-AE" sz="3000">
                                  <a:solidFill>
                                    <a:srgbClr val="36609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ar-AE" sz="30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ar-AE" sz="30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 sz="30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ar-AE" sz="3000" dirty="0">
                  <a:solidFill>
                    <a:srgbClr val="366092"/>
                  </a:solidFill>
                  <a:latin typeface="Calibri"/>
                </a:endParaRPr>
              </a:p>
              <a:p>
                <a:pPr lvl="0">
                  <a:spcBef>
                    <a:spcPct val="20000"/>
                  </a:spcBef>
                </a:pPr>
                <a:r>
                  <a:rPr lang="en-US" sz="3000" dirty="0">
                    <a:solidFill>
                      <a:srgbClr val="366092"/>
                    </a:solidFill>
                    <a:latin typeface="Calibri"/>
                  </a:rPr>
                  <a:t>where</a:t>
                </a:r>
              </a:p>
              <a:p>
                <a:pPr lvl="0">
                  <a:spcBef>
                    <a:spcPct val="20000"/>
                  </a:spcBef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30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30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ar-AE" sz="30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ar-AE" sz="3000" dirty="0">
                    <a:solidFill>
                      <a:srgbClr val="366092"/>
                    </a:solidFill>
                    <a:latin typeface="Calibri"/>
                  </a:rPr>
                  <a:t> </a:t>
                </a:r>
                <a:r>
                  <a:rPr lang="en-US" sz="3000" dirty="0">
                    <a:solidFill>
                      <a:srgbClr val="366092"/>
                    </a:solidFill>
                    <a:latin typeface="Calibri"/>
                  </a:rPr>
                  <a:t>is the </a:t>
                </a:r>
                <a14:m>
                  <m:oMath xmlns:m="http://schemas.openxmlformats.org/officeDocument/2006/math">
                    <m:r>
                      <a:rPr lang="en-US" sz="30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3000" baseline="30000" dirty="0" err="1">
                    <a:solidFill>
                      <a:srgbClr val="366092"/>
                    </a:solidFill>
                    <a:latin typeface="Calibri"/>
                  </a:rPr>
                  <a:t>th</a:t>
                </a:r>
                <a:r>
                  <a:rPr lang="en-US" sz="3000" dirty="0">
                    <a:solidFill>
                      <a:srgbClr val="366092"/>
                    </a:solidFill>
                    <a:latin typeface="Calibri"/>
                  </a:rPr>
                  <a:t> data value in the data set</a:t>
                </a:r>
              </a:p>
              <a:p>
                <a:pPr lvl="0">
                  <a:spcBef>
                    <a:spcPct val="20000"/>
                  </a:spcBef>
                </a:pPr>
                <a14:m>
                  <m:oMath xmlns:m="http://schemas.openxmlformats.org/officeDocument/2006/math">
                    <m:bar>
                      <m:barPr>
                        <m:pos m:val="top"/>
                        <m:ctrlPr>
                          <a:rPr lang="ar-AE" sz="30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barPr>
                      <m:e>
                        <m:r>
                          <a:rPr lang="ar-AE" sz="30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bar>
                  </m:oMath>
                </a14:m>
                <a:r>
                  <a:rPr lang="ar-AE" sz="3000" dirty="0">
                    <a:solidFill>
                      <a:srgbClr val="366092"/>
                    </a:solidFill>
                    <a:latin typeface="Calibri"/>
                  </a:rPr>
                  <a:t> </a:t>
                </a:r>
                <a:r>
                  <a:rPr lang="en-US" sz="3000" dirty="0">
                    <a:solidFill>
                      <a:srgbClr val="366092"/>
                    </a:solidFill>
                    <a:latin typeface="Calibri"/>
                  </a:rPr>
                  <a:t>is the sample mean</a:t>
                </a:r>
              </a:p>
              <a:p>
                <a:pPr lvl="0">
                  <a:spcBef>
                    <a:spcPct val="20000"/>
                  </a:spcBef>
                </a:pPr>
                <a14:m>
                  <m:oMath xmlns:m="http://schemas.openxmlformats.org/officeDocument/2006/math">
                    <m:r>
                      <a:rPr lang="en-US" sz="30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3000" dirty="0">
                    <a:solidFill>
                      <a:srgbClr val="366092"/>
                    </a:solidFill>
                    <a:latin typeface="Calibri"/>
                  </a:rPr>
                  <a:t> is the size of the sample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3000" dirty="0">
                    <a:solidFill>
                      <a:srgbClr val="366092"/>
                    </a:solidFill>
                    <a:latin typeface="Calibri"/>
                  </a:rPr>
                  <a:t>If we add a new sample value equal to the mean, the numerator in the variance will not change but the denominator increases by one. As a result, the variance will be decreased.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3000" dirty="0">
                    <a:solidFill>
                      <a:srgbClr val="366092"/>
                    </a:solidFill>
                    <a:latin typeface="Calibri"/>
                  </a:rPr>
                  <a:t>Hence it is not possible to add a new sample value that will not change either the mean or the variance.</a:t>
                </a:r>
              </a:p>
            </p:txBody>
          </p:sp>
        </mc:Choice>
        <mc:Fallback xmlns="">
          <p:sp>
            <p:nvSpPr>
              <p:cNvPr id="293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963" t="-2086" r="-148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A1.7: Construct a Sample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6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Construct a sample of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6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 measurements whose mean is larger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2800" dirty="0">
                    <a:solidFill>
                      <a:srgbClr val="366092"/>
                    </a:solidFill>
                    <a:latin typeface="Calibri"/>
                  </a:rPr>
                  <a:t> 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of the measurements.</a:t>
                </a:r>
              </a:p>
            </p:txBody>
          </p:sp>
        </mc:Choice>
        <mc:Fallback xmlns="">
          <p:sp>
            <p:nvSpPr>
              <p:cNvPr id="296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556" t="-1595" r="-51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A1.7: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9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</a:pPr>
                <a:r>
                  <a:rPr lang="en-US" sz="2800" b="1" dirty="0">
                    <a:solidFill>
                      <a:srgbClr val="366092"/>
                    </a:solidFill>
                    <a:latin typeface="Calibri"/>
                  </a:rPr>
                  <a:t>Solution</a:t>
                </a:r>
              </a:p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Since the mean is larger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ar-AE" sz="28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ar-AE" sz="2800" dirty="0">
                    <a:solidFill>
                      <a:srgbClr val="366092"/>
                    </a:solidFill>
                    <a:latin typeface="Calibri"/>
                  </a:rPr>
                  <a:t> 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of the measurements, the mean must be larger than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sz="28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ar-AE" sz="2800" i="1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 sz="2800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ar-AE" sz="2800">
                                <a:solidFill>
                                  <a:srgbClr val="366092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ar-AE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ar-AE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ar-AE" sz="2800" dirty="0">
                    <a:solidFill>
                      <a:srgbClr val="366092"/>
                    </a:solidFill>
                    <a:latin typeface="Calibri"/>
                  </a:rPr>
                  <a:t> 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of the measurements. Randomly select any four numbers. For example,</a:t>
                </a:r>
              </a:p>
            </p:txBody>
          </p:sp>
        </mc:Choice>
        <mc:Fallback xmlns="">
          <p:sp>
            <p:nvSpPr>
              <p:cNvPr id="299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556" t="-1227" r="-163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1" name="Content Placeholder 4"/>
          <p:cNvPicPr/>
          <p:nvPr/>
        </p:nvPicPr>
        <p:blipFill>
          <a:blip r:embed="rId3"/>
          <a:stretch/>
        </p:blipFill>
        <p:spPr>
          <a:xfrm>
            <a:off x="951120" y="3657600"/>
            <a:ext cx="7241760" cy="1524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A1.1: Construct a Sample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28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Construct a sample of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4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 measurements whose mean is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10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A1.7: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03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Now select a value for the mean which is larger than any of these numbers.</a:t>
            </a:r>
          </a:p>
        </p:txBody>
      </p:sp>
      <p:pic>
        <p:nvPicPr>
          <p:cNvPr id="304" name="Content Placeholder 4"/>
          <p:cNvPicPr/>
          <p:nvPr/>
        </p:nvPicPr>
        <p:blipFill>
          <a:blip r:embed="rId2"/>
          <a:stretch/>
        </p:blipFill>
        <p:spPr>
          <a:xfrm>
            <a:off x="951120" y="2666520"/>
            <a:ext cx="7241760" cy="1524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A1.7: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306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Now select one number larger than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10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, say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12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. Thus the sample now looks like this:</a:t>
            </a:r>
          </a:p>
        </p:txBody>
      </p:sp>
      <p:pic>
        <p:nvPicPr>
          <p:cNvPr id="307" name="Content Placeholder 4"/>
          <p:cNvPicPr/>
          <p:nvPr/>
        </p:nvPicPr>
        <p:blipFill>
          <a:blip r:embed="rId2"/>
          <a:stretch/>
        </p:blipFill>
        <p:spPr>
          <a:xfrm>
            <a:off x="951120" y="2750400"/>
            <a:ext cx="7241760" cy="1524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A1.7: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9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Now, let </a:t>
                </a:r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 be the 6</a:t>
                </a:r>
                <a:r>
                  <a:rPr lang="en-US" sz="2800" baseline="30000" dirty="0">
                    <a:solidFill>
                      <a:srgbClr val="366092"/>
                    </a:solidFill>
                    <a:latin typeface="Calibri"/>
                  </a:rPr>
                  <a:t>th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 value.</a:t>
                </a:r>
              </a:p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Now the sample becomes </a:t>
                </a:r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3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6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8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12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The desired mean is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10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  <a:p>
                <a:pPr lvl="0" algn="ctr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​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The 6</a:t>
                </a:r>
                <a:r>
                  <a:rPr lang="en-US" sz="2800" baseline="30000" dirty="0">
                    <a:solidFill>
                      <a:srgbClr val="366092"/>
                    </a:solidFill>
                    <a:latin typeface="Calibri"/>
                  </a:rPr>
                  <a:t>th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 value of our sample would be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33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</p:txBody>
          </p:sp>
        </mc:Choice>
        <mc:Fallback xmlns="">
          <p:sp>
            <p:nvSpPr>
              <p:cNvPr id="309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556" t="-122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A1.7: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A29AF5A4-808C-4E02-88B2-244FB2EE7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57195" y="2857500"/>
            <a:ext cx="5429250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A1.7: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6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Thus the sample becomes </a:t>
                </a:r>
                <a14:m>
                  <m:oMath xmlns:m="http://schemas.openxmlformats.org/officeDocument/2006/math">
                    <m:r>
                      <a:rPr lang="en-US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3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6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8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12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33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</p:txBody>
          </p:sp>
        </mc:Choice>
        <mc:Fallback xmlns="">
          <p:sp>
            <p:nvSpPr>
              <p:cNvPr id="316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556" t="-15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A1.1: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1" strike="noStrike" spc="-1">
                <a:solidFill>
                  <a:srgbClr val="366092"/>
                </a:solidFill>
                <a:latin typeface="Calibri"/>
              </a:rPr>
              <a:t>Solution</a:t>
            </a:r>
            <a:endParaRPr lang="en-US" sz="2800" b="0" strike="noStrike" spc="-1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Choose two points that are equidistant from the mean.</a:t>
            </a:r>
          </a:p>
        </p:txBody>
      </p:sp>
      <p:pic>
        <p:nvPicPr>
          <p:cNvPr id="231" name="Content Placeholder 4"/>
          <p:cNvPicPr/>
          <p:nvPr/>
        </p:nvPicPr>
        <p:blipFill>
          <a:blip r:embed="rId2"/>
          <a:stretch/>
        </p:blipFill>
        <p:spPr>
          <a:xfrm>
            <a:off x="952560" y="2755080"/>
            <a:ext cx="7238520" cy="15235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A1.1: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Again, choose two more points that are equidistant from the mean.</a:t>
            </a:r>
          </a:p>
        </p:txBody>
      </p:sp>
      <p:pic>
        <p:nvPicPr>
          <p:cNvPr id="234" name="Content Placeholder 4"/>
          <p:cNvPicPr/>
          <p:nvPr/>
        </p:nvPicPr>
        <p:blipFill>
          <a:blip r:embed="rId2"/>
          <a:stretch/>
        </p:blipFill>
        <p:spPr>
          <a:xfrm>
            <a:off x="951120" y="2666520"/>
            <a:ext cx="7241760" cy="1524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A1.1: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6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/>
              </a:bodyPr>
              <a:lstStyle/>
              <a:p>
                <a:pPr lvl="0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Thus, the sample becomes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5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8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12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15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Note, there are an infinite number of other samples that would also have a mean of </a:t>
                </a:r>
                <a:r>
                  <a:rPr lang="en-US" sz="2800" dirty="0">
                    <a:solidFill>
                      <a:srgbClr val="366092"/>
                    </a:solidFill>
                    <a:latin typeface="Cambria Math"/>
                  </a:rPr>
                  <a:t>10</a:t>
                </a:r>
                <a:r>
                  <a:rPr lang="en-US" sz="2800" dirty="0">
                    <a:solidFill>
                      <a:srgbClr val="366092"/>
                    </a:solidFill>
                    <a:latin typeface="Calibri"/>
                  </a:rPr>
                  <a:t>. Some other possibilities include</a:t>
                </a:r>
              </a:p>
              <a:p>
                <a:pPr lvl="0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ar-AE" sz="2800" i="1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m:rPr>
                              <m:nor/>
                            </m:rPr>
                            <a:rPr lang="ar-AE" sz="2800">
                              <a:solidFill>
                                <a:srgbClr val="366092"/>
                              </a:solidFill>
                              <a:latin typeface="Calibri"/>
                            </a:rPr>
                            <m:t>, 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m:rPr>
                              <m:nor/>
                            </m:rPr>
                            <a:rPr lang="ar-AE" sz="2800">
                              <a:solidFill>
                                <a:srgbClr val="366092"/>
                              </a:solidFill>
                              <a:latin typeface="Calibri"/>
                            </a:rPr>
                            <m:t>, 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m:rPr>
                              <m:nor/>
                            </m:rPr>
                            <a:rPr lang="ar-AE" sz="2800">
                              <a:solidFill>
                                <a:srgbClr val="366092"/>
                              </a:solidFill>
                              <a:latin typeface="Calibri"/>
                            </a:rPr>
                            <m:t>, 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d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ar-AE" sz="2800" i="1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ar-AE" sz="2800">
                              <a:solidFill>
                                <a:srgbClr val="366092"/>
                              </a:solidFill>
                              <a:latin typeface="Calibri"/>
                            </a:rPr>
                            <m:t>, 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nor/>
                            </m:rPr>
                            <a:rPr lang="ar-AE" sz="2800">
                              <a:solidFill>
                                <a:srgbClr val="366092"/>
                              </a:solidFill>
                              <a:latin typeface="Calibri"/>
                            </a:rPr>
                            <m:t>, 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17</m:t>
                          </m:r>
                          <m:r>
                            <m:rPr>
                              <m:nor/>
                            </m:rPr>
                            <a:rPr lang="ar-AE" sz="2800">
                              <a:solidFill>
                                <a:srgbClr val="366092"/>
                              </a:solidFill>
                              <a:latin typeface="Calibri"/>
                            </a:rPr>
                            <m:t>, 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</m:oMath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ar-AE" sz="2800" i="1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m:rPr>
                              <m:nor/>
                            </m:rPr>
                            <a:rPr lang="ar-AE" sz="2800">
                              <a:solidFill>
                                <a:srgbClr val="366092"/>
                              </a:solidFill>
                              <a:latin typeface="Calibri"/>
                            </a:rPr>
                            <m:t>, 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m:rPr>
                              <m:nor/>
                            </m:rPr>
                            <a:rPr lang="ar-AE" sz="2800">
                              <a:solidFill>
                                <a:srgbClr val="366092"/>
                              </a:solidFill>
                              <a:latin typeface="Calibri"/>
                            </a:rPr>
                            <m:t>, 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m:rPr>
                              <m:nor/>
                            </m:rPr>
                            <a:rPr lang="ar-AE" sz="2800">
                              <a:solidFill>
                                <a:srgbClr val="366092"/>
                              </a:solidFill>
                              <a:latin typeface="Calibri"/>
                            </a:rPr>
                            <m:t>, </m:t>
                          </m:r>
                          <m:r>
                            <a:rPr lang="ar-AE" sz="2800">
                              <a:solidFill>
                                <a:srgbClr val="366092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e>
                      </m:d>
                    </m:oMath>
                  </m:oMathPara>
                </a14:m>
                <a:endParaRPr lang="ar-AE" sz="2800" dirty="0">
                  <a:solidFill>
                    <a:srgbClr val="366092"/>
                  </a:solidFill>
                  <a:latin typeface="Calibri"/>
                </a:endParaRPr>
              </a:p>
              <a:p>
                <a:pPr lvl="0">
                  <a:spcBef>
                    <a:spcPct val="20000"/>
                  </a:spcBef>
                </a:pPr>
                <a:endParaRPr lang="ar-AE" sz="2800" dirty="0">
                  <a:solidFill>
                    <a:srgbClr val="366092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236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556" t="-15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A1.1: Construct a Sample (cont.)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9" name="TextShape 2"/>
              <p:cNvSpPr txBox="1"/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0000" tIns="45000" rIns="90000" bIns="45000">
                <a:normAutofit fontScale="91000" lnSpcReduction="20000"/>
              </a:bodyPr>
              <a:lstStyle/>
              <a:p>
                <a:pPr lvl="0">
                  <a:spcBef>
                    <a:spcPct val="20000"/>
                  </a:spcBef>
                </a:pPr>
                <a:r>
                  <a:rPr lang="en-US" sz="2600" b="1" dirty="0">
                    <a:solidFill>
                      <a:srgbClr val="366092"/>
                    </a:solidFill>
                    <a:latin typeface="Calibri"/>
                  </a:rPr>
                  <a:t>Alternative Solution</a:t>
                </a:r>
              </a:p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Recall that the mean is equal to the ratio, </a:t>
                </a:r>
              </a:p>
              <a:p>
                <a:pPr lvl="0" algn="ctr">
                  <a:spcBef>
                    <a:spcPct val="20000"/>
                  </a:spcBef>
                  <a:defRPr sz="2800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mean</m:t>
                    </m:r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6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sum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of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all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sample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values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total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number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of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600">
                            <a:solidFill>
                              <a:srgbClr val="366092"/>
                            </a:solidFill>
                            <a:latin typeface="Calibri"/>
                          </a:rPr>
                          <m:t>values</m:t>
                        </m:r>
                      </m:den>
                    </m:f>
                  </m:oMath>
                </a14:m>
                <a:r>
                  <a:rPr lang="ar-AE" sz="26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  <a:p>
                <a:pPr lvl="0">
                  <a:spcBef>
                    <a:spcPct val="20000"/>
                  </a:spcBef>
                </a:pP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Using some algebra, we can rewrite the equation above as</a:t>
                </a:r>
              </a:p>
              <a:p>
                <a:pPr lvl="0" algn="ctr">
                  <a:spcBef>
                    <a:spcPct val="2000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sum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of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all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sample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values</m:t>
                      </m:r>
                      <m:r>
                        <a:rPr lang="en-US" sz="2600">
                          <a:solidFill>
                            <a:srgbClr val="36609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total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number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of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600">
                          <a:solidFill>
                            <a:srgbClr val="366092"/>
                          </a:solidFill>
                          <a:latin typeface="Calibri"/>
                        </a:rPr>
                        <m:t>values</m:t>
                      </m:r>
                      <m:r>
                        <a:rPr lang="en-US" sz="2600">
                          <a:solidFill>
                            <a:srgbClr val="366092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en-US" sz="2600">
                          <a:solidFill>
                            <a:srgbClr val="366092"/>
                          </a:solidFill>
                          <a:latin typeface="Cambria Math" panose="02040503050406030204" pitchFamily="18" charset="0"/>
                        </a:rPr>
                        <m:t>mean</m:t>
                      </m:r>
                    </m:oMath>
                  </m:oMathPara>
                </a14:m>
                <a:endParaRPr lang="en-US" sz="2600" dirty="0">
                  <a:solidFill>
                    <a:srgbClr val="366092"/>
                  </a:solidFill>
                  <a:latin typeface="Calibri"/>
                </a:endParaRPr>
              </a:p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In this case, the number of sample values is </a:t>
                </a:r>
                <a:r>
                  <a:rPr lang="en-US" sz="2600" dirty="0">
                    <a:solidFill>
                      <a:srgbClr val="366092"/>
                    </a:solidFill>
                    <a:latin typeface="Cambria Math"/>
                  </a:rPr>
                  <a:t>4</a:t>
                </a: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 and the mean is </a:t>
                </a:r>
                <a:r>
                  <a:rPr lang="en-US" sz="2600" dirty="0">
                    <a:solidFill>
                      <a:srgbClr val="366092"/>
                    </a:solidFill>
                    <a:latin typeface="Cambria Math"/>
                  </a:rPr>
                  <a:t>10</a:t>
                </a: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. Hence the sum of all values is </a:t>
                </a:r>
                <a14:m>
                  <m:oMath xmlns:m="http://schemas.openxmlformats.org/officeDocument/2006/math"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. This means that by selecting any four values that sum to </a:t>
                </a:r>
                <a:r>
                  <a:rPr lang="en-US" sz="2600" dirty="0">
                    <a:solidFill>
                      <a:srgbClr val="366092"/>
                    </a:solidFill>
                    <a:latin typeface="Cambria Math"/>
                  </a:rPr>
                  <a:t>40</a:t>
                </a: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, the mean of these four values will be </a:t>
                </a:r>
                <a:r>
                  <a:rPr lang="en-US" sz="2600" dirty="0">
                    <a:solidFill>
                      <a:srgbClr val="366092"/>
                    </a:solidFill>
                    <a:latin typeface="Cambria Math"/>
                  </a:rPr>
                  <a:t>10</a:t>
                </a: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  <a:p>
                <a:pPr lvl="0">
                  <a:spcBef>
                    <a:spcPct val="20000"/>
                  </a:spcBef>
                  <a:defRPr sz="2800"/>
                </a:pP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You can select any three numbers you wish and then select the fourth number such that the sum is </a:t>
                </a:r>
                <a:r>
                  <a:rPr lang="en-US" sz="2600" dirty="0">
                    <a:solidFill>
                      <a:srgbClr val="366092"/>
                    </a:solidFill>
                    <a:latin typeface="Cambria Math"/>
                  </a:rPr>
                  <a:t>40</a:t>
                </a: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. For example, if we randomly pick the numbers </a:t>
                </a:r>
                <a:r>
                  <a:rPr lang="en-US" sz="2600" dirty="0">
                    <a:solidFill>
                      <a:srgbClr val="366092"/>
                    </a:solidFill>
                    <a:latin typeface="Cambria Math"/>
                  </a:rPr>
                  <a:t>3</a:t>
                </a: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600" dirty="0">
                    <a:solidFill>
                      <a:srgbClr val="366092"/>
                    </a:solidFill>
                    <a:latin typeface="Cambria Math"/>
                  </a:rPr>
                  <a:t>6</a:t>
                </a: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, </a:t>
                </a:r>
                <a:r>
                  <a:rPr lang="en-US" sz="2600" dirty="0">
                    <a:solidFill>
                      <a:srgbClr val="366092"/>
                    </a:solidFill>
                    <a:latin typeface="Cambria Math"/>
                  </a:rPr>
                  <a:t>11</a:t>
                </a:r>
                <a:r>
                  <a:rPr lang="en-US" sz="2600" dirty="0">
                    <a:solidFill>
                      <a:srgbClr val="366092"/>
                    </a:solidFill>
                    <a:latin typeface="Calibri"/>
                  </a:rPr>
                  <a:t> as the first three sample values, then the fourth number must equal </a:t>
                </a:r>
              </a:p>
              <a:p>
                <a:pPr lvl="0">
                  <a:spcBef>
                    <a:spcPct val="20000"/>
                  </a:spcBef>
                  <a:defRPr sz="2800"/>
                </a:pPr>
                <a14:m>
                  <m:oMath xmlns:m="http://schemas.openxmlformats.org/officeDocument/2006/math"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ar-AE" sz="2600" i="1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sz="26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 sz="26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6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ar-AE" sz="26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 sz="2600">
                            <a:solidFill>
                              <a:srgbClr val="366092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e>
                    </m:d>
                    <m:r>
                      <a:rPr lang="ar-AE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60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ar-AE" sz="2600" dirty="0">
                    <a:solidFill>
                      <a:srgbClr val="366092"/>
                    </a:solidFill>
                    <a:latin typeface="Calibri"/>
                  </a:rPr>
                  <a:t>.</a:t>
                </a:r>
              </a:p>
            </p:txBody>
          </p:sp>
        </mc:Choice>
        <mc:Fallback xmlns="">
          <p:sp>
            <p:nvSpPr>
              <p:cNvPr id="239" name="TextShap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29240"/>
                <a:ext cx="8229240" cy="4966560"/>
              </a:xfrm>
              <a:prstGeom prst="rect">
                <a:avLst/>
              </a:prstGeom>
              <a:blipFill>
                <a:blip r:embed="rId2"/>
                <a:stretch>
                  <a:fillRect l="-1185" t="-2331" b="-17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 dirty="0">
                <a:solidFill>
                  <a:srgbClr val="1F497D"/>
                </a:solidFill>
                <a:latin typeface="Calibri"/>
              </a:rPr>
              <a:t>Median</a:t>
            </a:r>
            <a:endParaRPr lang="en-US" sz="3200" b="0" strike="noStrike" spc="-1" dirty="0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42" name="TextShape 2"/>
          <p:cNvSpPr txBox="1"/>
          <p:nvPr/>
        </p:nvSpPr>
        <p:spPr>
          <a:xfrm>
            <a:off x="457200" y="1082160"/>
            <a:ext cx="8229240" cy="2880000"/>
          </a:xfrm>
          <a:prstGeom prst="rect">
            <a:avLst/>
          </a:prstGeom>
          <a:solidFill>
            <a:srgbClr val="FFFFCC"/>
          </a:solidFill>
          <a:ln w="28440">
            <a:solidFill>
              <a:srgbClr val="000000"/>
            </a:solidFill>
            <a:round/>
          </a:ln>
        </p:spPr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Definition</a:t>
            </a: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The </a:t>
            </a:r>
            <a:r>
              <a:rPr lang="en-US" sz="2800" b="1" strike="noStrike" spc="-1" dirty="0">
                <a:solidFill>
                  <a:srgbClr val="000000"/>
                </a:solidFill>
                <a:latin typeface="Calibri"/>
              </a:rPr>
              <a:t>median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of a set of observations is the data value in the middle of an ordered array. The same number of data values is on either side of the median value.</a:t>
            </a: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If the number of data values is an even number, then the median is the mean of the middle two numbers.</a:t>
            </a: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lang="en-US" sz="2800" b="0" strike="noStrike" spc="-1" dirty="0">
              <a:solidFill>
                <a:srgbClr val="366092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extShape 1"/>
          <p:cNvSpPr txBox="1"/>
          <p:nvPr/>
        </p:nvSpPr>
        <p:spPr>
          <a:xfrm>
            <a:off x="457200" y="114840"/>
            <a:ext cx="8229240" cy="9140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 anchorCtr="1">
            <a:normAutofit/>
          </a:bodyPr>
          <a:lstStyle/>
          <a:p>
            <a:pPr algn="ctr">
              <a:lnSpc>
                <a:spcPts val="2999"/>
              </a:lnSpc>
            </a:pPr>
            <a:r>
              <a:rPr lang="en-US" sz="3200" b="0" strike="noStrike" spc="-1">
                <a:solidFill>
                  <a:srgbClr val="1F497D"/>
                </a:solidFill>
                <a:latin typeface="Calibri"/>
              </a:rPr>
              <a:t>Example A1.2: Construct a Sample</a:t>
            </a:r>
            <a:endParaRPr lang="en-US" sz="3200" b="0" strike="noStrike" spc="-1">
              <a:solidFill>
                <a:srgbClr val="366092"/>
              </a:solidFill>
              <a:latin typeface="Calibri"/>
            </a:endParaRPr>
          </a:p>
        </p:txBody>
      </p:sp>
      <p:sp>
        <p:nvSpPr>
          <p:cNvPr id="244" name="TextShape 2"/>
          <p:cNvSpPr txBox="1"/>
          <p:nvPr/>
        </p:nvSpPr>
        <p:spPr>
          <a:xfrm>
            <a:off x="457200" y="1029240"/>
            <a:ext cx="8229240" cy="4966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Construct a sample of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4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 measurements whose median is </a:t>
            </a:r>
            <a:r>
              <a:rPr lang="en-US" sz="2800" b="0" strike="noStrike" spc="-1">
                <a:solidFill>
                  <a:srgbClr val="366092"/>
                </a:solidFill>
                <a:latin typeface="Cambria Math"/>
              </a:rPr>
              <a:t>8</a:t>
            </a:r>
            <a:r>
              <a:rPr lang="en-US" sz="2800" b="0" strike="noStrike" spc="-1">
                <a:solidFill>
                  <a:srgbClr val="366092"/>
                </a:solidFill>
                <a:latin typeface="Calibri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</TotalTime>
  <Words>1395</Words>
  <Application>Microsoft Office PowerPoint</Application>
  <PresentationFormat>On-screen Show (4:3)</PresentationFormat>
  <Paragraphs>125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Arial</vt:lpstr>
      <vt:lpstr>Calibri</vt:lpstr>
      <vt:lpstr>Cambria Math</vt:lpstr>
      <vt:lpstr>Symbol</vt:lpstr>
      <vt:lpstr>Wingdings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</dc:title>
  <dc:subject/>
  <dc:creator>Hawkes Learning</dc:creator>
  <dc:description/>
  <cp:lastModifiedBy>Vincent Cellini</cp:lastModifiedBy>
  <cp:revision>129</cp:revision>
  <dcterms:created xsi:type="dcterms:W3CDTF">2013-04-26T14:43:13Z</dcterms:created>
  <dcterms:modified xsi:type="dcterms:W3CDTF">2020-06-03T16:38:40Z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Microsoft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34</vt:i4>
  </property>
</Properties>
</file>