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8" r:id="rId10"/>
    <p:sldId id="262" r:id="rId11"/>
    <p:sldId id="263" r:id="rId12"/>
    <p:sldId id="264" r:id="rId13"/>
    <p:sldId id="269" r:id="rId14"/>
    <p:sldId id="270" r:id="rId15"/>
    <p:sldId id="26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90" d="100"/>
          <a:sy n="90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Games of Chance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A.2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A2.2: Expected Value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2000"/>
                        <m:t>Total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m:rPr>
                          <m:nor/>
                        </m:rPr>
                        <a:rPr sz="2000"/>
                        <m:t>winnings</m:t>
                      </m:r>
                      <m:r>
                        <m:rPr>
                          <m:nor/>
                        </m:rPr>
                        <a:rPr sz="2000"/>
                        <m:t>/</m:t>
                      </m:r>
                      <m:r>
                        <m:rPr>
                          <m:nor/>
                        </m:rPr>
                        <a:rPr sz="2000"/>
                        <m:t>losses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m:rPr>
                          <m:nor/>
                        </m:rPr>
                        <a:rPr sz="2000"/>
                        <m:t>for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m:rPr>
                          <m:nor/>
                        </m:rPr>
                        <a:rPr sz="2000"/>
                        <m:t>24 </m:t>
                      </m:r>
                      <m:r>
                        <m:rPr>
                          <m:nor/>
                        </m:rPr>
                        <a:rPr sz="2000"/>
                        <m:t>games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sz="2000">
                          <a:latin typeface="Cambria Math" panose="02040503050406030204" pitchFamily="18" charset="0"/>
                        </a:rPr>
                        <m:t>Expected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sz="2000">
                          <a:latin typeface="Cambria Math" panose="02040503050406030204" pitchFamily="18" charset="0"/>
                        </a:rPr>
                        <m:t>payoff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sz="2000"/>
                        <m:t>Number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m:rPr>
                          <m:nor/>
                        </m:rPr>
                        <a:rPr sz="2000"/>
                        <m:t>of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m:rPr>
                          <m:nor/>
                        </m:rPr>
                        <a:rPr sz="2000"/>
                        <m:t>bets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sz="2000"/>
                            <m:t>Total</m:t>
                          </m:r>
                          <m:r>
                            <m:rPr>
                              <m:nor/>
                            </m:rPr>
                            <a:rPr sz="2000"/>
                            <m:t> </m:t>
                          </m:r>
                          <m:r>
                            <m:rPr>
                              <m:nor/>
                            </m:rPr>
                            <a:rPr sz="2000"/>
                            <m:t>winnings</m:t>
                          </m:r>
                          <m:r>
                            <m:rPr>
                              <m:nor/>
                            </m:rPr>
                            <a:rPr sz="2000"/>
                            <m:t>/</m:t>
                          </m:r>
                          <m:r>
                            <m:rPr>
                              <m:nor/>
                            </m:rPr>
                            <a:rPr sz="2000"/>
                            <m:t>losses</m:t>
                          </m:r>
                          <m:r>
                            <m:rPr>
                              <m:nor/>
                            </m:rPr>
                            <a:rPr sz="2000"/>
                            <m:t> </m:t>
                          </m:r>
                          <m:r>
                            <m:rPr>
                              <m:nor/>
                            </m:rPr>
                            <a:rPr sz="2000"/>
                            <m:t>for</m:t>
                          </m:r>
                          <m:r>
                            <m:rPr>
                              <m:nor/>
                            </m:rPr>
                            <a:rPr sz="2000"/>
                            <m:t> </m:t>
                          </m:r>
                          <m:r>
                            <m:rPr>
                              <m:nor/>
                            </m:rPr>
                            <a:rPr sz="2000"/>
                            <m:t>24 </m:t>
                          </m:r>
                          <m:r>
                            <m:rPr>
                              <m:nor/>
                            </m:rPr>
                            <a:rPr sz="2000"/>
                            <m:t>games</m:t>
                          </m:r>
                        </m:e>
                      </m:phant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81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24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sz="2000"/>
                            <m:t>Total</m:t>
                          </m:r>
                          <m:r>
                            <m:rPr>
                              <m:nor/>
                            </m:rPr>
                            <a:rPr sz="2000"/>
                            <m:t> </m:t>
                          </m:r>
                          <m:r>
                            <m:rPr>
                              <m:nor/>
                            </m:rPr>
                            <a:rPr sz="2000"/>
                            <m:t>winnings</m:t>
                          </m:r>
                          <m:r>
                            <m:rPr>
                              <m:nor/>
                            </m:rPr>
                            <a:rPr sz="2000"/>
                            <m:t>/</m:t>
                          </m:r>
                          <m:r>
                            <m:rPr>
                              <m:nor/>
                            </m:rPr>
                            <a:rPr sz="2000"/>
                            <m:t>losses</m:t>
                          </m:r>
                          <m:r>
                            <m:rPr>
                              <m:nor/>
                            </m:rPr>
                            <a:rPr sz="2000"/>
                            <m:t> </m:t>
                          </m:r>
                          <m:r>
                            <m:rPr>
                              <m:nor/>
                            </m:rPr>
                            <a:rPr sz="2000"/>
                            <m:t>for</m:t>
                          </m:r>
                          <m:r>
                            <m:rPr>
                              <m:nor/>
                            </m:rPr>
                            <a:rPr sz="2000"/>
                            <m:t> </m:t>
                          </m:r>
                          <m:r>
                            <m:rPr>
                              <m:nor/>
                            </m:rPr>
                            <a:rPr sz="2000"/>
                            <m:t>24 </m:t>
                          </m:r>
                          <m:r>
                            <m:rPr>
                              <m:nor/>
                            </m:rPr>
                            <a:rPr sz="2000"/>
                            <m:t>games</m:t>
                          </m:r>
                        </m:e>
                      </m:phant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67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sz="20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Therefore, Alicia could expect to win approximately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67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44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A2.3: 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One game at the carnival uses a bowl that contains </a:t>
                </a:r>
                <a:r>
                  <a:rPr sz="2800">
                    <a:latin typeface="Cambria Math"/>
                  </a:rPr>
                  <a:t>10</a:t>
                </a:r>
                <a:r>
                  <a:rPr sz="2800"/>
                  <a:t> red marbles and </a:t>
                </a:r>
                <a:r>
                  <a:rPr sz="2800">
                    <a:latin typeface="Cambria Math"/>
                  </a:rPr>
                  <a:t>6</a:t>
                </a:r>
                <a:r>
                  <a:rPr sz="2800"/>
                  <a:t> blue marbles. To play the game, a person will draw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 marbles from the bowl. If they draw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or less red marbles without replacement (and without looking), the player wins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$10</m:t>
                    </m:r>
                  </m:oMath>
                </a14:m>
                <a:r>
                  <a:rPr sz="2800"/>
                  <a:t>. Otherwise, the player loses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Calculate the expected value of the game.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Suppose this game is played </a:t>
                </a:r>
                <a:r>
                  <a:rPr sz="2800">
                    <a:latin typeface="Cambria Math"/>
                  </a:rPr>
                  <a:t>363</a:t>
                </a:r>
                <a:r>
                  <a:rPr sz="2800"/>
                  <a:t> times, how much would you expect the players to win or lose as a group?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A2.3: Expected Value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There are two possible outcomes for this bet: The player wins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 dirty="0"/>
                  <a:t>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 dirty="0"/>
                  <a:t>) or the player loses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). To determine the expected value of the game you must first calculate the probability of winning and losing, and form the payoff distribution.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A2.3: Expected Value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>
                  <a:defRPr sz="2800"/>
                </a:pPr>
                <a:r>
                  <a:rPr lang="ar-AE" sz="20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0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winning</m:t>
                            </m:r>
                          </m:e>
                        </m:d>
                      </m:e>
                    </m:func>
                    <m:r>
                      <a:rPr lang="ar-AE" sz="20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0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/>
                              <m:t>drawing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exactly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red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marbles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in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4 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draws</m:t>
                            </m:r>
                          </m:e>
                        </m:d>
                      </m:e>
                    </m:func>
                  </m:oMath>
                </a14:m>
                <a:endParaRPr lang="ar-AE" sz="2000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0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000"/>
                                <m:t>drawing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exactly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red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marble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4 </m:t>
                              </m:r>
                              <m:r>
                                <m:rPr>
                                  <m:nor/>
                                </m:rPr>
                                <a:rPr lang="en-US" sz="2000"/>
                                <m:t>draws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sz="2000" dirty="0"/>
              </a:p>
              <a:p>
                <a:pPr>
                  <a:defRPr sz="2800"/>
                </a:pPr>
                <a:r>
                  <a:rPr lang="ar-AE" sz="2000" dirty="0"/>
                  <a:t>​</a:t>
                </a:r>
                <a:r>
                  <a:rPr lang="en-US" sz="2000" dirty="0"/>
                  <a:t>These probabilities have a hypergeometric distribution and can be calculated using the formula,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0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ar-AE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ar-AE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sPre>
                          </m:e>
                        </m:d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ar-AE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sPre>
                          </m:e>
                        </m:d>
                      </m:num>
                      <m:den>
                        <m:sPre>
                          <m:sPre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sSub>
                              <m:sSubPr>
                                <m:ctrlPr>
                                  <a:rPr lang="ar-A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sPre>
                      </m:den>
                    </m:f>
                  </m:oMath>
                </a14:m>
                <a:endParaRPr lang="ar-AE" sz="2000" dirty="0"/>
              </a:p>
              <a:p>
                <a:pPr>
                  <a:defRPr sz="2800"/>
                </a:pPr>
                <a:r>
                  <a:rPr lang="ar-AE" sz="20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0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/>
                              <m:t>drawing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exactly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0 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red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marbles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in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4 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draws</m:t>
                            </m:r>
                          </m:e>
                        </m:d>
                      </m:e>
                    </m:func>
                    <m:r>
                      <a:rPr lang="ar-AE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ar-AE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  <m: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sPre>
                          </m:e>
                        </m:d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ar-AE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  <m: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sPre>
                          </m:e>
                        </m:d>
                      </m:num>
                      <m:den>
                        <m:sPre>
                          <m:sPre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  <m:sup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sSub>
                              <m:sSubPr>
                                <m:ctrlPr>
                                  <a:rPr lang="ar-A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sPre>
                      </m:den>
                    </m:f>
                    <m:r>
                      <a:rPr lang="ar-AE" sz="2000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008242</m:t>
                    </m:r>
                  </m:oMath>
                </a14:m>
                <a:endParaRPr lang="ar-AE" sz="2000" dirty="0"/>
              </a:p>
              <a:p>
                <a:pPr>
                  <a:defRPr sz="2800"/>
                </a:pPr>
                <a:r>
                  <a:rPr lang="ar-AE" sz="20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0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/>
                              <m:t>drawings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exactly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red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marble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in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4 </m:t>
                            </m:r>
                            <m:r>
                              <m:rPr>
                                <m:nor/>
                              </m:rPr>
                              <a:rPr lang="en-US" sz="2000"/>
                              <m:t>draws</m:t>
                            </m:r>
                          </m:e>
                        </m:d>
                      </m:e>
                    </m:func>
                    <m:r>
                      <a:rPr lang="ar-AE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ar-AE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  <m: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sPre>
                          </m:e>
                        </m:d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ar-AE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  <m:sup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sPre>
                          </m:e>
                        </m:d>
                      </m:num>
                      <m:den>
                        <m:sPre>
                          <m:sPre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  <m:sup>
                            <m:r>
                              <a:rPr lang="ar-AE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sSub>
                              <m:sSubPr>
                                <m:ctrlPr>
                                  <a:rPr lang="ar-A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ar-AE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sPre>
                      </m:den>
                    </m:f>
                    <m:r>
                      <a:rPr lang="ar-AE" sz="2000">
                        <a:latin typeface="Cambria Math" panose="02040503050406030204" pitchFamily="18" charset="0"/>
                      </a:rPr>
                      <m:t>≈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109890</m:t>
                    </m:r>
                  </m:oMath>
                </a14:m>
                <a:endParaRPr lang="ar-AE" sz="2000" dirty="0"/>
              </a:p>
              <a:p>
                <a:pPr>
                  <a:defRPr sz="2800"/>
                </a:pPr>
                <a:r>
                  <a:rPr lang="ar-AE" sz="20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0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winning</m:t>
                            </m:r>
                          </m:e>
                        </m:d>
                      </m:e>
                    </m:func>
                    <m:r>
                      <a:rPr lang="ar-AE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008242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109890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118132</m:t>
                    </m:r>
                  </m:oMath>
                </a14:m>
                <a:endParaRPr lang="ar-AE" sz="2000" dirty="0"/>
              </a:p>
              <a:p>
                <a:pPr>
                  <a:defRPr sz="2800"/>
                </a:pPr>
                <a:r>
                  <a:rPr lang="ar-AE" sz="20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0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losing</m:t>
                            </m:r>
                          </m:e>
                        </m:d>
                      </m:e>
                    </m:func>
                    <m:r>
                      <a:rPr lang="ar-AE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118132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881868</m:t>
                    </m:r>
                  </m:oMath>
                </a14:m>
                <a:endParaRPr lang="ar-AE" sz="2000" dirty="0"/>
              </a:p>
              <a:p>
                <a:r>
                  <a:rPr lang="ar-AE" sz="2000" dirty="0"/>
                  <a:t>​</a:t>
                </a:r>
                <a:endParaRPr sz="20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08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A2.3: Expected Value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Then we calculate the expected value as follows: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</m:fName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Win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Payoff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Win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Probability</m:t>
                              </m:r>
                            </m:e>
                          </m:d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Lose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Payoff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Lose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Probability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0.118132</m:t>
                              </m:r>
                            </m:e>
                          </m:d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0.881868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=1.18132+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−1.763736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≈−0.582</m:t>
                      </m:r>
                    </m:oMath>
                  </m:oMathPara>
                </a14:m>
                <a:endParaRPr sz="1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see that the expected value of the wager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−$0.58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1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A2.3: Expected Value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2000"/>
                        <m:t>Total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m:rPr>
                          <m:nor/>
                        </m:rPr>
                        <a:rPr sz="2000"/>
                        <m:t>winnings</m:t>
                      </m:r>
                      <m:r>
                        <m:rPr>
                          <m:nor/>
                        </m:rPr>
                        <a:rPr sz="2000"/>
                        <m:t>/</m:t>
                      </m:r>
                      <m:r>
                        <m:rPr>
                          <m:nor/>
                        </m:rPr>
                        <a:rPr sz="2000"/>
                        <m:t>losses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m:rPr>
                          <m:nor/>
                        </m:rPr>
                        <a:rPr sz="2000"/>
                        <m:t>for</m:t>
                      </m:r>
                      <m:r>
                        <m:rPr>
                          <m:nor/>
                        </m:rPr>
                        <a:rPr sz="2000"/>
                        <m:t> 363 </m:t>
                      </m:r>
                      <m:r>
                        <m:rPr>
                          <m:nor/>
                        </m:rPr>
                        <a:rPr sz="2000"/>
                        <m:t>games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sz="2000">
                          <a:latin typeface="Cambria Math" panose="02040503050406030204" pitchFamily="18" charset="0"/>
                        </a:rPr>
                        <m:t>Expected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sz="2000">
                          <a:latin typeface="Cambria Math" panose="02040503050406030204" pitchFamily="18" charset="0"/>
                        </a:rPr>
                        <m:t>payoff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sz="2000"/>
                        <m:t>Number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m:rPr>
                          <m:nor/>
                        </m:rPr>
                        <a:rPr sz="2000"/>
                        <m:t>of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m:rPr>
                          <m:nor/>
                        </m:rPr>
                        <a:rPr sz="2000"/>
                        <m:t>bets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sz="2000"/>
                            <m:t>Total</m:t>
                          </m:r>
                          <m:r>
                            <m:rPr>
                              <m:nor/>
                            </m:rPr>
                            <a:rPr sz="2000"/>
                            <m:t> </m:t>
                          </m:r>
                          <m:r>
                            <m:rPr>
                              <m:nor/>
                            </m:rPr>
                            <a:rPr sz="2000"/>
                            <m:t>winnings</m:t>
                          </m:r>
                          <m:r>
                            <m:rPr>
                              <m:nor/>
                            </m:rPr>
                            <a:rPr sz="2000"/>
                            <m:t>/</m:t>
                          </m:r>
                          <m:r>
                            <m:rPr>
                              <m:nor/>
                            </m:rPr>
                            <a:rPr sz="2000"/>
                            <m:t>losses</m:t>
                          </m:r>
                          <m:r>
                            <m:rPr>
                              <m:nor/>
                            </m:rPr>
                            <a:rPr sz="2000"/>
                            <m:t> </m:t>
                          </m:r>
                          <m:r>
                            <m:rPr>
                              <m:nor/>
                            </m:rPr>
                            <a:rPr sz="2000"/>
                            <m:t>for</m:t>
                          </m:r>
                          <m:r>
                            <m:rPr>
                              <m:nor/>
                            </m:rPr>
                            <a:rPr sz="2000"/>
                            <m:t> 363 </m:t>
                          </m:r>
                          <m:r>
                            <m:rPr>
                              <m:nor/>
                            </m:rPr>
                            <a:rPr sz="2000"/>
                            <m:t>games</m:t>
                          </m:r>
                        </m:e>
                      </m:phant>
                      <m:r>
                        <a:rPr sz="2000">
                          <a:latin typeface="Cambria Math" panose="02040503050406030204" pitchFamily="18" charset="0"/>
                        </a:rPr>
                        <m:t>=−0.58⋅363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 sz="2000"/>
                            <m:t>Total</m:t>
                          </m:r>
                          <m:r>
                            <m:rPr>
                              <m:nor/>
                            </m:rPr>
                            <a:rPr sz="2000"/>
                            <m:t> </m:t>
                          </m:r>
                          <m:r>
                            <m:rPr>
                              <m:nor/>
                            </m:rPr>
                            <a:rPr sz="2000"/>
                            <m:t>winnings</m:t>
                          </m:r>
                          <m:r>
                            <m:rPr>
                              <m:nor/>
                            </m:rPr>
                            <a:rPr sz="2000"/>
                            <m:t>/</m:t>
                          </m:r>
                          <m:r>
                            <m:rPr>
                              <m:nor/>
                            </m:rPr>
                            <a:rPr sz="2000"/>
                            <m:t>losses</m:t>
                          </m:r>
                          <m:r>
                            <m:rPr>
                              <m:nor/>
                            </m:rPr>
                            <a:rPr sz="2000"/>
                            <m:t> </m:t>
                          </m:r>
                          <m:r>
                            <m:rPr>
                              <m:nor/>
                            </m:rPr>
                            <a:rPr sz="2000"/>
                            <m:t>for</m:t>
                          </m:r>
                          <m:r>
                            <m:rPr>
                              <m:nor/>
                            </m:rPr>
                            <a:rPr sz="2000"/>
                            <m:t> 363 </m:t>
                          </m:r>
                          <m:r>
                            <m:rPr>
                              <m:nor/>
                            </m:rPr>
                            <a:rPr sz="2000"/>
                            <m:t>games</m:t>
                          </m:r>
                        </m:e>
                      </m:phant>
                      <m:r>
                        <a:rPr sz="2000">
                          <a:latin typeface="Cambria Math" panose="02040503050406030204" pitchFamily="18" charset="0"/>
                        </a:rPr>
                        <m:t>=−210.54</m:t>
                      </m:r>
                    </m:oMath>
                  </m:oMathPara>
                </a14:m>
                <a:endParaRPr sz="20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Therefore, the players could expect to lose approximately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$210.54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A2.1: 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Larry and John decide to make a friendly wager on the football game they are watching one evening. For every extra point after a touchdown the kicker makes, John wins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sz="2800"/>
                  <a:t>. For every extra point the kicker misses, John must pay Larry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sz="2800"/>
                  <a:t>. Prior to this game, the kicker has made </a:t>
                </a:r>
                <a:r>
                  <a:rPr sz="2800">
                    <a:latin typeface="Cambria Math"/>
                  </a:rPr>
                  <a:t>9</a:t>
                </a:r>
                <a:r>
                  <a:rPr sz="2800"/>
                  <a:t> out of </a:t>
                </a:r>
                <a:r>
                  <a:rPr sz="2800">
                    <a:latin typeface="Cambria Math"/>
                  </a:rPr>
                  <a:t>16</a:t>
                </a:r>
                <a:r>
                  <a:rPr sz="2800"/>
                  <a:t> extra points this season.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What is the expected value for John's bet?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Suppose the kicker attempts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extra points during the game. What is the total amount of money John should expect to win or lose?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259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A2.1: Expected Value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determine the expected value of the game you must first calculate the probability of winning and losing. There are two possible outcomes for this bet: John wins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$20</m:t>
                    </m:r>
                  </m:oMath>
                </a14:m>
                <a:r>
                  <a:rPr sz="2800" dirty="0"/>
                  <a:t>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sz="2800" dirty="0"/>
                  <a:t>) or John loses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$30</m:t>
                    </m:r>
                  </m:oMath>
                </a14:m>
                <a:r>
                  <a:rPr sz="2800" dirty="0"/>
                  <a:t>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=−30</m:t>
                    </m:r>
                  </m:oMath>
                </a14:m>
                <a:r>
                  <a:rPr sz="2800" dirty="0"/>
                  <a:t>). To construct the payoff distribution you must also recognize what type of random variable is being described in the problem. If the kicker made </a:t>
                </a:r>
                <a:r>
                  <a:rPr sz="2800" dirty="0">
                    <a:latin typeface="Cambria Math"/>
                  </a:rPr>
                  <a:t>9</a:t>
                </a:r>
                <a:r>
                  <a:rPr sz="2800" dirty="0"/>
                  <a:t> of his past </a:t>
                </a:r>
                <a:r>
                  <a:rPr sz="2800" dirty="0">
                    <a:latin typeface="Cambria Math"/>
                  </a:rPr>
                  <a:t>16</a:t>
                </a:r>
                <a:r>
                  <a:rPr sz="2800" dirty="0"/>
                  <a:t> extra point attempts, then we assume that the probability that he will make an extra point, and that John will win the bet,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sz="2800" dirty="0"/>
                  <a:t>. By the complement rule, the probability that the kicker will miss, and John will lose the bet, is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A2.1: Expected Value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Then we calculate the expected value as follows: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</m:fName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Win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Payoff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Win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Probability</m:t>
                              </m:r>
                            </m:e>
                          </m:d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Lose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Payoff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Lose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Probability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875</m:t>
                      </m:r>
                    </m:oMath>
                  </m:oMathPara>
                </a14:m>
                <a:endParaRPr sz="1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see that the expected value of the wager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−$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r>
                  <a:rPr sz="2800" dirty="0"/>
                  <a:t>. John should expect that if the same bet were made many times, he would lose an average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r>
                  <a:rPr sz="2800" dirty="0"/>
                  <a:t> per bet.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19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A2.1: Expected Value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We know that over the long-term John would lose an average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$1.88</m:t>
                    </m:r>
                  </m:oMath>
                </a14:m>
                <a:r>
                  <a:rPr sz="2800"/>
                  <a:t> per bet. If he and Larry place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bets, one for each extra point attempt the kicker makes, then the total winnings/losses for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bets would be: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winnings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/>
                            <m:t>losses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for</m:t>
                          </m:r>
                          <m:r>
                            <m:rPr>
                              <m:nor/>
                            </m:rPr>
                            <a:rPr/>
                            <m:t> 5 </m:t>
                          </m:r>
                          <m:r>
                            <m:rPr>
                              <m:nor/>
                            </m:rPr>
                            <a:rPr/>
                            <m:t>bets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Expected</m:t>
                      </m:r>
                      <m:r>
                        <a:rPr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payoff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/>
                        <m:t>Number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of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bets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winnings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/>
                                <m:t>losses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 5 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bets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=−1.88⋅5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Total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winnings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/>
                                <m:t>losses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 5 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bets</m:t>
                              </m:r>
                            </m:den>
                          </m:f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=−9.4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Therefore, John could expect to lose approximately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$9.40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A2.2: 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Adrianna and Alicia are tossing a coin. They decide to make a bet on the outcome of Alicia's tosses. Alicia has to toss the coin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times. If she gets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tails or less, Adrianna will pay her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$12</m:t>
                    </m:r>
                  </m:oMath>
                </a14:m>
                <a:r>
                  <a:rPr sz="2800"/>
                  <a:t>. Otherwise, Alicia will pay Adrianna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$37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What is the expected value for Alicia's bet?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Suppose this game is played </a:t>
                </a:r>
                <a:r>
                  <a:rPr sz="2800">
                    <a:latin typeface="Cambria Math"/>
                  </a:rPr>
                  <a:t>24</a:t>
                </a:r>
                <a:r>
                  <a:rPr sz="2800"/>
                  <a:t> times, how much would Alicia expect to win or lose?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A2.2: Expected Value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There are two possible outcomes for this bet: Alicia wins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$12</m:t>
                    </m:r>
                  </m:oMath>
                </a14:m>
                <a:r>
                  <a:rPr sz="2800" dirty="0"/>
                  <a:t>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800" dirty="0"/>
                  <a:t>) or Alicia loses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$37</m:t>
                    </m:r>
                  </m:oMath>
                </a14:m>
                <a:r>
                  <a:rPr sz="2800" dirty="0"/>
                  <a:t>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=−37</m:t>
                    </m:r>
                  </m:oMath>
                </a14:m>
                <a:r>
                  <a:rPr sz="2800" dirty="0"/>
                  <a:t>). To determine the expected value of the game you must first calculate the probability of winning and losing, and form the payoff distribution.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A2.2: Expected Value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3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sz="2300">
                                <a:latin typeface="Cambria Math" panose="02040503050406030204" pitchFamily="18" charset="0"/>
                              </a:rPr>
                              <m:t>winning</m:t>
                            </m:r>
                          </m:e>
                        </m:d>
                      </m:e>
                    </m:func>
                    <m:r>
                      <a:rPr sz="23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3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sz="2300"/>
                              <m:t>Alicia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gets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3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tails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or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less</m:t>
                            </m:r>
                          </m:e>
                        </m:d>
                      </m:e>
                    </m:func>
                    <m:r>
                      <a:rPr sz="23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300" dirty="0"/>
                  <a:t>?</a:t>
                </a:r>
              </a:p>
              <a:p>
                <a:pPr>
                  <a:defRPr sz="2800"/>
                </a:pPr>
                <a:r>
                  <a:rPr sz="2300" dirty="0"/>
                  <a:t>​Since this is a binomial experiment, using the formula,</a:t>
                </a:r>
                <a:br>
                  <a:rPr lang="en-US" sz="2000" dirty="0"/>
                </a:br>
                <a:r>
                  <a:rPr sz="23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3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sz="230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sz="23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sPre>
                    <m:sSup>
                      <m:sSup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3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sz="23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230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300" dirty="0"/>
                  <a:t>, we have</a:t>
                </a:r>
              </a:p>
              <a:p>
                <a:pPr>
                  <a:defRPr sz="2800"/>
                </a:pPr>
                <a:r>
                  <a:rPr sz="23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3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sz="2300"/>
                              <m:t>Alicia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tosses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0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tails</m:t>
                            </m:r>
                          </m:e>
                        </m:d>
                      </m:e>
                    </m:func>
                    <m:r>
                      <a:rPr sz="230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sz="23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sPre>
                    <m:sSup>
                      <m:sSup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d>
                      </m:e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1−0.5</m:t>
                            </m:r>
                          </m:e>
                        </m:d>
                      </m:e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5−0</m:t>
                        </m:r>
                      </m:sup>
                    </m:sSup>
                    <m:r>
                      <a:rPr sz="2300">
                        <a:latin typeface="Cambria Math" panose="02040503050406030204" pitchFamily="18" charset="0"/>
                      </a:rPr>
                      <m:t>=0.03125</m:t>
                    </m:r>
                  </m:oMath>
                </a14:m>
                <a:endParaRPr sz="2300" dirty="0"/>
              </a:p>
              <a:p>
                <a:pPr>
                  <a:defRPr sz="2800"/>
                </a:pPr>
                <a:r>
                  <a:rPr sz="23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3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sz="2300"/>
                              <m:t>Alicia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tosses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1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tail</m:t>
                            </m:r>
                          </m:e>
                        </m:d>
                      </m:e>
                    </m:func>
                    <m:r>
                      <a:rPr sz="230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sz="23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sPre>
                    <m:sSup>
                      <m:sSup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d>
                      </m:e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1−0.5</m:t>
                            </m:r>
                          </m:e>
                        </m:d>
                      </m:e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5−1</m:t>
                        </m:r>
                      </m:sup>
                    </m:sSup>
                    <m:r>
                      <a:rPr sz="2300">
                        <a:latin typeface="Cambria Math" panose="02040503050406030204" pitchFamily="18" charset="0"/>
                      </a:rPr>
                      <m:t>=0.15625</m:t>
                    </m:r>
                  </m:oMath>
                </a14:m>
                <a:endParaRPr sz="2300" dirty="0"/>
              </a:p>
              <a:p>
                <a:pPr>
                  <a:defRPr sz="2800"/>
                </a:pPr>
                <a:r>
                  <a:rPr sz="23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3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sz="2300"/>
                              <m:t>Alicia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tosses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2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tails</m:t>
                            </m:r>
                          </m:e>
                        </m:d>
                      </m:e>
                    </m:func>
                    <m:r>
                      <a:rPr sz="230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sz="23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sPre>
                    <m:sSup>
                      <m:sSup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d>
                      </m:e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1−0.5</m:t>
                            </m:r>
                          </m:e>
                        </m:d>
                      </m:e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5−2</m:t>
                        </m:r>
                      </m:sup>
                    </m:sSup>
                    <m:r>
                      <a:rPr sz="2300">
                        <a:latin typeface="Cambria Math" panose="02040503050406030204" pitchFamily="18" charset="0"/>
                      </a:rPr>
                      <m:t>=0.3125</m:t>
                    </m:r>
                  </m:oMath>
                </a14:m>
                <a:endParaRPr sz="2300" dirty="0"/>
              </a:p>
              <a:p>
                <a:pPr>
                  <a:defRPr sz="2800"/>
                </a:pPr>
                <a:r>
                  <a:rPr sz="23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3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sz="2300"/>
                              <m:t>Alicia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tosses</m:t>
                            </m:r>
                            <m:r>
                              <m:rPr>
                                <m:nor/>
                              </m:rPr>
                              <a:rPr sz="2300"/>
                              <m:t> 3 </m:t>
                            </m:r>
                            <m:r>
                              <m:rPr>
                                <m:nor/>
                              </m:rPr>
                              <a:rPr sz="2300"/>
                              <m:t>tails</m:t>
                            </m:r>
                          </m:e>
                        </m:d>
                      </m:e>
                    </m:func>
                    <m:r>
                      <a:rPr sz="2300">
                        <a:latin typeface="Cambria Math" panose="02040503050406030204" pitchFamily="18" charset="0"/>
                      </a:rPr>
                      <m:t>=</m:t>
                    </m:r>
                    <m:sPre>
                      <m:sPre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sz="23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sPre>
                    <m:sSup>
                      <m:sSup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d>
                      </m:e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sz="2300">
                                <a:latin typeface="Cambria Math" panose="02040503050406030204" pitchFamily="18" charset="0"/>
                              </a:rPr>
                              <m:t>1−0.5</m:t>
                            </m:r>
                          </m:e>
                        </m:d>
                      </m:e>
                      <m:sup>
                        <m:r>
                          <a:rPr sz="2300">
                            <a:latin typeface="Cambria Math" panose="02040503050406030204" pitchFamily="18" charset="0"/>
                          </a:rPr>
                          <m:t>5−3</m:t>
                        </m:r>
                      </m:sup>
                    </m:sSup>
                    <m:r>
                      <a:rPr sz="2300">
                        <a:latin typeface="Cambria Math" panose="02040503050406030204" pitchFamily="18" charset="0"/>
                      </a:rPr>
                      <m:t>=0.3125</m:t>
                    </m:r>
                  </m:oMath>
                </a14:m>
                <a:endParaRPr sz="2300" dirty="0"/>
              </a:p>
              <a:p>
                <a:pPr>
                  <a:defRPr sz="2800"/>
                </a:pPr>
                <a:r>
                  <a:rPr sz="23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3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sz="2300">
                                <a:latin typeface="Cambria Math" panose="02040503050406030204" pitchFamily="18" charset="0"/>
                              </a:rPr>
                              <m:t>winning</m:t>
                            </m:r>
                          </m:e>
                        </m:d>
                      </m:e>
                    </m:func>
                    <m:r>
                      <a:rPr sz="2300">
                        <a:latin typeface="Cambria Math" panose="02040503050406030204" pitchFamily="18" charset="0"/>
                      </a:rPr>
                      <m:t>=0.03125+0.15625+0.3125+0.3125=0.8125</m:t>
                    </m:r>
                  </m:oMath>
                </a14:m>
                <a:endParaRPr sz="2300" dirty="0"/>
              </a:p>
              <a:p>
                <a:pPr>
                  <a:defRPr sz="2800"/>
                </a:pPr>
                <a:r>
                  <a:rPr sz="23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230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sz="2300">
                                <a:latin typeface="Cambria Math" panose="02040503050406030204" pitchFamily="18" charset="0"/>
                              </a:rPr>
                              <m:t>losing</m:t>
                            </m:r>
                          </m:e>
                        </m:d>
                      </m:e>
                    </m:func>
                    <m:r>
                      <a:rPr sz="2300">
                        <a:latin typeface="Cambria Math" panose="02040503050406030204" pitchFamily="18" charset="0"/>
                      </a:rPr>
                      <m:t>=1−0.8125=0.1875</m:t>
                    </m:r>
                  </m:oMath>
                </a14:m>
                <a:endParaRPr sz="23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71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A2.2: Expected Value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Then we calculate the expected value as follows: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</m:fName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Win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Payoff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Win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Probability</m:t>
                              </m:r>
                            </m:e>
                          </m:d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Lose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Payoff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Lose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 panose="02040503050406030204" pitchFamily="18" charset="0"/>
                                </a:rPr>
                                <m:t>Probability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0.8125</m:t>
                              </m:r>
                            </m:e>
                          </m:d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−37</m:t>
                              </m:r>
                            </m:e>
                          </m:d>
                          <m:r>
                            <a:rPr sz="180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0.1875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=9.75+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−6.9375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sz="1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phant>
                      <m:r>
                        <a:rPr sz="1800">
                          <a:latin typeface="Cambria Math" panose="02040503050406030204" pitchFamily="18" charset="0"/>
                        </a:rPr>
                        <m:t>=2.8125</m:t>
                      </m:r>
                    </m:oMath>
                  </m:oMathPara>
                </a14:m>
                <a:endParaRPr sz="1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see that the expected value of the wager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$2.81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05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1086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Cambria Math</vt:lpstr>
      <vt:lpstr>Office Theme</vt:lpstr>
      <vt:lpstr>Section A.2</vt:lpstr>
      <vt:lpstr>Example A2.1: Expected Value</vt:lpstr>
      <vt:lpstr>Example A2.1: Expected Value (cont.)</vt:lpstr>
      <vt:lpstr>Example A2.1: Expected Value (cont.)</vt:lpstr>
      <vt:lpstr>Example A2.1: Expected Value (cont.)</vt:lpstr>
      <vt:lpstr>Example A2.2: Expected Value</vt:lpstr>
      <vt:lpstr>Example A2.2: Expected Value (cont.)</vt:lpstr>
      <vt:lpstr>Example A2.2: Expected Value (cont.)</vt:lpstr>
      <vt:lpstr>Example A2.2: Expected Value (cont.)</vt:lpstr>
      <vt:lpstr>Example A2.2: Expected Value (cont.)</vt:lpstr>
      <vt:lpstr>Example A2.3: Expected Value</vt:lpstr>
      <vt:lpstr>Example A2.3: Expected Value (cont.)</vt:lpstr>
      <vt:lpstr>Example A2.3: Expected Value (cont.)</vt:lpstr>
      <vt:lpstr>Example A2.3: Expected Value (cont.)</vt:lpstr>
      <vt:lpstr>Example A2.3: Expected Value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Statistics 3rd Edition</dc:title>
  <dc:creator>Hawkes Learning</dc:creator>
  <cp:lastModifiedBy>Vincent Cellini</cp:lastModifiedBy>
  <cp:revision>117</cp:revision>
  <dcterms:created xsi:type="dcterms:W3CDTF">2013-04-26T14:43:13Z</dcterms:created>
  <dcterms:modified xsi:type="dcterms:W3CDTF">2020-06-02T18:52:27Z</dcterms:modified>
</cp:coreProperties>
</file>