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8"/>
      <p:bold r:id="rId9"/>
      <p:italic r:id="rId10"/>
      <p:boldItalic r:id="rId11"/>
    </p:embeddedFont>
    <p:embeddedFont>
      <p:font typeface="Cambria Math" panose="02040503050406030204" pitchFamily="18" charset="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llison Conger" initials="AC" lastIdx="1" clrIdx="1">
    <p:extLst>
      <p:ext uri="{19B8F6BF-5375-455C-9EA6-DF929625EA0E}">
        <p15:presenceInfo xmlns:p15="http://schemas.microsoft.com/office/powerpoint/2012/main" userId="S::aconger@hawkeslearning.com::ade6c5c3-e633-4050-96d1-34f11caf605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90" d="100"/>
          <a:sy n="90" d="100"/>
        </p:scale>
        <p:origin x="1122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font" Target="fonts/font5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6/2/2020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Type II Errors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A.4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t>Type I Error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2499322"/>
              </a:xfrm>
            </p:spPr>
            <p:txBody>
              <a:bodyPr>
                <a:normAutofit/>
              </a:bodyPr>
              <a:lstStyle/>
              <a:p>
                <a:pPr algn="ctr">
                  <a:defRPr sz="2800" b="1"/>
                </a:pPr>
                <a:r>
                  <a:t>Definition</a:t>
                </a:r>
              </a:p>
              <a:p>
                <a:r>
                  <a:rPr sz="2800"/>
                  <a:t>Rejecting the null hypothesis when it is true is called a </a:t>
                </a:r>
                <a:r>
                  <a:rPr sz="2800" b="1"/>
                  <a:t>Type I Error</a:t>
                </a:r>
                <a:r>
                  <a:rPr sz="2800"/>
                  <a:t>.</a:t>
                </a:r>
              </a:p>
              <a:p>
                <a:pPr>
                  <a:defRPr sz="2800"/>
                </a:pPr>
                <a:r>
                  <a:rPr sz="2800"/>
                  <a:t>The probability of making a </a:t>
                </a:r>
                <a:r>
                  <a:rPr sz="2800" b="1"/>
                  <a:t>Type I Error</a:t>
                </a:r>
                <a:r>
                  <a:rPr sz="2800"/>
                  <a:t> is called </a:t>
                </a:r>
                <a:r>
                  <a:rPr sz="2800" b="1"/>
                  <a:t>alpha</a:t>
                </a:r>
                <a:r>
                  <a:rPr sz="2800"/>
                  <a:t> and is denoted by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sz="2800"/>
                  <a:t>.</a:t>
                </a:r>
              </a:p>
              <a:p>
                <a:endParaRPr sz="280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2499322"/>
              </a:xfrm>
              <a:blipFill>
                <a:blip r:embed="rId2"/>
                <a:stretch>
                  <a:fillRect l="-1328" t="-1928" b="-21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t>Type II Error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2499322"/>
              </a:xfrm>
            </p:spPr>
            <p:txBody>
              <a:bodyPr>
                <a:normAutofit/>
              </a:bodyPr>
              <a:lstStyle/>
              <a:p>
                <a:pPr algn="ctr">
                  <a:defRPr sz="2800" b="1"/>
                </a:pPr>
                <a:r>
                  <a:rPr dirty="0"/>
                  <a:t>Definition</a:t>
                </a:r>
              </a:p>
              <a:p>
                <a:r>
                  <a:rPr sz="2800" dirty="0"/>
                  <a:t>Not rejecting the null hypothesis when it is false is called a </a:t>
                </a:r>
                <a:r>
                  <a:rPr sz="2800" b="1" dirty="0"/>
                  <a:t>Type II Error</a:t>
                </a:r>
                <a:r>
                  <a:rPr sz="2800" dirty="0"/>
                  <a:t>.</a:t>
                </a:r>
              </a:p>
              <a:p>
                <a:pPr>
                  <a:defRPr sz="2800"/>
                </a:pPr>
                <a:r>
                  <a:rPr sz="2800" dirty="0"/>
                  <a:t>The probability of making a </a:t>
                </a:r>
                <a:r>
                  <a:rPr sz="2800" b="1" dirty="0"/>
                  <a:t>Type II Error</a:t>
                </a:r>
                <a:r>
                  <a:rPr sz="2800" dirty="0"/>
                  <a:t> is called </a:t>
                </a:r>
                <a:r>
                  <a:rPr sz="2800" b="1" dirty="0"/>
                  <a:t>beta</a:t>
                </a:r>
                <a:r>
                  <a:rPr sz="2800" dirty="0"/>
                  <a:t> and is denoted by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sz="2800" dirty="0"/>
                  <a:t>.</a:t>
                </a:r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2499322"/>
              </a:xfrm>
              <a:blipFill>
                <a:blip r:embed="rId2"/>
                <a:stretch>
                  <a:fillRect l="-1328" t="-1928" b="-21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Note: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051522"/>
          </a:xfrm>
        </p:spPr>
        <p:txBody>
          <a:bodyPr>
            <a:normAutofit/>
          </a:bodyPr>
          <a:lstStyle/>
          <a:p>
            <a:r>
              <a:rPr sz="2800" dirty="0"/>
              <a:t>If you select the "Equal to" type you will be asked to select the type of alternative.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102</Words>
  <Application>Microsoft Office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Courier New</vt:lpstr>
      <vt:lpstr>Cambria Math</vt:lpstr>
      <vt:lpstr>Office Theme</vt:lpstr>
      <vt:lpstr>Section A.4</vt:lpstr>
      <vt:lpstr>Type I Error</vt:lpstr>
      <vt:lpstr>Type II Error</vt:lpstr>
      <vt:lpstr>Note: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</dc:title>
  <dc:creator>Hawkes Learning</dc:creator>
  <cp:lastModifiedBy>Vincent Cellini</cp:lastModifiedBy>
  <cp:revision>118</cp:revision>
  <dcterms:created xsi:type="dcterms:W3CDTF">2013-04-26T14:43:13Z</dcterms:created>
  <dcterms:modified xsi:type="dcterms:W3CDTF">2020-06-02T18:41:35Z</dcterms:modified>
</cp:coreProperties>
</file>