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30" r:id="rId58"/>
    <p:sldId id="306" r:id="rId59"/>
    <p:sldId id="307" r:id="rId60"/>
    <p:sldId id="308" r:id="rId61"/>
    <p:sldId id="309" r:id="rId62"/>
    <p:sldId id="310" r:id="rId63"/>
    <p:sldId id="311" r:id="rId64"/>
    <p:sldId id="312" r:id="rId65"/>
    <p:sldId id="313" r:id="rId66"/>
    <p:sldId id="314" r:id="rId67"/>
    <p:sldId id="331" r:id="rId68"/>
    <p:sldId id="315" r:id="rId69"/>
    <p:sldId id="316" r:id="rId70"/>
    <p:sldId id="317" r:id="rId71"/>
    <p:sldId id="318" r:id="rId72"/>
    <p:sldId id="319" r:id="rId73"/>
    <p:sldId id="320" r:id="rId74"/>
    <p:sldId id="321" r:id="rId75"/>
    <p:sldId id="322" r:id="rId76"/>
    <p:sldId id="323" r:id="rId77"/>
    <p:sldId id="324" r:id="rId78"/>
    <p:sldId id="325" r:id="rId79"/>
    <p:sldId id="332" r:id="rId80"/>
    <p:sldId id="326" r:id="rId81"/>
    <p:sldId id="327" r:id="rId82"/>
    <p:sldId id="328" r:id="rId83"/>
    <p:sldId id="329" r:id="rId84"/>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ison Conger" initials="AC" lastIdx="5" clrIdx="0"/>
  <p:cmAuthor id="1" nam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3" autoAdjust="0"/>
  </p:normalViewPr>
  <p:slideViewPr>
    <p:cSldViewPr snapToGrid="0">
      <p:cViewPr varScale="1">
        <p:scale>
          <a:sx n="82" d="100"/>
          <a:sy n="82" d="100"/>
        </p:scale>
        <p:origin x="12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1"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3"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4"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6"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7"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8"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9"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40"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41"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2"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4"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5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57"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1"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2"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3"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5"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67"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69"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0"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1"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3"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4"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76"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8"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79"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81"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2"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3"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4"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5"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86"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9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9"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0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0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1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2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2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3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3"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5"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2"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47"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4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5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5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58"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0"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2"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4"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5"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8"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6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0"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72"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3"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4"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5"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6"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7"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8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9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9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0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1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1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3"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5"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37"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3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6"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7"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48"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0"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2"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16"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7"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18"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4"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5"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5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8"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0"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62"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3"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4"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5"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6"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7"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78" name="PlaceHolder 2"/>
          <p:cNvSpPr>
            <a:spLocks noGrp="1"/>
          </p:cNvSpPr>
          <p:nvPr>
            <p:ph type="subTitle"/>
          </p:nvPr>
        </p:nvSpPr>
        <p:spPr>
          <a:xfrm>
            <a:off x="457200" y="1029240"/>
            <a:ext cx="8229240" cy="49665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0" name="PlaceHolder 2"/>
          <p:cNvSpPr>
            <a:spLocks noGrp="1"/>
          </p:cNvSpPr>
          <p:nvPr>
            <p:ph type="body"/>
          </p:nvPr>
        </p:nvSpPr>
        <p:spPr>
          <a:xfrm>
            <a:off x="457200" y="1029240"/>
            <a:ext cx="822924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2"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3"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5" name="PlaceHolder 1"/>
          <p:cNvSpPr>
            <a:spLocks noGrp="1"/>
          </p:cNvSpPr>
          <p:nvPr>
            <p:ph type="subTitle"/>
          </p:nvPr>
        </p:nvSpPr>
        <p:spPr>
          <a:xfrm>
            <a:off x="457200" y="114840"/>
            <a:ext cx="8229240" cy="4238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87"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8" name="PlaceHolder 3"/>
          <p:cNvSpPr>
            <a:spLocks noGrp="1"/>
          </p:cNvSpPr>
          <p:nvPr>
            <p:ph type="body"/>
          </p:nvPr>
        </p:nvSpPr>
        <p:spPr>
          <a:xfrm>
            <a:off x="467424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89"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0"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1"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2"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1" name="PlaceHolder 2"/>
          <p:cNvSpPr>
            <a:spLocks noGrp="1"/>
          </p:cNvSpPr>
          <p:nvPr>
            <p:ph type="body"/>
          </p:nvPr>
        </p:nvSpPr>
        <p:spPr>
          <a:xfrm>
            <a:off x="457200" y="1029240"/>
            <a:ext cx="4015800" cy="496656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2"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3" name="PlaceHolder 4"/>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5"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6"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97"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99" name="PlaceHolder 2"/>
          <p:cNvSpPr>
            <a:spLocks noGrp="1"/>
          </p:cNvSpPr>
          <p:nvPr>
            <p:ph type="body"/>
          </p:nvPr>
        </p:nvSpPr>
        <p:spPr>
          <a:xfrm>
            <a:off x="457200" y="102924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0" name="PlaceHolder 3"/>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02"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3"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4" name="PlaceHolder 4"/>
          <p:cNvSpPr>
            <a:spLocks noGrp="1"/>
          </p:cNvSpPr>
          <p:nvPr>
            <p:ph type="body"/>
          </p:nvPr>
        </p:nvSpPr>
        <p:spPr>
          <a:xfrm>
            <a:off x="45720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5" name="PlaceHolder 5"/>
          <p:cNvSpPr>
            <a:spLocks noGrp="1"/>
          </p:cNvSpPr>
          <p:nvPr>
            <p:ph type="body"/>
          </p:nvPr>
        </p:nvSpPr>
        <p:spPr>
          <a:xfrm>
            <a:off x="4674240" y="362340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307" name="PlaceHolder 2"/>
          <p:cNvSpPr>
            <a:spLocks noGrp="1"/>
          </p:cNvSpPr>
          <p:nvPr>
            <p:ph type="body"/>
          </p:nvPr>
        </p:nvSpPr>
        <p:spPr>
          <a:xfrm>
            <a:off x="45720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8" name="PlaceHolder 3"/>
          <p:cNvSpPr>
            <a:spLocks noGrp="1"/>
          </p:cNvSpPr>
          <p:nvPr>
            <p:ph type="body"/>
          </p:nvPr>
        </p:nvSpPr>
        <p:spPr>
          <a:xfrm>
            <a:off x="323964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09" name="PlaceHolder 4"/>
          <p:cNvSpPr>
            <a:spLocks noGrp="1"/>
          </p:cNvSpPr>
          <p:nvPr>
            <p:ph type="body"/>
          </p:nvPr>
        </p:nvSpPr>
        <p:spPr>
          <a:xfrm>
            <a:off x="6022080" y="102924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0" name="PlaceHolder 5"/>
          <p:cNvSpPr>
            <a:spLocks noGrp="1"/>
          </p:cNvSpPr>
          <p:nvPr>
            <p:ph type="body"/>
          </p:nvPr>
        </p:nvSpPr>
        <p:spPr>
          <a:xfrm>
            <a:off x="45720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1" name="PlaceHolder 6"/>
          <p:cNvSpPr>
            <a:spLocks noGrp="1"/>
          </p:cNvSpPr>
          <p:nvPr>
            <p:ph type="body"/>
          </p:nvPr>
        </p:nvSpPr>
        <p:spPr>
          <a:xfrm>
            <a:off x="323964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312" name="PlaceHolder 7"/>
          <p:cNvSpPr>
            <a:spLocks noGrp="1"/>
          </p:cNvSpPr>
          <p:nvPr>
            <p:ph type="body"/>
          </p:nvPr>
        </p:nvSpPr>
        <p:spPr>
          <a:xfrm>
            <a:off x="6022080" y="3623400"/>
            <a:ext cx="26496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114840"/>
            <a:ext cx="8229240" cy="914040"/>
          </a:xfrm>
          <a:prstGeom prst="rect">
            <a:avLst/>
          </a:prstGeom>
        </p:spPr>
        <p:txBody>
          <a:bodyPr lIns="0" tIns="0" rIns="0" bIns="0" anchor="ctr">
            <a:spAutoFit/>
          </a:bodyPr>
          <a:lstStyle/>
          <a:p>
            <a:endParaRPr lang="en-US" sz="1800" b="0" strike="noStrike" spc="-1">
              <a:solidFill>
                <a:srgbClr val="366092"/>
              </a:solidFill>
              <a:latin typeface="Calibri"/>
            </a:endParaRPr>
          </a:p>
        </p:txBody>
      </p:sp>
      <p:sp>
        <p:nvSpPr>
          <p:cNvPr id="24" name="PlaceHolder 2"/>
          <p:cNvSpPr>
            <a:spLocks noGrp="1"/>
          </p:cNvSpPr>
          <p:nvPr>
            <p:ph type="body"/>
          </p:nvPr>
        </p:nvSpPr>
        <p:spPr>
          <a:xfrm>
            <a:off x="45720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5" name="PlaceHolder 3"/>
          <p:cNvSpPr>
            <a:spLocks noGrp="1"/>
          </p:cNvSpPr>
          <p:nvPr>
            <p:ph type="body"/>
          </p:nvPr>
        </p:nvSpPr>
        <p:spPr>
          <a:xfrm>
            <a:off x="4674240" y="1029240"/>
            <a:ext cx="4015800" cy="2368800"/>
          </a:xfrm>
          <a:prstGeom prst="rect">
            <a:avLst/>
          </a:prstGeom>
        </p:spPr>
        <p:txBody>
          <a:bodyPr lIns="0" tIns="0" rIns="0" bIns="0">
            <a:normAutofit/>
          </a:bodyPr>
          <a:lstStyle/>
          <a:p>
            <a:endParaRPr lang="en-US" sz="3200" b="0" strike="noStrike" spc="-1">
              <a:solidFill>
                <a:srgbClr val="366092"/>
              </a:solidFill>
              <a:latin typeface="Calibri"/>
            </a:endParaRPr>
          </a:p>
        </p:txBody>
      </p:sp>
      <p:sp>
        <p:nvSpPr>
          <p:cNvPr id="26" name="PlaceHolder 4"/>
          <p:cNvSpPr>
            <a:spLocks noGrp="1"/>
          </p:cNvSpPr>
          <p:nvPr>
            <p:ph type="body"/>
          </p:nvPr>
        </p:nvSpPr>
        <p:spPr>
          <a:xfrm>
            <a:off x="457200" y="3623400"/>
            <a:ext cx="8229240" cy="2368800"/>
          </a:xfrm>
          <a:prstGeom prst="rect">
            <a:avLst/>
          </a:prstGeom>
        </p:spPr>
        <p:txBody>
          <a:bodyPr lIns="0" tIns="0" rIns="0" bIns="0">
            <a:normAutofit/>
          </a:bodyPr>
          <a:lstStyle/>
          <a:p>
            <a:endParaRPr lang="en-US" sz="3200" b="0" strike="noStrike" spc="-1">
              <a:solidFill>
                <a:srgbClr val="366092"/>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7" name="Picture 2"/>
          <p:cNvPicPr/>
          <p:nvPr/>
        </p:nvPicPr>
        <p:blipFill>
          <a:blip r:embed="rId14"/>
          <a:stretch/>
        </p:blipFill>
        <p:spPr>
          <a:xfrm>
            <a:off x="685800" y="6095880"/>
            <a:ext cx="1828440" cy="456840"/>
          </a:xfrm>
          <a:prstGeom prst="rect">
            <a:avLst/>
          </a:prstGeom>
          <a:ln>
            <a:noFill/>
          </a:ln>
        </p:spPr>
      </p:pic>
      <p:sp>
        <p:nvSpPr>
          <p:cNvPr id="2" name="CustomShape 2"/>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3" name="Picture 1"/>
          <p:cNvPicPr/>
          <p:nvPr/>
        </p:nvPicPr>
        <p:blipFill>
          <a:blip r:embed="rId14"/>
          <a:stretch/>
        </p:blipFill>
        <p:spPr>
          <a:xfrm>
            <a:off x="685800" y="6095880"/>
            <a:ext cx="1828440" cy="456840"/>
          </a:xfrm>
          <a:prstGeom prst="rect">
            <a:avLst/>
          </a:prstGeom>
          <a:ln>
            <a:noFill/>
          </a:ln>
        </p:spPr>
      </p:pic>
      <p:sp>
        <p:nvSpPr>
          <p:cNvPr id="4" name="PlaceHolder 3"/>
          <p:cNvSpPr>
            <a:spLocks noGrp="1"/>
          </p:cNvSpPr>
          <p:nvPr>
            <p:ph type="body"/>
          </p:nvPr>
        </p:nvSpPr>
        <p:spPr>
          <a:xfrm>
            <a:off x="1371600" y="3502080"/>
            <a:ext cx="6400440" cy="1755360"/>
          </a:xfrm>
          <a:prstGeom prst="rect">
            <a:avLst/>
          </a:prstGeom>
        </p:spPr>
        <p:txBody>
          <a:bodyPr lIns="90000" tIns="45000" rIns="90000" bIns="45000" anchorCtr="1">
            <a:noAutofit/>
          </a:bodyPr>
          <a:lstStyle/>
          <a:p>
            <a:pPr>
              <a:lnSpc>
                <a:spcPct val="100000"/>
              </a:lnSpc>
              <a:spcBef>
                <a:spcPts val="641"/>
              </a:spcBef>
            </a:pPr>
            <a:r>
              <a:rPr lang="en-US" sz="3200" b="1" i="1" strike="noStrike" spc="-1">
                <a:solidFill>
                  <a:srgbClr val="366092"/>
                </a:solidFill>
                <a:latin typeface="Calibri"/>
              </a:rPr>
              <a:t>Click to add subtitle</a:t>
            </a:r>
            <a:endParaRPr lang="en-US" sz="3200" b="0" strike="noStrike" spc="-1">
              <a:solidFill>
                <a:srgbClr val="366092"/>
              </a:solidFill>
              <a:latin typeface="Calibri"/>
            </a:endParaRPr>
          </a:p>
        </p:txBody>
      </p:sp>
      <p:sp>
        <p:nvSpPr>
          <p:cNvPr id="5" name="PlaceHolder 4"/>
          <p:cNvSpPr>
            <a:spLocks noGrp="1"/>
          </p:cNvSpPr>
          <p:nvPr>
            <p:ph type="title"/>
          </p:nvPr>
        </p:nvSpPr>
        <p:spPr>
          <a:xfrm>
            <a:off x="640080" y="2130480"/>
            <a:ext cx="7772040" cy="1471680"/>
          </a:xfrm>
          <a:prstGeom prst="rect">
            <a:avLst/>
          </a:prstGeom>
        </p:spPr>
        <p:txBody>
          <a:bodyPr lIns="90000" tIns="45000" rIns="90000" bIns="45000" anchor="ctr">
            <a:noAutofit/>
          </a:bodyPr>
          <a:lstStyle/>
          <a:p>
            <a:pPr algn="ctr">
              <a:lnSpc>
                <a:spcPct val="100000"/>
              </a:lnSpc>
            </a:pPr>
            <a:r>
              <a:rPr lang="en-US" sz="4400" b="1" strike="noStrike" spc="-1">
                <a:solidFill>
                  <a:srgbClr val="366092"/>
                </a:solidFill>
                <a:latin typeface="Arial"/>
              </a:rPr>
              <a:t>Click to edit Master title style</a:t>
            </a:r>
            <a:endParaRPr lang="en-US" sz="4400" b="0" strike="noStrike" spc="-1">
              <a:solidFill>
                <a:srgbClr val="366092"/>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43" name="Picture 2"/>
          <p:cNvPicPr/>
          <p:nvPr/>
        </p:nvPicPr>
        <p:blipFill>
          <a:blip r:embed="rId14"/>
          <a:stretch/>
        </p:blipFill>
        <p:spPr>
          <a:xfrm>
            <a:off x="685800" y="6095880"/>
            <a:ext cx="1828440" cy="456840"/>
          </a:xfrm>
          <a:prstGeom prst="rect">
            <a:avLst/>
          </a:prstGeom>
          <a:ln>
            <a:noFill/>
          </a:ln>
        </p:spPr>
      </p:pic>
      <p:sp>
        <p:nvSpPr>
          <p:cNvPr id="44"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45"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6"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47"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48"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49" name="Picture 9"/>
          <p:cNvPicPr/>
          <p:nvPr/>
        </p:nvPicPr>
        <p:blipFill>
          <a:blip r:embed="rId14"/>
          <a:stretch/>
        </p:blipFill>
        <p:spPr>
          <a:xfrm>
            <a:off x="685800" y="6095880"/>
            <a:ext cx="1828440" cy="456840"/>
          </a:xfrm>
          <a:prstGeom prst="rect">
            <a:avLst/>
          </a:prstGeom>
          <a:ln>
            <a:noFill/>
          </a:ln>
        </p:spPr>
      </p:pic>
      <p:sp>
        <p:nvSpPr>
          <p:cNvPr id="50" name="PlaceHolder 7"/>
          <p:cNvSpPr>
            <a:spLocks noGrp="1"/>
          </p:cNvSpPr>
          <p:nvPr>
            <p:ph type="body"/>
          </p:nvPr>
        </p:nvSpPr>
        <p:spPr>
          <a:xfrm>
            <a:off x="457200" y="1082160"/>
            <a:ext cx="8229240" cy="491400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88" name="Picture 2"/>
          <p:cNvPicPr/>
          <p:nvPr/>
        </p:nvPicPr>
        <p:blipFill>
          <a:blip r:embed="rId14"/>
          <a:stretch/>
        </p:blipFill>
        <p:spPr>
          <a:xfrm>
            <a:off x="685800" y="6095880"/>
            <a:ext cx="1828440" cy="456840"/>
          </a:xfrm>
          <a:prstGeom prst="rect">
            <a:avLst/>
          </a:prstGeom>
          <a:ln>
            <a:noFill/>
          </a:ln>
        </p:spPr>
      </p:pic>
      <p:sp>
        <p:nvSpPr>
          <p:cNvPr id="89"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90"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91"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92"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93"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94" name="Picture 9"/>
          <p:cNvPicPr/>
          <p:nvPr/>
        </p:nvPicPr>
        <p:blipFill>
          <a:blip r:embed="rId14"/>
          <a:stretch/>
        </p:blipFill>
        <p:spPr>
          <a:xfrm>
            <a:off x="685800" y="6095880"/>
            <a:ext cx="1828440" cy="456840"/>
          </a:xfrm>
          <a:prstGeom prst="rect">
            <a:avLst/>
          </a:prstGeom>
          <a:ln>
            <a:noFill/>
          </a:ln>
        </p:spPr>
      </p:pic>
      <p:sp>
        <p:nvSpPr>
          <p:cNvPr id="95" name="CustomShape 7"/>
          <p:cNvSpPr/>
          <p:nvPr/>
        </p:nvSpPr>
        <p:spPr>
          <a:xfrm>
            <a:off x="457200" y="1092960"/>
            <a:ext cx="8229240" cy="4850280"/>
          </a:xfrm>
          <a:prstGeom prst="rect">
            <a:avLst/>
          </a:prstGeom>
          <a:solidFill>
            <a:schemeClr val="accent3"/>
          </a:solidFill>
          <a:ln>
            <a:round/>
          </a:ln>
        </p:spPr>
        <p:style>
          <a:lnRef idx="2">
            <a:schemeClr val="accent1">
              <a:shade val="50000"/>
            </a:schemeClr>
          </a:lnRef>
          <a:fillRef idx="1">
            <a:schemeClr val="accent1"/>
          </a:fillRef>
          <a:effectRef idx="0">
            <a:schemeClr val="accent1"/>
          </a:effectRef>
          <a:fontRef idx="minor"/>
        </p:style>
      </p:sp>
      <p:sp>
        <p:nvSpPr>
          <p:cNvPr id="96" name="PlaceHolder 8"/>
          <p:cNvSpPr>
            <a:spLocks noGrp="1"/>
          </p:cNvSpPr>
          <p:nvPr>
            <p:ph type="body"/>
          </p:nvPr>
        </p:nvSpPr>
        <p:spPr>
          <a:xfrm>
            <a:off x="457200" y="1127520"/>
            <a:ext cx="8229240" cy="4826520"/>
          </a:xfrm>
          <a:prstGeom prst="rect">
            <a:avLst/>
          </a:prstGeom>
        </p:spPr>
        <p:txBody>
          <a:bodyPr lIns="90000" tIns="45000" rIns="90000" bIns="45000">
            <a:noAutofit/>
          </a:bodyPr>
          <a:lstStyle/>
          <a:p>
            <a:pPr>
              <a:lnSpc>
                <a:spcPct val="100000"/>
              </a:lnSpc>
              <a:spcBef>
                <a:spcPts val="641"/>
              </a:spcBef>
            </a:pPr>
            <a:r>
              <a:rPr lang="en-US" sz="3200" b="0" strike="noStrike" spc="-1">
                <a:solidFill>
                  <a:srgbClr val="366092"/>
                </a:solidFill>
                <a:latin typeface="Calibri"/>
              </a:rPr>
              <a:t> </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134" name="Picture 2"/>
          <p:cNvPicPr/>
          <p:nvPr/>
        </p:nvPicPr>
        <p:blipFill>
          <a:blip r:embed="rId14"/>
          <a:stretch/>
        </p:blipFill>
        <p:spPr>
          <a:xfrm>
            <a:off x="685800" y="6095880"/>
            <a:ext cx="1828440" cy="456840"/>
          </a:xfrm>
          <a:prstGeom prst="rect">
            <a:avLst/>
          </a:prstGeom>
          <a:ln>
            <a:noFill/>
          </a:ln>
        </p:spPr>
      </p:pic>
      <p:sp>
        <p:nvSpPr>
          <p:cNvPr id="135"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136"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137"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138"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139"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140" name="Picture 9"/>
          <p:cNvPicPr/>
          <p:nvPr/>
        </p:nvPicPr>
        <p:blipFill>
          <a:blip r:embed="rId14"/>
          <a:stretch/>
        </p:blipFill>
        <p:spPr>
          <a:xfrm>
            <a:off x="685800" y="6095880"/>
            <a:ext cx="1828440" cy="456840"/>
          </a:xfrm>
          <a:prstGeom prst="rect">
            <a:avLst/>
          </a:prstGeom>
          <a:ln>
            <a:noFill/>
          </a:ln>
        </p:spPr>
      </p:pic>
      <p:sp>
        <p:nvSpPr>
          <p:cNvPr id="141" name="PlaceHolder 7"/>
          <p:cNvSpPr>
            <a:spLocks noGrp="1"/>
          </p:cNvSpPr>
          <p:nvPr>
            <p:ph type="body"/>
          </p:nvPr>
        </p:nvSpPr>
        <p:spPr>
          <a:xfrm>
            <a:off x="457200" y="1082160"/>
            <a:ext cx="8229240" cy="486108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179" name="Picture 2"/>
          <p:cNvPicPr/>
          <p:nvPr/>
        </p:nvPicPr>
        <p:blipFill>
          <a:blip r:embed="rId14"/>
          <a:stretch/>
        </p:blipFill>
        <p:spPr>
          <a:xfrm>
            <a:off x="685800" y="6095880"/>
            <a:ext cx="1828440" cy="456840"/>
          </a:xfrm>
          <a:prstGeom prst="rect">
            <a:avLst/>
          </a:prstGeom>
          <a:ln>
            <a:noFill/>
          </a:ln>
        </p:spPr>
      </p:pic>
      <p:sp>
        <p:nvSpPr>
          <p:cNvPr id="180"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181"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182"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183"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184"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185" name="Picture 9"/>
          <p:cNvPicPr/>
          <p:nvPr/>
        </p:nvPicPr>
        <p:blipFill>
          <a:blip r:embed="rId14"/>
          <a:stretch/>
        </p:blipFill>
        <p:spPr>
          <a:xfrm>
            <a:off x="685800" y="6095880"/>
            <a:ext cx="1828440" cy="456840"/>
          </a:xfrm>
          <a:prstGeom prst="rect">
            <a:avLst/>
          </a:prstGeom>
          <a:ln>
            <a:noFill/>
          </a:ln>
        </p:spPr>
      </p:pic>
      <p:sp>
        <p:nvSpPr>
          <p:cNvPr id="186" name="PlaceHolder 7"/>
          <p:cNvSpPr>
            <a:spLocks noGrp="1"/>
          </p:cNvSpPr>
          <p:nvPr>
            <p:ph type="body"/>
          </p:nvPr>
        </p:nvSpPr>
        <p:spPr>
          <a:xfrm>
            <a:off x="457200" y="1029240"/>
            <a:ext cx="8229240" cy="496656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224" name="Picture 2"/>
          <p:cNvPicPr/>
          <p:nvPr/>
        </p:nvPicPr>
        <p:blipFill>
          <a:blip r:embed="rId14"/>
          <a:stretch/>
        </p:blipFill>
        <p:spPr>
          <a:xfrm>
            <a:off x="685800" y="6095880"/>
            <a:ext cx="1828440" cy="456840"/>
          </a:xfrm>
          <a:prstGeom prst="rect">
            <a:avLst/>
          </a:prstGeom>
          <a:ln>
            <a:noFill/>
          </a:ln>
        </p:spPr>
      </p:pic>
      <p:sp>
        <p:nvSpPr>
          <p:cNvPr id="225"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226" name="CustomShape 3"/>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27" name="CustomShape 4"/>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228" name="Line 5"/>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229" name="Line 6"/>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230" name="Picture 9"/>
          <p:cNvPicPr/>
          <p:nvPr/>
        </p:nvPicPr>
        <p:blipFill>
          <a:blip r:embed="rId14"/>
          <a:stretch/>
        </p:blipFill>
        <p:spPr>
          <a:xfrm>
            <a:off x="685800" y="6095880"/>
            <a:ext cx="1828440" cy="456840"/>
          </a:xfrm>
          <a:prstGeom prst="rect">
            <a:avLst/>
          </a:prstGeom>
          <a:ln>
            <a:noFill/>
          </a:ln>
        </p:spPr>
      </p:pic>
      <p:sp>
        <p:nvSpPr>
          <p:cNvPr id="231" name="PlaceHolder 7"/>
          <p:cNvSpPr>
            <a:spLocks noGrp="1"/>
          </p:cNvSpPr>
          <p:nvPr>
            <p:ph type="body"/>
          </p:nvPr>
        </p:nvSpPr>
        <p:spPr>
          <a:xfrm>
            <a:off x="457200" y="1105560"/>
            <a:ext cx="8229240" cy="4837680"/>
          </a:xfrm>
          <a:prstGeom prst="rect">
            <a:avLst/>
          </a:prstGeom>
        </p:spPr>
        <p:txBody>
          <a:bodyPr lIns="90000" tIns="45000" rIns="90000" bIns="45000">
            <a:noAutofit/>
          </a:bodyPr>
          <a:lstStyle/>
          <a:p>
            <a:pPr marL="432000" indent="-324000">
              <a:spcBef>
                <a:spcPts val="1417"/>
              </a:spcBef>
              <a:buClr>
                <a:srgbClr val="000000"/>
              </a:buClr>
              <a:buSzPct val="45000"/>
              <a:buFont typeface="Wingdings" charset="2"/>
              <a:buChar char=""/>
            </a:pPr>
            <a:r>
              <a:rPr lang="en-US" sz="2800" b="0" strike="noStrike" spc="-1">
                <a:solidFill>
                  <a:srgbClr val="366092"/>
                </a:solidFill>
                <a:latin typeface="Calibri"/>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366092"/>
                </a:solidFill>
                <a:latin typeface="Calibri"/>
              </a:rPr>
              <a:t>Second Outline Level</a:t>
            </a:r>
          </a:p>
          <a:p>
            <a:pPr marL="1296000" lvl="2" indent="-288000">
              <a:spcBef>
                <a:spcPts val="850"/>
              </a:spcBef>
              <a:buClr>
                <a:srgbClr val="000000"/>
              </a:buClr>
              <a:buSzPct val="45000"/>
              <a:buFont typeface="Wingdings" charset="2"/>
              <a:buChar char=""/>
            </a:pPr>
            <a:r>
              <a:rPr lang="en-US" sz="2800" b="0" strike="noStrike" spc="-1">
                <a:solidFill>
                  <a:srgbClr val="366092"/>
                </a:solidFill>
                <a:latin typeface="Calibri"/>
              </a:rPr>
              <a:t>Third Outline Level</a:t>
            </a:r>
          </a:p>
          <a:p>
            <a:pPr marL="1728000" lvl="3" indent="-216000">
              <a:spcBef>
                <a:spcPts val="567"/>
              </a:spcBef>
              <a:buClr>
                <a:srgbClr val="000000"/>
              </a:buClr>
              <a:buSzPct val="75000"/>
              <a:buFont typeface="Symbol" charset="2"/>
              <a:buChar char=""/>
            </a:pPr>
            <a:r>
              <a:rPr lang="en-US" sz="2800" b="0" strike="noStrike" spc="-1">
                <a:solidFill>
                  <a:srgbClr val="366092"/>
                </a:solidFill>
                <a:latin typeface="Calibri"/>
              </a:rPr>
              <a:t>Fourth Outline Level</a:t>
            </a:r>
          </a:p>
          <a:p>
            <a:pPr marL="2160000" lvl="4" indent="-216000">
              <a:spcBef>
                <a:spcPts val="283"/>
              </a:spcBef>
              <a:buClr>
                <a:srgbClr val="000000"/>
              </a:buClr>
              <a:buSzPct val="45000"/>
              <a:buFont typeface="Wingdings" charset="2"/>
              <a:buChar char=""/>
            </a:pPr>
            <a:r>
              <a:rPr lang="en-US" sz="2800" b="0" strike="noStrike" spc="-1">
                <a:solidFill>
                  <a:srgbClr val="366092"/>
                </a:solidFill>
                <a:latin typeface="Calibri"/>
              </a:rPr>
              <a:t>Fifth Outline Level</a:t>
            </a:r>
          </a:p>
          <a:p>
            <a:pPr marL="2592000" lvl="5" indent="-216000">
              <a:spcBef>
                <a:spcPts val="283"/>
              </a:spcBef>
              <a:buClr>
                <a:srgbClr val="000000"/>
              </a:buClr>
              <a:buSzPct val="45000"/>
              <a:buFont typeface="Wingdings" charset="2"/>
              <a:buChar char=""/>
            </a:pPr>
            <a:r>
              <a:rPr lang="en-US" sz="2800" b="0" strike="noStrike" spc="-1">
                <a:solidFill>
                  <a:srgbClr val="366092"/>
                </a:solidFill>
                <a:latin typeface="Calibri"/>
              </a:rPr>
              <a:t>Sixth Outline Level</a:t>
            </a:r>
          </a:p>
          <a:p>
            <a:pPr marL="3024000" lvl="6" indent="-216000">
              <a:spcBef>
                <a:spcPts val="283"/>
              </a:spcBef>
              <a:buClr>
                <a:srgbClr val="000000"/>
              </a:buClr>
              <a:buSzPct val="45000"/>
              <a:buFont typeface="Wingdings" charset="2"/>
              <a:buChar char=""/>
            </a:pPr>
            <a:r>
              <a:rPr lang="en-US" sz="2800" b="0" strike="noStrike" spc="-1">
                <a:solidFill>
                  <a:srgbClr val="366092"/>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CustomShape 1"/>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pic>
        <p:nvPicPr>
          <p:cNvPr id="269" name="Picture 2"/>
          <p:cNvPicPr/>
          <p:nvPr/>
        </p:nvPicPr>
        <p:blipFill>
          <a:blip r:embed="rId14"/>
          <a:stretch/>
        </p:blipFill>
        <p:spPr>
          <a:xfrm>
            <a:off x="685800" y="6095880"/>
            <a:ext cx="1828440" cy="456840"/>
          </a:xfrm>
          <a:prstGeom prst="rect">
            <a:avLst/>
          </a:prstGeom>
          <a:ln>
            <a:noFill/>
          </a:ln>
        </p:spPr>
      </p:pic>
      <p:sp>
        <p:nvSpPr>
          <p:cNvPr id="270" name="PlaceHolder 2"/>
          <p:cNvSpPr>
            <a:spLocks noGrp="1"/>
          </p:cNvSpPr>
          <p:nvPr>
            <p:ph type="title"/>
          </p:nvPr>
        </p:nvSpPr>
        <p:spPr>
          <a:xfrm>
            <a:off x="457200" y="114840"/>
            <a:ext cx="8229240" cy="914040"/>
          </a:xfrm>
          <a:prstGeom prst="rect">
            <a:avLst/>
          </a:prstGeom>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Click to edit Master title style</a:t>
            </a:r>
            <a:endParaRPr lang="en-US" sz="3200" b="0" strike="noStrike" spc="-1">
              <a:solidFill>
                <a:srgbClr val="366092"/>
              </a:solidFill>
              <a:latin typeface="Calibri"/>
            </a:endParaRPr>
          </a:p>
        </p:txBody>
      </p:sp>
      <p:sp>
        <p:nvSpPr>
          <p:cNvPr id="271" name="PlaceHolder 3"/>
          <p:cNvSpPr>
            <a:spLocks noGrp="1"/>
          </p:cNvSpPr>
          <p:nvPr>
            <p:ph type="body"/>
          </p:nvPr>
        </p:nvSpPr>
        <p:spPr>
          <a:xfrm>
            <a:off x="457200" y="1081800"/>
            <a:ext cx="8229240" cy="4850280"/>
          </a:xfrm>
          <a:prstGeom prst="rect">
            <a:avLst/>
          </a:prstGeom>
        </p:spPr>
        <p:txBody>
          <a:bodyPr lIns="90000" tIns="45000" rIns="90000" bIns="45000">
            <a:noAutofit/>
          </a:bodyPr>
          <a:lstStyle/>
          <a:p>
            <a:pPr>
              <a:lnSpc>
                <a:spcPct val="100000"/>
              </a:lnSpc>
              <a:spcBef>
                <a:spcPts val="641"/>
              </a:spcBef>
            </a:pPr>
            <a:r>
              <a:rPr lang="en-US" sz="3200" b="0" strike="noStrike" spc="-1">
                <a:solidFill>
                  <a:srgbClr val="366092"/>
                </a:solidFill>
                <a:latin typeface="Calibri"/>
              </a:rPr>
              <a:t> </a:t>
            </a:r>
          </a:p>
        </p:txBody>
      </p:sp>
      <p:sp>
        <p:nvSpPr>
          <p:cNvPr id="272" name="CustomShape 4"/>
          <p:cNvSpPr/>
          <p:nvPr/>
        </p:nvSpPr>
        <p:spPr>
          <a:xfrm>
            <a:off x="906480" y="6008760"/>
            <a:ext cx="2819160" cy="2764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273" name="CustomShape 5"/>
          <p:cNvSpPr/>
          <p:nvPr/>
        </p:nvSpPr>
        <p:spPr>
          <a:xfrm>
            <a:off x="6164280" y="5856480"/>
            <a:ext cx="2819160" cy="9874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nSpc>
                <a:spcPct val="100000"/>
              </a:lnSpc>
            </a:pPr>
            <a:r>
              <a:rPr lang="en-US" sz="1800" b="0" strike="noStrike" spc="-1" baseline="-25000">
                <a:solidFill>
                  <a:srgbClr val="2D7D9F"/>
                </a:solidFill>
                <a:latin typeface="Arial"/>
              </a:rPr>
              <a:t>Copyright © by Hawkes Learning</a:t>
            </a:r>
            <a:endParaRPr lang="en-US" sz="1800" b="0" strike="noStrike" spc="-1">
              <a:latin typeface="Arial"/>
            </a:endParaRPr>
          </a:p>
          <a:p>
            <a:pPr>
              <a:lnSpc>
                <a:spcPct val="100000"/>
              </a:lnSpc>
            </a:pPr>
            <a:r>
              <a:rPr lang="en-US" sz="1800" b="0" strike="noStrike" spc="-1" baseline="-25000">
                <a:solidFill>
                  <a:srgbClr val="2D7D9F"/>
                </a:solidFill>
                <a:latin typeface="Arial"/>
              </a:rPr>
              <a:t>All rights reserved.</a:t>
            </a:r>
            <a:endParaRPr lang="en-US" sz="1800" b="0" strike="noStrike" spc="-1">
              <a:latin typeface="Arial"/>
            </a:endParaRPr>
          </a:p>
        </p:txBody>
      </p:sp>
      <p:sp>
        <p:nvSpPr>
          <p:cNvPr id="274" name="Line 6"/>
          <p:cNvSpPr/>
          <p:nvPr/>
        </p:nvSpPr>
        <p:spPr>
          <a:xfrm>
            <a:off x="457200" y="1005840"/>
            <a:ext cx="822960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sp>
        <p:nvSpPr>
          <p:cNvPr id="275" name="Line 7"/>
          <p:cNvSpPr/>
          <p:nvPr/>
        </p:nvSpPr>
        <p:spPr>
          <a:xfrm>
            <a:off x="152280" y="6019560"/>
            <a:ext cx="8778240" cy="0"/>
          </a:xfrm>
          <a:prstGeom prst="line">
            <a:avLst/>
          </a:prstGeom>
          <a:ln w="15840">
            <a:solidFill>
              <a:srgbClr val="1C477C"/>
            </a:solidFill>
            <a:round/>
          </a:ln>
        </p:spPr>
        <p:style>
          <a:lnRef idx="1">
            <a:schemeClr val="accent1"/>
          </a:lnRef>
          <a:fillRef idx="0">
            <a:schemeClr val="accent1"/>
          </a:fillRef>
          <a:effectRef idx="0">
            <a:schemeClr val="accent1"/>
          </a:effectRef>
          <a:fontRef idx="minor"/>
        </p:style>
      </p:sp>
      <p:pic>
        <p:nvPicPr>
          <p:cNvPr id="276" name="Picture 9"/>
          <p:cNvPicPr/>
          <p:nvPr/>
        </p:nvPicPr>
        <p:blipFill>
          <a:blip r:embed="rId14"/>
          <a:stretch/>
        </p:blipFill>
        <p:spPr>
          <a:xfrm>
            <a:off x="685800" y="6095880"/>
            <a:ext cx="1828440" cy="456840"/>
          </a:xfrm>
          <a:prstGeom prst="rect">
            <a:avLst/>
          </a:prstGeom>
          <a:ln>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49.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1371600" y="3502080"/>
            <a:ext cx="6400440" cy="1755360"/>
          </a:xfrm>
          <a:prstGeom prst="rect">
            <a:avLst/>
          </a:prstGeom>
          <a:noFill/>
          <a:ln>
            <a:noFill/>
          </a:ln>
        </p:spPr>
        <p:txBody>
          <a:bodyPr lIns="90000" tIns="45000" rIns="90000" bIns="45000" anchorCtr="1">
            <a:noAutofit/>
          </a:bodyPr>
          <a:lstStyle/>
          <a:p>
            <a:pPr algn="ctr">
              <a:lnSpc>
                <a:spcPct val="100000"/>
              </a:lnSpc>
              <a:spcBef>
                <a:spcPts val="641"/>
              </a:spcBef>
            </a:pPr>
            <a:r>
              <a:rPr lang="en-US" sz="3200" b="1" i="1" strike="noStrike" spc="-1">
                <a:solidFill>
                  <a:srgbClr val="366092"/>
                </a:solidFill>
                <a:latin typeface="Calibri"/>
              </a:rPr>
              <a:t>Statistical Process Control</a:t>
            </a:r>
            <a:endParaRPr lang="en-US" sz="3200" b="0" strike="noStrike" spc="-1">
              <a:solidFill>
                <a:srgbClr val="366092"/>
              </a:solidFill>
              <a:latin typeface="Calibri"/>
            </a:endParaRPr>
          </a:p>
        </p:txBody>
      </p:sp>
      <p:sp>
        <p:nvSpPr>
          <p:cNvPr id="314" name="TextShape 2"/>
          <p:cNvSpPr txBox="1"/>
          <p:nvPr/>
        </p:nvSpPr>
        <p:spPr>
          <a:xfrm>
            <a:off x="640080" y="2130480"/>
            <a:ext cx="7772040" cy="1471680"/>
          </a:xfrm>
          <a:prstGeom prst="rect">
            <a:avLst/>
          </a:prstGeom>
          <a:noFill/>
          <a:ln>
            <a:noFill/>
          </a:ln>
        </p:spPr>
        <p:txBody>
          <a:bodyPr lIns="90000" tIns="45000" rIns="90000" bIns="45000" anchor="ctr">
            <a:noAutofit/>
          </a:bodyPr>
          <a:lstStyle/>
          <a:p>
            <a:pPr algn="ctr">
              <a:lnSpc>
                <a:spcPct val="100000"/>
              </a:lnSpc>
            </a:pPr>
            <a:r>
              <a:rPr lang="en-US" sz="4400" b="1" strike="noStrike" spc="-1">
                <a:solidFill>
                  <a:srgbClr val="366092"/>
                </a:solidFill>
                <a:latin typeface="Arial"/>
              </a:rPr>
              <a:t>Section A.6</a:t>
            </a:r>
            <a:endParaRPr lang="en-US" sz="4400" b="0" strike="noStrike" spc="-1">
              <a:solidFill>
                <a:srgbClr val="366092"/>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Upper and Lower Control Limits (cont.)</a:t>
            </a:r>
            <a:endParaRPr lang="en-US" sz="3200" b="0" strike="noStrike" spc="-1">
              <a:solidFill>
                <a:srgbClr val="366092"/>
              </a:solidFill>
              <a:latin typeface="Calibri"/>
            </a:endParaRPr>
          </a:p>
        </p:txBody>
      </p:sp>
      <mc:AlternateContent xmlns:mc="http://schemas.openxmlformats.org/markup-compatibility/2006" xmlns:a14="http://schemas.microsoft.com/office/drawing/2010/main">
        <mc:Choice Requires="a14">
          <p:sp>
            <p:nvSpPr>
              <p:cNvPr id="336" name="TextShape 2"/>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​Mean Chart using </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𝑅</m:t>
                        </m:r>
                      </m:e>
                    </m:bar>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UCL</m:t>
                    </m:r>
                    <m:r>
                      <a:rPr lang="en-US" sz="2800" b="0" i="1" strike="noStrike" spc="-1" smtClean="0">
                        <a:solidFill>
                          <a:srgbClr val="000000"/>
                        </a:solidFill>
                        <a:latin typeface="Cambria Math" panose="02040503050406030204" pitchFamily="18" charset="0"/>
                      </a:rPr>
                      <m:t>= </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rPr>
                      <m:t>𝐴</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𝑅</m:t>
                        </m:r>
                      </m:e>
                    </m:acc>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r>
                  <a:rPr lang="en-US" sz="2800" b="0" strike="noStrike" spc="-1" dirty="0">
                    <a:solidFill>
                      <a:srgbClr val="000000"/>
                    </a:solidFill>
                    <a:latin typeface="Calibri"/>
                  </a:rPr>
                  <a:t>​</a:t>
                </a:r>
                <a14:m>
                  <m:oMath xmlns:m="http://schemas.openxmlformats.org/officeDocument/2006/math">
                    <m:r>
                      <m:rPr>
                        <m:sty m:val="p"/>
                      </m:rPr>
                      <a:rPr lang="en-US" sz="2800" b="0" i="0" strike="noStrike" spc="-1" smtClean="0">
                        <a:solidFill>
                          <a:srgbClr val="000000"/>
                        </a:solidFill>
                        <a:latin typeface="Cambria Math" panose="02040503050406030204" pitchFamily="18" charset="0"/>
                      </a:rPr>
                      <m:t>LCL</m:t>
                    </m:r>
                    <m:r>
                      <a:rPr lang="en-US" sz="2800" b="0" i="1" strike="noStrike" spc="-1" smtClean="0">
                        <a:solidFill>
                          <a:srgbClr val="000000"/>
                        </a:solidFill>
                        <a:latin typeface="Cambria Math" panose="02040503050406030204" pitchFamily="18" charset="0"/>
                      </a:rPr>
                      <m:t>= </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 −</m:t>
                    </m:r>
                    <m:r>
                      <a:rPr lang="en-US" sz="2800" b="0" i="1" strike="noStrike" spc="-1" smtClean="0">
                        <a:solidFill>
                          <a:srgbClr val="000000"/>
                        </a:solidFill>
                        <a:latin typeface="Cambria Math" panose="02040503050406030204" pitchFamily="18" charset="0"/>
                      </a:rPr>
                      <m:t>𝐴</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𝑅</m:t>
                        </m:r>
                      </m:e>
                    </m:acc>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𝑅</m:t>
                        </m:r>
                      </m:e>
                    </m:acc>
                    <m:r>
                      <a:rPr lang="en-US" sz="2800" b="0" i="1" strike="noStrike" spc="-1" smtClean="0">
                        <a:solidFill>
                          <a:srgbClr val="000000"/>
                        </a:solidFill>
                        <a:latin typeface="Cambria Math" panose="02040503050406030204" pitchFamily="18" charset="0"/>
                      </a:rPr>
                      <m:t>= </m:t>
                    </m:r>
                  </m:oMath>
                </a14:m>
                <a:r>
                  <a:rPr lang="en-US" sz="2800" b="0" strike="noStrike" spc="-1" dirty="0">
                    <a:latin typeface="Calibri"/>
                  </a:rPr>
                  <a:t>the mean of the sample ranges</a:t>
                </a: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 </m:t>
                    </m:r>
                    <m:f>
                      <m:fPr>
                        <m:ctrlPr>
                          <a:rPr lang="en-US" sz="2800" b="0" i="1" strike="noStrike" spc="-1" smtClean="0">
                            <a:solidFill>
                              <a:srgbClr val="000000"/>
                            </a:solidFill>
                            <a:latin typeface="Cambria Math" panose="02040503050406030204" pitchFamily="18" charset="0"/>
                          </a:rPr>
                        </m:ctrlPr>
                      </m:fPr>
                      <m:num>
                        <m:nary>
                          <m:naryPr>
                            <m:chr m:val="∑"/>
                            <m:subHide m:val="on"/>
                            <m:supHide m:val="on"/>
                            <m:ctrlPr>
                              <a:rPr lang="en-US" sz="2800" b="0" i="1" strike="noStrike" spc="-1" smtClean="0">
                                <a:solidFill>
                                  <a:srgbClr val="000000"/>
                                </a:solidFill>
                                <a:latin typeface="Cambria Math" panose="02040503050406030204" pitchFamily="18" charset="0"/>
                                <a:ea typeface="Cambria Math" panose="02040503050406030204" pitchFamily="18" charset="0"/>
                              </a:rPr>
                            </m:ctrlPr>
                          </m:naryPr>
                          <m:sub/>
                          <m:sup/>
                          <m:e>
                            <m:r>
                              <m:rPr>
                                <m:sty m:val="p"/>
                              </m:rPr>
                              <a:rPr lang="en-US" sz="2800" b="0" i="0" strike="noStrike" spc="-1" smtClean="0">
                                <a:solidFill>
                                  <a:srgbClr val="000000"/>
                                </a:solidFill>
                                <a:latin typeface="Cambria Math" panose="02040503050406030204" pitchFamily="18" charset="0"/>
                                <a:ea typeface="Cambria Math" panose="02040503050406030204" pitchFamily="18" charset="0"/>
                              </a:rPr>
                              <m:t>Mean</m:t>
                            </m:r>
                            <m:r>
                              <a:rPr lang="en-US" sz="2800" b="0" i="1" strike="noStrike" spc="-1" smtClean="0">
                                <a:solidFill>
                                  <a:srgbClr val="000000"/>
                                </a:solidFill>
                                <a:latin typeface="Cambria Math" panose="02040503050406030204" pitchFamily="18" charset="0"/>
                                <a:ea typeface="Cambria Math" panose="02040503050406030204" pitchFamily="18" charset="0"/>
                              </a:rPr>
                              <m:t> </m:t>
                            </m:r>
                            <m:r>
                              <a:rPr lang="en-US" sz="2800" b="0" i="1" strike="noStrike" spc="-1" smtClean="0">
                                <a:solidFill>
                                  <a:srgbClr val="000000"/>
                                </a:solidFill>
                                <a:latin typeface="Cambria Math" panose="02040503050406030204" pitchFamily="18" charset="0"/>
                                <a:ea typeface="Cambria Math" panose="02040503050406030204" pitchFamily="18" charset="0"/>
                              </a:rPr>
                              <m:t>𝑋</m:t>
                            </m:r>
                          </m:e>
                        </m:nary>
                      </m:num>
                      <m:den>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Samples</m:t>
                        </m:r>
                      </m:den>
                    </m:f>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 </a:t>
                </a:r>
                <a14:m>
                  <m:oMath xmlns:m="http://schemas.openxmlformats.org/officeDocument/2006/math">
                    <m:r>
                      <a:rPr lang="en-US" sz="2800" b="0" i="1" strike="noStrike" spc="-1" smtClean="0">
                        <a:solidFill>
                          <a:srgbClr val="000000"/>
                        </a:solidFill>
                        <a:latin typeface="Cambria Math" panose="02040503050406030204" pitchFamily="18" charset="0"/>
                      </a:rPr>
                      <m:t>𝐴</m:t>
                    </m:r>
                    <m:r>
                      <a:rPr lang="en-US" sz="2800" b="0" i="1" strike="noStrike" spc="-1" smtClean="0">
                        <a:solidFill>
                          <a:srgbClr val="000000"/>
                        </a:solidFill>
                        <a:latin typeface="Cambria Math" panose="02040503050406030204" pitchFamily="18" charset="0"/>
                      </a:rPr>
                      <m:t>= </m:t>
                    </m:r>
                  </m:oMath>
                </a14:m>
                <a:r>
                  <a:rPr lang="en-US" sz="2800" b="0" strike="noStrike" spc="-1" dirty="0">
                    <a:solidFill>
                      <a:srgbClr val="000000"/>
                    </a:solidFill>
                    <a:latin typeface="Calibri"/>
                  </a:rPr>
                  <a:t>a factor that relates </a:t>
                </a:r>
                <a14:m>
                  <m:oMath xmlns:m="http://schemas.openxmlformats.org/officeDocument/2006/math">
                    <m:r>
                      <a:rPr lang="en-US" sz="2800" b="0" i="1" strike="noStrike" spc="-1" smtClean="0">
                        <a:solidFill>
                          <a:srgbClr val="000000"/>
                        </a:solidFill>
                        <a:latin typeface="Cambria Math" panose="02040503050406030204" pitchFamily="18" charset="0"/>
                      </a:rPr>
                      <m:t>3</m:t>
                    </m:r>
                    <m:r>
                      <a:rPr lang="en-US" sz="2800" b="0" i="1" strike="noStrike" spc="-1" smtClean="0">
                        <a:solidFill>
                          <a:srgbClr val="000000"/>
                        </a:solidFill>
                        <a:latin typeface="Cambria Math" panose="02040503050406030204" pitchFamily="18" charset="0"/>
                        <a:ea typeface="Cambria Math" panose="02040503050406030204" pitchFamily="18" charset="0"/>
                      </a:rPr>
                      <m:t>𝜎</m:t>
                    </m:r>
                  </m:oMath>
                </a14:m>
                <a:r>
                  <a:rPr lang="en-US" sz="2800" b="0" strike="noStrike" spc="-1" dirty="0">
                    <a:solidFill>
                      <a:srgbClr val="000000"/>
                    </a:solidFill>
                    <a:latin typeface="Calibri"/>
                  </a:rPr>
                  <a:t> to </a:t>
                </a:r>
                <a14:m>
                  <m:oMath xmlns:m="http://schemas.openxmlformats.org/officeDocument/2006/math">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𝑅</m:t>
                        </m:r>
                      </m:e>
                    </m:acc>
                  </m:oMath>
                </a14:m>
                <a:r>
                  <a:rPr lang="en-US" sz="2800" b="0" strike="noStrike" spc="-1" dirty="0">
                    <a:solidFill>
                      <a:srgbClr val="000000"/>
                    </a:solidFill>
                    <a:latin typeface="Calibri"/>
                  </a:rPr>
                  <a:t> found in the following table.</a:t>
                </a:r>
                <a:r>
                  <a:rPr lang="en-US" sz="2800" b="0" strike="noStrike" spc="-1" dirty="0">
                    <a:solidFill>
                      <a:srgbClr val="000000"/>
                    </a:solidFill>
                    <a:latin typeface="Cambria Math"/>
                    <a:ea typeface="Cambria Math"/>
                  </a:rPr>
                  <a:t> </a:t>
                </a:r>
                <a:endParaRPr lang="en-US" sz="2800" b="0" strike="noStrike" spc="-1" dirty="0">
                  <a:solidFill>
                    <a:srgbClr val="366092"/>
                  </a:solidFill>
                  <a:latin typeface="Calibri"/>
                </a:endParaRPr>
              </a:p>
            </p:txBody>
          </p:sp>
        </mc:Choice>
        <mc:Fallback xmlns="">
          <p:sp>
            <p:nvSpPr>
              <p:cNvPr id="336" name="TextShape 2"/>
              <p:cNvSpPr txBox="1">
                <a:spLocks noRot="1" noChangeAspect="1" noMove="1" noResize="1" noEditPoints="1" noAdjustHandles="1" noChangeArrowheads="1" noChangeShapeType="1" noTextEdit="1"/>
              </p:cNvSpPr>
              <p:nvPr/>
            </p:nvSpPr>
            <p:spPr>
              <a:xfrm>
                <a:off x="457200" y="1082160"/>
                <a:ext cx="8229240" cy="4914000"/>
              </a:xfrm>
              <a:prstGeom prst="rect">
                <a:avLst/>
              </a:prstGeom>
              <a:blipFill>
                <a:blip r:embed="rId2"/>
                <a:stretch>
                  <a:fillRect l="-1402" t="-123" r="-1919"/>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Upper and Lower Control Limits (cont.)</a:t>
            </a:r>
            <a:endParaRPr lang="en-US" sz="3200" b="0" strike="noStrike" spc="-1">
              <a:solidFill>
                <a:srgbClr val="366092"/>
              </a:solidFill>
              <a:latin typeface="Calibri"/>
            </a:endParaRPr>
          </a:p>
        </p:txBody>
      </p:sp>
      <p:sp>
        <p:nvSpPr>
          <p:cNvPr id="339" name="TextShape 2"/>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Autofit/>
          </a:bodyPr>
          <a:lstStyle/>
          <a:p>
            <a:pPr>
              <a:lnSpc>
                <a:spcPct val="100000"/>
              </a:lnSpc>
              <a:spcBef>
                <a:spcPts val="561"/>
              </a:spcBef>
            </a:pPr>
            <a:r>
              <a:rPr lang="en-US" sz="2800" b="0" strike="noStrike" spc="-1">
                <a:solidFill>
                  <a:srgbClr val="000000"/>
                </a:solidFill>
                <a:latin typeface="Calibri"/>
              </a:rPr>
              <a:t> </a:t>
            </a:r>
            <a:endParaRPr lang="en-US" sz="2800" b="0" strike="noStrike" spc="-1">
              <a:solidFill>
                <a:srgbClr val="366092"/>
              </a:solidFill>
              <a:latin typeface="Calibri"/>
            </a:endParaRPr>
          </a:p>
        </p:txBody>
      </p:sp>
      <p:graphicFrame>
        <p:nvGraphicFramePr>
          <p:cNvPr id="340" name="Table 3"/>
          <p:cNvGraphicFramePr/>
          <p:nvPr/>
        </p:nvGraphicFramePr>
        <p:xfrm>
          <a:off x="1066680" y="1151280"/>
          <a:ext cx="6933960" cy="4723920"/>
        </p:xfrm>
        <a:graphic>
          <a:graphicData uri="http://schemas.openxmlformats.org/drawingml/2006/table">
            <a:tbl>
              <a:tblPr/>
              <a:tblGrid>
                <a:gridCol w="1733400">
                  <a:extLst>
                    <a:ext uri="{9D8B030D-6E8A-4147-A177-3AD203B41FA5}">
                      <a16:colId xmlns:a16="http://schemas.microsoft.com/office/drawing/2014/main" val="20000"/>
                    </a:ext>
                  </a:extLst>
                </a:gridCol>
                <a:gridCol w="1733400">
                  <a:extLst>
                    <a:ext uri="{9D8B030D-6E8A-4147-A177-3AD203B41FA5}">
                      <a16:colId xmlns:a16="http://schemas.microsoft.com/office/drawing/2014/main" val="20001"/>
                    </a:ext>
                  </a:extLst>
                </a:gridCol>
                <a:gridCol w="1733400">
                  <a:extLst>
                    <a:ext uri="{9D8B030D-6E8A-4147-A177-3AD203B41FA5}">
                      <a16:colId xmlns:a16="http://schemas.microsoft.com/office/drawing/2014/main" val="20002"/>
                    </a:ext>
                  </a:extLst>
                </a:gridCol>
                <a:gridCol w="1733760">
                  <a:extLst>
                    <a:ext uri="{9D8B030D-6E8A-4147-A177-3AD203B41FA5}">
                      <a16:colId xmlns:a16="http://schemas.microsoft.com/office/drawing/2014/main" val="20003"/>
                    </a:ext>
                  </a:extLst>
                </a:gridCol>
              </a:tblGrid>
              <a:tr h="325080">
                <a:tc gridSpan="4">
                  <a:txBody>
                    <a:bodyPr/>
                    <a:lstStyle/>
                    <a:p>
                      <a:pPr algn="ctr">
                        <a:lnSpc>
                          <a:spcPct val="100000"/>
                        </a:lnSpc>
                      </a:pPr>
                      <a:r>
                        <a:rPr lang="en-US" sz="1300" b="1" strike="noStrike" spc="-1">
                          <a:solidFill>
                            <a:srgbClr val="FFFFFF"/>
                          </a:solidFill>
                          <a:latin typeface="Calibri"/>
                        </a:rPr>
                        <a:t>3  Factors for Computing Control Chart Limits</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95560">
                <a:tc>
                  <a:txBody>
                    <a:bodyPr/>
                    <a:lstStyle/>
                    <a:p>
                      <a:pPr algn="ctr">
                        <a:lnSpc>
                          <a:spcPct val="100000"/>
                        </a:lnSpc>
                      </a:pPr>
                      <a:r>
                        <a:rPr lang="en-US" sz="1300" b="1" strike="noStrike" spc="-1">
                          <a:solidFill>
                            <a:srgbClr val="366092"/>
                          </a:solidFill>
                          <a:latin typeface="Calibri"/>
                        </a:rPr>
                        <a:t>Sample Size</a:t>
                      </a:r>
                      <a:endParaRPr lang="en-US" sz="13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300" b="1" strike="noStrike" spc="-1">
                          <a:solidFill>
                            <a:srgbClr val="366092"/>
                          </a:solidFill>
                          <a:latin typeface="Calibri"/>
                        </a:rPr>
                        <a:t>Mean Factor ()</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1" strike="noStrike" spc="-1">
                          <a:solidFill>
                            <a:srgbClr val="366092"/>
                          </a:solidFill>
                          <a:latin typeface="Calibri"/>
                        </a:rPr>
                        <a:t>Lower Range (</a:t>
                      </a:r>
                      <a:r>
                        <a:rPr lang="en-US" sz="1300" b="1" strike="noStrike" spc="-1" baseline="-25000">
                          <a:solidFill>
                            <a:srgbClr val="366092"/>
                          </a:solidFill>
                          <a:latin typeface="Calibri"/>
                        </a:rPr>
                        <a:t>3</a:t>
                      </a:r>
                      <a:r>
                        <a:rPr lang="en-US" sz="1300" b="1" strike="noStrike" spc="-1">
                          <a:solidFill>
                            <a:srgbClr val="366092"/>
                          </a:solidFill>
                          <a:latin typeface="Calibri"/>
                        </a:rPr>
                        <a:t>)</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1" strike="noStrike" spc="-1">
                          <a:solidFill>
                            <a:srgbClr val="366092"/>
                          </a:solidFill>
                          <a:latin typeface="Calibri"/>
                        </a:rPr>
                        <a:t>Upper Range (</a:t>
                      </a:r>
                      <a:r>
                        <a:rPr lang="en-US" sz="1300" b="1" strike="noStrike" spc="-1" baseline="-25000">
                          <a:solidFill>
                            <a:srgbClr val="366092"/>
                          </a:solidFill>
                          <a:latin typeface="Calibri"/>
                        </a:rPr>
                        <a:t>4</a:t>
                      </a:r>
                      <a:r>
                        <a:rPr lang="en-US" sz="1300" b="1" strike="noStrike" spc="-1">
                          <a:solidFill>
                            <a:srgbClr val="366092"/>
                          </a:solidFill>
                          <a:latin typeface="Calibri"/>
                        </a:rPr>
                        <a:t>)</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95560">
                <a:tc>
                  <a:txBody>
                    <a:bodyPr/>
                    <a:lstStyle/>
                    <a:p>
                      <a:pPr algn="ctr">
                        <a:lnSpc>
                          <a:spcPct val="100000"/>
                        </a:lnSpc>
                      </a:pPr>
                      <a:r>
                        <a:rPr lang="en-US" sz="1300" b="1" strike="noStrike" spc="-1">
                          <a:solidFill>
                            <a:srgbClr val="366092"/>
                          </a:solidFill>
                          <a:latin typeface="Cambria Math"/>
                        </a:rPr>
                        <a:t>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1.880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3.267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95560">
                <a:tc>
                  <a:txBody>
                    <a:bodyPr/>
                    <a:lstStyle/>
                    <a:p>
                      <a:pPr algn="ctr">
                        <a:lnSpc>
                          <a:spcPct val="100000"/>
                        </a:lnSpc>
                      </a:pPr>
                      <a:r>
                        <a:rPr lang="en-US" sz="1300" b="1" strike="noStrike" spc="-1">
                          <a:solidFill>
                            <a:srgbClr val="366092"/>
                          </a:solidFill>
                          <a:latin typeface="Cambria Math"/>
                        </a:rPr>
                        <a:t>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1.023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2.574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95560">
                <a:tc>
                  <a:txBody>
                    <a:bodyPr/>
                    <a:lstStyle/>
                    <a:p>
                      <a:pPr algn="ctr">
                        <a:lnSpc>
                          <a:spcPct val="100000"/>
                        </a:lnSpc>
                      </a:pPr>
                      <a:r>
                        <a:rPr lang="en-US" sz="1300" b="1" strike="noStrike" spc="-1">
                          <a:solidFill>
                            <a:srgbClr val="366092"/>
                          </a:solidFill>
                          <a:latin typeface="Cambria Math"/>
                        </a:rPr>
                        <a:t>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0.729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2.282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95560">
                <a:tc>
                  <a:txBody>
                    <a:bodyPr/>
                    <a:lstStyle/>
                    <a:p>
                      <a:pPr algn="ctr">
                        <a:lnSpc>
                          <a:spcPct val="100000"/>
                        </a:lnSpc>
                      </a:pPr>
                      <a:r>
                        <a:rPr lang="en-US" sz="1300" b="1" strike="noStrike" spc="-1">
                          <a:solidFill>
                            <a:srgbClr val="366092"/>
                          </a:solidFill>
                          <a:latin typeface="Cambria Math"/>
                        </a:rPr>
                        <a:t>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0.577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2.114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95560">
                <a:tc>
                  <a:txBody>
                    <a:bodyPr/>
                    <a:lstStyle/>
                    <a:p>
                      <a:pPr algn="ctr">
                        <a:lnSpc>
                          <a:spcPct val="100000"/>
                        </a:lnSpc>
                      </a:pPr>
                      <a:r>
                        <a:rPr lang="en-US" sz="1300" b="1" strike="noStrike" spc="-1">
                          <a:solidFill>
                            <a:srgbClr val="366092"/>
                          </a:solidFill>
                          <a:latin typeface="Cambria Math"/>
                        </a:rPr>
                        <a:t>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0.483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2.004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95560">
                <a:tc>
                  <a:txBody>
                    <a:bodyPr/>
                    <a:lstStyle/>
                    <a:p>
                      <a:pPr algn="ctr">
                        <a:lnSpc>
                          <a:spcPct val="100000"/>
                        </a:lnSpc>
                      </a:pPr>
                      <a:r>
                        <a:rPr lang="en-US" sz="1300" b="1" strike="noStrike" spc="-1">
                          <a:solidFill>
                            <a:srgbClr val="366092"/>
                          </a:solidFill>
                          <a:latin typeface="Cambria Math"/>
                        </a:rPr>
                        <a:t>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0.419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0.076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1.924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95560">
                <a:tc>
                  <a:txBody>
                    <a:bodyPr/>
                    <a:lstStyle/>
                    <a:p>
                      <a:pPr algn="ctr">
                        <a:lnSpc>
                          <a:spcPct val="100000"/>
                        </a:lnSpc>
                      </a:pPr>
                      <a:r>
                        <a:rPr lang="en-US" sz="1300" b="1" strike="noStrike" spc="-1">
                          <a:solidFill>
                            <a:srgbClr val="366092"/>
                          </a:solidFill>
                          <a:latin typeface="Cambria Math"/>
                        </a:rPr>
                        <a:t>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0.373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0.136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1.864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95560">
                <a:tc>
                  <a:txBody>
                    <a:bodyPr/>
                    <a:lstStyle/>
                    <a:p>
                      <a:pPr algn="ctr">
                        <a:lnSpc>
                          <a:spcPct val="100000"/>
                        </a:lnSpc>
                      </a:pPr>
                      <a:r>
                        <a:rPr lang="en-US" sz="1300" b="1" strike="noStrike" spc="-1">
                          <a:solidFill>
                            <a:srgbClr val="366092"/>
                          </a:solidFill>
                          <a:latin typeface="Cambria Math"/>
                        </a:rPr>
                        <a:t>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0.337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0.184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1.816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95560">
                <a:tc>
                  <a:txBody>
                    <a:bodyPr/>
                    <a:lstStyle/>
                    <a:p>
                      <a:pPr algn="ctr">
                        <a:lnSpc>
                          <a:spcPct val="100000"/>
                        </a:lnSpc>
                      </a:pPr>
                      <a:r>
                        <a:rPr lang="en-US" sz="1300" b="1" strike="noStrike" spc="-1">
                          <a:solidFill>
                            <a:srgbClr val="366092"/>
                          </a:solidFill>
                          <a:latin typeface="Cambria Math"/>
                        </a:rPr>
                        <a:t>10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0.308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0.223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1.777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95560">
                <a:tc>
                  <a:txBody>
                    <a:bodyPr/>
                    <a:lstStyle/>
                    <a:p>
                      <a:pPr algn="ctr">
                        <a:lnSpc>
                          <a:spcPct val="100000"/>
                        </a:lnSpc>
                      </a:pPr>
                      <a:r>
                        <a:rPr lang="en-US" sz="1300" b="1" strike="noStrike" spc="-1">
                          <a:solidFill>
                            <a:srgbClr val="366092"/>
                          </a:solidFill>
                          <a:latin typeface="Cambria Math"/>
                        </a:rPr>
                        <a:t>15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0.223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0.348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1.652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95560">
                <a:tc>
                  <a:txBody>
                    <a:bodyPr/>
                    <a:lstStyle/>
                    <a:p>
                      <a:pPr algn="ctr">
                        <a:lnSpc>
                          <a:spcPct val="100000"/>
                        </a:lnSpc>
                      </a:pPr>
                      <a:r>
                        <a:rPr lang="en-US" sz="1300" b="1" strike="noStrike" spc="-1">
                          <a:solidFill>
                            <a:srgbClr val="366092"/>
                          </a:solidFill>
                          <a:latin typeface="Cambria Math"/>
                        </a:rPr>
                        <a:t>20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0.180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0.414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1.586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95560">
                <a:tc>
                  <a:txBody>
                    <a:bodyPr/>
                    <a:lstStyle/>
                    <a:p>
                      <a:pPr algn="ctr">
                        <a:lnSpc>
                          <a:spcPct val="100000"/>
                        </a:lnSpc>
                      </a:pPr>
                      <a:r>
                        <a:rPr lang="en-US" sz="1300" b="1" strike="noStrike" spc="-1">
                          <a:solidFill>
                            <a:srgbClr val="366092"/>
                          </a:solidFill>
                          <a:latin typeface="Cambria Math"/>
                        </a:rPr>
                        <a:t>25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0.153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0.459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1.541</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556560">
                <a:tc>
                  <a:txBody>
                    <a:bodyPr/>
                    <a:lstStyle/>
                    <a:p>
                      <a:pPr algn="ctr">
                        <a:lnSpc>
                          <a:spcPct val="100000"/>
                        </a:lnSpc>
                      </a:pPr>
                      <a:r>
                        <a:rPr lang="en-US" sz="1300" b="1" strike="noStrike" spc="-1">
                          <a:solidFill>
                            <a:srgbClr val="366092"/>
                          </a:solidFill>
                          <a:latin typeface="Calibri"/>
                        </a:rPr>
                        <a:t>Over </a:t>
                      </a:r>
                      <a:r>
                        <a:rPr lang="en-US" sz="1300" b="1" strike="noStrike" spc="-1">
                          <a:solidFill>
                            <a:srgbClr val="366092"/>
                          </a:solidFill>
                          <a:latin typeface="Cambria Math"/>
                        </a:rPr>
                        <a:t>25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bl>
          </a:graphicData>
        </a:graphic>
      </p:graphicFrame>
      <p:graphicFrame>
        <p:nvGraphicFramePr>
          <p:cNvPr id="341" name="Table 4"/>
          <p:cNvGraphicFramePr/>
          <p:nvPr>
            <p:extLst>
              <p:ext uri="{D42A27DB-BD31-4B8C-83A1-F6EECF244321}">
                <p14:modId xmlns:p14="http://schemas.microsoft.com/office/powerpoint/2010/main" val="3688501256"/>
              </p:ext>
            </p:extLst>
          </p:nvPr>
        </p:nvGraphicFramePr>
        <p:xfrm>
          <a:off x="1066680" y="1151280"/>
          <a:ext cx="6933960" cy="4813200"/>
        </p:xfrm>
        <a:graphic>
          <a:graphicData uri="http://schemas.openxmlformats.org/drawingml/2006/table">
            <a:tbl>
              <a:tblPr/>
              <a:tblGrid>
                <a:gridCol w="1733400">
                  <a:extLst>
                    <a:ext uri="{9D8B030D-6E8A-4147-A177-3AD203B41FA5}">
                      <a16:colId xmlns:a16="http://schemas.microsoft.com/office/drawing/2014/main" val="20000"/>
                    </a:ext>
                  </a:extLst>
                </a:gridCol>
                <a:gridCol w="1733400">
                  <a:extLst>
                    <a:ext uri="{9D8B030D-6E8A-4147-A177-3AD203B41FA5}">
                      <a16:colId xmlns:a16="http://schemas.microsoft.com/office/drawing/2014/main" val="20001"/>
                    </a:ext>
                  </a:extLst>
                </a:gridCol>
                <a:gridCol w="2564550">
                  <a:extLst>
                    <a:ext uri="{9D8B030D-6E8A-4147-A177-3AD203B41FA5}">
                      <a16:colId xmlns:a16="http://schemas.microsoft.com/office/drawing/2014/main" val="20002"/>
                    </a:ext>
                  </a:extLst>
                </a:gridCol>
                <a:gridCol w="902610">
                  <a:extLst>
                    <a:ext uri="{9D8B030D-6E8A-4147-A177-3AD203B41FA5}">
                      <a16:colId xmlns:a16="http://schemas.microsoft.com/office/drawing/2014/main" val="20003"/>
                    </a:ext>
                  </a:extLst>
                </a:gridCol>
              </a:tblGrid>
              <a:tr h="347760">
                <a:tc gridSpan="4">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blipFill rotWithShape="0">
                      <a:blip r:embed="rId2"/>
                      <a:stretch>
                        <a:fillRect/>
                      </a:stretch>
                    </a:blip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94480">
                <a:tc>
                  <a:txBody>
                    <a:bodyPr/>
                    <a:lstStyle/>
                    <a:p>
                      <a:pPr algn="ctr">
                        <a:lnSpc>
                          <a:spcPct val="100000"/>
                        </a:lnSpc>
                      </a:pPr>
                      <a:r>
                        <a:rPr lang="en-US" sz="1300" b="1" strike="noStrike" spc="-1">
                          <a:solidFill>
                            <a:srgbClr val="366092"/>
                          </a:solidFill>
                          <a:latin typeface="Calibri"/>
                        </a:rPr>
                        <a:t>Sample Size</a:t>
                      </a:r>
                      <a:endParaRPr lang="en-US" sz="13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extLst>
                  <a:ext uri="{0D108BD9-81ED-4DB2-BD59-A6C34878D82A}">
                    <a16:rowId xmlns:a16="http://schemas.microsoft.com/office/drawing/2014/main" val="10001"/>
                  </a:ext>
                </a:extLst>
              </a:tr>
              <a:tr h="294480">
                <a:tc>
                  <a:txBody>
                    <a:bodyPr/>
                    <a:lstStyle/>
                    <a:p>
                      <a:pPr algn="ctr">
                        <a:lnSpc>
                          <a:spcPct val="100000"/>
                        </a:lnSpc>
                      </a:pPr>
                      <a:r>
                        <a:rPr lang="en-US" sz="1300" b="1" strike="noStrike" spc="-1">
                          <a:solidFill>
                            <a:srgbClr val="366092"/>
                          </a:solidFill>
                          <a:latin typeface="Cambria Math"/>
                        </a:rPr>
                        <a:t>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1.880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3.267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94480">
                <a:tc>
                  <a:txBody>
                    <a:bodyPr/>
                    <a:lstStyle/>
                    <a:p>
                      <a:pPr algn="ctr">
                        <a:lnSpc>
                          <a:spcPct val="100000"/>
                        </a:lnSpc>
                      </a:pPr>
                      <a:r>
                        <a:rPr lang="en-US" sz="1300" b="1" strike="noStrike" spc="-1">
                          <a:solidFill>
                            <a:srgbClr val="366092"/>
                          </a:solidFill>
                          <a:latin typeface="Cambria Math"/>
                        </a:rPr>
                        <a:t>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1.023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2.574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94480">
                <a:tc>
                  <a:txBody>
                    <a:bodyPr/>
                    <a:lstStyle/>
                    <a:p>
                      <a:pPr algn="ctr">
                        <a:lnSpc>
                          <a:spcPct val="100000"/>
                        </a:lnSpc>
                      </a:pPr>
                      <a:r>
                        <a:rPr lang="en-US" sz="1300" b="1" strike="noStrike" spc="-1">
                          <a:solidFill>
                            <a:srgbClr val="366092"/>
                          </a:solidFill>
                          <a:latin typeface="Cambria Math"/>
                        </a:rPr>
                        <a:t>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0.729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2.282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94480">
                <a:tc>
                  <a:txBody>
                    <a:bodyPr/>
                    <a:lstStyle/>
                    <a:p>
                      <a:pPr algn="ctr">
                        <a:lnSpc>
                          <a:spcPct val="100000"/>
                        </a:lnSpc>
                      </a:pPr>
                      <a:r>
                        <a:rPr lang="en-US" sz="1300" b="1" strike="noStrike" spc="-1">
                          <a:solidFill>
                            <a:srgbClr val="366092"/>
                          </a:solidFill>
                          <a:latin typeface="Cambria Math"/>
                        </a:rPr>
                        <a:t>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0.577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2.114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94480">
                <a:tc>
                  <a:txBody>
                    <a:bodyPr/>
                    <a:lstStyle/>
                    <a:p>
                      <a:pPr algn="ctr">
                        <a:lnSpc>
                          <a:spcPct val="100000"/>
                        </a:lnSpc>
                      </a:pPr>
                      <a:r>
                        <a:rPr lang="en-US" sz="1300" b="1" strike="noStrike" spc="-1">
                          <a:solidFill>
                            <a:srgbClr val="366092"/>
                          </a:solidFill>
                          <a:latin typeface="Cambria Math"/>
                        </a:rPr>
                        <a:t>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0.483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0.000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2.004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94480">
                <a:tc>
                  <a:txBody>
                    <a:bodyPr/>
                    <a:lstStyle/>
                    <a:p>
                      <a:pPr algn="ctr">
                        <a:lnSpc>
                          <a:spcPct val="100000"/>
                        </a:lnSpc>
                      </a:pPr>
                      <a:r>
                        <a:rPr lang="en-US" sz="1300" b="1" strike="noStrike" spc="-1">
                          <a:solidFill>
                            <a:srgbClr val="366092"/>
                          </a:solidFill>
                          <a:latin typeface="Cambria Math"/>
                        </a:rPr>
                        <a:t>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0.419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0.076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1.924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94480">
                <a:tc>
                  <a:txBody>
                    <a:bodyPr/>
                    <a:lstStyle/>
                    <a:p>
                      <a:pPr algn="ctr">
                        <a:lnSpc>
                          <a:spcPct val="100000"/>
                        </a:lnSpc>
                      </a:pPr>
                      <a:r>
                        <a:rPr lang="en-US" sz="1300" b="1" strike="noStrike" spc="-1">
                          <a:solidFill>
                            <a:srgbClr val="366092"/>
                          </a:solidFill>
                          <a:latin typeface="Cambria Math"/>
                        </a:rPr>
                        <a:t>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0.373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0.136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1.864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94480">
                <a:tc>
                  <a:txBody>
                    <a:bodyPr/>
                    <a:lstStyle/>
                    <a:p>
                      <a:pPr algn="ctr">
                        <a:lnSpc>
                          <a:spcPct val="100000"/>
                        </a:lnSpc>
                      </a:pPr>
                      <a:r>
                        <a:rPr lang="en-US" sz="1300" b="1" strike="noStrike" spc="-1">
                          <a:solidFill>
                            <a:srgbClr val="366092"/>
                          </a:solidFill>
                          <a:latin typeface="Cambria Math"/>
                        </a:rPr>
                        <a:t>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0.337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0.184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1.816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94480">
                <a:tc>
                  <a:txBody>
                    <a:bodyPr/>
                    <a:lstStyle/>
                    <a:p>
                      <a:pPr algn="ctr">
                        <a:lnSpc>
                          <a:spcPct val="100000"/>
                        </a:lnSpc>
                      </a:pPr>
                      <a:r>
                        <a:rPr lang="en-US" sz="1300" b="1" strike="noStrike" spc="-1">
                          <a:solidFill>
                            <a:srgbClr val="366092"/>
                          </a:solidFill>
                          <a:latin typeface="Cambria Math"/>
                        </a:rPr>
                        <a:t>10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0.308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0.223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1.777</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94480">
                <a:tc>
                  <a:txBody>
                    <a:bodyPr/>
                    <a:lstStyle/>
                    <a:p>
                      <a:pPr algn="ctr">
                        <a:lnSpc>
                          <a:spcPct val="100000"/>
                        </a:lnSpc>
                      </a:pPr>
                      <a:r>
                        <a:rPr lang="en-US" sz="1300" b="1" strike="noStrike" spc="-1">
                          <a:solidFill>
                            <a:srgbClr val="366092"/>
                          </a:solidFill>
                          <a:latin typeface="Cambria Math"/>
                        </a:rPr>
                        <a:t>15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0.223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0.348</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1.652</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94480">
                <a:tc>
                  <a:txBody>
                    <a:bodyPr/>
                    <a:lstStyle/>
                    <a:p>
                      <a:pPr algn="ctr">
                        <a:lnSpc>
                          <a:spcPct val="100000"/>
                        </a:lnSpc>
                      </a:pPr>
                      <a:r>
                        <a:rPr lang="en-US" sz="1300" b="1" strike="noStrike" spc="-1">
                          <a:solidFill>
                            <a:srgbClr val="366092"/>
                          </a:solidFill>
                          <a:latin typeface="Cambria Math"/>
                        </a:rPr>
                        <a:t>20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0.180</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0.414</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300" b="0" strike="noStrike" spc="-1">
                          <a:solidFill>
                            <a:srgbClr val="366092"/>
                          </a:solidFill>
                          <a:latin typeface="Cambria Math"/>
                        </a:rPr>
                        <a:t>1.586</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94480">
                <a:tc>
                  <a:txBody>
                    <a:bodyPr/>
                    <a:lstStyle/>
                    <a:p>
                      <a:pPr algn="ctr">
                        <a:lnSpc>
                          <a:spcPct val="100000"/>
                        </a:lnSpc>
                      </a:pPr>
                      <a:r>
                        <a:rPr lang="en-US" sz="1300" b="1" strike="noStrike" spc="-1">
                          <a:solidFill>
                            <a:srgbClr val="366092"/>
                          </a:solidFill>
                          <a:latin typeface="Cambria Math"/>
                        </a:rPr>
                        <a:t>25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0.153</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0.459</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300" b="0" strike="noStrike" spc="-1">
                          <a:solidFill>
                            <a:srgbClr val="366092"/>
                          </a:solidFill>
                          <a:latin typeface="Cambria Math"/>
                        </a:rPr>
                        <a:t>1.541</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547920">
                <a:tc>
                  <a:txBody>
                    <a:bodyPr/>
                    <a:lstStyle/>
                    <a:p>
                      <a:pPr algn="ctr">
                        <a:lnSpc>
                          <a:spcPct val="100000"/>
                        </a:lnSpc>
                      </a:pPr>
                      <a:r>
                        <a:rPr lang="en-US" sz="1300" b="1" strike="noStrike" spc="-1">
                          <a:solidFill>
                            <a:srgbClr val="366092"/>
                          </a:solidFill>
                          <a:latin typeface="Calibri"/>
                        </a:rPr>
                        <a:t>Over </a:t>
                      </a:r>
                      <a:r>
                        <a:rPr lang="en-US" sz="1300" b="1" strike="noStrike" spc="-1">
                          <a:solidFill>
                            <a:srgbClr val="366092"/>
                          </a:solidFill>
                          <a:latin typeface="Cambria Math"/>
                        </a:rPr>
                        <a:t>25</a:t>
                      </a:r>
                      <a:endParaRPr lang="en-US"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dirty="0"/>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dirty="0">
                <a:solidFill>
                  <a:srgbClr val="1F497D"/>
                </a:solidFill>
                <a:latin typeface="Calibri"/>
              </a:rPr>
              <a:t>Upper and Lower Control Limits (cont.)</a:t>
            </a:r>
            <a:endParaRPr lang="en-US" sz="3200" b="0" strike="noStrike" spc="-1" dirty="0">
              <a:solidFill>
                <a:srgbClr val="366092"/>
              </a:solidFill>
              <a:latin typeface="Calibri"/>
            </a:endParaRPr>
          </a:p>
        </p:txBody>
      </p:sp>
      <mc:AlternateContent xmlns:mc="http://schemas.openxmlformats.org/markup-compatibility/2006" xmlns:a14="http://schemas.microsoft.com/office/drawing/2010/main">
        <mc:Choice Requires="a14">
          <p:sp>
            <p:nvSpPr>
              <p:cNvPr id="343" name="TextShape 2"/>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a:t>
                </a:r>
                <a:r>
                  <a:rPr lang="en-US" sz="2800" b="1" strike="noStrike" spc="-1" dirty="0">
                    <a:solidFill>
                      <a:srgbClr val="000000"/>
                    </a:solidFill>
                    <a:latin typeface="Calibri"/>
                  </a:rPr>
                  <a:t>Mean Chart using sample standard deviation:</a:t>
                </a:r>
                <a:endParaRPr lang="en-US" sz="2800" b="0" strike="noStrike" spc="-1" dirty="0">
                  <a:solidFill>
                    <a:srgbClr val="366092"/>
                  </a:solidFill>
                  <a:latin typeface="Calibri"/>
                </a:endParaRPr>
              </a:p>
              <a:p>
                <a:pPr algn="ctr">
                  <a:lnSpc>
                    <a:spcPct val="100000"/>
                  </a:lnSpc>
                  <a:spcBef>
                    <a:spcPts val="561"/>
                  </a:spcBef>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UCL</m:t>
                    </m:r>
                    <m:r>
                      <a:rPr lang="en-US" sz="2800" b="0" i="1" strike="noStrike" spc="-1" smtClean="0">
                        <a:solidFill>
                          <a:srgbClr val="000000"/>
                        </a:solidFill>
                        <a:latin typeface="Cambria Math" panose="02040503050406030204" pitchFamily="18" charset="0"/>
                      </a:rPr>
                      <m:t>= </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f>
                      <m:fPr>
                        <m:ctrlPr>
                          <a:rPr lang="en-US" sz="2800" b="0" i="1" strike="noStrike" spc="-1" smtClean="0">
                            <a:solidFill>
                              <a:srgbClr val="000000"/>
                            </a:solidFill>
                            <a:latin typeface="Cambria Math" panose="02040503050406030204" pitchFamily="18" charset="0"/>
                          </a:rPr>
                        </m:ctrlPr>
                      </m:fPr>
                      <m:num>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𝑠</m:t>
                            </m:r>
                          </m:e>
                        </m:acc>
                      </m:num>
                      <m:den>
                        <m:rad>
                          <m:radPr>
                            <m:degHide m:val="on"/>
                            <m:ctrlPr>
                              <a:rPr lang="en-US" sz="2800" b="0" i="1" strike="noStrike" spc="-1" smtClean="0">
                                <a:solidFill>
                                  <a:srgbClr val="000000"/>
                                </a:solidFill>
                                <a:latin typeface="Cambria Math" panose="02040503050406030204" pitchFamily="18" charset="0"/>
                              </a:rPr>
                            </m:ctrlPr>
                          </m:radPr>
                          <m:deg/>
                          <m:e>
                            <m:r>
                              <a:rPr lang="en-US" sz="2800" b="0" i="1" strike="noStrike" spc="-1" smtClean="0">
                                <a:solidFill>
                                  <a:srgbClr val="000000"/>
                                </a:solidFill>
                                <a:latin typeface="Cambria Math" panose="02040503050406030204" pitchFamily="18" charset="0"/>
                              </a:rPr>
                              <m:t>𝑛</m:t>
                            </m:r>
                          </m:e>
                        </m:rad>
                      </m:den>
                    </m:f>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r>
                  <a:rPr lang="en-US" sz="2800" b="0" strike="noStrike" spc="-1" dirty="0">
                    <a:solidFill>
                      <a:srgbClr val="000000"/>
                    </a:solidFill>
                    <a:latin typeface="Calibri"/>
                  </a:rPr>
                  <a:t>​</a:t>
                </a:r>
                <a14:m>
                  <m:oMath xmlns:m="http://schemas.openxmlformats.org/officeDocument/2006/math">
                    <m:r>
                      <m:rPr>
                        <m:sty m:val="p"/>
                      </m:rPr>
                      <a:rPr lang="en-US" sz="2800" b="0" i="0" strike="noStrike" spc="-1" smtClean="0">
                        <a:solidFill>
                          <a:srgbClr val="000000"/>
                        </a:solidFill>
                        <a:latin typeface="Cambria Math" panose="02040503050406030204" pitchFamily="18" charset="0"/>
                      </a:rPr>
                      <m:t>LCL</m:t>
                    </m:r>
                    <m:r>
                      <a:rPr lang="en-US" sz="2800" b="0" i="1" strike="noStrike" spc="-1" smtClean="0">
                        <a:solidFill>
                          <a:srgbClr val="000000"/>
                        </a:solidFill>
                        <a:latin typeface="Cambria Math" panose="02040503050406030204" pitchFamily="18" charset="0"/>
                      </a:rPr>
                      <m:t>=</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f>
                      <m:fPr>
                        <m:ctrlPr>
                          <a:rPr lang="en-US" sz="2800" b="0" i="1" strike="noStrike" spc="-1" smtClean="0">
                            <a:solidFill>
                              <a:srgbClr val="000000"/>
                            </a:solidFill>
                            <a:latin typeface="Cambria Math" panose="02040503050406030204" pitchFamily="18" charset="0"/>
                          </a:rPr>
                        </m:ctrlPr>
                      </m:fPr>
                      <m:num>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𝑠</m:t>
                            </m:r>
                          </m:e>
                        </m:acc>
                      </m:num>
                      <m:den>
                        <m:rad>
                          <m:radPr>
                            <m:degHide m:val="on"/>
                            <m:ctrlPr>
                              <a:rPr lang="en-US" sz="2800" b="0" i="1" strike="noStrike" spc="-1" smtClean="0">
                                <a:solidFill>
                                  <a:srgbClr val="000000"/>
                                </a:solidFill>
                                <a:latin typeface="Cambria Math" panose="02040503050406030204" pitchFamily="18" charset="0"/>
                              </a:rPr>
                            </m:ctrlPr>
                          </m:radPr>
                          <m:deg/>
                          <m:e>
                            <m:r>
                              <a:rPr lang="en-US" sz="2800" b="0" i="1" strike="noStrike" spc="-1" smtClean="0">
                                <a:solidFill>
                                  <a:srgbClr val="000000"/>
                                </a:solidFill>
                                <a:latin typeface="Cambria Math" panose="02040503050406030204" pitchFamily="18" charset="0"/>
                              </a:rPr>
                              <m:t>𝑛</m:t>
                            </m:r>
                          </m:e>
                        </m:rad>
                      </m:den>
                    </m:f>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𝑥</m:t>
                        </m:r>
                      </m:e>
                    </m:acc>
                    <m:r>
                      <a:rPr lang="en-US" sz="2800" b="0" i="1" strike="noStrike" spc="-1" smtClean="0">
                        <a:solidFill>
                          <a:srgbClr val="000000"/>
                        </a:solidFill>
                        <a:latin typeface="Cambria Math" panose="02040503050406030204" pitchFamily="18" charset="0"/>
                      </a:rPr>
                      <m:t>=</m:t>
                    </m:r>
                    <m:f>
                      <m:fPr>
                        <m:ctrlPr>
                          <a:rPr lang="en-US" sz="2800" b="0" i="1" strike="noStrike" spc="-1" smtClean="0">
                            <a:solidFill>
                              <a:srgbClr val="000000"/>
                            </a:solidFill>
                            <a:latin typeface="Cambria Math" panose="02040503050406030204" pitchFamily="18" charset="0"/>
                          </a:rPr>
                        </m:ctrlPr>
                      </m:fPr>
                      <m:num>
                        <m:nary>
                          <m:naryPr>
                            <m:chr m:val="∑"/>
                            <m:subHide m:val="on"/>
                            <m:supHide m:val="on"/>
                            <m:ctrlPr>
                              <a:rPr lang="en-US" sz="2800" b="0" i="1" strike="noStrike" spc="-1" smtClean="0">
                                <a:solidFill>
                                  <a:srgbClr val="000000"/>
                                </a:solidFill>
                                <a:latin typeface="Cambria Math" panose="02040503050406030204" pitchFamily="18" charset="0"/>
                                <a:ea typeface="Cambria Math" panose="02040503050406030204" pitchFamily="18" charset="0"/>
                              </a:rPr>
                            </m:ctrlPr>
                          </m:naryPr>
                          <m:sub/>
                          <m:sup/>
                          <m:e>
                            <m:r>
                              <m:rPr>
                                <m:sty m:val="p"/>
                              </m:rPr>
                              <a:rPr lang="en-US" sz="2800" b="0" i="0" strike="noStrike" spc="-1" smtClean="0">
                                <a:solidFill>
                                  <a:srgbClr val="000000"/>
                                </a:solidFill>
                                <a:latin typeface="Cambria Math" panose="02040503050406030204" pitchFamily="18" charset="0"/>
                                <a:ea typeface="Cambria Math" panose="02040503050406030204" pitchFamily="18" charset="0"/>
                              </a:rPr>
                              <m:t>Mean</m:t>
                            </m:r>
                            <m:r>
                              <a:rPr lang="en-US" sz="2800" b="0" i="0" strike="noStrike" spc="-1" smtClean="0">
                                <a:solidFill>
                                  <a:srgbClr val="000000"/>
                                </a:solidFill>
                                <a:latin typeface="Cambria Math" panose="02040503050406030204" pitchFamily="18" charset="0"/>
                                <a:ea typeface="Cambria Math" panose="02040503050406030204" pitchFamily="18" charset="0"/>
                              </a:rPr>
                              <m:t> </m:t>
                            </m:r>
                            <m:r>
                              <a:rPr lang="en-US" sz="2800" b="0" i="1" strike="noStrike" spc="-1" smtClean="0">
                                <a:solidFill>
                                  <a:srgbClr val="000000"/>
                                </a:solidFill>
                                <a:latin typeface="Cambria Math" panose="02040503050406030204" pitchFamily="18" charset="0"/>
                                <a:ea typeface="Cambria Math" panose="02040503050406030204" pitchFamily="18" charset="0"/>
                              </a:rPr>
                              <m:t>𝑥</m:t>
                            </m:r>
                          </m:e>
                        </m:nary>
                      </m:num>
                      <m:den>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samples</m:t>
                        </m:r>
                      </m:den>
                    </m:f>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𝑠</m:t>
                        </m:r>
                      </m:e>
                    </m:acc>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Average of the sample standard deviations</a:t>
                </a: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critical value from the standard normal table</a:t>
                </a: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r>
                      <a:rPr lang="en-US" sz="2800" b="0" i="1" strike="noStrike" spc="-1" smtClean="0">
                        <a:solidFill>
                          <a:srgbClr val="000000"/>
                        </a:solidFill>
                        <a:latin typeface="Cambria Math" panose="02040503050406030204" pitchFamily="18" charset="0"/>
                      </a:rPr>
                      <m:t>𝑛</m:t>
                    </m:r>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size of the sample taken at each time period.</a:t>
                </a:r>
              </a:p>
            </p:txBody>
          </p:sp>
        </mc:Choice>
        <mc:Fallback xmlns="">
          <p:sp>
            <p:nvSpPr>
              <p:cNvPr id="343" name="TextShape 2"/>
              <p:cNvSpPr txBox="1">
                <a:spLocks noRot="1" noChangeAspect="1" noMove="1" noResize="1" noEditPoints="1" noAdjustHandles="1" noChangeArrowheads="1" noChangeShapeType="1" noTextEdit="1"/>
              </p:cNvSpPr>
              <p:nvPr/>
            </p:nvSpPr>
            <p:spPr>
              <a:xfrm>
                <a:off x="457200" y="1082160"/>
                <a:ext cx="8229240" cy="4914000"/>
              </a:xfrm>
              <a:prstGeom prst="rect">
                <a:avLst/>
              </a:prstGeom>
              <a:blipFill>
                <a:blip r:embed="rId2"/>
                <a:stretch>
                  <a:fillRect l="-1402" t="-1110" b="-740"/>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dirty="0">
                <a:solidFill>
                  <a:srgbClr val="1F497D"/>
                </a:solidFill>
                <a:latin typeface="Calibri"/>
              </a:rPr>
              <a:t>Upper and Lower Control Limits (cont.)</a:t>
            </a:r>
            <a:endParaRPr lang="en-US" sz="3200" b="0" strike="noStrike" spc="-1" dirty="0">
              <a:solidFill>
                <a:srgbClr val="366092"/>
              </a:solidFill>
              <a:latin typeface="Calibri"/>
            </a:endParaRPr>
          </a:p>
        </p:txBody>
      </p:sp>
      <mc:AlternateContent xmlns:mc="http://schemas.openxmlformats.org/markup-compatibility/2006" xmlns:a14="http://schemas.microsoft.com/office/drawing/2010/main">
        <mc:Choice Requires="a14">
          <p:sp>
            <p:nvSpPr>
              <p:cNvPr id="346" name="TextShape 2"/>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14:m>
                  <m:oMath xmlns:m="http://schemas.openxmlformats.org/officeDocument/2006/math">
                    <m:r>
                      <a:rPr lang="en-US" sz="2800" b="0" i="1" strike="noStrike" spc="-1" smtClean="0">
                        <a:solidFill>
                          <a:srgbClr val="000000"/>
                        </a:solidFill>
                        <a:latin typeface="Cambria Math" panose="02040503050406030204" pitchFamily="18" charset="0"/>
                      </a:rPr>
                      <m:t>𝑝</m:t>
                    </m:r>
                  </m:oMath>
                </a14:m>
                <a:r>
                  <a:rPr lang="en-US" sz="2800" b="0" strike="noStrike" spc="-1" dirty="0">
                    <a:solidFill>
                      <a:srgbClr val="000000"/>
                    </a:solidFill>
                    <a:latin typeface="Calibri"/>
                  </a:rPr>
                  <a:t>​-</a:t>
                </a:r>
                <a:r>
                  <a:rPr lang="en-US" sz="2800" b="1" strike="noStrike" spc="-1" dirty="0">
                    <a:solidFill>
                      <a:srgbClr val="000000"/>
                    </a:solidFill>
                    <a:latin typeface="Calibri"/>
                  </a:rPr>
                  <a:t>Chart</a:t>
                </a:r>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UCL</m:t>
                    </m:r>
                    <m:r>
                      <a:rPr lang="en-US" sz="2800" b="0" i="1" strike="noStrike" spc="-1" smtClean="0">
                        <a:solidFill>
                          <a:srgbClr val="000000"/>
                        </a:solidFill>
                        <a:latin typeface="Cambria Math" panose="02040503050406030204" pitchFamily="18" charset="0"/>
                      </a:rPr>
                      <m:t>=</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𝑝</m:t>
                        </m:r>
                      </m:e>
                    </m:acc>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ad>
                      <m:radPr>
                        <m:degHide m:val="on"/>
                        <m:ctrlPr>
                          <a:rPr lang="en-US" sz="2800" b="0" i="1" strike="noStrike" spc="-1" smtClean="0">
                            <a:solidFill>
                              <a:srgbClr val="000000"/>
                            </a:solidFill>
                            <a:latin typeface="Cambria Math" panose="02040503050406030204" pitchFamily="18" charset="0"/>
                          </a:rPr>
                        </m:ctrlPr>
                      </m:radPr>
                      <m:deg/>
                      <m:e>
                        <m:f>
                          <m:fPr>
                            <m:ctrlPr>
                              <a:rPr lang="en-US" sz="2800" b="0" i="1" strike="noStrike" spc="-1" smtClean="0">
                                <a:solidFill>
                                  <a:srgbClr val="000000"/>
                                </a:solidFill>
                                <a:latin typeface="Cambria Math" panose="02040503050406030204" pitchFamily="18" charset="0"/>
                              </a:rPr>
                            </m:ctrlPr>
                          </m:fPr>
                          <m:num>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𝑝</m:t>
                                </m:r>
                              </m:e>
                            </m:bar>
                            <m:r>
                              <a:rPr lang="en-US" sz="2800" b="0" i="1" strike="noStrike" spc="-1" smtClean="0">
                                <a:solidFill>
                                  <a:srgbClr val="000000"/>
                                </a:solidFill>
                                <a:latin typeface="Cambria Math" panose="02040503050406030204" pitchFamily="18" charset="0"/>
                              </a:rPr>
                              <m:t>(1−</m:t>
                            </m:r>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𝑝</m:t>
                                </m:r>
                              </m:e>
                            </m:bar>
                            <m:r>
                              <a:rPr lang="en-US" sz="2800" b="0" i="1" strike="noStrike" spc="-1" smtClean="0">
                                <a:solidFill>
                                  <a:srgbClr val="000000"/>
                                </a:solidFill>
                                <a:latin typeface="Cambria Math" panose="02040503050406030204" pitchFamily="18" charset="0"/>
                              </a:rPr>
                              <m:t>)</m:t>
                            </m:r>
                          </m:num>
                          <m:den>
                            <m:r>
                              <a:rPr lang="en-US" sz="2800" b="0" i="1" strike="noStrike" spc="-1" smtClean="0">
                                <a:solidFill>
                                  <a:srgbClr val="000000"/>
                                </a:solidFill>
                                <a:latin typeface="Cambria Math" panose="02040503050406030204" pitchFamily="18" charset="0"/>
                              </a:rPr>
                              <m:t>𝑛</m:t>
                            </m:r>
                          </m:den>
                        </m:f>
                      </m:e>
                    </m:rad>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r>
                  <a:rPr lang="en-US" sz="2800" b="0" strike="noStrike" spc="-1" dirty="0">
                    <a:solidFill>
                      <a:srgbClr val="000000"/>
                    </a:solidFill>
                    <a:latin typeface="Calibri"/>
                  </a:rPr>
                  <a:t>​</a:t>
                </a:r>
                <a14:m>
                  <m:oMath xmlns:m="http://schemas.openxmlformats.org/officeDocument/2006/math">
                    <m:r>
                      <m:rPr>
                        <m:sty m:val="p"/>
                      </m:rPr>
                      <a:rPr lang="en-US" sz="2800" b="0" i="0" strike="noStrike" spc="-1" smtClean="0">
                        <a:solidFill>
                          <a:srgbClr val="000000"/>
                        </a:solidFill>
                        <a:latin typeface="Cambria Math" panose="02040503050406030204" pitchFamily="18" charset="0"/>
                      </a:rPr>
                      <m:t>LCL</m:t>
                    </m:r>
                    <m:r>
                      <a:rPr lang="en-US" sz="2800" b="0" i="1" strike="noStrike" spc="-1" smtClean="0">
                        <a:solidFill>
                          <a:srgbClr val="000000"/>
                        </a:solidFill>
                        <a:latin typeface="Cambria Math" panose="02040503050406030204" pitchFamily="18" charset="0"/>
                      </a:rPr>
                      <m:t>=</m:t>
                    </m:r>
                    <m:acc>
                      <m:accPr>
                        <m:chr m:val="̅"/>
                        <m:ctrlPr>
                          <a:rPr lang="en-US" sz="2800" b="0" i="1" strike="noStrike" spc="-1" smtClean="0">
                            <a:solidFill>
                              <a:srgbClr val="000000"/>
                            </a:solidFill>
                            <a:latin typeface="Cambria Math" panose="02040503050406030204" pitchFamily="18" charset="0"/>
                          </a:rPr>
                        </m:ctrlPr>
                      </m:accPr>
                      <m:e>
                        <m:r>
                          <a:rPr lang="en-US" sz="2800" b="0" i="1" strike="noStrike" spc="-1" smtClean="0">
                            <a:solidFill>
                              <a:srgbClr val="000000"/>
                            </a:solidFill>
                            <a:latin typeface="Cambria Math" panose="02040503050406030204" pitchFamily="18" charset="0"/>
                          </a:rPr>
                          <m:t>𝑝</m:t>
                        </m:r>
                      </m:e>
                    </m:acc>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ad>
                      <m:radPr>
                        <m:degHide m:val="on"/>
                        <m:ctrlPr>
                          <a:rPr lang="en-US" sz="2800" b="0" i="1" strike="noStrike" spc="-1" smtClean="0">
                            <a:solidFill>
                              <a:srgbClr val="000000"/>
                            </a:solidFill>
                            <a:latin typeface="Cambria Math" panose="02040503050406030204" pitchFamily="18" charset="0"/>
                          </a:rPr>
                        </m:ctrlPr>
                      </m:radPr>
                      <m:deg/>
                      <m:e>
                        <m:f>
                          <m:fPr>
                            <m:ctrlPr>
                              <a:rPr lang="en-US" sz="2800" b="0" i="1" strike="noStrike" spc="-1" smtClean="0">
                                <a:solidFill>
                                  <a:srgbClr val="000000"/>
                                </a:solidFill>
                                <a:latin typeface="Cambria Math" panose="02040503050406030204" pitchFamily="18" charset="0"/>
                              </a:rPr>
                            </m:ctrlPr>
                          </m:fPr>
                          <m:num>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𝑝</m:t>
                                </m:r>
                              </m:e>
                            </m:bar>
                            <m:r>
                              <a:rPr lang="en-US" sz="2800" b="0" i="1" strike="noStrike" spc="-1" smtClean="0">
                                <a:solidFill>
                                  <a:srgbClr val="000000"/>
                                </a:solidFill>
                                <a:latin typeface="Cambria Math" panose="02040503050406030204" pitchFamily="18" charset="0"/>
                              </a:rPr>
                              <m:t> (1−</m:t>
                            </m:r>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𝑝</m:t>
                                </m:r>
                              </m:e>
                            </m:bar>
                            <m:r>
                              <a:rPr lang="en-US" sz="2800" b="0" i="1" strike="noStrike" spc="-1" smtClean="0">
                                <a:solidFill>
                                  <a:srgbClr val="000000"/>
                                </a:solidFill>
                                <a:latin typeface="Cambria Math" panose="02040503050406030204" pitchFamily="18" charset="0"/>
                              </a:rPr>
                              <m:t>)</m:t>
                            </m:r>
                          </m:num>
                          <m:den>
                            <m:r>
                              <a:rPr lang="en-US" sz="2800" b="0" i="1" strike="noStrike" spc="-1" smtClean="0">
                                <a:solidFill>
                                  <a:srgbClr val="000000"/>
                                </a:solidFill>
                                <a:latin typeface="Cambria Math" panose="02040503050406030204" pitchFamily="18" charset="0"/>
                              </a:rPr>
                              <m:t>𝑛</m:t>
                            </m:r>
                          </m:den>
                        </m:f>
                      </m:e>
                    </m:rad>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𝑝</m:t>
                        </m:r>
                      </m:e>
                    </m:bar>
                    <m:r>
                      <a:rPr lang="en-US" sz="2800" b="0" i="1" strike="noStrike" spc="-1" smtClean="0">
                        <a:solidFill>
                          <a:srgbClr val="000000"/>
                        </a:solidFill>
                        <a:latin typeface="Cambria Math" panose="02040503050406030204" pitchFamily="18" charset="0"/>
                      </a:rPr>
                      <m:t>=</m:t>
                    </m:r>
                    <m:f>
                      <m:fPr>
                        <m:ctrlPr>
                          <a:rPr lang="en-US" sz="2800" b="0" i="1" strike="noStrike" spc="-1" smtClean="0">
                            <a:solidFill>
                              <a:srgbClr val="000000"/>
                            </a:solidFill>
                            <a:latin typeface="Cambria Math" panose="02040503050406030204" pitchFamily="18" charset="0"/>
                          </a:rPr>
                        </m:ctrlPr>
                      </m:fPr>
                      <m:num>
                        <m:r>
                          <m:rPr>
                            <m:sty m:val="p"/>
                          </m:rPr>
                          <a:rPr lang="en-US" sz="2800" b="0" i="0" strike="noStrike" spc="-1" smtClean="0">
                            <a:solidFill>
                              <a:srgbClr val="000000"/>
                            </a:solidFill>
                            <a:latin typeface="Cambria Math" panose="02040503050406030204" pitchFamily="18" charset="0"/>
                          </a:rPr>
                          <m:t>Total</m:t>
                        </m:r>
                        <m:r>
                          <a:rPr lang="en-US" sz="2800" b="0" i="1"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number</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defective</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units</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in</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all</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the</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samples</m:t>
                        </m:r>
                      </m:num>
                      <m:den>
                        <m:r>
                          <m:rPr>
                            <m:sty m:val="p"/>
                          </m:rPr>
                          <a:rPr lang="en-US" sz="2800" b="0" i="0" strike="noStrike" spc="-1" smtClean="0">
                            <a:solidFill>
                              <a:srgbClr val="000000"/>
                            </a:solidFill>
                            <a:latin typeface="Cambria Math" panose="02040503050406030204" pitchFamily="18" charset="0"/>
                          </a:rPr>
                          <m:t>Total</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number</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units</m:t>
                        </m:r>
                        <m:r>
                          <a:rPr lang="en-US" sz="2800" b="0" i="0" strike="noStrike" spc="-1" smtClean="0">
                            <a:solidFill>
                              <a:srgbClr val="000000"/>
                            </a:solidFill>
                            <a:latin typeface="Cambria Math" panose="02040503050406030204" pitchFamily="18" charset="0"/>
                          </a:rPr>
                          <m:t> </m:t>
                        </m:r>
                      </m:den>
                    </m:f>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nSpc>
                    <a:spcPct val="100000"/>
                  </a:lnSpc>
                  <a:spcBef>
                    <a:spcPts val="561"/>
                  </a:spcBef>
                </a:pPr>
                <a14:m>
                  <m:oMath xmlns:m="http://schemas.openxmlformats.org/officeDocument/2006/math">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000000"/>
                    </a:solidFill>
                    <a:latin typeface="Calibri"/>
                  </a:rPr>
                  <a:t>​ </a:t>
                </a:r>
                <a:r>
                  <a:rPr lang="en-US" sz="2400" b="0" strike="noStrike" spc="-1" dirty="0">
                    <a:solidFill>
                      <a:srgbClr val="000000"/>
                    </a:solidFill>
                    <a:latin typeface="Calibri"/>
                  </a:rPr>
                  <a:t>critical va</a:t>
                </a:r>
                <a:r>
                  <a:rPr lang="en-US" sz="2400" spc="-1" dirty="0">
                    <a:solidFill>
                      <a:srgbClr val="000000"/>
                    </a:solidFill>
                    <a:latin typeface="Calibri"/>
                  </a:rPr>
                  <a:t>lue from the standard normal table, and</a:t>
                </a:r>
                <a:endParaRPr lang="en-US" sz="2400" b="0" strike="noStrike" spc="-1" dirty="0">
                  <a:solidFill>
                    <a:srgbClr val="366092"/>
                  </a:solidFill>
                  <a:latin typeface="Calibri"/>
                </a:endParaRPr>
              </a:p>
              <a:p>
                <a:pPr>
                  <a:lnSpc>
                    <a:spcPct val="100000"/>
                  </a:lnSpc>
                  <a:spcBef>
                    <a:spcPts val="561"/>
                  </a:spcBef>
                </a:pPr>
                <a14:m>
                  <m:oMath xmlns:m="http://schemas.openxmlformats.org/officeDocument/2006/math">
                    <m:r>
                      <a:rPr lang="en-US" sz="2800" b="0" i="1" strike="noStrike" spc="-1" smtClean="0">
                        <a:solidFill>
                          <a:srgbClr val="000000"/>
                        </a:solidFill>
                        <a:latin typeface="Cambria Math" panose="02040503050406030204" pitchFamily="18" charset="0"/>
                      </a:rPr>
                      <m:t>𝑛</m:t>
                    </m:r>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000000"/>
                    </a:solidFill>
                    <a:latin typeface="Calibri"/>
                  </a:rPr>
                  <a:t> </a:t>
                </a:r>
                <a:r>
                  <a:rPr lang="en-US" sz="2400" b="0" strike="noStrike" spc="-1" dirty="0">
                    <a:solidFill>
                      <a:srgbClr val="000000"/>
                    </a:solidFill>
                    <a:latin typeface="Calibri"/>
                  </a:rPr>
                  <a:t>size of the sample taken at each time period</a:t>
                </a:r>
                <a:r>
                  <a:rPr lang="en-US" sz="2800" b="0" strike="noStrike" spc="-1" dirty="0">
                    <a:solidFill>
                      <a:srgbClr val="000000"/>
                    </a:solidFill>
                    <a:latin typeface="Calibri"/>
                  </a:rPr>
                  <a:t>​.</a:t>
                </a:r>
                <a:endParaRPr lang="en-US" sz="2800" b="0" strike="noStrike" spc="-1" dirty="0">
                  <a:solidFill>
                    <a:srgbClr val="366092"/>
                  </a:solidFill>
                  <a:latin typeface="Calibri"/>
                </a:endParaRPr>
              </a:p>
            </p:txBody>
          </p:sp>
        </mc:Choice>
        <mc:Fallback xmlns="">
          <p:sp>
            <p:nvSpPr>
              <p:cNvPr id="346" name="TextShape 2"/>
              <p:cNvSpPr txBox="1">
                <a:spLocks noRot="1" noChangeAspect="1" noMove="1" noResize="1" noEditPoints="1" noAdjustHandles="1" noChangeArrowheads="1" noChangeShapeType="1" noTextEdit="1"/>
              </p:cNvSpPr>
              <p:nvPr/>
            </p:nvSpPr>
            <p:spPr>
              <a:xfrm>
                <a:off x="457200" y="1082160"/>
                <a:ext cx="8229240" cy="4914000"/>
              </a:xfrm>
              <a:prstGeom prst="rect">
                <a:avLst/>
              </a:prstGeom>
              <a:blipFill>
                <a:blip r:embed="rId2"/>
                <a:stretch>
                  <a:fillRect l="-1402" t="-986"/>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dirty="0">
                <a:solidFill>
                  <a:srgbClr val="1F497D"/>
                </a:solidFill>
                <a:latin typeface="Calibri"/>
              </a:rPr>
              <a:t>Upper and Lower Control Limits (cont.)</a:t>
            </a:r>
            <a:endParaRPr lang="en-US" sz="3200" b="0" strike="noStrike" spc="-1" dirty="0">
              <a:solidFill>
                <a:srgbClr val="366092"/>
              </a:solidFill>
              <a:latin typeface="Calibri"/>
            </a:endParaRPr>
          </a:p>
        </p:txBody>
      </p:sp>
      <mc:AlternateContent xmlns:mc="http://schemas.openxmlformats.org/markup-compatibility/2006" xmlns:a14="http://schemas.microsoft.com/office/drawing/2010/main">
        <mc:Choice Requires="a14">
          <p:sp>
            <p:nvSpPr>
              <p:cNvPr id="349" name="TextShape 2"/>
              <p:cNvSpPr txBox="1"/>
              <p:nvPr/>
            </p:nvSpPr>
            <p:spPr>
              <a:xfrm>
                <a:off x="457200" y="1082160"/>
                <a:ext cx="8229240" cy="4914000"/>
              </a:xfrm>
              <a:prstGeom prst="rect">
                <a:avLst/>
              </a:prstGeom>
              <a:solidFill>
                <a:srgbClr val="FFFFCC"/>
              </a:solidFill>
              <a:ln w="28440">
                <a:solidFill>
                  <a:srgbClr val="000000"/>
                </a:solidFill>
                <a:round/>
              </a:ln>
            </p:spPr>
            <p:txBody>
              <a:bodyPr lIns="90000" tIns="45000" rIns="90000" bIns="45000">
                <a:normAutofit/>
              </a:bodyPr>
              <a:lstStyle/>
              <a:p>
                <a:pPr marL="514440" indent="-514080">
                  <a:lnSpc>
                    <a:spcPct val="100000"/>
                  </a:lnSpc>
                  <a:spcBef>
                    <a:spcPts val="561"/>
                  </a:spcBef>
                  <a:buClr>
                    <a:srgbClr val="000000"/>
                  </a:buClr>
                  <a:buFont typeface="Calibri"/>
                  <a:buChar char="•"/>
                </a:pPr>
                <a14:m>
                  <m:oMath xmlns:m="http://schemas.openxmlformats.org/officeDocument/2006/math">
                    <m:r>
                      <a:rPr lang="en-US" sz="2800" b="0" i="1" strike="noStrike" spc="-1" smtClean="0">
                        <a:solidFill>
                          <a:srgbClr val="000000"/>
                        </a:solidFill>
                        <a:latin typeface="Cambria Math" panose="02040503050406030204" pitchFamily="18" charset="0"/>
                      </a:rPr>
                      <m:t>𝑐</m:t>
                    </m:r>
                  </m:oMath>
                </a14:m>
                <a:r>
                  <a:rPr lang="en-US" sz="2800" b="0" strike="noStrike" spc="-1" dirty="0">
                    <a:solidFill>
                      <a:srgbClr val="000000"/>
                    </a:solidFill>
                    <a:latin typeface="Calibri"/>
                  </a:rPr>
                  <a:t>​-</a:t>
                </a:r>
                <a:r>
                  <a:rPr lang="en-US" sz="2800" b="1" strike="noStrike" spc="-1" dirty="0">
                    <a:solidFill>
                      <a:srgbClr val="000000"/>
                    </a:solidFill>
                    <a:latin typeface="Calibri"/>
                  </a:rPr>
                  <a:t>Chart</a:t>
                </a:r>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UCL</m:t>
                    </m:r>
                    <m:r>
                      <a:rPr lang="en-US" sz="2800" b="0" i="1" strike="noStrike" spc="-1" smtClean="0">
                        <a:solidFill>
                          <a:srgbClr val="000000"/>
                        </a:solidFill>
                        <a:latin typeface="Cambria Math" panose="02040503050406030204" pitchFamily="18" charset="0"/>
                      </a:rPr>
                      <m:t>=</m:t>
                    </m:r>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𝑐</m:t>
                        </m:r>
                      </m:e>
                    </m:bar>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ad>
                      <m:radPr>
                        <m:degHide m:val="on"/>
                        <m:ctrlPr>
                          <a:rPr lang="en-US" sz="2800" b="0" i="1" strike="noStrike" spc="-1" smtClean="0">
                            <a:solidFill>
                              <a:srgbClr val="000000"/>
                            </a:solidFill>
                            <a:latin typeface="Cambria Math" panose="02040503050406030204" pitchFamily="18" charset="0"/>
                          </a:rPr>
                        </m:ctrlPr>
                      </m:radPr>
                      <m:deg/>
                      <m:e>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𝑐</m:t>
                            </m:r>
                          </m:e>
                        </m:bar>
                      </m:e>
                    </m:rad>
                  </m:oMath>
                </a14:m>
                <a:r>
                  <a:rPr lang="en-US" sz="2800" b="0" strike="noStrike" spc="-1" dirty="0">
                    <a:solidFill>
                      <a:srgbClr val="000000"/>
                    </a:solidFill>
                    <a:latin typeface="Calibri"/>
                  </a:rPr>
                  <a:t>​</a:t>
                </a:r>
                <a:endParaRPr lang="en-US" sz="2800" b="0" strike="noStrike" spc="-1" dirty="0">
                  <a:solidFill>
                    <a:srgbClr val="366092"/>
                  </a:solidFill>
                  <a:latin typeface="Calibri"/>
                </a:endParaRPr>
              </a:p>
              <a:p>
                <a:pPr algn="ctr">
                  <a:lnSpc>
                    <a:spcPct val="100000"/>
                  </a:lnSpc>
                  <a:spcBef>
                    <a:spcPts val="561"/>
                  </a:spcBef>
                </a:pPr>
                <a:r>
                  <a:rPr lang="en-US" sz="2800" b="0" strike="noStrike" spc="-1" dirty="0">
                    <a:solidFill>
                      <a:srgbClr val="000000"/>
                    </a:solidFill>
                    <a:latin typeface="Calibri"/>
                  </a:rPr>
                  <a:t>​</a:t>
                </a:r>
                <a14:m>
                  <m:oMath xmlns:m="http://schemas.openxmlformats.org/officeDocument/2006/math">
                    <m:r>
                      <m:rPr>
                        <m:sty m:val="p"/>
                      </m:rPr>
                      <a:rPr lang="en-US" sz="2800" b="0" i="0" strike="noStrike" spc="-1" smtClean="0">
                        <a:solidFill>
                          <a:srgbClr val="000000"/>
                        </a:solidFill>
                        <a:latin typeface="Cambria Math" panose="02040503050406030204" pitchFamily="18" charset="0"/>
                      </a:rPr>
                      <m:t>LCL</m:t>
                    </m:r>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000000"/>
                    </a:solidFill>
                  </a:rPr>
                  <a:t> </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𝑐</m:t>
                        </m:r>
                      </m:e>
                    </m:bar>
                    <m:r>
                      <a:rPr lang="en-US" sz="2800" b="0" i="1" strike="noStrike" spc="-1" smtClean="0">
                        <a:solidFill>
                          <a:srgbClr val="000000"/>
                        </a:solidFill>
                        <a:latin typeface="Cambria Math" panose="02040503050406030204" pitchFamily="18" charset="0"/>
                      </a:rPr>
                      <m:t>−</m:t>
                    </m:r>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ad>
                      <m:radPr>
                        <m:degHide m:val="on"/>
                        <m:ctrlPr>
                          <a:rPr lang="en-US" sz="2800" b="0" i="1" strike="noStrike" spc="-1" smtClean="0">
                            <a:solidFill>
                              <a:srgbClr val="000000"/>
                            </a:solidFill>
                            <a:latin typeface="Cambria Math" panose="02040503050406030204" pitchFamily="18" charset="0"/>
                          </a:rPr>
                        </m:ctrlPr>
                      </m:radPr>
                      <m:deg/>
                      <m:e>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𝑐</m:t>
                            </m:r>
                          </m:e>
                        </m:bar>
                      </m:e>
                    </m:rad>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𝑐</m:t>
                        </m:r>
                      </m:e>
                    </m:bar>
                    <m:r>
                      <a:rPr lang="en-US" sz="2800" b="0" i="1" strike="noStrike" spc="-1" smtClean="0">
                        <a:solidFill>
                          <a:srgbClr val="000000"/>
                        </a:solidFill>
                        <a:latin typeface="Cambria Math" panose="02040503050406030204" pitchFamily="18" charset="0"/>
                      </a:rPr>
                      <m:t>=</m:t>
                    </m:r>
                    <m:f>
                      <m:fPr>
                        <m:ctrlPr>
                          <a:rPr lang="en-US" sz="2800" b="0" i="1" strike="noStrike" spc="-1" smtClean="0">
                            <a:solidFill>
                              <a:srgbClr val="000000"/>
                            </a:solidFill>
                            <a:latin typeface="Cambria Math" panose="02040503050406030204" pitchFamily="18" charset="0"/>
                          </a:rPr>
                        </m:ctrlPr>
                      </m:fPr>
                      <m:num>
                        <m:r>
                          <m:rPr>
                            <m:sty m:val="p"/>
                          </m:rPr>
                          <a:rPr lang="en-US" sz="2800" b="0" i="0" strike="noStrike" spc="-1" smtClean="0">
                            <a:solidFill>
                              <a:srgbClr val="000000"/>
                            </a:solidFill>
                            <a:latin typeface="Cambria Math" panose="02040503050406030204" pitchFamily="18" charset="0"/>
                          </a:rPr>
                          <m:t>Total</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number</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defects</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for</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all</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units</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sampled</m:t>
                        </m:r>
                      </m:num>
                      <m:den>
                        <m:r>
                          <m:rPr>
                            <m:sty m:val="p"/>
                          </m:rPr>
                          <a:rPr lang="en-US" sz="2800" b="0" i="0" strike="noStrike" spc="-1" smtClean="0">
                            <a:solidFill>
                              <a:srgbClr val="000000"/>
                            </a:solidFill>
                            <a:latin typeface="Cambria Math" panose="02040503050406030204" pitchFamily="18" charset="0"/>
                          </a:rPr>
                          <m:t>Total</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number</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of</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units</m:t>
                        </m:r>
                        <m:r>
                          <a:rPr lang="en-US" sz="2800" b="0" i="0" strike="noStrike" spc="-1" smtClean="0">
                            <a:solidFill>
                              <a:srgbClr val="000000"/>
                            </a:solidFill>
                            <a:latin typeface="Cambria Math" panose="02040503050406030204" pitchFamily="18" charset="0"/>
                          </a:rPr>
                          <m:t> </m:t>
                        </m:r>
                        <m:r>
                          <m:rPr>
                            <m:sty m:val="p"/>
                          </m:rPr>
                          <a:rPr lang="en-US" sz="2800" b="0" i="0" strike="noStrike" spc="-1" smtClean="0">
                            <a:solidFill>
                              <a:srgbClr val="000000"/>
                            </a:solidFill>
                            <a:latin typeface="Cambria Math" panose="02040503050406030204" pitchFamily="18" charset="0"/>
                          </a:rPr>
                          <m:t>sampled</m:t>
                        </m:r>
                      </m:den>
                    </m:f>
                  </m:oMath>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sSub>
                      <m:sSubPr>
                        <m:ctrlPr>
                          <a:rPr lang="en-US" sz="2800" b="0" i="1" strike="noStrike" spc="-1" smtClean="0">
                            <a:solidFill>
                              <a:srgbClr val="000000"/>
                            </a:solidFill>
                            <a:latin typeface="Cambria Math" panose="02040503050406030204" pitchFamily="18" charset="0"/>
                          </a:rPr>
                        </m:ctrlPr>
                      </m:sSubPr>
                      <m:e>
                        <m:r>
                          <a:rPr lang="en-US" sz="2800" b="0" i="1" strike="noStrike" spc="-1" smtClean="0">
                            <a:solidFill>
                              <a:srgbClr val="000000"/>
                            </a:solidFill>
                            <a:latin typeface="Cambria Math" panose="02040503050406030204" pitchFamily="18" charset="0"/>
                          </a:rPr>
                          <m:t>𝑧</m:t>
                        </m:r>
                      </m:e>
                      <m:sub>
                        <m:f>
                          <m:fPr>
                            <m:type m:val="skw"/>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𝛼</m:t>
                            </m:r>
                          </m:num>
                          <m:den>
                            <m:r>
                              <a:rPr lang="en-US" sz="2800" b="0" i="1" strike="noStrike" spc="-1" smtClean="0">
                                <a:solidFill>
                                  <a:srgbClr val="000000"/>
                                </a:solidFill>
                                <a:latin typeface="Cambria Math" panose="02040503050406030204" pitchFamily="18" charset="0"/>
                              </a:rPr>
                              <m:t>2</m:t>
                            </m:r>
                          </m:den>
                        </m:f>
                      </m:sub>
                    </m:sSub>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critical value from the standard normal table.</a:t>
                </a:r>
              </a:p>
            </p:txBody>
          </p:sp>
        </mc:Choice>
        <mc:Fallback xmlns="">
          <p:sp>
            <p:nvSpPr>
              <p:cNvPr id="349" name="TextShape 2"/>
              <p:cNvSpPr txBox="1">
                <a:spLocks noRot="1" noChangeAspect="1" noMove="1" noResize="1" noEditPoints="1" noAdjustHandles="1" noChangeArrowheads="1" noChangeShapeType="1" noTextEdit="1"/>
              </p:cNvSpPr>
              <p:nvPr/>
            </p:nvSpPr>
            <p:spPr>
              <a:xfrm>
                <a:off x="457200" y="1082160"/>
                <a:ext cx="8229240" cy="4914000"/>
              </a:xfrm>
              <a:prstGeom prst="rect">
                <a:avLst/>
              </a:prstGeom>
              <a:blipFill>
                <a:blip r:embed="rId2"/>
                <a:stretch>
                  <a:fillRect l="-1402" t="-986"/>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Note</a:t>
            </a:r>
            <a:endParaRPr lang="en-US" sz="3200" b="0" strike="noStrike" spc="-1">
              <a:solidFill>
                <a:srgbClr val="366092"/>
              </a:solidFill>
              <a:latin typeface="Calibri"/>
            </a:endParaRPr>
          </a:p>
        </p:txBody>
      </p:sp>
      <p:sp>
        <p:nvSpPr>
          <p:cNvPr id="352" name="TextShape 2"/>
          <p:cNvSpPr txBox="1"/>
          <p:nvPr/>
        </p:nvSpPr>
        <p:spPr>
          <a:xfrm>
            <a:off x="457200" y="1082160"/>
            <a:ext cx="8229240" cy="234648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a:solidFill>
                  <a:srgbClr val="366092"/>
                </a:solidFill>
                <a:latin typeface="Calibri"/>
              </a:rPr>
              <a:t>The wider the control limits the less likely we are to make a Type I Error. However, we do not want to make the control limits too wide, because then we are more likely to conclude that the process is "In Control" when it is not (i.e., make a Type II Error).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3" name="TextShape 1"/>
              <p:cNvSpPr txBox="1"/>
              <p:nvPr/>
            </p:nvSpPr>
            <p:spPr>
              <a:xfrm>
                <a:off x="457200" y="114840"/>
                <a:ext cx="8229240" cy="914040"/>
              </a:xfrm>
              <a:prstGeom prst="rect">
                <a:avLst/>
              </a:prstGeom>
              <a:noFill/>
              <a:ln>
                <a:noFill/>
              </a:ln>
            </p:spPr>
            <p:txBody>
              <a:bodyPr lIns="90000" tIns="45000" rIns="90000" bIns="45000" anchor="ctr" anchorCtr="1">
                <a:normAutofit fontScale="90000"/>
              </a:bodyPr>
              <a:lstStyle/>
              <a:p>
                <a:pPr algn="ctr">
                  <a:lnSpc>
                    <a:spcPts val="2999"/>
                  </a:lnSpc>
                </a:pPr>
                <a14:m>
                  <m:oMath xmlns:m="http://schemas.openxmlformats.org/officeDocument/2006/math">
                    <m:r>
                      <a:rPr lang="en-US" sz="2800" b="0" i="1" strike="noStrike" spc="-1" smtClean="0">
                        <a:solidFill>
                          <a:srgbClr val="1F497D"/>
                        </a:solidFill>
                        <a:latin typeface="Cambria Math" panose="02040503050406030204" pitchFamily="18" charset="0"/>
                      </a:rPr>
                      <m:t>3</m:t>
                    </m:r>
                    <m:r>
                      <a:rPr lang="en-US" sz="2800" b="0" i="1" strike="noStrike" spc="-1" smtClean="0">
                        <a:solidFill>
                          <a:srgbClr val="1F497D"/>
                        </a:solidFill>
                        <a:latin typeface="Cambria Math" panose="02040503050406030204" pitchFamily="18" charset="0"/>
                        <a:ea typeface="Cambria Math" panose="02040503050406030204" pitchFamily="18" charset="0"/>
                      </a:rPr>
                      <m:t>𝜎</m:t>
                    </m:r>
                  </m:oMath>
                </a14:m>
                <a:r>
                  <a:rPr lang="en-US" sz="2800" b="0" strike="noStrike" spc="-1" dirty="0">
                    <a:solidFill>
                      <a:srgbClr val="1F497D"/>
                    </a:solidFill>
                    <a:latin typeface="Calibri"/>
                  </a:rPr>
                  <a:t> </a:t>
                </a:r>
                <a:r>
                  <a:rPr lang="en-US" sz="3200" b="0" strike="noStrike" spc="-1" dirty="0">
                    <a:solidFill>
                      <a:srgbClr val="1F497D"/>
                    </a:solidFill>
                    <a:latin typeface="Calibri"/>
                  </a:rPr>
                  <a:t>Control Limits for</a:t>
                </a:r>
                <a:r>
                  <a:rPr lang="en-US" sz="2800" b="0" strike="noStrike" spc="-1" dirty="0">
                    <a:solidFill>
                      <a:srgbClr val="1F497D"/>
                    </a:solidFill>
                    <a:latin typeface="Calibri"/>
                  </a:rPr>
                  <a:t> </a:t>
                </a:r>
                <a14:m>
                  <m:oMath xmlns:m="http://schemas.openxmlformats.org/officeDocument/2006/math">
                    <m:bar>
                      <m:barPr>
                        <m:pos m:val="top"/>
                        <m:ctrlPr>
                          <a:rPr lang="en-US" sz="2800" b="0" i="1" strike="noStrike" spc="-1" smtClean="0">
                            <a:solidFill>
                              <a:srgbClr val="1F497D"/>
                            </a:solidFill>
                            <a:latin typeface="Cambria Math" panose="02040503050406030204" pitchFamily="18" charset="0"/>
                          </a:rPr>
                        </m:ctrlPr>
                      </m:barPr>
                      <m:e>
                        <m:r>
                          <a:rPr lang="en-US" sz="2800" b="0" i="1" strike="noStrike" spc="-1" smtClean="0">
                            <a:solidFill>
                              <a:srgbClr val="1F497D"/>
                            </a:solidFill>
                            <a:latin typeface="Cambria Math" panose="02040503050406030204" pitchFamily="18" charset="0"/>
                          </a:rPr>
                          <m:t>𝑥</m:t>
                        </m:r>
                      </m:e>
                    </m:bar>
                  </m:oMath>
                </a14:m>
                <a:r>
                  <a:rPr lang="en-US" sz="2800" b="0" strike="noStrike" spc="-1" dirty="0">
                    <a:solidFill>
                      <a:srgbClr val="1F497D"/>
                    </a:solidFill>
                    <a:latin typeface="Calibri"/>
                  </a:rPr>
                  <a:t> </a:t>
                </a:r>
                <a:r>
                  <a:rPr lang="en-US" sz="3200" b="0" strike="noStrike" spc="-1" dirty="0">
                    <a:solidFill>
                      <a:srgbClr val="1F497D"/>
                    </a:solidFill>
                    <a:latin typeface="Calibri"/>
                  </a:rPr>
                  <a:t>When Standard Values of the Process Mean and Standard Deviation Are Known</a:t>
                </a:r>
                <a:endParaRPr lang="en-US" sz="3200" b="0" strike="noStrike" spc="-1" dirty="0">
                  <a:solidFill>
                    <a:srgbClr val="366092"/>
                  </a:solidFill>
                  <a:latin typeface="Calibri"/>
                </a:endParaRPr>
              </a:p>
            </p:txBody>
          </p:sp>
        </mc:Choice>
        <mc:Fallback xmlns="">
          <p:sp>
            <p:nvSpPr>
              <p:cNvPr id="353"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t="-10000" r="-370" b="-16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5" name="TextShape 3"/>
              <p:cNvSpPr txBox="1"/>
              <p:nvPr/>
            </p:nvSpPr>
            <p:spPr>
              <a:xfrm>
                <a:off x="457200" y="1082160"/>
                <a:ext cx="8229240" cy="4175280"/>
              </a:xfrm>
              <a:prstGeom prst="rect">
                <a:avLst/>
              </a:prstGeom>
              <a:solidFill>
                <a:srgbClr val="FFFFCC"/>
              </a:solidFill>
              <a:ln w="28440">
                <a:solidFill>
                  <a:srgbClr val="000000"/>
                </a:solidFill>
                <a:round/>
              </a:ln>
            </p:spPr>
            <p:txBody>
              <a:bodyPr lIns="90000" tIns="45000" rIns="90000" bIns="45000">
                <a:normAutofit/>
              </a:bodyPr>
              <a:lstStyle/>
              <a:p>
                <a:pPr algn="ctr">
                  <a:lnSpc>
                    <a:spcPct val="100000"/>
                  </a:lnSpc>
                  <a:spcBef>
                    <a:spcPts val="561"/>
                  </a:spcBef>
                </a:pPr>
                <a:r>
                  <a:rPr lang="en-US" sz="2800" b="1" strike="noStrike" spc="-1" dirty="0">
                    <a:solidFill>
                      <a:srgbClr val="000000"/>
                    </a:solidFill>
                    <a:latin typeface="Calibri"/>
                  </a:rPr>
                  <a:t>Definition</a:t>
                </a:r>
                <a:endParaRPr lang="en-US" sz="2800" b="0" strike="noStrike" spc="-1" dirty="0">
                  <a:solidFill>
                    <a:srgbClr val="366092"/>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UCL</m:t>
                      </m:r>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ea typeface="Cambria Math" panose="02040503050406030204" pitchFamily="18" charset="0"/>
                        </a:rPr>
                        <m:t>𝜇</m:t>
                      </m:r>
                      <m:r>
                        <a:rPr lang="en-US" sz="2800" b="0" i="1" strike="noStrike" spc="-1" smtClean="0">
                          <a:solidFill>
                            <a:schemeClr val="tx1"/>
                          </a:solidFill>
                          <a:latin typeface="Cambria Math" panose="02040503050406030204" pitchFamily="18" charset="0"/>
                        </a:rPr>
                        <m:t>+3</m:t>
                      </m:r>
                      <m:sSub>
                        <m:sSubPr>
                          <m:ctrlPr>
                            <a:rPr lang="en-US" sz="2800" b="0" i="1" strike="noStrike" spc="-1" smtClean="0">
                              <a:solidFill>
                                <a:schemeClr val="tx1"/>
                              </a:solidFill>
                              <a:latin typeface="Cambria Math" panose="02040503050406030204" pitchFamily="18" charset="0"/>
                            </a:rPr>
                          </m:ctrlPr>
                        </m:sSubPr>
                        <m:e>
                          <m:r>
                            <a:rPr lang="en-US" sz="2800" b="0" i="1" strike="noStrike" spc="-1" smtClean="0">
                              <a:solidFill>
                                <a:schemeClr val="tx1"/>
                              </a:solidFill>
                              <a:latin typeface="Cambria Math" panose="02040503050406030204" pitchFamily="18" charset="0"/>
                              <a:ea typeface="Cambria Math" panose="02040503050406030204" pitchFamily="18" charset="0"/>
                            </a:rPr>
                            <m:t>𝜎</m:t>
                          </m:r>
                        </m:e>
                        <m:sub>
                          <m:bar>
                            <m:barPr>
                              <m:pos m:val="top"/>
                              <m:ctrlPr>
                                <a:rPr lang="en-US" sz="2800" b="0" i="1" strike="noStrike" spc="-1" smtClean="0">
                                  <a:solidFill>
                                    <a:schemeClr val="tx1"/>
                                  </a:solidFill>
                                  <a:latin typeface="Cambria Math" panose="02040503050406030204" pitchFamily="18" charset="0"/>
                                </a:rPr>
                              </m:ctrlPr>
                            </m:barPr>
                            <m:e>
                              <m:r>
                                <a:rPr lang="en-US" sz="2800" b="0" i="1" strike="noStrike" spc="-1" smtClean="0">
                                  <a:solidFill>
                                    <a:schemeClr val="tx1"/>
                                  </a:solidFill>
                                  <a:latin typeface="Cambria Math" panose="02040503050406030204" pitchFamily="18" charset="0"/>
                                </a:rPr>
                                <m:t>𝑥</m:t>
                              </m:r>
                            </m:e>
                          </m:bar>
                        </m:sub>
                      </m:sSub>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ea typeface="Cambria Math" panose="02040503050406030204" pitchFamily="18" charset="0"/>
                        </a:rPr>
                        <m:t>𝜇</m:t>
                      </m:r>
                      <m:r>
                        <a:rPr lang="en-US" sz="2800" b="0" i="1" strike="noStrike" spc="-1" smtClean="0">
                          <a:solidFill>
                            <a:schemeClr val="tx1"/>
                          </a:solidFill>
                          <a:latin typeface="Cambria Math" panose="02040503050406030204" pitchFamily="18" charset="0"/>
                          <a:ea typeface="Cambria Math" panose="02040503050406030204" pitchFamily="18" charset="0"/>
                        </a:rPr>
                        <m:t>+</m:t>
                      </m:r>
                      <m:f>
                        <m:fPr>
                          <m:ctrlPr>
                            <a:rPr lang="en-US" sz="2800" b="0" i="1" strike="noStrike" spc="-1" smtClean="0">
                              <a:solidFill>
                                <a:schemeClr val="tx1"/>
                              </a:solidFill>
                              <a:latin typeface="Cambria Math" panose="02040503050406030204" pitchFamily="18" charset="0"/>
                              <a:ea typeface="Cambria Math" panose="02040503050406030204" pitchFamily="18" charset="0"/>
                            </a:rPr>
                          </m:ctrlPr>
                        </m:fPr>
                        <m:num>
                          <m:r>
                            <a:rPr lang="en-US" sz="2800" b="0" i="1" strike="noStrike" spc="-1" smtClean="0">
                              <a:solidFill>
                                <a:schemeClr val="tx1"/>
                              </a:solidFill>
                              <a:latin typeface="Cambria Math" panose="02040503050406030204" pitchFamily="18" charset="0"/>
                              <a:ea typeface="Cambria Math" panose="02040503050406030204" pitchFamily="18" charset="0"/>
                            </a:rPr>
                            <m:t>3</m:t>
                          </m:r>
                          <m:r>
                            <a:rPr lang="en-US" sz="2800" b="0" i="1" strike="noStrike" spc="-1" smtClean="0">
                              <a:solidFill>
                                <a:schemeClr val="tx1"/>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chemeClr val="tx1"/>
                                  </a:solidFill>
                                  <a:latin typeface="Cambria Math" panose="02040503050406030204" pitchFamily="18" charset="0"/>
                                  <a:ea typeface="Cambria Math" panose="02040503050406030204" pitchFamily="18" charset="0"/>
                                </a:rPr>
                              </m:ctrlPr>
                            </m:radPr>
                            <m:deg/>
                            <m:e>
                              <m:r>
                                <a:rPr lang="en-US" sz="2800" b="0" i="1" strike="noStrike" spc="-1" smtClean="0">
                                  <a:solidFill>
                                    <a:schemeClr val="tx1"/>
                                  </a:solidFill>
                                  <a:latin typeface="Cambria Math" panose="02040503050406030204" pitchFamily="18" charset="0"/>
                                  <a:ea typeface="Cambria Math" panose="02040503050406030204" pitchFamily="18" charset="0"/>
                                </a:rPr>
                                <m:t>𝑛</m:t>
                              </m:r>
                            </m:e>
                          </m:rad>
                        </m:den>
                      </m:f>
                    </m:oMath>
                  </m:oMathPara>
                </a14:m>
                <a:endParaRPr lang="en-US" sz="2800" b="0" strike="noStrike" spc="-1" dirty="0">
                  <a:solidFill>
                    <a:srgbClr val="366092"/>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LCL</m:t>
                      </m:r>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ea typeface="Cambria Math" panose="02040503050406030204" pitchFamily="18" charset="0"/>
                        </a:rPr>
                        <m:t>𝜇</m:t>
                      </m:r>
                      <m:r>
                        <a:rPr lang="en-US" sz="2800" b="0" i="1" strike="noStrike" spc="-1" smtClean="0">
                          <a:solidFill>
                            <a:schemeClr val="tx1"/>
                          </a:solidFill>
                          <a:latin typeface="Cambria Math" panose="02040503050406030204" pitchFamily="18" charset="0"/>
                          <a:ea typeface="Cambria Math" panose="02040503050406030204" pitchFamily="18" charset="0"/>
                        </a:rPr>
                        <m:t>−3</m:t>
                      </m:r>
                      <m:sSub>
                        <m:sSubPr>
                          <m:ctrlPr>
                            <a:rPr lang="en-US" sz="2800" b="0" i="1" strike="noStrike" spc="-1" smtClean="0">
                              <a:solidFill>
                                <a:schemeClr val="tx1"/>
                              </a:solidFill>
                              <a:latin typeface="Cambria Math" panose="02040503050406030204" pitchFamily="18" charset="0"/>
                            </a:rPr>
                          </m:ctrlPr>
                        </m:sSubPr>
                        <m:e>
                          <m:r>
                            <a:rPr lang="en-US" sz="2800" b="0" i="1" strike="noStrike" spc="-1" smtClean="0">
                              <a:solidFill>
                                <a:schemeClr val="tx1"/>
                              </a:solidFill>
                              <a:latin typeface="Cambria Math" panose="02040503050406030204" pitchFamily="18" charset="0"/>
                              <a:ea typeface="Cambria Math" panose="02040503050406030204" pitchFamily="18" charset="0"/>
                            </a:rPr>
                            <m:t>𝜎</m:t>
                          </m:r>
                        </m:e>
                        <m:sub>
                          <m:bar>
                            <m:barPr>
                              <m:pos m:val="top"/>
                              <m:ctrlPr>
                                <a:rPr lang="en-US" sz="2800" b="0" i="1" strike="noStrike" spc="-1" smtClean="0">
                                  <a:solidFill>
                                    <a:schemeClr val="tx1"/>
                                  </a:solidFill>
                                  <a:latin typeface="Cambria Math" panose="02040503050406030204" pitchFamily="18" charset="0"/>
                                </a:rPr>
                              </m:ctrlPr>
                            </m:barPr>
                            <m:e>
                              <m:r>
                                <a:rPr lang="en-US" sz="2800" b="0" i="1" strike="noStrike" spc="-1" smtClean="0">
                                  <a:solidFill>
                                    <a:schemeClr val="tx1"/>
                                  </a:solidFill>
                                  <a:latin typeface="Cambria Math" panose="02040503050406030204" pitchFamily="18" charset="0"/>
                                </a:rPr>
                                <m:t>𝑥</m:t>
                              </m:r>
                            </m:e>
                          </m:bar>
                        </m:sub>
                      </m:sSub>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ea typeface="Cambria Math" panose="02040503050406030204" pitchFamily="18" charset="0"/>
                        </a:rPr>
                        <m:t>𝜇</m:t>
                      </m:r>
                      <m:r>
                        <a:rPr lang="en-US" sz="2800" b="0" i="1" strike="noStrike" spc="-1" smtClean="0">
                          <a:solidFill>
                            <a:schemeClr val="tx1"/>
                          </a:solidFill>
                          <a:latin typeface="Cambria Math" panose="02040503050406030204" pitchFamily="18" charset="0"/>
                          <a:ea typeface="Cambria Math" panose="02040503050406030204" pitchFamily="18" charset="0"/>
                        </a:rPr>
                        <m:t>−</m:t>
                      </m:r>
                      <m:f>
                        <m:fPr>
                          <m:ctrlPr>
                            <a:rPr lang="en-US" sz="2800" b="0" i="1" strike="noStrike" spc="-1" smtClean="0">
                              <a:solidFill>
                                <a:schemeClr val="tx1"/>
                              </a:solidFill>
                              <a:latin typeface="Cambria Math" panose="02040503050406030204" pitchFamily="18" charset="0"/>
                              <a:ea typeface="Cambria Math" panose="02040503050406030204" pitchFamily="18" charset="0"/>
                            </a:rPr>
                          </m:ctrlPr>
                        </m:fPr>
                        <m:num>
                          <m:r>
                            <a:rPr lang="en-US" sz="2800" b="0" i="1" strike="noStrike" spc="-1" smtClean="0">
                              <a:solidFill>
                                <a:schemeClr val="tx1"/>
                              </a:solidFill>
                              <a:latin typeface="Cambria Math" panose="02040503050406030204" pitchFamily="18" charset="0"/>
                              <a:ea typeface="Cambria Math" panose="02040503050406030204" pitchFamily="18" charset="0"/>
                            </a:rPr>
                            <m:t>3</m:t>
                          </m:r>
                          <m:r>
                            <a:rPr lang="en-US" sz="2800" b="0" i="1" strike="noStrike" spc="-1" smtClean="0">
                              <a:solidFill>
                                <a:schemeClr val="tx1"/>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chemeClr val="tx1"/>
                                  </a:solidFill>
                                  <a:latin typeface="Cambria Math" panose="02040503050406030204" pitchFamily="18" charset="0"/>
                                  <a:ea typeface="Cambria Math" panose="02040503050406030204" pitchFamily="18" charset="0"/>
                                </a:rPr>
                              </m:ctrlPr>
                            </m:radPr>
                            <m:deg/>
                            <m:e>
                              <m:r>
                                <a:rPr lang="en-US" sz="2800" b="0" i="1" strike="noStrike" spc="-1" smtClean="0">
                                  <a:solidFill>
                                    <a:schemeClr val="tx1"/>
                                  </a:solidFill>
                                  <a:latin typeface="Cambria Math" panose="02040503050406030204" pitchFamily="18" charset="0"/>
                                  <a:ea typeface="Cambria Math" panose="02040503050406030204" pitchFamily="18" charset="0"/>
                                </a:rPr>
                                <m:t>𝑛</m:t>
                              </m:r>
                            </m:e>
                          </m:rad>
                        </m:den>
                      </m:f>
                    </m:oMath>
                  </m:oMathPara>
                </a14:m>
                <a:endParaRPr lang="en-US" sz="2800" b="0" strike="noStrike" spc="-1" dirty="0">
                  <a:solidFill>
                    <a:srgbClr val="366092"/>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Center</m:t>
                      </m:r>
                      <m:r>
                        <a:rPr lang="en-US" sz="2800" b="0" i="0" strike="noStrike" spc="-1" smtClean="0">
                          <a:solidFill>
                            <a:schemeClr val="tx1"/>
                          </a:solidFill>
                          <a:latin typeface="Cambria Math" panose="02040503050406030204" pitchFamily="18" charset="0"/>
                        </a:rPr>
                        <m:t> </m:t>
                      </m:r>
                      <m:r>
                        <m:rPr>
                          <m:sty m:val="p"/>
                        </m:rPr>
                        <a:rPr lang="en-US" sz="2800" b="0" i="0" strike="noStrike" spc="-1" smtClean="0">
                          <a:solidFill>
                            <a:schemeClr val="tx1"/>
                          </a:solidFill>
                          <a:latin typeface="Cambria Math" panose="02040503050406030204" pitchFamily="18" charset="0"/>
                        </a:rPr>
                        <m:t>Line</m:t>
                      </m:r>
                      <m:r>
                        <a:rPr lang="en-US" sz="2800" b="0" i="0"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ea typeface="Cambria Math" panose="02040503050406030204" pitchFamily="18" charset="0"/>
                        </a:rPr>
                        <m:t>𝜇</m:t>
                      </m:r>
                    </m:oMath>
                  </m:oMathPara>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 </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𝜇</m:t>
                    </m:r>
                  </m:oMath>
                </a14:m>
                <a:r>
                  <a:rPr lang="en-US" sz="2800" b="0" strike="noStrike" spc="-1" dirty="0">
                    <a:solidFill>
                      <a:srgbClr val="000000"/>
                    </a:solidFill>
                    <a:latin typeface="Calibri"/>
                  </a:rPr>
                  <a:t> is the process mean, </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𝜎</m:t>
                    </m:r>
                  </m:oMath>
                </a14:m>
                <a:r>
                  <a:rPr lang="en-US" sz="2800" b="0" strike="noStrike" spc="-1" dirty="0">
                    <a:solidFill>
                      <a:srgbClr val="000000"/>
                    </a:solidFill>
                    <a:latin typeface="Calibri"/>
                  </a:rPr>
                  <a:t> is the process standard deviation, and </a:t>
                </a:r>
                <a14:m>
                  <m:oMath xmlns:m="http://schemas.openxmlformats.org/officeDocument/2006/math">
                    <m:r>
                      <a:rPr lang="en-US" sz="2800" b="0" i="1" strike="noStrike" spc="-1" smtClean="0">
                        <a:solidFill>
                          <a:srgbClr val="000000"/>
                        </a:solidFill>
                        <a:latin typeface="Cambria Math" panose="02040503050406030204" pitchFamily="18" charset="0"/>
                      </a:rPr>
                      <m:t>𝑛</m:t>
                    </m:r>
                  </m:oMath>
                </a14:m>
                <a:r>
                  <a:rPr lang="en-US" sz="2800" b="0" strike="noStrike" spc="-1" dirty="0">
                    <a:solidFill>
                      <a:srgbClr val="000000"/>
                    </a:solidFill>
                    <a:latin typeface="Calibri"/>
                  </a:rPr>
                  <a:t> is the number of observations in each sample.</a:t>
                </a: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mc:Choice>
        <mc:Fallback xmlns="">
          <p:sp>
            <p:nvSpPr>
              <p:cNvPr id="355" name="TextShape 3"/>
              <p:cNvSpPr txBox="1">
                <a:spLocks noRot="1" noChangeAspect="1" noMove="1" noResize="1" noEditPoints="1" noAdjustHandles="1" noChangeArrowheads="1" noChangeShapeType="1" noTextEdit="1"/>
              </p:cNvSpPr>
              <p:nvPr/>
            </p:nvSpPr>
            <p:spPr>
              <a:xfrm>
                <a:off x="457200" y="1082160"/>
                <a:ext cx="8229240" cy="4175280"/>
              </a:xfrm>
              <a:prstGeom prst="rect">
                <a:avLst/>
              </a:prstGeom>
              <a:blipFill>
                <a:blip r:embed="rId3"/>
                <a:stretch>
                  <a:fillRect l="-1402" t="-1161" r="-738" b="-1016"/>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a:t>
            </a:r>
            <a:endParaRPr lang="en-US" sz="3200" b="0" strike="noStrike" spc="-1">
              <a:solidFill>
                <a:srgbClr val="366092"/>
              </a:solidFill>
              <a:latin typeface="Calibri"/>
            </a:endParaRPr>
          </a:p>
        </p:txBody>
      </p:sp>
      <mc:AlternateContent xmlns:mc="http://schemas.openxmlformats.org/markup-compatibility/2006" xmlns:a14="http://schemas.microsoft.com/office/drawing/2010/main">
        <mc:Choice Requires="a14">
          <p:sp>
            <p:nvSpPr>
              <p:cNvPr id="358" name="TextShape 2"/>
              <p:cNvSpPr txBox="1"/>
              <p:nvPr/>
            </p:nvSpPr>
            <p:spPr>
              <a:xfrm>
                <a:off x="457200" y="1029240"/>
                <a:ext cx="8229240" cy="4966560"/>
              </a:xfrm>
              <a:prstGeom prst="rect">
                <a:avLst/>
              </a:prstGeom>
              <a:noFill/>
              <a:ln>
                <a:noFill/>
              </a:ln>
            </p:spPr>
            <p:txBody>
              <a:bodyPr lIns="90000" tIns="45000" rIns="90000" bIns="45000">
                <a:normAutofit fontScale="92500"/>
              </a:bodyPr>
              <a:lstStyle/>
              <a:p>
                <a:pPr>
                  <a:lnSpc>
                    <a:spcPct val="100000"/>
                  </a:lnSpc>
                  <a:spcBef>
                    <a:spcPts val="561"/>
                  </a:spcBef>
                </a:pPr>
                <a:r>
                  <a:rPr lang="en-US" sz="2800" b="0" strike="noStrike" spc="-1" dirty="0">
                    <a:solidFill>
                      <a:srgbClr val="366092"/>
                    </a:solidFill>
                    <a:latin typeface="Calibri"/>
                  </a:rPr>
                  <a:t>A manufacturing company uses a machine to punch out parts of a window hinge. Historically, the manufacturing process has produced hinges with a mean width of </a:t>
                </a:r>
                <a:r>
                  <a:rPr lang="en-US" sz="2800" b="0" strike="noStrike" spc="-1" dirty="0">
                    <a:solidFill>
                      <a:srgbClr val="366092"/>
                    </a:solidFill>
                    <a:latin typeface="Cambria Math"/>
                  </a:rPr>
                  <a:t>0.45</a:t>
                </a:r>
                <a:r>
                  <a:rPr lang="en-US" sz="2800" b="0" strike="noStrike" spc="-1" dirty="0">
                    <a:solidFill>
                      <a:srgbClr val="366092"/>
                    </a:solidFill>
                    <a:latin typeface="Calibri"/>
                  </a:rPr>
                  <a:t> inches with a process standard deviation of </a:t>
                </a:r>
                <a:r>
                  <a:rPr lang="en-US" sz="2800" b="0" strike="noStrike" spc="-1" dirty="0">
                    <a:solidFill>
                      <a:srgbClr val="366092"/>
                    </a:solidFill>
                    <a:latin typeface="Cambria Math"/>
                  </a:rPr>
                  <a:t>0.022</a:t>
                </a:r>
                <a:r>
                  <a:rPr lang="en-US" sz="2800" b="0" strike="noStrike" spc="-1" dirty="0">
                    <a:solidFill>
                      <a:srgbClr val="366092"/>
                    </a:solidFill>
                    <a:latin typeface="Calibri"/>
                  </a:rPr>
                  <a:t> inches. To monitor the production and to make sure the parts are acceptable for the next stage of home window assembly, a sample of three parts is taken each hour. The width of each part is then measured. As a result there are a total of eight samples with three observations in each sample. The table below contains the data for the widths of the hinges. Determine if the process is in control using an </a:t>
                </a:r>
                <a14:m>
                  <m:oMath xmlns:m="http://schemas.openxmlformats.org/officeDocument/2006/math">
                    <m:bar>
                      <m:barPr>
                        <m:pos m:val="top"/>
                        <m:ctrlPr>
                          <a:rPr lang="en-US" sz="2800" b="0" i="1" strike="noStrike" spc="-1" smtClean="0">
                            <a:solidFill>
                              <a:srgbClr val="366092"/>
                            </a:solidFill>
                            <a:latin typeface="Cambria Math" panose="02040503050406030204" pitchFamily="18" charset="0"/>
                          </a:rPr>
                        </m:ctrlPr>
                      </m:barPr>
                      <m:e>
                        <m:r>
                          <a:rPr lang="en-US" sz="2800" b="0" i="1" strike="noStrike" spc="-1" smtClean="0">
                            <a:solidFill>
                              <a:srgbClr val="366092"/>
                            </a:solidFill>
                            <a:latin typeface="Cambria Math" panose="02040503050406030204" pitchFamily="18" charset="0"/>
                          </a:rPr>
                          <m:t>𝑥</m:t>
                        </m:r>
                      </m:e>
                    </m:bar>
                  </m:oMath>
                </a14:m>
                <a:r>
                  <a:rPr lang="en-US" sz="2800" b="0" strike="noStrike" spc="-1" dirty="0">
                    <a:solidFill>
                      <a:srgbClr val="366092"/>
                    </a:solidFill>
                    <a:latin typeface="Calibri"/>
                  </a:rPr>
                  <a:t> chart. Indicate which (if any) samples are out of control.</a:t>
                </a:r>
              </a:p>
            </p:txBody>
          </p:sp>
        </mc:Choice>
        <mc:Fallback xmlns="">
          <p:sp>
            <p:nvSpPr>
              <p:cNvPr id="358"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333" t="-1104" r="-2148" b="-736"/>
                </a:stretch>
              </a:blipFill>
              <a:ln>
                <a:noFill/>
              </a:ln>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 (cont.)</a:t>
            </a:r>
            <a:endParaRPr lang="en-US" sz="3200" b="0" strike="noStrike" spc="-1">
              <a:solidFill>
                <a:srgbClr val="366092"/>
              </a:solidFill>
              <a:latin typeface="Calibri"/>
            </a:endParaRPr>
          </a:p>
        </p:txBody>
      </p:sp>
      <p:graphicFrame>
        <p:nvGraphicFramePr>
          <p:cNvPr id="361" name="Table 2"/>
          <p:cNvGraphicFramePr/>
          <p:nvPr/>
        </p:nvGraphicFramePr>
        <p:xfrm>
          <a:off x="457200" y="1105560"/>
          <a:ext cx="8229600" cy="37080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gridSpan="4">
                  <a:txBody>
                    <a:bodyPr/>
                    <a:lstStyle/>
                    <a:p>
                      <a:pPr algn="ctr">
                        <a:lnSpc>
                          <a:spcPct val="100000"/>
                        </a:lnSpc>
                      </a:pPr>
                      <a:r>
                        <a:rPr lang="en-US" sz="1800" b="1" strike="noStrike" spc="-1">
                          <a:solidFill>
                            <a:srgbClr val="FFFFFF"/>
                          </a:solidFill>
                          <a:latin typeface="Calibri"/>
                        </a:rPr>
                        <a:t>Sampling Data for Window Hinges (Inches)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70800">
                <a:tc>
                  <a:txBody>
                    <a:bodyPr/>
                    <a:lstStyle/>
                    <a:p>
                      <a:pPr algn="ctr">
                        <a:lnSpc>
                          <a:spcPct val="100000"/>
                        </a:lnSpc>
                      </a:pPr>
                      <a:r>
                        <a:rPr lang="en-US" sz="1600" b="1" strike="noStrike" spc="-1">
                          <a:solidFill>
                            <a:srgbClr val="366092"/>
                          </a:solidFill>
                          <a:latin typeface="Calibri"/>
                        </a:rPr>
                        <a:t>Sample Number</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latin typeface="Calibri"/>
                        </a:rPr>
                        <a:t>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latin typeface="Calibri"/>
                        </a:rPr>
                        <a:t>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latin typeface="Calibri"/>
                        </a:rPr>
                        <a:t>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latin typeface="Calibri"/>
                        </a:rPr>
                        <a:t>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latin typeface="Calibri"/>
                        </a:rPr>
                        <a:t>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latin typeface="Calibri"/>
                        </a:rPr>
                        <a:t>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latin typeface="Calibri"/>
                        </a:rPr>
                        <a:t>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latin typeface="Calibri"/>
                        </a:rPr>
                        <a:t>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63" name="TextShape 2"/>
              <p:cNvSpPr txBox="1"/>
              <p:nvPr/>
            </p:nvSpPr>
            <p:spPr>
              <a:xfrm>
                <a:off x="457200" y="1029240"/>
                <a:ext cx="8229240" cy="4966560"/>
              </a:xfrm>
              <a:prstGeom prst="rect">
                <a:avLst/>
              </a:prstGeom>
              <a:noFill/>
              <a:ln>
                <a:noFill/>
              </a:ln>
            </p:spPr>
            <p:txBody>
              <a:bodyPr lIns="90000" tIns="45000" rIns="90000" bIns="45000">
                <a:normAutofit fontScale="62500" lnSpcReduction="20000"/>
              </a:bodyPr>
              <a:lstStyle/>
              <a:p>
                <a:pPr>
                  <a:lnSpc>
                    <a:spcPct val="100000"/>
                  </a:lnSpc>
                  <a:spcBef>
                    <a:spcPts val="561"/>
                  </a:spcBef>
                </a:pPr>
                <a:r>
                  <a:rPr lang="en-US" sz="2800" b="1" strike="noStrike" spc="-1" dirty="0">
                    <a:solidFill>
                      <a:srgbClr val="366092"/>
                    </a:solidFill>
                    <a:latin typeface="Calibri"/>
                  </a:rPr>
                  <a:t>Solution</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366092"/>
                    </a:solidFill>
                    <a:latin typeface="Calibri"/>
                  </a:rPr>
                  <a:t>Control limits need to be established and plotted on the </a:t>
                </a:r>
                <a14:m>
                  <m:oMath xmlns:m="http://schemas.openxmlformats.org/officeDocument/2006/math">
                    <m:bar>
                      <m:barPr>
                        <m:pos m:val="top"/>
                        <m:ctrlPr>
                          <a:rPr lang="en-US" sz="2800" b="0" i="1" strike="noStrike" spc="-1" smtClean="0">
                            <a:solidFill>
                              <a:srgbClr val="366092"/>
                            </a:solidFill>
                            <a:latin typeface="Cambria Math" panose="02040503050406030204" pitchFamily="18" charset="0"/>
                          </a:rPr>
                        </m:ctrlPr>
                      </m:barPr>
                      <m:e>
                        <m:r>
                          <a:rPr lang="en-US" sz="2800" b="0" i="1" strike="noStrike" spc="-1" smtClean="0">
                            <a:solidFill>
                              <a:srgbClr val="366092"/>
                            </a:solidFill>
                            <a:latin typeface="Cambria Math" panose="02040503050406030204" pitchFamily="18" charset="0"/>
                          </a:rPr>
                          <m:t>𝑥</m:t>
                        </m:r>
                      </m:e>
                    </m:bar>
                  </m:oMath>
                </a14:m>
                <a:r>
                  <a:rPr lang="en-US" sz="2800" b="0" strike="noStrike" spc="-1" dirty="0">
                    <a:solidFill>
                      <a:srgbClr val="366092"/>
                    </a:solidFill>
                    <a:latin typeface="Calibri"/>
                  </a:rPr>
                  <a:t> chart. Typically, control limits for the  chart are three standard deviations above and below the process mean for the given quality characteristic.</a:t>
                </a:r>
              </a:p>
              <a:p>
                <a:pPr>
                  <a:lnSpc>
                    <a:spcPct val="100000"/>
                  </a:lnSpc>
                  <a:spcBef>
                    <a:spcPts val="561"/>
                  </a:spcBef>
                </a:pPr>
                <a:r>
                  <a:rPr lang="en-US" sz="2800" b="0" strike="noStrike" spc="-1" dirty="0">
                    <a:solidFill>
                      <a:srgbClr val="366092"/>
                    </a:solidFill>
                    <a:latin typeface="Calibri"/>
                  </a:rPr>
                  <a:t>In this problem, we have external standards to gauge our process. In particular, the process mean (</a:t>
                </a:r>
                <a:r>
                  <a:rPr lang="en-US" sz="2800" b="0" strike="noStrike" spc="-1" dirty="0">
                    <a:solidFill>
                      <a:srgbClr val="366092"/>
                    </a:solidFill>
                    <a:latin typeface="Cambria Math"/>
                  </a:rPr>
                  <a:t>0.45</a:t>
                </a:r>
                <a:r>
                  <a:rPr lang="en-US" sz="2800" b="0" strike="noStrike" spc="-1" dirty="0">
                    <a:solidFill>
                      <a:srgbClr val="366092"/>
                    </a:solidFill>
                    <a:latin typeface="Calibri"/>
                  </a:rPr>
                  <a:t>) and process standard deviation (</a:t>
                </a:r>
                <a:r>
                  <a:rPr lang="en-US" sz="2800" b="0" strike="noStrike" spc="-1" dirty="0">
                    <a:solidFill>
                      <a:srgbClr val="366092"/>
                    </a:solidFill>
                    <a:latin typeface="Cambria Math"/>
                  </a:rPr>
                  <a:t>0.022</a:t>
                </a:r>
                <a:r>
                  <a:rPr lang="en-US" sz="2800" b="0" strike="noStrike" spc="-1" dirty="0">
                    <a:solidFill>
                      <a:srgbClr val="366092"/>
                    </a:solidFill>
                    <a:latin typeface="Calibri"/>
                  </a:rPr>
                  <a:t>) are known. Thus, the control limits are determined as follows.</a:t>
                </a: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rgbClr val="366092"/>
                          </a:solidFill>
                          <a:latin typeface="Cambria Math" panose="02040503050406030204" pitchFamily="18" charset="0"/>
                        </a:rPr>
                        <m:t>UCL</m:t>
                      </m:r>
                      <m:r>
                        <a:rPr lang="en-US" sz="2800" b="0" i="1" strike="noStrike" spc="-1" smtClean="0">
                          <a:solidFill>
                            <a:srgbClr val="366092"/>
                          </a:solidFill>
                          <a:latin typeface="Cambria Math" panose="02040503050406030204" pitchFamily="18" charset="0"/>
                        </a:rPr>
                        <m:t>=</m:t>
                      </m:r>
                      <m:r>
                        <a:rPr lang="en-US" sz="2800" b="0" i="1" strike="noStrike" spc="-1" smtClean="0">
                          <a:solidFill>
                            <a:srgbClr val="366092"/>
                          </a:solidFill>
                          <a:latin typeface="Cambria Math" panose="02040503050406030204" pitchFamily="18" charset="0"/>
                          <a:ea typeface="Cambria Math" panose="02040503050406030204" pitchFamily="18" charset="0"/>
                        </a:rPr>
                        <m:t>𝜇</m:t>
                      </m:r>
                      <m:r>
                        <a:rPr lang="en-US" sz="2800" b="0" i="1" strike="noStrike" spc="-1" smtClean="0">
                          <a:solidFill>
                            <a:srgbClr val="366092"/>
                          </a:solidFill>
                          <a:latin typeface="Cambria Math" panose="02040503050406030204" pitchFamily="18" charset="0"/>
                          <a:ea typeface="Cambria Math" panose="02040503050406030204" pitchFamily="18" charset="0"/>
                        </a:rPr>
                        <m:t>+</m:t>
                      </m:r>
                      <m:f>
                        <m:fPr>
                          <m:ctrlPr>
                            <a:rPr lang="en-US" sz="2800" b="0" i="1" strike="noStrike" spc="-1" smtClean="0">
                              <a:solidFill>
                                <a:srgbClr val="366092"/>
                              </a:solidFill>
                              <a:latin typeface="Cambria Math" panose="02040503050406030204" pitchFamily="18" charset="0"/>
                              <a:ea typeface="Cambria Math" panose="02040503050406030204" pitchFamily="18" charset="0"/>
                            </a:rPr>
                          </m:ctrlPr>
                        </m:fPr>
                        <m:num>
                          <m:r>
                            <a:rPr lang="en-US" sz="2800" b="0" i="1" strike="noStrike" spc="-1" smtClean="0">
                              <a:solidFill>
                                <a:srgbClr val="366092"/>
                              </a:solidFill>
                              <a:latin typeface="Cambria Math" panose="02040503050406030204" pitchFamily="18" charset="0"/>
                              <a:ea typeface="Cambria Math" panose="02040503050406030204" pitchFamily="18" charset="0"/>
                            </a:rPr>
                            <m:t>3</m:t>
                          </m:r>
                          <m:r>
                            <a:rPr lang="en-US" sz="2800" b="0" i="1" strike="noStrike" spc="-1" smtClean="0">
                              <a:solidFill>
                                <a:srgbClr val="366092"/>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rgbClr val="366092"/>
                                  </a:solidFill>
                                  <a:latin typeface="Cambria Math" panose="02040503050406030204" pitchFamily="18" charset="0"/>
                                  <a:ea typeface="Cambria Math" panose="02040503050406030204" pitchFamily="18" charset="0"/>
                                </a:rPr>
                              </m:ctrlPr>
                            </m:radPr>
                            <m:deg/>
                            <m:e>
                              <m:r>
                                <a:rPr lang="en-US" sz="2800" b="0" i="1" strike="noStrike" spc="-1" smtClean="0">
                                  <a:solidFill>
                                    <a:srgbClr val="366092"/>
                                  </a:solidFill>
                                  <a:latin typeface="Cambria Math" panose="02040503050406030204" pitchFamily="18" charset="0"/>
                                  <a:ea typeface="Cambria Math" panose="02040503050406030204" pitchFamily="18" charset="0"/>
                                </a:rPr>
                                <m:t>𝑛</m:t>
                              </m:r>
                            </m:e>
                          </m:rad>
                        </m:den>
                      </m:f>
                    </m:oMath>
                  </m:oMathPara>
                </a14:m>
                <a:endParaRPr lang="en-US" sz="2800" b="0" strike="noStrike" spc="-1" dirty="0">
                  <a:solidFill>
                    <a:srgbClr val="366092"/>
                  </a:solidFill>
                  <a:latin typeface="Calibri"/>
                  <a:ea typeface="Cambria Math" panose="02040503050406030204" pitchFamily="18" charset="0"/>
                </a:endParaRPr>
              </a:p>
              <a:p>
                <a:pPr algn="ctr">
                  <a:lnSpc>
                    <a:spcPct val="100000"/>
                  </a:lnSpc>
                  <a:spcBef>
                    <a:spcPts val="561"/>
                  </a:spcBef>
                </a:pPr>
                <a:r>
                  <a:rPr lang="en-US" sz="2800" b="0" strike="noStrike" spc="-1" dirty="0">
                    <a:solidFill>
                      <a:srgbClr val="366092"/>
                    </a:solidFill>
                  </a:rPr>
                  <a:t>                    </a:t>
                </a:r>
                <a14:m>
                  <m:oMath xmlns:m="http://schemas.openxmlformats.org/officeDocument/2006/math">
                    <m:r>
                      <a:rPr lang="en-US" sz="2800" b="0" i="1" strike="noStrike" spc="-1" smtClean="0">
                        <a:solidFill>
                          <a:srgbClr val="366092"/>
                        </a:solidFill>
                        <a:latin typeface="Cambria Math" panose="02040503050406030204" pitchFamily="18" charset="0"/>
                      </a:rPr>
                      <m:t>=0.45+3</m:t>
                    </m:r>
                    <m:d>
                      <m:dPr>
                        <m:ctrlPr>
                          <a:rPr lang="en-US" sz="2800" b="0" i="1" strike="noStrike" spc="-1" smtClean="0">
                            <a:solidFill>
                              <a:srgbClr val="366092"/>
                            </a:solidFill>
                            <a:latin typeface="Cambria Math" panose="02040503050406030204" pitchFamily="18" charset="0"/>
                          </a:rPr>
                        </m:ctrlPr>
                      </m:dPr>
                      <m:e>
                        <m:f>
                          <m:fPr>
                            <m:ctrlPr>
                              <a:rPr lang="en-US" sz="2800" b="0" i="1" strike="noStrike" spc="-1" smtClean="0">
                                <a:solidFill>
                                  <a:srgbClr val="366092"/>
                                </a:solidFill>
                                <a:latin typeface="Cambria Math" panose="02040503050406030204" pitchFamily="18" charset="0"/>
                              </a:rPr>
                            </m:ctrlPr>
                          </m:fPr>
                          <m:num>
                            <m:r>
                              <a:rPr lang="en-US" sz="2800" b="0" i="1" strike="noStrike" spc="-1" smtClean="0">
                                <a:solidFill>
                                  <a:srgbClr val="366092"/>
                                </a:solidFill>
                                <a:latin typeface="Cambria Math" panose="02040503050406030204" pitchFamily="18" charset="0"/>
                              </a:rPr>
                              <m:t>0.022</m:t>
                            </m:r>
                          </m:num>
                          <m:den>
                            <m:rad>
                              <m:radPr>
                                <m:degHide m:val="on"/>
                                <m:ctrlPr>
                                  <a:rPr lang="en-US" sz="2800" b="0" i="1" strike="noStrike" spc="-1" smtClean="0">
                                    <a:solidFill>
                                      <a:srgbClr val="366092"/>
                                    </a:solidFill>
                                    <a:latin typeface="Cambria Math" panose="02040503050406030204" pitchFamily="18" charset="0"/>
                                  </a:rPr>
                                </m:ctrlPr>
                              </m:radPr>
                              <m:deg/>
                              <m:e>
                                <m:r>
                                  <a:rPr lang="en-US" sz="2800" b="0" i="1" strike="noStrike" spc="-1" smtClean="0">
                                    <a:solidFill>
                                      <a:srgbClr val="366092"/>
                                    </a:solidFill>
                                    <a:latin typeface="Cambria Math" panose="02040503050406030204" pitchFamily="18" charset="0"/>
                                  </a:rPr>
                                  <m:t>3</m:t>
                                </m:r>
                              </m:e>
                            </m:rad>
                          </m:den>
                        </m:f>
                      </m:e>
                    </m:d>
                  </m:oMath>
                </a14:m>
                <a:endParaRPr lang="en-US" sz="2800" b="0" strike="noStrike" spc="-1" dirty="0">
                  <a:solidFill>
                    <a:srgbClr val="366092"/>
                  </a:solidFill>
                </a:endParaRPr>
              </a:p>
              <a:p>
                <a:pPr algn="ctr">
                  <a:lnSpc>
                    <a:spcPct val="100000"/>
                  </a:lnSpc>
                  <a:spcBef>
                    <a:spcPts val="561"/>
                  </a:spcBef>
                </a:pPr>
                <a:r>
                  <a:rPr lang="en-US" sz="2800" b="0" strike="noStrike" spc="-1" dirty="0">
                    <a:solidFill>
                      <a:srgbClr val="366092"/>
                    </a:solidFill>
                    <a:ea typeface="Cambria Math" panose="02040503050406030204" pitchFamily="18" charset="0"/>
                  </a:rPr>
                  <a:t>       </a:t>
                </a:r>
                <a14:m>
                  <m:oMath xmlns:m="http://schemas.openxmlformats.org/officeDocument/2006/math">
                    <m:r>
                      <a:rPr lang="en-US" sz="2800" b="0" i="1" strike="noStrike" spc="-1" smtClean="0">
                        <a:solidFill>
                          <a:srgbClr val="366092"/>
                        </a:solidFill>
                        <a:latin typeface="Cambria Math" panose="02040503050406030204" pitchFamily="18" charset="0"/>
                        <a:ea typeface="Cambria Math" panose="02040503050406030204" pitchFamily="18" charset="0"/>
                      </a:rPr>
                      <m:t>≈0.4881</m:t>
                    </m:r>
                  </m:oMath>
                </a14:m>
                <a:endParaRPr lang="en-US" sz="2800" b="0" strike="noStrike" spc="-1" dirty="0">
                  <a:solidFill>
                    <a:srgbClr val="366092"/>
                  </a:solidFill>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rgbClr val="366092"/>
                          </a:solidFill>
                          <a:latin typeface="Cambria Math" panose="02040503050406030204" pitchFamily="18" charset="0"/>
                        </a:rPr>
                        <m:t>LCL</m:t>
                      </m:r>
                      <m:r>
                        <a:rPr lang="en-US" sz="2800" b="0" i="1" strike="noStrike" spc="-1" smtClean="0">
                          <a:solidFill>
                            <a:srgbClr val="366092"/>
                          </a:solidFill>
                          <a:latin typeface="Cambria Math" panose="02040503050406030204" pitchFamily="18" charset="0"/>
                        </a:rPr>
                        <m:t>=</m:t>
                      </m:r>
                      <m:r>
                        <a:rPr lang="en-US" sz="2800" b="0" i="1" strike="noStrike" spc="-1" smtClean="0">
                          <a:solidFill>
                            <a:srgbClr val="366092"/>
                          </a:solidFill>
                          <a:latin typeface="Cambria Math" panose="02040503050406030204" pitchFamily="18" charset="0"/>
                          <a:ea typeface="Cambria Math" panose="02040503050406030204" pitchFamily="18" charset="0"/>
                        </a:rPr>
                        <m:t>𝜇</m:t>
                      </m:r>
                      <m:r>
                        <a:rPr lang="en-US" sz="2800" b="0" i="1" strike="noStrike" spc="-1" smtClean="0">
                          <a:solidFill>
                            <a:srgbClr val="366092"/>
                          </a:solidFill>
                          <a:latin typeface="Cambria Math" panose="02040503050406030204" pitchFamily="18" charset="0"/>
                          <a:ea typeface="Cambria Math" panose="02040503050406030204" pitchFamily="18" charset="0"/>
                        </a:rPr>
                        <m:t>−</m:t>
                      </m:r>
                      <m:f>
                        <m:fPr>
                          <m:ctrlPr>
                            <a:rPr lang="en-US" sz="2800" b="0" i="1" strike="noStrike" spc="-1" smtClean="0">
                              <a:solidFill>
                                <a:srgbClr val="366092"/>
                              </a:solidFill>
                              <a:latin typeface="Cambria Math" panose="02040503050406030204" pitchFamily="18" charset="0"/>
                              <a:ea typeface="Cambria Math" panose="02040503050406030204" pitchFamily="18" charset="0"/>
                            </a:rPr>
                          </m:ctrlPr>
                        </m:fPr>
                        <m:num>
                          <m:r>
                            <a:rPr lang="en-US" sz="2800" b="0" i="1" strike="noStrike" spc="-1" smtClean="0">
                              <a:solidFill>
                                <a:srgbClr val="366092"/>
                              </a:solidFill>
                              <a:latin typeface="Cambria Math" panose="02040503050406030204" pitchFamily="18" charset="0"/>
                              <a:ea typeface="Cambria Math" panose="02040503050406030204" pitchFamily="18" charset="0"/>
                            </a:rPr>
                            <m:t>3</m:t>
                          </m:r>
                          <m:r>
                            <a:rPr lang="en-US" sz="2800" b="0" i="1" strike="noStrike" spc="-1" smtClean="0">
                              <a:solidFill>
                                <a:srgbClr val="366092"/>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rgbClr val="366092"/>
                                  </a:solidFill>
                                  <a:latin typeface="Cambria Math" panose="02040503050406030204" pitchFamily="18" charset="0"/>
                                  <a:ea typeface="Cambria Math" panose="02040503050406030204" pitchFamily="18" charset="0"/>
                                </a:rPr>
                              </m:ctrlPr>
                            </m:radPr>
                            <m:deg/>
                            <m:e>
                              <m:r>
                                <a:rPr lang="en-US" sz="2800" b="0" i="1" strike="noStrike" spc="-1" smtClean="0">
                                  <a:solidFill>
                                    <a:srgbClr val="366092"/>
                                  </a:solidFill>
                                  <a:latin typeface="Cambria Math" panose="02040503050406030204" pitchFamily="18" charset="0"/>
                                  <a:ea typeface="Cambria Math" panose="02040503050406030204" pitchFamily="18" charset="0"/>
                                </a:rPr>
                                <m:t>𝑛</m:t>
                              </m:r>
                            </m:e>
                          </m:rad>
                        </m:den>
                      </m:f>
                    </m:oMath>
                  </m:oMathPara>
                </a14:m>
                <a:endParaRPr lang="en-US" sz="2800" b="0" strike="noStrike" spc="-1" dirty="0">
                  <a:solidFill>
                    <a:srgbClr val="366092"/>
                  </a:solidFill>
                  <a:ea typeface="Cambria Math" panose="02040503050406030204" pitchFamily="18" charset="0"/>
                </a:endParaRPr>
              </a:p>
              <a:p>
                <a:pPr algn="ctr">
                  <a:lnSpc>
                    <a:spcPct val="100000"/>
                  </a:lnSpc>
                  <a:spcBef>
                    <a:spcPts val="561"/>
                  </a:spcBef>
                </a:pPr>
                <a:r>
                  <a:rPr lang="en-US" sz="2800" b="0" strike="noStrike" spc="-1" dirty="0">
                    <a:solidFill>
                      <a:srgbClr val="366092"/>
                    </a:solidFill>
                  </a:rPr>
                  <a:t>                    </a:t>
                </a:r>
                <a14:m>
                  <m:oMath xmlns:m="http://schemas.openxmlformats.org/officeDocument/2006/math">
                    <m:r>
                      <a:rPr lang="en-US" sz="2800" b="0" i="1" strike="noStrike" spc="-1" smtClean="0">
                        <a:solidFill>
                          <a:srgbClr val="366092"/>
                        </a:solidFill>
                        <a:latin typeface="Cambria Math" panose="02040503050406030204" pitchFamily="18" charset="0"/>
                      </a:rPr>
                      <m:t>=0.45−3</m:t>
                    </m:r>
                    <m:d>
                      <m:dPr>
                        <m:ctrlPr>
                          <a:rPr lang="en-US" sz="2800" b="0" i="1" strike="noStrike" spc="-1" smtClean="0">
                            <a:solidFill>
                              <a:srgbClr val="366092"/>
                            </a:solidFill>
                            <a:latin typeface="Cambria Math" panose="02040503050406030204" pitchFamily="18" charset="0"/>
                          </a:rPr>
                        </m:ctrlPr>
                      </m:dPr>
                      <m:e>
                        <m:f>
                          <m:fPr>
                            <m:ctrlPr>
                              <a:rPr lang="en-US" sz="2800" b="0" i="1" strike="noStrike" spc="-1" smtClean="0">
                                <a:solidFill>
                                  <a:srgbClr val="366092"/>
                                </a:solidFill>
                                <a:latin typeface="Cambria Math" panose="02040503050406030204" pitchFamily="18" charset="0"/>
                              </a:rPr>
                            </m:ctrlPr>
                          </m:fPr>
                          <m:num>
                            <m:r>
                              <a:rPr lang="en-US" sz="2800" b="0" i="1" strike="noStrike" spc="-1" smtClean="0">
                                <a:solidFill>
                                  <a:srgbClr val="366092"/>
                                </a:solidFill>
                                <a:latin typeface="Cambria Math" panose="02040503050406030204" pitchFamily="18" charset="0"/>
                              </a:rPr>
                              <m:t>0.022</m:t>
                            </m:r>
                          </m:num>
                          <m:den>
                            <m:rad>
                              <m:radPr>
                                <m:degHide m:val="on"/>
                                <m:ctrlPr>
                                  <a:rPr lang="en-US" sz="2800" b="0" i="1" strike="noStrike" spc="-1" smtClean="0">
                                    <a:solidFill>
                                      <a:srgbClr val="366092"/>
                                    </a:solidFill>
                                    <a:latin typeface="Cambria Math" panose="02040503050406030204" pitchFamily="18" charset="0"/>
                                  </a:rPr>
                                </m:ctrlPr>
                              </m:radPr>
                              <m:deg/>
                              <m:e>
                                <m:r>
                                  <a:rPr lang="en-US" sz="2800" b="0" i="1" strike="noStrike" spc="-1" smtClean="0">
                                    <a:solidFill>
                                      <a:srgbClr val="366092"/>
                                    </a:solidFill>
                                    <a:latin typeface="Cambria Math" panose="02040503050406030204" pitchFamily="18" charset="0"/>
                                  </a:rPr>
                                  <m:t>3</m:t>
                                </m:r>
                              </m:e>
                            </m:rad>
                          </m:den>
                        </m:f>
                      </m:e>
                    </m:d>
                  </m:oMath>
                </a14:m>
                <a:endParaRPr lang="en-US" sz="2800" b="0" strike="noStrike" spc="-1" dirty="0">
                  <a:solidFill>
                    <a:srgbClr val="366092"/>
                  </a:solidFill>
                </a:endParaRPr>
              </a:p>
              <a:p>
                <a:pPr algn="ctr">
                  <a:lnSpc>
                    <a:spcPct val="100000"/>
                  </a:lnSpc>
                  <a:spcBef>
                    <a:spcPts val="561"/>
                  </a:spcBef>
                </a:pPr>
                <a:r>
                  <a:rPr lang="en-US" sz="2800" b="0" strike="noStrike" spc="-1" dirty="0">
                    <a:solidFill>
                      <a:srgbClr val="366092"/>
                    </a:solidFill>
                    <a:ea typeface="Cambria Math" panose="02040503050406030204" pitchFamily="18" charset="0"/>
                  </a:rPr>
                  <a:t>       </a:t>
                </a:r>
                <a14:m>
                  <m:oMath xmlns:m="http://schemas.openxmlformats.org/officeDocument/2006/math">
                    <m:r>
                      <a:rPr lang="en-US" sz="2800" b="0" i="1" strike="noStrike" spc="-1" smtClean="0">
                        <a:solidFill>
                          <a:srgbClr val="366092"/>
                        </a:solidFill>
                        <a:latin typeface="Cambria Math" panose="02040503050406030204" pitchFamily="18" charset="0"/>
                        <a:ea typeface="Cambria Math" panose="02040503050406030204" pitchFamily="18" charset="0"/>
                      </a:rPr>
                      <m:t>≈0.4119</m:t>
                    </m:r>
                  </m:oMath>
                </a14:m>
                <a:endParaRPr lang="en-US" sz="2800" b="0" strike="noStrike" spc="-1" dirty="0">
                  <a:solidFill>
                    <a:srgbClr val="366092"/>
                  </a:solidFill>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rgbClr val="366092"/>
                          </a:solidFill>
                          <a:latin typeface="Cambria Math" panose="02040503050406030204" pitchFamily="18" charset="0"/>
                        </a:rPr>
                        <m:t>Center</m:t>
                      </m:r>
                      <m:r>
                        <a:rPr lang="en-US" sz="2800" b="0" i="0" strike="noStrike" spc="-1" smtClean="0">
                          <a:solidFill>
                            <a:srgbClr val="366092"/>
                          </a:solidFill>
                          <a:latin typeface="Cambria Math" panose="02040503050406030204" pitchFamily="18" charset="0"/>
                        </a:rPr>
                        <m:t> </m:t>
                      </m:r>
                      <m:r>
                        <m:rPr>
                          <m:sty m:val="p"/>
                        </m:rPr>
                        <a:rPr lang="en-US" sz="2800" b="0" i="0" strike="noStrike" spc="-1" smtClean="0">
                          <a:solidFill>
                            <a:srgbClr val="366092"/>
                          </a:solidFill>
                          <a:latin typeface="Cambria Math" panose="02040503050406030204" pitchFamily="18" charset="0"/>
                        </a:rPr>
                        <m:t>Line</m:t>
                      </m:r>
                      <m:r>
                        <a:rPr lang="en-US" sz="2800" b="0" i="1" strike="noStrike" spc="-1" smtClean="0">
                          <a:solidFill>
                            <a:srgbClr val="366092"/>
                          </a:solidFill>
                          <a:latin typeface="Cambria Math" panose="02040503050406030204" pitchFamily="18" charset="0"/>
                        </a:rPr>
                        <m:t>=</m:t>
                      </m:r>
                      <m:r>
                        <a:rPr lang="en-US" sz="2800" b="0" i="1" strike="noStrike" spc="-1" smtClean="0">
                          <a:solidFill>
                            <a:srgbClr val="366092"/>
                          </a:solidFill>
                          <a:latin typeface="Cambria Math" panose="02040503050406030204" pitchFamily="18" charset="0"/>
                          <a:ea typeface="Cambria Math" panose="02040503050406030204" pitchFamily="18" charset="0"/>
                        </a:rPr>
                        <m:t>𝜇</m:t>
                      </m:r>
                      <m:r>
                        <a:rPr lang="en-US" sz="2800" b="0" i="1" strike="noStrike" spc="-1" smtClean="0">
                          <a:solidFill>
                            <a:srgbClr val="366092"/>
                          </a:solidFill>
                          <a:latin typeface="Cambria Math" panose="02040503050406030204" pitchFamily="18" charset="0"/>
                          <a:ea typeface="Cambria Math" panose="02040503050406030204" pitchFamily="18" charset="0"/>
                        </a:rPr>
                        <m:t>=0.45</m:t>
                      </m:r>
                    </m:oMath>
                  </m:oMathPara>
                </a14:m>
                <a:endParaRPr lang="en-US" sz="2800" b="0" strike="noStrike" spc="-1" dirty="0">
                  <a:solidFill>
                    <a:srgbClr val="366092"/>
                  </a:solidFill>
                </a:endParaRPr>
              </a:p>
              <a:p>
                <a:pPr algn="ctr">
                  <a:lnSpc>
                    <a:spcPct val="100000"/>
                  </a:lnSpc>
                  <a:spcBef>
                    <a:spcPts val="561"/>
                  </a:spcBef>
                </a:pPr>
                <a:endParaRPr lang="en-US" sz="2800" b="0" strike="noStrike" spc="-1" dirty="0">
                  <a:solidFill>
                    <a:srgbClr val="366092"/>
                  </a:solidFill>
                </a:endParaRPr>
              </a:p>
              <a:p>
                <a:pPr algn="ctr">
                  <a:lnSpc>
                    <a:spcPct val="100000"/>
                  </a:lnSpc>
                  <a:spcBef>
                    <a:spcPts val="561"/>
                  </a:spcBef>
                </a:pPr>
                <a:endParaRPr lang="en-US" sz="2800" b="0" strike="noStrike" spc="-1" dirty="0">
                  <a:solidFill>
                    <a:srgbClr val="366092"/>
                  </a:solidFill>
                </a:endParaRPr>
              </a:p>
              <a:p>
                <a:pPr algn="ctr">
                  <a:lnSpc>
                    <a:spcPct val="100000"/>
                  </a:lnSpc>
                  <a:spcBef>
                    <a:spcPts val="561"/>
                  </a:spcBef>
                </a:pP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mc:Choice>
        <mc:Fallback>
          <p:sp>
            <p:nvSpPr>
              <p:cNvPr id="363"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667" t="-1718"/>
                </a:stretch>
              </a:blipFill>
              <a:ln>
                <a:noFill/>
              </a:ln>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Control Chart</a:t>
            </a:r>
            <a:endParaRPr lang="en-US" sz="3200" b="0" strike="noStrike" spc="-1">
              <a:solidFill>
                <a:srgbClr val="366092"/>
              </a:solidFill>
              <a:latin typeface="Calibri"/>
            </a:endParaRPr>
          </a:p>
        </p:txBody>
      </p:sp>
      <p:sp>
        <p:nvSpPr>
          <p:cNvPr id="316" name="TextShape 2"/>
          <p:cNvSpPr txBox="1"/>
          <p:nvPr/>
        </p:nvSpPr>
        <p:spPr>
          <a:xfrm>
            <a:off x="457200" y="1082160"/>
            <a:ext cx="8229240" cy="4861080"/>
          </a:xfrm>
          <a:prstGeom prst="rect">
            <a:avLst/>
          </a:prstGeom>
          <a:solidFill>
            <a:srgbClr val="FFFFCC"/>
          </a:solidFill>
          <a:ln w="28440">
            <a:solidFill>
              <a:srgbClr val="000000"/>
            </a:solidFill>
            <a:round/>
          </a:ln>
        </p:spPr>
        <p:txBody>
          <a:bodyPr lIns="90000" tIns="45000" rIns="90000" bIns="45000">
            <a:normAutofit lnSpcReduction="10000"/>
          </a:bodyPr>
          <a:lstStyle/>
          <a:p>
            <a:pPr algn="ctr">
              <a:lnSpc>
                <a:spcPct val="100000"/>
              </a:lnSpc>
              <a:spcBef>
                <a:spcPts val="561"/>
              </a:spcBef>
            </a:pPr>
            <a:r>
              <a:rPr lang="en-US" sz="2800" b="1" strike="noStrike" spc="-1">
                <a:solidFill>
                  <a:srgbClr val="000000"/>
                </a:solidFill>
                <a:latin typeface="Calibri"/>
              </a:rPr>
              <a:t>Definition</a:t>
            </a:r>
            <a:endParaRPr lang="en-US" sz="2800" b="0" strike="noStrike" spc="-1">
              <a:solidFill>
                <a:srgbClr val="366092"/>
              </a:solidFill>
              <a:latin typeface="Calibri"/>
            </a:endParaRPr>
          </a:p>
          <a:p>
            <a:pPr>
              <a:lnSpc>
                <a:spcPct val="100000"/>
              </a:lnSpc>
              <a:spcBef>
                <a:spcPts val="561"/>
              </a:spcBef>
            </a:pPr>
            <a:r>
              <a:rPr lang="en-US" sz="2800" b="0" strike="noStrike" spc="-1">
                <a:solidFill>
                  <a:srgbClr val="000000"/>
                </a:solidFill>
                <a:latin typeface="Calibri"/>
              </a:rPr>
              <a:t>A </a:t>
            </a:r>
            <a:r>
              <a:rPr lang="en-US" sz="2800" b="1" strike="noStrike" spc="-1">
                <a:solidFill>
                  <a:srgbClr val="000000"/>
                </a:solidFill>
                <a:latin typeface="Calibri"/>
              </a:rPr>
              <a:t>control chart</a:t>
            </a:r>
            <a:r>
              <a:rPr lang="en-US" sz="2800" b="0" strike="noStrike" spc="-1">
                <a:solidFill>
                  <a:srgbClr val="000000"/>
                </a:solidFill>
                <a:latin typeface="Calibri"/>
              </a:rPr>
              <a:t> for a process consists of values plotted over time used as a graphical display to detect unusual variation in a process.</a:t>
            </a:r>
            <a:endParaRPr lang="en-US" sz="2800" b="0" strike="noStrike" spc="-1">
              <a:solidFill>
                <a:srgbClr val="366092"/>
              </a:solidFill>
              <a:latin typeface="Calibri"/>
            </a:endParaRPr>
          </a:p>
          <a:p>
            <a:pPr>
              <a:lnSpc>
                <a:spcPct val="100000"/>
              </a:lnSpc>
              <a:spcBef>
                <a:spcPts val="561"/>
              </a:spcBef>
            </a:pPr>
            <a:r>
              <a:rPr lang="en-US" sz="2800" b="0" strike="noStrike" spc="-1">
                <a:solidFill>
                  <a:srgbClr val="000000"/>
                </a:solidFill>
                <a:latin typeface="Calibri"/>
              </a:rPr>
              <a:t>A </a:t>
            </a:r>
            <a:r>
              <a:rPr lang="en-US" sz="2800" b="1" strike="noStrike" spc="-1">
                <a:solidFill>
                  <a:srgbClr val="000000"/>
                </a:solidFill>
                <a:latin typeface="Calibri"/>
              </a:rPr>
              <a:t>Control Chart</a:t>
            </a:r>
            <a:r>
              <a:rPr lang="en-US" sz="2800" b="0" strike="noStrike" spc="-1">
                <a:solidFill>
                  <a:srgbClr val="000000"/>
                </a:solidFill>
                <a:latin typeface="Calibri"/>
              </a:rPr>
              <a:t> consists of three horizontal lines:</a:t>
            </a:r>
            <a:endParaRPr lang="en-US" sz="2800" b="0" strike="noStrike" spc="-1">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a:solidFill>
                  <a:srgbClr val="000000"/>
                </a:solidFill>
                <a:latin typeface="Calibri"/>
              </a:rPr>
              <a:t>​A </a:t>
            </a:r>
            <a:r>
              <a:rPr lang="en-US" sz="2800" b="1" strike="noStrike" spc="-1">
                <a:solidFill>
                  <a:srgbClr val="000000"/>
                </a:solidFill>
                <a:latin typeface="Calibri"/>
              </a:rPr>
              <a:t>Center Line</a:t>
            </a:r>
            <a:r>
              <a:rPr lang="en-US" sz="2800" b="0" strike="noStrike" spc="-1">
                <a:solidFill>
                  <a:srgbClr val="000000"/>
                </a:solidFill>
                <a:latin typeface="Calibri"/>
              </a:rPr>
              <a:t> that represents the average value of the quality characteristic corresponding to the in-control state.</a:t>
            </a:r>
            <a:endParaRPr lang="en-US" sz="2800" b="0" strike="noStrike" spc="-1">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a:solidFill>
                  <a:srgbClr val="000000"/>
                </a:solidFill>
                <a:latin typeface="Calibri"/>
              </a:rPr>
              <a:t>​An upper bound called the </a:t>
            </a:r>
            <a:r>
              <a:rPr lang="en-US" sz="2800" b="1" strike="noStrike" spc="-1">
                <a:solidFill>
                  <a:srgbClr val="000000"/>
                </a:solidFill>
                <a:latin typeface="Calibri"/>
              </a:rPr>
              <a:t>Upper Control Limit</a:t>
            </a:r>
            <a:r>
              <a:rPr lang="en-US" sz="2800" b="0" strike="noStrike" spc="-1">
                <a:solidFill>
                  <a:srgbClr val="000000"/>
                </a:solidFill>
                <a:latin typeface="Calibri"/>
              </a:rPr>
              <a:t> (</a:t>
            </a:r>
            <a:r>
              <a:rPr lang="en-US" sz="2800" b="1" strike="noStrike" spc="-1">
                <a:solidFill>
                  <a:srgbClr val="000000"/>
                </a:solidFill>
                <a:latin typeface="Calibri"/>
              </a:rPr>
              <a:t>UCL</a:t>
            </a:r>
            <a:r>
              <a:rPr lang="en-US" sz="2800" b="0" strike="noStrike" spc="-1">
                <a:solidFill>
                  <a:srgbClr val="000000"/>
                </a:solidFill>
                <a:latin typeface="Calibri"/>
              </a:rPr>
              <a:t>)</a:t>
            </a:r>
            <a:endParaRPr lang="en-US" sz="2800" b="0" strike="noStrike" spc="-1">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a:solidFill>
                  <a:srgbClr val="000000"/>
                </a:solidFill>
                <a:latin typeface="Calibri"/>
              </a:rPr>
              <a:t>​A lower bound called the </a:t>
            </a:r>
            <a:r>
              <a:rPr lang="en-US" sz="2800" b="1" strike="noStrike" spc="-1">
                <a:solidFill>
                  <a:srgbClr val="000000"/>
                </a:solidFill>
                <a:latin typeface="Calibri"/>
              </a:rPr>
              <a:t>Lower Control Limit</a:t>
            </a:r>
            <a:r>
              <a:rPr lang="en-US" sz="2800" b="0" strike="noStrike" spc="-1">
                <a:solidFill>
                  <a:srgbClr val="000000"/>
                </a:solidFill>
                <a:latin typeface="Calibri"/>
              </a:rPr>
              <a:t> (</a:t>
            </a:r>
            <a:r>
              <a:rPr lang="en-US" sz="2800" b="1" strike="noStrike" spc="-1">
                <a:solidFill>
                  <a:srgbClr val="000000"/>
                </a:solidFill>
                <a:latin typeface="Calibri"/>
              </a:rPr>
              <a:t>LCL</a:t>
            </a:r>
            <a:r>
              <a:rPr lang="en-US" sz="2800" b="0" strike="noStrike" spc="-1">
                <a:solidFill>
                  <a:srgbClr val="000000"/>
                </a:solidFill>
                <a:latin typeface="Calibri"/>
              </a:rPr>
              <a:t>)</a:t>
            </a:r>
            <a:endParaRPr lang="en-US" sz="2800" b="0" strike="noStrike" spc="-1">
              <a:solidFill>
                <a:srgbClr val="366092"/>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 (cont.)</a:t>
            </a:r>
            <a:endParaRPr lang="en-US" sz="3200" b="0" strike="noStrike" spc="-1">
              <a:solidFill>
                <a:srgbClr val="366092"/>
              </a:solidFill>
              <a:latin typeface="Calibri"/>
            </a:endParaRPr>
          </a:p>
        </p:txBody>
      </p:sp>
      <p:graphicFrame>
        <p:nvGraphicFramePr>
          <p:cNvPr id="366" name="Table 2"/>
          <p:cNvGraphicFramePr/>
          <p:nvPr/>
        </p:nvGraphicFramePr>
        <p:xfrm>
          <a:off x="457200" y="1105560"/>
          <a:ext cx="8229600" cy="370800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00">
                <a:tc gridSpan="5">
                  <a:txBody>
                    <a:bodyPr/>
                    <a:lstStyle/>
                    <a:p>
                      <a:pPr algn="ctr">
                        <a:lnSpc>
                          <a:spcPct val="100000"/>
                        </a:lnSpc>
                      </a:pPr>
                      <a:r>
                        <a:rPr lang="en-US" sz="1800" b="1" strike="noStrike" spc="-1">
                          <a:solidFill>
                            <a:srgbClr val="FFFFFF"/>
                          </a:solidFill>
                          <a:latin typeface="Calibri"/>
                        </a:rPr>
                        <a:t>Sampling Data for Window Hinges (Inches) with Sample Mean</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70800">
                <a:tc>
                  <a:txBody>
                    <a:bodyPr/>
                    <a:lstStyle/>
                    <a:p>
                      <a:pPr algn="ctr">
                        <a:lnSpc>
                          <a:spcPct val="100000"/>
                        </a:lnSpc>
                      </a:pPr>
                      <a:r>
                        <a:rPr lang="en-US" sz="1600" b="1" strike="noStrike" spc="-1">
                          <a:solidFill>
                            <a:srgbClr val="366092"/>
                          </a:solidFill>
                          <a:latin typeface="Calibri"/>
                        </a:rPr>
                        <a:t>Sample</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Sample Mean</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latin typeface="Calibri"/>
                        </a:rPr>
                        <a:t>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0.453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latin typeface="Calibri"/>
                        </a:rPr>
                        <a:t>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latin typeface="Calibri"/>
                        </a:rPr>
                        <a:t>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0.433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latin typeface="Calibri"/>
                        </a:rPr>
                        <a:t>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latin typeface="Calibri"/>
                        </a:rPr>
                        <a:t>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0.460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latin typeface="Calibri"/>
                        </a:rPr>
                        <a:t>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latin typeface="Calibri"/>
                        </a:rPr>
                        <a:t>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0.470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latin typeface="Calibri"/>
                        </a:rPr>
                        <a:t>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 (cont.)</a:t>
            </a:r>
            <a:endParaRPr lang="en-US" sz="3200" b="0" strike="noStrike" spc="-1">
              <a:solidFill>
                <a:srgbClr val="366092"/>
              </a:solidFill>
              <a:latin typeface="Calibri"/>
            </a:endParaRPr>
          </a:p>
        </p:txBody>
      </p:sp>
      <p:pic>
        <p:nvPicPr>
          <p:cNvPr id="368" name="Content Placeholder 4"/>
          <p:cNvPicPr/>
          <p:nvPr/>
        </p:nvPicPr>
        <p:blipFill>
          <a:blip r:embed="rId2"/>
          <a:stretch/>
        </p:blipFill>
        <p:spPr>
          <a:xfrm>
            <a:off x="2362320" y="1394460"/>
            <a:ext cx="5101470" cy="420606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A6.1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70" name="TextShape 2"/>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The mean for each sample is calculated and displayed in the table above. The sample means are plotted in the figure above along with the </a:t>
                </a:r>
                <a:r>
                  <a:rPr lang="en-US" sz="2800" b="1" strike="noStrike" spc="-1" dirty="0">
                    <a:solidFill>
                      <a:srgbClr val="366092"/>
                    </a:solidFill>
                    <a:latin typeface="Calibri"/>
                  </a:rPr>
                  <a:t>UCL</a:t>
                </a:r>
                <a:r>
                  <a:rPr lang="en-US" sz="2800" b="0" strike="noStrike" spc="-1" dirty="0">
                    <a:solidFill>
                      <a:srgbClr val="366092"/>
                    </a:solidFill>
                    <a:latin typeface="Calibri"/>
                  </a:rPr>
                  <a:t>, </a:t>
                </a:r>
                <a:r>
                  <a:rPr lang="en-US" sz="2800" b="1" strike="noStrike" spc="-1" dirty="0">
                    <a:solidFill>
                      <a:srgbClr val="366092"/>
                    </a:solidFill>
                    <a:latin typeface="Calibri"/>
                  </a:rPr>
                  <a:t>LCL</a:t>
                </a:r>
                <a:r>
                  <a:rPr lang="en-US" sz="2800" b="0" strike="noStrike" spc="-1" dirty="0">
                    <a:solidFill>
                      <a:srgbClr val="366092"/>
                    </a:solidFill>
                    <a:latin typeface="Calibri"/>
                  </a:rPr>
                  <a:t>, and center line. Note that according to the </a:t>
                </a:r>
                <a14:m>
                  <m:oMath xmlns:m="http://schemas.openxmlformats.org/officeDocument/2006/math">
                    <m:bar>
                      <m:barPr>
                        <m:pos m:val="top"/>
                        <m:ctrlPr>
                          <a:rPr lang="en-US" sz="2800" b="0" i="1" strike="noStrike" spc="-1" smtClean="0">
                            <a:solidFill>
                              <a:srgbClr val="366092"/>
                            </a:solidFill>
                            <a:latin typeface="Cambria Math" panose="02040503050406030204" pitchFamily="18" charset="0"/>
                          </a:rPr>
                        </m:ctrlPr>
                      </m:barPr>
                      <m:e>
                        <m:r>
                          <a:rPr lang="en-US" sz="2800" b="0" i="1" strike="noStrike" spc="-1" smtClean="0">
                            <a:solidFill>
                              <a:srgbClr val="366092"/>
                            </a:solidFill>
                            <a:latin typeface="Cambria Math" panose="02040503050406030204" pitchFamily="18" charset="0"/>
                          </a:rPr>
                          <m:t>𝑥</m:t>
                        </m:r>
                      </m:e>
                    </m:bar>
                  </m:oMath>
                </a14:m>
                <a:r>
                  <a:rPr lang="en-US" sz="2800" b="0" strike="noStrike" spc="-1" dirty="0">
                    <a:solidFill>
                      <a:srgbClr val="366092"/>
                    </a:solidFill>
                    <a:latin typeface="Calibri"/>
                  </a:rPr>
                  <a:t> chart, since all of the sample means fall within the control limits, the process is in control.</a:t>
                </a:r>
              </a:p>
            </p:txBody>
          </p:sp>
        </mc:Choice>
        <mc:Fallback>
          <p:sp>
            <p:nvSpPr>
              <p:cNvPr id="370"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r="-2444"/>
                </a:stretch>
              </a:blipFill>
              <a:ln>
                <a:noFill/>
              </a:ln>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72" name="TextShape 1"/>
              <p:cNvSpPr txBox="1"/>
              <p:nvPr/>
            </p:nvSpPr>
            <p:spPr>
              <a:xfrm>
                <a:off x="457200" y="114840"/>
                <a:ext cx="8229240" cy="914040"/>
              </a:xfrm>
              <a:prstGeom prst="rect">
                <a:avLst/>
              </a:prstGeom>
              <a:noFill/>
              <a:ln>
                <a:noFill/>
              </a:ln>
            </p:spPr>
            <p:txBody>
              <a:bodyPr lIns="90000" tIns="45000" rIns="90000" bIns="45000" anchor="ctr" anchorCtr="1">
                <a:normAutofit fontScale="90000"/>
              </a:bodyPr>
              <a:lstStyle/>
              <a:p>
                <a:pPr algn="ctr">
                  <a:lnSpc>
                    <a:spcPts val="2999"/>
                  </a:lnSpc>
                </a:pPr>
                <a14:m>
                  <m:oMath xmlns:m="http://schemas.openxmlformats.org/officeDocument/2006/math">
                    <m:r>
                      <a:rPr lang="en-US" sz="2800" b="0" i="1" strike="noStrike" spc="-1" smtClean="0">
                        <a:solidFill>
                          <a:srgbClr val="1F497D"/>
                        </a:solidFill>
                        <a:latin typeface="Cambria Math" panose="02040503050406030204" pitchFamily="18" charset="0"/>
                      </a:rPr>
                      <m:t>3</m:t>
                    </m:r>
                    <m:r>
                      <a:rPr lang="en-US" sz="2800" b="0" i="1" strike="noStrike" spc="-1" smtClean="0">
                        <a:solidFill>
                          <a:srgbClr val="1F497D"/>
                        </a:solidFill>
                        <a:latin typeface="Cambria Math" panose="02040503050406030204" pitchFamily="18" charset="0"/>
                        <a:ea typeface="Cambria Math" panose="02040503050406030204" pitchFamily="18" charset="0"/>
                      </a:rPr>
                      <m:t>𝜎</m:t>
                    </m:r>
                  </m:oMath>
                </a14:m>
                <a:r>
                  <a:rPr lang="en-US" sz="2800" b="0" strike="noStrike" spc="-1" dirty="0">
                    <a:solidFill>
                      <a:srgbClr val="1F497D"/>
                    </a:solidFill>
                    <a:latin typeface="Calibri"/>
                  </a:rPr>
                  <a:t> </a:t>
                </a:r>
                <a:r>
                  <a:rPr lang="en-US" sz="3200" b="0" strike="noStrike" spc="-1" dirty="0">
                    <a:solidFill>
                      <a:srgbClr val="1F497D"/>
                    </a:solidFill>
                    <a:latin typeface="Calibri"/>
                  </a:rPr>
                  <a:t>Control Limits for</a:t>
                </a:r>
                <a:r>
                  <a:rPr lang="en-US" sz="2800" b="0" strike="noStrike" spc="-1" dirty="0">
                    <a:solidFill>
                      <a:srgbClr val="1F497D"/>
                    </a:solidFill>
                    <a:latin typeface="Calibri"/>
                  </a:rPr>
                  <a:t> </a:t>
                </a:r>
                <a14:m>
                  <m:oMath xmlns:m="http://schemas.openxmlformats.org/officeDocument/2006/math">
                    <m:bar>
                      <m:barPr>
                        <m:pos m:val="top"/>
                        <m:ctrlPr>
                          <a:rPr lang="en-US" sz="2800" b="0" i="1" strike="noStrike" spc="-1" smtClean="0">
                            <a:solidFill>
                              <a:srgbClr val="1F497D"/>
                            </a:solidFill>
                            <a:latin typeface="Cambria Math" panose="02040503050406030204" pitchFamily="18" charset="0"/>
                          </a:rPr>
                        </m:ctrlPr>
                      </m:barPr>
                      <m:e>
                        <m:r>
                          <a:rPr lang="en-US" sz="2800" b="0" i="1" strike="noStrike" spc="-1" smtClean="0">
                            <a:solidFill>
                              <a:srgbClr val="1F497D"/>
                            </a:solidFill>
                            <a:latin typeface="Cambria Math" panose="02040503050406030204" pitchFamily="18" charset="0"/>
                          </a:rPr>
                          <m:t>𝑥</m:t>
                        </m:r>
                      </m:e>
                    </m:bar>
                  </m:oMath>
                </a14:m>
                <a:r>
                  <a:rPr lang="en-US" sz="2800" b="0" strike="noStrike" spc="-1" dirty="0">
                    <a:solidFill>
                      <a:srgbClr val="1F497D"/>
                    </a:solidFill>
                    <a:latin typeface="Calibri"/>
                  </a:rPr>
                  <a:t> </a:t>
                </a:r>
                <a:r>
                  <a:rPr lang="en-US" sz="3200" b="0" strike="noStrike" spc="-1" dirty="0">
                    <a:solidFill>
                      <a:srgbClr val="1F497D"/>
                    </a:solidFill>
                    <a:latin typeface="Calibri"/>
                  </a:rPr>
                  <a:t>When Standard Values of the Process Mean and Standard Deviation Are Unknown</a:t>
                </a:r>
                <a:endParaRPr lang="en-US" sz="3200" b="0" strike="noStrike" spc="-1" dirty="0">
                  <a:solidFill>
                    <a:srgbClr val="366092"/>
                  </a:solidFill>
                  <a:latin typeface="Calibri"/>
                </a:endParaRPr>
              </a:p>
            </p:txBody>
          </p:sp>
        </mc:Choice>
        <mc:Fallback>
          <p:sp>
            <p:nvSpPr>
              <p:cNvPr id="37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l="-74" t="-10000" r="-370" b="-1600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4" name="TextShape 3"/>
              <p:cNvSpPr txBox="1"/>
              <p:nvPr/>
            </p:nvSpPr>
            <p:spPr>
              <a:xfrm>
                <a:off x="457200" y="1082160"/>
                <a:ext cx="8229240" cy="4327920"/>
              </a:xfrm>
              <a:prstGeom prst="rect">
                <a:avLst/>
              </a:prstGeom>
              <a:solidFill>
                <a:srgbClr val="FFFFCC"/>
              </a:solidFill>
              <a:ln w="28440">
                <a:solidFill>
                  <a:srgbClr val="000000"/>
                </a:solidFill>
                <a:round/>
              </a:ln>
            </p:spPr>
            <p:txBody>
              <a:bodyPr lIns="90000" tIns="45000" rIns="90000" bIns="45000">
                <a:normAutofit/>
              </a:bodyPr>
              <a:lstStyle/>
              <a:p>
                <a:pPr algn="ctr">
                  <a:lnSpc>
                    <a:spcPct val="100000"/>
                  </a:lnSpc>
                  <a:spcBef>
                    <a:spcPts val="561"/>
                  </a:spcBef>
                </a:pPr>
                <a:r>
                  <a:rPr lang="en-US" sz="2800" b="1" strike="noStrike" spc="-1" dirty="0">
                    <a:solidFill>
                      <a:srgbClr val="000000"/>
                    </a:solidFill>
                    <a:latin typeface="Calibri"/>
                  </a:rPr>
                  <a:t>Definition</a:t>
                </a:r>
                <a:endParaRPr lang="en-US" sz="2800" b="0" strike="noStrike" spc="-1" dirty="0">
                  <a:solidFill>
                    <a:srgbClr val="366092"/>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UCL</m:t>
                      </m:r>
                      <m:r>
                        <a:rPr lang="en-US" sz="2800" b="0" i="1" strike="noStrike" spc="-1" smtClean="0">
                          <a:solidFill>
                            <a:schemeClr val="tx1"/>
                          </a:solidFill>
                          <a:latin typeface="Cambria Math" panose="02040503050406030204" pitchFamily="18" charset="0"/>
                        </a:rPr>
                        <m:t>=</m:t>
                      </m:r>
                      <m:acc>
                        <m:accPr>
                          <m:chr m:val="̿"/>
                          <m:ctrlPr>
                            <a:rPr lang="en-US" sz="2800" b="0" i="1" strike="noStrike" spc="-1" smtClean="0">
                              <a:solidFill>
                                <a:schemeClr val="tx1"/>
                              </a:solidFill>
                              <a:latin typeface="Cambria Math" panose="02040503050406030204" pitchFamily="18" charset="0"/>
                            </a:rPr>
                          </m:ctrlPr>
                        </m:accPr>
                        <m:e>
                          <m:r>
                            <a:rPr lang="en-US" sz="2800" b="0" i="1" strike="noStrike" spc="-1" smtClean="0">
                              <a:solidFill>
                                <a:schemeClr val="tx1"/>
                              </a:solidFill>
                              <a:latin typeface="Cambria Math" panose="02040503050406030204" pitchFamily="18" charset="0"/>
                            </a:rPr>
                            <m:t>𝑥</m:t>
                          </m:r>
                        </m:e>
                      </m:acc>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rPr>
                        <m:t>𝐴</m:t>
                      </m:r>
                      <m:bar>
                        <m:barPr>
                          <m:pos m:val="top"/>
                          <m:ctrlPr>
                            <a:rPr lang="en-US" sz="2800" b="0" i="1" strike="noStrike" spc="-1" smtClean="0">
                              <a:solidFill>
                                <a:schemeClr val="tx1"/>
                              </a:solidFill>
                              <a:latin typeface="Cambria Math" panose="02040503050406030204" pitchFamily="18" charset="0"/>
                            </a:rPr>
                          </m:ctrlPr>
                        </m:barPr>
                        <m:e>
                          <m:r>
                            <a:rPr lang="en-US" sz="2800" b="0" i="1" strike="noStrike" spc="-1" smtClean="0">
                              <a:solidFill>
                                <a:schemeClr val="tx1"/>
                              </a:solidFill>
                              <a:latin typeface="Cambria Math" panose="02040503050406030204" pitchFamily="18" charset="0"/>
                            </a:rPr>
                            <m:t>𝑅</m:t>
                          </m:r>
                        </m:e>
                      </m:bar>
                    </m:oMath>
                  </m:oMathPara>
                </a14:m>
                <a:endParaRPr lang="en-US" sz="2800" b="0" strike="noStrike" spc="-1" dirty="0">
                  <a:solidFill>
                    <a:schemeClr val="tx1"/>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LCL</m:t>
                      </m:r>
                      <m:r>
                        <a:rPr lang="en-US" sz="2800" b="0" i="1" strike="noStrike" spc="-1" smtClean="0">
                          <a:solidFill>
                            <a:schemeClr val="tx1"/>
                          </a:solidFill>
                          <a:latin typeface="Cambria Math" panose="02040503050406030204" pitchFamily="18" charset="0"/>
                        </a:rPr>
                        <m:t>=</m:t>
                      </m:r>
                      <m:acc>
                        <m:accPr>
                          <m:chr m:val="̿"/>
                          <m:ctrlPr>
                            <a:rPr lang="en-US" sz="2800" b="0" i="1" strike="noStrike" spc="-1" smtClean="0">
                              <a:solidFill>
                                <a:schemeClr val="tx1"/>
                              </a:solidFill>
                              <a:latin typeface="Cambria Math" panose="02040503050406030204" pitchFamily="18" charset="0"/>
                            </a:rPr>
                          </m:ctrlPr>
                        </m:accPr>
                        <m:e>
                          <m:r>
                            <a:rPr lang="en-US" sz="2800" b="0" i="1" strike="noStrike" spc="-1" smtClean="0">
                              <a:solidFill>
                                <a:schemeClr val="tx1"/>
                              </a:solidFill>
                              <a:latin typeface="Cambria Math" panose="02040503050406030204" pitchFamily="18" charset="0"/>
                            </a:rPr>
                            <m:t>𝑥</m:t>
                          </m:r>
                        </m:e>
                      </m:acc>
                      <m:r>
                        <a:rPr lang="en-US" sz="2800" b="0" i="1" strike="noStrike" spc="-1" smtClean="0">
                          <a:solidFill>
                            <a:schemeClr val="tx1"/>
                          </a:solidFill>
                          <a:latin typeface="Cambria Math" panose="02040503050406030204" pitchFamily="18" charset="0"/>
                        </a:rPr>
                        <m:t>−</m:t>
                      </m:r>
                      <m:r>
                        <a:rPr lang="en-US" sz="2800" b="0" i="1" strike="noStrike" spc="-1" smtClean="0">
                          <a:solidFill>
                            <a:schemeClr val="tx1"/>
                          </a:solidFill>
                          <a:latin typeface="Cambria Math" panose="02040503050406030204" pitchFamily="18" charset="0"/>
                        </a:rPr>
                        <m:t>𝐴</m:t>
                      </m:r>
                      <m:bar>
                        <m:barPr>
                          <m:pos m:val="top"/>
                          <m:ctrlPr>
                            <a:rPr lang="en-US" sz="2800" b="0" i="1" strike="noStrike" spc="-1" smtClean="0">
                              <a:solidFill>
                                <a:schemeClr val="tx1"/>
                              </a:solidFill>
                              <a:latin typeface="Cambria Math" panose="02040503050406030204" pitchFamily="18" charset="0"/>
                            </a:rPr>
                          </m:ctrlPr>
                        </m:barPr>
                        <m:e>
                          <m:r>
                            <a:rPr lang="en-US" sz="2800" b="0" i="1" strike="noStrike" spc="-1" smtClean="0">
                              <a:solidFill>
                                <a:schemeClr val="tx1"/>
                              </a:solidFill>
                              <a:latin typeface="Cambria Math" panose="02040503050406030204" pitchFamily="18" charset="0"/>
                            </a:rPr>
                            <m:t>𝑅</m:t>
                          </m:r>
                        </m:e>
                      </m:bar>
                    </m:oMath>
                  </m:oMathPara>
                </a14:m>
                <a:endParaRPr lang="en-US" sz="2800" b="0" strike="noStrike" spc="-1" dirty="0">
                  <a:solidFill>
                    <a:schemeClr val="tx1"/>
                  </a:solidFill>
                  <a:latin typeface="Calibri"/>
                </a:endParaRPr>
              </a:p>
              <a:p>
                <a:pPr algn="ctr">
                  <a:lnSpc>
                    <a:spcPct val="100000"/>
                  </a:lnSpc>
                  <a:spcBef>
                    <a:spcPts val="561"/>
                  </a:spcBef>
                </a:pPr>
                <a14:m>
                  <m:oMathPara xmlns:m="http://schemas.openxmlformats.org/officeDocument/2006/math">
                    <m:oMathParaPr>
                      <m:jc m:val="centerGroup"/>
                    </m:oMathParaPr>
                    <m:oMath xmlns:m="http://schemas.openxmlformats.org/officeDocument/2006/math">
                      <m:r>
                        <m:rPr>
                          <m:sty m:val="p"/>
                        </m:rPr>
                        <a:rPr lang="en-US" sz="2800" b="0" i="0" strike="noStrike" spc="-1" smtClean="0">
                          <a:solidFill>
                            <a:schemeClr val="tx1"/>
                          </a:solidFill>
                          <a:latin typeface="Cambria Math" panose="02040503050406030204" pitchFamily="18" charset="0"/>
                        </a:rPr>
                        <m:t>Center</m:t>
                      </m:r>
                      <m:r>
                        <a:rPr lang="en-US" sz="2800" b="0" i="0" strike="noStrike" spc="-1" smtClean="0">
                          <a:solidFill>
                            <a:schemeClr val="tx1"/>
                          </a:solidFill>
                          <a:latin typeface="Cambria Math" panose="02040503050406030204" pitchFamily="18" charset="0"/>
                        </a:rPr>
                        <m:t> </m:t>
                      </m:r>
                      <m:r>
                        <m:rPr>
                          <m:sty m:val="p"/>
                        </m:rPr>
                        <a:rPr lang="en-US" sz="2800" b="0" i="0" strike="noStrike" spc="-1" smtClean="0">
                          <a:solidFill>
                            <a:schemeClr val="tx1"/>
                          </a:solidFill>
                          <a:latin typeface="Cambria Math" panose="02040503050406030204" pitchFamily="18" charset="0"/>
                        </a:rPr>
                        <m:t>Line</m:t>
                      </m:r>
                      <m:r>
                        <a:rPr lang="en-US" sz="2800" b="0" i="1" strike="noStrike" spc="-1" smtClean="0">
                          <a:solidFill>
                            <a:schemeClr val="tx1"/>
                          </a:solidFill>
                          <a:latin typeface="Cambria Math" panose="02040503050406030204" pitchFamily="18" charset="0"/>
                        </a:rPr>
                        <m:t>= </m:t>
                      </m:r>
                      <m:acc>
                        <m:accPr>
                          <m:chr m:val="̿"/>
                          <m:ctrlPr>
                            <a:rPr lang="en-US" sz="2800" b="0" i="1" strike="noStrike" spc="-1" smtClean="0">
                              <a:solidFill>
                                <a:schemeClr val="tx1"/>
                              </a:solidFill>
                              <a:latin typeface="Cambria Math" panose="02040503050406030204" pitchFamily="18" charset="0"/>
                            </a:rPr>
                          </m:ctrlPr>
                        </m:accPr>
                        <m:e>
                          <m:r>
                            <a:rPr lang="en-US" sz="2800" b="0" i="1" strike="noStrike" spc="-1" smtClean="0">
                              <a:solidFill>
                                <a:schemeClr val="tx1"/>
                              </a:solidFill>
                              <a:latin typeface="Cambria Math" panose="02040503050406030204" pitchFamily="18" charset="0"/>
                            </a:rPr>
                            <m:t>𝑥</m:t>
                          </m:r>
                        </m:e>
                      </m:acc>
                    </m:oMath>
                  </m:oMathPara>
                </a14:m>
                <a:endParaRPr lang="en-US" sz="2800" b="0" strike="noStrike" spc="-1" dirty="0">
                  <a:solidFill>
                    <a:schemeClr val="tx1"/>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 </a:t>
                </a:r>
                <a14:m>
                  <m:oMath xmlns:m="http://schemas.openxmlformats.org/officeDocument/2006/math">
                    <m:bar>
                      <m:barPr>
                        <m:pos m:val="top"/>
                        <m:ctrlPr>
                          <a:rPr lang="en-US" sz="2800" i="1" spc="-1">
                            <a:latin typeface="Cambria Math" panose="02040503050406030204" pitchFamily="18" charset="0"/>
                          </a:rPr>
                        </m:ctrlPr>
                      </m:barPr>
                      <m:e>
                        <m:r>
                          <a:rPr lang="en-US" sz="2800" i="1" spc="-1">
                            <a:latin typeface="Cambria Math" panose="02040503050406030204" pitchFamily="18" charset="0"/>
                          </a:rPr>
                          <m:t>𝑅</m:t>
                        </m:r>
                      </m:e>
                    </m:bar>
                    <m:r>
                      <a:rPr lang="en-US" sz="2800" b="0" i="1" spc="-1" smtClean="0">
                        <a:latin typeface="Cambria Math" panose="02040503050406030204" pitchFamily="18" charset="0"/>
                      </a:rPr>
                      <m:t>= </m:t>
                    </m:r>
                  </m:oMath>
                </a14:m>
                <a:r>
                  <a:rPr lang="en-US" sz="2800" b="0" strike="noStrike" spc="-1" dirty="0">
                    <a:solidFill>
                      <a:srgbClr val="000000"/>
                    </a:solidFill>
                    <a:latin typeface="Calibri"/>
                  </a:rPr>
                  <a:t>the mean of the sample ranges,</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 </a:t>
                </a:r>
                <a14:m>
                  <m:oMath xmlns:m="http://schemas.openxmlformats.org/officeDocument/2006/math">
                    <m:acc>
                      <m:accPr>
                        <m:chr m:val="̿"/>
                        <m:ctrlPr>
                          <a:rPr lang="en-US" sz="2800" i="1" spc="-1">
                            <a:latin typeface="Cambria Math" panose="02040503050406030204" pitchFamily="18" charset="0"/>
                          </a:rPr>
                        </m:ctrlPr>
                      </m:accPr>
                      <m:e>
                        <m:r>
                          <a:rPr lang="en-US" sz="2800" i="1" spc="-1">
                            <a:latin typeface="Cambria Math" panose="02040503050406030204" pitchFamily="18" charset="0"/>
                          </a:rPr>
                          <m:t>𝑥</m:t>
                        </m:r>
                      </m:e>
                    </m:acc>
                    <m:r>
                      <a:rPr lang="en-US" sz="2800" b="0" i="1" spc="-1" smtClean="0">
                        <a:latin typeface="Cambria Math" panose="02040503050406030204" pitchFamily="18" charset="0"/>
                      </a:rPr>
                      <m:t>= </m:t>
                    </m:r>
                  </m:oMath>
                </a14:m>
                <a:r>
                  <a:rPr lang="en-US" sz="2800" b="0" strike="noStrike" spc="-1" dirty="0">
                    <a:solidFill>
                      <a:srgbClr val="000000"/>
                    </a:solidFill>
                    <a:latin typeface="Calibri"/>
                  </a:rPr>
                  <a:t>the mean of the sample means, and</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 </a:t>
                </a:r>
                <a14:m>
                  <m:oMath xmlns:m="http://schemas.openxmlformats.org/officeDocument/2006/math">
                    <m:r>
                      <a:rPr lang="en-US" sz="2800" i="1" spc="-1">
                        <a:latin typeface="Cambria Math" panose="02040503050406030204" pitchFamily="18" charset="0"/>
                      </a:rPr>
                      <m:t>𝐴</m:t>
                    </m:r>
                    <m:r>
                      <a:rPr lang="en-US" sz="2800" b="0" i="1" spc="-1" smtClean="0">
                        <a:latin typeface="Cambria Math" panose="02040503050406030204" pitchFamily="18" charset="0"/>
                      </a:rPr>
                      <m:t>=</m:t>
                    </m:r>
                  </m:oMath>
                </a14:m>
                <a:r>
                  <a:rPr lang="en-US" sz="2800" b="0" strike="noStrike" spc="-1" dirty="0">
                    <a:solidFill>
                      <a:srgbClr val="000000"/>
                    </a:solidFill>
                    <a:latin typeface="Calibri"/>
                  </a:rPr>
                  <a:t> a factor that relates </a:t>
                </a:r>
                <a14:m>
                  <m:oMath xmlns:m="http://schemas.openxmlformats.org/officeDocument/2006/math">
                    <m:r>
                      <a:rPr lang="en-US" sz="2800" i="1" spc="-1" smtClean="0">
                        <a:solidFill>
                          <a:schemeClr val="tx1"/>
                        </a:solidFill>
                        <a:latin typeface="Cambria Math" panose="02040503050406030204" pitchFamily="18" charset="0"/>
                      </a:rPr>
                      <m:t>3</m:t>
                    </m:r>
                    <m:r>
                      <a:rPr lang="en-US" sz="2800" i="1" spc="-1">
                        <a:solidFill>
                          <a:schemeClr val="tx1"/>
                        </a:solidFill>
                        <a:latin typeface="Cambria Math" panose="02040503050406030204" pitchFamily="18" charset="0"/>
                        <a:ea typeface="Cambria Math" panose="02040503050406030204" pitchFamily="18" charset="0"/>
                      </a:rPr>
                      <m:t>𝜎</m:t>
                    </m:r>
                  </m:oMath>
                </a14:m>
                <a:r>
                  <a:rPr lang="en-US" sz="2800" b="0" strike="noStrike" spc="-1" dirty="0">
                    <a:solidFill>
                      <a:schemeClr val="tx1"/>
                    </a:solidFill>
                    <a:latin typeface="Calibri"/>
                  </a:rPr>
                  <a:t> </a:t>
                </a:r>
                <a:r>
                  <a:rPr lang="en-US" sz="2800" b="0" strike="noStrike" spc="-1" dirty="0">
                    <a:solidFill>
                      <a:srgbClr val="000000"/>
                    </a:solidFill>
                    <a:latin typeface="Calibri"/>
                  </a:rPr>
                  <a:t>to </a:t>
                </a:r>
                <a14:m>
                  <m:oMath xmlns:m="http://schemas.openxmlformats.org/officeDocument/2006/math">
                    <m:bar>
                      <m:barPr>
                        <m:pos m:val="top"/>
                        <m:ctrlPr>
                          <a:rPr lang="en-US" sz="2800" i="1" spc="-1">
                            <a:latin typeface="Cambria Math" panose="02040503050406030204" pitchFamily="18" charset="0"/>
                          </a:rPr>
                        </m:ctrlPr>
                      </m:barPr>
                      <m:e>
                        <m:r>
                          <a:rPr lang="en-US" sz="2800" i="1" spc="-1">
                            <a:latin typeface="Cambria Math" panose="02040503050406030204" pitchFamily="18" charset="0"/>
                          </a:rPr>
                          <m:t>𝑅</m:t>
                        </m:r>
                      </m:e>
                    </m:bar>
                  </m:oMath>
                </a14:m>
                <a:r>
                  <a:rPr lang="en-US" sz="2800" b="0" strike="noStrike" spc="-1" dirty="0">
                    <a:solidFill>
                      <a:srgbClr val="000000"/>
                    </a:solidFill>
                    <a:latin typeface="Calibri"/>
                  </a:rPr>
                  <a:t> (see Table A6.1).</a:t>
                </a: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mc:Choice>
        <mc:Fallback>
          <p:sp>
            <p:nvSpPr>
              <p:cNvPr id="374" name="TextShape 3"/>
              <p:cNvSpPr txBox="1">
                <a:spLocks noRot="1" noChangeAspect="1" noMove="1" noResize="1" noEditPoints="1" noAdjustHandles="1" noChangeArrowheads="1" noChangeShapeType="1" noTextEdit="1"/>
              </p:cNvSpPr>
              <p:nvPr/>
            </p:nvSpPr>
            <p:spPr>
              <a:xfrm>
                <a:off x="457200" y="1082160"/>
                <a:ext cx="8229240" cy="4327920"/>
              </a:xfrm>
              <a:prstGeom prst="rect">
                <a:avLst/>
              </a:prstGeom>
              <a:blipFill>
                <a:blip r:embed="rId3"/>
                <a:stretch>
                  <a:fillRect l="-1402" t="-1120"/>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77" name="TextShape 2"/>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Using the window hinge data (reproduced below) and assuming that we do not know the mean or standard deviation of the process, construct the </a:t>
                </a:r>
                <a14:m>
                  <m:oMath xmlns:m="http://schemas.openxmlformats.org/officeDocument/2006/math">
                    <m:bar>
                      <m:barPr>
                        <m:pos m:val="top"/>
                        <m:ctrlPr>
                          <a:rPr lang="en-US" sz="2800" b="0" i="1" strike="noStrike" spc="-1" smtClean="0">
                            <a:solidFill>
                              <a:srgbClr val="366092"/>
                            </a:solidFill>
                            <a:latin typeface="Cambria Math" panose="02040503050406030204" pitchFamily="18" charset="0"/>
                          </a:rPr>
                        </m:ctrlPr>
                      </m:barPr>
                      <m:e>
                        <m:r>
                          <a:rPr lang="en-US" sz="2800" b="0" i="1" strike="noStrike" spc="-1" smtClean="0">
                            <a:solidFill>
                              <a:srgbClr val="366092"/>
                            </a:solidFill>
                            <a:latin typeface="Cambria Math" panose="02040503050406030204" pitchFamily="18" charset="0"/>
                          </a:rPr>
                          <m:t>𝑥</m:t>
                        </m:r>
                      </m:e>
                    </m:bar>
                  </m:oMath>
                </a14:m>
                <a:r>
                  <a:rPr lang="en-US" sz="2800" b="0" strike="noStrike" spc="-1" dirty="0">
                    <a:solidFill>
                      <a:srgbClr val="366092"/>
                    </a:solidFill>
                    <a:latin typeface="Calibri"/>
                  </a:rPr>
                  <a:t> chart for this process.</a:t>
                </a:r>
              </a:p>
            </p:txBody>
          </p:sp>
        </mc:Choice>
        <mc:Fallback>
          <p:sp>
            <p:nvSpPr>
              <p:cNvPr id="377"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p:graphicFrame>
        <p:nvGraphicFramePr>
          <p:cNvPr id="380" name="Table 2"/>
          <p:cNvGraphicFramePr/>
          <p:nvPr/>
        </p:nvGraphicFramePr>
        <p:xfrm>
          <a:off x="457200" y="1105560"/>
          <a:ext cx="8229600" cy="37080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gridSpan="4">
                  <a:txBody>
                    <a:bodyPr/>
                    <a:lstStyle/>
                    <a:p>
                      <a:pPr algn="ctr">
                        <a:lnSpc>
                          <a:spcPct val="100000"/>
                        </a:lnSpc>
                      </a:pPr>
                      <a:r>
                        <a:rPr lang="en-US" sz="1800" b="1" strike="noStrike" spc="-1">
                          <a:solidFill>
                            <a:srgbClr val="FFFFFF"/>
                          </a:solidFill>
                          <a:latin typeface="Calibri"/>
                        </a:rPr>
                        <a:t>Sampling Data for Window Hinges (Inches)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70800">
                <a:tc>
                  <a:txBody>
                    <a:bodyPr/>
                    <a:lstStyle/>
                    <a:p>
                      <a:pPr algn="ctr">
                        <a:lnSpc>
                          <a:spcPct val="100000"/>
                        </a:lnSpc>
                      </a:pPr>
                      <a:r>
                        <a:rPr lang="en-US" sz="1600" b="1" strike="noStrike" spc="-1">
                          <a:solidFill>
                            <a:srgbClr val="366092"/>
                          </a:solidFill>
                          <a:latin typeface="Calibri"/>
                        </a:rPr>
                        <a:t>Sample Number</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latin typeface="Calibri"/>
                        </a:rPr>
                        <a:t>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latin typeface="Calibri"/>
                        </a:rPr>
                        <a:t>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latin typeface="Calibri"/>
                        </a:rPr>
                        <a:t>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latin typeface="Calibri"/>
                        </a:rPr>
                        <a:t>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latin typeface="Calibri"/>
                        </a:rPr>
                        <a:t>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latin typeface="Calibri"/>
                        </a:rPr>
                        <a:t>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latin typeface="Calibri"/>
                        </a:rPr>
                        <a:t>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latin typeface="Calibri"/>
                        </a:rPr>
                        <a:t>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p:sp>
        <p:nvSpPr>
          <p:cNvPr id="382" name="TextShape 2"/>
          <p:cNvSpPr txBox="1"/>
          <p:nvPr/>
        </p:nvSpPr>
        <p:spPr>
          <a:xfrm>
            <a:off x="457200" y="1029240"/>
            <a:ext cx="8229240" cy="4966560"/>
          </a:xfrm>
          <a:prstGeom prst="rect">
            <a:avLst/>
          </a:prstGeom>
          <a:noFill/>
          <a:ln>
            <a:noFill/>
          </a:ln>
        </p:spPr>
        <p:txBody>
          <a:bodyPr lIns="90000" tIns="45000" rIns="90000" bIns="45000">
            <a:normAutofit fontScale="82500" lnSpcReduction="20000"/>
          </a:bodyPr>
          <a:lstStyle/>
          <a:p>
            <a:pPr>
              <a:lnSpc>
                <a:spcPct val="100000"/>
              </a:lnSpc>
              <a:spcBef>
                <a:spcPts val="561"/>
              </a:spcBef>
            </a:pPr>
            <a:r>
              <a:rPr lang="en-US" sz="2800" b="1" strike="noStrike" spc="-1">
                <a:solidFill>
                  <a:srgbClr val="366092"/>
                </a:solidFill>
                <a:latin typeface="Calibri"/>
              </a:rPr>
              <a:t>Solution</a:t>
            </a:r>
            <a:endParaRPr lang="en-US" sz="2800" b="0" strike="noStrike" spc="-1">
              <a:solidFill>
                <a:srgbClr val="366092"/>
              </a:solidFill>
              <a:latin typeface="Calibri"/>
            </a:endParaRPr>
          </a:p>
          <a:p>
            <a:pPr>
              <a:lnSpc>
                <a:spcPct val="100000"/>
              </a:lnSpc>
              <a:spcBef>
                <a:spcPts val="561"/>
              </a:spcBef>
            </a:pPr>
            <a:r>
              <a:rPr lang="en-US" sz="2800" b="0" strike="noStrike" spc="-1">
                <a:solidFill>
                  <a:srgbClr val="366092"/>
                </a:solidFill>
                <a:latin typeface="Calibri"/>
              </a:rPr>
              <a:t>In this example, we do not know the process standard deviation. However, we are going to use another measure of variation, the sample range, to compute the </a:t>
            </a:r>
            <a:r>
              <a:rPr lang="en-US" sz="2800" b="1" strike="noStrike" spc="-1">
                <a:solidFill>
                  <a:srgbClr val="366092"/>
                </a:solidFill>
                <a:latin typeface="Calibri"/>
              </a:rPr>
              <a:t>UCL</a:t>
            </a:r>
            <a:r>
              <a:rPr lang="en-US" sz="2800" b="0" strike="noStrike" spc="-1">
                <a:solidFill>
                  <a:srgbClr val="366092"/>
                </a:solidFill>
                <a:latin typeface="Calibri"/>
              </a:rPr>
              <a:t> and </a:t>
            </a:r>
            <a:r>
              <a:rPr lang="en-US" sz="2800" b="1" strike="noStrike" spc="-1">
                <a:solidFill>
                  <a:srgbClr val="366092"/>
                </a:solidFill>
                <a:latin typeface="Calibri"/>
              </a:rPr>
              <a:t>LCL</a:t>
            </a:r>
            <a:r>
              <a:rPr lang="en-US" sz="2800" b="0" strike="noStrike" spc="-1">
                <a:solidFill>
                  <a:srgbClr val="366092"/>
                </a:solidFill>
                <a:latin typeface="Calibri"/>
              </a:rPr>
              <a:t>. Since we do not know the true process mean, we are going to estimate that mean with , the mean of the sample means.</a:t>
            </a:r>
          </a:p>
          <a:p>
            <a:pPr>
              <a:lnSpc>
                <a:spcPct val="100000"/>
              </a:lnSpc>
              <a:spcBef>
                <a:spcPts val="561"/>
              </a:spcBef>
            </a:pPr>
            <a:r>
              <a:rPr lang="en-US" sz="2800" b="0" strike="noStrike" spc="-1">
                <a:solidFill>
                  <a:srgbClr val="366092"/>
                </a:solidFill>
                <a:latin typeface="Calibri"/>
              </a:rPr>
              <a:t>Before calculating the control limits for the  chart, we need to perform some preliminary calculations. We need to calculate the mean and range for each sample. That is, the </a:t>
            </a:r>
            <a:r>
              <a:rPr lang="en-US" sz="2800" b="0" strike="noStrike" spc="-1" baseline="30000">
                <a:solidFill>
                  <a:srgbClr val="366092"/>
                </a:solidFill>
                <a:latin typeface="Calibri"/>
              </a:rPr>
              <a:t>th</a:t>
            </a:r>
            <a:r>
              <a:rPr lang="en-US" sz="2800" b="0" strike="noStrike" spc="-1">
                <a:solidFill>
                  <a:srgbClr val="366092"/>
                </a:solidFill>
                <a:latin typeface="Calibri"/>
              </a:rPr>
              <a:t> sample mean and range are calculated as follows.</a:t>
            </a:r>
          </a:p>
          <a:p>
            <a:pPr algn="ctr">
              <a:lnSpc>
                <a:spcPct val="100000"/>
              </a:lnSpc>
              <a:spcBef>
                <a:spcPts val="561"/>
              </a:spcBef>
            </a:pPr>
            <a:endParaRPr lang="en-US" sz="2800" b="0" strike="noStrike" spc="-1">
              <a:solidFill>
                <a:srgbClr val="366092"/>
              </a:solidFill>
              <a:latin typeface="Calibri"/>
            </a:endParaRPr>
          </a:p>
          <a:p>
            <a:pPr algn="ctr">
              <a:lnSpc>
                <a:spcPct val="100000"/>
              </a:lnSpc>
              <a:spcBef>
                <a:spcPts val="561"/>
              </a:spcBef>
            </a:pPr>
            <a:endParaRPr lang="en-US" sz="2800" b="0" strike="noStrike" spc="-1">
              <a:solidFill>
                <a:srgbClr val="366092"/>
              </a:solidFill>
              <a:latin typeface="Calibri"/>
            </a:endParaRPr>
          </a:p>
          <a:p>
            <a:pPr>
              <a:lnSpc>
                <a:spcPct val="100000"/>
              </a:lnSpc>
              <a:spcBef>
                <a:spcPts val="561"/>
              </a:spcBef>
            </a:pPr>
            <a:r>
              <a:rPr lang="en-US" sz="2800" b="0" strike="noStrike" spc="-1">
                <a:solidFill>
                  <a:srgbClr val="366092"/>
                </a:solidFill>
                <a:latin typeface="Calibri"/>
              </a:rPr>
              <a:t>Note that  is the number of observations in each sample.</a:t>
            </a:r>
          </a:p>
          <a:p>
            <a:pPr>
              <a:lnSpc>
                <a:spcPct val="100000"/>
              </a:lnSpc>
              <a:spcBef>
                <a:spcPts val="561"/>
              </a:spcBef>
            </a:pPr>
            <a:r>
              <a:rPr lang="en-US" sz="2800" b="0" strike="noStrike" spc="-1">
                <a:solidFill>
                  <a:srgbClr val="366092"/>
                </a:solidFill>
                <a:latin typeface="Calibri"/>
              </a:rPr>
              <a:t>The mean and range for each sample are presented in the following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p:graphicFrame>
        <p:nvGraphicFramePr>
          <p:cNvPr id="385" name="Table 2"/>
          <p:cNvGraphicFramePr/>
          <p:nvPr/>
        </p:nvGraphicFramePr>
        <p:xfrm>
          <a:off x="457200" y="1105560"/>
          <a:ext cx="8229600" cy="37116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62160">
                <a:tc gridSpan="6">
                  <a:txBody>
                    <a:bodyPr/>
                    <a:lstStyle/>
                    <a:p>
                      <a:pPr algn="ctr">
                        <a:lnSpc>
                          <a:spcPct val="100000"/>
                        </a:lnSpc>
                      </a:pPr>
                      <a:r>
                        <a:rPr lang="en-US" sz="1800" b="1" strike="noStrike" spc="-1">
                          <a:solidFill>
                            <a:srgbClr val="FFFFFF"/>
                          </a:solidFill>
                          <a:latin typeface="Calibri"/>
                        </a:rPr>
                        <a:t>Sampling Data for Window Hinges (Inches) with Mean and Range</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448920">
                <a:tc>
                  <a:txBody>
                    <a:bodyPr/>
                    <a:lstStyle/>
                    <a:p>
                      <a:pPr algn="ctr">
                        <a:lnSpc>
                          <a:spcPct val="100000"/>
                        </a:lnSpc>
                      </a:pPr>
                      <a:r>
                        <a:rPr lang="en-US" sz="1400" b="1" strike="noStrike" spc="-1">
                          <a:solidFill>
                            <a:srgbClr val="366092"/>
                          </a:solidFill>
                          <a:latin typeface="Calibri"/>
                        </a:rPr>
                        <a:t>Sample Number</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Mean</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Range</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62160">
                <a:tc>
                  <a:txBody>
                    <a:bodyPr/>
                    <a:lstStyle/>
                    <a:p>
                      <a:pPr algn="ctr">
                        <a:lnSpc>
                          <a:spcPct val="100000"/>
                        </a:lnSpc>
                      </a:pPr>
                      <a:r>
                        <a:rPr lang="en-US" sz="1400" b="1" strike="noStrike" spc="-1">
                          <a:solidFill>
                            <a:srgbClr val="366092"/>
                          </a:solidFill>
                          <a:latin typeface="Calibri"/>
                        </a:rPr>
                        <a:t>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62160">
                <a:tc>
                  <a:txBody>
                    <a:bodyPr/>
                    <a:lstStyle/>
                    <a:p>
                      <a:pPr algn="ctr">
                        <a:lnSpc>
                          <a:spcPct val="100000"/>
                        </a:lnSpc>
                      </a:pPr>
                      <a:r>
                        <a:rPr lang="en-US" sz="1400" b="1" strike="noStrike" spc="-1">
                          <a:solidFill>
                            <a:srgbClr val="366092"/>
                          </a:solidFill>
                          <a:latin typeface="Calibri"/>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62160">
                <a:tc>
                  <a:txBody>
                    <a:bodyPr/>
                    <a:lstStyle/>
                    <a:p>
                      <a:pPr algn="ctr">
                        <a:lnSpc>
                          <a:spcPct val="100000"/>
                        </a:lnSpc>
                      </a:pPr>
                      <a:r>
                        <a:rPr lang="en-US" sz="1400" b="1" strike="noStrike" spc="-1">
                          <a:solidFill>
                            <a:srgbClr val="366092"/>
                          </a:solidFill>
                          <a:latin typeface="Calibri"/>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0.433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62160">
                <a:tc>
                  <a:txBody>
                    <a:bodyPr/>
                    <a:lstStyle/>
                    <a:p>
                      <a:pPr algn="ctr">
                        <a:lnSpc>
                          <a:spcPct val="100000"/>
                        </a:lnSpc>
                      </a:pPr>
                      <a:r>
                        <a:rPr lang="en-US" sz="1400" b="1" strike="noStrike" spc="-1">
                          <a:solidFill>
                            <a:srgbClr val="366092"/>
                          </a:solidFill>
                          <a:latin typeface="Calibri"/>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62160">
                <a:tc>
                  <a:txBody>
                    <a:bodyPr/>
                    <a:lstStyle/>
                    <a:p>
                      <a:pPr algn="ctr">
                        <a:lnSpc>
                          <a:spcPct val="100000"/>
                        </a:lnSpc>
                      </a:pPr>
                      <a:r>
                        <a:rPr lang="en-US" sz="1400" b="1" strike="noStrike" spc="-1">
                          <a:solidFill>
                            <a:srgbClr val="366092"/>
                          </a:solidFill>
                          <a:latin typeface="Calibri"/>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0.460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62160">
                <a:tc>
                  <a:txBody>
                    <a:bodyPr/>
                    <a:lstStyle/>
                    <a:p>
                      <a:pPr algn="ctr">
                        <a:lnSpc>
                          <a:spcPct val="100000"/>
                        </a:lnSpc>
                      </a:pPr>
                      <a:r>
                        <a:rPr lang="en-US" sz="1400" b="1" strike="noStrike" spc="-1">
                          <a:solidFill>
                            <a:srgbClr val="366092"/>
                          </a:solidFill>
                          <a:latin typeface="Calibri"/>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62160">
                <a:tc>
                  <a:txBody>
                    <a:bodyPr/>
                    <a:lstStyle/>
                    <a:p>
                      <a:pPr algn="ctr">
                        <a:lnSpc>
                          <a:spcPct val="100000"/>
                        </a:lnSpc>
                      </a:pPr>
                      <a:r>
                        <a:rPr lang="en-US" sz="1400" b="1" strike="noStrike" spc="-1">
                          <a:solidFill>
                            <a:srgbClr val="366092"/>
                          </a:solidFill>
                          <a:latin typeface="Calibri"/>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0.470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61800">
                <a:tc>
                  <a:txBody>
                    <a:bodyPr/>
                    <a:lstStyle/>
                    <a:p>
                      <a:pPr algn="ctr">
                        <a:lnSpc>
                          <a:spcPct val="100000"/>
                        </a:lnSpc>
                      </a:pPr>
                      <a:r>
                        <a:rPr lang="en-US" sz="1400" b="1" strike="noStrike" spc="-1">
                          <a:solidFill>
                            <a:srgbClr val="366092"/>
                          </a:solidFill>
                          <a:latin typeface="Calibri"/>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87" name="TextShape 2"/>
              <p:cNvSpPr txBox="1"/>
              <p:nvPr/>
            </p:nvSpPr>
            <p:spPr>
              <a:xfrm>
                <a:off x="457200" y="1029240"/>
                <a:ext cx="8229240" cy="4966560"/>
              </a:xfrm>
              <a:prstGeom prst="rect">
                <a:avLst/>
              </a:prstGeom>
              <a:noFill/>
              <a:ln>
                <a:noFill/>
              </a:ln>
            </p:spPr>
            <p:txBody>
              <a:bodyPr lIns="90000" tIns="45000" rIns="90000" bIns="45000">
                <a:normAutofit fontScale="92500" lnSpcReduction="20000"/>
              </a:bodyPr>
              <a:lstStyle/>
              <a:p>
                <a:pPr>
                  <a:lnSpc>
                    <a:spcPct val="100000"/>
                  </a:lnSpc>
                  <a:spcBef>
                    <a:spcPts val="561"/>
                  </a:spcBef>
                </a:pPr>
                <a:r>
                  <a:rPr lang="en-US" sz="2800" b="0" strike="noStrike" spc="-1" dirty="0">
                    <a:solidFill>
                      <a:srgbClr val="366092"/>
                    </a:solidFill>
                    <a:latin typeface="Calibri"/>
                  </a:rPr>
                  <a:t>Using the mean and range for each sample, we can calculate the grand mean and average range of the process. They are given by</a:t>
                </a:r>
              </a:p>
              <a:p>
                <a:pPr lvl="0" algn="ctr">
                  <a:spcBef>
                    <a:spcPct val="20000"/>
                  </a:spcBef>
                  <a:defRPr sz="2800"/>
                </a:pPr>
                <a14:m>
                  <m:oMathPara xmlns:m="http://schemas.openxmlformats.org/officeDocument/2006/math">
                    <m:oMathParaPr>
                      <m:jc m:val="centerGroup"/>
                    </m:oMathParaPr>
                    <m:oMath xmlns:m="http://schemas.openxmlformats.org/officeDocument/2006/math">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nary>
                            <m:naryPr>
                              <m:chr m:val="∑"/>
                              <m:limLoc m:val="undOvr"/>
                              <m:ctrlPr>
                                <a:rPr lang="ar-AE" sz="2800" i="1">
                                  <a:solidFill>
                                    <a:srgbClr val="366092"/>
                                  </a:solidFill>
                                  <a:latin typeface="Cambria Math" panose="02040503050406030204" pitchFamily="18" charset="0"/>
                                </a:rPr>
                              </m:ctrlPr>
                            </m:naryPr>
                            <m:sub>
                              <m:r>
                                <a:rPr lang="ar-AE" sz="2800">
                                  <a:solidFill>
                                    <a:srgbClr val="366092"/>
                                  </a:solidFill>
                                  <a:latin typeface="Cambria Math" panose="02040503050406030204" pitchFamily="18" charset="0"/>
                                </a:rPr>
                                <m:t>𝑖</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sub>
                            <m:sup>
                              <m:r>
                                <a:rPr lang="ar-AE" sz="2800">
                                  <a:solidFill>
                                    <a:srgbClr val="366092"/>
                                  </a:solidFill>
                                  <a:latin typeface="Cambria Math" panose="02040503050406030204" pitchFamily="18" charset="0"/>
                                </a:rPr>
                                <m:t>𝑚</m:t>
                              </m:r>
                            </m:sup>
                            <m:e>
                              <m:sSub>
                                <m:sSubPr>
                                  <m:ctrlPr>
                                    <a:rPr lang="ar-AE" sz="2800" i="1">
                                      <a:solidFill>
                                        <a:srgbClr val="366092"/>
                                      </a:solidFill>
                                      <a:latin typeface="Cambria Math" panose="02040503050406030204" pitchFamily="18" charset="0"/>
                                    </a:rPr>
                                  </m:ctrlPr>
                                </m:sSub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sub>
                                  <m:r>
                                    <a:rPr lang="ar-AE" sz="2800">
                                      <a:solidFill>
                                        <a:srgbClr val="366092"/>
                                      </a:solidFill>
                                      <a:latin typeface="Cambria Math" panose="02040503050406030204" pitchFamily="18" charset="0"/>
                                    </a:rPr>
                                    <m:t>𝑖</m:t>
                                  </m:r>
                                </m:sub>
                              </m:sSub>
                            </m:e>
                          </m:nary>
                        </m:num>
                        <m:den>
                          <m:r>
                            <a:rPr lang="en-US" sz="2800" b="0" i="1" smtClean="0">
                              <a:solidFill>
                                <a:srgbClr val="366092"/>
                              </a:solidFill>
                              <a:latin typeface="Cambria Math" panose="02040503050406030204" pitchFamily="18" charset="0"/>
                            </a:rPr>
                            <m:t>𝑚</m:t>
                          </m:r>
                        </m:den>
                      </m:f>
                    </m:oMath>
                  </m:oMathPara>
                </a14:m>
                <a:endParaRPr lang="ar-AE" sz="2800" dirty="0">
                  <a:solidFill>
                    <a:srgbClr val="366092"/>
                  </a:solidFill>
                  <a:latin typeface="Calibri"/>
                </a:endParaRPr>
              </a:p>
              <a:p>
                <a:pPr lvl="0">
                  <a:spcBef>
                    <a:spcPct val="20000"/>
                  </a:spcBef>
                </a:pPr>
                <a:r>
                  <a:rPr lang="en-US" sz="2800" dirty="0">
                    <a:solidFill>
                      <a:srgbClr val="366092"/>
                    </a:solidFill>
                    <a:latin typeface="Calibri"/>
                  </a:rPr>
                  <a:t>and</a:t>
                </a:r>
              </a:p>
              <a:p>
                <a:pPr lvl="0" algn="ctr">
                  <a:spcBef>
                    <a:spcPct val="20000"/>
                  </a:spcBef>
                  <a:defRPr sz="2800"/>
                </a:pPr>
                <a14:m>
                  <m:oMathPara xmlns:m="http://schemas.openxmlformats.org/officeDocument/2006/math">
                    <m:oMathParaPr>
                      <m:jc m:val="centerGroup"/>
                    </m:oMathParaPr>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nary>
                            <m:naryPr>
                              <m:chr m:val="∑"/>
                              <m:limLoc m:val="undOvr"/>
                              <m:ctrlPr>
                                <a:rPr lang="ar-AE" sz="2800" i="1">
                                  <a:solidFill>
                                    <a:srgbClr val="366092"/>
                                  </a:solidFill>
                                  <a:latin typeface="Cambria Math" panose="02040503050406030204" pitchFamily="18" charset="0"/>
                                </a:rPr>
                              </m:ctrlPr>
                            </m:naryPr>
                            <m:sub>
                              <m:r>
                                <a:rPr lang="ar-AE" sz="2800">
                                  <a:solidFill>
                                    <a:srgbClr val="366092"/>
                                  </a:solidFill>
                                  <a:latin typeface="Cambria Math" panose="02040503050406030204" pitchFamily="18" charset="0"/>
                                </a:rPr>
                                <m:t>𝑖</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sub>
                            <m:sup>
                              <m:r>
                                <a:rPr lang="ar-AE" sz="2800">
                                  <a:solidFill>
                                    <a:srgbClr val="366092"/>
                                  </a:solidFill>
                                  <a:latin typeface="Cambria Math" panose="02040503050406030204" pitchFamily="18" charset="0"/>
                                </a:rPr>
                                <m:t>𝑚</m:t>
                              </m:r>
                            </m:sup>
                            <m:e>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𝑅</m:t>
                                  </m:r>
                                </m:e>
                                <m:sub>
                                  <m:r>
                                    <a:rPr lang="ar-AE" sz="2800">
                                      <a:solidFill>
                                        <a:srgbClr val="366092"/>
                                      </a:solidFill>
                                      <a:latin typeface="Cambria Math" panose="02040503050406030204" pitchFamily="18" charset="0"/>
                                    </a:rPr>
                                    <m:t>𝑖</m:t>
                                  </m:r>
                                </m:sub>
                              </m:sSub>
                            </m:e>
                          </m:nary>
                        </m:num>
                        <m:den>
                          <m:r>
                            <a:rPr lang="ar-AE" sz="2800">
                              <a:solidFill>
                                <a:srgbClr val="366092"/>
                              </a:solidFill>
                              <a:latin typeface="Cambria Math" panose="02040503050406030204" pitchFamily="18" charset="0"/>
                            </a:rPr>
                            <m:t>𝑚</m:t>
                          </m:r>
                        </m:den>
                      </m:f>
                    </m:oMath>
                  </m:oMathPara>
                </a14:m>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366092"/>
                    </a:solidFill>
                    <a:latin typeface="Calibri"/>
                  </a:rPr>
                  <a:t>Where </a:t>
                </a:r>
                <a14:m>
                  <m:oMath xmlns:m="http://schemas.openxmlformats.org/officeDocument/2006/math">
                    <m:r>
                      <a:rPr lang="en-US" sz="2800" b="0" i="1" strike="noStrike" spc="-1" smtClean="0">
                        <a:solidFill>
                          <a:srgbClr val="366092"/>
                        </a:solidFill>
                        <a:latin typeface="Cambria Math" panose="02040503050406030204" pitchFamily="18" charset="0"/>
                      </a:rPr>
                      <m:t>𝑚</m:t>
                    </m:r>
                  </m:oMath>
                </a14:m>
                <a:r>
                  <a:rPr lang="en-US" sz="2800" b="0" strike="noStrike" spc="-1" dirty="0">
                    <a:solidFill>
                      <a:srgbClr val="366092"/>
                    </a:solidFill>
                    <a:latin typeface="Calibri"/>
                  </a:rPr>
                  <a:t> is the number of samples.</a:t>
                </a:r>
              </a:p>
              <a:p>
                <a:pPr>
                  <a:lnSpc>
                    <a:spcPct val="100000"/>
                  </a:lnSpc>
                  <a:spcBef>
                    <a:spcPts val="561"/>
                  </a:spcBef>
                </a:pPr>
                <a:r>
                  <a:rPr lang="en-US" sz="2800" b="0" strike="noStrike" spc="-1" dirty="0">
                    <a:solidFill>
                      <a:srgbClr val="366092"/>
                    </a:solidFill>
                    <a:latin typeface="Calibri"/>
                  </a:rPr>
                  <a:t>Using the data in the above table we find the grand mean and the average range to be the following.</a:t>
                </a:r>
              </a:p>
              <a:p>
                <a:pPr>
                  <a:lnSpc>
                    <a:spcPct val="100000"/>
                  </a:lnSpc>
                  <a:spcBef>
                    <a:spcPts val="561"/>
                  </a:spcBef>
                </a:pPr>
                <a:r>
                  <a:rPr lang="en-US" sz="2800" b="0" strike="noStrike" spc="-1" dirty="0">
                    <a:solidFill>
                      <a:srgbClr val="366092"/>
                    </a:solidFill>
                    <a:latin typeface="Calibri"/>
                  </a:rPr>
                  <a:t>The table below provides </a:t>
                </a:r>
                <a14:m>
                  <m:oMath xmlns:m="http://schemas.openxmlformats.org/officeDocument/2006/math">
                    <m:r>
                      <a:rPr lang="en-US" sz="2800">
                        <a:solidFill>
                          <a:srgbClr val="366092"/>
                        </a:solidFill>
                        <a:latin typeface="Cambria Math" panose="02040503050406030204" pitchFamily="18" charset="0"/>
                      </a:rPr>
                      <m:t>3</m:t>
                    </m:r>
                    <m:r>
                      <a:rPr lang="en-US" sz="2800">
                        <a:solidFill>
                          <a:srgbClr val="366092"/>
                        </a:solidFill>
                        <a:latin typeface="Cambria Math" panose="02040503050406030204" pitchFamily="18" charset="0"/>
                      </a:rPr>
                      <m:t>𝜎</m:t>
                    </m:r>
                  </m:oMath>
                </a14:m>
                <a:r>
                  <a:rPr lang="en-US" sz="2800" b="0" strike="noStrike" spc="-1" dirty="0">
                    <a:solidFill>
                      <a:srgbClr val="366092"/>
                    </a:solidFill>
                    <a:latin typeface="Calibri"/>
                  </a:rPr>
                  <a:t> factors for computing control chart limits.</a:t>
                </a:r>
              </a:p>
            </p:txBody>
          </p:sp>
        </mc:Choice>
        <mc:Fallback>
          <p:sp>
            <p:nvSpPr>
              <p:cNvPr id="387"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333" t="-2577" r="-1185"/>
                </a:stretch>
              </a:blipFill>
              <a:ln>
                <a:noFill/>
              </a:ln>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p:graphicFrame>
        <p:nvGraphicFramePr>
          <p:cNvPr id="390" name="Table 2"/>
          <p:cNvGraphicFramePr/>
          <p:nvPr/>
        </p:nvGraphicFramePr>
        <p:xfrm>
          <a:off x="838080" y="1066680"/>
          <a:ext cx="7467120" cy="4719600"/>
        </p:xfrm>
        <a:graphic>
          <a:graphicData uri="http://schemas.openxmlformats.org/drawingml/2006/table">
            <a:tbl>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294480">
                <a:tc gridSpan="4">
                  <a:txBody>
                    <a:bodyPr/>
                    <a:lstStyle/>
                    <a:p>
                      <a:pPr algn="ctr">
                        <a:lnSpc>
                          <a:spcPct val="100000"/>
                        </a:lnSpc>
                      </a:pPr>
                      <a:r>
                        <a:rPr lang="en-US" sz="1600" b="1" strike="noStrike" spc="-1">
                          <a:solidFill>
                            <a:srgbClr val="FFFFFF"/>
                          </a:solidFill>
                          <a:latin typeface="Calibri"/>
                        </a:rPr>
                        <a:t>3 </a:t>
                      </a:r>
                      <a:r>
                        <a:rPr lang="en-US" sz="1600" b="1" i="1" strike="noStrike" spc="-1">
                          <a:solidFill>
                            <a:srgbClr val="FFFFFF"/>
                          </a:solidFill>
                          <a:latin typeface="Calibri"/>
                        </a:rPr>
                        <a:t>σ</a:t>
                      </a:r>
                      <a:r>
                        <a:rPr lang="en-US" sz="1600" b="1" strike="noStrike" spc="-1">
                          <a:solidFill>
                            <a:srgbClr val="FFFFFF"/>
                          </a:solidFill>
                          <a:latin typeface="Calibri"/>
                        </a:rPr>
                        <a:t> Factors for Computing Control Chart Limits</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95920">
                <a:tc>
                  <a:txBody>
                    <a:bodyPr/>
                    <a:lstStyle/>
                    <a:p>
                      <a:pPr algn="ctr">
                        <a:lnSpc>
                          <a:spcPct val="100000"/>
                        </a:lnSpc>
                      </a:pPr>
                      <a:r>
                        <a:rPr lang="en-US" sz="1400" b="1" strike="noStrike" spc="-1">
                          <a:solidFill>
                            <a:srgbClr val="366092"/>
                          </a:solidFill>
                          <a:latin typeface="Calibri"/>
                        </a:rPr>
                        <a:t>Sample Size</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Mean Factor (A)</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Lower Range (D</a:t>
                      </a:r>
                      <a:r>
                        <a:rPr lang="en-US" sz="1400" b="1" strike="noStrike" spc="-1" baseline="-25000">
                          <a:solidFill>
                            <a:srgbClr val="366092"/>
                          </a:solidFill>
                          <a:latin typeface="Calibri"/>
                        </a:rPr>
                        <a:t>3</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Upper Range (D</a:t>
                      </a:r>
                      <a:r>
                        <a:rPr lang="en-US" sz="1400" b="1" strike="noStrike" spc="-1" baseline="-25000">
                          <a:solidFill>
                            <a:srgbClr val="366092"/>
                          </a:solidFill>
                          <a:latin typeface="Calibri"/>
                        </a:rPr>
                        <a:t>4</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74320">
                <a:tc>
                  <a:txBody>
                    <a:bodyPr/>
                    <a:lstStyle/>
                    <a:p>
                      <a:pPr algn="ctr">
                        <a:lnSpc>
                          <a:spcPct val="100000"/>
                        </a:lnSpc>
                      </a:pPr>
                      <a:r>
                        <a:rPr lang="en-US" sz="1400" b="1" strike="noStrike" spc="-1">
                          <a:solidFill>
                            <a:srgbClr val="366092"/>
                          </a:solidFill>
                          <a:latin typeface="Cambria Math"/>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3.267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74320">
                <a:tc>
                  <a:txBody>
                    <a:bodyPr/>
                    <a:lstStyle/>
                    <a:p>
                      <a:pPr algn="ctr">
                        <a:lnSpc>
                          <a:spcPct val="100000"/>
                        </a:lnSpc>
                      </a:pPr>
                      <a:r>
                        <a:rPr lang="en-US" sz="1400" b="1" strike="noStrike" spc="-1">
                          <a:solidFill>
                            <a:srgbClr val="366092"/>
                          </a:solidFill>
                          <a:latin typeface="Cambria Math"/>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1.023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2.574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74320">
                <a:tc>
                  <a:txBody>
                    <a:bodyPr/>
                    <a:lstStyle/>
                    <a:p>
                      <a:pPr algn="ctr">
                        <a:lnSpc>
                          <a:spcPct val="100000"/>
                        </a:lnSpc>
                      </a:pPr>
                      <a:r>
                        <a:rPr lang="en-US" sz="1400" b="1" strike="noStrike" spc="-1">
                          <a:solidFill>
                            <a:srgbClr val="366092"/>
                          </a:solidFill>
                          <a:latin typeface="Cambria Math"/>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0.729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2.282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74320">
                <a:tc>
                  <a:txBody>
                    <a:bodyPr/>
                    <a:lstStyle/>
                    <a:p>
                      <a:pPr algn="ctr">
                        <a:lnSpc>
                          <a:spcPct val="100000"/>
                        </a:lnSpc>
                      </a:pPr>
                      <a:r>
                        <a:rPr lang="en-US" sz="1400" b="1" strike="noStrike" spc="-1">
                          <a:solidFill>
                            <a:srgbClr val="366092"/>
                          </a:solidFill>
                          <a:latin typeface="Cambria Math"/>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0.577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2.114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74320">
                <a:tc>
                  <a:txBody>
                    <a:bodyPr/>
                    <a:lstStyle/>
                    <a:p>
                      <a:pPr algn="ctr">
                        <a:lnSpc>
                          <a:spcPct val="100000"/>
                        </a:lnSpc>
                      </a:pPr>
                      <a:r>
                        <a:rPr lang="en-US" sz="1400" b="1" strike="noStrike" spc="-1">
                          <a:solidFill>
                            <a:srgbClr val="366092"/>
                          </a:solidFill>
                          <a:latin typeface="Cambria Math"/>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74320">
                <a:tc>
                  <a:txBody>
                    <a:bodyPr/>
                    <a:lstStyle/>
                    <a:p>
                      <a:pPr algn="ctr">
                        <a:lnSpc>
                          <a:spcPct val="100000"/>
                        </a:lnSpc>
                      </a:pPr>
                      <a:r>
                        <a:rPr lang="en-US" sz="1400" b="1" strike="noStrike" spc="-1">
                          <a:solidFill>
                            <a:srgbClr val="366092"/>
                          </a:solidFill>
                          <a:latin typeface="Cambria Math"/>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0.419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0.076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1.924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74320">
                <a:tc>
                  <a:txBody>
                    <a:bodyPr/>
                    <a:lstStyle/>
                    <a:p>
                      <a:pPr algn="ctr">
                        <a:lnSpc>
                          <a:spcPct val="100000"/>
                        </a:lnSpc>
                      </a:pPr>
                      <a:r>
                        <a:rPr lang="en-US" sz="1400" b="1" strike="noStrike" spc="-1">
                          <a:solidFill>
                            <a:srgbClr val="366092"/>
                          </a:solidFill>
                          <a:latin typeface="Cambria Math"/>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0.373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0.136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1.864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74320">
                <a:tc>
                  <a:txBody>
                    <a:bodyPr/>
                    <a:lstStyle/>
                    <a:p>
                      <a:pPr algn="ctr">
                        <a:lnSpc>
                          <a:spcPct val="100000"/>
                        </a:lnSpc>
                      </a:pPr>
                      <a:r>
                        <a:rPr lang="en-US" sz="1400" b="1" strike="noStrike" spc="-1">
                          <a:solidFill>
                            <a:srgbClr val="366092"/>
                          </a:solidFill>
                          <a:latin typeface="Cambria Math"/>
                        </a:rPr>
                        <a:t>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0.337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0.184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1.816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74320">
                <a:tc>
                  <a:txBody>
                    <a:bodyPr/>
                    <a:lstStyle/>
                    <a:p>
                      <a:pPr algn="ctr">
                        <a:lnSpc>
                          <a:spcPct val="100000"/>
                        </a:lnSpc>
                      </a:pPr>
                      <a:r>
                        <a:rPr lang="en-US" sz="1400" b="1" strike="noStrike" spc="-1">
                          <a:solidFill>
                            <a:srgbClr val="366092"/>
                          </a:solidFill>
                          <a:latin typeface="Cambria Math"/>
                        </a:rPr>
                        <a:t>10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0.308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1.777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74320">
                <a:tc>
                  <a:txBody>
                    <a:bodyPr/>
                    <a:lstStyle/>
                    <a:p>
                      <a:pPr algn="ctr">
                        <a:lnSpc>
                          <a:spcPct val="100000"/>
                        </a:lnSpc>
                      </a:pPr>
                      <a:r>
                        <a:rPr lang="en-US" sz="1400" b="1" strike="noStrike" spc="-1">
                          <a:solidFill>
                            <a:srgbClr val="366092"/>
                          </a:solidFill>
                          <a:latin typeface="Cambria Math"/>
                        </a:rPr>
                        <a:t>15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1.652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74320">
                <a:tc>
                  <a:txBody>
                    <a:bodyPr/>
                    <a:lstStyle/>
                    <a:p>
                      <a:pPr algn="ctr">
                        <a:lnSpc>
                          <a:spcPct val="100000"/>
                        </a:lnSpc>
                      </a:pPr>
                      <a:r>
                        <a:rPr lang="en-US" sz="1400" b="1" strike="noStrike" spc="-1">
                          <a:solidFill>
                            <a:srgbClr val="366092"/>
                          </a:solidFill>
                          <a:latin typeface="Cambria Math"/>
                        </a:rPr>
                        <a:t>20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1.586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74320">
                <a:tc>
                  <a:txBody>
                    <a:bodyPr/>
                    <a:lstStyle/>
                    <a:p>
                      <a:pPr algn="ctr">
                        <a:lnSpc>
                          <a:spcPct val="100000"/>
                        </a:lnSpc>
                      </a:pP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1.541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421920">
                <a:tc>
                  <a:txBody>
                    <a:bodyPr/>
                    <a:lstStyle/>
                    <a:p>
                      <a:pPr algn="ctr">
                        <a:lnSpc>
                          <a:spcPct val="100000"/>
                        </a:lnSpc>
                      </a:pPr>
                      <a:r>
                        <a:rPr lang="en-US" sz="1400" b="1" strike="noStrike" spc="-1">
                          <a:solidFill>
                            <a:srgbClr val="366092"/>
                          </a:solidFill>
                          <a:latin typeface="Calibri"/>
                        </a:rPr>
                        <a:t>Over </a:t>
                      </a: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bl>
          </a:graphicData>
        </a:graphic>
      </p:graphicFrame>
      <p:graphicFrame>
        <p:nvGraphicFramePr>
          <p:cNvPr id="391" name="Table 3"/>
          <p:cNvGraphicFramePr/>
          <p:nvPr/>
        </p:nvGraphicFramePr>
        <p:xfrm>
          <a:off x="838080" y="1066680"/>
          <a:ext cx="7467120" cy="4871520"/>
        </p:xfrm>
        <a:graphic>
          <a:graphicData uri="http://schemas.openxmlformats.org/drawingml/2006/table">
            <a:tbl>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0">
                <a:tc gridSpan="4">
                  <a:txBody>
                    <a:bodyPr/>
                    <a:lstStyle/>
                    <a:p>
                      <a:pPr algn="ctr">
                        <a:lnSpc>
                          <a:spcPct val="100000"/>
                        </a:lnSpc>
                      </a:pPr>
                      <a:r>
                        <a:rPr lang="en-US" sz="1600" b="1" strike="noStrike" spc="-1">
                          <a:solidFill>
                            <a:srgbClr val="FFFFFF"/>
                          </a:solidFill>
                          <a:latin typeface="Calibri"/>
                        </a:rPr>
                        <a:t>3 </a:t>
                      </a:r>
                      <a:r>
                        <a:rPr lang="en-US" sz="1600" b="1" i="1" strike="noStrike" spc="-1">
                          <a:solidFill>
                            <a:srgbClr val="FFFFFF"/>
                          </a:solidFill>
                          <a:latin typeface="Calibri"/>
                        </a:rPr>
                        <a:t>σ</a:t>
                      </a:r>
                      <a:r>
                        <a:rPr lang="en-US" sz="1600" b="1" strike="noStrike" spc="-1">
                          <a:solidFill>
                            <a:srgbClr val="FFFFFF"/>
                          </a:solidFill>
                          <a:latin typeface="Calibri"/>
                        </a:rPr>
                        <a:t> Factors for Computing Control Chart Limits</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04560">
                <a:tc>
                  <a:txBody>
                    <a:bodyPr/>
                    <a:lstStyle/>
                    <a:p>
                      <a:pPr algn="ctr">
                        <a:lnSpc>
                          <a:spcPct val="100000"/>
                        </a:lnSpc>
                      </a:pPr>
                      <a:r>
                        <a:rPr lang="en-US" sz="1400" b="1" strike="noStrike" spc="-1">
                          <a:solidFill>
                            <a:srgbClr val="366092"/>
                          </a:solidFill>
                          <a:latin typeface="Calibri"/>
                        </a:rPr>
                        <a:t>Sample Size</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Mean Factor (A)</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Lower Range (D</a:t>
                      </a:r>
                      <a:r>
                        <a:rPr lang="en-US" sz="1400" b="1" strike="noStrike" spc="-1" baseline="-25000">
                          <a:solidFill>
                            <a:srgbClr val="366092"/>
                          </a:solidFill>
                          <a:latin typeface="Calibri"/>
                        </a:rPr>
                        <a:t>3</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Upper Range (D</a:t>
                      </a:r>
                      <a:r>
                        <a:rPr lang="en-US" sz="1400" b="1" strike="noStrike" spc="-1" baseline="-25000">
                          <a:solidFill>
                            <a:srgbClr val="366092"/>
                          </a:solidFill>
                          <a:latin typeface="Calibri"/>
                        </a:rPr>
                        <a:t>4</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04560">
                <a:tc>
                  <a:txBody>
                    <a:bodyPr/>
                    <a:lstStyle/>
                    <a:p>
                      <a:pPr algn="ctr">
                        <a:lnSpc>
                          <a:spcPct val="100000"/>
                        </a:lnSpc>
                      </a:pPr>
                      <a:r>
                        <a:rPr lang="en-US" sz="1400" b="1" strike="noStrike" spc="-1">
                          <a:solidFill>
                            <a:srgbClr val="366092"/>
                          </a:solidFill>
                          <a:latin typeface="Cambria Math"/>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3.267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04560">
                <a:tc>
                  <a:txBody>
                    <a:bodyPr/>
                    <a:lstStyle/>
                    <a:p>
                      <a:pPr algn="ctr">
                        <a:lnSpc>
                          <a:spcPct val="100000"/>
                        </a:lnSpc>
                      </a:pPr>
                      <a:r>
                        <a:rPr lang="en-US" sz="1400" b="1" strike="noStrike" spc="-1">
                          <a:solidFill>
                            <a:srgbClr val="366092"/>
                          </a:solidFill>
                          <a:latin typeface="Cambria Math"/>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1.023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2.574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04560">
                <a:tc>
                  <a:txBody>
                    <a:bodyPr/>
                    <a:lstStyle/>
                    <a:p>
                      <a:pPr algn="ctr">
                        <a:lnSpc>
                          <a:spcPct val="100000"/>
                        </a:lnSpc>
                      </a:pPr>
                      <a:r>
                        <a:rPr lang="en-US" sz="1400" b="1" strike="noStrike" spc="-1">
                          <a:solidFill>
                            <a:srgbClr val="366092"/>
                          </a:solidFill>
                          <a:latin typeface="Cambria Math"/>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0.729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2.282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04560">
                <a:tc>
                  <a:txBody>
                    <a:bodyPr/>
                    <a:lstStyle/>
                    <a:p>
                      <a:pPr algn="ctr">
                        <a:lnSpc>
                          <a:spcPct val="100000"/>
                        </a:lnSpc>
                      </a:pPr>
                      <a:r>
                        <a:rPr lang="en-US" sz="1400" b="1" strike="noStrike" spc="-1">
                          <a:solidFill>
                            <a:srgbClr val="366092"/>
                          </a:solidFill>
                          <a:latin typeface="Cambria Math"/>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0.577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2.114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04560">
                <a:tc>
                  <a:txBody>
                    <a:bodyPr/>
                    <a:lstStyle/>
                    <a:p>
                      <a:pPr algn="ctr">
                        <a:lnSpc>
                          <a:spcPct val="100000"/>
                        </a:lnSpc>
                      </a:pPr>
                      <a:r>
                        <a:rPr lang="en-US" sz="1400" b="1" strike="noStrike" spc="-1">
                          <a:solidFill>
                            <a:srgbClr val="366092"/>
                          </a:solidFill>
                          <a:latin typeface="Cambria Math"/>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04560">
                <a:tc>
                  <a:txBody>
                    <a:bodyPr/>
                    <a:lstStyle/>
                    <a:p>
                      <a:pPr algn="ctr">
                        <a:lnSpc>
                          <a:spcPct val="100000"/>
                        </a:lnSpc>
                      </a:pPr>
                      <a:r>
                        <a:rPr lang="en-US" sz="1400" b="1" strike="noStrike" spc="-1">
                          <a:solidFill>
                            <a:srgbClr val="366092"/>
                          </a:solidFill>
                          <a:latin typeface="Cambria Math"/>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0.419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0.076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1.924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04560">
                <a:tc>
                  <a:txBody>
                    <a:bodyPr/>
                    <a:lstStyle/>
                    <a:p>
                      <a:pPr algn="ctr">
                        <a:lnSpc>
                          <a:spcPct val="100000"/>
                        </a:lnSpc>
                      </a:pPr>
                      <a:r>
                        <a:rPr lang="en-US" sz="1400" b="1" strike="noStrike" spc="-1">
                          <a:solidFill>
                            <a:srgbClr val="366092"/>
                          </a:solidFill>
                          <a:latin typeface="Cambria Math"/>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0.373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0.136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1.864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04560">
                <a:tc>
                  <a:txBody>
                    <a:bodyPr/>
                    <a:lstStyle/>
                    <a:p>
                      <a:pPr algn="ctr">
                        <a:lnSpc>
                          <a:spcPct val="100000"/>
                        </a:lnSpc>
                      </a:pPr>
                      <a:r>
                        <a:rPr lang="en-US" sz="1400" b="1" strike="noStrike" spc="-1">
                          <a:solidFill>
                            <a:srgbClr val="366092"/>
                          </a:solidFill>
                          <a:latin typeface="Cambria Math"/>
                        </a:rPr>
                        <a:t>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0.337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0.184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1.816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304560">
                <a:tc>
                  <a:txBody>
                    <a:bodyPr/>
                    <a:lstStyle/>
                    <a:p>
                      <a:pPr algn="ctr">
                        <a:lnSpc>
                          <a:spcPct val="100000"/>
                        </a:lnSpc>
                      </a:pPr>
                      <a:r>
                        <a:rPr lang="en-US" sz="1400" b="1" strike="noStrike" spc="-1">
                          <a:solidFill>
                            <a:srgbClr val="366092"/>
                          </a:solidFill>
                          <a:latin typeface="Cambria Math"/>
                        </a:rPr>
                        <a:t>10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0.308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1.777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304560">
                <a:tc>
                  <a:txBody>
                    <a:bodyPr/>
                    <a:lstStyle/>
                    <a:p>
                      <a:pPr algn="ctr">
                        <a:lnSpc>
                          <a:spcPct val="100000"/>
                        </a:lnSpc>
                      </a:pPr>
                      <a:r>
                        <a:rPr lang="en-US" sz="1400" b="1" strike="noStrike" spc="-1">
                          <a:solidFill>
                            <a:srgbClr val="366092"/>
                          </a:solidFill>
                          <a:latin typeface="Cambria Math"/>
                        </a:rPr>
                        <a:t>15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1.652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304560">
                <a:tc>
                  <a:txBody>
                    <a:bodyPr/>
                    <a:lstStyle/>
                    <a:p>
                      <a:pPr algn="ctr">
                        <a:lnSpc>
                          <a:spcPct val="100000"/>
                        </a:lnSpc>
                      </a:pPr>
                      <a:r>
                        <a:rPr lang="en-US" sz="1400" b="1" strike="noStrike" spc="-1">
                          <a:solidFill>
                            <a:srgbClr val="366092"/>
                          </a:solidFill>
                          <a:latin typeface="Cambria Math"/>
                        </a:rPr>
                        <a:t>20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1.586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304560">
                <a:tc>
                  <a:txBody>
                    <a:bodyPr/>
                    <a:lstStyle/>
                    <a:p>
                      <a:pPr algn="ctr">
                        <a:lnSpc>
                          <a:spcPct val="100000"/>
                        </a:lnSpc>
                      </a:pP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1.541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573840">
                <a:tc>
                  <a:txBody>
                    <a:bodyPr/>
                    <a:lstStyle/>
                    <a:p>
                      <a:pPr algn="ctr">
                        <a:lnSpc>
                          <a:spcPct val="100000"/>
                        </a:lnSpc>
                      </a:pPr>
                      <a:r>
                        <a:rPr lang="en-US" sz="1400" b="1" strike="noStrike" spc="-1">
                          <a:solidFill>
                            <a:srgbClr val="366092"/>
                          </a:solidFill>
                          <a:latin typeface="Calibri"/>
                        </a:rPr>
                        <a:t>Over </a:t>
                      </a: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Control Chart (cont.)</a:t>
            </a:r>
            <a:endParaRPr lang="en-US" sz="3200" b="0" strike="noStrike" spc="-1">
              <a:solidFill>
                <a:srgbClr val="366092"/>
              </a:solidFill>
              <a:latin typeface="Calibri"/>
            </a:endParaRPr>
          </a:p>
        </p:txBody>
      </p:sp>
      <p:pic>
        <p:nvPicPr>
          <p:cNvPr id="318" name="Content Placeholder 4"/>
          <p:cNvPicPr/>
          <p:nvPr/>
        </p:nvPicPr>
        <p:blipFill>
          <a:blip r:embed="rId2"/>
          <a:stretch/>
        </p:blipFill>
        <p:spPr>
          <a:xfrm>
            <a:off x="2209680" y="1029240"/>
            <a:ext cx="4952520" cy="4000320"/>
          </a:xfrm>
          <a:prstGeom prst="rect">
            <a:avLst/>
          </a:prstGeom>
          <a:ln>
            <a:noFill/>
          </a:ln>
        </p:spPr>
      </p:pic>
      <p:sp>
        <p:nvSpPr>
          <p:cNvPr id="319" name="CustomShape 2"/>
          <p:cNvSpPr/>
          <p:nvPr/>
        </p:nvSpPr>
        <p:spPr>
          <a:xfrm>
            <a:off x="533520" y="5138280"/>
            <a:ext cx="81529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561"/>
              </a:spcBef>
            </a:pPr>
            <a:r>
              <a:rPr lang="en-US" sz="2800" b="0" strike="noStrike" spc="-1">
                <a:solidFill>
                  <a:srgbClr val="000000"/>
                </a:solidFill>
                <a:latin typeface="Calibri"/>
              </a:rPr>
              <a:t>Figure A6.1</a:t>
            </a:r>
            <a:endParaRPr lang="en-US" sz="2800" b="0" strike="noStrike" spc="-1">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93" name="TextShape 2"/>
              <p:cNvSpPr txBox="1"/>
              <p:nvPr/>
            </p:nvSpPr>
            <p:spPr>
              <a:xfrm>
                <a:off x="457200" y="1029240"/>
                <a:ext cx="8229240" cy="4966560"/>
              </a:xfrm>
              <a:prstGeom prst="rect">
                <a:avLst/>
              </a:prstGeom>
              <a:noFill/>
              <a:ln>
                <a:noFill/>
              </a:ln>
            </p:spPr>
            <p:txBody>
              <a:bodyPr lIns="90000" tIns="45000" rIns="90000" bIns="45000">
                <a:normAutofit lnSpcReduction="10000"/>
              </a:bodyPr>
              <a:lstStyle/>
              <a:p>
                <a:pPr>
                  <a:lnSpc>
                    <a:spcPct val="100000"/>
                  </a:lnSpc>
                  <a:spcBef>
                    <a:spcPts val="561"/>
                  </a:spcBef>
                </a:pPr>
                <a:r>
                  <a:rPr lang="en-US" sz="2800" b="0" strike="noStrike" spc="-1" dirty="0">
                    <a:solidFill>
                      <a:srgbClr val="366092"/>
                    </a:solidFill>
                    <a:latin typeface="Calibri"/>
                  </a:rPr>
                  <a:t>For a sample size of </a:t>
                </a:r>
                <a:r>
                  <a:rPr lang="en-US" sz="2800" b="0" strike="noStrike" spc="-1" dirty="0">
                    <a:solidFill>
                      <a:srgbClr val="366092"/>
                    </a:solidFill>
                    <a:latin typeface="Cambria Math"/>
                  </a:rPr>
                  <a:t>3</a:t>
                </a:r>
                <a:r>
                  <a:rPr lang="en-US" sz="2800" b="0" strike="noStrike" spc="-1" dirty="0">
                    <a:solidFill>
                      <a:srgbClr val="366092"/>
                    </a:solidFill>
                    <a:latin typeface="Calibri"/>
                  </a:rPr>
                  <a:t>, the mean factor, </a:t>
                </a:r>
                <a14:m>
                  <m:oMath xmlns:m="http://schemas.openxmlformats.org/officeDocument/2006/math">
                    <m:r>
                      <a:rPr lang="en-US" sz="2800" b="0" i="1" strike="noStrike" spc="-1" smtClean="0">
                        <a:solidFill>
                          <a:srgbClr val="366092"/>
                        </a:solidFill>
                        <a:latin typeface="Cambria Math" panose="02040503050406030204" pitchFamily="18" charset="0"/>
                      </a:rPr>
                      <m:t>𝐴</m:t>
                    </m:r>
                    <m:r>
                      <a:rPr lang="en-US" sz="2800" b="0" i="1" strike="noStrike" spc="-1" smtClean="0">
                        <a:solidFill>
                          <a:srgbClr val="366092"/>
                        </a:solidFill>
                        <a:latin typeface="Cambria Math" panose="02040503050406030204" pitchFamily="18" charset="0"/>
                      </a:rPr>
                      <m:t>=1.023</m:t>
                    </m:r>
                  </m:oMath>
                </a14:m>
                <a:r>
                  <a:rPr lang="en-US" sz="2800" b="0" strike="noStrike" spc="-1" dirty="0">
                    <a:solidFill>
                      <a:srgbClr val="366092"/>
                    </a:solidFill>
                    <a:latin typeface="Calibri"/>
                  </a:rPr>
                  <a:t>. Using a grand mean of </a:t>
                </a:r>
                <a:r>
                  <a:rPr lang="en-US" sz="2800" b="0" strike="noStrike" spc="-1" dirty="0">
                    <a:solidFill>
                      <a:srgbClr val="366092"/>
                    </a:solidFill>
                    <a:latin typeface="Cambria Math"/>
                  </a:rPr>
                  <a:t>0.4525</a:t>
                </a:r>
                <a:r>
                  <a:rPr lang="en-US" sz="2800" b="0" strike="noStrike" spc="-1" dirty="0">
                    <a:solidFill>
                      <a:srgbClr val="366092"/>
                    </a:solidFill>
                    <a:latin typeface="Calibri"/>
                  </a:rPr>
                  <a:t> and an average range of </a:t>
                </a:r>
                <a:r>
                  <a:rPr lang="en-US" sz="2800" b="0" strike="noStrike" spc="-1" dirty="0">
                    <a:solidFill>
                      <a:srgbClr val="366092"/>
                    </a:solidFill>
                    <a:latin typeface="Cambria Math"/>
                  </a:rPr>
                  <a:t>0.0575</a:t>
                </a:r>
                <a:r>
                  <a:rPr lang="en-US" sz="2800" b="0" strike="noStrike" spc="-1" dirty="0">
                    <a:solidFill>
                      <a:srgbClr val="366092"/>
                    </a:solidFill>
                    <a:latin typeface="Calibri"/>
                  </a:rPr>
                  <a:t>, the control limits for the </a:t>
                </a:r>
                <a14:m>
                  <m:oMath xmlns:m="http://schemas.openxmlformats.org/officeDocument/2006/math">
                    <m:bar>
                      <m:barPr>
                        <m:pos m:val="top"/>
                        <m:ctrlPr>
                          <a:rPr lang="en-US" sz="2800" b="0" i="1" strike="noStrike" spc="-1" smtClean="0">
                            <a:solidFill>
                              <a:srgbClr val="366092"/>
                            </a:solidFill>
                            <a:latin typeface="Cambria Math" panose="02040503050406030204" pitchFamily="18" charset="0"/>
                          </a:rPr>
                        </m:ctrlPr>
                      </m:barPr>
                      <m:e>
                        <m:r>
                          <a:rPr lang="en-US" sz="2800" b="0" i="1" strike="noStrike" spc="-1" smtClean="0">
                            <a:solidFill>
                              <a:srgbClr val="366092"/>
                            </a:solidFill>
                            <a:latin typeface="Cambria Math" panose="02040503050406030204" pitchFamily="18" charset="0"/>
                          </a:rPr>
                          <m:t>𝑥</m:t>
                        </m:r>
                      </m:e>
                    </m:bar>
                  </m:oMath>
                </a14:m>
                <a:r>
                  <a:rPr lang="en-US" sz="2800" b="0" strike="noStrike" spc="-1" dirty="0">
                    <a:solidFill>
                      <a:srgbClr val="366092"/>
                    </a:solidFill>
                    <a:latin typeface="Calibri"/>
                  </a:rPr>
                  <a:t> chart are determined as follows.</a:t>
                </a: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UCL</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𝐴</m:t>
                      </m:r>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UCL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4525</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023</m:t>
                      </m:r>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e>
                      </m:d>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UCL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5113</m:t>
                      </m:r>
                    </m:oMath>
                  </m:oMathPara>
                </a14:m>
                <a:endParaRPr lang="ar-AE" sz="2800" dirty="0">
                  <a:solidFill>
                    <a:srgbClr val="366092"/>
                  </a:solidFill>
                  <a:latin typeface="Calibri"/>
                </a:endParaRP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LCL</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𝐴</m:t>
                      </m:r>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LCL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4525</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023</m:t>
                      </m:r>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e>
                      </m:d>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LCL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3937</m:t>
                      </m:r>
                    </m:oMath>
                  </m:oMathPara>
                </a14:m>
                <a:endParaRPr lang="ar-AE" sz="2800" dirty="0">
                  <a:solidFill>
                    <a:srgbClr val="366092"/>
                  </a:solidFill>
                  <a:latin typeface="Calibri"/>
                </a:endParaRPr>
              </a:p>
              <a:p>
                <a:pPr lvl="0" algn="ctr">
                  <a:spcBef>
                    <a:spcPct val="20000"/>
                  </a:spcBef>
                  <a:defRPr sz="2800"/>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Center</m:t>
                      </m:r>
                      <m:r>
                        <a:rPr lang="en-US" sz="2800">
                          <a:solidFill>
                            <a:srgbClr val="366092"/>
                          </a:solidFill>
                          <a:latin typeface="Cambria Math" panose="02040503050406030204" pitchFamily="18" charset="0"/>
                        </a:rPr>
                        <m:t> </m:t>
                      </m:r>
                      <m:r>
                        <m:rPr>
                          <m:sty m:val="p"/>
                        </m:rPr>
                        <a:rPr lang="en-US" sz="2800">
                          <a:solidFill>
                            <a:srgbClr val="366092"/>
                          </a:solidFill>
                          <a:latin typeface="Cambria Math" panose="02040503050406030204" pitchFamily="18" charset="0"/>
                        </a:rPr>
                        <m:t>Line</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4525</m:t>
                      </m:r>
                    </m:oMath>
                  </m:oMathPara>
                </a14:m>
                <a:endParaRPr lang="ar-AE" sz="2800"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a:p>
                <a:pPr algn="ctr">
                  <a:lnSpc>
                    <a:spcPct val="100000"/>
                  </a:lnSpc>
                  <a:spcBef>
                    <a:spcPts val="561"/>
                  </a:spcBef>
                </a:pPr>
                <a:endParaRPr lang="en-US" sz="2800" b="0" strike="noStrike" spc="-1" dirty="0">
                  <a:solidFill>
                    <a:srgbClr val="366092"/>
                  </a:solidFill>
                  <a:latin typeface="Calibri"/>
                </a:endParaRPr>
              </a:p>
            </p:txBody>
          </p:sp>
        </mc:Choice>
        <mc:Fallback>
          <p:sp>
            <p:nvSpPr>
              <p:cNvPr id="393"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2454" r="-815"/>
                </a:stretch>
              </a:blipFill>
              <a:ln>
                <a:noFill/>
              </a:ln>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p:pic>
        <p:nvPicPr>
          <p:cNvPr id="396" name="Content Placeholder 4"/>
          <p:cNvPicPr/>
          <p:nvPr/>
        </p:nvPicPr>
        <p:blipFill>
          <a:blip r:embed="rId2"/>
          <a:stretch/>
        </p:blipFill>
        <p:spPr>
          <a:xfrm>
            <a:off x="2095560" y="1507320"/>
            <a:ext cx="4952520" cy="400032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A6.2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398"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a:solidFill>
                      <a:srgbClr val="366092"/>
                    </a:solidFill>
                    <a:latin typeface="Calibri"/>
                  </a:rPr>
                  <a:t>Examining the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oMath>
                </a14:m>
                <a:r>
                  <a:rPr lang="ar-AE" sz="2800">
                    <a:solidFill>
                      <a:srgbClr val="366092"/>
                    </a:solidFill>
                    <a:latin typeface="Calibri"/>
                  </a:rPr>
                  <a:t> </a:t>
                </a:r>
                <a:r>
                  <a:rPr lang="en-US" sz="2800">
                    <a:solidFill>
                      <a:srgbClr val="366092"/>
                    </a:solidFill>
                    <a:latin typeface="Calibri"/>
                  </a:rPr>
                  <a:t>chart, one can see that the process mean is within the control limits. That is, each of the sample means fall within the control limits of the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oMath>
                </a14:m>
                <a:r>
                  <a:rPr lang="ar-AE" sz="2800">
                    <a:solidFill>
                      <a:srgbClr val="366092"/>
                    </a:solidFill>
                    <a:latin typeface="Calibri"/>
                  </a:rPr>
                  <a:t> </a:t>
                </a:r>
                <a:r>
                  <a:rPr lang="en-US" sz="2800">
                    <a:solidFill>
                      <a:srgbClr val="366092"/>
                    </a:solidFill>
                    <a:latin typeface="Calibri"/>
                  </a:rPr>
                  <a:t>chart, indicating that the process is in control.</a:t>
                </a:r>
              </a:p>
            </p:txBody>
          </p:sp>
        </mc:Choice>
        <mc:Fallback>
          <p:sp>
            <p:nvSpPr>
              <p:cNvPr id="398"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718"/>
                </a:stretch>
              </a:blipFill>
              <a:ln>
                <a:noFill/>
              </a:ln>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0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3</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𝜎</m:t>
                    </m:r>
                  </m:oMath>
                </a14:m>
                <a:r>
                  <a:rPr lang="en-US" sz="2800" dirty="0">
                    <a:solidFill>
                      <a:srgbClr val="1F497D"/>
                    </a:solidFill>
                    <a:latin typeface="Calibri"/>
                    <a:ea typeface="+mj-ea"/>
                    <a:cs typeface="+mj-cs"/>
                  </a:rPr>
                  <a:t> </a:t>
                </a:r>
                <a:r>
                  <a:rPr lang="en-US" sz="3200" dirty="0">
                    <a:solidFill>
                      <a:srgbClr val="1F497D"/>
                    </a:solidFill>
                    <a:latin typeface="Calibri"/>
                    <a:ea typeface="+mj-ea"/>
                    <a:cs typeface="+mj-cs"/>
                  </a:rPr>
                  <a:t>Control Chart for the Process Range</a:t>
                </a:r>
                <a:endParaRPr lang="en-US" sz="3200" b="0" strike="noStrike" spc="-1" dirty="0">
                  <a:solidFill>
                    <a:srgbClr val="366092"/>
                  </a:solidFill>
                  <a:latin typeface="Calibri"/>
                </a:endParaRPr>
              </a:p>
            </p:txBody>
          </p:sp>
        </mc:Choice>
        <mc:Fallback>
          <p:sp>
            <p:nvSpPr>
              <p:cNvPr id="400"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2" name="TextShape 3"/>
              <p:cNvSpPr txBox="1"/>
              <p:nvPr/>
            </p:nvSpPr>
            <p:spPr>
              <a:xfrm>
                <a:off x="457200" y="1082160"/>
                <a:ext cx="8229240" cy="2956320"/>
              </a:xfrm>
              <a:prstGeom prst="rect">
                <a:avLst/>
              </a:prstGeom>
              <a:solidFill>
                <a:srgbClr val="FFFFCC"/>
              </a:solidFill>
              <a:ln w="28440">
                <a:solidFill>
                  <a:srgbClr val="000000"/>
                </a:solidFill>
                <a:round/>
              </a:ln>
            </p:spPr>
            <p:txBody>
              <a:bodyPr lIns="90000" tIns="45000" rIns="90000" bIns="45000">
                <a:normAutofit/>
              </a:bodyPr>
              <a:lstStyle/>
              <a:p>
                <a:pPr lvl="0" algn="ctr">
                  <a:spcBef>
                    <a:spcPct val="20000"/>
                  </a:spcBef>
                  <a:defRPr sz="2800" b="1"/>
                </a:pPr>
                <a:r>
                  <a:rPr lang="en-US" sz="2800" b="1" dirty="0">
                    <a:solidFill>
                      <a:srgbClr val="000000"/>
                    </a:solidFill>
                    <a:latin typeface="Calibri"/>
                  </a:rPr>
                  <a:t>Definition</a:t>
                </a: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000000"/>
                          </a:solidFill>
                          <a:latin typeface="Cambria Math" panose="02040503050406030204" pitchFamily="18" charset="0"/>
                        </a:rPr>
                        <m:t>UCL</m:t>
                      </m:r>
                      <m:r>
                        <a:rPr lang="en-US" sz="2800">
                          <a:solidFill>
                            <a:srgbClr val="000000"/>
                          </a:solidFill>
                          <a:latin typeface="Cambria Math" panose="02040503050406030204" pitchFamily="18" charset="0"/>
                        </a:rPr>
                        <m:t>=</m:t>
                      </m:r>
                      <m:bar>
                        <m:barPr>
                          <m:pos m:val="top"/>
                          <m:ctrlPr>
                            <a:rPr lang="ar-AE" sz="2800" i="1">
                              <a:solidFill>
                                <a:srgbClr val="000000"/>
                              </a:solidFill>
                              <a:latin typeface="Cambria Math" panose="02040503050406030204" pitchFamily="18" charset="0"/>
                            </a:rPr>
                          </m:ctrlPr>
                        </m:barPr>
                        <m:e>
                          <m:r>
                            <a:rPr lang="ar-AE" sz="2800">
                              <a:solidFill>
                                <a:srgbClr val="000000"/>
                              </a:solidFill>
                              <a:latin typeface="Cambria Math" panose="02040503050406030204" pitchFamily="18" charset="0"/>
                            </a:rPr>
                            <m:t>𝑅</m:t>
                          </m:r>
                        </m:e>
                      </m:bar>
                      <m:sSub>
                        <m:sSubPr>
                          <m:ctrlPr>
                            <a:rPr lang="ar-AE" sz="2800" i="1">
                              <a:solidFill>
                                <a:srgbClr val="000000"/>
                              </a:solidFill>
                              <a:latin typeface="Cambria Math" panose="02040503050406030204" pitchFamily="18" charset="0"/>
                            </a:rPr>
                          </m:ctrlPr>
                        </m:sSubPr>
                        <m:e>
                          <m:r>
                            <a:rPr lang="ar-AE" sz="2800">
                              <a:solidFill>
                                <a:srgbClr val="000000"/>
                              </a:solidFill>
                              <a:latin typeface="Cambria Math" panose="02040503050406030204" pitchFamily="18" charset="0"/>
                            </a:rPr>
                            <m:t>𝐷</m:t>
                          </m:r>
                        </m:e>
                        <m:sub>
                          <m:r>
                            <a:rPr lang="ar-AE" sz="2800">
                              <a:solidFill>
                                <a:srgbClr val="000000"/>
                              </a:solidFill>
                              <a:latin typeface="Cambria Math" panose="02040503050406030204" pitchFamily="18" charset="0"/>
                            </a:rPr>
                            <m:t>4</m:t>
                          </m:r>
                        </m:sub>
                      </m:sSub>
                    </m:oMath>
                  </m:oMathPara>
                </a14:m>
                <a:endParaRPr lang="ar-AE" sz="2800" dirty="0">
                  <a:solidFill>
                    <a:srgbClr val="000000"/>
                  </a:solidFill>
                  <a:latin typeface="Calibri"/>
                </a:endParaRP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000000"/>
                          </a:solidFill>
                          <a:latin typeface="Cambria Math" panose="02040503050406030204" pitchFamily="18" charset="0"/>
                        </a:rPr>
                        <m:t>LCL</m:t>
                      </m:r>
                      <m:r>
                        <a:rPr lang="en-US" sz="2800">
                          <a:solidFill>
                            <a:srgbClr val="000000"/>
                          </a:solidFill>
                          <a:latin typeface="Cambria Math" panose="02040503050406030204" pitchFamily="18" charset="0"/>
                        </a:rPr>
                        <m:t>=</m:t>
                      </m:r>
                      <m:bar>
                        <m:barPr>
                          <m:pos m:val="top"/>
                          <m:ctrlPr>
                            <a:rPr lang="ar-AE" sz="2800" i="1">
                              <a:solidFill>
                                <a:srgbClr val="000000"/>
                              </a:solidFill>
                              <a:latin typeface="Cambria Math" panose="02040503050406030204" pitchFamily="18" charset="0"/>
                            </a:rPr>
                          </m:ctrlPr>
                        </m:barPr>
                        <m:e>
                          <m:r>
                            <a:rPr lang="ar-AE" sz="2800">
                              <a:solidFill>
                                <a:srgbClr val="000000"/>
                              </a:solidFill>
                              <a:latin typeface="Cambria Math" panose="02040503050406030204" pitchFamily="18" charset="0"/>
                            </a:rPr>
                            <m:t>𝑅</m:t>
                          </m:r>
                        </m:e>
                      </m:bar>
                      <m:sSub>
                        <m:sSubPr>
                          <m:ctrlPr>
                            <a:rPr lang="ar-AE" sz="2800" i="1">
                              <a:solidFill>
                                <a:srgbClr val="000000"/>
                              </a:solidFill>
                              <a:latin typeface="Cambria Math" panose="02040503050406030204" pitchFamily="18" charset="0"/>
                            </a:rPr>
                          </m:ctrlPr>
                        </m:sSubPr>
                        <m:e>
                          <m:r>
                            <a:rPr lang="ar-AE" sz="2800">
                              <a:solidFill>
                                <a:srgbClr val="000000"/>
                              </a:solidFill>
                              <a:latin typeface="Cambria Math" panose="02040503050406030204" pitchFamily="18" charset="0"/>
                            </a:rPr>
                            <m:t>𝐷</m:t>
                          </m:r>
                        </m:e>
                        <m:sub>
                          <m:r>
                            <a:rPr lang="ar-AE" sz="2800">
                              <a:solidFill>
                                <a:srgbClr val="000000"/>
                              </a:solidFill>
                              <a:latin typeface="Cambria Math" panose="02040503050406030204" pitchFamily="18" charset="0"/>
                            </a:rPr>
                            <m:t>3</m:t>
                          </m:r>
                        </m:sub>
                      </m:sSub>
                    </m:oMath>
                  </m:oMathPara>
                </a14:m>
                <a:endParaRPr lang="ar-AE" sz="2800" dirty="0">
                  <a:solidFill>
                    <a:srgbClr val="000000"/>
                  </a:solidFill>
                  <a:latin typeface="Calibri"/>
                </a:endParaRP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000000"/>
                          </a:solidFill>
                          <a:latin typeface="Cambria Math" panose="02040503050406030204" pitchFamily="18" charset="0"/>
                        </a:rPr>
                        <m:t>Center</m:t>
                      </m:r>
                      <m:r>
                        <a:rPr lang="en-US" sz="2800">
                          <a:solidFill>
                            <a:srgbClr val="000000"/>
                          </a:solidFill>
                          <a:latin typeface="Cambria Math" panose="02040503050406030204" pitchFamily="18" charset="0"/>
                        </a:rPr>
                        <m:t> </m:t>
                      </m:r>
                      <m:r>
                        <m:rPr>
                          <m:sty m:val="p"/>
                        </m:rPr>
                        <a:rPr lang="en-US" sz="2800">
                          <a:solidFill>
                            <a:srgbClr val="000000"/>
                          </a:solidFill>
                          <a:latin typeface="Cambria Math" panose="02040503050406030204" pitchFamily="18" charset="0"/>
                        </a:rPr>
                        <m:t>Line</m:t>
                      </m:r>
                      <m:r>
                        <a:rPr lang="en-US" sz="2800">
                          <a:solidFill>
                            <a:srgbClr val="000000"/>
                          </a:solidFill>
                          <a:latin typeface="Cambria Math" panose="02040503050406030204" pitchFamily="18" charset="0"/>
                        </a:rPr>
                        <m:t>=</m:t>
                      </m:r>
                      <m:bar>
                        <m:barPr>
                          <m:pos m:val="top"/>
                          <m:ctrlPr>
                            <a:rPr lang="ar-AE" sz="2800" i="1">
                              <a:solidFill>
                                <a:srgbClr val="000000"/>
                              </a:solidFill>
                              <a:latin typeface="Cambria Math" panose="02040503050406030204" pitchFamily="18" charset="0"/>
                            </a:rPr>
                          </m:ctrlPr>
                        </m:barPr>
                        <m:e>
                          <m:r>
                            <a:rPr lang="ar-AE" sz="2800">
                              <a:solidFill>
                                <a:srgbClr val="000000"/>
                              </a:solidFill>
                              <a:latin typeface="Cambria Math" panose="02040503050406030204" pitchFamily="18" charset="0"/>
                            </a:rPr>
                            <m:t>𝑅</m:t>
                          </m:r>
                        </m:e>
                      </m:bar>
                    </m:oMath>
                  </m:oMathPara>
                </a14:m>
                <a:endParaRPr lang="ar-AE" sz="2800" dirty="0">
                  <a:solidFill>
                    <a:srgbClr val="000000"/>
                  </a:solidFill>
                  <a:latin typeface="Calibri"/>
                </a:endParaRPr>
              </a:p>
              <a:p>
                <a:pPr lvl="0">
                  <a:spcBef>
                    <a:spcPct val="20000"/>
                  </a:spcBef>
                  <a:defRPr sz="2800"/>
                </a:pPr>
                <a:r>
                  <a:rPr lang="en-US" sz="2800" dirty="0">
                    <a:solidFill>
                      <a:srgbClr val="000000"/>
                    </a:solidFill>
                    <a:latin typeface="Calibri"/>
                  </a:rPr>
                  <a:t>where </a:t>
                </a:r>
                <a14:m>
                  <m:oMath xmlns:m="http://schemas.openxmlformats.org/officeDocument/2006/math">
                    <m:bar>
                      <m:barPr>
                        <m:pos m:val="top"/>
                        <m:ctrlPr>
                          <a:rPr lang="ar-AE" sz="2800" i="1">
                            <a:solidFill>
                              <a:srgbClr val="000000"/>
                            </a:solidFill>
                            <a:latin typeface="Cambria Math" panose="02040503050406030204" pitchFamily="18" charset="0"/>
                          </a:rPr>
                        </m:ctrlPr>
                      </m:barPr>
                      <m:e>
                        <m:r>
                          <a:rPr lang="ar-AE" sz="2800">
                            <a:solidFill>
                              <a:srgbClr val="000000"/>
                            </a:solidFill>
                            <a:latin typeface="Cambria Math" panose="02040503050406030204" pitchFamily="18" charset="0"/>
                          </a:rPr>
                          <m:t>𝑅</m:t>
                        </m:r>
                      </m:e>
                    </m:bar>
                  </m:oMath>
                </a14:m>
                <a:r>
                  <a:rPr lang="ar-AE" sz="2800" dirty="0">
                    <a:solidFill>
                      <a:srgbClr val="000000"/>
                    </a:solidFill>
                    <a:latin typeface="Calibri"/>
                  </a:rPr>
                  <a:t> </a:t>
                </a:r>
                <a:r>
                  <a:rPr lang="en-US" sz="2800" dirty="0">
                    <a:solidFill>
                      <a:srgbClr val="000000"/>
                    </a:solidFill>
                    <a:latin typeface="Calibri"/>
                  </a:rPr>
                  <a:t>is the mean of the sample ranges and </a:t>
                </a:r>
                <a14:m>
                  <m:oMath xmlns:m="http://schemas.openxmlformats.org/officeDocument/2006/math">
                    <m:sSub>
                      <m:sSubPr>
                        <m:ctrlPr>
                          <a:rPr lang="ar-AE" sz="2800" i="1">
                            <a:solidFill>
                              <a:srgbClr val="000000"/>
                            </a:solidFill>
                            <a:latin typeface="Cambria Math" panose="02040503050406030204" pitchFamily="18" charset="0"/>
                          </a:rPr>
                        </m:ctrlPr>
                      </m:sSubPr>
                      <m:e>
                        <m:r>
                          <a:rPr lang="ar-AE" sz="2800">
                            <a:solidFill>
                              <a:srgbClr val="000000"/>
                            </a:solidFill>
                            <a:latin typeface="Cambria Math" panose="02040503050406030204" pitchFamily="18" charset="0"/>
                          </a:rPr>
                          <m:t>𝐷</m:t>
                        </m:r>
                      </m:e>
                      <m:sub>
                        <m:r>
                          <a:rPr lang="ar-AE" sz="2800">
                            <a:solidFill>
                              <a:srgbClr val="000000"/>
                            </a:solidFill>
                            <a:latin typeface="Cambria Math" panose="02040503050406030204" pitchFamily="18" charset="0"/>
                          </a:rPr>
                          <m:t>3</m:t>
                        </m:r>
                      </m:sub>
                    </m:sSub>
                  </m:oMath>
                </a14:m>
                <a:r>
                  <a:rPr lang="ar-AE" sz="2800" dirty="0">
                    <a:solidFill>
                      <a:srgbClr val="000000"/>
                    </a:solidFill>
                    <a:latin typeface="Calibri"/>
                  </a:rPr>
                  <a:t> </a:t>
                </a:r>
                <a:r>
                  <a:rPr lang="en-US" sz="2800" dirty="0">
                    <a:solidFill>
                      <a:srgbClr val="000000"/>
                    </a:solidFill>
                    <a:latin typeface="Calibri"/>
                  </a:rPr>
                  <a:t>and </a:t>
                </a:r>
                <a14:m>
                  <m:oMath xmlns:m="http://schemas.openxmlformats.org/officeDocument/2006/math">
                    <m:sSub>
                      <m:sSubPr>
                        <m:ctrlPr>
                          <a:rPr lang="ar-AE" sz="2800" i="1">
                            <a:solidFill>
                              <a:srgbClr val="000000"/>
                            </a:solidFill>
                            <a:latin typeface="Cambria Math" panose="02040503050406030204" pitchFamily="18" charset="0"/>
                          </a:rPr>
                        </m:ctrlPr>
                      </m:sSubPr>
                      <m:e>
                        <m:r>
                          <a:rPr lang="ar-AE" sz="2800">
                            <a:solidFill>
                              <a:srgbClr val="000000"/>
                            </a:solidFill>
                            <a:latin typeface="Cambria Math" panose="02040503050406030204" pitchFamily="18" charset="0"/>
                          </a:rPr>
                          <m:t>𝐷</m:t>
                        </m:r>
                      </m:e>
                      <m:sub>
                        <m:r>
                          <a:rPr lang="ar-AE" sz="2800">
                            <a:solidFill>
                              <a:srgbClr val="000000"/>
                            </a:solidFill>
                            <a:latin typeface="Cambria Math" panose="02040503050406030204" pitchFamily="18" charset="0"/>
                          </a:rPr>
                          <m:t>4</m:t>
                        </m:r>
                      </m:sub>
                    </m:sSub>
                  </m:oMath>
                </a14:m>
                <a:r>
                  <a:rPr lang="ar-AE" sz="2800" dirty="0">
                    <a:solidFill>
                      <a:srgbClr val="000000"/>
                    </a:solidFill>
                    <a:latin typeface="Calibri"/>
                  </a:rPr>
                  <a:t> </a:t>
                </a:r>
                <a:r>
                  <a:rPr lang="en-US" sz="2800" dirty="0">
                    <a:solidFill>
                      <a:srgbClr val="000000"/>
                    </a:solidFill>
                    <a:latin typeface="Calibri"/>
                  </a:rPr>
                  <a:t>are factors that can be found in the table below.</a:t>
                </a:r>
              </a:p>
              <a:p>
                <a:pPr>
                  <a:lnSpc>
                    <a:spcPct val="100000"/>
                  </a:lnSpc>
                  <a:spcBef>
                    <a:spcPts val="561"/>
                  </a:spcBef>
                </a:pPr>
                <a:endParaRPr lang="en-US" sz="2800" b="0" strike="noStrike" spc="-1" dirty="0">
                  <a:solidFill>
                    <a:srgbClr val="366092"/>
                  </a:solidFill>
                  <a:latin typeface="Calibri"/>
                </a:endParaRPr>
              </a:p>
            </p:txBody>
          </p:sp>
        </mc:Choice>
        <mc:Fallback>
          <p:sp>
            <p:nvSpPr>
              <p:cNvPr id="402" name="TextShape 3"/>
              <p:cNvSpPr txBox="1">
                <a:spLocks noRot="1" noChangeAspect="1" noMove="1" noResize="1" noEditPoints="1" noAdjustHandles="1" noChangeArrowheads="1" noChangeShapeType="1" noTextEdit="1"/>
              </p:cNvSpPr>
              <p:nvPr/>
            </p:nvSpPr>
            <p:spPr>
              <a:xfrm>
                <a:off x="457200" y="1082160"/>
                <a:ext cx="8229240" cy="2956320"/>
              </a:xfrm>
              <a:prstGeom prst="rect">
                <a:avLst/>
              </a:prstGeom>
              <a:blipFill>
                <a:blip r:embed="rId3"/>
                <a:stretch>
                  <a:fillRect l="-1402" t="-1636" r="-443" b="-4703"/>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405"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Using the window hinge data (reproduced below) and assuming that we do not know the mean or standard deviation of the process, construct the </a:t>
                </a:r>
                <a14:m>
                  <m:oMath xmlns:m="http://schemas.openxmlformats.org/officeDocument/2006/math">
                    <m:r>
                      <a:rPr lang="en-US" sz="2800">
                        <a:solidFill>
                          <a:srgbClr val="366092"/>
                        </a:solidFill>
                        <a:latin typeface="Cambria Math" panose="02040503050406030204" pitchFamily="18" charset="0"/>
                      </a:rPr>
                      <m:t>𝑅</m:t>
                    </m:r>
                  </m:oMath>
                </a14:m>
                <a:r>
                  <a:rPr lang="en-US" sz="2800" dirty="0">
                    <a:solidFill>
                      <a:srgbClr val="366092"/>
                    </a:solidFill>
                    <a:latin typeface="Calibri"/>
                  </a:rPr>
                  <a:t> chart for this process.</a:t>
                </a:r>
              </a:p>
            </p:txBody>
          </p:sp>
        </mc:Choice>
        <mc:Fallback>
          <p:sp>
            <p:nvSpPr>
              <p:cNvPr id="405"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a:stretch>
              </a:blipFill>
              <a:ln>
                <a:noFill/>
              </a:ln>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p:graphicFrame>
        <p:nvGraphicFramePr>
          <p:cNvPr id="408" name="Table 2"/>
          <p:cNvGraphicFramePr/>
          <p:nvPr/>
        </p:nvGraphicFramePr>
        <p:xfrm>
          <a:off x="457200" y="1105560"/>
          <a:ext cx="8229600" cy="370800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00">
                <a:tc gridSpan="4">
                  <a:txBody>
                    <a:bodyPr/>
                    <a:lstStyle/>
                    <a:p>
                      <a:pPr algn="ctr">
                        <a:lnSpc>
                          <a:spcPct val="100000"/>
                        </a:lnSpc>
                      </a:pPr>
                      <a:r>
                        <a:rPr lang="en-US" sz="1800" b="1" strike="noStrike" spc="-1">
                          <a:solidFill>
                            <a:srgbClr val="FFFFFF"/>
                          </a:solidFill>
                          <a:latin typeface="Calibri"/>
                        </a:rPr>
                        <a:t>Sampling Data for Window Hinges (Inches)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70800">
                <a:tc>
                  <a:txBody>
                    <a:bodyPr/>
                    <a:lstStyle/>
                    <a:p>
                      <a:pPr algn="ctr">
                        <a:lnSpc>
                          <a:spcPct val="100000"/>
                        </a:lnSpc>
                      </a:pPr>
                      <a:r>
                        <a:rPr lang="en-US" sz="1600" b="1" strike="noStrike" spc="-1">
                          <a:solidFill>
                            <a:srgbClr val="366092"/>
                          </a:solidFill>
                          <a:latin typeface="Calibri"/>
                        </a:rPr>
                        <a:t>Sample Number</a:t>
                      </a:r>
                      <a:endParaRPr lang="en-US"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1" strike="noStrike" spc="-1">
                          <a:solidFill>
                            <a:srgbClr val="366092"/>
                          </a:solidFill>
                          <a:latin typeface="Calibri"/>
                        </a:rPr>
                        <a:t>Observation 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70800">
                <a:tc>
                  <a:txBody>
                    <a:bodyPr/>
                    <a:lstStyle/>
                    <a:p>
                      <a:pPr algn="ctr">
                        <a:lnSpc>
                          <a:spcPct val="100000"/>
                        </a:lnSpc>
                      </a:pPr>
                      <a:r>
                        <a:rPr lang="en-US" sz="1600" b="1" strike="noStrike" spc="-1">
                          <a:solidFill>
                            <a:srgbClr val="366092"/>
                          </a:solidFill>
                          <a:latin typeface="Calibri"/>
                        </a:rPr>
                        <a:t>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70800">
                <a:tc>
                  <a:txBody>
                    <a:bodyPr/>
                    <a:lstStyle/>
                    <a:p>
                      <a:pPr algn="ctr">
                        <a:lnSpc>
                          <a:spcPct val="100000"/>
                        </a:lnSpc>
                      </a:pPr>
                      <a:r>
                        <a:rPr lang="en-US" sz="1600" b="1" strike="noStrike" spc="-1">
                          <a:solidFill>
                            <a:srgbClr val="366092"/>
                          </a:solidFill>
                          <a:latin typeface="Calibri"/>
                        </a:rPr>
                        <a:t>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70800">
                <a:tc>
                  <a:txBody>
                    <a:bodyPr/>
                    <a:lstStyle/>
                    <a:p>
                      <a:pPr algn="ctr">
                        <a:lnSpc>
                          <a:spcPct val="100000"/>
                        </a:lnSpc>
                      </a:pPr>
                      <a:r>
                        <a:rPr lang="en-US" sz="1600" b="1" strike="noStrike" spc="-1">
                          <a:solidFill>
                            <a:srgbClr val="366092"/>
                          </a:solidFill>
                          <a:latin typeface="Calibri"/>
                        </a:rPr>
                        <a:t>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0.41</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70800">
                <a:tc>
                  <a:txBody>
                    <a:bodyPr/>
                    <a:lstStyle/>
                    <a:p>
                      <a:pPr algn="ctr">
                        <a:lnSpc>
                          <a:spcPct val="100000"/>
                        </a:lnSpc>
                      </a:pPr>
                      <a:r>
                        <a:rPr lang="en-US" sz="1600" b="1" strike="noStrike" spc="-1">
                          <a:solidFill>
                            <a:srgbClr val="366092"/>
                          </a:solidFill>
                          <a:latin typeface="Calibri"/>
                        </a:rPr>
                        <a:t>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70800">
                <a:tc>
                  <a:txBody>
                    <a:bodyPr/>
                    <a:lstStyle/>
                    <a:p>
                      <a:pPr algn="ctr">
                        <a:lnSpc>
                          <a:spcPct val="100000"/>
                        </a:lnSpc>
                      </a:pPr>
                      <a:r>
                        <a:rPr lang="en-US" sz="1600" b="1" strike="noStrike" spc="-1">
                          <a:solidFill>
                            <a:srgbClr val="366092"/>
                          </a:solidFill>
                          <a:latin typeface="Calibri"/>
                        </a:rPr>
                        <a:t>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70800">
                <a:tc>
                  <a:txBody>
                    <a:bodyPr/>
                    <a:lstStyle/>
                    <a:p>
                      <a:pPr algn="ctr">
                        <a:lnSpc>
                          <a:spcPct val="100000"/>
                        </a:lnSpc>
                      </a:pPr>
                      <a:r>
                        <a:rPr lang="en-US" sz="1600" b="1" strike="noStrike" spc="-1">
                          <a:solidFill>
                            <a:srgbClr val="366092"/>
                          </a:solidFill>
                          <a:latin typeface="Calibri"/>
                        </a:rPr>
                        <a:t>6</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0.42</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0.45</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70800">
                <a:tc>
                  <a:txBody>
                    <a:bodyPr/>
                    <a:lstStyle/>
                    <a:p>
                      <a:pPr algn="ctr">
                        <a:lnSpc>
                          <a:spcPct val="100000"/>
                        </a:lnSpc>
                      </a:pPr>
                      <a:r>
                        <a:rPr lang="en-US" sz="1600" b="1" strike="noStrike" spc="-1">
                          <a:solidFill>
                            <a:srgbClr val="366092"/>
                          </a:solidFill>
                          <a:latin typeface="Calibri"/>
                        </a:rPr>
                        <a:t>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0.47</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600" b="0" strike="noStrike" spc="-1">
                          <a:solidFill>
                            <a:srgbClr val="366092"/>
                          </a:solidFill>
                          <a:latin typeface="Cambria Math"/>
                        </a:rPr>
                        <a:t>0.50</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70800">
                <a:tc>
                  <a:txBody>
                    <a:bodyPr/>
                    <a:lstStyle/>
                    <a:p>
                      <a:pPr algn="ctr">
                        <a:lnSpc>
                          <a:spcPct val="100000"/>
                        </a:lnSpc>
                      </a:pPr>
                      <a:r>
                        <a:rPr lang="en-US" sz="1600" b="1" strike="noStrike" spc="-1">
                          <a:solidFill>
                            <a:srgbClr val="366092"/>
                          </a:solidFill>
                          <a:latin typeface="Calibri"/>
                        </a:rPr>
                        <a:t>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0.48</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0.43</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600" b="0" strike="noStrike" spc="-1">
                          <a:solidFill>
                            <a:srgbClr val="366092"/>
                          </a:solidFill>
                          <a:latin typeface="Cambria Math"/>
                        </a:rPr>
                        <a:t>0.44</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410" name="TextShape 2"/>
              <p:cNvSpPr txBox="1"/>
              <p:nvPr/>
            </p:nvSpPr>
            <p:spPr>
              <a:xfrm>
                <a:off x="457200" y="1029240"/>
                <a:ext cx="8229240" cy="4966560"/>
              </a:xfrm>
              <a:prstGeom prst="rect">
                <a:avLst/>
              </a:prstGeom>
              <a:noFill/>
              <a:ln>
                <a:noFill/>
              </a:ln>
            </p:spPr>
            <p:txBody>
              <a:bodyPr lIns="90000" tIns="45000" rIns="90000" bIns="45000">
                <a:normAutofit fontScale="86000"/>
              </a:bodyPr>
              <a:lstStyle/>
              <a:p>
                <a:pPr lvl="0">
                  <a:spcBef>
                    <a:spcPct val="20000"/>
                  </a:spcBef>
                </a:pPr>
                <a:r>
                  <a:rPr lang="en-US" sz="2800" b="1" dirty="0">
                    <a:solidFill>
                      <a:srgbClr val="366092"/>
                    </a:solidFill>
                    <a:latin typeface="Calibri"/>
                  </a:rPr>
                  <a:t>Solution</a:t>
                </a:r>
              </a:p>
              <a:p>
                <a:pPr lvl="0">
                  <a:spcBef>
                    <a:spcPct val="20000"/>
                  </a:spcBef>
                </a:pPr>
                <a:r>
                  <a:rPr lang="en-US" sz="2800" dirty="0">
                    <a:solidFill>
                      <a:srgbClr val="366092"/>
                    </a:solidFill>
                    <a:latin typeface="Calibri"/>
                  </a:rPr>
                  <a:t>In this example, we do not know the process standard deviation. However, we are going to use another measure of variation, the sample range, to compute the UCL and LCL.</a:t>
                </a:r>
              </a:p>
              <a:p>
                <a:pPr lvl="0">
                  <a:spcBef>
                    <a:spcPct val="20000"/>
                  </a:spcBef>
                  <a:defRPr sz="2800"/>
                </a:pPr>
                <a:r>
                  <a:rPr lang="en-US" sz="2800" dirty="0">
                    <a:solidFill>
                      <a:srgbClr val="366092"/>
                    </a:solidFill>
                    <a:latin typeface="Calibri"/>
                  </a:rPr>
                  <a:t>Before calculating the control limits for the </a:t>
                </a:r>
                <a14:m>
                  <m:oMath xmlns:m="http://schemas.openxmlformats.org/officeDocument/2006/math">
                    <m:r>
                      <a:rPr lang="en-US" sz="2800">
                        <a:solidFill>
                          <a:srgbClr val="366092"/>
                        </a:solidFill>
                        <a:latin typeface="Cambria Math" panose="02040503050406030204" pitchFamily="18" charset="0"/>
                      </a:rPr>
                      <m:t>𝑅</m:t>
                    </m:r>
                  </m:oMath>
                </a14:m>
                <a:r>
                  <a:rPr lang="en-US" sz="2800" dirty="0">
                    <a:solidFill>
                      <a:srgbClr val="366092"/>
                    </a:solidFill>
                    <a:latin typeface="Calibri"/>
                  </a:rPr>
                  <a:t> chart, we need to perform some preliminary calculations. We need to calculate the range for each sample. That is, the </a:t>
                </a:r>
                <a14:m>
                  <m:oMath xmlns:m="http://schemas.openxmlformats.org/officeDocument/2006/math">
                    <m:r>
                      <a:rPr lang="en-US" sz="2800">
                        <a:solidFill>
                          <a:srgbClr val="366092"/>
                        </a:solidFill>
                        <a:latin typeface="Cambria Math" panose="02040503050406030204" pitchFamily="18" charset="0"/>
                      </a:rPr>
                      <m:t>𝑖</m:t>
                    </m:r>
                  </m:oMath>
                </a14:m>
                <a:r>
                  <a:rPr lang="en-US" sz="2800" baseline="30000" dirty="0" err="1">
                    <a:solidFill>
                      <a:srgbClr val="366092"/>
                    </a:solidFill>
                    <a:latin typeface="Calibri"/>
                  </a:rPr>
                  <a:t>th</a:t>
                </a:r>
                <a:r>
                  <a:rPr lang="en-US" sz="2800" dirty="0">
                    <a:solidFill>
                      <a:srgbClr val="366092"/>
                    </a:solidFill>
                    <a:latin typeface="Calibri"/>
                  </a:rPr>
                  <a:t> sample range is calculated as follows.</a:t>
                </a:r>
              </a:p>
              <a:p>
                <a:pPr lvl="0" algn="ctr">
                  <a:spcBef>
                    <a:spcPct val="20000"/>
                  </a:spcBef>
                  <a:defRPr sz="2800"/>
                </a:pPr>
                <a14:m>
                  <m:oMathPara xmlns:m="http://schemas.openxmlformats.org/officeDocument/2006/math">
                    <m:oMathParaPr>
                      <m:jc m:val="centerGroup"/>
                    </m:oMathParaPr>
                    <m:oMath xmlns:m="http://schemas.openxmlformats.org/officeDocument/2006/math">
                      <m:sSub>
                        <m:sSubPr>
                          <m:ctrlPr>
                            <a:rPr lang="ar-AE" sz="2200" i="1">
                              <a:solidFill>
                                <a:srgbClr val="366092"/>
                              </a:solidFill>
                              <a:latin typeface="Cambria Math" panose="02040503050406030204" pitchFamily="18" charset="0"/>
                            </a:rPr>
                          </m:ctrlPr>
                        </m:sSubPr>
                        <m:e>
                          <m:r>
                            <a:rPr lang="ar-AE" sz="2200">
                              <a:solidFill>
                                <a:srgbClr val="366092"/>
                              </a:solidFill>
                              <a:latin typeface="Cambria Math" panose="02040503050406030204" pitchFamily="18" charset="0"/>
                            </a:rPr>
                            <m:t>𝑅</m:t>
                          </m:r>
                        </m:e>
                        <m:sub>
                          <m:r>
                            <a:rPr lang="ar-AE" sz="2200">
                              <a:solidFill>
                                <a:srgbClr val="366092"/>
                              </a:solidFill>
                              <a:latin typeface="Cambria Math" panose="02040503050406030204" pitchFamily="18" charset="0"/>
                            </a:rPr>
                            <m:t>𝑖</m:t>
                          </m:r>
                        </m:sub>
                      </m:sSub>
                      <m:r>
                        <a:rPr lang="ar-AE" sz="2200">
                          <a:solidFill>
                            <a:srgbClr val="366092"/>
                          </a:solidFill>
                          <a:latin typeface="Cambria Math" panose="02040503050406030204" pitchFamily="18" charset="0"/>
                        </a:rPr>
                        <m:t>=</m:t>
                      </m:r>
                      <m:r>
                        <m:rPr>
                          <m:nor/>
                        </m:rPr>
                        <a:rPr lang="en-US" sz="2200">
                          <a:solidFill>
                            <a:srgbClr val="366092"/>
                          </a:solidFill>
                          <a:latin typeface="Calibri"/>
                        </a:rPr>
                        <m:t>Maximum</m:t>
                      </m:r>
                      <m:r>
                        <m:rPr>
                          <m:nor/>
                        </m:rPr>
                        <a:rPr lang="en-US" sz="2200">
                          <a:solidFill>
                            <a:srgbClr val="366092"/>
                          </a:solidFill>
                          <a:latin typeface="Calibri"/>
                        </a:rPr>
                        <m:t> </m:t>
                      </m:r>
                      <m:r>
                        <m:rPr>
                          <m:nor/>
                        </m:rPr>
                        <a:rPr lang="en-US" sz="2200">
                          <a:solidFill>
                            <a:srgbClr val="366092"/>
                          </a:solidFill>
                          <a:latin typeface="Calibri"/>
                        </a:rPr>
                        <m:t>Observation</m:t>
                      </m:r>
                      <m:r>
                        <m:rPr>
                          <m:nor/>
                        </m:rPr>
                        <a:rPr lang="en-US" sz="2200">
                          <a:solidFill>
                            <a:srgbClr val="366092"/>
                          </a:solidFill>
                          <a:latin typeface="Calibri"/>
                        </a:rPr>
                        <m:t> </m:t>
                      </m:r>
                      <m:r>
                        <m:rPr>
                          <m:nor/>
                        </m:rPr>
                        <a:rPr lang="en-US" sz="2200">
                          <a:solidFill>
                            <a:srgbClr val="366092"/>
                          </a:solidFill>
                          <a:latin typeface="Calibri"/>
                        </a:rPr>
                        <m:t>in</m:t>
                      </m:r>
                      <m:r>
                        <m:rPr>
                          <m:nor/>
                        </m:rPr>
                        <a:rPr lang="en-US" sz="2200" b="0" i="0" smtClean="0">
                          <a:solidFill>
                            <a:srgbClr val="366092"/>
                          </a:solidFill>
                          <a:latin typeface="Calibri"/>
                        </a:rPr>
                        <m:t> </m:t>
                      </m:r>
                      <m:sSup>
                        <m:sSupPr>
                          <m:ctrlPr>
                            <a:rPr lang="ar-AE" sz="2200" i="1">
                              <a:solidFill>
                                <a:srgbClr val="366092"/>
                              </a:solidFill>
                              <a:latin typeface="Cambria Math" panose="02040503050406030204" pitchFamily="18" charset="0"/>
                            </a:rPr>
                          </m:ctrlPr>
                        </m:sSupPr>
                        <m:e>
                          <m:r>
                            <a:rPr lang="ar-AE" sz="2200">
                              <a:solidFill>
                                <a:srgbClr val="366092"/>
                              </a:solidFill>
                              <a:latin typeface="Cambria Math" panose="02040503050406030204" pitchFamily="18" charset="0"/>
                            </a:rPr>
                            <m:t>𝑖</m:t>
                          </m:r>
                        </m:e>
                        <m:sup>
                          <m:r>
                            <m:rPr>
                              <m:nor/>
                            </m:rPr>
                            <a:rPr lang="en-US" sz="2200">
                              <a:solidFill>
                                <a:srgbClr val="366092"/>
                              </a:solidFill>
                              <a:latin typeface="Calibri"/>
                            </a:rPr>
                            <m:t>th</m:t>
                          </m:r>
                        </m:sup>
                      </m:sSup>
                      <m:r>
                        <a:rPr lang="en-US" sz="2200" b="0" i="1" smtClean="0">
                          <a:solidFill>
                            <a:srgbClr val="366092"/>
                          </a:solidFill>
                          <a:latin typeface="Cambria Math" panose="02040503050406030204" pitchFamily="18" charset="0"/>
                        </a:rPr>
                        <m:t> </m:t>
                      </m:r>
                      <m:r>
                        <m:rPr>
                          <m:nor/>
                        </m:rPr>
                        <a:rPr lang="en-US" sz="2200">
                          <a:solidFill>
                            <a:srgbClr val="366092"/>
                          </a:solidFill>
                          <a:latin typeface="Calibri"/>
                        </a:rPr>
                        <m:t>Sample</m:t>
                      </m:r>
                      <m:r>
                        <a:rPr lang="en-US" sz="2200">
                          <a:solidFill>
                            <a:srgbClr val="366092"/>
                          </a:solidFill>
                          <a:latin typeface="Cambria Math" panose="02040503050406030204" pitchFamily="18" charset="0"/>
                        </a:rPr>
                        <m:t>−</m:t>
                      </m:r>
                      <m:r>
                        <m:rPr>
                          <m:nor/>
                        </m:rPr>
                        <a:rPr lang="en-US" sz="2200">
                          <a:solidFill>
                            <a:srgbClr val="366092"/>
                          </a:solidFill>
                          <a:latin typeface="Calibri"/>
                        </a:rPr>
                        <m:t>Minimum</m:t>
                      </m:r>
                      <m:r>
                        <m:rPr>
                          <m:nor/>
                        </m:rPr>
                        <a:rPr lang="en-US" sz="2200">
                          <a:solidFill>
                            <a:srgbClr val="366092"/>
                          </a:solidFill>
                          <a:latin typeface="Calibri"/>
                        </a:rPr>
                        <m:t> </m:t>
                      </m:r>
                      <m:r>
                        <m:rPr>
                          <m:nor/>
                        </m:rPr>
                        <a:rPr lang="en-US" sz="2200">
                          <a:solidFill>
                            <a:srgbClr val="366092"/>
                          </a:solidFill>
                          <a:latin typeface="Calibri"/>
                        </a:rPr>
                        <m:t>Observation</m:t>
                      </m:r>
                      <m:r>
                        <m:rPr>
                          <m:nor/>
                        </m:rPr>
                        <a:rPr lang="en-US" sz="2200">
                          <a:solidFill>
                            <a:srgbClr val="366092"/>
                          </a:solidFill>
                          <a:latin typeface="Calibri"/>
                        </a:rPr>
                        <m:t> </m:t>
                      </m:r>
                      <m:r>
                        <m:rPr>
                          <m:nor/>
                        </m:rPr>
                        <a:rPr lang="en-US" sz="2200">
                          <a:solidFill>
                            <a:srgbClr val="366092"/>
                          </a:solidFill>
                          <a:latin typeface="Calibri"/>
                        </a:rPr>
                        <m:t>in</m:t>
                      </m:r>
                      <m:r>
                        <m:rPr>
                          <m:nor/>
                        </m:rPr>
                        <a:rPr lang="en-US" sz="2200" b="0" i="0" smtClean="0">
                          <a:solidFill>
                            <a:srgbClr val="366092"/>
                          </a:solidFill>
                          <a:latin typeface="Calibri"/>
                        </a:rPr>
                        <m:t> </m:t>
                      </m:r>
                      <m:sSup>
                        <m:sSupPr>
                          <m:ctrlPr>
                            <a:rPr lang="ar-AE" sz="2200" i="1">
                              <a:solidFill>
                                <a:srgbClr val="366092"/>
                              </a:solidFill>
                              <a:latin typeface="Cambria Math" panose="02040503050406030204" pitchFamily="18" charset="0"/>
                            </a:rPr>
                          </m:ctrlPr>
                        </m:sSupPr>
                        <m:e>
                          <m:r>
                            <a:rPr lang="ar-AE" sz="2200">
                              <a:solidFill>
                                <a:srgbClr val="366092"/>
                              </a:solidFill>
                              <a:latin typeface="Cambria Math" panose="02040503050406030204" pitchFamily="18" charset="0"/>
                            </a:rPr>
                            <m:t>𝑖</m:t>
                          </m:r>
                        </m:e>
                        <m:sup>
                          <m:r>
                            <m:rPr>
                              <m:nor/>
                            </m:rPr>
                            <a:rPr lang="en-US" sz="2200">
                              <a:solidFill>
                                <a:srgbClr val="366092"/>
                              </a:solidFill>
                              <a:latin typeface="Calibri"/>
                            </a:rPr>
                            <m:t>th</m:t>
                          </m:r>
                        </m:sup>
                      </m:sSup>
                      <m:r>
                        <m:rPr>
                          <m:nor/>
                        </m:rPr>
                        <a:rPr lang="en-US" sz="2200" b="0" i="0" smtClean="0">
                          <a:solidFill>
                            <a:srgbClr val="366092"/>
                          </a:solidFill>
                          <a:latin typeface="Cambria Math" panose="02040503050406030204" pitchFamily="18" charset="0"/>
                        </a:rPr>
                        <m:t> </m:t>
                      </m:r>
                      <m:r>
                        <m:rPr>
                          <m:nor/>
                        </m:rPr>
                        <a:rPr lang="en-US" sz="2200">
                          <a:solidFill>
                            <a:srgbClr val="366092"/>
                          </a:solidFill>
                          <a:latin typeface="Calibri"/>
                        </a:rPr>
                        <m:t>Sample</m:t>
                      </m:r>
                    </m:oMath>
                  </m:oMathPara>
                </a14:m>
                <a:endParaRPr lang="en-US" sz="2200" dirty="0">
                  <a:solidFill>
                    <a:srgbClr val="366092"/>
                  </a:solidFill>
                  <a:latin typeface="Calibri"/>
                </a:endParaRPr>
              </a:p>
              <a:p>
                <a:pPr lvl="0">
                  <a:spcBef>
                    <a:spcPct val="20000"/>
                  </a:spcBef>
                  <a:defRPr sz="2800"/>
                </a:pPr>
                <a:r>
                  <a:rPr lang="en-US" sz="2800" dirty="0">
                    <a:solidFill>
                      <a:srgbClr val="366092"/>
                    </a:solidFill>
                    <a:latin typeface="Calibri"/>
                  </a:rPr>
                  <a:t>Note that </a:t>
                </a:r>
                <a14:m>
                  <m:oMath xmlns:m="http://schemas.openxmlformats.org/officeDocument/2006/math">
                    <m:r>
                      <a:rPr lang="en-US" sz="2800">
                        <a:solidFill>
                          <a:srgbClr val="366092"/>
                        </a:solidFill>
                        <a:latin typeface="Cambria Math" panose="02040503050406030204" pitchFamily="18" charset="0"/>
                      </a:rPr>
                      <m:t>𝑛</m:t>
                    </m:r>
                  </m:oMath>
                </a14:m>
                <a:r>
                  <a:rPr lang="en-US" sz="2800" dirty="0">
                    <a:solidFill>
                      <a:srgbClr val="366092"/>
                    </a:solidFill>
                    <a:latin typeface="Calibri"/>
                  </a:rPr>
                  <a:t> is the number of observations in each sample.</a:t>
                </a:r>
              </a:p>
              <a:p>
                <a:pPr lvl="0">
                  <a:spcBef>
                    <a:spcPct val="20000"/>
                  </a:spcBef>
                </a:pPr>
                <a:r>
                  <a:rPr lang="en-US" sz="2800" dirty="0">
                    <a:solidFill>
                      <a:srgbClr val="366092"/>
                    </a:solidFill>
                    <a:latin typeface="Calibri"/>
                  </a:rPr>
                  <a:t>The mean and range for each sample are presented in the table below.</a:t>
                </a:r>
              </a:p>
            </p:txBody>
          </p:sp>
        </mc:Choice>
        <mc:Fallback>
          <p:sp>
            <p:nvSpPr>
              <p:cNvPr id="410"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185" t="-982" r="-1333"/>
                </a:stretch>
              </a:blipFill>
              <a:ln>
                <a:noFill/>
              </a:ln>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p:graphicFrame>
        <p:nvGraphicFramePr>
          <p:cNvPr id="413" name="Table 2"/>
          <p:cNvGraphicFramePr/>
          <p:nvPr/>
        </p:nvGraphicFramePr>
        <p:xfrm>
          <a:off x="457200" y="1105560"/>
          <a:ext cx="8229600" cy="37116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62160">
                <a:tc gridSpan="6">
                  <a:txBody>
                    <a:bodyPr/>
                    <a:lstStyle/>
                    <a:p>
                      <a:pPr algn="ctr">
                        <a:lnSpc>
                          <a:spcPct val="100000"/>
                        </a:lnSpc>
                      </a:pPr>
                      <a:r>
                        <a:rPr lang="en-US" sz="1800" b="1" strike="noStrike" spc="-1">
                          <a:solidFill>
                            <a:srgbClr val="FFFFFF"/>
                          </a:solidFill>
                          <a:latin typeface="Calibri"/>
                        </a:rPr>
                        <a:t>Sampling Data for Window Hinges (Inches) with Mean and Range</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448920">
                <a:tc>
                  <a:txBody>
                    <a:bodyPr/>
                    <a:lstStyle/>
                    <a:p>
                      <a:pPr algn="ctr">
                        <a:lnSpc>
                          <a:spcPct val="100000"/>
                        </a:lnSpc>
                      </a:pPr>
                      <a:r>
                        <a:rPr lang="en-US" sz="1400" b="1" strike="noStrike" spc="-1">
                          <a:solidFill>
                            <a:srgbClr val="366092"/>
                          </a:solidFill>
                          <a:latin typeface="Calibri"/>
                        </a:rPr>
                        <a:t>Sample Number</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Observation 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Mean</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Range</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362160">
                <a:tc>
                  <a:txBody>
                    <a:bodyPr/>
                    <a:lstStyle/>
                    <a:p>
                      <a:pPr algn="ctr">
                        <a:lnSpc>
                          <a:spcPct val="100000"/>
                        </a:lnSpc>
                      </a:pPr>
                      <a:r>
                        <a:rPr lang="en-US" sz="1400" b="1" strike="noStrike" spc="-1">
                          <a:solidFill>
                            <a:srgbClr val="366092"/>
                          </a:solidFill>
                          <a:latin typeface="Calibri"/>
                        </a:rPr>
                        <a:t>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62160">
                <a:tc>
                  <a:txBody>
                    <a:bodyPr/>
                    <a:lstStyle/>
                    <a:p>
                      <a:pPr algn="ctr">
                        <a:lnSpc>
                          <a:spcPct val="100000"/>
                        </a:lnSpc>
                      </a:pPr>
                      <a:r>
                        <a:rPr lang="en-US" sz="1400" b="1" strike="noStrike" spc="-1">
                          <a:solidFill>
                            <a:srgbClr val="366092"/>
                          </a:solidFill>
                          <a:latin typeface="Calibri"/>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62160">
                <a:tc>
                  <a:txBody>
                    <a:bodyPr/>
                    <a:lstStyle/>
                    <a:p>
                      <a:pPr algn="ctr">
                        <a:lnSpc>
                          <a:spcPct val="100000"/>
                        </a:lnSpc>
                      </a:pPr>
                      <a:r>
                        <a:rPr lang="en-US" sz="1400" b="1" strike="noStrike" spc="-1">
                          <a:solidFill>
                            <a:srgbClr val="366092"/>
                          </a:solidFill>
                          <a:latin typeface="Calibri"/>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0.433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62160">
                <a:tc>
                  <a:txBody>
                    <a:bodyPr/>
                    <a:lstStyle/>
                    <a:p>
                      <a:pPr algn="ctr">
                        <a:lnSpc>
                          <a:spcPct val="100000"/>
                        </a:lnSpc>
                      </a:pPr>
                      <a:r>
                        <a:rPr lang="en-US" sz="1400" b="1" strike="noStrike" spc="-1">
                          <a:solidFill>
                            <a:srgbClr val="366092"/>
                          </a:solidFill>
                          <a:latin typeface="Calibri"/>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62160">
                <a:tc>
                  <a:txBody>
                    <a:bodyPr/>
                    <a:lstStyle/>
                    <a:p>
                      <a:pPr algn="ctr">
                        <a:lnSpc>
                          <a:spcPct val="100000"/>
                        </a:lnSpc>
                      </a:pPr>
                      <a:r>
                        <a:rPr lang="en-US" sz="1400" b="1" strike="noStrike" spc="-1">
                          <a:solidFill>
                            <a:srgbClr val="366092"/>
                          </a:solidFill>
                          <a:latin typeface="Calibri"/>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0.460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62160">
                <a:tc>
                  <a:txBody>
                    <a:bodyPr/>
                    <a:lstStyle/>
                    <a:p>
                      <a:pPr algn="ctr">
                        <a:lnSpc>
                          <a:spcPct val="100000"/>
                        </a:lnSpc>
                      </a:pPr>
                      <a:r>
                        <a:rPr lang="en-US" sz="1400" b="1" strike="noStrike" spc="-1">
                          <a:solidFill>
                            <a:srgbClr val="366092"/>
                          </a:solidFill>
                          <a:latin typeface="Calibri"/>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62160">
                <a:tc>
                  <a:txBody>
                    <a:bodyPr/>
                    <a:lstStyle/>
                    <a:p>
                      <a:pPr algn="ctr">
                        <a:lnSpc>
                          <a:spcPct val="100000"/>
                        </a:lnSpc>
                      </a:pPr>
                      <a:r>
                        <a:rPr lang="en-US" sz="1400" b="1" strike="noStrike" spc="-1">
                          <a:solidFill>
                            <a:srgbClr val="366092"/>
                          </a:solidFill>
                          <a:latin typeface="Calibri"/>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0.470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61800">
                <a:tc>
                  <a:txBody>
                    <a:bodyPr/>
                    <a:lstStyle/>
                    <a:p>
                      <a:pPr algn="ctr">
                        <a:lnSpc>
                          <a:spcPct val="100000"/>
                        </a:lnSpc>
                      </a:pPr>
                      <a:r>
                        <a:rPr lang="en-US" sz="1400" b="1" strike="noStrike" spc="-1">
                          <a:solidFill>
                            <a:srgbClr val="366092"/>
                          </a:solidFill>
                          <a:latin typeface="Calibri"/>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415"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dirty="0">
                    <a:solidFill>
                      <a:srgbClr val="366092"/>
                    </a:solidFill>
                    <a:latin typeface="Calibri"/>
                  </a:rPr>
                  <a:t>Using the range for each sample, we can calculate the average range of the process. It is given by</a:t>
                </a:r>
              </a:p>
              <a:p>
                <a:pPr lvl="0" algn="ctr">
                  <a:spcBef>
                    <a:spcPct val="20000"/>
                  </a:spcBef>
                  <a:defRPr sz="2800"/>
                </a:pPr>
                <a14:m>
                  <m:oMathPara xmlns:m="http://schemas.openxmlformats.org/officeDocument/2006/math">
                    <m:oMathParaPr>
                      <m:jc m:val="centerGroup"/>
                    </m:oMathParaPr>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nary>
                            <m:naryPr>
                              <m:chr m:val="∑"/>
                              <m:limLoc m:val="undOvr"/>
                              <m:ctrlPr>
                                <a:rPr lang="ar-AE" sz="2800" i="1">
                                  <a:solidFill>
                                    <a:srgbClr val="366092"/>
                                  </a:solidFill>
                                  <a:latin typeface="Cambria Math" panose="02040503050406030204" pitchFamily="18" charset="0"/>
                                </a:rPr>
                              </m:ctrlPr>
                            </m:naryPr>
                            <m:sub>
                              <m:r>
                                <a:rPr lang="ar-AE" sz="2800">
                                  <a:solidFill>
                                    <a:srgbClr val="366092"/>
                                  </a:solidFill>
                                  <a:latin typeface="Cambria Math" panose="02040503050406030204" pitchFamily="18" charset="0"/>
                                </a:rPr>
                                <m:t>𝑖</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sub>
                            <m:sup>
                              <m:r>
                                <a:rPr lang="ar-AE" sz="2800">
                                  <a:solidFill>
                                    <a:srgbClr val="366092"/>
                                  </a:solidFill>
                                  <a:latin typeface="Cambria Math" panose="02040503050406030204" pitchFamily="18" charset="0"/>
                                </a:rPr>
                                <m:t>𝑚</m:t>
                              </m:r>
                            </m:sup>
                            <m:e>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𝑅</m:t>
                                  </m:r>
                                </m:e>
                                <m:sub>
                                  <m:r>
                                    <a:rPr lang="ar-AE" sz="2800">
                                      <a:solidFill>
                                        <a:srgbClr val="366092"/>
                                      </a:solidFill>
                                      <a:latin typeface="Cambria Math" panose="02040503050406030204" pitchFamily="18" charset="0"/>
                                    </a:rPr>
                                    <m:t>𝑖</m:t>
                                  </m:r>
                                </m:sub>
                              </m:sSub>
                            </m:e>
                          </m:nary>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𝑅</m:t>
                              </m:r>
                            </m:e>
                            <m:sub>
                              <m:r>
                                <a:rPr lang="ar-AE" sz="2800">
                                  <a:solidFill>
                                    <a:srgbClr val="366092"/>
                                  </a:solidFill>
                                  <a:latin typeface="Cambria Math" panose="02040503050406030204" pitchFamily="18" charset="0"/>
                                </a:rPr>
                                <m:t>𝑖</m:t>
                              </m:r>
                            </m:sub>
                          </m:sSub>
                        </m:num>
                        <m:den>
                          <m:r>
                            <a:rPr lang="ar-AE" sz="2800">
                              <a:solidFill>
                                <a:srgbClr val="366092"/>
                              </a:solidFill>
                              <a:latin typeface="Cambria Math" panose="02040503050406030204" pitchFamily="18" charset="0"/>
                            </a:rPr>
                            <m:t>𝑚</m:t>
                          </m:r>
                        </m:den>
                      </m:f>
                    </m:oMath>
                  </m:oMathPara>
                </a14:m>
                <a:endParaRPr lang="ar-AE" sz="2800" dirty="0">
                  <a:solidFill>
                    <a:srgbClr val="366092"/>
                  </a:solidFill>
                  <a:latin typeface="Calibri"/>
                </a:endParaRPr>
              </a:p>
              <a:p>
                <a:pPr lvl="0">
                  <a:spcBef>
                    <a:spcPct val="20000"/>
                  </a:spcBef>
                  <a:defRPr sz="2800"/>
                </a:pPr>
                <a:r>
                  <a:rPr lang="en-US" sz="2800" dirty="0">
                    <a:solidFill>
                      <a:srgbClr val="366092"/>
                    </a:solidFill>
                    <a:latin typeface="Calibri"/>
                  </a:rPr>
                  <a:t>where </a:t>
                </a:r>
                <a14:m>
                  <m:oMath xmlns:m="http://schemas.openxmlformats.org/officeDocument/2006/math">
                    <m:r>
                      <a:rPr lang="en-US" sz="2800">
                        <a:solidFill>
                          <a:srgbClr val="366092"/>
                        </a:solidFill>
                        <a:latin typeface="Cambria Math" panose="02040503050406030204" pitchFamily="18" charset="0"/>
                      </a:rPr>
                      <m:t>𝑚</m:t>
                    </m:r>
                  </m:oMath>
                </a14:m>
                <a:r>
                  <a:rPr lang="en-US" sz="2800" dirty="0">
                    <a:solidFill>
                      <a:srgbClr val="366092"/>
                    </a:solidFill>
                    <a:latin typeface="Calibri"/>
                  </a:rPr>
                  <a:t> is the number of samples.</a:t>
                </a:r>
              </a:p>
              <a:p>
                <a:pPr lvl="0">
                  <a:spcBef>
                    <a:spcPct val="20000"/>
                  </a:spcBef>
                </a:pPr>
                <a:r>
                  <a:rPr lang="en-US" sz="2800" dirty="0">
                    <a:solidFill>
                      <a:srgbClr val="366092"/>
                    </a:solidFill>
                    <a:latin typeface="Calibri"/>
                  </a:rPr>
                  <a:t>Using the data in the table we find the average range to be the following.</a:t>
                </a:r>
              </a:p>
              <a:p>
                <a:pPr lvl="0" algn="ctr">
                  <a:spcBef>
                    <a:spcPct val="20000"/>
                  </a:spcBef>
                  <a:defRPr sz="2800"/>
                </a:pPr>
                <a:r>
                  <a:rPr lang="en-US" sz="2800" dirty="0">
                    <a:solidFill>
                      <a:srgbClr val="366092"/>
                    </a:solidFill>
                    <a:latin typeface="Calibri"/>
                  </a:rPr>
                  <a:t>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oMath>
                </a14:m>
                <a:r>
                  <a:rPr lang="ar-AE" sz="2800" dirty="0">
                    <a:solidFill>
                      <a:srgbClr val="366092"/>
                    </a:solidFill>
                    <a:latin typeface="Calibri"/>
                  </a:rPr>
                  <a:t>  </a:t>
                </a:r>
              </a:p>
              <a:p>
                <a:pPr lvl="0">
                  <a:spcBef>
                    <a:spcPct val="20000"/>
                  </a:spcBef>
                  <a:defRPr sz="2800"/>
                </a:pPr>
                <a:r>
                  <a:rPr lang="en-US" sz="2800" dirty="0">
                    <a:solidFill>
                      <a:srgbClr val="366092"/>
                    </a:solidFill>
                    <a:latin typeface="Calibri"/>
                  </a:rPr>
                  <a:t>The table below provides </a:t>
                </a:r>
                <a14:m>
                  <m:oMath xmlns:m="http://schemas.openxmlformats.org/officeDocument/2006/math">
                    <m:r>
                      <a:rPr lang="en-US" sz="2800">
                        <a:solidFill>
                          <a:srgbClr val="366092"/>
                        </a:solidFill>
                        <a:latin typeface="Cambria Math" panose="02040503050406030204" pitchFamily="18" charset="0"/>
                      </a:rPr>
                      <m:t>3</m:t>
                    </m:r>
                    <m:r>
                      <a:rPr lang="en-US" sz="2800">
                        <a:solidFill>
                          <a:srgbClr val="366092"/>
                        </a:solidFill>
                        <a:latin typeface="Cambria Math" panose="02040503050406030204" pitchFamily="18" charset="0"/>
                      </a:rPr>
                      <m:t>𝜎</m:t>
                    </m:r>
                  </m:oMath>
                </a14:m>
                <a:r>
                  <a:rPr lang="en-US" sz="2800" dirty="0">
                    <a:solidFill>
                      <a:srgbClr val="366092"/>
                    </a:solidFill>
                    <a:latin typeface="Calibri"/>
                  </a:rPr>
                  <a:t> factors for computing control chart limits.</a:t>
                </a:r>
              </a:p>
            </p:txBody>
          </p:sp>
        </mc:Choice>
        <mc:Fallback>
          <p:sp>
            <p:nvSpPr>
              <p:cNvPr id="415"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r="-2000"/>
                </a:stretch>
              </a:blipFill>
              <a:ln>
                <a:noFill/>
              </a:ln>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p:graphicFrame>
        <p:nvGraphicFramePr>
          <p:cNvPr id="418" name="Table 2"/>
          <p:cNvGraphicFramePr/>
          <p:nvPr/>
        </p:nvGraphicFramePr>
        <p:xfrm>
          <a:off x="838080" y="1066680"/>
          <a:ext cx="7467120" cy="4868640"/>
        </p:xfrm>
        <a:graphic>
          <a:graphicData uri="http://schemas.openxmlformats.org/drawingml/2006/table">
            <a:tbl>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324720">
                <a:tc gridSpan="4">
                  <a:txBody>
                    <a:bodyPr/>
                    <a:lstStyle/>
                    <a:p>
                      <a:pPr algn="ctr">
                        <a:lnSpc>
                          <a:spcPct val="100000"/>
                        </a:lnSpc>
                      </a:pPr>
                      <a:r>
                        <a:rPr lang="en-US" sz="1600" b="1" strike="noStrike" spc="-1">
                          <a:solidFill>
                            <a:srgbClr val="FFFFFF"/>
                          </a:solidFill>
                          <a:latin typeface="Calibri"/>
                        </a:rPr>
                        <a:t>3  Factors for Computing Control Chart Limits</a:t>
                      </a:r>
                      <a:endParaRPr lang="en-U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97360">
                <a:tc>
                  <a:txBody>
                    <a:bodyPr/>
                    <a:lstStyle/>
                    <a:p>
                      <a:pPr algn="ctr">
                        <a:lnSpc>
                          <a:spcPct val="100000"/>
                        </a:lnSpc>
                      </a:pPr>
                      <a:r>
                        <a:rPr lang="en-US" sz="1400" b="1" strike="noStrike" spc="-1">
                          <a:solidFill>
                            <a:srgbClr val="366092"/>
                          </a:solidFill>
                          <a:latin typeface="Calibri"/>
                        </a:rPr>
                        <a:t>Sample Size</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Mean Factor ()</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Lower Range (</a:t>
                      </a:r>
                      <a:r>
                        <a:rPr lang="en-US" sz="1400" b="1" strike="noStrike" spc="-1" baseline="-25000">
                          <a:solidFill>
                            <a:srgbClr val="366092"/>
                          </a:solidFill>
                          <a:latin typeface="Calibri"/>
                        </a:rPr>
                        <a:t>3</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1" strike="noStrike" spc="-1">
                          <a:solidFill>
                            <a:srgbClr val="366092"/>
                          </a:solidFill>
                          <a:latin typeface="Calibri"/>
                        </a:rPr>
                        <a:t>Upper Range (</a:t>
                      </a:r>
                      <a:r>
                        <a:rPr lang="en-US" sz="1400" b="1" strike="noStrike" spc="-1" baseline="-25000">
                          <a:solidFill>
                            <a:srgbClr val="366092"/>
                          </a:solidFill>
                          <a:latin typeface="Calibri"/>
                        </a:rPr>
                        <a:t>4</a:t>
                      </a:r>
                      <a:r>
                        <a:rPr lang="en-US" sz="1400" b="1" strike="noStrike" spc="-1">
                          <a:solidFill>
                            <a:srgbClr val="366092"/>
                          </a:solidFill>
                          <a:latin typeface="Calibri"/>
                        </a:rPr>
                        <a:t>)</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97360">
                <a:tc>
                  <a:txBody>
                    <a:bodyPr/>
                    <a:lstStyle/>
                    <a:p>
                      <a:pPr algn="ctr">
                        <a:lnSpc>
                          <a:spcPct val="100000"/>
                        </a:lnSpc>
                      </a:pPr>
                      <a:r>
                        <a:rPr lang="en-US" sz="1400" b="1" strike="noStrike" spc="-1">
                          <a:solidFill>
                            <a:srgbClr val="366092"/>
                          </a:solidFill>
                          <a:latin typeface="Cambria Math"/>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3.267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97360">
                <a:tc>
                  <a:txBody>
                    <a:bodyPr/>
                    <a:lstStyle/>
                    <a:p>
                      <a:pPr algn="ctr">
                        <a:lnSpc>
                          <a:spcPct val="100000"/>
                        </a:lnSpc>
                      </a:pPr>
                      <a:r>
                        <a:rPr lang="en-US" sz="1400" b="1" strike="noStrike" spc="-1">
                          <a:solidFill>
                            <a:srgbClr val="366092"/>
                          </a:solidFill>
                          <a:latin typeface="Cambria Math"/>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1.023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2.574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97360">
                <a:tc>
                  <a:txBody>
                    <a:bodyPr/>
                    <a:lstStyle/>
                    <a:p>
                      <a:pPr algn="ctr">
                        <a:lnSpc>
                          <a:spcPct val="100000"/>
                        </a:lnSpc>
                      </a:pPr>
                      <a:r>
                        <a:rPr lang="en-US" sz="1400" b="1" strike="noStrike" spc="-1">
                          <a:solidFill>
                            <a:srgbClr val="366092"/>
                          </a:solidFill>
                          <a:latin typeface="Cambria Math"/>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0.729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2.282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97360">
                <a:tc>
                  <a:txBody>
                    <a:bodyPr/>
                    <a:lstStyle/>
                    <a:p>
                      <a:pPr algn="ctr">
                        <a:lnSpc>
                          <a:spcPct val="100000"/>
                        </a:lnSpc>
                      </a:pPr>
                      <a:r>
                        <a:rPr lang="en-US" sz="1400" b="1" strike="noStrike" spc="-1">
                          <a:solidFill>
                            <a:srgbClr val="366092"/>
                          </a:solidFill>
                          <a:latin typeface="Cambria Math"/>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0.577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2.114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97360">
                <a:tc>
                  <a:txBody>
                    <a:bodyPr/>
                    <a:lstStyle/>
                    <a:p>
                      <a:pPr algn="ctr">
                        <a:lnSpc>
                          <a:spcPct val="100000"/>
                        </a:lnSpc>
                      </a:pPr>
                      <a:r>
                        <a:rPr lang="en-US" sz="1400" b="1" strike="noStrike" spc="-1">
                          <a:solidFill>
                            <a:srgbClr val="366092"/>
                          </a:solidFill>
                          <a:latin typeface="Cambria Math"/>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97360">
                <a:tc>
                  <a:txBody>
                    <a:bodyPr/>
                    <a:lstStyle/>
                    <a:p>
                      <a:pPr algn="ctr">
                        <a:lnSpc>
                          <a:spcPct val="100000"/>
                        </a:lnSpc>
                      </a:pPr>
                      <a:r>
                        <a:rPr lang="en-US" sz="1400" b="1" strike="noStrike" spc="-1">
                          <a:solidFill>
                            <a:srgbClr val="366092"/>
                          </a:solidFill>
                          <a:latin typeface="Cambria Math"/>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0.419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0.076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1.924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97360">
                <a:tc>
                  <a:txBody>
                    <a:bodyPr/>
                    <a:lstStyle/>
                    <a:p>
                      <a:pPr algn="ctr">
                        <a:lnSpc>
                          <a:spcPct val="100000"/>
                        </a:lnSpc>
                      </a:pPr>
                      <a:r>
                        <a:rPr lang="en-US" sz="1400" b="1" strike="noStrike" spc="-1">
                          <a:solidFill>
                            <a:srgbClr val="366092"/>
                          </a:solidFill>
                          <a:latin typeface="Cambria Math"/>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0.373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0.136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1.864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97360">
                <a:tc>
                  <a:txBody>
                    <a:bodyPr/>
                    <a:lstStyle/>
                    <a:p>
                      <a:pPr algn="ctr">
                        <a:lnSpc>
                          <a:spcPct val="100000"/>
                        </a:lnSpc>
                      </a:pPr>
                      <a:r>
                        <a:rPr lang="en-US" sz="1400" b="1" strike="noStrike" spc="-1">
                          <a:solidFill>
                            <a:srgbClr val="366092"/>
                          </a:solidFill>
                          <a:latin typeface="Cambria Math"/>
                        </a:rPr>
                        <a:t>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0.337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0.184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1.816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97360">
                <a:tc>
                  <a:txBody>
                    <a:bodyPr/>
                    <a:lstStyle/>
                    <a:p>
                      <a:pPr algn="ctr">
                        <a:lnSpc>
                          <a:spcPct val="100000"/>
                        </a:lnSpc>
                      </a:pPr>
                      <a:r>
                        <a:rPr lang="en-US" sz="1400" b="1" strike="noStrike" spc="-1">
                          <a:solidFill>
                            <a:srgbClr val="366092"/>
                          </a:solidFill>
                          <a:latin typeface="Cambria Math"/>
                        </a:rPr>
                        <a:t>10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0.308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1.777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97360">
                <a:tc>
                  <a:txBody>
                    <a:bodyPr/>
                    <a:lstStyle/>
                    <a:p>
                      <a:pPr algn="ctr">
                        <a:lnSpc>
                          <a:spcPct val="100000"/>
                        </a:lnSpc>
                      </a:pPr>
                      <a:r>
                        <a:rPr lang="en-US" sz="1400" b="1" strike="noStrike" spc="-1">
                          <a:solidFill>
                            <a:srgbClr val="366092"/>
                          </a:solidFill>
                          <a:latin typeface="Cambria Math"/>
                        </a:rPr>
                        <a:t>15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1.652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97360">
                <a:tc>
                  <a:txBody>
                    <a:bodyPr/>
                    <a:lstStyle/>
                    <a:p>
                      <a:pPr algn="ctr">
                        <a:lnSpc>
                          <a:spcPct val="100000"/>
                        </a:lnSpc>
                      </a:pPr>
                      <a:r>
                        <a:rPr lang="en-US" sz="1400" b="1" strike="noStrike" spc="-1">
                          <a:solidFill>
                            <a:srgbClr val="366092"/>
                          </a:solidFill>
                          <a:latin typeface="Cambria Math"/>
                        </a:rPr>
                        <a:t>20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1.586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97360">
                <a:tc>
                  <a:txBody>
                    <a:bodyPr/>
                    <a:lstStyle/>
                    <a:p>
                      <a:pPr algn="ctr">
                        <a:lnSpc>
                          <a:spcPct val="100000"/>
                        </a:lnSpc>
                      </a:pP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1.541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570960">
                <a:tc>
                  <a:txBody>
                    <a:bodyPr/>
                    <a:lstStyle/>
                    <a:p>
                      <a:pPr algn="ctr">
                        <a:lnSpc>
                          <a:spcPct val="100000"/>
                        </a:lnSpc>
                      </a:pPr>
                      <a:r>
                        <a:rPr lang="en-US" sz="1400" b="1" strike="noStrike" spc="-1">
                          <a:solidFill>
                            <a:srgbClr val="366092"/>
                          </a:solidFill>
                          <a:latin typeface="Calibri"/>
                        </a:rPr>
                        <a:t>Over </a:t>
                      </a: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bl>
          </a:graphicData>
        </a:graphic>
      </p:graphicFrame>
      <p:graphicFrame>
        <p:nvGraphicFramePr>
          <p:cNvPr id="419" name="Table 3"/>
          <p:cNvGraphicFramePr/>
          <p:nvPr/>
        </p:nvGraphicFramePr>
        <p:xfrm>
          <a:off x="838080" y="1066680"/>
          <a:ext cx="7467120" cy="4955040"/>
        </p:xfrm>
        <a:graphic>
          <a:graphicData uri="http://schemas.openxmlformats.org/drawingml/2006/table">
            <a:tbl>
              <a:tblPr/>
              <a:tblGrid>
                <a:gridCol w="1866600">
                  <a:extLst>
                    <a:ext uri="{9D8B030D-6E8A-4147-A177-3AD203B41FA5}">
                      <a16:colId xmlns:a16="http://schemas.microsoft.com/office/drawing/2014/main" val="20000"/>
                    </a:ext>
                  </a:extLst>
                </a:gridCol>
                <a:gridCol w="1866600">
                  <a:extLst>
                    <a:ext uri="{9D8B030D-6E8A-4147-A177-3AD203B41FA5}">
                      <a16:colId xmlns:a16="http://schemas.microsoft.com/office/drawing/2014/main" val="20001"/>
                    </a:ext>
                  </a:extLst>
                </a:gridCol>
                <a:gridCol w="1866600">
                  <a:extLst>
                    <a:ext uri="{9D8B030D-6E8A-4147-A177-3AD203B41FA5}">
                      <a16:colId xmlns:a16="http://schemas.microsoft.com/office/drawing/2014/main" val="20002"/>
                    </a:ext>
                  </a:extLst>
                </a:gridCol>
                <a:gridCol w="1867320">
                  <a:extLst>
                    <a:ext uri="{9D8B030D-6E8A-4147-A177-3AD203B41FA5}">
                      <a16:colId xmlns:a16="http://schemas.microsoft.com/office/drawing/2014/main" val="20003"/>
                    </a:ext>
                  </a:extLst>
                </a:gridCol>
              </a:tblGrid>
              <a:tr h="347760">
                <a:tc gridSpan="4">
                  <a:txBody>
                    <a:bodyPr/>
                    <a:lstStyle/>
                    <a:p>
                      <a:endParaRPr lang="en-US"/>
                    </a:p>
                  </a:txBody>
                  <a:tcPr>
                    <a:lnL w="12240">
                      <a:solidFill>
                        <a:srgbClr val="FFFFFF"/>
                      </a:solidFill>
                    </a:lnL>
                    <a:lnR w="12240">
                      <a:solidFill>
                        <a:srgbClr val="FFFFFF"/>
                      </a:solidFill>
                    </a:lnR>
                    <a:lnT w="12240">
                      <a:solidFill>
                        <a:srgbClr val="FFFFFF"/>
                      </a:solidFill>
                    </a:lnT>
                    <a:lnB w="38160">
                      <a:solidFill>
                        <a:srgbClr val="FFFFFF"/>
                      </a:solidFill>
                    </a:lnB>
                    <a:blipFill rotWithShape="0">
                      <a:blip r:embed="rId2"/>
                      <a:stretch>
                        <a:fillRect/>
                      </a:stretch>
                    </a:blip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304200">
                <a:tc>
                  <a:txBody>
                    <a:bodyPr/>
                    <a:lstStyle/>
                    <a:p>
                      <a:pPr algn="ctr">
                        <a:lnSpc>
                          <a:spcPct val="100000"/>
                        </a:lnSpc>
                      </a:pPr>
                      <a:r>
                        <a:rPr lang="en-US" sz="1400" b="1" strike="noStrike" spc="-1">
                          <a:solidFill>
                            <a:srgbClr val="366092"/>
                          </a:solidFill>
                          <a:latin typeface="Calibri"/>
                        </a:rPr>
                        <a:t>Sample Size</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extLst>
                  <a:ext uri="{0D108BD9-81ED-4DB2-BD59-A6C34878D82A}">
                    <a16:rowId xmlns:a16="http://schemas.microsoft.com/office/drawing/2014/main" val="10001"/>
                  </a:ext>
                </a:extLst>
              </a:tr>
              <a:tr h="304200">
                <a:tc>
                  <a:txBody>
                    <a:bodyPr/>
                    <a:lstStyle/>
                    <a:p>
                      <a:pPr algn="ctr">
                        <a:lnSpc>
                          <a:spcPct val="100000"/>
                        </a:lnSpc>
                      </a:pPr>
                      <a:r>
                        <a:rPr lang="en-US" sz="1400" b="1" strike="noStrike" spc="-1">
                          <a:solidFill>
                            <a:srgbClr val="366092"/>
                          </a:solidFill>
                          <a:latin typeface="Cambria Math"/>
                        </a:rPr>
                        <a:t>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3.267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04200">
                <a:tc>
                  <a:txBody>
                    <a:bodyPr/>
                    <a:lstStyle/>
                    <a:p>
                      <a:pPr algn="ctr">
                        <a:lnSpc>
                          <a:spcPct val="100000"/>
                        </a:lnSpc>
                      </a:pPr>
                      <a:r>
                        <a:rPr lang="en-US" sz="1400" b="1" strike="noStrike" spc="-1">
                          <a:solidFill>
                            <a:srgbClr val="366092"/>
                          </a:solidFill>
                          <a:latin typeface="Cambria Math"/>
                        </a:rPr>
                        <a:t>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1.023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2.574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304200">
                <a:tc>
                  <a:txBody>
                    <a:bodyPr/>
                    <a:lstStyle/>
                    <a:p>
                      <a:pPr algn="ctr">
                        <a:lnSpc>
                          <a:spcPct val="100000"/>
                        </a:lnSpc>
                      </a:pPr>
                      <a:r>
                        <a:rPr lang="en-US" sz="1400" b="1" strike="noStrike" spc="-1">
                          <a:solidFill>
                            <a:srgbClr val="366092"/>
                          </a:solidFill>
                          <a:latin typeface="Cambria Math"/>
                        </a:rPr>
                        <a:t>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0.729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2.282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304200">
                <a:tc>
                  <a:txBody>
                    <a:bodyPr/>
                    <a:lstStyle/>
                    <a:p>
                      <a:pPr algn="ctr">
                        <a:lnSpc>
                          <a:spcPct val="100000"/>
                        </a:lnSpc>
                      </a:pPr>
                      <a:r>
                        <a:rPr lang="en-US" sz="1400" b="1" strike="noStrike" spc="-1">
                          <a:solidFill>
                            <a:srgbClr val="366092"/>
                          </a:solidFill>
                          <a:latin typeface="Cambria Math"/>
                        </a:rPr>
                        <a:t>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0.577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2.114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304200">
                <a:tc>
                  <a:txBody>
                    <a:bodyPr/>
                    <a:lstStyle/>
                    <a:p>
                      <a:pPr algn="ctr">
                        <a:lnSpc>
                          <a:spcPct val="100000"/>
                        </a:lnSpc>
                      </a:pPr>
                      <a:r>
                        <a:rPr lang="en-US" sz="1400" b="1" strike="noStrike" spc="-1">
                          <a:solidFill>
                            <a:srgbClr val="366092"/>
                          </a:solidFill>
                          <a:latin typeface="Cambria Math"/>
                        </a:rPr>
                        <a:t>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0.483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0.000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2.004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304200">
                <a:tc>
                  <a:txBody>
                    <a:bodyPr/>
                    <a:lstStyle/>
                    <a:p>
                      <a:pPr algn="ctr">
                        <a:lnSpc>
                          <a:spcPct val="100000"/>
                        </a:lnSpc>
                      </a:pPr>
                      <a:r>
                        <a:rPr lang="en-US" sz="1400" b="1" strike="noStrike" spc="-1">
                          <a:solidFill>
                            <a:srgbClr val="366092"/>
                          </a:solidFill>
                          <a:latin typeface="Cambria Math"/>
                        </a:rPr>
                        <a:t>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0.419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0.076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1.924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304200">
                <a:tc>
                  <a:txBody>
                    <a:bodyPr/>
                    <a:lstStyle/>
                    <a:p>
                      <a:pPr algn="ctr">
                        <a:lnSpc>
                          <a:spcPct val="100000"/>
                        </a:lnSpc>
                      </a:pPr>
                      <a:r>
                        <a:rPr lang="en-US" sz="1400" b="1" strike="noStrike" spc="-1">
                          <a:solidFill>
                            <a:srgbClr val="366092"/>
                          </a:solidFill>
                          <a:latin typeface="Cambria Math"/>
                        </a:rPr>
                        <a:t>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0.373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0.136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1.864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304200">
                <a:tc>
                  <a:txBody>
                    <a:bodyPr/>
                    <a:lstStyle/>
                    <a:p>
                      <a:pPr algn="ctr">
                        <a:lnSpc>
                          <a:spcPct val="100000"/>
                        </a:lnSpc>
                      </a:pPr>
                      <a:r>
                        <a:rPr lang="en-US" sz="1400" b="1" strike="noStrike" spc="-1">
                          <a:solidFill>
                            <a:srgbClr val="366092"/>
                          </a:solidFill>
                          <a:latin typeface="Cambria Math"/>
                        </a:rPr>
                        <a:t>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0.337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0.184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1.816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304200">
                <a:tc>
                  <a:txBody>
                    <a:bodyPr/>
                    <a:lstStyle/>
                    <a:p>
                      <a:pPr algn="ctr">
                        <a:lnSpc>
                          <a:spcPct val="100000"/>
                        </a:lnSpc>
                      </a:pPr>
                      <a:r>
                        <a:rPr lang="en-US" sz="1400" b="1" strike="noStrike" spc="-1">
                          <a:solidFill>
                            <a:srgbClr val="366092"/>
                          </a:solidFill>
                          <a:latin typeface="Cambria Math"/>
                        </a:rPr>
                        <a:t>10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0.308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1.777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304200">
                <a:tc>
                  <a:txBody>
                    <a:bodyPr/>
                    <a:lstStyle/>
                    <a:p>
                      <a:pPr algn="ctr">
                        <a:lnSpc>
                          <a:spcPct val="100000"/>
                        </a:lnSpc>
                      </a:pPr>
                      <a:r>
                        <a:rPr lang="en-US" sz="1400" b="1" strike="noStrike" spc="-1">
                          <a:solidFill>
                            <a:srgbClr val="366092"/>
                          </a:solidFill>
                          <a:latin typeface="Cambria Math"/>
                        </a:rPr>
                        <a:t>15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0.223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0.348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1.652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304200">
                <a:tc>
                  <a:txBody>
                    <a:bodyPr/>
                    <a:lstStyle/>
                    <a:p>
                      <a:pPr algn="ctr">
                        <a:lnSpc>
                          <a:spcPct val="100000"/>
                        </a:lnSpc>
                      </a:pPr>
                      <a:r>
                        <a:rPr lang="en-US" sz="1400" b="1" strike="noStrike" spc="-1">
                          <a:solidFill>
                            <a:srgbClr val="366092"/>
                          </a:solidFill>
                          <a:latin typeface="Cambria Math"/>
                        </a:rPr>
                        <a:t>20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0.180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0.414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1.586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304200">
                <a:tc>
                  <a:txBody>
                    <a:bodyPr/>
                    <a:lstStyle/>
                    <a:p>
                      <a:pPr algn="ctr">
                        <a:lnSpc>
                          <a:spcPct val="100000"/>
                        </a:lnSpc>
                      </a:pP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0.153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0.459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1.541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565920">
                <a:tc>
                  <a:txBody>
                    <a:bodyPr/>
                    <a:lstStyle/>
                    <a:p>
                      <a:pPr algn="ctr">
                        <a:lnSpc>
                          <a:spcPct val="100000"/>
                        </a:lnSpc>
                      </a:pPr>
                      <a:r>
                        <a:rPr lang="en-US" sz="1400" b="1" strike="noStrike" spc="-1">
                          <a:solidFill>
                            <a:srgbClr val="366092"/>
                          </a:solidFill>
                          <a:latin typeface="Calibri"/>
                        </a:rPr>
                        <a:t>Over </a:t>
                      </a:r>
                      <a:r>
                        <a:rPr lang="en-US" sz="1400" b="1" strike="noStrike" spc="-1">
                          <a:solidFill>
                            <a:srgbClr val="366092"/>
                          </a:solidFill>
                          <a:latin typeface="Cambria Math"/>
                        </a:rPr>
                        <a:t>25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Control Chart (cont.)</a:t>
            </a:r>
            <a:endParaRPr lang="en-US" sz="3200" b="0" strike="noStrike" spc="-1">
              <a:solidFill>
                <a:srgbClr val="366092"/>
              </a:solidFill>
              <a:latin typeface="Calibri"/>
            </a:endParaRPr>
          </a:p>
        </p:txBody>
      </p:sp>
      <p:sp>
        <p:nvSpPr>
          <p:cNvPr id="321" name="TextShape 2"/>
          <p:cNvSpPr txBox="1"/>
          <p:nvPr/>
        </p:nvSpPr>
        <p:spPr>
          <a:xfrm>
            <a:off x="457200" y="1082160"/>
            <a:ext cx="8229240" cy="3642120"/>
          </a:xfrm>
          <a:prstGeom prst="rect">
            <a:avLst/>
          </a:prstGeom>
          <a:solidFill>
            <a:srgbClr val="FFFFCC"/>
          </a:solidFill>
          <a:ln w="28440">
            <a:solidFill>
              <a:srgbClr val="000000"/>
            </a:solidFill>
            <a:round/>
          </a:ln>
        </p:spPr>
        <p:txBody>
          <a:bodyPr lIns="90000" tIns="45000" rIns="90000" bIns="45000">
            <a:normAutofit/>
          </a:bodyPr>
          <a:lstStyle/>
          <a:p>
            <a:pPr>
              <a:lnSpc>
                <a:spcPct val="100000"/>
              </a:lnSpc>
              <a:spcBef>
                <a:spcPts val="561"/>
              </a:spcBef>
            </a:pPr>
            <a:r>
              <a:rPr lang="en-US" sz="2800" b="0" strike="noStrike" spc="-1">
                <a:solidFill>
                  <a:srgbClr val="000000"/>
                </a:solidFill>
                <a:latin typeface="Calibri"/>
              </a:rPr>
              <a:t>Each point on the chart represents a sample statistic which has been calculated for the sample taken at a particular time period. The sample statistic will vary depending on the type of the control chart which is being used. If the sample statistic falls above the </a:t>
            </a:r>
            <a:r>
              <a:rPr lang="en-US" sz="2800" b="1" strike="noStrike" spc="-1">
                <a:solidFill>
                  <a:srgbClr val="000000"/>
                </a:solidFill>
                <a:latin typeface="Calibri"/>
              </a:rPr>
              <a:t>UCL</a:t>
            </a:r>
            <a:r>
              <a:rPr lang="en-US" sz="2800" b="0" strike="noStrike" spc="-1">
                <a:solidFill>
                  <a:srgbClr val="000000"/>
                </a:solidFill>
                <a:latin typeface="Calibri"/>
              </a:rPr>
              <a:t> or below the </a:t>
            </a:r>
            <a:r>
              <a:rPr lang="en-US" sz="2800" b="1" strike="noStrike" spc="-1">
                <a:solidFill>
                  <a:srgbClr val="000000"/>
                </a:solidFill>
                <a:latin typeface="Calibri"/>
              </a:rPr>
              <a:t>LCL</a:t>
            </a:r>
            <a:r>
              <a:rPr lang="en-US" sz="2800" b="0" strike="noStrike" spc="-1">
                <a:solidFill>
                  <a:srgbClr val="000000"/>
                </a:solidFill>
                <a:latin typeface="Calibri"/>
              </a:rPr>
              <a:t>, this signals unusual variation in the process and the process is deemed to be </a:t>
            </a:r>
            <a:r>
              <a:rPr lang="en-US" sz="2800" b="1" strike="noStrike" spc="-1">
                <a:solidFill>
                  <a:srgbClr val="000000"/>
                </a:solidFill>
                <a:latin typeface="Calibri"/>
              </a:rPr>
              <a:t>"Out of Control."</a:t>
            </a:r>
            <a:endParaRPr lang="en-US" sz="2800" b="0" strike="noStrike" spc="-1">
              <a:solidFill>
                <a:srgbClr val="366092"/>
              </a:solidFill>
              <a:latin typeface="Calibri"/>
            </a:endParaRPr>
          </a:p>
          <a:p>
            <a:pPr>
              <a:lnSpc>
                <a:spcPct val="100000"/>
              </a:lnSpc>
              <a:spcBef>
                <a:spcPts val="561"/>
              </a:spcBef>
            </a:pPr>
            <a:endParaRPr lang="en-US" sz="2800" b="0" strike="noStrike" spc="-1">
              <a:solidFill>
                <a:srgbClr val="366092"/>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421"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Computing the control limits for the </a:t>
                </a:r>
                <a14:m>
                  <m:oMath xmlns:m="http://schemas.openxmlformats.org/officeDocument/2006/math">
                    <m:r>
                      <a:rPr lang="en-US" sz="2800">
                        <a:solidFill>
                          <a:srgbClr val="366092"/>
                        </a:solidFill>
                        <a:latin typeface="Cambria Math" panose="02040503050406030204" pitchFamily="18" charset="0"/>
                      </a:rPr>
                      <m:t>𝑅</m:t>
                    </m:r>
                  </m:oMath>
                </a14:m>
                <a:r>
                  <a:rPr lang="en-US" sz="2800" dirty="0">
                    <a:solidFill>
                      <a:srgbClr val="366092"/>
                    </a:solidFill>
                    <a:latin typeface="Calibri"/>
                  </a:rPr>
                  <a:t> chart, we have</a:t>
                </a: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UCL</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𝐷</m:t>
                          </m:r>
                        </m:e>
                        <m:sub>
                          <m:r>
                            <a:rPr lang="ar-AE" sz="2800">
                              <a:solidFill>
                                <a:srgbClr val="366092"/>
                              </a:solidFill>
                              <a:latin typeface="Cambria Math" panose="02040503050406030204" pitchFamily="18" charset="0"/>
                            </a:rPr>
                            <m:t>4</m:t>
                          </m:r>
                        </m:sub>
                      </m:sSub>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UCL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2</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574</m:t>
                          </m:r>
                        </m:e>
                      </m:d>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UCL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1480</m:t>
                      </m:r>
                    </m:oMath>
                  </m:oMathPara>
                </a14:m>
                <a:endParaRPr lang="ar-AE" sz="2800" dirty="0">
                  <a:solidFill>
                    <a:srgbClr val="366092"/>
                  </a:solidFill>
                  <a:latin typeface="Calibri"/>
                </a:endParaRPr>
              </a:p>
              <a:p>
                <a:pPr lvl="0">
                  <a:spcBef>
                    <a:spcPct val="20000"/>
                  </a:spcBef>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LCL</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𝐷</m:t>
                          </m:r>
                        </m:e>
                        <m:sub>
                          <m:r>
                            <a:rPr lang="ar-AE" sz="2800">
                              <a:solidFill>
                                <a:srgbClr val="366092"/>
                              </a:solidFill>
                              <a:latin typeface="Cambria Math" panose="02040503050406030204" pitchFamily="18" charset="0"/>
                            </a:rPr>
                            <m:t>3</m:t>
                          </m:r>
                        </m:sub>
                      </m:sSub>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LCL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0</m:t>
                          </m:r>
                        </m:e>
                      </m:d>
                    </m:oMath>
                    <m:oMath xmlns:m="http://schemas.openxmlformats.org/officeDocument/2006/math">
                      <m:phant>
                        <m:phantPr>
                          <m:show m:val="off"/>
                          <m:ctrlPr>
                            <a:rPr lang="ar-AE" sz="2800" i="1">
                              <a:solidFill>
                                <a:srgbClr val="366092"/>
                              </a:solidFill>
                              <a:latin typeface="Cambria Math" panose="02040503050406030204" pitchFamily="18" charset="0"/>
                            </a:rPr>
                          </m:ctrlPr>
                        </m:phantPr>
                        <m:e>
                          <m:r>
                            <m:rPr>
                              <m:sty m:val="p"/>
                            </m:rPr>
                            <a:rPr lang="en-US" sz="2800">
                              <a:solidFill>
                                <a:srgbClr val="366092"/>
                              </a:solidFill>
                              <a:latin typeface="Cambria Math" panose="02040503050406030204" pitchFamily="18" charset="0"/>
                            </a:rPr>
                            <m:t>LCL</m:t>
                          </m:r>
                        </m:e>
                      </m:phant>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oMath>
                  </m:oMathPara>
                </a14:m>
                <a:endParaRPr lang="ar-AE" sz="2800" dirty="0">
                  <a:solidFill>
                    <a:srgbClr val="366092"/>
                  </a:solidFill>
                  <a:latin typeface="Calibri"/>
                </a:endParaRPr>
              </a:p>
              <a:p>
                <a:pPr lvl="0" algn="ctr">
                  <a:spcBef>
                    <a:spcPct val="20000"/>
                  </a:spcBef>
                  <a:defRPr sz="2800"/>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Center</m:t>
                      </m:r>
                      <m:r>
                        <a:rPr lang="en-US" sz="2800">
                          <a:solidFill>
                            <a:srgbClr val="366092"/>
                          </a:solidFill>
                          <a:latin typeface="Cambria Math" panose="02040503050406030204" pitchFamily="18" charset="0"/>
                        </a:rPr>
                        <m:t> </m:t>
                      </m:r>
                      <m:r>
                        <m:rPr>
                          <m:sty m:val="p"/>
                        </m:rPr>
                        <a:rPr lang="en-US" sz="2800">
                          <a:solidFill>
                            <a:srgbClr val="366092"/>
                          </a:solidFill>
                          <a:latin typeface="Cambria Math" panose="02040503050406030204" pitchFamily="18" charset="0"/>
                        </a:rPr>
                        <m:t>Line</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𝑅</m:t>
                          </m:r>
                        </m:e>
                      </m:ba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0575</m:t>
                      </m:r>
                      <m:r>
                        <a:rPr lang="ar-AE" sz="2800">
                          <a:solidFill>
                            <a:srgbClr val="366092"/>
                          </a:solidFill>
                          <a:latin typeface="Cambria Math" panose="02040503050406030204" pitchFamily="18" charset="0"/>
                        </a:rPr>
                        <m:t>.</m:t>
                      </m:r>
                    </m:oMath>
                  </m:oMathPara>
                </a14:m>
                <a:endParaRPr lang="ar-AE" sz="2800" dirty="0">
                  <a:solidFill>
                    <a:srgbClr val="366092"/>
                  </a:solidFill>
                  <a:latin typeface="Calibri"/>
                </a:endParaRPr>
              </a:p>
            </p:txBody>
          </p:sp>
        </mc:Choice>
        <mc:Fallback>
          <p:sp>
            <p:nvSpPr>
              <p:cNvPr id="421"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a:stretch>
              </a:blipFill>
              <a:ln>
                <a:noFill/>
              </a:ln>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p:pic>
        <p:nvPicPr>
          <p:cNvPr id="424" name="Content Placeholder 4"/>
          <p:cNvPicPr/>
          <p:nvPr/>
        </p:nvPicPr>
        <p:blipFill>
          <a:blip r:embed="rId2"/>
          <a:stretch/>
        </p:blipFill>
        <p:spPr>
          <a:xfrm>
            <a:off x="2095560" y="1507320"/>
            <a:ext cx="4952520" cy="4000320"/>
          </a:xfrm>
          <a:prstGeom prst="rect">
            <a:avLst/>
          </a:prstGeom>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Example A6.3 (cont.)</a:t>
            </a:r>
            <a:endParaRPr lang="en-US" sz="3200" b="0" strike="noStrike" spc="-1">
              <a:solidFill>
                <a:srgbClr val="366092"/>
              </a:solidFill>
              <a:latin typeface="Calibri"/>
            </a:endParaRPr>
          </a:p>
        </p:txBody>
      </p:sp>
      <mc:AlternateContent xmlns:mc="http://schemas.openxmlformats.org/markup-compatibility/2006">
        <mc:Choice xmlns:a14="http://schemas.microsoft.com/office/drawing/2010/main" Requires="a14">
          <p:sp>
            <p:nvSpPr>
              <p:cNvPr id="426" name="TextShape 2"/>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Examining the </a:t>
                </a:r>
                <a14:m>
                  <m:oMath xmlns:m="http://schemas.openxmlformats.org/officeDocument/2006/math">
                    <m:r>
                      <a:rPr lang="en-US" sz="2800">
                        <a:solidFill>
                          <a:srgbClr val="366092"/>
                        </a:solidFill>
                        <a:latin typeface="Cambria Math" panose="02040503050406030204" pitchFamily="18" charset="0"/>
                      </a:rPr>
                      <m:t>𝑅</m:t>
                    </m:r>
                  </m:oMath>
                </a14:m>
                <a:r>
                  <a:rPr lang="en-US" sz="2800" dirty="0">
                    <a:solidFill>
                      <a:srgbClr val="366092"/>
                    </a:solidFill>
                    <a:latin typeface="Calibri"/>
                  </a:rPr>
                  <a:t> chart, one can see that the variability is within the control limits. That is, the sample ranges fall within the control limits of the </a:t>
                </a:r>
                <a14:m>
                  <m:oMath xmlns:m="http://schemas.openxmlformats.org/officeDocument/2006/math">
                    <m:r>
                      <a:rPr lang="en-US" sz="2800">
                        <a:solidFill>
                          <a:srgbClr val="366092"/>
                        </a:solidFill>
                        <a:latin typeface="Cambria Math" panose="02040503050406030204" pitchFamily="18" charset="0"/>
                      </a:rPr>
                      <m:t>𝑅</m:t>
                    </m:r>
                  </m:oMath>
                </a14:m>
                <a:r>
                  <a:rPr lang="en-US" sz="2800" dirty="0">
                    <a:solidFill>
                      <a:srgbClr val="366092"/>
                    </a:solidFill>
                    <a:latin typeface="Calibri"/>
                  </a:rPr>
                  <a:t> chart, indicating that the process is in control.</a:t>
                </a:r>
              </a:p>
            </p:txBody>
          </p:sp>
        </mc:Choice>
        <mc:Fallback>
          <p:sp>
            <p:nvSpPr>
              <p:cNvPr id="426" name="TextShape 2"/>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2"/>
                <a:stretch>
                  <a:fillRect l="-1556" t="-1227"/>
                </a:stretch>
              </a:blipFill>
              <a:ln>
                <a:noFill/>
              </a:ln>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2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endParaRPr lang="en-US" sz="2800" b="0" strike="noStrike" spc="-1" dirty="0">
                  <a:solidFill>
                    <a:srgbClr val="366092"/>
                  </a:solidFill>
                  <a:latin typeface="Calibri"/>
                </a:endParaRPr>
              </a:p>
            </p:txBody>
          </p:sp>
        </mc:Choice>
        <mc:Fallback>
          <p:sp>
            <p:nvSpPr>
              <p:cNvPr id="428"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Cola Supreme has decided to use an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oMath>
                </a14:m>
                <a:r>
                  <a:rPr lang="ar-AE" sz="2800" dirty="0">
                    <a:solidFill>
                      <a:srgbClr val="366092"/>
                    </a:solidFill>
                    <a:latin typeface="Calibri"/>
                  </a:rPr>
                  <a:t>-</a:t>
                </a:r>
                <a:r>
                  <a:rPr lang="en-US" sz="2800" dirty="0">
                    <a:solidFill>
                      <a:srgbClr val="366092"/>
                    </a:solidFill>
                    <a:latin typeface="Calibri"/>
                  </a:rPr>
                  <a:t>Chart, with an </a:t>
                </a:r>
                <a14:m>
                  <m:oMath xmlns:m="http://schemas.openxmlformats.org/officeDocument/2006/math">
                    <m:r>
                      <a:rPr lang="en-US" sz="2800">
                        <a:solidFill>
                          <a:srgbClr val="366092"/>
                        </a:solidFill>
                        <a:latin typeface="Cambria Math" panose="02040503050406030204" pitchFamily="18" charset="0"/>
                      </a:rPr>
                      <m:t>𝛼</m:t>
                    </m:r>
                  </m:oMath>
                </a14:m>
                <a:r>
                  <a:rPr lang="en-US" sz="2800" dirty="0">
                    <a:solidFill>
                      <a:srgbClr val="366092"/>
                    </a:solidFill>
                    <a:latin typeface="Calibri"/>
                  </a:rPr>
                  <a:t>-risk of </a:t>
                </a:r>
                <a14:m>
                  <m:oMath xmlns:m="http://schemas.openxmlformats.org/officeDocument/2006/math">
                    <m:r>
                      <a:rPr lang="en-US" sz="2800">
                        <a:solidFill>
                          <a:srgbClr val="366092"/>
                        </a:solidFill>
                        <a:latin typeface="Cambria Math" panose="02040503050406030204" pitchFamily="18" charset="0"/>
                      </a:rPr>
                      <m:t>5</m:t>
                    </m:r>
                    <m:r>
                      <a:rPr lang="en-US" sz="2800">
                        <a:solidFill>
                          <a:srgbClr val="366092"/>
                        </a:solidFill>
                        <a:latin typeface="Cambria Math" panose="02040503050406030204" pitchFamily="18" charset="0"/>
                      </a:rPr>
                      <m:t>%</m:t>
                    </m:r>
                  </m:oMath>
                </a14:m>
                <a:r>
                  <a:rPr lang="en-US" sz="2800" dirty="0">
                    <a:solidFill>
                      <a:srgbClr val="366092"/>
                    </a:solidFill>
                    <a:latin typeface="Calibri"/>
                  </a:rPr>
                  <a:t>, to determine if their </a:t>
                </a:r>
                <a:r>
                  <a:rPr lang="en-US" sz="2800" dirty="0">
                    <a:solidFill>
                      <a:srgbClr val="366092"/>
                    </a:solidFill>
                    <a:latin typeface="Cambria Math"/>
                  </a:rPr>
                  <a:t>15</a:t>
                </a:r>
                <a:r>
                  <a:rPr lang="en-US" sz="2800" dirty="0">
                    <a:solidFill>
                      <a:srgbClr val="366092"/>
                    </a:solidFill>
                    <a:latin typeface="Calibri"/>
                  </a:rPr>
                  <a:t> ounce filling machine is properly adjusted. The production manager randomly selects five cans of cola and measures the amount of cola in each can. The sampling is repeated at </a:t>
                </a:r>
                <a:r>
                  <a:rPr lang="en-US" sz="2800" dirty="0">
                    <a:solidFill>
                      <a:srgbClr val="366092"/>
                    </a:solidFill>
                    <a:latin typeface="Cambria Math"/>
                  </a:rPr>
                  <a:t>15</a:t>
                </a:r>
                <a:r>
                  <a:rPr lang="en-US" sz="2800" dirty="0">
                    <a:solidFill>
                      <a:srgbClr val="366092"/>
                    </a:solidFill>
                    <a:latin typeface="Calibri"/>
                  </a:rPr>
                  <a:t> successively selected time periods.</a:t>
                </a:r>
              </a:p>
              <a:p>
                <a:pPr lvl="0">
                  <a:spcBef>
                    <a:spcPct val="20000"/>
                  </a:spcBef>
                </a:pPr>
                <a:r>
                  <a:rPr lang="en-US" sz="2800" dirty="0">
                    <a:solidFill>
                      <a:srgbClr val="366092"/>
                    </a:solidFill>
                    <a:latin typeface="Calibri"/>
                  </a:rPr>
                  <a:t>The results are displayed below:</a:t>
                </a:r>
              </a:p>
            </p:txBody>
          </p:sp>
        </mc:Choice>
        <mc:Fallback>
          <p:sp>
            <p:nvSpPr>
              <p:cNvPr id="430"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718" r="-2074"/>
                </a:stretch>
              </a:blipFill>
              <a:ln>
                <a:noFill/>
              </a:ln>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3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rPr>
                  <a:t>Example A6.4: Mean Charts Using</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𝑠</m:t>
                    </m:r>
                  </m:oMath>
                </a14:m>
                <a:endParaRPr lang="en-US" sz="2800" spc="-1" dirty="0">
                  <a:solidFill>
                    <a:srgbClr val="366092"/>
                  </a:solidFill>
                  <a:latin typeface="Calibri"/>
                </a:endParaRPr>
              </a:p>
            </p:txBody>
          </p:sp>
        </mc:Choice>
        <mc:Fallback>
          <p:sp>
            <p:nvSpPr>
              <p:cNvPr id="43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graphicFrame>
        <p:nvGraphicFramePr>
          <p:cNvPr id="434" name="Table 3"/>
          <p:cNvGraphicFramePr/>
          <p:nvPr>
            <p:extLst>
              <p:ext uri="{D42A27DB-BD31-4B8C-83A1-F6EECF244321}">
                <p14:modId xmlns:p14="http://schemas.microsoft.com/office/powerpoint/2010/main" val="3891939251"/>
              </p:ext>
            </p:extLst>
          </p:nvPr>
        </p:nvGraphicFramePr>
        <p:xfrm>
          <a:off x="1447740" y="1036320"/>
          <a:ext cx="6248160" cy="4785360"/>
        </p:xfrm>
        <a:graphic>
          <a:graphicData uri="http://schemas.openxmlformats.org/drawingml/2006/table">
            <a:tbl>
              <a:tblPr/>
              <a:tblGrid>
                <a:gridCol w="780840">
                  <a:extLst>
                    <a:ext uri="{9D8B030D-6E8A-4147-A177-3AD203B41FA5}">
                      <a16:colId xmlns:a16="http://schemas.microsoft.com/office/drawing/2014/main" val="20000"/>
                    </a:ext>
                  </a:extLst>
                </a:gridCol>
                <a:gridCol w="780840">
                  <a:extLst>
                    <a:ext uri="{9D8B030D-6E8A-4147-A177-3AD203B41FA5}">
                      <a16:colId xmlns:a16="http://schemas.microsoft.com/office/drawing/2014/main" val="20001"/>
                    </a:ext>
                  </a:extLst>
                </a:gridCol>
                <a:gridCol w="780840">
                  <a:extLst>
                    <a:ext uri="{9D8B030D-6E8A-4147-A177-3AD203B41FA5}">
                      <a16:colId xmlns:a16="http://schemas.microsoft.com/office/drawing/2014/main" val="20002"/>
                    </a:ext>
                  </a:extLst>
                </a:gridCol>
                <a:gridCol w="780840">
                  <a:extLst>
                    <a:ext uri="{9D8B030D-6E8A-4147-A177-3AD203B41FA5}">
                      <a16:colId xmlns:a16="http://schemas.microsoft.com/office/drawing/2014/main" val="20003"/>
                    </a:ext>
                  </a:extLst>
                </a:gridCol>
                <a:gridCol w="780840">
                  <a:extLst>
                    <a:ext uri="{9D8B030D-6E8A-4147-A177-3AD203B41FA5}">
                      <a16:colId xmlns:a16="http://schemas.microsoft.com/office/drawing/2014/main" val="20004"/>
                    </a:ext>
                  </a:extLst>
                </a:gridCol>
                <a:gridCol w="780840">
                  <a:extLst>
                    <a:ext uri="{9D8B030D-6E8A-4147-A177-3AD203B41FA5}">
                      <a16:colId xmlns:a16="http://schemas.microsoft.com/office/drawing/2014/main" val="20005"/>
                    </a:ext>
                  </a:extLst>
                </a:gridCol>
                <a:gridCol w="780840">
                  <a:extLst>
                    <a:ext uri="{9D8B030D-6E8A-4147-A177-3AD203B41FA5}">
                      <a16:colId xmlns:a16="http://schemas.microsoft.com/office/drawing/2014/main" val="20006"/>
                    </a:ext>
                  </a:extLst>
                </a:gridCol>
                <a:gridCol w="782280">
                  <a:extLst>
                    <a:ext uri="{9D8B030D-6E8A-4147-A177-3AD203B41FA5}">
                      <a16:colId xmlns:a16="http://schemas.microsoft.com/office/drawing/2014/main" val="20007"/>
                    </a:ext>
                  </a:extLst>
                </a:gridCol>
              </a:tblGrid>
              <a:tr h="282240">
                <a:tc gridSpan="8">
                  <a:txBody>
                    <a:bodyPr/>
                    <a:lstStyle/>
                    <a:p>
                      <a:pPr algn="ctr">
                        <a:lnSpc>
                          <a:spcPct val="100000"/>
                        </a:lnSpc>
                      </a:pPr>
                      <a:r>
                        <a:rPr lang="en-US" sz="1400" b="1" strike="noStrike" spc="-1">
                          <a:solidFill>
                            <a:srgbClr val="FFFFFF"/>
                          </a:solidFill>
                          <a:latin typeface="Calibri"/>
                        </a:rPr>
                        <a:t>Sample Results</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538560">
                <a:tc>
                  <a:txBody>
                    <a:bodyPr/>
                    <a:lstStyle/>
                    <a:p>
                      <a:pPr algn="ctr">
                        <a:lnSpc>
                          <a:spcPct val="100000"/>
                        </a:lnSpc>
                      </a:pPr>
                      <a:r>
                        <a:rPr lang="en-US" sz="1100" b="1" strike="noStrike" spc="-1">
                          <a:solidFill>
                            <a:srgbClr val="366092"/>
                          </a:solidFill>
                          <a:latin typeface="Calibri"/>
                        </a:rPr>
                        <a:t>Sample Number</a:t>
                      </a:r>
                      <a:endParaRPr lang="en-US"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Obs. 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Obs. 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dirty="0">
                          <a:solidFill>
                            <a:srgbClr val="366092"/>
                          </a:solidFill>
                          <a:latin typeface="Calibri"/>
                        </a:rPr>
                        <a:t>Obs. 3</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Obs. 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Obs. 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Sample Mean</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1" strike="noStrike" spc="-1">
                          <a:solidFill>
                            <a:srgbClr val="366092"/>
                          </a:solidFill>
                          <a:latin typeface="Calibri"/>
                        </a:rPr>
                        <a:t>Sample Standard Deviation</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32200">
                <a:tc>
                  <a:txBody>
                    <a:bodyPr/>
                    <a:lstStyle/>
                    <a:p>
                      <a:pPr algn="ctr">
                        <a:lnSpc>
                          <a:spcPct val="100000"/>
                        </a:lnSpc>
                      </a:pPr>
                      <a:r>
                        <a:rPr lang="en-US" sz="1100" b="1" strike="noStrike" spc="-1">
                          <a:solidFill>
                            <a:srgbClr val="366092"/>
                          </a:solidFill>
                          <a:latin typeface="Cambria Math"/>
                        </a:rPr>
                        <a:t>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15.0040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0.0251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32200">
                <a:tc>
                  <a:txBody>
                    <a:bodyPr/>
                    <a:lstStyle/>
                    <a:p>
                      <a:pPr algn="ctr">
                        <a:lnSpc>
                          <a:spcPct val="100000"/>
                        </a:lnSpc>
                      </a:pPr>
                      <a:r>
                        <a:rPr lang="en-US" sz="1100" b="1" strike="noStrike" spc="-1">
                          <a:solidFill>
                            <a:srgbClr val="366092"/>
                          </a:solidFill>
                          <a:latin typeface="Cambria Math"/>
                        </a:rPr>
                        <a:t>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14.9780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0.0148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32200">
                <a:tc>
                  <a:txBody>
                    <a:bodyPr/>
                    <a:lstStyle/>
                    <a:p>
                      <a:pPr algn="ctr">
                        <a:lnSpc>
                          <a:spcPct val="100000"/>
                        </a:lnSpc>
                      </a:pPr>
                      <a:r>
                        <a:rPr lang="en-US" sz="1100" b="1" strike="noStrike" spc="-1">
                          <a:solidFill>
                            <a:srgbClr val="366092"/>
                          </a:solidFill>
                          <a:latin typeface="Cambria Math"/>
                        </a:rPr>
                        <a:t>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14.9780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0.0268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32200">
                <a:tc>
                  <a:txBody>
                    <a:bodyPr/>
                    <a:lstStyle/>
                    <a:p>
                      <a:pPr algn="ctr">
                        <a:lnSpc>
                          <a:spcPct val="100000"/>
                        </a:lnSpc>
                      </a:pPr>
                      <a:r>
                        <a:rPr lang="en-US" sz="1100" b="1" strike="noStrike" spc="-1">
                          <a:solidFill>
                            <a:srgbClr val="366092"/>
                          </a:solidFill>
                          <a:latin typeface="Cambria Math"/>
                        </a:rPr>
                        <a:t>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15.0060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0.0230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32200">
                <a:tc>
                  <a:txBody>
                    <a:bodyPr/>
                    <a:lstStyle/>
                    <a:p>
                      <a:pPr algn="ctr">
                        <a:lnSpc>
                          <a:spcPct val="100000"/>
                        </a:lnSpc>
                      </a:pPr>
                      <a:r>
                        <a:rPr lang="en-US" sz="1100" b="1" strike="noStrike" spc="-1">
                          <a:solidFill>
                            <a:srgbClr val="366092"/>
                          </a:solidFill>
                          <a:latin typeface="Cambria Math"/>
                        </a:rPr>
                        <a:t>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15.0140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0.0305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32200">
                <a:tc>
                  <a:txBody>
                    <a:bodyPr/>
                    <a:lstStyle/>
                    <a:p>
                      <a:pPr algn="ctr">
                        <a:lnSpc>
                          <a:spcPct val="100000"/>
                        </a:lnSpc>
                      </a:pPr>
                      <a:r>
                        <a:rPr lang="en-US" sz="1100" b="1" strike="noStrike" spc="-1">
                          <a:solidFill>
                            <a:srgbClr val="366092"/>
                          </a:solidFill>
                          <a:latin typeface="Cambria Math"/>
                        </a:rPr>
                        <a:t>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0.0158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32200">
                <a:tc>
                  <a:txBody>
                    <a:bodyPr/>
                    <a:lstStyle/>
                    <a:p>
                      <a:pPr algn="ctr">
                        <a:lnSpc>
                          <a:spcPct val="100000"/>
                        </a:lnSpc>
                      </a:pPr>
                      <a:r>
                        <a:rPr lang="en-US" sz="1100" b="1" strike="noStrike" spc="-1">
                          <a:solidFill>
                            <a:srgbClr val="366092"/>
                          </a:solidFill>
                          <a:latin typeface="Cambria Math"/>
                        </a:rPr>
                        <a:t>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0.0354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32200">
                <a:tc>
                  <a:txBody>
                    <a:bodyPr/>
                    <a:lstStyle/>
                    <a:p>
                      <a:pPr algn="ctr">
                        <a:lnSpc>
                          <a:spcPct val="100000"/>
                        </a:lnSpc>
                      </a:pPr>
                      <a:r>
                        <a:rPr lang="en-US" sz="1100" b="1" strike="noStrike" spc="-1">
                          <a:solidFill>
                            <a:srgbClr val="366092"/>
                          </a:solidFill>
                          <a:latin typeface="Cambria Math"/>
                        </a:rPr>
                        <a:t>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15.0120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0.0179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32200">
                <a:tc>
                  <a:txBody>
                    <a:bodyPr/>
                    <a:lstStyle/>
                    <a:p>
                      <a:pPr algn="ctr">
                        <a:lnSpc>
                          <a:spcPct val="100000"/>
                        </a:lnSpc>
                      </a:pPr>
                      <a:r>
                        <a:rPr lang="en-US" sz="1100" b="1" strike="noStrike" spc="-1">
                          <a:solidFill>
                            <a:srgbClr val="366092"/>
                          </a:solidFill>
                          <a:latin typeface="Cambria Math"/>
                        </a:rPr>
                        <a:t>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15.0000</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0.0300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32200">
                <a:tc>
                  <a:txBody>
                    <a:bodyPr/>
                    <a:lstStyle/>
                    <a:p>
                      <a:pPr algn="ctr">
                        <a:lnSpc>
                          <a:spcPct val="100000"/>
                        </a:lnSpc>
                      </a:pPr>
                      <a:r>
                        <a:rPr lang="en-US" sz="1100" b="1" strike="noStrike" spc="-1">
                          <a:solidFill>
                            <a:srgbClr val="366092"/>
                          </a:solidFill>
                          <a:latin typeface="Cambria Math"/>
                        </a:rPr>
                        <a:t>10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0.0292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32200">
                <a:tc>
                  <a:txBody>
                    <a:bodyPr/>
                    <a:lstStyle/>
                    <a:p>
                      <a:pPr algn="ctr">
                        <a:lnSpc>
                          <a:spcPct val="100000"/>
                        </a:lnSpc>
                      </a:pPr>
                      <a:r>
                        <a:rPr lang="en-US" sz="1100" b="1" strike="noStrike" spc="-1">
                          <a:solidFill>
                            <a:srgbClr val="366092"/>
                          </a:solidFill>
                          <a:latin typeface="Cambria Math"/>
                        </a:rPr>
                        <a:t>11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15.0040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0.0365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32200">
                <a:tc>
                  <a:txBody>
                    <a:bodyPr/>
                    <a:lstStyle/>
                    <a:p>
                      <a:pPr algn="ctr">
                        <a:lnSpc>
                          <a:spcPct val="100000"/>
                        </a:lnSpc>
                      </a:pPr>
                      <a:r>
                        <a:rPr lang="en-US" sz="1100" b="1" strike="noStrike" spc="-1">
                          <a:solidFill>
                            <a:srgbClr val="366092"/>
                          </a:solidFill>
                          <a:latin typeface="Cambria Math"/>
                        </a:rPr>
                        <a:t>12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14.9860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0.0207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232200">
                <a:tc>
                  <a:txBody>
                    <a:bodyPr/>
                    <a:lstStyle/>
                    <a:p>
                      <a:pPr algn="ctr">
                        <a:lnSpc>
                          <a:spcPct val="100000"/>
                        </a:lnSpc>
                      </a:pPr>
                      <a:r>
                        <a:rPr lang="en-US" sz="1100" b="1" strike="noStrike" spc="-1">
                          <a:solidFill>
                            <a:srgbClr val="366092"/>
                          </a:solidFill>
                          <a:latin typeface="Cambria Math"/>
                        </a:rPr>
                        <a:t>13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14.9980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0.0259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r h="232200">
                <a:tc>
                  <a:txBody>
                    <a:bodyPr/>
                    <a:lstStyle/>
                    <a:p>
                      <a:pPr algn="ctr">
                        <a:lnSpc>
                          <a:spcPct val="100000"/>
                        </a:lnSpc>
                      </a:pPr>
                      <a:r>
                        <a:rPr lang="en-US" sz="1100" b="1" strike="noStrike" spc="-1">
                          <a:solidFill>
                            <a:srgbClr val="366092"/>
                          </a:solidFill>
                          <a:latin typeface="Cambria Math"/>
                        </a:rPr>
                        <a:t>14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14.9880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a:solidFill>
                            <a:srgbClr val="366092"/>
                          </a:solidFill>
                          <a:latin typeface="Cambria Math"/>
                        </a:rPr>
                        <a:t>0.0110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5"/>
                  </a:ext>
                </a:extLst>
              </a:tr>
              <a:tr h="232200">
                <a:tc>
                  <a:txBody>
                    <a:bodyPr/>
                    <a:lstStyle/>
                    <a:p>
                      <a:pPr algn="ctr">
                        <a:lnSpc>
                          <a:spcPct val="100000"/>
                        </a:lnSpc>
                      </a:pPr>
                      <a:r>
                        <a:rPr lang="en-US" sz="1100" b="1" strike="noStrike" spc="-1">
                          <a:solidFill>
                            <a:srgbClr val="366092"/>
                          </a:solidFill>
                          <a:latin typeface="Cambria Math"/>
                        </a:rPr>
                        <a:t>15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15.03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a:solidFill>
                            <a:srgbClr val="366092"/>
                          </a:solidFill>
                          <a:latin typeface="Cambria Math"/>
                        </a:rPr>
                        <a:t>14.9780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0.0356</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36"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36"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438" name="TextShape 3"/>
          <p:cNvSpPr txBox="1"/>
          <p:nvPr/>
        </p:nvSpPr>
        <p:spPr>
          <a:xfrm>
            <a:off x="457200" y="1029240"/>
            <a:ext cx="8229240" cy="4966560"/>
          </a:xfrm>
          <a:prstGeom prst="rect">
            <a:avLst/>
          </a:prstGeom>
          <a:noFill/>
          <a:ln>
            <a:noFill/>
          </a:ln>
        </p:spPr>
        <p:txBody>
          <a:bodyPr lIns="90000" tIns="45000" rIns="90000" bIns="45000">
            <a:normAutofit/>
          </a:bodyPr>
          <a:lstStyle/>
          <a:p>
            <a:pPr marL="514440" indent="-514080">
              <a:lnSpc>
                <a:spcPct val="100000"/>
              </a:lnSpc>
              <a:spcBef>
                <a:spcPts val="561"/>
              </a:spcBef>
              <a:buClr>
                <a:srgbClr val="366092"/>
              </a:buClr>
              <a:buFont typeface="Calibri"/>
              <a:buAutoNum type="arabicPeriod"/>
            </a:pPr>
            <a:r>
              <a:rPr lang="en-US" sz="2800" b="0" strike="noStrike" spc="-1" dirty="0">
                <a:solidFill>
                  <a:srgbClr val="366092"/>
                </a:solidFill>
                <a:latin typeface="Calibri"/>
              </a:rPr>
              <a:t>​What is the Center Line of the control chart?</a:t>
            </a:r>
          </a:p>
          <a:p>
            <a:pPr marL="514440" indent="-514080">
              <a:lnSpc>
                <a:spcPct val="100000"/>
              </a:lnSpc>
              <a:spcBef>
                <a:spcPts val="561"/>
              </a:spcBef>
              <a:buClr>
                <a:srgbClr val="366092"/>
              </a:buClr>
              <a:buFont typeface="Calibri"/>
              <a:buAutoNum type="arabicPeriod" startAt="2"/>
            </a:pPr>
            <a:r>
              <a:rPr lang="en-US" sz="2800" b="0" strike="noStrike" spc="-1" dirty="0">
                <a:solidFill>
                  <a:srgbClr val="366092"/>
                </a:solidFill>
                <a:latin typeface="Calibri"/>
              </a:rPr>
              <a:t>​What are the Upper and Lower Control Limits?</a:t>
            </a:r>
          </a:p>
          <a:p>
            <a:pPr marL="514440" indent="-514080">
              <a:lnSpc>
                <a:spcPct val="100000"/>
              </a:lnSpc>
              <a:spcBef>
                <a:spcPts val="561"/>
              </a:spcBef>
              <a:buClr>
                <a:srgbClr val="366092"/>
              </a:buClr>
              <a:buFont typeface="Calibri"/>
              <a:buAutoNum type="arabicPeriod" startAt="3"/>
            </a:pPr>
            <a:r>
              <a:rPr lang="en-US" sz="2800" b="0" strike="noStrike" spc="-1" dirty="0">
                <a:solidFill>
                  <a:srgbClr val="366092"/>
                </a:solidFill>
                <a:latin typeface="Calibri"/>
              </a:rPr>
              <a:t>​If the given samples are taken at the next time periods, determine if each process is "In Control" or "Out of Control"?</a:t>
            </a:r>
          </a:p>
          <a:p>
            <a:pPr>
              <a:lnSpc>
                <a:spcPct val="100000"/>
              </a:lnSpc>
              <a:spcBef>
                <a:spcPts val="561"/>
              </a:spcBef>
            </a:pPr>
            <a:r>
              <a:rPr lang="en-US" sz="2800" b="0" strike="noStrike" spc="-1" dirty="0">
                <a:solidFill>
                  <a:srgbClr val="366092"/>
                </a:solidFill>
                <a:latin typeface="Calibri"/>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3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39"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graphicFrame>
        <p:nvGraphicFramePr>
          <p:cNvPr id="441" name="Table 3"/>
          <p:cNvGraphicFramePr/>
          <p:nvPr/>
        </p:nvGraphicFramePr>
        <p:xfrm>
          <a:off x="457200" y="1105560"/>
          <a:ext cx="8229240" cy="1630560"/>
        </p:xfrm>
        <a:graphic>
          <a:graphicData uri="http://schemas.openxmlformats.org/drawingml/2006/table">
            <a:tbl>
              <a:tblPr/>
              <a:tblGrid>
                <a:gridCol w="1175400">
                  <a:extLst>
                    <a:ext uri="{9D8B030D-6E8A-4147-A177-3AD203B41FA5}">
                      <a16:colId xmlns:a16="http://schemas.microsoft.com/office/drawing/2014/main" val="20000"/>
                    </a:ext>
                  </a:extLst>
                </a:gridCol>
                <a:gridCol w="1175400">
                  <a:extLst>
                    <a:ext uri="{9D8B030D-6E8A-4147-A177-3AD203B41FA5}">
                      <a16:colId xmlns:a16="http://schemas.microsoft.com/office/drawing/2014/main" val="20001"/>
                    </a:ext>
                  </a:extLst>
                </a:gridCol>
                <a:gridCol w="1175400">
                  <a:extLst>
                    <a:ext uri="{9D8B030D-6E8A-4147-A177-3AD203B41FA5}">
                      <a16:colId xmlns:a16="http://schemas.microsoft.com/office/drawing/2014/main" val="20002"/>
                    </a:ext>
                  </a:extLst>
                </a:gridCol>
                <a:gridCol w="1175400">
                  <a:extLst>
                    <a:ext uri="{9D8B030D-6E8A-4147-A177-3AD203B41FA5}">
                      <a16:colId xmlns:a16="http://schemas.microsoft.com/office/drawing/2014/main" val="20003"/>
                    </a:ext>
                  </a:extLst>
                </a:gridCol>
                <a:gridCol w="1175400">
                  <a:extLst>
                    <a:ext uri="{9D8B030D-6E8A-4147-A177-3AD203B41FA5}">
                      <a16:colId xmlns:a16="http://schemas.microsoft.com/office/drawing/2014/main" val="20004"/>
                    </a:ext>
                  </a:extLst>
                </a:gridCol>
                <a:gridCol w="1175400">
                  <a:extLst>
                    <a:ext uri="{9D8B030D-6E8A-4147-A177-3AD203B41FA5}">
                      <a16:colId xmlns:a16="http://schemas.microsoft.com/office/drawing/2014/main" val="20005"/>
                    </a:ext>
                  </a:extLst>
                </a:gridCol>
                <a:gridCol w="1176840">
                  <a:extLst>
                    <a:ext uri="{9D8B030D-6E8A-4147-A177-3AD203B41FA5}">
                      <a16:colId xmlns:a16="http://schemas.microsoft.com/office/drawing/2014/main" val="20006"/>
                    </a:ext>
                  </a:extLst>
                </a:gridCol>
              </a:tblGrid>
              <a:tr h="370800">
                <a:tc>
                  <a:txBody>
                    <a:bodyPr/>
                    <a:lstStyle/>
                    <a:p>
                      <a:pPr algn="ctr">
                        <a:lnSpc>
                          <a:spcPct val="100000"/>
                        </a:lnSpc>
                      </a:pPr>
                      <a:r>
                        <a:rPr lang="en-US" sz="1400" b="1" strike="noStrike" spc="-1">
                          <a:solidFill>
                            <a:srgbClr val="FFFFFF"/>
                          </a:solidFill>
                          <a:latin typeface="Calibri"/>
                        </a:rPr>
                        <a:t>Sample Number</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Obs. 1</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Obs. 2</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Obs. 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Obs. 4</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Obs. 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a:txBody>
                    <a:bodyPr/>
                    <a:lstStyle/>
                    <a:p>
                      <a:pPr algn="ctr">
                        <a:lnSpc>
                          <a:spcPct val="100000"/>
                        </a:lnSpc>
                      </a:pPr>
                      <a:r>
                        <a:rPr lang="en-US" sz="1400" b="1" strike="noStrike" spc="-1">
                          <a:solidFill>
                            <a:srgbClr val="FFFFFF"/>
                          </a:solidFill>
                          <a:latin typeface="Calibri"/>
                        </a:rPr>
                        <a:t>Sample Mean</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extLst>
                  <a:ext uri="{0D108BD9-81ED-4DB2-BD59-A6C34878D82A}">
                    <a16:rowId xmlns:a16="http://schemas.microsoft.com/office/drawing/2014/main" val="10000"/>
                  </a:ext>
                </a:extLst>
              </a:tr>
              <a:tr h="370800">
                <a:tc>
                  <a:txBody>
                    <a:bodyPr/>
                    <a:lstStyle/>
                    <a:p>
                      <a:pPr algn="ctr">
                        <a:lnSpc>
                          <a:spcPct val="100000"/>
                        </a:lnSpc>
                      </a:pPr>
                      <a:r>
                        <a:rPr lang="en-US" sz="1400" b="1" strike="noStrike" spc="-1">
                          <a:solidFill>
                            <a:srgbClr val="366092"/>
                          </a:solidFill>
                          <a:latin typeface="Cambria Math"/>
                        </a:rPr>
                        <a:t>16</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14.99</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14.98</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14.97</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14.98</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14.96</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14.976</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extLst>
                  <a:ext uri="{0D108BD9-81ED-4DB2-BD59-A6C34878D82A}">
                    <a16:rowId xmlns:a16="http://schemas.microsoft.com/office/drawing/2014/main" val="10001"/>
                  </a:ext>
                </a:extLst>
              </a:tr>
              <a:tr h="370800">
                <a:tc>
                  <a:txBody>
                    <a:bodyPr/>
                    <a:lstStyle/>
                    <a:p>
                      <a:pPr algn="ctr">
                        <a:lnSpc>
                          <a:spcPct val="100000"/>
                        </a:lnSpc>
                      </a:pPr>
                      <a:r>
                        <a:rPr lang="en-US" sz="1400" b="1" strike="noStrike" spc="-1">
                          <a:solidFill>
                            <a:srgbClr val="366092"/>
                          </a:solidFill>
                          <a:latin typeface="Cambria Math"/>
                        </a:rPr>
                        <a:t>17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15.10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14.99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15.09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15.07</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15.09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400" b="0" strike="noStrike" spc="-1">
                          <a:solidFill>
                            <a:srgbClr val="366092"/>
                          </a:solidFill>
                          <a:latin typeface="Cambria Math"/>
                        </a:rPr>
                        <a:t>15.068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370800">
                <a:tc>
                  <a:txBody>
                    <a:bodyPr/>
                    <a:lstStyle/>
                    <a:p>
                      <a:pPr algn="ctr">
                        <a:lnSpc>
                          <a:spcPct val="100000"/>
                        </a:lnSpc>
                      </a:pPr>
                      <a:r>
                        <a:rPr lang="en-US" sz="1400" b="1" strike="noStrike" spc="-1">
                          <a:solidFill>
                            <a:srgbClr val="366092"/>
                          </a:solidFill>
                          <a:latin typeface="Cambria Math"/>
                        </a:rPr>
                        <a:t>18</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14.99</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14.95</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14.96</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15.00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400" b="0" strike="noStrike" spc="-1">
                          <a:solidFill>
                            <a:srgbClr val="366092"/>
                          </a:solidFill>
                          <a:latin typeface="Cambria Math"/>
                        </a:rPr>
                        <a:t>14.960</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4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444" name="TextShape 3"/>
          <p:cNvSpPr txBox="1"/>
          <p:nvPr/>
        </p:nvSpPr>
        <p:spPr>
          <a:xfrm>
            <a:off x="457200" y="1029240"/>
            <a:ext cx="8229240" cy="4966560"/>
          </a:xfrm>
          <a:prstGeom prst="rect">
            <a:avLst/>
          </a:prstGeom>
          <a:noFill/>
          <a:ln>
            <a:noFill/>
          </a:ln>
        </p:spPr>
        <p:txBody>
          <a:bodyPr lIns="90000" tIns="45000" rIns="90000" bIns="45000">
            <a:normAutofit/>
          </a:bodyPr>
          <a:lstStyle/>
          <a:p>
            <a:pPr marL="514440" indent="-514080">
              <a:lnSpc>
                <a:spcPct val="100000"/>
              </a:lnSpc>
              <a:spcBef>
                <a:spcPts val="561"/>
              </a:spcBef>
              <a:buClr>
                <a:srgbClr val="366092"/>
              </a:buClr>
              <a:buFont typeface="Calibri"/>
              <a:buAutoNum type="arabicPeriod" startAt="4"/>
            </a:pPr>
            <a:r>
              <a:rPr lang="en-US" sz="2800" b="0" strike="noStrike" spc="-1" dirty="0">
                <a:solidFill>
                  <a:srgbClr val="366092"/>
                </a:solidFill>
                <a:latin typeface="Calibri"/>
              </a:rPr>
              <a:t>​Based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4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7"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To find the Center Line, calculate the average of the </a:t>
                </a:r>
                <a:r>
                  <a:rPr lang="en-US" sz="2800" dirty="0">
                    <a:solidFill>
                      <a:srgbClr val="366092"/>
                    </a:solidFill>
                    <a:latin typeface="Cambria Math"/>
                  </a:rPr>
                  <a:t>15</a:t>
                </a:r>
                <a:r>
                  <a:rPr lang="en-US" sz="2800" dirty="0">
                    <a:solidFill>
                      <a:srgbClr val="366092"/>
                    </a:solidFill>
                    <a:latin typeface="Calibri"/>
                  </a:rPr>
                  <a:t> sample means.</a:t>
                </a:r>
              </a:p>
              <a:p>
                <a:pPr lvl="0" algn="ctr">
                  <a:spcBef>
                    <a:spcPct val="20000"/>
                  </a:spcBef>
                  <a:defRPr sz="2800"/>
                </a:pPr>
                <a14:m>
                  <m:oMathPara xmlns:m="http://schemas.openxmlformats.org/officeDocument/2006/math">
                    <m:oMathParaPr>
                      <m:jc m:val="centerGroup"/>
                    </m:oMathParaPr>
                    <m:oMath xmlns:m="http://schemas.openxmlformats.org/officeDocument/2006/math">
                      <m:r>
                        <m:rPr>
                          <m:sty m:val="p"/>
                        </m:rPr>
                        <a:rPr lang="en-US" sz="2800">
                          <a:solidFill>
                            <a:srgbClr val="366092"/>
                          </a:solidFill>
                          <a:latin typeface="Cambria Math" panose="02040503050406030204" pitchFamily="18" charset="0"/>
                        </a:rPr>
                        <m:t>Center</m:t>
                      </m:r>
                      <m:r>
                        <a:rPr lang="en-US" sz="2800">
                          <a:solidFill>
                            <a:srgbClr val="366092"/>
                          </a:solidFill>
                          <a:latin typeface="Cambria Math" panose="02040503050406030204" pitchFamily="18" charset="0"/>
                        </a:rPr>
                        <m:t> </m:t>
                      </m:r>
                      <m:r>
                        <m:rPr>
                          <m:sty m:val="p"/>
                        </m:rPr>
                        <a:rPr lang="en-US" sz="2800">
                          <a:solidFill>
                            <a:srgbClr val="366092"/>
                          </a:solidFill>
                          <a:latin typeface="Cambria Math" panose="02040503050406030204" pitchFamily="18" charset="0"/>
                        </a:rPr>
                        <m:t>Line</m:t>
                      </m:r>
                      <m:r>
                        <a:rPr lang="en-US" sz="2800">
                          <a:solidFill>
                            <a:srgbClr val="366092"/>
                          </a:solidFill>
                          <a:latin typeface="Cambria Math" panose="02040503050406030204" pitchFamily="18" charset="0"/>
                        </a:rPr>
                        <m:t>=</m:t>
                      </m:r>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m:t>
                          </m:r>
                          <m:r>
                            <m:rPr>
                              <m:nor/>
                            </m:rPr>
                            <a:rPr lang="en-US" sz="2800">
                              <a:solidFill>
                                <a:srgbClr val="366092"/>
                              </a:solidFill>
                              <a:latin typeface="Calibri"/>
                            </a:rPr>
                            <m:t>Mean</m:t>
                          </m:r>
                          <m:r>
                            <a:rPr lang="en-US" sz="2800">
                              <a:solidFill>
                                <a:srgbClr val="366092"/>
                              </a:solidFill>
                              <a:latin typeface="Cambria Math" panose="02040503050406030204" pitchFamily="18" charset="0"/>
                            </a:rPr>
                            <m:t>𝑋</m:t>
                          </m:r>
                        </m:num>
                        <m:den>
                          <m:r>
                            <m:rPr>
                              <m:nor/>
                            </m:rPr>
                            <a:rPr lang="ar-AE" sz="2800">
                              <a:solidFill>
                                <a:srgbClr val="366092"/>
                              </a:solidFill>
                              <a:latin typeface="Calibri"/>
                            </a:rPr>
                            <m:t># </m:t>
                          </m:r>
                          <m:r>
                            <m:rPr>
                              <m:nor/>
                            </m:rPr>
                            <a:rPr lang="en-US" sz="2800">
                              <a:solidFill>
                                <a:srgbClr val="366092"/>
                              </a:solidFill>
                              <a:latin typeface="Calibri"/>
                            </a:rPr>
                            <m:t>of</m:t>
                          </m:r>
                          <m:r>
                            <m:rPr>
                              <m:nor/>
                            </m:rPr>
                            <a:rPr lang="en-US" sz="2800">
                              <a:solidFill>
                                <a:srgbClr val="366092"/>
                              </a:solidFill>
                              <a:latin typeface="Calibri"/>
                            </a:rPr>
                            <m:t> </m:t>
                          </m:r>
                          <m:r>
                            <m:rPr>
                              <m:nor/>
                            </m:rPr>
                            <a:rPr lang="en-US" sz="2800">
                              <a:solidFill>
                                <a:srgbClr val="366092"/>
                              </a:solidFill>
                              <a:latin typeface="Calibri"/>
                            </a:rPr>
                            <m:t>Samples</m:t>
                          </m:r>
                        </m:den>
                      </m:f>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224</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9360</m:t>
                          </m:r>
                        </m:num>
                        <m:den>
                          <m:r>
                            <a:rPr lang="ar-AE" sz="2800">
                              <a:solidFill>
                                <a:srgbClr val="366092"/>
                              </a:solidFill>
                              <a:latin typeface="Cambria Math" panose="02040503050406030204" pitchFamily="18" charset="0"/>
                            </a:rPr>
                            <m:t>15</m:t>
                          </m:r>
                        </m:den>
                      </m:f>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14</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996</m:t>
                      </m:r>
                    </m:oMath>
                  </m:oMathPara>
                </a14:m>
                <a:endParaRPr lang="ar-AE" sz="2800" dirty="0">
                  <a:solidFill>
                    <a:srgbClr val="366092"/>
                  </a:solidFill>
                  <a:latin typeface="Calibri"/>
                </a:endParaRPr>
              </a:p>
            </p:txBody>
          </p:sp>
        </mc:Choice>
        <mc:Fallback>
          <p:sp>
            <p:nvSpPr>
              <p:cNvPr id="447"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a:stretch>
              </a:blipFill>
              <a:ln>
                <a:noFill/>
              </a:ln>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49"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451"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The Highway Control Chart</a:t>
            </a:r>
            <a:endParaRPr lang="en-US" sz="3200" b="0" strike="noStrike" spc="-1">
              <a:solidFill>
                <a:srgbClr val="366092"/>
              </a:solidFill>
              <a:latin typeface="Calibri"/>
            </a:endParaRPr>
          </a:p>
        </p:txBody>
      </p:sp>
      <p:sp>
        <p:nvSpPr>
          <p:cNvPr id="323" name="TextShape 2"/>
          <p:cNvSpPr txBox="1"/>
          <p:nvPr/>
        </p:nvSpPr>
        <p:spPr>
          <a:xfrm>
            <a:off x="457200" y="1082160"/>
            <a:ext cx="8229240" cy="394668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dirty="0">
                <a:solidFill>
                  <a:srgbClr val="366092"/>
                </a:solidFill>
                <a:latin typeface="Calibri"/>
              </a:rPr>
              <a:t>When you are driving a car and you stay in your lane, you could say that you are operating the car "in control." The white lines that define your lane are similar to the </a:t>
            </a:r>
            <a:r>
              <a:rPr lang="en-US" sz="2800" b="1" strike="noStrike" spc="-1" dirty="0">
                <a:solidFill>
                  <a:srgbClr val="366092"/>
                </a:solidFill>
                <a:latin typeface="Calibri"/>
              </a:rPr>
              <a:t>UCL</a:t>
            </a:r>
            <a:r>
              <a:rPr lang="en-US" sz="2800" b="0" strike="noStrike" spc="-1" dirty="0">
                <a:solidFill>
                  <a:srgbClr val="366092"/>
                </a:solidFill>
                <a:latin typeface="Calibri"/>
              </a:rPr>
              <a:t> and </a:t>
            </a:r>
            <a:r>
              <a:rPr lang="en-US" sz="2800" b="1" strike="noStrike" spc="-1" dirty="0">
                <a:solidFill>
                  <a:srgbClr val="366092"/>
                </a:solidFill>
                <a:latin typeface="Calibri"/>
              </a:rPr>
              <a:t>LCL</a:t>
            </a:r>
            <a:r>
              <a:rPr lang="en-US" sz="2800" b="0" strike="noStrike" spc="-1" dirty="0">
                <a:solidFill>
                  <a:srgbClr val="366092"/>
                </a:solidFill>
                <a:latin typeface="Calibri"/>
              </a:rPr>
              <a:t>. The car would be expected to move around within the lane, which would be normal process variation. Veering outside your lane might have assignable causes such as cell phone usage, children fighting in the back seat, or any number of other distractions.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5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5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4"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calculated </a:t>
                </a:r>
                <a14:m>
                  <m:oMath xmlns:m="http://schemas.openxmlformats.org/officeDocument/2006/math">
                    <m:bar>
                      <m:barPr>
                        <m:pos m:val="top"/>
                        <m:ctrlPr>
                          <a:rPr lang="ar-AE" sz="2800" i="1">
                            <a:solidFill>
                              <a:srgbClr val="366092"/>
                            </a:solidFill>
                            <a:latin typeface="Cambria Math" panose="02040503050406030204" pitchFamily="18" charset="0"/>
                          </a:rPr>
                        </m:ctrlPr>
                      </m:barPr>
                      <m:e>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𝑥</m:t>
                            </m:r>
                          </m:e>
                        </m:bar>
                      </m:e>
                    </m:bar>
                  </m:oMath>
                </a14:m>
                <a:r>
                  <a:rPr lang="ar-AE" sz="2800" dirty="0">
                    <a:solidFill>
                      <a:srgbClr val="366092"/>
                    </a:solidFill>
                    <a:latin typeface="Calibri"/>
                  </a:rPr>
                  <a:t> </a:t>
                </a:r>
                <a:r>
                  <a:rPr lang="en-US" sz="2800" dirty="0">
                    <a:solidFill>
                      <a:srgbClr val="366092"/>
                    </a:solidFill>
                    <a:latin typeface="Calibri"/>
                  </a:rPr>
                  <a:t>as </a:t>
                </a:r>
                <a:r>
                  <a:rPr lang="en-US" sz="2800" dirty="0">
                    <a:solidFill>
                      <a:srgbClr val="366092"/>
                    </a:solidFill>
                    <a:latin typeface="Cambria Math"/>
                  </a:rPr>
                  <a:t>14.996</a:t>
                </a:r>
                <a:r>
                  <a:rPr lang="en-US" sz="2800" dirty="0">
                    <a:solidFill>
                      <a:srgbClr val="366092"/>
                    </a:solidFill>
                    <a:latin typeface="Calibri"/>
                  </a:rPr>
                  <a:t>, to find the 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 we need both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𝑠</m:t>
                        </m:r>
                      </m:e>
                    </m:bar>
                  </m:oMath>
                </a14:m>
                <a:r>
                  <a:rPr lang="ar-AE" sz="2800" dirty="0">
                    <a:solidFill>
                      <a:srgbClr val="366092"/>
                    </a:solidFill>
                    <a:latin typeface="Calibri"/>
                  </a:rPr>
                  <a:t> </a:t>
                </a:r>
                <a:r>
                  <a:rPr lang="en-US" sz="2800" dirty="0">
                    <a:solidFill>
                      <a:srgbClr val="366092"/>
                    </a:solidFill>
                    <a:latin typeface="Calibri"/>
                  </a:rPr>
                  <a:t>and </a:t>
                </a:r>
                <a14:m>
                  <m:oMath xmlns:m="http://schemas.openxmlformats.org/officeDocument/2006/math">
                    <m:r>
                      <a:rPr lang="en-US" sz="2800">
                        <a:solidFill>
                          <a:srgbClr val="366092"/>
                        </a:solidFill>
                        <a:latin typeface="Cambria Math" panose="02040503050406030204" pitchFamily="18" charset="0"/>
                      </a:rPr>
                      <m:t>𝑧</m:t>
                    </m:r>
                  </m:oMath>
                </a14:m>
                <a:r>
                  <a:rPr lang="en-US" sz="2800" dirty="0">
                    <a:solidFill>
                      <a:srgbClr val="366092"/>
                    </a:solidFill>
                    <a:latin typeface="Calibri"/>
                  </a:rPr>
                  <a:t>. For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𝑠</m:t>
                        </m:r>
                      </m:e>
                    </m:bar>
                  </m:oMath>
                </a14:m>
                <a:r>
                  <a:rPr lang="ar-AE" sz="2800" dirty="0">
                    <a:solidFill>
                      <a:srgbClr val="366092"/>
                    </a:solidFill>
                    <a:latin typeface="Calibri"/>
                  </a:rPr>
                  <a:t>, </a:t>
                </a:r>
                <a:r>
                  <a:rPr lang="en-US" sz="2800" dirty="0">
                    <a:solidFill>
                      <a:srgbClr val="366092"/>
                    </a:solidFill>
                    <a:latin typeface="Calibri"/>
                  </a:rPr>
                  <a:t>we have</a:t>
                </a:r>
              </a:p>
              <a:p>
                <a:pPr lvl="0" algn="ctr">
                  <a:spcBef>
                    <a:spcPct val="20000"/>
                  </a:spcBef>
                  <a:defRPr sz="2800"/>
                </a:pPr>
                <a:r>
                  <a:rPr lang="en-US" sz="2800" dirty="0">
                    <a:solidFill>
                      <a:srgbClr val="366092"/>
                    </a:solidFill>
                    <a:latin typeface="Calibri"/>
                  </a:rPr>
                  <a:t>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𝑠</m:t>
                        </m:r>
                      </m:e>
                    </m:bar>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m:t>
                        </m:r>
                        <m:r>
                          <m:rPr>
                            <m:nor/>
                          </m:rPr>
                          <a:rPr lang="en-US" sz="2800">
                            <a:solidFill>
                              <a:srgbClr val="366092"/>
                            </a:solidFill>
                            <a:latin typeface="Calibri"/>
                          </a:rPr>
                          <m:t>Standard</m:t>
                        </m:r>
                        <m:r>
                          <m:rPr>
                            <m:nor/>
                          </m:rPr>
                          <a:rPr lang="en-US" sz="2800">
                            <a:solidFill>
                              <a:srgbClr val="366092"/>
                            </a:solidFill>
                            <a:latin typeface="Calibri"/>
                          </a:rPr>
                          <m:t> </m:t>
                        </m:r>
                        <m:r>
                          <m:rPr>
                            <m:nor/>
                          </m:rPr>
                          <a:rPr lang="en-US" sz="2800">
                            <a:solidFill>
                              <a:srgbClr val="366092"/>
                            </a:solidFill>
                            <a:latin typeface="Calibri"/>
                          </a:rPr>
                          <m:t>Deviation</m:t>
                        </m:r>
                      </m:num>
                      <m:den>
                        <m:r>
                          <m:rPr>
                            <m:nor/>
                          </m:rPr>
                          <a:rPr lang="ar-AE" sz="2800">
                            <a:solidFill>
                              <a:srgbClr val="366092"/>
                            </a:solidFill>
                            <a:latin typeface="Calibri"/>
                          </a:rPr>
                          <m:t># </m:t>
                        </m:r>
                        <m:r>
                          <m:rPr>
                            <m:nor/>
                          </m:rPr>
                          <a:rPr lang="en-US" sz="2800">
                            <a:solidFill>
                              <a:srgbClr val="366092"/>
                            </a:solidFill>
                            <a:latin typeface="Calibri"/>
                          </a:rPr>
                          <m:t>of</m:t>
                        </m:r>
                        <m:r>
                          <m:rPr>
                            <m:nor/>
                          </m:rPr>
                          <a:rPr lang="en-US" sz="2800">
                            <a:solidFill>
                              <a:srgbClr val="366092"/>
                            </a:solidFill>
                            <a:latin typeface="Calibri"/>
                          </a:rPr>
                          <m:t> </m:t>
                        </m:r>
                        <m:r>
                          <m:rPr>
                            <m:nor/>
                          </m:rPr>
                          <a:rPr lang="en-US" sz="2800">
                            <a:solidFill>
                              <a:srgbClr val="366092"/>
                            </a:solidFill>
                            <a:latin typeface="Calibri"/>
                          </a:rPr>
                          <m:t>Samples</m:t>
                        </m:r>
                      </m:den>
                    </m:f>
                    <m:r>
                      <a:rPr lang="ar-AE" sz="2800">
                        <a:solidFill>
                          <a:srgbClr val="366092"/>
                        </a:solidFill>
                        <a:latin typeface="Cambria Math" panose="02040503050406030204" pitchFamily="18" charset="0"/>
                      </a:rPr>
                      <m:t>=</m:t>
                    </m:r>
                    <m:f>
                      <m:fPr>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3782</m:t>
                        </m:r>
                      </m:num>
                      <m:den>
                        <m:r>
                          <a:rPr lang="ar-AE" sz="2800">
                            <a:solidFill>
                              <a:srgbClr val="366092"/>
                            </a:solidFill>
                            <a:latin typeface="Cambria Math" panose="02040503050406030204" pitchFamily="18" charset="0"/>
                          </a:rPr>
                          <m:t>15</m:t>
                        </m:r>
                      </m:den>
                    </m:f>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0252</m:t>
                    </m:r>
                  </m:oMath>
                </a14:m>
                <a:r>
                  <a:rPr lang="ar-AE" sz="2800" dirty="0">
                    <a:solidFill>
                      <a:srgbClr val="366092"/>
                    </a:solidFill>
                    <a:latin typeface="Calibri"/>
                  </a:rPr>
                  <a:t>.</a:t>
                </a:r>
              </a:p>
              <a:p>
                <a:pPr lvl="0">
                  <a:spcBef>
                    <a:spcPct val="20000"/>
                  </a:spcBef>
                  <a:defRPr sz="2800"/>
                </a:pPr>
                <a:r>
                  <a:rPr lang="en-US" sz="2800" dirty="0">
                    <a:solidFill>
                      <a:srgbClr val="366092"/>
                    </a:solidFill>
                    <a:latin typeface="Calibri"/>
                  </a:rPr>
                  <a:t>For </a:t>
                </a:r>
                <a14:m>
                  <m:oMath xmlns:m="http://schemas.openxmlformats.org/officeDocument/2006/math">
                    <m:r>
                      <a:rPr lang="en-US" sz="2800">
                        <a:solidFill>
                          <a:srgbClr val="366092"/>
                        </a:solidFill>
                        <a:latin typeface="Cambria Math" panose="02040503050406030204" pitchFamily="18" charset="0"/>
                      </a:rPr>
                      <m:t>𝑧</m:t>
                    </m:r>
                  </m:oMath>
                </a14:m>
                <a:r>
                  <a:rPr lang="en-US" sz="2800" dirty="0">
                    <a:solidFill>
                      <a:srgbClr val="366092"/>
                    </a:solidFill>
                    <a:latin typeface="Calibri"/>
                  </a:rPr>
                  <a:t>, the production manager wants to set the control limits such that the </a:t>
                </a:r>
                <a14:m>
                  <m:oMath xmlns:m="http://schemas.openxmlformats.org/officeDocument/2006/math">
                    <m:r>
                      <a:rPr lang="en-US" sz="2800">
                        <a:solidFill>
                          <a:srgbClr val="366092"/>
                        </a:solidFill>
                        <a:latin typeface="Cambria Math" panose="02040503050406030204" pitchFamily="18" charset="0"/>
                      </a:rPr>
                      <m:t>𝛼</m:t>
                    </m:r>
                  </m:oMath>
                </a14:m>
                <a:r>
                  <a:rPr lang="en-US" sz="2800" dirty="0">
                    <a:solidFill>
                      <a:srgbClr val="366092"/>
                    </a:solidFill>
                    <a:latin typeface="Calibri"/>
                  </a:rPr>
                  <a:t>-risk is </a:t>
                </a:r>
                <a14:m>
                  <m:oMath xmlns:m="http://schemas.openxmlformats.org/officeDocument/2006/math">
                    <m:r>
                      <a:rPr lang="en-US" sz="2800">
                        <a:solidFill>
                          <a:srgbClr val="366092"/>
                        </a:solidFill>
                        <a:latin typeface="Cambria Math" panose="02040503050406030204" pitchFamily="18" charset="0"/>
                      </a:rPr>
                      <m:t>5</m:t>
                    </m:r>
                    <m:r>
                      <a:rPr lang="en-US" sz="2800">
                        <a:solidFill>
                          <a:srgbClr val="366092"/>
                        </a:solidFill>
                        <a:latin typeface="Cambria Math" panose="02040503050406030204" pitchFamily="18" charset="0"/>
                      </a:rPr>
                      <m:t>%</m:t>
                    </m:r>
                  </m:oMath>
                </a14:m>
                <a:r>
                  <a:rPr lang="en-US" sz="2800" dirty="0">
                    <a:solidFill>
                      <a:srgbClr val="366092"/>
                    </a:solidFill>
                    <a:latin typeface="Calibri"/>
                  </a:rPr>
                  <a:t>, thus</a:t>
                </a:r>
              </a:p>
              <a:p>
                <a:pPr lvl="0" algn="ctr">
                  <a:spcBef>
                    <a:spcPct val="20000"/>
                  </a:spcBef>
                  <a:defRPr sz="2800"/>
                </a:pPr>
                <a:r>
                  <a:rPr lang="en-US" sz="2800" dirty="0">
                    <a:solidFill>
                      <a:srgbClr val="366092"/>
                    </a:solidFill>
                    <a:latin typeface="Calibri"/>
                  </a:rPr>
                  <a:t> </a:t>
                </a:r>
                <a14:m>
                  <m:oMath xmlns:m="http://schemas.openxmlformats.org/officeDocument/2006/math">
                    <m:r>
                      <a:rPr lang="en-US" sz="2800">
                        <a:solidFill>
                          <a:srgbClr val="366092"/>
                        </a:solidFill>
                        <a:latin typeface="Cambria Math" panose="02040503050406030204" pitchFamily="18" charset="0"/>
                      </a:rPr>
                      <m:t>𝑧</m:t>
                    </m:r>
                    <m:r>
                      <a:rPr lang="en-US"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f>
                          <m:fPr>
                            <m:type m:val="skw"/>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𝛼</m:t>
                            </m:r>
                          </m:num>
                          <m:den>
                            <m:r>
                              <a:rPr lang="ar-AE" sz="2800">
                                <a:solidFill>
                                  <a:srgbClr val="366092"/>
                                </a:solidFill>
                                <a:latin typeface="Cambria Math" panose="02040503050406030204" pitchFamily="18" charset="0"/>
                              </a:rPr>
                              <m:t>2</m:t>
                            </m:r>
                          </m:den>
                        </m:f>
                      </m:sub>
                    </m:sSub>
                    <m:r>
                      <a:rPr lang="ar-AE"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f>
                          <m:fPr>
                            <m:type m:val="skw"/>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m:t>
                            </m:r>
                          </m:num>
                          <m:den>
                            <m:r>
                              <a:rPr lang="ar-AE" sz="2800">
                                <a:solidFill>
                                  <a:srgbClr val="366092"/>
                                </a:solidFill>
                                <a:latin typeface="Cambria Math" panose="02040503050406030204" pitchFamily="18" charset="0"/>
                              </a:rPr>
                              <m:t>2</m:t>
                            </m:r>
                          </m:den>
                        </m:f>
                      </m:sub>
                    </m:sSub>
                    <m:r>
                      <a:rPr lang="ar-AE"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025</m:t>
                        </m:r>
                      </m:sub>
                    </m:sSub>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96</m:t>
                    </m:r>
                  </m:oMath>
                </a14:m>
                <a:r>
                  <a:rPr lang="ar-AE" sz="2800" dirty="0">
                    <a:solidFill>
                      <a:srgbClr val="366092"/>
                    </a:solidFill>
                    <a:latin typeface="Calibri"/>
                  </a:rPr>
                  <a:t>.</a:t>
                </a:r>
              </a:p>
            </p:txBody>
          </p:sp>
        </mc:Choice>
        <mc:Fallback>
          <p:sp>
            <p:nvSpPr>
              <p:cNvPr id="454"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r="-2296"/>
                </a:stretch>
              </a:blipFill>
              <a:ln>
                <a:noFill/>
              </a:ln>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ABB6AB3-CA6F-407C-8E0F-ED9C3FC56F4C}"/>
                  </a:ext>
                </a:extLst>
              </p:cNvPr>
              <p:cNvSpPr>
                <a:spLocks noGrp="1"/>
              </p:cNvSpPr>
              <p:nvPr>
                <p:ph type="title"/>
              </p:nvPr>
            </p:nvSpPr>
            <p:spPr>
              <a:xfrm>
                <a:off x="457200" y="375011"/>
                <a:ext cx="8229240" cy="393698"/>
              </a:xfrm>
            </p:spPr>
            <p:txBody>
              <a:bodyPr/>
              <a:lstStyle/>
              <a:p>
                <a:pPr lvl="0">
                  <a:lnSpc>
                    <a:spcPts val="2999"/>
                  </a:lnSpc>
                  <a:spcBef>
                    <a:spcPts val="0"/>
                  </a:spcBef>
                </a:pPr>
                <a:r>
                  <a:rPr lang="en-US" sz="3200" dirty="0">
                    <a:solidFill>
                      <a:srgbClr val="1F497D"/>
                    </a:solidFill>
                    <a:latin typeface="Calibri"/>
                  </a:rPr>
                  <a:t>Example A6.4: Mean Charts Using</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𝑠</m:t>
                    </m:r>
                  </m:oMath>
                </a14:m>
                <a:r>
                  <a:rPr lang="en-US" sz="3200" dirty="0">
                    <a:solidFill>
                      <a:srgbClr val="1F497D"/>
                    </a:solidFill>
                    <a:latin typeface="Calibri"/>
                  </a:rPr>
                  <a:t> (cont.)</a:t>
                </a:r>
                <a:endParaRPr lang="en-US" dirty="0"/>
              </a:p>
            </p:txBody>
          </p:sp>
        </mc:Choice>
        <mc:Fallback>
          <p:sp>
            <p:nvSpPr>
              <p:cNvPr id="2" name="Title 1">
                <a:extLst>
                  <a:ext uri="{FF2B5EF4-FFF2-40B4-BE49-F238E27FC236}">
                    <a16:creationId xmlns:a16="http://schemas.microsoft.com/office/drawing/2014/main" id="{0ABB6AB3-CA6F-407C-8E0F-ED9C3FC56F4C}"/>
                  </a:ext>
                </a:extLst>
              </p:cNvPr>
              <p:cNvSpPr>
                <a:spLocks noGrp="1" noRot="1" noChangeAspect="1" noMove="1" noResize="1" noEditPoints="1" noAdjustHandles="1" noChangeArrowheads="1" noChangeShapeType="1" noTextEdit="1"/>
              </p:cNvSpPr>
              <p:nvPr>
                <p:ph type="title"/>
              </p:nvPr>
            </p:nvSpPr>
            <p:spPr>
              <a:xfrm>
                <a:off x="457200" y="375011"/>
                <a:ext cx="8229240" cy="393698"/>
              </a:xfrm>
              <a:blipFill>
                <a:blip r:embed="rId2"/>
                <a:stretch>
                  <a:fillRect t="-56250" b="-640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F3A3A69C-8C3A-4AAD-BE80-3CE6369F5395}"/>
                  </a:ext>
                </a:extLst>
              </p:cNvPr>
              <p:cNvSpPr>
                <a:spLocks noGrp="1"/>
              </p:cNvSpPr>
              <p:nvPr>
                <p:ph type="subTitle"/>
              </p:nvPr>
            </p:nvSpPr>
            <p:spPr>
              <a:xfrm>
                <a:off x="457200" y="1783079"/>
                <a:ext cx="8229240" cy="4926331"/>
              </a:xfrm>
            </p:spPr>
            <p:txBody>
              <a:bodyPr/>
              <a:lstStyle/>
              <a:p>
                <a:pPr marL="0" lvl="0" indent="0">
                  <a:lnSpc>
                    <a:spcPct val="100000"/>
                  </a:lnSpc>
                  <a:spcBef>
                    <a:spcPct val="20000"/>
                  </a:spcBef>
                  <a:buNone/>
                </a:pPr>
                <a:r>
                  <a:rPr lang="en-US" sz="2400" dirty="0">
                    <a:solidFill>
                      <a:srgbClr val="366092"/>
                    </a:solidFill>
                    <a:latin typeface="Calibri"/>
                  </a:rPr>
                  <a:t>Therefore, the Upper Control Limit will be calculated as the following.</a:t>
                </a: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m:rPr>
                          <m:sty m:val="p"/>
                        </m:rPr>
                        <a:rPr lang="en-US" sz="2400" b="0" i="0" smtClean="0">
                          <a:solidFill>
                            <a:srgbClr val="366092"/>
                          </a:solidFill>
                          <a:latin typeface="Cambria Math" panose="02040503050406030204" pitchFamily="18" charset="0"/>
                        </a:rPr>
                        <m:t>UCL</m:t>
                      </m:r>
                      <m:r>
                        <a:rPr lang="en-US" sz="2400" b="0" i="1" smtClean="0">
                          <a:solidFill>
                            <a:srgbClr val="366092"/>
                          </a:solidFill>
                          <a:latin typeface="Cambria Math" panose="02040503050406030204" pitchFamily="18" charset="0"/>
                        </a:rPr>
                        <m:t>=</m:t>
                      </m:r>
                      <m:acc>
                        <m:accPr>
                          <m:chr m:val="̿"/>
                          <m:ctrlPr>
                            <a:rPr lang="en-US" sz="2400" b="0" i="1" smtClean="0">
                              <a:solidFill>
                                <a:srgbClr val="366092"/>
                              </a:solidFill>
                              <a:latin typeface="Cambria Math" panose="02040503050406030204" pitchFamily="18" charset="0"/>
                            </a:rPr>
                          </m:ctrlPr>
                        </m:accPr>
                        <m:e>
                          <m:r>
                            <a:rPr lang="en-US" sz="2400" b="0" i="1" smtClean="0">
                              <a:solidFill>
                                <a:srgbClr val="366092"/>
                              </a:solidFill>
                              <a:latin typeface="Cambria Math" panose="02040503050406030204" pitchFamily="18" charset="0"/>
                            </a:rPr>
                            <m:t>𝑥</m:t>
                          </m:r>
                        </m:e>
                      </m:acc>
                      <m:r>
                        <a:rPr lang="en-US" sz="2400" b="0" i="1" smtClean="0">
                          <a:solidFill>
                            <a:srgbClr val="366092"/>
                          </a:solidFill>
                          <a:latin typeface="Cambria Math" panose="02040503050406030204" pitchFamily="18" charset="0"/>
                        </a:rPr>
                        <m:t>+</m:t>
                      </m:r>
                      <m:sSub>
                        <m:sSubPr>
                          <m:ctrlPr>
                            <a:rPr lang="en-US" sz="2400" b="0" i="1" smtClean="0">
                              <a:solidFill>
                                <a:srgbClr val="366092"/>
                              </a:solidFill>
                              <a:latin typeface="Cambria Math" panose="02040503050406030204" pitchFamily="18" charset="0"/>
                            </a:rPr>
                          </m:ctrlPr>
                        </m:sSubPr>
                        <m:e>
                          <m:r>
                            <a:rPr lang="en-US" sz="2400" b="0" i="1" smtClean="0">
                              <a:solidFill>
                                <a:srgbClr val="366092"/>
                              </a:solidFill>
                              <a:latin typeface="Cambria Math" panose="02040503050406030204" pitchFamily="18" charset="0"/>
                            </a:rPr>
                            <m:t>𝑧</m:t>
                          </m:r>
                        </m:e>
                        <m:sub>
                          <m:f>
                            <m:fPr>
                              <m:type m:val="skw"/>
                              <m:ctrlPr>
                                <a:rPr lang="en-US" sz="2400" b="0" i="1" smtClean="0">
                                  <a:solidFill>
                                    <a:srgbClr val="366092"/>
                                  </a:solidFill>
                                  <a:latin typeface="Cambria Math" panose="02040503050406030204" pitchFamily="18" charset="0"/>
                                </a:rPr>
                              </m:ctrlPr>
                            </m:fPr>
                            <m:num>
                              <m:r>
                                <a:rPr lang="en-US" sz="2400" b="0" i="1" smtClean="0">
                                  <a:solidFill>
                                    <a:srgbClr val="366092"/>
                                  </a:solidFill>
                                  <a:latin typeface="Cambria Math" panose="02040503050406030204" pitchFamily="18" charset="0"/>
                                  <a:ea typeface="Cambria Math" panose="02040503050406030204" pitchFamily="18" charset="0"/>
                                </a:rPr>
                                <m:t>𝛼</m:t>
                              </m:r>
                            </m:num>
                            <m:den>
                              <m:r>
                                <a:rPr lang="en-US" sz="2400" b="0" i="1" smtClean="0">
                                  <a:solidFill>
                                    <a:srgbClr val="366092"/>
                                  </a:solidFill>
                                  <a:latin typeface="Cambria Math" panose="02040503050406030204" pitchFamily="18" charset="0"/>
                                </a:rPr>
                                <m:t>2</m:t>
                              </m:r>
                            </m:den>
                          </m:f>
                        </m:sub>
                      </m:sSub>
                      <m:f>
                        <m:fPr>
                          <m:ctrlPr>
                            <a:rPr lang="en-US" sz="2400" b="0" i="1" smtClean="0">
                              <a:solidFill>
                                <a:srgbClr val="366092"/>
                              </a:solidFill>
                              <a:latin typeface="Cambria Math" panose="02040503050406030204" pitchFamily="18" charset="0"/>
                            </a:rPr>
                          </m:ctrlPr>
                        </m:fPr>
                        <m:num>
                          <m:bar>
                            <m:barPr>
                              <m:pos m:val="top"/>
                              <m:ctrlPr>
                                <a:rPr lang="en-US" sz="2400" b="0" i="1" smtClean="0">
                                  <a:solidFill>
                                    <a:srgbClr val="366092"/>
                                  </a:solidFill>
                                  <a:latin typeface="Cambria Math" panose="02040503050406030204" pitchFamily="18" charset="0"/>
                                </a:rPr>
                              </m:ctrlPr>
                            </m:barPr>
                            <m:e>
                              <m:r>
                                <a:rPr lang="en-US" sz="2400" b="0" i="1" smtClean="0">
                                  <a:solidFill>
                                    <a:srgbClr val="366092"/>
                                  </a:solidFill>
                                  <a:latin typeface="Cambria Math" panose="02040503050406030204" pitchFamily="18" charset="0"/>
                                </a:rPr>
                                <m:t>𝑠</m:t>
                              </m:r>
                            </m:e>
                          </m:bar>
                        </m:num>
                        <m:den>
                          <m:rad>
                            <m:radPr>
                              <m:degHide m:val="on"/>
                              <m:ctrlPr>
                                <a:rPr lang="en-US" sz="2400" b="0" i="1" smtClean="0">
                                  <a:solidFill>
                                    <a:srgbClr val="366092"/>
                                  </a:solidFill>
                                  <a:latin typeface="Cambria Math" panose="02040503050406030204" pitchFamily="18" charset="0"/>
                                </a:rPr>
                              </m:ctrlPr>
                            </m:radPr>
                            <m:deg/>
                            <m:e>
                              <m:r>
                                <a:rPr lang="en-US" sz="2400" b="0" i="1" smtClean="0">
                                  <a:solidFill>
                                    <a:srgbClr val="366092"/>
                                  </a:solidFill>
                                  <a:latin typeface="Cambria Math" panose="02040503050406030204" pitchFamily="18" charset="0"/>
                                </a:rPr>
                                <m:t>𝑛</m:t>
                              </m:r>
                            </m:e>
                          </m:rad>
                        </m:den>
                      </m:f>
                    </m:oMath>
                  </m:oMathPara>
                </a14:m>
                <a:endParaRPr lang="en-US" sz="2400" dirty="0">
                  <a:solidFill>
                    <a:srgbClr val="366092"/>
                  </a:solidFill>
                  <a:latin typeface="Calibri"/>
                </a:endParaRPr>
              </a:p>
              <a:p>
                <a:pPr marL="0" lvl="0" indent="0" algn="ctr">
                  <a:lnSpc>
                    <a:spcPct val="100000"/>
                  </a:lnSpc>
                  <a:spcBef>
                    <a:spcPct val="20000"/>
                  </a:spcBef>
                  <a:buNone/>
                </a:pPr>
                <a:r>
                  <a:rPr lang="en-US" sz="2400" dirty="0">
                    <a:solidFill>
                      <a:srgbClr val="366092"/>
                    </a:solidFill>
                  </a:rPr>
                  <a:t>                      </a:t>
                </a:r>
                <a14:m>
                  <m:oMath xmlns:m="http://schemas.openxmlformats.org/officeDocument/2006/math">
                    <m:r>
                      <a:rPr lang="en-US" sz="2400" i="1">
                        <a:solidFill>
                          <a:srgbClr val="366092"/>
                        </a:solidFill>
                        <a:latin typeface="Cambria Math" panose="02040503050406030204" pitchFamily="18" charset="0"/>
                      </a:rPr>
                      <m:t>=</m:t>
                    </m:r>
                    <m:r>
                      <a:rPr lang="en-US" sz="2400" b="0" i="1" smtClean="0">
                        <a:solidFill>
                          <a:srgbClr val="366092"/>
                        </a:solidFill>
                        <a:latin typeface="Cambria Math" panose="02040503050406030204" pitchFamily="18" charset="0"/>
                      </a:rPr>
                      <m:t>14</m:t>
                    </m:r>
                    <m:r>
                      <a:rPr lang="en-US" sz="2400" b="0" i="1" smtClean="0">
                        <a:solidFill>
                          <a:srgbClr val="366092"/>
                        </a:solidFill>
                        <a:latin typeface="Cambria Math" panose="02040503050406030204" pitchFamily="18" charset="0"/>
                      </a:rPr>
                      <m:t>.</m:t>
                    </m:r>
                    <m:r>
                      <a:rPr lang="en-US" sz="2400" b="0" i="1" smtClean="0">
                        <a:solidFill>
                          <a:srgbClr val="366092"/>
                        </a:solidFill>
                        <a:latin typeface="Cambria Math" panose="02040503050406030204" pitchFamily="18" charset="0"/>
                      </a:rPr>
                      <m:t>996</m:t>
                    </m:r>
                    <m:r>
                      <a:rPr lang="en-US" sz="2400" i="1">
                        <a:solidFill>
                          <a:srgbClr val="366092"/>
                        </a:solidFill>
                        <a:latin typeface="Cambria Math" panose="02040503050406030204" pitchFamily="18" charset="0"/>
                      </a:rPr>
                      <m:t>+</m:t>
                    </m:r>
                    <m:r>
                      <a:rPr lang="en-US" sz="2400" b="0" i="1" smtClean="0">
                        <a:solidFill>
                          <a:srgbClr val="366092"/>
                        </a:solidFill>
                        <a:latin typeface="Cambria Math" panose="02040503050406030204" pitchFamily="18" charset="0"/>
                      </a:rPr>
                      <m:t>1</m:t>
                    </m:r>
                    <m:r>
                      <a:rPr lang="en-US" sz="2400" b="0" i="1" smtClean="0">
                        <a:solidFill>
                          <a:srgbClr val="366092"/>
                        </a:solidFill>
                        <a:latin typeface="Cambria Math" panose="02040503050406030204" pitchFamily="18" charset="0"/>
                      </a:rPr>
                      <m:t>.</m:t>
                    </m:r>
                    <m:r>
                      <a:rPr lang="en-US" sz="2400" b="0" i="1" smtClean="0">
                        <a:solidFill>
                          <a:srgbClr val="366092"/>
                        </a:solidFill>
                        <a:latin typeface="Cambria Math" panose="02040503050406030204" pitchFamily="18" charset="0"/>
                      </a:rPr>
                      <m:t>96</m:t>
                    </m:r>
                    <m:f>
                      <m:fPr>
                        <m:ctrlPr>
                          <a:rPr lang="en-US" sz="2400" i="1">
                            <a:solidFill>
                              <a:srgbClr val="366092"/>
                            </a:solidFill>
                            <a:latin typeface="Cambria Math" panose="02040503050406030204" pitchFamily="18" charset="0"/>
                          </a:rPr>
                        </m:ctrlPr>
                      </m:fPr>
                      <m:num>
                        <m:d>
                          <m:dPr>
                            <m:ctrlPr>
                              <a:rPr lang="en-US" sz="2400" i="1" smtClean="0">
                                <a:solidFill>
                                  <a:srgbClr val="366092"/>
                                </a:solidFill>
                                <a:latin typeface="Cambria Math" panose="02040503050406030204" pitchFamily="18" charset="0"/>
                              </a:rPr>
                            </m:ctrlPr>
                          </m:dPr>
                          <m:e>
                            <m:r>
                              <a:rPr lang="en-US" sz="2400" b="0" i="1" smtClean="0">
                                <a:solidFill>
                                  <a:srgbClr val="366092"/>
                                </a:solidFill>
                                <a:latin typeface="Cambria Math" panose="02040503050406030204" pitchFamily="18" charset="0"/>
                              </a:rPr>
                              <m:t>0</m:t>
                            </m:r>
                            <m:r>
                              <a:rPr lang="en-US" sz="2400" b="0" i="1" smtClean="0">
                                <a:solidFill>
                                  <a:srgbClr val="366092"/>
                                </a:solidFill>
                                <a:latin typeface="Cambria Math" panose="02040503050406030204" pitchFamily="18" charset="0"/>
                              </a:rPr>
                              <m:t>.</m:t>
                            </m:r>
                            <m:r>
                              <a:rPr lang="en-US" sz="2400" b="0" i="1" smtClean="0">
                                <a:solidFill>
                                  <a:srgbClr val="366092"/>
                                </a:solidFill>
                                <a:latin typeface="Cambria Math" panose="02040503050406030204" pitchFamily="18" charset="0"/>
                              </a:rPr>
                              <m:t>0252</m:t>
                            </m:r>
                          </m:e>
                        </m:d>
                      </m:num>
                      <m:den>
                        <m:rad>
                          <m:radPr>
                            <m:degHide m:val="on"/>
                            <m:ctrlPr>
                              <a:rPr lang="en-US" sz="2400" i="1">
                                <a:solidFill>
                                  <a:srgbClr val="366092"/>
                                </a:solidFill>
                                <a:latin typeface="Cambria Math" panose="02040503050406030204" pitchFamily="18" charset="0"/>
                              </a:rPr>
                            </m:ctrlPr>
                          </m:radPr>
                          <m:deg/>
                          <m:e>
                            <m:r>
                              <a:rPr lang="en-US" sz="2400" b="0" i="1" smtClean="0">
                                <a:solidFill>
                                  <a:srgbClr val="366092"/>
                                </a:solidFill>
                                <a:latin typeface="Cambria Math" panose="02040503050406030204" pitchFamily="18" charset="0"/>
                              </a:rPr>
                              <m:t>5</m:t>
                            </m:r>
                          </m:e>
                        </m:rad>
                      </m:den>
                    </m:f>
                  </m:oMath>
                </a14:m>
                <a:endParaRPr lang="en-US" sz="2400" dirty="0">
                  <a:solidFill>
                    <a:srgbClr val="366092"/>
                  </a:solidFill>
                  <a:latin typeface="Calibri"/>
                </a:endParaRP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400" i="1" smtClean="0">
                          <a:solidFill>
                            <a:srgbClr val="366092"/>
                          </a:solidFill>
                          <a:latin typeface="Cambria Math" panose="02040503050406030204" pitchFamily="18" charset="0"/>
                          <a:ea typeface="Cambria Math" panose="02040503050406030204" pitchFamily="18" charset="0"/>
                        </a:rPr>
                        <m:t>≈</m:t>
                      </m:r>
                      <m:r>
                        <a:rPr lang="en-US" sz="2400" b="0" i="1" smtClean="0">
                          <a:solidFill>
                            <a:srgbClr val="366092"/>
                          </a:solidFill>
                          <a:latin typeface="Cambria Math" panose="02040503050406030204" pitchFamily="18" charset="0"/>
                          <a:ea typeface="Cambria Math" panose="02040503050406030204" pitchFamily="18" charset="0"/>
                        </a:rPr>
                        <m:t>15</m:t>
                      </m:r>
                      <m:r>
                        <a:rPr lang="en-US" sz="2400" b="0" i="1" smtClean="0">
                          <a:solidFill>
                            <a:srgbClr val="366092"/>
                          </a:solidFill>
                          <a:latin typeface="Cambria Math" panose="02040503050406030204" pitchFamily="18" charset="0"/>
                          <a:ea typeface="Cambria Math" panose="02040503050406030204" pitchFamily="18" charset="0"/>
                        </a:rPr>
                        <m:t>.</m:t>
                      </m:r>
                      <m:r>
                        <a:rPr lang="en-US" sz="2400" b="0" i="1" smtClean="0">
                          <a:solidFill>
                            <a:srgbClr val="366092"/>
                          </a:solidFill>
                          <a:latin typeface="Cambria Math" panose="02040503050406030204" pitchFamily="18" charset="0"/>
                          <a:ea typeface="Cambria Math" panose="02040503050406030204" pitchFamily="18" charset="0"/>
                        </a:rPr>
                        <m:t>018</m:t>
                      </m:r>
                    </m:oMath>
                  </m:oMathPara>
                </a14:m>
                <a:endParaRPr lang="en-US" sz="2400" dirty="0">
                  <a:solidFill>
                    <a:srgbClr val="366092"/>
                  </a:solidFill>
                  <a:latin typeface="Calibri"/>
                </a:endParaRPr>
              </a:p>
              <a:p>
                <a:pPr marL="0" lvl="0" indent="0">
                  <a:lnSpc>
                    <a:spcPct val="100000"/>
                  </a:lnSpc>
                  <a:spcBef>
                    <a:spcPct val="20000"/>
                  </a:spcBef>
                  <a:buNone/>
                </a:pPr>
                <a:r>
                  <a:rPr lang="en-US" sz="2400" dirty="0">
                    <a:solidFill>
                      <a:srgbClr val="366092"/>
                    </a:solidFill>
                    <a:latin typeface="Calibri"/>
                  </a:rPr>
                  <a:t>The Lower Control Limit will then be calculated as the following.</a:t>
                </a: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m:rPr>
                          <m:sty m:val="p"/>
                        </m:rPr>
                        <a:rPr lang="en-US" sz="2400" smtClean="0">
                          <a:solidFill>
                            <a:srgbClr val="366092"/>
                          </a:solidFill>
                          <a:latin typeface="Cambria Math" panose="02040503050406030204" pitchFamily="18" charset="0"/>
                        </a:rPr>
                        <m:t>L</m:t>
                      </m:r>
                      <m:r>
                        <m:rPr>
                          <m:sty m:val="p"/>
                        </m:rPr>
                        <a:rPr lang="en-US" sz="2400">
                          <a:solidFill>
                            <a:srgbClr val="366092"/>
                          </a:solidFill>
                          <a:latin typeface="Cambria Math" panose="02040503050406030204" pitchFamily="18" charset="0"/>
                        </a:rPr>
                        <m:t>CL</m:t>
                      </m:r>
                      <m:r>
                        <a:rPr lang="en-US" sz="2400" i="1">
                          <a:solidFill>
                            <a:srgbClr val="366092"/>
                          </a:solidFill>
                          <a:latin typeface="Cambria Math" panose="02040503050406030204" pitchFamily="18" charset="0"/>
                        </a:rPr>
                        <m:t>=</m:t>
                      </m:r>
                      <m:acc>
                        <m:accPr>
                          <m:chr m:val="̿"/>
                          <m:ctrlPr>
                            <a:rPr lang="en-US" sz="2400" i="1">
                              <a:solidFill>
                                <a:srgbClr val="366092"/>
                              </a:solidFill>
                              <a:latin typeface="Cambria Math" panose="02040503050406030204" pitchFamily="18" charset="0"/>
                            </a:rPr>
                          </m:ctrlPr>
                        </m:accPr>
                        <m:e>
                          <m:r>
                            <a:rPr lang="en-US" sz="2400" i="1">
                              <a:solidFill>
                                <a:srgbClr val="366092"/>
                              </a:solidFill>
                              <a:latin typeface="Cambria Math" panose="02040503050406030204" pitchFamily="18" charset="0"/>
                            </a:rPr>
                            <m:t>𝑥</m:t>
                          </m:r>
                        </m:e>
                      </m:acc>
                      <m:r>
                        <a:rPr lang="en-US" sz="2400" b="0" i="1" smtClean="0">
                          <a:solidFill>
                            <a:srgbClr val="366092"/>
                          </a:solidFill>
                          <a:latin typeface="Cambria Math" panose="02040503050406030204" pitchFamily="18" charset="0"/>
                        </a:rPr>
                        <m:t>−</m:t>
                      </m:r>
                      <m:sSub>
                        <m:sSubPr>
                          <m:ctrlPr>
                            <a:rPr lang="en-US" sz="2400" i="1">
                              <a:solidFill>
                                <a:srgbClr val="366092"/>
                              </a:solidFill>
                              <a:latin typeface="Cambria Math" panose="02040503050406030204" pitchFamily="18" charset="0"/>
                            </a:rPr>
                          </m:ctrlPr>
                        </m:sSubPr>
                        <m:e>
                          <m:r>
                            <a:rPr lang="en-US" sz="2400" i="1">
                              <a:solidFill>
                                <a:srgbClr val="366092"/>
                              </a:solidFill>
                              <a:latin typeface="Cambria Math" panose="02040503050406030204" pitchFamily="18" charset="0"/>
                            </a:rPr>
                            <m:t>𝑧</m:t>
                          </m:r>
                        </m:e>
                        <m:sub>
                          <m:f>
                            <m:fPr>
                              <m:type m:val="skw"/>
                              <m:ctrlPr>
                                <a:rPr lang="en-US" sz="2400" i="1">
                                  <a:solidFill>
                                    <a:srgbClr val="366092"/>
                                  </a:solidFill>
                                  <a:latin typeface="Cambria Math" panose="02040503050406030204" pitchFamily="18" charset="0"/>
                                </a:rPr>
                              </m:ctrlPr>
                            </m:fPr>
                            <m:num>
                              <m:r>
                                <a:rPr lang="en-US" sz="2400" i="1">
                                  <a:solidFill>
                                    <a:srgbClr val="366092"/>
                                  </a:solidFill>
                                  <a:latin typeface="Cambria Math" panose="02040503050406030204" pitchFamily="18" charset="0"/>
                                  <a:ea typeface="Cambria Math" panose="02040503050406030204" pitchFamily="18" charset="0"/>
                                </a:rPr>
                                <m:t>𝛼</m:t>
                              </m:r>
                            </m:num>
                            <m:den>
                              <m:r>
                                <a:rPr lang="en-US" sz="2400" i="1">
                                  <a:solidFill>
                                    <a:srgbClr val="366092"/>
                                  </a:solidFill>
                                  <a:latin typeface="Cambria Math" panose="02040503050406030204" pitchFamily="18" charset="0"/>
                                </a:rPr>
                                <m:t>2</m:t>
                              </m:r>
                            </m:den>
                          </m:f>
                        </m:sub>
                      </m:sSub>
                      <m:f>
                        <m:fPr>
                          <m:ctrlPr>
                            <a:rPr lang="en-US" sz="2400" i="1">
                              <a:solidFill>
                                <a:srgbClr val="366092"/>
                              </a:solidFill>
                              <a:latin typeface="Cambria Math" panose="02040503050406030204" pitchFamily="18" charset="0"/>
                            </a:rPr>
                          </m:ctrlPr>
                        </m:fPr>
                        <m:num>
                          <m:bar>
                            <m:barPr>
                              <m:pos m:val="top"/>
                              <m:ctrlPr>
                                <a:rPr lang="en-US" sz="2400" i="1">
                                  <a:solidFill>
                                    <a:srgbClr val="366092"/>
                                  </a:solidFill>
                                  <a:latin typeface="Cambria Math" panose="02040503050406030204" pitchFamily="18" charset="0"/>
                                </a:rPr>
                              </m:ctrlPr>
                            </m:barPr>
                            <m:e>
                              <m:r>
                                <a:rPr lang="en-US" sz="2400" i="1">
                                  <a:solidFill>
                                    <a:srgbClr val="366092"/>
                                  </a:solidFill>
                                  <a:latin typeface="Cambria Math" panose="02040503050406030204" pitchFamily="18" charset="0"/>
                                </a:rPr>
                                <m:t>𝑠</m:t>
                              </m:r>
                            </m:e>
                          </m:bar>
                        </m:num>
                        <m:den>
                          <m:rad>
                            <m:radPr>
                              <m:degHide m:val="on"/>
                              <m:ctrlPr>
                                <a:rPr lang="en-US" sz="2400" i="1">
                                  <a:solidFill>
                                    <a:srgbClr val="366092"/>
                                  </a:solidFill>
                                  <a:latin typeface="Cambria Math" panose="02040503050406030204" pitchFamily="18" charset="0"/>
                                </a:rPr>
                              </m:ctrlPr>
                            </m:radPr>
                            <m:deg/>
                            <m:e>
                              <m:r>
                                <a:rPr lang="en-US" sz="2400" i="1">
                                  <a:solidFill>
                                    <a:srgbClr val="366092"/>
                                  </a:solidFill>
                                  <a:latin typeface="Cambria Math" panose="02040503050406030204" pitchFamily="18" charset="0"/>
                                </a:rPr>
                                <m:t>𝑛</m:t>
                              </m:r>
                            </m:e>
                          </m:rad>
                        </m:den>
                      </m:f>
                    </m:oMath>
                  </m:oMathPara>
                </a14:m>
                <a:endParaRPr lang="en-US" sz="2400" dirty="0">
                  <a:solidFill>
                    <a:srgbClr val="366092"/>
                  </a:solidFill>
                  <a:latin typeface="Calibri"/>
                </a:endParaRPr>
              </a:p>
              <a:p>
                <a:pPr marL="0" lvl="0" indent="0" algn="ctr">
                  <a:lnSpc>
                    <a:spcPct val="100000"/>
                  </a:lnSpc>
                  <a:spcBef>
                    <a:spcPct val="20000"/>
                  </a:spcBef>
                  <a:buNone/>
                </a:pPr>
                <a:r>
                  <a:rPr lang="en-US" sz="2400" dirty="0">
                    <a:solidFill>
                      <a:srgbClr val="366092"/>
                    </a:solidFill>
                  </a:rPr>
                  <a:t>                      </a:t>
                </a:r>
                <a14:m>
                  <m:oMath xmlns:m="http://schemas.openxmlformats.org/officeDocument/2006/math">
                    <m:r>
                      <a:rPr lang="en-US" sz="2400" i="1">
                        <a:solidFill>
                          <a:srgbClr val="366092"/>
                        </a:solidFill>
                        <a:latin typeface="Cambria Math" panose="02040503050406030204" pitchFamily="18" charset="0"/>
                      </a:rPr>
                      <m:t>=</m:t>
                    </m:r>
                    <m:r>
                      <a:rPr lang="en-US" sz="2400" i="1">
                        <a:solidFill>
                          <a:srgbClr val="366092"/>
                        </a:solidFill>
                        <a:latin typeface="Cambria Math" panose="02040503050406030204" pitchFamily="18" charset="0"/>
                      </a:rPr>
                      <m:t>14</m:t>
                    </m:r>
                    <m:r>
                      <a:rPr lang="en-US" sz="2400" i="1">
                        <a:solidFill>
                          <a:srgbClr val="366092"/>
                        </a:solidFill>
                        <a:latin typeface="Cambria Math" panose="02040503050406030204" pitchFamily="18" charset="0"/>
                      </a:rPr>
                      <m:t>.</m:t>
                    </m:r>
                    <m:r>
                      <a:rPr lang="en-US" sz="2400" i="1">
                        <a:solidFill>
                          <a:srgbClr val="366092"/>
                        </a:solidFill>
                        <a:latin typeface="Cambria Math" panose="02040503050406030204" pitchFamily="18" charset="0"/>
                      </a:rPr>
                      <m:t>996</m:t>
                    </m:r>
                    <m:r>
                      <a:rPr lang="en-US" sz="2400" b="0" i="1" smtClean="0">
                        <a:solidFill>
                          <a:srgbClr val="366092"/>
                        </a:solidFill>
                        <a:latin typeface="Cambria Math" panose="02040503050406030204" pitchFamily="18" charset="0"/>
                      </a:rPr>
                      <m:t>−</m:t>
                    </m:r>
                    <m:r>
                      <a:rPr lang="en-US" sz="2400" i="1">
                        <a:solidFill>
                          <a:srgbClr val="366092"/>
                        </a:solidFill>
                        <a:latin typeface="Cambria Math" panose="02040503050406030204" pitchFamily="18" charset="0"/>
                      </a:rPr>
                      <m:t>1</m:t>
                    </m:r>
                    <m:r>
                      <a:rPr lang="en-US" sz="2400" i="1">
                        <a:solidFill>
                          <a:srgbClr val="366092"/>
                        </a:solidFill>
                        <a:latin typeface="Cambria Math" panose="02040503050406030204" pitchFamily="18" charset="0"/>
                      </a:rPr>
                      <m:t>.</m:t>
                    </m:r>
                    <m:r>
                      <a:rPr lang="en-US" sz="2400" i="1">
                        <a:solidFill>
                          <a:srgbClr val="366092"/>
                        </a:solidFill>
                        <a:latin typeface="Cambria Math" panose="02040503050406030204" pitchFamily="18" charset="0"/>
                      </a:rPr>
                      <m:t>96</m:t>
                    </m:r>
                    <m:f>
                      <m:fPr>
                        <m:ctrlPr>
                          <a:rPr lang="en-US" sz="2400" i="1">
                            <a:solidFill>
                              <a:srgbClr val="366092"/>
                            </a:solidFill>
                            <a:latin typeface="Cambria Math" panose="02040503050406030204" pitchFamily="18" charset="0"/>
                          </a:rPr>
                        </m:ctrlPr>
                      </m:fPr>
                      <m:num>
                        <m:d>
                          <m:dPr>
                            <m:ctrlPr>
                              <a:rPr lang="en-US" sz="2400" i="1">
                                <a:solidFill>
                                  <a:srgbClr val="366092"/>
                                </a:solidFill>
                                <a:latin typeface="Cambria Math" panose="02040503050406030204" pitchFamily="18" charset="0"/>
                              </a:rPr>
                            </m:ctrlPr>
                          </m:dPr>
                          <m:e>
                            <m:r>
                              <a:rPr lang="en-US" sz="2400" i="1">
                                <a:solidFill>
                                  <a:srgbClr val="366092"/>
                                </a:solidFill>
                                <a:latin typeface="Cambria Math" panose="02040503050406030204" pitchFamily="18" charset="0"/>
                              </a:rPr>
                              <m:t>0</m:t>
                            </m:r>
                            <m:r>
                              <a:rPr lang="en-US" sz="2400" i="1">
                                <a:solidFill>
                                  <a:srgbClr val="366092"/>
                                </a:solidFill>
                                <a:latin typeface="Cambria Math" panose="02040503050406030204" pitchFamily="18" charset="0"/>
                              </a:rPr>
                              <m:t>.</m:t>
                            </m:r>
                            <m:r>
                              <a:rPr lang="en-US" sz="2400" i="1">
                                <a:solidFill>
                                  <a:srgbClr val="366092"/>
                                </a:solidFill>
                                <a:latin typeface="Cambria Math" panose="02040503050406030204" pitchFamily="18" charset="0"/>
                              </a:rPr>
                              <m:t>0252</m:t>
                            </m:r>
                          </m:e>
                        </m:d>
                      </m:num>
                      <m:den>
                        <m:rad>
                          <m:radPr>
                            <m:degHide m:val="on"/>
                            <m:ctrlPr>
                              <a:rPr lang="en-US" sz="2400" i="1">
                                <a:solidFill>
                                  <a:srgbClr val="366092"/>
                                </a:solidFill>
                                <a:latin typeface="Cambria Math" panose="02040503050406030204" pitchFamily="18" charset="0"/>
                              </a:rPr>
                            </m:ctrlPr>
                          </m:radPr>
                          <m:deg/>
                          <m:e>
                            <m:r>
                              <a:rPr lang="en-US" sz="2400" i="1">
                                <a:solidFill>
                                  <a:srgbClr val="366092"/>
                                </a:solidFill>
                                <a:latin typeface="Cambria Math" panose="02040503050406030204" pitchFamily="18" charset="0"/>
                              </a:rPr>
                              <m:t>5</m:t>
                            </m:r>
                          </m:e>
                        </m:rad>
                      </m:den>
                    </m:f>
                  </m:oMath>
                </a14:m>
                <a:endParaRPr lang="en-US" sz="2400" dirty="0">
                  <a:solidFill>
                    <a:srgbClr val="366092"/>
                  </a:solidFill>
                  <a:latin typeface="Calibri"/>
                </a:endParaRP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400" i="1">
                          <a:solidFill>
                            <a:srgbClr val="366092"/>
                          </a:solidFill>
                          <a:latin typeface="Cambria Math" panose="02040503050406030204" pitchFamily="18" charset="0"/>
                          <a:ea typeface="Cambria Math" panose="02040503050406030204" pitchFamily="18" charset="0"/>
                        </a:rPr>
                        <m:t>≈</m:t>
                      </m:r>
                      <m:r>
                        <a:rPr lang="en-US" sz="2400" i="1">
                          <a:solidFill>
                            <a:srgbClr val="366092"/>
                          </a:solidFill>
                          <a:latin typeface="Cambria Math" panose="02040503050406030204" pitchFamily="18" charset="0"/>
                          <a:ea typeface="Cambria Math" panose="02040503050406030204" pitchFamily="18" charset="0"/>
                        </a:rPr>
                        <m:t>14</m:t>
                      </m:r>
                      <m:r>
                        <a:rPr lang="en-US" sz="2400" b="0" i="1" smtClean="0">
                          <a:solidFill>
                            <a:srgbClr val="366092"/>
                          </a:solidFill>
                          <a:latin typeface="Cambria Math" panose="02040503050406030204" pitchFamily="18" charset="0"/>
                          <a:ea typeface="Cambria Math" panose="02040503050406030204" pitchFamily="18" charset="0"/>
                        </a:rPr>
                        <m:t>.</m:t>
                      </m:r>
                      <m:r>
                        <a:rPr lang="en-US" sz="2400" b="0" i="1" smtClean="0">
                          <a:solidFill>
                            <a:srgbClr val="366092"/>
                          </a:solidFill>
                          <a:latin typeface="Cambria Math" panose="02040503050406030204" pitchFamily="18" charset="0"/>
                          <a:ea typeface="Cambria Math" panose="02040503050406030204" pitchFamily="18" charset="0"/>
                        </a:rPr>
                        <m:t>974</m:t>
                      </m:r>
                    </m:oMath>
                  </m:oMathPara>
                </a14:m>
                <a:endParaRPr lang="en-US" sz="2400" dirty="0">
                  <a:solidFill>
                    <a:srgbClr val="366092"/>
                  </a:solidFill>
                  <a:latin typeface="Calibri"/>
                </a:endParaRPr>
              </a:p>
              <a:p>
                <a:pPr marL="0" lvl="0" indent="0">
                  <a:lnSpc>
                    <a:spcPct val="100000"/>
                  </a:lnSpc>
                  <a:spcBef>
                    <a:spcPct val="20000"/>
                  </a:spcBef>
                  <a:buNone/>
                </a:pPr>
                <a:endParaRPr lang="en-US" sz="2600" dirty="0">
                  <a:solidFill>
                    <a:srgbClr val="366092"/>
                  </a:solidFill>
                  <a:latin typeface="Calibri"/>
                </a:endParaRPr>
              </a:p>
              <a:p>
                <a:pPr marL="0" lvl="0" indent="0" algn="ctr">
                  <a:lnSpc>
                    <a:spcPct val="100000"/>
                  </a:lnSpc>
                  <a:spcBef>
                    <a:spcPct val="20000"/>
                  </a:spcBef>
                  <a:buNone/>
                </a:pPr>
                <a:endParaRPr lang="en-US" sz="2600" dirty="0">
                  <a:solidFill>
                    <a:srgbClr val="366092"/>
                  </a:solidFill>
                  <a:latin typeface="Calibri"/>
                </a:endParaRPr>
              </a:p>
              <a:p>
                <a:endParaRPr lang="en-US" dirty="0"/>
              </a:p>
            </p:txBody>
          </p:sp>
        </mc:Choice>
        <mc:Fallback>
          <p:sp>
            <p:nvSpPr>
              <p:cNvPr id="3" name="Subtitle 2">
                <a:extLst>
                  <a:ext uri="{FF2B5EF4-FFF2-40B4-BE49-F238E27FC236}">
                    <a16:creationId xmlns:a16="http://schemas.microsoft.com/office/drawing/2014/main" id="{F3A3A69C-8C3A-4AAD-BE80-3CE6369F5395}"/>
                  </a:ext>
                </a:extLst>
              </p:cNvPr>
              <p:cNvSpPr>
                <a:spLocks noGrp="1" noRot="1" noChangeAspect="1" noMove="1" noResize="1" noEditPoints="1" noAdjustHandles="1" noChangeArrowheads="1" noChangeShapeType="1" noTextEdit="1"/>
              </p:cNvSpPr>
              <p:nvPr>
                <p:ph type="subTitle"/>
              </p:nvPr>
            </p:nvSpPr>
            <p:spPr>
              <a:xfrm>
                <a:off x="457200" y="1783079"/>
                <a:ext cx="8229240" cy="4926331"/>
              </a:xfrm>
              <a:blipFill>
                <a:blip r:embed="rId3"/>
                <a:stretch>
                  <a:fillRect l="-2222" t="-15698"/>
                </a:stretch>
              </a:blipFill>
            </p:spPr>
            <p:txBody>
              <a:bodyPr/>
              <a:lstStyle/>
              <a:p>
                <a:r>
                  <a:rPr lang="en-US">
                    <a:noFill/>
                  </a:rPr>
                  <a:t> </a:t>
                </a:r>
              </a:p>
            </p:txBody>
          </p:sp>
        </mc:Fallback>
      </mc:AlternateContent>
    </p:spTree>
    <p:extLst>
      <p:ext uri="{BB962C8B-B14F-4D97-AF65-F5344CB8AC3E}">
        <p14:creationId xmlns:p14="http://schemas.microsoft.com/office/powerpoint/2010/main" val="3472479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56"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56"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8" name="TextShape 3"/>
              <p:cNvSpPr txBox="1"/>
              <p:nvPr/>
            </p:nvSpPr>
            <p:spPr>
              <a:xfrm>
                <a:off x="457200" y="1029240"/>
                <a:ext cx="8229240" cy="4966560"/>
              </a:xfrm>
              <a:prstGeom prst="rect">
                <a:avLst/>
              </a:prstGeom>
              <a:noFill/>
              <a:ln>
                <a:noFill/>
              </a:ln>
            </p:spPr>
            <p:txBody>
              <a:bodyPr lIns="90000" tIns="45000" rIns="90000" bIns="45000">
                <a:normAutofit fontScale="88000" lnSpcReduction="20000"/>
              </a:bodyPr>
              <a:lstStyle/>
              <a:p>
                <a:pPr lvl="0">
                  <a:spcBef>
                    <a:spcPct val="20000"/>
                  </a:spcBef>
                  <a:defRPr b="1"/>
                </a:pPr>
                <a:r>
                  <a:rPr lang="en-US" sz="2800" b="1" dirty="0">
                    <a:solidFill>
                      <a:srgbClr val="366092"/>
                    </a:solidFill>
                    <a:latin typeface="Calibri"/>
                  </a:rPr>
                  <a:t>Step 3: For the given samples, state if the process is "In Control" or "Out of Control"</a:t>
                </a:r>
              </a:p>
              <a:p>
                <a:pPr lvl="0">
                  <a:spcBef>
                    <a:spcPct val="20000"/>
                  </a:spcBef>
                </a:pPr>
                <a:r>
                  <a:rPr lang="en-US" sz="2800" dirty="0">
                    <a:solidFill>
                      <a:srgbClr val="366092"/>
                    </a:solidFill>
                    <a:latin typeface="Calibri"/>
                  </a:rPr>
                  <a:t>This step will be repeated for each additional sample. At each step, we must determine whether the process is "In Control" or "Out of Control."</a:t>
                </a:r>
              </a:p>
              <a:p>
                <a:pPr lvl="0">
                  <a:spcBef>
                    <a:spcPct val="20000"/>
                  </a:spcBef>
                  <a:defRPr sz="2800"/>
                </a:pPr>
                <a:r>
                  <a:rPr lang="en-US" sz="2800" b="1" dirty="0">
                    <a:solidFill>
                      <a:srgbClr val="366092"/>
                    </a:solidFill>
                    <a:latin typeface="Calibri"/>
                  </a:rPr>
                  <a:t>Sample 16:</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974</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976</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018</m:t>
                    </m:r>
                  </m:oMath>
                </a14:m>
                <a:r>
                  <a:rPr lang="en-US" sz="2800" dirty="0">
                    <a:solidFill>
                      <a:srgbClr val="366092"/>
                    </a:solidFill>
                    <a:latin typeface="Calibri"/>
                  </a:rPr>
                  <a:t> (i.e., the sample mean is within the control limits), the process is deemed to be "In Control."</a:t>
                </a:r>
              </a:p>
              <a:p>
                <a:pPr lvl="0">
                  <a:spcBef>
                    <a:spcPct val="20000"/>
                  </a:spcBef>
                  <a:defRPr sz="2800"/>
                </a:pPr>
                <a:r>
                  <a:rPr lang="en-US" sz="2800" b="1" dirty="0">
                    <a:solidFill>
                      <a:srgbClr val="366092"/>
                    </a:solidFill>
                    <a:latin typeface="Calibri"/>
                  </a:rPr>
                  <a:t>Sample 17:</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068</m:t>
                    </m:r>
                    <m:r>
                      <a:rPr lang="en-US" sz="2800">
                        <a:solidFill>
                          <a:srgbClr val="366092"/>
                        </a:solidFill>
                        <a:latin typeface="Cambria Math" panose="02040503050406030204" pitchFamily="18" charset="0"/>
                      </a:rPr>
                      <m:t>&gt;</m:t>
                    </m:r>
                    <m:r>
                      <a:rPr lang="en-US" sz="2800">
                        <a:solidFill>
                          <a:srgbClr val="366092"/>
                        </a:solidFill>
                        <a:latin typeface="Cambria Math" panose="02040503050406030204" pitchFamily="18" charset="0"/>
                      </a:rPr>
                      <m:t>15</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018</m:t>
                    </m:r>
                  </m:oMath>
                </a14:m>
                <a:r>
                  <a:rPr lang="en-US" sz="2800" dirty="0">
                    <a:solidFill>
                      <a:srgbClr val="366092"/>
                    </a:solidFill>
                    <a:latin typeface="Calibri"/>
                  </a:rPr>
                  <a:t> (i.e., the sample mean falls above the upper control limit), the process is deemed to be "Out of Control."</a:t>
                </a:r>
              </a:p>
              <a:p>
                <a:pPr lvl="0">
                  <a:spcBef>
                    <a:spcPct val="20000"/>
                  </a:spcBef>
                  <a:defRPr sz="2800"/>
                </a:pPr>
                <a:r>
                  <a:rPr lang="en-US" sz="2800" b="1" dirty="0">
                    <a:solidFill>
                      <a:srgbClr val="366092"/>
                    </a:solidFill>
                    <a:latin typeface="Calibri"/>
                  </a:rPr>
                  <a:t>Sample 18:</a:t>
                </a:r>
                <a:r>
                  <a:rPr lang="en-US" sz="2800" dirty="0">
                    <a:solidFill>
                      <a:srgbClr val="366092"/>
                    </a:solidFill>
                    <a:latin typeface="Calibri"/>
                  </a:rPr>
                  <a:t> As </a:t>
                </a:r>
                <a14:m>
                  <m:oMath xmlns:m="http://schemas.openxmlformats.org/officeDocument/2006/math">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960</m:t>
                    </m:r>
                    <m:r>
                      <a:rPr lang="en-US" sz="2800">
                        <a:solidFill>
                          <a:srgbClr val="366092"/>
                        </a:solidFill>
                        <a:latin typeface="Cambria Math" panose="02040503050406030204" pitchFamily="18" charset="0"/>
                      </a:rPr>
                      <m:t>&lt;</m:t>
                    </m:r>
                    <m:r>
                      <a:rPr lang="en-US" sz="2800">
                        <a:solidFill>
                          <a:srgbClr val="366092"/>
                        </a:solidFill>
                        <a:latin typeface="Cambria Math" panose="02040503050406030204" pitchFamily="18" charset="0"/>
                      </a:rPr>
                      <m:t>14</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974</m:t>
                    </m:r>
                  </m:oMath>
                </a14:m>
                <a:r>
                  <a:rPr lang="en-US" sz="2800" dirty="0">
                    <a:solidFill>
                      <a:srgbClr val="366092"/>
                    </a:solidFill>
                    <a:latin typeface="Calibri"/>
                  </a:rPr>
                  <a:t> (i.e., the sample mean falls below the lower control limit), the process is deemed to be "Out of Control."</a:t>
                </a:r>
              </a:p>
            </p:txBody>
          </p:sp>
        </mc:Choice>
        <mc:Fallback>
          <p:sp>
            <p:nvSpPr>
              <p:cNvPr id="458"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259" t="-2331" r="-1778"/>
                </a:stretch>
              </a:blipFill>
              <a:ln>
                <a:noFill/>
              </a:ln>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6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60"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462"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63"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A6.4: Mean Charts Using</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𝑠</m:t>
                    </m:r>
                  </m:oMath>
                </a14:m>
                <a:r>
                  <a:rPr lang="en-US" sz="3200" dirty="0">
                    <a:solidFill>
                      <a:srgbClr val="1F497D"/>
                    </a:solidFill>
                    <a:latin typeface="Calibri"/>
                    <a:ea typeface="+mj-ea"/>
                    <a:cs typeface="+mj-cs"/>
                  </a:rPr>
                  <a:t> (cont.)</a:t>
                </a:r>
                <a:endParaRPr lang="en-US" sz="3200" b="0" strike="noStrike" spc="-1" dirty="0">
                  <a:solidFill>
                    <a:srgbClr val="366092"/>
                  </a:solidFill>
                  <a:latin typeface="Calibri"/>
                </a:endParaRPr>
              </a:p>
            </p:txBody>
          </p:sp>
        </mc:Choice>
        <mc:Fallback>
          <p:sp>
            <p:nvSpPr>
              <p:cNvPr id="463"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5" name="TextShape 3"/>
              <p:cNvSpPr txBox="1"/>
              <p:nvPr/>
            </p:nvSpPr>
            <p:spPr>
              <a:xfrm>
                <a:off x="457200" y="1029240"/>
                <a:ext cx="8229240" cy="4966560"/>
              </a:xfrm>
              <a:prstGeom prst="rect">
                <a:avLst/>
              </a:prstGeom>
              <a:noFill/>
              <a:ln>
                <a:noFill/>
              </a:ln>
            </p:spPr>
            <p:txBody>
              <a:bodyPr lIns="90000" tIns="45000" rIns="90000" bIns="45000">
                <a:normAutofit fontScale="92500" lnSpcReduction="10000"/>
              </a:bodyPr>
              <a:lstStyle/>
              <a:p>
                <a:pPr lvl="0">
                  <a:spcBef>
                    <a:spcPct val="20000"/>
                  </a:spcBef>
                  <a:defRPr b="1"/>
                </a:pPr>
                <a:r>
                  <a:rPr lang="en-US" sz="2800" b="1" dirty="0">
                    <a:solidFill>
                      <a:srgbClr val="366092"/>
                    </a:solidFill>
                    <a:latin typeface="Calibri"/>
                  </a:rPr>
                  <a:t>Step 4: Find the probability that the production manager will conclude that the process is "Out of Control" when the process is actually "In Control".</a:t>
                </a:r>
              </a:p>
              <a:p>
                <a:pPr lvl="0">
                  <a:spcBef>
                    <a:spcPct val="20000"/>
                  </a:spcBef>
                </a:pPr>
                <a:r>
                  <a:rPr lang="en-US" sz="2800" dirty="0">
                    <a:solidFill>
                      <a:srgbClr val="366092"/>
                    </a:solidFill>
                    <a:latin typeface="Calibri"/>
                  </a:rPr>
                  <a:t>A </a:t>
                </a:r>
                <a:r>
                  <a:rPr lang="en-US" sz="2800" b="1" dirty="0">
                    <a:solidFill>
                      <a:srgbClr val="366092"/>
                    </a:solidFill>
                    <a:latin typeface="Calibri"/>
                  </a:rPr>
                  <a:t>Type I Error</a:t>
                </a:r>
                <a:r>
                  <a:rPr lang="en-US" sz="2800" dirty="0">
                    <a:solidFill>
                      <a:srgbClr val="366092"/>
                    </a:solidFill>
                    <a:latin typeface="Calibri"/>
                  </a:rPr>
                  <a:t> is the error of concluding that the process is "Out of Control" when the process is actually "In Control."</a:t>
                </a:r>
              </a:p>
              <a:p>
                <a:pPr lvl="0">
                  <a:spcBef>
                    <a:spcPct val="20000"/>
                  </a:spcBef>
                  <a:defRPr sz="2800"/>
                </a:pPr>
                <a:r>
                  <a:rPr lang="en-US" sz="2800" dirty="0">
                    <a:solidFill>
                      <a:srgbClr val="366092"/>
                    </a:solidFill>
                    <a:latin typeface="Calibri"/>
                  </a:rPr>
                  <a:t>The control limits were established such that the </a:t>
                </a:r>
                <a14:m>
                  <m:oMath xmlns:m="http://schemas.openxmlformats.org/officeDocument/2006/math">
                    <m:r>
                      <a:rPr lang="en-US" sz="2800">
                        <a:solidFill>
                          <a:srgbClr val="366092"/>
                        </a:solidFill>
                        <a:latin typeface="Cambria Math" panose="02040503050406030204" pitchFamily="18" charset="0"/>
                      </a:rPr>
                      <m:t>𝛼</m:t>
                    </m:r>
                  </m:oMath>
                </a14:m>
                <a:r>
                  <a:rPr lang="en-US" sz="2800" dirty="0">
                    <a:solidFill>
                      <a:srgbClr val="366092"/>
                    </a:solidFill>
                    <a:latin typeface="Calibri"/>
                  </a:rPr>
                  <a:t>-risk is </a:t>
                </a:r>
                <a14:m>
                  <m:oMath xmlns:m="http://schemas.openxmlformats.org/officeDocument/2006/math">
                    <m:r>
                      <a:rPr lang="en-US" sz="2800">
                        <a:solidFill>
                          <a:srgbClr val="366092"/>
                        </a:solidFill>
                        <a:latin typeface="Cambria Math" panose="02040503050406030204" pitchFamily="18" charset="0"/>
                      </a:rPr>
                      <m:t>5</m:t>
                    </m:r>
                    <m:r>
                      <a:rPr lang="en-US" sz="2800">
                        <a:solidFill>
                          <a:srgbClr val="366092"/>
                        </a:solidFill>
                        <a:latin typeface="Cambria Math" panose="02040503050406030204" pitchFamily="18" charset="0"/>
                      </a:rPr>
                      <m:t>%</m:t>
                    </m:r>
                  </m:oMath>
                </a14:m>
                <a:r>
                  <a:rPr lang="en-US" sz="2800" dirty="0">
                    <a:solidFill>
                      <a:srgbClr val="366092"/>
                    </a:solidFill>
                    <a:latin typeface="Calibri"/>
                  </a:rPr>
                  <a:t>. Thus, by the definition of </a:t>
                </a:r>
                <a14:m>
                  <m:oMath xmlns:m="http://schemas.openxmlformats.org/officeDocument/2006/math">
                    <m:r>
                      <a:rPr lang="en-US" sz="2800">
                        <a:solidFill>
                          <a:srgbClr val="366092"/>
                        </a:solidFill>
                        <a:latin typeface="Cambria Math" panose="02040503050406030204" pitchFamily="18" charset="0"/>
                      </a:rPr>
                      <m:t>𝛼</m:t>
                    </m:r>
                  </m:oMath>
                </a14:m>
                <a:r>
                  <a:rPr lang="en-US" sz="2800" dirty="0">
                    <a:solidFill>
                      <a:srgbClr val="366092"/>
                    </a:solidFill>
                    <a:latin typeface="Calibri"/>
                  </a:rPr>
                  <a:t>-risk, the probability of a Type I Error is </a:t>
                </a:r>
                <a:r>
                  <a:rPr lang="en-US" sz="2800" dirty="0">
                    <a:solidFill>
                      <a:srgbClr val="366092"/>
                    </a:solidFill>
                    <a:latin typeface="Cambria Math"/>
                  </a:rPr>
                  <a:t>0.05</a:t>
                </a:r>
                <a:r>
                  <a:rPr lang="en-US" sz="2800" dirty="0">
                    <a:solidFill>
                      <a:srgbClr val="366092"/>
                    </a:solidFill>
                    <a:latin typeface="Calibri"/>
                  </a:rPr>
                  <a:t>.</a:t>
                </a:r>
              </a:p>
              <a:p>
                <a:pPr lvl="0">
                  <a:spcBef>
                    <a:spcPct val="20000"/>
                  </a:spcBef>
                </a:pPr>
                <a:r>
                  <a:rPr lang="en-US" sz="2800" dirty="0">
                    <a:solidFill>
                      <a:srgbClr val="366092"/>
                    </a:solidFill>
                    <a:latin typeface="Calibri"/>
                  </a:rPr>
                  <a:t>Therefore, the probability that the production manager will conclude that the process is "Out of Control" when the process is actually "In Control" (i.e., make a Type I Error) is </a:t>
                </a:r>
                <a:r>
                  <a:rPr lang="en-US" sz="2800" dirty="0">
                    <a:solidFill>
                      <a:srgbClr val="366092"/>
                    </a:solidFill>
                    <a:latin typeface="Cambria Math"/>
                  </a:rPr>
                  <a:t>0.05</a:t>
                </a:r>
                <a:r>
                  <a:rPr lang="en-US" sz="2800" dirty="0">
                    <a:solidFill>
                      <a:srgbClr val="366092"/>
                    </a:solidFill>
                    <a:latin typeface="Calibri"/>
                  </a:rPr>
                  <a:t>.</a:t>
                </a:r>
              </a:p>
            </p:txBody>
          </p:sp>
        </mc:Choice>
        <mc:Fallback>
          <p:sp>
            <p:nvSpPr>
              <p:cNvPr id="465"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333" t="-1963" r="-1037"/>
                </a:stretch>
              </a:blipFill>
              <a:ln>
                <a:noFill/>
              </a:ln>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6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467"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9"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Miller Manufacturing has decided to use a </a:t>
                </a:r>
                <a14:m>
                  <m:oMath xmlns:m="http://schemas.openxmlformats.org/officeDocument/2006/math">
                    <m:r>
                      <a:rPr lang="en-US" sz="2800">
                        <a:solidFill>
                          <a:srgbClr val="366092"/>
                        </a:solidFill>
                        <a:latin typeface="Cambria Math" panose="02040503050406030204" pitchFamily="18" charset="0"/>
                      </a:rPr>
                      <m:t>𝑝</m:t>
                    </m:r>
                  </m:oMath>
                </a14:m>
                <a:r>
                  <a:rPr lang="en-US" sz="2800" dirty="0">
                    <a:solidFill>
                      <a:srgbClr val="366092"/>
                    </a:solidFill>
                    <a:latin typeface="Calibri"/>
                  </a:rPr>
                  <a:t>-Chart with </a:t>
                </a:r>
                <a:r>
                  <a:rPr lang="en-US" sz="2800" dirty="0">
                    <a:solidFill>
                      <a:srgbClr val="366092"/>
                    </a:solidFill>
                    <a:latin typeface="Cambria Math"/>
                  </a:rPr>
                  <a:t>2</a:t>
                </a:r>
                <a:r>
                  <a:rPr lang="en-US" sz="2800" dirty="0">
                    <a:solidFill>
                      <a:srgbClr val="366092"/>
                    </a:solidFill>
                    <a:latin typeface="Calibri"/>
                  </a:rPr>
                  <a:t>-sigma control limits to monitor the proportion of defective circuits produced by their production process. The production manager randomly samples </a:t>
                </a:r>
                <a:r>
                  <a:rPr lang="en-US" sz="2800" dirty="0">
                    <a:solidFill>
                      <a:srgbClr val="366092"/>
                    </a:solidFill>
                    <a:latin typeface="Cambria Math"/>
                  </a:rPr>
                  <a:t>100</a:t>
                </a:r>
                <a:r>
                  <a:rPr lang="en-US" sz="2800" dirty="0">
                    <a:solidFill>
                      <a:srgbClr val="366092"/>
                    </a:solidFill>
                    <a:latin typeface="Calibri"/>
                  </a:rPr>
                  <a:t> circuits at </a:t>
                </a:r>
                <a:r>
                  <a:rPr lang="en-US" sz="2800" dirty="0">
                    <a:solidFill>
                      <a:srgbClr val="366092"/>
                    </a:solidFill>
                    <a:latin typeface="Cambria Math"/>
                  </a:rPr>
                  <a:t>16</a:t>
                </a:r>
                <a:r>
                  <a:rPr lang="en-US" sz="2800" dirty="0">
                    <a:solidFill>
                      <a:srgbClr val="366092"/>
                    </a:solidFill>
                    <a:latin typeface="Calibri"/>
                  </a:rPr>
                  <a:t> successively selected time periods and counts the number of defective circuits in the sample.</a:t>
                </a:r>
              </a:p>
              <a:p>
                <a:pPr lvl="0">
                  <a:spcBef>
                    <a:spcPct val="20000"/>
                  </a:spcBef>
                </a:pPr>
                <a:r>
                  <a:rPr lang="en-US" sz="2800" dirty="0">
                    <a:solidFill>
                      <a:srgbClr val="366092"/>
                    </a:solidFill>
                    <a:latin typeface="Calibri"/>
                  </a:rPr>
                  <a:t>The results of the sampling are displayed below:</a:t>
                </a:r>
              </a:p>
            </p:txBody>
          </p:sp>
        </mc:Choice>
        <mc:Fallback>
          <p:sp>
            <p:nvSpPr>
              <p:cNvPr id="469"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r="-2296"/>
                </a:stretch>
              </a:blipFill>
              <a:ln>
                <a:noFill/>
              </a:ln>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71"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471"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graphicFrame>
        <p:nvGraphicFramePr>
          <p:cNvPr id="473" name="Table 3"/>
          <p:cNvGraphicFramePr/>
          <p:nvPr>
            <p:extLst>
              <p:ext uri="{D42A27DB-BD31-4B8C-83A1-F6EECF244321}">
                <p14:modId xmlns:p14="http://schemas.microsoft.com/office/powerpoint/2010/main" val="1592553095"/>
              </p:ext>
            </p:extLst>
          </p:nvPr>
        </p:nvGraphicFramePr>
        <p:xfrm>
          <a:off x="457200" y="1028880"/>
          <a:ext cx="8229600" cy="496824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3153">
                <a:tc gridSpan="2">
                  <a:txBody>
                    <a:bodyPr/>
                    <a:lstStyle/>
                    <a:p>
                      <a:pPr algn="ctr">
                        <a:lnSpc>
                          <a:spcPct val="100000"/>
                        </a:lnSpc>
                      </a:pPr>
                      <a:r>
                        <a:rPr lang="en-US" sz="1100" b="1" strike="noStrike" spc="-1" dirty="0">
                          <a:solidFill>
                            <a:srgbClr val="FFFFFF"/>
                          </a:solidFill>
                          <a:latin typeface="Calibri"/>
                        </a:rPr>
                        <a:t>Sample Data</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53153">
                <a:tc>
                  <a:txBody>
                    <a:bodyPr/>
                    <a:lstStyle/>
                    <a:p>
                      <a:pPr algn="ctr">
                        <a:lnSpc>
                          <a:spcPct val="100000"/>
                        </a:lnSpc>
                      </a:pPr>
                      <a:r>
                        <a:rPr lang="en-US" sz="1100" b="1" strike="noStrike" spc="-1" dirty="0">
                          <a:solidFill>
                            <a:srgbClr val="366092"/>
                          </a:solidFill>
                          <a:latin typeface="Calibri"/>
                        </a:rPr>
                        <a:t>Sample Number</a:t>
                      </a:r>
                      <a:endParaRPr lang="en-US" sz="11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100" b="1" strike="noStrike" spc="-1" dirty="0">
                          <a:solidFill>
                            <a:srgbClr val="366092"/>
                          </a:solidFill>
                          <a:latin typeface="Calibri"/>
                        </a:rPr>
                        <a:t># of Defects</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53153">
                <a:tc>
                  <a:txBody>
                    <a:bodyPr/>
                    <a:lstStyle/>
                    <a:p>
                      <a:pPr algn="ctr">
                        <a:lnSpc>
                          <a:spcPct val="100000"/>
                        </a:lnSpc>
                      </a:pPr>
                      <a:r>
                        <a:rPr lang="en-US" sz="1100" b="0" strike="noStrike" spc="-1" dirty="0">
                          <a:solidFill>
                            <a:srgbClr val="366092"/>
                          </a:solidFill>
                          <a:latin typeface="Cambria Math"/>
                        </a:rPr>
                        <a:t>1</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15</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53153">
                <a:tc>
                  <a:txBody>
                    <a:bodyPr/>
                    <a:lstStyle/>
                    <a:p>
                      <a:pPr algn="ctr">
                        <a:lnSpc>
                          <a:spcPct val="100000"/>
                        </a:lnSpc>
                      </a:pPr>
                      <a:r>
                        <a:rPr lang="en-US" sz="1100" b="0" strike="noStrike" spc="-1">
                          <a:solidFill>
                            <a:srgbClr val="366092"/>
                          </a:solidFill>
                          <a:latin typeface="Cambria Math"/>
                        </a:rPr>
                        <a:t>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10</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53153">
                <a:tc>
                  <a:txBody>
                    <a:bodyPr/>
                    <a:lstStyle/>
                    <a:p>
                      <a:pPr algn="ctr">
                        <a:lnSpc>
                          <a:spcPct val="100000"/>
                        </a:lnSpc>
                      </a:pPr>
                      <a:r>
                        <a:rPr lang="en-US" sz="1100" b="0" strike="noStrike" spc="-1">
                          <a:solidFill>
                            <a:srgbClr val="366092"/>
                          </a:solidFill>
                          <a:latin typeface="Cambria Math"/>
                        </a:rPr>
                        <a:t>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10</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53153">
                <a:tc>
                  <a:txBody>
                    <a:bodyPr/>
                    <a:lstStyle/>
                    <a:p>
                      <a:pPr algn="ctr">
                        <a:lnSpc>
                          <a:spcPct val="100000"/>
                        </a:lnSpc>
                      </a:pPr>
                      <a:r>
                        <a:rPr lang="en-US" sz="1100" b="0" strike="noStrike" spc="-1">
                          <a:solidFill>
                            <a:srgbClr val="366092"/>
                          </a:solidFill>
                          <a:latin typeface="Cambria Math"/>
                        </a:rPr>
                        <a:t>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11</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53153">
                <a:tc>
                  <a:txBody>
                    <a:bodyPr/>
                    <a:lstStyle/>
                    <a:p>
                      <a:pPr algn="ctr">
                        <a:lnSpc>
                          <a:spcPct val="100000"/>
                        </a:lnSpc>
                      </a:pPr>
                      <a:r>
                        <a:rPr lang="en-US" sz="1100" b="0" strike="noStrike" spc="-1">
                          <a:solidFill>
                            <a:srgbClr val="366092"/>
                          </a:solidFill>
                          <a:latin typeface="Cambria Math"/>
                        </a:rPr>
                        <a:t>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10</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53153">
                <a:tc>
                  <a:txBody>
                    <a:bodyPr/>
                    <a:lstStyle/>
                    <a:p>
                      <a:pPr algn="ctr">
                        <a:lnSpc>
                          <a:spcPct val="100000"/>
                        </a:lnSpc>
                      </a:pPr>
                      <a:r>
                        <a:rPr lang="en-US" sz="1100" b="0" strike="noStrike" spc="-1">
                          <a:solidFill>
                            <a:srgbClr val="366092"/>
                          </a:solidFill>
                          <a:latin typeface="Cambria Math"/>
                        </a:rPr>
                        <a:t>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9</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53153">
                <a:tc>
                  <a:txBody>
                    <a:bodyPr/>
                    <a:lstStyle/>
                    <a:p>
                      <a:pPr algn="ctr">
                        <a:lnSpc>
                          <a:spcPct val="100000"/>
                        </a:lnSpc>
                      </a:pPr>
                      <a:r>
                        <a:rPr lang="en-US" sz="1100" b="0" strike="noStrike" spc="-1">
                          <a:solidFill>
                            <a:srgbClr val="366092"/>
                          </a:solidFill>
                          <a:latin typeface="Cambria Math"/>
                        </a:rPr>
                        <a:t>7</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14</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53153">
                <a:tc>
                  <a:txBody>
                    <a:bodyPr/>
                    <a:lstStyle/>
                    <a:p>
                      <a:pPr algn="ctr">
                        <a:lnSpc>
                          <a:spcPct val="100000"/>
                        </a:lnSpc>
                      </a:pPr>
                      <a:r>
                        <a:rPr lang="en-US" sz="1100" b="0" strike="noStrike" spc="-1">
                          <a:solidFill>
                            <a:srgbClr val="366092"/>
                          </a:solidFill>
                          <a:latin typeface="Cambria Math"/>
                        </a:rPr>
                        <a:t>8</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11</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53153">
                <a:tc>
                  <a:txBody>
                    <a:bodyPr/>
                    <a:lstStyle/>
                    <a:p>
                      <a:pPr algn="ctr">
                        <a:lnSpc>
                          <a:spcPct val="100000"/>
                        </a:lnSpc>
                      </a:pPr>
                      <a:r>
                        <a:rPr lang="en-US" sz="1100" b="0" strike="noStrike" spc="-1">
                          <a:solidFill>
                            <a:srgbClr val="366092"/>
                          </a:solidFill>
                          <a:latin typeface="Cambria Math"/>
                        </a:rPr>
                        <a:t>9</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11</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53153">
                <a:tc>
                  <a:txBody>
                    <a:bodyPr/>
                    <a:lstStyle/>
                    <a:p>
                      <a:pPr algn="ctr">
                        <a:lnSpc>
                          <a:spcPct val="100000"/>
                        </a:lnSpc>
                      </a:pPr>
                      <a:r>
                        <a:rPr lang="en-US" sz="1100" b="0" strike="noStrike" spc="-1">
                          <a:solidFill>
                            <a:srgbClr val="366092"/>
                          </a:solidFill>
                          <a:latin typeface="Cambria Math"/>
                        </a:rPr>
                        <a:t>10</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14</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53153">
                <a:tc>
                  <a:txBody>
                    <a:bodyPr/>
                    <a:lstStyle/>
                    <a:p>
                      <a:pPr algn="ctr">
                        <a:lnSpc>
                          <a:spcPct val="100000"/>
                        </a:lnSpc>
                      </a:pPr>
                      <a:r>
                        <a:rPr lang="en-US" sz="1100" b="0" strike="noStrike" spc="-1">
                          <a:solidFill>
                            <a:srgbClr val="366092"/>
                          </a:solidFill>
                          <a:latin typeface="Cambria Math"/>
                        </a:rPr>
                        <a:t>11</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13</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53153">
                <a:tc>
                  <a:txBody>
                    <a:bodyPr/>
                    <a:lstStyle/>
                    <a:p>
                      <a:pPr algn="ctr">
                        <a:lnSpc>
                          <a:spcPct val="100000"/>
                        </a:lnSpc>
                      </a:pPr>
                      <a:r>
                        <a:rPr lang="en-US" sz="1100" b="0" strike="noStrike" spc="-1">
                          <a:solidFill>
                            <a:srgbClr val="366092"/>
                          </a:solidFill>
                          <a:latin typeface="Cambria Math"/>
                        </a:rPr>
                        <a:t>12</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14</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253153">
                <a:tc>
                  <a:txBody>
                    <a:bodyPr/>
                    <a:lstStyle/>
                    <a:p>
                      <a:pPr algn="ctr">
                        <a:lnSpc>
                          <a:spcPct val="100000"/>
                        </a:lnSpc>
                      </a:pPr>
                      <a:r>
                        <a:rPr lang="en-US" sz="1100" b="0" strike="noStrike" spc="-1">
                          <a:solidFill>
                            <a:srgbClr val="366092"/>
                          </a:solidFill>
                          <a:latin typeface="Cambria Math"/>
                        </a:rPr>
                        <a:t>13</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14</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r h="253153">
                <a:tc>
                  <a:txBody>
                    <a:bodyPr/>
                    <a:lstStyle/>
                    <a:p>
                      <a:pPr algn="ctr">
                        <a:lnSpc>
                          <a:spcPct val="100000"/>
                        </a:lnSpc>
                      </a:pPr>
                      <a:r>
                        <a:rPr lang="en-US" sz="1100" b="0" strike="noStrike" spc="-1">
                          <a:solidFill>
                            <a:srgbClr val="366092"/>
                          </a:solidFill>
                          <a:latin typeface="Cambria Math"/>
                        </a:rPr>
                        <a:t>14</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10</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5"/>
                  </a:ext>
                </a:extLst>
              </a:tr>
              <a:tr h="253153">
                <a:tc>
                  <a:txBody>
                    <a:bodyPr/>
                    <a:lstStyle/>
                    <a:p>
                      <a:pPr algn="ctr">
                        <a:lnSpc>
                          <a:spcPct val="100000"/>
                        </a:lnSpc>
                      </a:pPr>
                      <a:r>
                        <a:rPr lang="en-US" sz="1100" b="0" strike="noStrike" spc="-1">
                          <a:solidFill>
                            <a:srgbClr val="366092"/>
                          </a:solidFill>
                          <a:latin typeface="Cambria Math"/>
                        </a:rPr>
                        <a:t>15</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100" b="0" strike="noStrike" spc="-1" dirty="0">
                          <a:solidFill>
                            <a:srgbClr val="366092"/>
                          </a:solidFill>
                          <a:latin typeface="Cambria Math"/>
                        </a:rPr>
                        <a:t>13</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6"/>
                  </a:ext>
                </a:extLst>
              </a:tr>
              <a:tr h="253153">
                <a:tc>
                  <a:txBody>
                    <a:bodyPr/>
                    <a:lstStyle/>
                    <a:p>
                      <a:pPr algn="ctr">
                        <a:lnSpc>
                          <a:spcPct val="100000"/>
                        </a:lnSpc>
                      </a:pPr>
                      <a:r>
                        <a:rPr lang="en-US" sz="1100" b="0" strike="noStrike" spc="-1">
                          <a:solidFill>
                            <a:srgbClr val="366092"/>
                          </a:solidFill>
                          <a:latin typeface="Cambria Math"/>
                        </a:rPr>
                        <a:t>16</a:t>
                      </a:r>
                      <a:endParaRPr lang="en-US"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100" b="0" strike="noStrike" spc="-1" dirty="0">
                          <a:solidFill>
                            <a:srgbClr val="366092"/>
                          </a:solidFill>
                          <a:latin typeface="Cambria Math"/>
                        </a:rPr>
                        <a:t>13</a:t>
                      </a:r>
                      <a:endParaRPr lang="en-US" sz="11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7"/>
                  </a:ext>
                </a:extLst>
              </a:tr>
              <a:tr h="281281">
                <a:tc>
                  <a:txBody>
                    <a:bodyPr/>
                    <a:lstStyle/>
                    <a:p>
                      <a:endParaRPr lang="en-US" sz="1400"/>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endParaRPr lang="en-US"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7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7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477" name="TextShape 3"/>
          <p:cNvSpPr txBox="1"/>
          <p:nvPr/>
        </p:nvSpPr>
        <p:spPr>
          <a:xfrm>
            <a:off x="457200" y="1029240"/>
            <a:ext cx="8229240" cy="4966560"/>
          </a:xfrm>
          <a:prstGeom prst="rect">
            <a:avLst/>
          </a:prstGeom>
          <a:noFill/>
          <a:ln>
            <a:noFill/>
          </a:ln>
        </p:spPr>
        <p:txBody>
          <a:bodyPr lIns="90000" tIns="45000" rIns="90000" bIns="45000">
            <a:normAutofit lnSpcReduction="10000"/>
          </a:bodyPr>
          <a:lstStyle/>
          <a:p>
            <a:pPr marL="514440" indent="-514080">
              <a:lnSpc>
                <a:spcPct val="100000"/>
              </a:lnSpc>
              <a:spcBef>
                <a:spcPts val="561"/>
              </a:spcBef>
              <a:buClr>
                <a:srgbClr val="366092"/>
              </a:buClr>
              <a:buFont typeface="Calibri"/>
              <a:buAutoNum type="arabicPeriod"/>
            </a:pPr>
            <a:r>
              <a:rPr lang="en-US" sz="2800" b="0" strike="noStrike" spc="-1" dirty="0">
                <a:solidFill>
                  <a:srgbClr val="366092"/>
                </a:solidFill>
                <a:latin typeface="Calibri"/>
              </a:rPr>
              <a:t>​What is the Center Line of the control chart?</a:t>
            </a:r>
          </a:p>
          <a:p>
            <a:pPr marL="514440" indent="-514080">
              <a:lnSpc>
                <a:spcPct val="100000"/>
              </a:lnSpc>
              <a:spcBef>
                <a:spcPts val="561"/>
              </a:spcBef>
              <a:buClr>
                <a:srgbClr val="366092"/>
              </a:buClr>
              <a:buFont typeface="Calibri"/>
              <a:buAutoNum type="arabicPeriod" startAt="2"/>
            </a:pPr>
            <a:r>
              <a:rPr lang="en-US" sz="2800" b="0" strike="noStrike" spc="-1" dirty="0">
                <a:solidFill>
                  <a:srgbClr val="366092"/>
                </a:solidFill>
                <a:latin typeface="Calibri"/>
              </a:rPr>
              <a:t>​What are the Upper and Lower Control Limits?</a:t>
            </a:r>
          </a:p>
          <a:p>
            <a:pPr marL="514440" indent="-514080">
              <a:lnSpc>
                <a:spcPct val="100000"/>
              </a:lnSpc>
              <a:spcBef>
                <a:spcPts val="561"/>
              </a:spcBef>
              <a:buClr>
                <a:srgbClr val="366092"/>
              </a:buClr>
              <a:buFont typeface="Calibri"/>
              <a:buAutoNum type="arabicPeriod" startAt="3"/>
            </a:pPr>
            <a:r>
              <a:rPr lang="en-US" sz="2800" b="0" strike="noStrike" spc="-1" dirty="0">
                <a:solidFill>
                  <a:srgbClr val="366092"/>
                </a:solidFill>
                <a:latin typeface="Calibri"/>
              </a:rPr>
              <a:t>​During the next three time periods, </a:t>
            </a:r>
            <a:r>
              <a:rPr lang="en-US" sz="2800" b="0" strike="noStrike" spc="-1" dirty="0">
                <a:solidFill>
                  <a:srgbClr val="366092"/>
                </a:solidFill>
                <a:latin typeface="Cambria Math"/>
              </a:rPr>
              <a:t>100</a:t>
            </a:r>
            <a:r>
              <a:rPr lang="en-US" sz="2800" b="0" strike="noStrike" spc="-1" dirty="0">
                <a:solidFill>
                  <a:srgbClr val="366092"/>
                </a:solidFill>
                <a:latin typeface="Calibri"/>
              </a:rPr>
              <a:t> </a:t>
            </a:r>
            <a:r>
              <a:rPr lang="en-US" sz="2800" b="0" strike="noStrike" spc="-1" dirty="0" err="1">
                <a:solidFill>
                  <a:srgbClr val="366092"/>
                </a:solidFill>
                <a:latin typeface="Calibri"/>
              </a:rPr>
              <a:t>curcuits</a:t>
            </a:r>
            <a:r>
              <a:rPr lang="en-US" sz="2800" b="0" strike="noStrike" spc="-1" dirty="0">
                <a:solidFill>
                  <a:srgbClr val="366092"/>
                </a:solidFill>
                <a:latin typeface="Calibri"/>
              </a:rPr>
              <a:t> are sampled in each period. In the first time period </a:t>
            </a:r>
            <a:r>
              <a:rPr lang="en-US" sz="2800" b="0" strike="noStrike" spc="-1" dirty="0">
                <a:solidFill>
                  <a:srgbClr val="366092"/>
                </a:solidFill>
                <a:latin typeface="Cambria Math"/>
              </a:rPr>
              <a:t>4</a:t>
            </a:r>
            <a:r>
              <a:rPr lang="en-US" sz="2800" b="0" strike="noStrike" spc="-1" dirty="0">
                <a:solidFill>
                  <a:srgbClr val="366092"/>
                </a:solidFill>
                <a:latin typeface="Calibri"/>
              </a:rPr>
              <a:t> defective circuits are detected, </a:t>
            </a:r>
            <a:r>
              <a:rPr lang="en-US" sz="2800" b="0" strike="noStrike" spc="-1" dirty="0">
                <a:solidFill>
                  <a:srgbClr val="366092"/>
                </a:solidFill>
                <a:latin typeface="Cambria Math"/>
              </a:rPr>
              <a:t>16</a:t>
            </a:r>
            <a:r>
              <a:rPr lang="en-US" sz="2800" b="0" strike="noStrike" spc="-1" dirty="0">
                <a:solidFill>
                  <a:srgbClr val="366092"/>
                </a:solidFill>
                <a:latin typeface="Calibri"/>
              </a:rPr>
              <a:t> are detected in the second, and </a:t>
            </a:r>
            <a:r>
              <a:rPr lang="en-US" sz="2800" b="0" strike="noStrike" spc="-1" dirty="0">
                <a:solidFill>
                  <a:srgbClr val="366092"/>
                </a:solidFill>
                <a:latin typeface="Cambria Math"/>
              </a:rPr>
              <a:t>12</a:t>
            </a:r>
            <a:r>
              <a:rPr lang="en-US" sz="2800" b="0" strike="noStrike" spc="-1" dirty="0">
                <a:solidFill>
                  <a:srgbClr val="366092"/>
                </a:solidFill>
                <a:latin typeface="Calibri"/>
              </a:rPr>
              <a:t> are detected in the third. Determine if each process is "In Control" or "Out of Control"?</a:t>
            </a:r>
          </a:p>
          <a:p>
            <a:pPr marL="514440" indent="-514080">
              <a:lnSpc>
                <a:spcPct val="100000"/>
              </a:lnSpc>
              <a:spcBef>
                <a:spcPts val="561"/>
              </a:spcBef>
              <a:buClr>
                <a:srgbClr val="366092"/>
              </a:buClr>
              <a:buFont typeface="Calibri"/>
              <a:buAutoNum type="arabicPeriod" startAt="4"/>
            </a:pPr>
            <a:r>
              <a:rPr lang="en-US" sz="2800" b="0" strike="noStrike" spc="-1" dirty="0">
                <a:solidFill>
                  <a:srgbClr val="366092"/>
                </a:solidFill>
                <a:latin typeface="Calibri"/>
              </a:rPr>
              <a:t>​Based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7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78"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The Center Line is calculated as follows:</a:t>
                </a:r>
              </a:p>
              <a:p>
                <a:pPr lvl="0" algn="ctr">
                  <a:spcBef>
                    <a:spcPct val="20000"/>
                  </a:spcBef>
                  <a:defRPr sz="2800"/>
                </a:pPr>
                <a:endParaRPr lang="en-US" sz="2600" i="1" dirty="0">
                  <a:solidFill>
                    <a:srgbClr val="366092"/>
                  </a:solidFill>
                  <a:latin typeface="Cambria Math" panose="02040503050406030204" pitchFamily="18" charset="0"/>
                </a:endParaRPr>
              </a:p>
              <a:p>
                <a:pPr lvl="0" algn="ctr">
                  <a:spcBef>
                    <a:spcPct val="20000"/>
                  </a:spcBef>
                  <a:defRPr sz="2800"/>
                </a:pPr>
                <a14:m>
                  <m:oMathPara xmlns:m="http://schemas.openxmlformats.org/officeDocument/2006/math">
                    <m:oMathParaPr>
                      <m:jc m:val="centerGroup"/>
                    </m:oMathParaPr>
                    <m:oMath xmlns:m="http://schemas.openxmlformats.org/officeDocument/2006/math">
                      <m:bar>
                        <m:barPr>
                          <m:pos m:val="top"/>
                          <m:ctrlPr>
                            <a:rPr lang="ar-AE" sz="2600" i="1">
                              <a:solidFill>
                                <a:srgbClr val="366092"/>
                              </a:solidFill>
                              <a:latin typeface="Cambria Math" panose="02040503050406030204" pitchFamily="18" charset="0"/>
                            </a:rPr>
                          </m:ctrlPr>
                        </m:barPr>
                        <m:e>
                          <m:r>
                            <a:rPr lang="ar-AE" sz="2600">
                              <a:solidFill>
                                <a:srgbClr val="366092"/>
                              </a:solidFill>
                              <a:latin typeface="Cambria Math" panose="02040503050406030204" pitchFamily="18" charset="0"/>
                            </a:rPr>
                            <m:t>𝑝</m:t>
                          </m:r>
                        </m:e>
                      </m:bar>
                      <m:r>
                        <a:rPr lang="ar-AE" sz="2600">
                          <a:solidFill>
                            <a:srgbClr val="366092"/>
                          </a:solidFill>
                          <a:latin typeface="Cambria Math" panose="02040503050406030204" pitchFamily="18" charset="0"/>
                        </a:rPr>
                        <m:t>=</m:t>
                      </m:r>
                      <m:f>
                        <m:fPr>
                          <m:ctrlPr>
                            <a:rPr lang="ar-AE" sz="2600" i="1">
                              <a:solidFill>
                                <a:srgbClr val="366092"/>
                              </a:solidFill>
                              <a:latin typeface="Cambria Math" panose="02040503050406030204" pitchFamily="18" charset="0"/>
                            </a:rPr>
                          </m:ctrlPr>
                        </m:fPr>
                        <m:num>
                          <m:r>
                            <m:rPr>
                              <m:nor/>
                            </m:rPr>
                            <a:rPr lang="en-US" sz="2600">
                              <a:solidFill>
                                <a:srgbClr val="366092"/>
                              </a:solidFill>
                              <a:latin typeface="Calibri"/>
                            </a:rPr>
                            <m:t>Total</m:t>
                          </m:r>
                          <m:r>
                            <m:rPr>
                              <m:nor/>
                            </m:rPr>
                            <a:rPr lang="en-US" sz="2600">
                              <a:solidFill>
                                <a:srgbClr val="366092"/>
                              </a:solidFill>
                              <a:latin typeface="Calibri"/>
                            </a:rPr>
                            <m:t> </m:t>
                          </m:r>
                          <m:r>
                            <m:rPr>
                              <m:nor/>
                            </m:rPr>
                            <a:rPr lang="en-US" sz="2600">
                              <a:solidFill>
                                <a:srgbClr val="366092"/>
                              </a:solidFill>
                              <a:latin typeface="Calibri"/>
                            </a:rPr>
                            <m:t>number</m:t>
                          </m:r>
                          <m:r>
                            <m:rPr>
                              <m:nor/>
                            </m:rPr>
                            <a:rPr lang="en-US" sz="2600">
                              <a:solidFill>
                                <a:srgbClr val="366092"/>
                              </a:solidFill>
                              <a:latin typeface="Calibri"/>
                            </a:rPr>
                            <m:t> </m:t>
                          </m:r>
                          <m:r>
                            <m:rPr>
                              <m:nor/>
                            </m:rPr>
                            <a:rPr lang="en-US" sz="2600">
                              <a:solidFill>
                                <a:srgbClr val="366092"/>
                              </a:solidFill>
                              <a:latin typeface="Calibri"/>
                            </a:rPr>
                            <m:t>of</m:t>
                          </m:r>
                          <m:r>
                            <m:rPr>
                              <m:nor/>
                            </m:rPr>
                            <a:rPr lang="en-US" sz="2600">
                              <a:solidFill>
                                <a:srgbClr val="366092"/>
                              </a:solidFill>
                              <a:latin typeface="Calibri"/>
                            </a:rPr>
                            <m:t> </m:t>
                          </m:r>
                          <m:r>
                            <m:rPr>
                              <m:nor/>
                            </m:rPr>
                            <a:rPr lang="en-US" sz="2600">
                              <a:solidFill>
                                <a:srgbClr val="366092"/>
                              </a:solidFill>
                              <a:latin typeface="Calibri"/>
                            </a:rPr>
                            <m:t>defective</m:t>
                          </m:r>
                          <m:r>
                            <m:rPr>
                              <m:nor/>
                            </m:rPr>
                            <a:rPr lang="en-US" sz="2600">
                              <a:solidFill>
                                <a:srgbClr val="366092"/>
                              </a:solidFill>
                              <a:latin typeface="Calibri"/>
                            </a:rPr>
                            <m:t> </m:t>
                          </m:r>
                          <m:r>
                            <m:rPr>
                              <m:nor/>
                            </m:rPr>
                            <a:rPr lang="en-US" sz="2600">
                              <a:solidFill>
                                <a:srgbClr val="366092"/>
                              </a:solidFill>
                              <a:latin typeface="Calibri"/>
                            </a:rPr>
                            <m:t>units</m:t>
                          </m:r>
                          <m:r>
                            <m:rPr>
                              <m:nor/>
                            </m:rPr>
                            <a:rPr lang="en-US" sz="2600">
                              <a:solidFill>
                                <a:srgbClr val="366092"/>
                              </a:solidFill>
                              <a:latin typeface="Calibri"/>
                            </a:rPr>
                            <m:t> </m:t>
                          </m:r>
                          <m:r>
                            <m:rPr>
                              <m:nor/>
                            </m:rPr>
                            <a:rPr lang="en-US" sz="2600">
                              <a:solidFill>
                                <a:srgbClr val="366092"/>
                              </a:solidFill>
                              <a:latin typeface="Calibri"/>
                            </a:rPr>
                            <m:t>in</m:t>
                          </m:r>
                          <m:r>
                            <m:rPr>
                              <m:nor/>
                            </m:rPr>
                            <a:rPr lang="en-US" sz="2600">
                              <a:solidFill>
                                <a:srgbClr val="366092"/>
                              </a:solidFill>
                              <a:latin typeface="Calibri"/>
                            </a:rPr>
                            <m:t> </m:t>
                          </m:r>
                          <m:r>
                            <m:rPr>
                              <m:nor/>
                            </m:rPr>
                            <a:rPr lang="en-US" sz="2600">
                              <a:solidFill>
                                <a:srgbClr val="366092"/>
                              </a:solidFill>
                              <a:latin typeface="Calibri"/>
                            </a:rPr>
                            <m:t>all</m:t>
                          </m:r>
                          <m:r>
                            <m:rPr>
                              <m:nor/>
                            </m:rPr>
                            <a:rPr lang="en-US" sz="2600">
                              <a:solidFill>
                                <a:srgbClr val="366092"/>
                              </a:solidFill>
                              <a:latin typeface="Calibri"/>
                            </a:rPr>
                            <m:t> </m:t>
                          </m:r>
                          <m:r>
                            <m:rPr>
                              <m:nor/>
                            </m:rPr>
                            <a:rPr lang="en-US" sz="2600">
                              <a:solidFill>
                                <a:srgbClr val="366092"/>
                              </a:solidFill>
                              <a:latin typeface="Calibri"/>
                            </a:rPr>
                            <m:t>of</m:t>
                          </m:r>
                          <m:r>
                            <m:rPr>
                              <m:nor/>
                            </m:rPr>
                            <a:rPr lang="en-US" sz="2600">
                              <a:solidFill>
                                <a:srgbClr val="366092"/>
                              </a:solidFill>
                              <a:latin typeface="Calibri"/>
                            </a:rPr>
                            <m:t> </m:t>
                          </m:r>
                          <m:r>
                            <m:rPr>
                              <m:nor/>
                            </m:rPr>
                            <a:rPr lang="en-US" sz="2600">
                              <a:solidFill>
                                <a:srgbClr val="366092"/>
                              </a:solidFill>
                              <a:latin typeface="Calibri"/>
                            </a:rPr>
                            <m:t>the</m:t>
                          </m:r>
                          <m:r>
                            <m:rPr>
                              <m:nor/>
                            </m:rPr>
                            <a:rPr lang="en-US" sz="2600">
                              <a:solidFill>
                                <a:srgbClr val="366092"/>
                              </a:solidFill>
                              <a:latin typeface="Calibri"/>
                            </a:rPr>
                            <m:t> </m:t>
                          </m:r>
                          <m:r>
                            <m:rPr>
                              <m:nor/>
                            </m:rPr>
                            <a:rPr lang="en-US" sz="2600">
                              <a:solidFill>
                                <a:srgbClr val="366092"/>
                              </a:solidFill>
                              <a:latin typeface="Calibri"/>
                            </a:rPr>
                            <m:t>samples</m:t>
                          </m:r>
                        </m:num>
                        <m:den>
                          <m:r>
                            <m:rPr>
                              <m:nor/>
                            </m:rPr>
                            <a:rPr lang="en-US" sz="2600">
                              <a:solidFill>
                                <a:srgbClr val="366092"/>
                              </a:solidFill>
                              <a:latin typeface="Calibri"/>
                            </a:rPr>
                            <m:t>Total</m:t>
                          </m:r>
                          <m:r>
                            <m:rPr>
                              <m:nor/>
                            </m:rPr>
                            <a:rPr lang="en-US" sz="2600">
                              <a:solidFill>
                                <a:srgbClr val="366092"/>
                              </a:solidFill>
                              <a:latin typeface="Calibri"/>
                            </a:rPr>
                            <m:t> </m:t>
                          </m:r>
                          <m:r>
                            <m:rPr>
                              <m:nor/>
                            </m:rPr>
                            <a:rPr lang="en-US" sz="2600">
                              <a:solidFill>
                                <a:srgbClr val="366092"/>
                              </a:solidFill>
                              <a:latin typeface="Calibri"/>
                            </a:rPr>
                            <m:t>number</m:t>
                          </m:r>
                          <m:r>
                            <m:rPr>
                              <m:nor/>
                            </m:rPr>
                            <a:rPr lang="en-US" sz="2600">
                              <a:solidFill>
                                <a:srgbClr val="366092"/>
                              </a:solidFill>
                              <a:latin typeface="Calibri"/>
                            </a:rPr>
                            <m:t> </m:t>
                          </m:r>
                          <m:r>
                            <m:rPr>
                              <m:nor/>
                            </m:rPr>
                            <a:rPr lang="en-US" sz="2600">
                              <a:solidFill>
                                <a:srgbClr val="366092"/>
                              </a:solidFill>
                              <a:latin typeface="Calibri"/>
                            </a:rPr>
                            <m:t>of</m:t>
                          </m:r>
                          <m:r>
                            <m:rPr>
                              <m:nor/>
                            </m:rPr>
                            <a:rPr lang="en-US" sz="2600">
                              <a:solidFill>
                                <a:srgbClr val="366092"/>
                              </a:solidFill>
                              <a:latin typeface="Calibri"/>
                            </a:rPr>
                            <m:t> </m:t>
                          </m:r>
                          <m:r>
                            <m:rPr>
                              <m:nor/>
                            </m:rPr>
                            <a:rPr lang="en-US" sz="2600">
                              <a:solidFill>
                                <a:srgbClr val="366092"/>
                              </a:solidFill>
                              <a:latin typeface="Calibri"/>
                            </a:rPr>
                            <m:t>units</m:t>
                          </m:r>
                          <m:r>
                            <m:rPr>
                              <m:nor/>
                            </m:rPr>
                            <a:rPr lang="en-US" sz="2600">
                              <a:solidFill>
                                <a:srgbClr val="366092"/>
                              </a:solidFill>
                              <a:latin typeface="Calibri"/>
                            </a:rPr>
                            <m:t> </m:t>
                          </m:r>
                          <m:r>
                            <m:rPr>
                              <m:nor/>
                            </m:rPr>
                            <a:rPr lang="en-US" sz="2600">
                              <a:solidFill>
                                <a:srgbClr val="366092"/>
                              </a:solidFill>
                              <a:latin typeface="Calibri"/>
                            </a:rPr>
                            <m:t>sampled</m:t>
                          </m:r>
                        </m:den>
                      </m:f>
                      <m:r>
                        <a:rPr lang="en-US" sz="2600" b="0" i="0" smtClean="0">
                          <a:solidFill>
                            <a:srgbClr val="366092"/>
                          </a:solidFill>
                          <a:latin typeface="Cambria Math" panose="02040503050406030204" pitchFamily="18" charset="0"/>
                        </a:rPr>
                        <m:t>  </m:t>
                      </m:r>
                    </m:oMath>
                  </m:oMathPara>
                </a14:m>
                <a:endParaRPr lang="en-US" sz="2600" b="0" i="0" dirty="0">
                  <a:solidFill>
                    <a:srgbClr val="366092"/>
                  </a:solidFill>
                  <a:latin typeface="Cambria Math" panose="02040503050406030204" pitchFamily="18" charset="0"/>
                </a:endParaRPr>
              </a:p>
              <a:p>
                <a:pPr lvl="0" algn="ctr">
                  <a:spcBef>
                    <a:spcPct val="20000"/>
                  </a:spcBef>
                  <a:defRPr sz="2800"/>
                </a:pPr>
                <a14:m>
                  <m:oMathPara xmlns:m="http://schemas.openxmlformats.org/officeDocument/2006/math">
                    <m:oMathParaPr>
                      <m:jc m:val="centerGroup"/>
                    </m:oMathParaPr>
                    <m:oMath xmlns:m="http://schemas.openxmlformats.org/officeDocument/2006/math">
                      <m:r>
                        <a:rPr lang="ar-AE" sz="2600">
                          <a:solidFill>
                            <a:srgbClr val="366092"/>
                          </a:solidFill>
                          <a:latin typeface="Cambria Math" panose="02040503050406030204" pitchFamily="18" charset="0"/>
                        </a:rPr>
                        <m:t>=</m:t>
                      </m:r>
                      <m:f>
                        <m:fPr>
                          <m:ctrlPr>
                            <a:rPr lang="ar-AE" sz="2600" i="1">
                              <a:solidFill>
                                <a:srgbClr val="366092"/>
                              </a:solidFill>
                              <a:latin typeface="Cambria Math" panose="02040503050406030204" pitchFamily="18" charset="0"/>
                            </a:rPr>
                          </m:ctrlPr>
                        </m:fPr>
                        <m:num>
                          <m:r>
                            <a:rPr lang="ar-AE" sz="2600">
                              <a:solidFill>
                                <a:srgbClr val="366092"/>
                              </a:solidFill>
                              <a:latin typeface="Cambria Math" panose="02040503050406030204" pitchFamily="18" charset="0"/>
                            </a:rPr>
                            <m:t>192</m:t>
                          </m:r>
                        </m:num>
                        <m:den>
                          <m:r>
                            <a:rPr lang="ar-AE" sz="2600">
                              <a:solidFill>
                                <a:srgbClr val="366092"/>
                              </a:solidFill>
                              <a:latin typeface="Cambria Math" panose="02040503050406030204" pitchFamily="18" charset="0"/>
                            </a:rPr>
                            <m:t>100</m:t>
                          </m: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16</m:t>
                          </m:r>
                        </m:den>
                      </m:f>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0</m:t>
                      </m:r>
                      <m:r>
                        <a:rPr lang="ar-AE" sz="2600">
                          <a:solidFill>
                            <a:srgbClr val="366092"/>
                          </a:solidFill>
                          <a:latin typeface="Cambria Math" panose="02040503050406030204" pitchFamily="18" charset="0"/>
                        </a:rPr>
                        <m:t>.</m:t>
                      </m:r>
                      <m:r>
                        <a:rPr lang="ar-AE" sz="2600">
                          <a:solidFill>
                            <a:srgbClr val="366092"/>
                          </a:solidFill>
                          <a:latin typeface="Cambria Math" panose="02040503050406030204" pitchFamily="18" charset="0"/>
                        </a:rPr>
                        <m:t>120</m:t>
                      </m:r>
                    </m:oMath>
                  </m:oMathPara>
                </a14:m>
                <a:endParaRPr lang="ar-AE" sz="2600" dirty="0">
                  <a:solidFill>
                    <a:srgbClr val="366092"/>
                  </a:solidFill>
                  <a:latin typeface="Calibri"/>
                </a:endParaRPr>
              </a:p>
            </p:txBody>
          </p:sp>
        </mc:Choice>
        <mc:Fallback>
          <p:sp>
            <p:nvSpPr>
              <p:cNvPr id="480"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a:stretch>
              </a:blipFill>
              <a:ln>
                <a:noFill/>
              </a:ln>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8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484"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Control Charts for Continuous Variables</a:t>
            </a:r>
            <a:endParaRPr lang="en-US" sz="3200" b="0" strike="noStrike" spc="-1">
              <a:solidFill>
                <a:srgbClr val="366092"/>
              </a:solidFill>
              <a:latin typeface="Calibri"/>
            </a:endParaRPr>
          </a:p>
        </p:txBody>
      </p:sp>
      <mc:AlternateContent xmlns:mc="http://schemas.openxmlformats.org/markup-compatibility/2006" xmlns:a14="http://schemas.microsoft.com/office/drawing/2010/main">
        <mc:Choice Requires="a14">
          <p:sp>
            <p:nvSpPr>
              <p:cNvPr id="325" name="TextShape 2"/>
              <p:cNvSpPr txBox="1"/>
              <p:nvPr/>
            </p:nvSpPr>
            <p:spPr>
              <a:xfrm>
                <a:off x="457200" y="1082160"/>
                <a:ext cx="8229240" cy="4785120"/>
              </a:xfrm>
              <a:prstGeom prst="rect">
                <a:avLst/>
              </a:prstGeom>
              <a:solidFill>
                <a:srgbClr val="FFFFCC"/>
              </a:solidFill>
              <a:ln w="28440">
                <a:solidFill>
                  <a:srgbClr val="000000"/>
                </a:solidFill>
                <a:round/>
              </a:ln>
            </p:spPr>
            <p:txBody>
              <a:bodyPr lIns="90000" tIns="45000" rIns="90000" bIns="45000">
                <a:normAutofit fontScale="91000" lnSpcReduction="20000"/>
              </a:bodyPr>
              <a:lstStyle/>
              <a:p>
                <a:pPr algn="ctr">
                  <a:lnSpc>
                    <a:spcPct val="100000"/>
                  </a:lnSpc>
                  <a:spcBef>
                    <a:spcPts val="561"/>
                  </a:spcBef>
                </a:pPr>
                <a:r>
                  <a:rPr lang="en-US" sz="2800" b="1" strike="noStrike" spc="-1" dirty="0">
                    <a:solidFill>
                      <a:srgbClr val="000000"/>
                    </a:solidFill>
                    <a:latin typeface="Calibri"/>
                  </a:rPr>
                  <a:t>Definition</a:t>
                </a:r>
                <a:endParaRPr lang="en-US" sz="2800" b="0" strike="noStrike" spc="-1" dirty="0">
                  <a:solidFill>
                    <a:srgbClr val="366092"/>
                  </a:solidFill>
                  <a:latin typeface="Calibri"/>
                </a:endParaRPr>
              </a:p>
              <a:p>
                <a:pPr>
                  <a:lnSpc>
                    <a:spcPct val="100000"/>
                  </a:lnSpc>
                  <a:spcBef>
                    <a:spcPts val="561"/>
                  </a:spcBef>
                </a:pPr>
                <a:r>
                  <a:rPr lang="en-US" sz="2800" b="1" strike="noStrike" spc="-1" dirty="0">
                    <a:solidFill>
                      <a:srgbClr val="000000"/>
                    </a:solidFill>
                    <a:latin typeface="Calibri"/>
                  </a:rPr>
                  <a:t>Mean charts</a:t>
                </a:r>
                <a:r>
                  <a:rPr lang="en-US" sz="2800" b="0" strike="noStrike" spc="-1" dirty="0">
                    <a:solidFill>
                      <a:srgbClr val="000000"/>
                    </a:solidFill>
                    <a:latin typeface="Calibri"/>
                  </a:rPr>
                  <a:t> (</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𝑥</m:t>
                        </m:r>
                      </m:e>
                    </m:bar>
                  </m:oMath>
                </a14:m>
                <a:r>
                  <a:rPr lang="en-US" sz="2800" b="0" strike="noStrike" spc="-1" dirty="0">
                    <a:solidFill>
                      <a:srgbClr val="000000"/>
                    </a:solidFill>
                    <a:latin typeface="Calibri"/>
                  </a:rPr>
                  <a:t>-Charts) graphically display consecutive sample means with the intent of detecting a significant change in the process mean. The three methods of constructing </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𝑥</m:t>
                        </m:r>
                      </m:e>
                    </m:bar>
                    <m:r>
                      <a:rPr lang="en-US" sz="2800" b="0" i="1" strike="noStrike" spc="-1" smtClean="0">
                        <a:solidFill>
                          <a:srgbClr val="000000"/>
                        </a:solidFill>
                        <a:latin typeface="Cambria Math" panose="02040503050406030204" pitchFamily="18" charset="0"/>
                      </a:rPr>
                      <m:t> </m:t>
                    </m:r>
                  </m:oMath>
                </a14:m>
                <a:r>
                  <a:rPr lang="en-US" sz="2800" b="0" strike="noStrike" spc="-1" dirty="0">
                    <a:solidFill>
                      <a:srgbClr val="000000"/>
                    </a:solidFill>
                    <a:latin typeface="Calibri"/>
                  </a:rPr>
                  <a:t>-Charts deal with:</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AutoNum type="alphaLcPeriod"/>
                </a:pPr>
                <a:r>
                  <a:rPr lang="en-US" sz="2800" b="0" strike="noStrike" spc="-1" dirty="0">
                    <a:solidFill>
                      <a:srgbClr val="000000"/>
                    </a:solidFill>
                    <a:latin typeface="Calibri"/>
                  </a:rPr>
                  <a:t>​</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𝑥</m:t>
                        </m:r>
                      </m:e>
                    </m:bar>
                    <m:r>
                      <a:rPr lang="en-US" sz="2800" b="0" i="1" strike="noStrike" spc="-1" smtClean="0">
                        <a:solidFill>
                          <a:srgbClr val="000000"/>
                        </a:solidFill>
                        <a:latin typeface="Cambria Math" panose="02040503050406030204" pitchFamily="18" charset="0"/>
                      </a:rPr>
                      <m:t> </m:t>
                    </m:r>
                  </m:oMath>
                </a14:m>
                <a:r>
                  <a:rPr lang="en-US" sz="2800" b="0" strike="noStrike" spc="-1" dirty="0">
                    <a:solidFill>
                      <a:srgbClr val="000000"/>
                    </a:solidFill>
                    <a:latin typeface="Calibri"/>
                  </a:rPr>
                  <a:t>-Charts where both </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𝜇</m:t>
                    </m:r>
                  </m:oMath>
                </a14:m>
                <a:r>
                  <a:rPr lang="en-US" sz="2800" b="0" strike="noStrike" spc="-1" dirty="0">
                    <a:solidFill>
                      <a:srgbClr val="000000"/>
                    </a:solidFill>
                    <a:latin typeface="Calibri"/>
                  </a:rPr>
                  <a:t> and </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𝜎</m:t>
                    </m:r>
                  </m:oMath>
                </a14:m>
                <a:r>
                  <a:rPr lang="en-US" sz="2800" b="0" strike="noStrike" spc="-1" dirty="0">
                    <a:solidFill>
                      <a:srgbClr val="000000"/>
                    </a:solidFill>
                    <a:latin typeface="Calibri"/>
                  </a:rPr>
                  <a:t> are known.</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AutoNum type="alphaLcPeriod" startAt="2"/>
                </a:pP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𝑥</m:t>
                        </m:r>
                      </m:e>
                    </m:bar>
                    <m:r>
                      <a:rPr lang="en-US" sz="2800" b="0" i="1" strike="noStrike" spc="-1" smtClean="0">
                        <a:solidFill>
                          <a:srgbClr val="000000"/>
                        </a:solidFill>
                        <a:latin typeface="Cambria Math" panose="02040503050406030204" pitchFamily="18" charset="0"/>
                      </a:rPr>
                      <m:t> </m:t>
                    </m:r>
                  </m:oMath>
                </a14:m>
                <a:r>
                  <a:rPr lang="en-US" sz="2800" b="0" strike="noStrike" spc="-1" dirty="0">
                    <a:solidFill>
                      <a:srgbClr val="000000"/>
                    </a:solidFill>
                    <a:latin typeface="Calibri"/>
                  </a:rPr>
                  <a:t>​-Charts using </a:t>
                </a: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𝑅</m:t>
                        </m:r>
                      </m:e>
                    </m:bar>
                  </m:oMath>
                </a14:m>
                <a:r>
                  <a:rPr lang="en-US" sz="2800" b="0" strike="noStrike" spc="-1" dirty="0">
                    <a:solidFill>
                      <a:srgbClr val="000000"/>
                    </a:solidFill>
                    <a:latin typeface="Calibri"/>
                  </a:rPr>
                  <a:t> (the average of the sample ranges) to infer an estimate of the process variation.</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AutoNum type="alphaLcPeriod" startAt="3"/>
                </a:pPr>
                <a14:m>
                  <m:oMath xmlns:m="http://schemas.openxmlformats.org/officeDocument/2006/math">
                    <m:bar>
                      <m:barPr>
                        <m:pos m:val="top"/>
                        <m:ctrlPr>
                          <a:rPr lang="en-US" sz="2800" b="0" i="1" strike="noStrike" spc="-1" smtClean="0">
                            <a:solidFill>
                              <a:srgbClr val="000000"/>
                            </a:solidFill>
                            <a:latin typeface="Cambria Math" panose="02040503050406030204" pitchFamily="18" charset="0"/>
                          </a:rPr>
                        </m:ctrlPr>
                      </m:barPr>
                      <m:e>
                        <m:r>
                          <a:rPr lang="en-US" sz="2800" b="0" i="1" strike="noStrike" spc="-1" smtClean="0">
                            <a:solidFill>
                              <a:srgbClr val="000000"/>
                            </a:solidFill>
                            <a:latin typeface="Cambria Math" panose="02040503050406030204" pitchFamily="18" charset="0"/>
                          </a:rPr>
                          <m:t>𝑥</m:t>
                        </m:r>
                      </m:e>
                    </m:bar>
                    <m:r>
                      <a:rPr lang="en-US" sz="2800" b="0" i="1" strike="noStrike" spc="-1" smtClean="0">
                        <a:solidFill>
                          <a:srgbClr val="000000"/>
                        </a:solidFill>
                        <a:latin typeface="Cambria Math" panose="02040503050406030204" pitchFamily="18" charset="0"/>
                      </a:rPr>
                      <m:t> </m:t>
                    </m:r>
                  </m:oMath>
                </a14:m>
                <a:r>
                  <a:rPr lang="en-US" sz="2800" b="0" strike="noStrike" spc="-1" dirty="0">
                    <a:solidFill>
                      <a:srgbClr val="000000"/>
                    </a:solidFill>
                    <a:latin typeface="Calibri"/>
                  </a:rPr>
                  <a:t>​-Charts using the sample standard deviation to estimate the process variation.</a:t>
                </a:r>
                <a:endParaRPr lang="en-US" sz="2800" b="0" strike="noStrike" spc="-1" dirty="0">
                  <a:solidFill>
                    <a:srgbClr val="366092"/>
                  </a:solidFill>
                  <a:latin typeface="Calibri"/>
                </a:endParaRPr>
              </a:p>
              <a:p>
                <a:pPr>
                  <a:lnSpc>
                    <a:spcPct val="100000"/>
                  </a:lnSpc>
                  <a:spcBef>
                    <a:spcPts val="561"/>
                  </a:spcBef>
                </a:pPr>
                <a:r>
                  <a:rPr lang="en-US" sz="2800" b="1" strike="noStrike" spc="-1" dirty="0">
                    <a:solidFill>
                      <a:srgbClr val="000000"/>
                    </a:solidFill>
                    <a:latin typeface="Calibri"/>
                  </a:rPr>
                  <a:t>Range charts</a:t>
                </a:r>
                <a:r>
                  <a:rPr lang="en-US" sz="2800" b="0" strike="noStrike" spc="-1" dirty="0">
                    <a:solidFill>
                      <a:srgbClr val="000000"/>
                    </a:solidFill>
                    <a:latin typeface="Calibri"/>
                  </a:rPr>
                  <a:t> (</a:t>
                </a:r>
                <a14:m>
                  <m:oMath xmlns:m="http://schemas.openxmlformats.org/officeDocument/2006/math">
                    <m:r>
                      <a:rPr lang="en-US" sz="2800" b="0" i="1" strike="noStrike" spc="-1" smtClean="0">
                        <a:solidFill>
                          <a:srgbClr val="000000"/>
                        </a:solidFill>
                        <a:latin typeface="Cambria Math" panose="02040503050406030204" pitchFamily="18" charset="0"/>
                      </a:rPr>
                      <m:t>𝑅</m:t>
                    </m:r>
                  </m:oMath>
                </a14:m>
                <a:r>
                  <a:rPr lang="en-US" sz="2800" b="0" strike="noStrike" spc="-1" dirty="0">
                    <a:solidFill>
                      <a:srgbClr val="000000"/>
                    </a:solidFill>
                    <a:latin typeface="Calibri"/>
                  </a:rPr>
                  <a:t>-Charts) graphically display consecutive sample ranges with the intent of detecting a significant change in the process variation.</a:t>
                </a:r>
                <a:endParaRPr lang="en-US" sz="2800" b="0" strike="noStrike" spc="-1" dirty="0">
                  <a:solidFill>
                    <a:srgbClr val="366092"/>
                  </a:solidFill>
                  <a:latin typeface="Calibri"/>
                </a:endParaRPr>
              </a:p>
            </p:txBody>
          </p:sp>
        </mc:Choice>
        <mc:Fallback xmlns="">
          <p:sp>
            <p:nvSpPr>
              <p:cNvPr id="325" name="TextShape 2"/>
              <p:cNvSpPr txBox="1">
                <a:spLocks noRot="1" noChangeAspect="1" noMove="1" noResize="1" noEditPoints="1" noAdjustHandles="1" noChangeArrowheads="1" noChangeShapeType="1" noTextEdit="1"/>
              </p:cNvSpPr>
              <p:nvPr/>
            </p:nvSpPr>
            <p:spPr>
              <a:xfrm>
                <a:off x="457200" y="1082160"/>
                <a:ext cx="8229240" cy="4785120"/>
              </a:xfrm>
              <a:prstGeom prst="rect">
                <a:avLst/>
              </a:prstGeom>
              <a:blipFill>
                <a:blip r:embed="rId2"/>
                <a:stretch>
                  <a:fillRect l="-1181" t="-2155" r="-1624"/>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8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7"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𝑝</m:t>
                        </m:r>
                      </m:e>
                    </m:bar>
                  </m:oMath>
                </a14:m>
                <a:r>
                  <a:rPr lang="ar-AE" sz="2800" dirty="0">
                    <a:solidFill>
                      <a:srgbClr val="366092"/>
                    </a:solidFill>
                    <a:latin typeface="Calibri"/>
                  </a:rPr>
                  <a:t> </a:t>
                </a:r>
                <a:r>
                  <a:rPr lang="en-US" sz="2800" dirty="0">
                    <a:solidFill>
                      <a:srgbClr val="366092"/>
                    </a:solidFill>
                    <a:latin typeface="Calibri"/>
                  </a:rPr>
                  <a:t>to be </a:t>
                </a:r>
                <a:r>
                  <a:rPr lang="en-US" sz="2800" dirty="0">
                    <a:solidFill>
                      <a:srgbClr val="366092"/>
                    </a:solidFill>
                    <a:latin typeface="Cambria Math"/>
                  </a:rPr>
                  <a:t>0.12</a:t>
                </a:r>
                <a:r>
                  <a:rPr lang="en-US" sz="2800" dirty="0">
                    <a:solidFill>
                      <a:srgbClr val="366092"/>
                    </a:solidFill>
                    <a:latin typeface="Calibri"/>
                  </a:rPr>
                  <a:t>, to find the 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 we need both </a:t>
                </a:r>
                <a14:m>
                  <m:oMath xmlns:m="http://schemas.openxmlformats.org/officeDocument/2006/math">
                    <m:r>
                      <a:rPr lang="en-US" sz="2800">
                        <a:solidFill>
                          <a:srgbClr val="366092"/>
                        </a:solidFill>
                        <a:latin typeface="Cambria Math" panose="02040503050406030204" pitchFamily="18" charset="0"/>
                      </a:rPr>
                      <m:t>𝑛</m:t>
                    </m:r>
                  </m:oMath>
                </a14:m>
                <a:r>
                  <a:rPr lang="en-US" sz="2800" dirty="0">
                    <a:solidFill>
                      <a:srgbClr val="366092"/>
                    </a:solidFill>
                    <a:latin typeface="Calibri"/>
                  </a:rPr>
                  <a:t> and </a:t>
                </a:r>
                <a14:m>
                  <m:oMath xmlns:m="http://schemas.openxmlformats.org/officeDocument/2006/math">
                    <m:r>
                      <a:rPr lang="en-US" sz="2800">
                        <a:solidFill>
                          <a:srgbClr val="366092"/>
                        </a:solidFill>
                        <a:latin typeface="Cambria Math" panose="02040503050406030204" pitchFamily="18" charset="0"/>
                      </a:rPr>
                      <m:t>𝑧</m:t>
                    </m:r>
                  </m:oMath>
                </a14:m>
                <a:r>
                  <a:rPr lang="en-US" sz="2800" dirty="0">
                    <a:solidFill>
                      <a:srgbClr val="366092"/>
                    </a:solidFill>
                    <a:latin typeface="Calibri"/>
                  </a:rPr>
                  <a:t>. The production manager samples </a:t>
                </a:r>
                <a:r>
                  <a:rPr lang="en-US" sz="2800" dirty="0">
                    <a:solidFill>
                      <a:srgbClr val="366092"/>
                    </a:solidFill>
                    <a:latin typeface="Cambria Math"/>
                  </a:rPr>
                  <a:t>100</a:t>
                </a:r>
                <a:r>
                  <a:rPr lang="en-US" sz="2800" dirty="0">
                    <a:solidFill>
                      <a:srgbClr val="366092"/>
                    </a:solidFill>
                    <a:latin typeface="Calibri"/>
                  </a:rPr>
                  <a:t> units at each sample period. Thus, </a:t>
                </a:r>
                <a14:m>
                  <m:oMath xmlns:m="http://schemas.openxmlformats.org/officeDocument/2006/math">
                    <m:r>
                      <a:rPr lang="en-US" sz="2800">
                        <a:solidFill>
                          <a:srgbClr val="366092"/>
                        </a:solidFill>
                        <a:latin typeface="Cambria Math" panose="02040503050406030204" pitchFamily="18" charset="0"/>
                      </a:rPr>
                      <m:t>𝑛</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100</m:t>
                    </m:r>
                  </m:oMath>
                </a14:m>
                <a:r>
                  <a:rPr lang="en-US" sz="2800" dirty="0">
                    <a:solidFill>
                      <a:srgbClr val="366092"/>
                    </a:solidFill>
                    <a:latin typeface="Calibri"/>
                  </a:rPr>
                  <a:t>. Since the production manager wants to set </a:t>
                </a:r>
                <a:r>
                  <a:rPr lang="en-US" sz="2800" dirty="0">
                    <a:solidFill>
                      <a:srgbClr val="366092"/>
                    </a:solidFill>
                    <a:latin typeface="Cambria Math"/>
                  </a:rPr>
                  <a:t>2</a:t>
                </a:r>
                <a:r>
                  <a:rPr lang="en-US" sz="2800" dirty="0">
                    <a:solidFill>
                      <a:srgbClr val="366092"/>
                    </a:solidFill>
                    <a:latin typeface="Calibri"/>
                  </a:rPr>
                  <a:t>-sigma control limits, and </a:t>
                </a:r>
                <a14:m>
                  <m:oMath xmlns:m="http://schemas.openxmlformats.org/officeDocument/2006/math">
                    <m:r>
                      <a:rPr lang="en-US" sz="2800">
                        <a:solidFill>
                          <a:srgbClr val="366092"/>
                        </a:solidFill>
                        <a:latin typeface="Cambria Math" panose="02040503050406030204" pitchFamily="18" charset="0"/>
                      </a:rPr>
                      <m:t>𝑧</m:t>
                    </m:r>
                  </m:oMath>
                </a14:m>
                <a:r>
                  <a:rPr lang="en-US" sz="2800" dirty="0">
                    <a:solidFill>
                      <a:srgbClr val="366092"/>
                    </a:solidFill>
                    <a:latin typeface="Calibri"/>
                  </a:rPr>
                  <a:t> represents the number of standard deviations the control limits are set above and below the mean, </a:t>
                </a:r>
                <a14:m>
                  <m:oMath xmlns:m="http://schemas.openxmlformats.org/officeDocument/2006/math">
                    <m:r>
                      <a:rPr lang="en-US" sz="2800">
                        <a:solidFill>
                          <a:srgbClr val="366092"/>
                        </a:solidFill>
                        <a:latin typeface="Cambria Math" panose="02040503050406030204" pitchFamily="18" charset="0"/>
                      </a:rPr>
                      <m:t>𝑧</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2</m:t>
                    </m:r>
                  </m:oMath>
                </a14:m>
                <a:r>
                  <a:rPr lang="en-US" sz="2800" dirty="0">
                    <a:solidFill>
                      <a:srgbClr val="366092"/>
                    </a:solidFill>
                    <a:latin typeface="Calibri"/>
                  </a:rPr>
                  <a:t>.</a:t>
                </a:r>
              </a:p>
            </p:txBody>
          </p:sp>
        </mc:Choice>
        <mc:Fallback>
          <p:sp>
            <p:nvSpPr>
              <p:cNvPr id="487"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r="-1333"/>
                </a:stretch>
              </a:blipFill>
              <a:ln>
                <a:noFill/>
              </a:ln>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731D41-60DE-4E94-87BF-F9D7792C4B23}"/>
                  </a:ext>
                </a:extLst>
              </p:cNvPr>
              <p:cNvSpPr>
                <a:spLocks noGrp="1"/>
              </p:cNvSpPr>
              <p:nvPr>
                <p:ph type="title"/>
              </p:nvPr>
            </p:nvSpPr>
            <p:spPr>
              <a:xfrm>
                <a:off x="457200" y="267161"/>
                <a:ext cx="8229240" cy="609398"/>
              </a:xfrm>
            </p:spPr>
            <p:txBody>
              <a:bodyPr/>
              <a:lstStyle/>
              <a:p>
                <a:r>
                  <a:rPr lang="en-US" dirty="0">
                    <a:solidFill>
                      <a:srgbClr val="1F497D"/>
                    </a:solidFill>
                    <a:latin typeface="Calibri"/>
                  </a:rPr>
                  <a:t>Example A6.5:</a:t>
                </a:r>
                <a:r>
                  <a:rPr lang="en-US" sz="4000" dirty="0">
                    <a:solidFill>
                      <a:srgbClr val="1F497D"/>
                    </a:solidFill>
                    <a:latin typeface="Calibri"/>
                  </a:rPr>
                  <a:t> </a:t>
                </a:r>
                <a14:m>
                  <m:oMath xmlns:m="http://schemas.openxmlformats.org/officeDocument/2006/math">
                    <m:r>
                      <a:rPr lang="en-US">
                        <a:solidFill>
                          <a:srgbClr val="1F497D"/>
                        </a:solidFill>
                        <a:latin typeface="Cambria Math"/>
                      </a:rPr>
                      <m:t>𝑝</m:t>
                    </m:r>
                  </m:oMath>
                </a14:m>
                <a:r>
                  <a:rPr lang="en-US" dirty="0">
                    <a:solidFill>
                      <a:srgbClr val="1F497D"/>
                    </a:solidFill>
                    <a:latin typeface="Calibri"/>
                  </a:rPr>
                  <a:t>-Charts (cont.)</a:t>
                </a:r>
                <a:endParaRPr lang="en-US" dirty="0"/>
              </a:p>
            </p:txBody>
          </p:sp>
        </mc:Choice>
        <mc:Fallback>
          <p:sp>
            <p:nvSpPr>
              <p:cNvPr id="2" name="Title 1">
                <a:extLst>
                  <a:ext uri="{FF2B5EF4-FFF2-40B4-BE49-F238E27FC236}">
                    <a16:creationId xmlns:a16="http://schemas.microsoft.com/office/drawing/2014/main" id="{4F731D41-60DE-4E94-87BF-F9D7792C4B23}"/>
                  </a:ext>
                </a:extLst>
              </p:cNvPr>
              <p:cNvSpPr>
                <a:spLocks noGrp="1" noRot="1" noChangeAspect="1" noMove="1" noResize="1" noEditPoints="1" noAdjustHandles="1" noChangeArrowheads="1" noChangeShapeType="1" noTextEdit="1"/>
              </p:cNvSpPr>
              <p:nvPr>
                <p:ph type="title"/>
              </p:nvPr>
            </p:nvSpPr>
            <p:spPr>
              <a:xfrm>
                <a:off x="457200" y="267161"/>
                <a:ext cx="8229240" cy="609398"/>
              </a:xfrm>
              <a:blipFill>
                <a:blip r:embed="rId2"/>
                <a:stretch>
                  <a:fillRect t="-38000" b="-5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388A7A8C-8817-433B-A5DF-139D6D0495F7}"/>
                  </a:ext>
                </a:extLst>
              </p:cNvPr>
              <p:cNvSpPr>
                <a:spLocks noGrp="1"/>
              </p:cNvSpPr>
              <p:nvPr>
                <p:ph type="subTitle"/>
              </p:nvPr>
            </p:nvSpPr>
            <p:spPr>
              <a:xfrm>
                <a:off x="457200" y="1037100"/>
                <a:ext cx="8229240" cy="4950842"/>
              </a:xfrm>
            </p:spPr>
            <p:txBody>
              <a:bodyPr/>
              <a:lstStyle/>
              <a:p>
                <a:pPr marL="0" lvl="0" indent="0">
                  <a:lnSpc>
                    <a:spcPct val="100000"/>
                  </a:lnSpc>
                  <a:spcBef>
                    <a:spcPct val="20000"/>
                  </a:spcBef>
                  <a:buNone/>
                </a:pPr>
                <a:r>
                  <a:rPr lang="en-US" sz="2600" dirty="0">
                    <a:solidFill>
                      <a:srgbClr val="366092"/>
                    </a:solidFill>
                    <a:latin typeface="Calibri"/>
                  </a:rPr>
                  <a:t>Therefore, the Upper Control Limit will be calculated as the following.</a:t>
                </a:r>
              </a:p>
              <a:p>
                <a:pPr marL="0" lvl="0" indent="0" algn="ctr">
                  <a:lnSpc>
                    <a:spcPct val="100000"/>
                  </a:lnSpc>
                  <a:spcBef>
                    <a:spcPct val="20000"/>
                  </a:spcBef>
                  <a:buNone/>
                </a:pPr>
                <a:r>
                  <a:rPr lang="en-US" sz="2600" b="0" dirty="0">
                    <a:solidFill>
                      <a:srgbClr val="366092"/>
                    </a:solidFill>
                  </a:rPr>
                  <a:t>        </a:t>
                </a:r>
                <a14:m>
                  <m:oMath xmlns:m="http://schemas.openxmlformats.org/officeDocument/2006/math">
                    <m:r>
                      <m:rPr>
                        <m:sty m:val="p"/>
                      </m:rPr>
                      <a:rPr lang="en-US" sz="2600" b="0" i="0" smtClean="0">
                        <a:solidFill>
                          <a:srgbClr val="366092"/>
                        </a:solidFill>
                        <a:latin typeface="Cambria Math" panose="02040503050406030204" pitchFamily="18" charset="0"/>
                      </a:rPr>
                      <m:t>UCL</m:t>
                    </m:r>
                    <m:r>
                      <a:rPr lang="en-US" sz="2600" b="0" i="1" smtClean="0">
                        <a:solidFill>
                          <a:srgbClr val="366092"/>
                        </a:solidFill>
                        <a:latin typeface="Cambria Math" panose="02040503050406030204" pitchFamily="18" charset="0"/>
                      </a:rPr>
                      <m:t>=</m:t>
                    </m:r>
                    <m:bar>
                      <m:barPr>
                        <m:pos m:val="top"/>
                        <m:ctrlPr>
                          <a:rPr lang="en-US" sz="2600" b="0" i="1" smtClean="0">
                            <a:solidFill>
                              <a:srgbClr val="366092"/>
                            </a:solidFill>
                            <a:latin typeface="Cambria Math" panose="02040503050406030204" pitchFamily="18" charset="0"/>
                          </a:rPr>
                        </m:ctrlPr>
                      </m:barPr>
                      <m:e>
                        <m:r>
                          <a:rPr lang="en-US" sz="2600" b="0" i="1" smtClean="0">
                            <a:solidFill>
                              <a:srgbClr val="366092"/>
                            </a:solidFill>
                            <a:latin typeface="Cambria Math" panose="02040503050406030204" pitchFamily="18" charset="0"/>
                          </a:rPr>
                          <m:t>𝑝</m:t>
                        </m:r>
                      </m:e>
                    </m:bar>
                    <m:r>
                      <a:rPr lang="en-US" sz="2600" b="0" i="1" smtClean="0">
                        <a:solidFill>
                          <a:srgbClr val="366092"/>
                        </a:solidFill>
                        <a:latin typeface="Cambria Math" panose="02040503050406030204" pitchFamily="18" charset="0"/>
                      </a:rPr>
                      <m:t>+</m:t>
                    </m:r>
                    <m:sSub>
                      <m:sSubPr>
                        <m:ctrlPr>
                          <a:rPr lang="en-US" sz="2600" b="0" i="1" smtClean="0">
                            <a:solidFill>
                              <a:srgbClr val="366092"/>
                            </a:solidFill>
                            <a:latin typeface="Cambria Math" panose="02040503050406030204" pitchFamily="18" charset="0"/>
                          </a:rPr>
                        </m:ctrlPr>
                      </m:sSubPr>
                      <m:e>
                        <m:r>
                          <a:rPr lang="en-US" sz="2600" b="0" i="1" smtClean="0">
                            <a:solidFill>
                              <a:srgbClr val="366092"/>
                            </a:solidFill>
                            <a:latin typeface="Cambria Math" panose="02040503050406030204" pitchFamily="18" charset="0"/>
                          </a:rPr>
                          <m:t>𝑧</m:t>
                        </m:r>
                      </m:e>
                      <m:sub>
                        <m:f>
                          <m:fPr>
                            <m:type m:val="skw"/>
                            <m:ctrlPr>
                              <a:rPr lang="en-US" sz="2600" b="0" i="1" smtClean="0">
                                <a:solidFill>
                                  <a:srgbClr val="366092"/>
                                </a:solidFill>
                                <a:latin typeface="Cambria Math" panose="02040503050406030204" pitchFamily="18" charset="0"/>
                              </a:rPr>
                            </m:ctrlPr>
                          </m:fPr>
                          <m:num>
                            <m:r>
                              <a:rPr lang="en-US" sz="2600" b="0" i="1" smtClean="0">
                                <a:solidFill>
                                  <a:srgbClr val="366092"/>
                                </a:solidFill>
                                <a:latin typeface="Cambria Math" panose="02040503050406030204" pitchFamily="18" charset="0"/>
                                <a:ea typeface="Cambria Math" panose="02040503050406030204" pitchFamily="18" charset="0"/>
                              </a:rPr>
                              <m:t>𝛼</m:t>
                            </m:r>
                          </m:num>
                          <m:den>
                            <m:r>
                              <a:rPr lang="en-US" sz="2600" b="0" i="1" smtClean="0">
                                <a:solidFill>
                                  <a:srgbClr val="366092"/>
                                </a:solidFill>
                                <a:latin typeface="Cambria Math" panose="02040503050406030204" pitchFamily="18" charset="0"/>
                              </a:rPr>
                              <m:t>2</m:t>
                            </m:r>
                          </m:den>
                        </m:f>
                      </m:sub>
                    </m:sSub>
                    <m:rad>
                      <m:radPr>
                        <m:degHide m:val="on"/>
                        <m:ctrlPr>
                          <a:rPr lang="en-US" sz="2600" b="0" i="1" smtClean="0">
                            <a:solidFill>
                              <a:srgbClr val="366092"/>
                            </a:solidFill>
                            <a:latin typeface="Cambria Math" panose="02040503050406030204" pitchFamily="18" charset="0"/>
                          </a:rPr>
                        </m:ctrlPr>
                      </m:radPr>
                      <m:deg/>
                      <m:e>
                        <m:f>
                          <m:fPr>
                            <m:ctrlPr>
                              <a:rPr lang="en-US" sz="2600" b="0" i="1" smtClean="0">
                                <a:solidFill>
                                  <a:srgbClr val="366092"/>
                                </a:solidFill>
                                <a:latin typeface="Cambria Math" panose="02040503050406030204" pitchFamily="18" charset="0"/>
                              </a:rPr>
                            </m:ctrlPr>
                          </m:fPr>
                          <m:num>
                            <m:bar>
                              <m:barPr>
                                <m:pos m:val="top"/>
                                <m:ctrlPr>
                                  <a:rPr lang="en-US" sz="2600" b="0" i="1" smtClean="0">
                                    <a:solidFill>
                                      <a:srgbClr val="366092"/>
                                    </a:solidFill>
                                    <a:latin typeface="Cambria Math" panose="02040503050406030204" pitchFamily="18" charset="0"/>
                                  </a:rPr>
                                </m:ctrlPr>
                              </m:barPr>
                              <m:e>
                                <m:r>
                                  <a:rPr lang="en-US" sz="2600" b="0" i="1" smtClean="0">
                                    <a:solidFill>
                                      <a:srgbClr val="366092"/>
                                    </a:solidFill>
                                    <a:latin typeface="Cambria Math" panose="02040503050406030204" pitchFamily="18" charset="0"/>
                                  </a:rPr>
                                  <m:t>𝑝</m:t>
                                </m:r>
                              </m:e>
                            </m:bar>
                            <m:d>
                              <m:dPr>
                                <m:ctrlPr>
                                  <a:rPr lang="en-US" sz="2600" b="0" i="1" smtClean="0">
                                    <a:solidFill>
                                      <a:srgbClr val="366092"/>
                                    </a:solidFill>
                                    <a:latin typeface="Cambria Math" panose="02040503050406030204" pitchFamily="18" charset="0"/>
                                  </a:rPr>
                                </m:ctrlPr>
                              </m:dPr>
                              <m:e>
                                <m:r>
                                  <a:rPr lang="en-US" sz="2600" b="0" i="1" smtClean="0">
                                    <a:solidFill>
                                      <a:srgbClr val="366092"/>
                                    </a:solidFill>
                                    <a:latin typeface="Cambria Math" panose="02040503050406030204" pitchFamily="18" charset="0"/>
                                  </a:rPr>
                                  <m:t>1</m:t>
                                </m:r>
                                <m:r>
                                  <a:rPr lang="en-US" sz="2600" b="0" i="1" smtClean="0">
                                    <a:solidFill>
                                      <a:srgbClr val="366092"/>
                                    </a:solidFill>
                                    <a:latin typeface="Cambria Math" panose="02040503050406030204" pitchFamily="18" charset="0"/>
                                  </a:rPr>
                                  <m:t>−</m:t>
                                </m:r>
                                <m:bar>
                                  <m:barPr>
                                    <m:pos m:val="top"/>
                                    <m:ctrlPr>
                                      <a:rPr lang="en-US" sz="2600" b="0" i="1" smtClean="0">
                                        <a:solidFill>
                                          <a:srgbClr val="366092"/>
                                        </a:solidFill>
                                        <a:latin typeface="Cambria Math" panose="02040503050406030204" pitchFamily="18" charset="0"/>
                                      </a:rPr>
                                    </m:ctrlPr>
                                  </m:barPr>
                                  <m:e>
                                    <m:r>
                                      <a:rPr lang="en-US" sz="2600" b="0" i="1" smtClean="0">
                                        <a:solidFill>
                                          <a:srgbClr val="366092"/>
                                        </a:solidFill>
                                        <a:latin typeface="Cambria Math" panose="02040503050406030204" pitchFamily="18" charset="0"/>
                                      </a:rPr>
                                      <m:t>𝑝</m:t>
                                    </m:r>
                                  </m:e>
                                </m:bar>
                              </m:e>
                            </m:d>
                          </m:num>
                          <m:den>
                            <m:r>
                              <a:rPr lang="en-US" sz="2600" b="0" i="1" smtClean="0">
                                <a:solidFill>
                                  <a:srgbClr val="366092"/>
                                </a:solidFill>
                                <a:latin typeface="Cambria Math" panose="02040503050406030204" pitchFamily="18" charset="0"/>
                              </a:rPr>
                              <m:t>𝑛</m:t>
                            </m:r>
                          </m:den>
                        </m:f>
                      </m:e>
                    </m:rad>
                  </m:oMath>
                </a14:m>
                <a:endParaRPr lang="en-US" sz="2600" b="0" i="1" dirty="0">
                  <a:solidFill>
                    <a:srgbClr val="366092"/>
                  </a:solidFill>
                  <a:latin typeface="Cambria Math" panose="02040503050406030204" pitchFamily="18" charset="0"/>
                </a:endParaRP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600" i="1" smtClean="0">
                          <a:solidFill>
                            <a:srgbClr val="366092"/>
                          </a:solidFill>
                          <a:latin typeface="Cambria Math" panose="02040503050406030204" pitchFamily="18" charset="0"/>
                          <a:ea typeface="Cambria Math" panose="02040503050406030204" pitchFamily="18" charset="0"/>
                        </a:rPr>
                        <m:t>≈</m:t>
                      </m:r>
                      <m:r>
                        <a:rPr lang="en-US" sz="2600" b="0" i="1" smtClean="0">
                          <a:solidFill>
                            <a:srgbClr val="366092"/>
                          </a:solidFill>
                          <a:latin typeface="Cambria Math" panose="02040503050406030204" pitchFamily="18" charset="0"/>
                          <a:ea typeface="Cambria Math" panose="02040503050406030204" pitchFamily="18" charset="0"/>
                        </a:rPr>
                        <m:t>0</m:t>
                      </m:r>
                      <m:r>
                        <a:rPr lang="en-US" sz="2600" b="0" i="1" smtClean="0">
                          <a:solidFill>
                            <a:srgbClr val="366092"/>
                          </a:solidFill>
                          <a:latin typeface="Cambria Math" panose="02040503050406030204" pitchFamily="18" charset="0"/>
                          <a:ea typeface="Cambria Math" panose="02040503050406030204" pitchFamily="18" charset="0"/>
                        </a:rPr>
                        <m:t>.</m:t>
                      </m:r>
                      <m:r>
                        <a:rPr lang="en-US" sz="2600" b="0" i="1" smtClean="0">
                          <a:solidFill>
                            <a:srgbClr val="366092"/>
                          </a:solidFill>
                          <a:latin typeface="Cambria Math" panose="02040503050406030204" pitchFamily="18" charset="0"/>
                          <a:ea typeface="Cambria Math" panose="02040503050406030204" pitchFamily="18" charset="0"/>
                        </a:rPr>
                        <m:t>185</m:t>
                      </m:r>
                    </m:oMath>
                  </m:oMathPara>
                </a14:m>
                <a:endParaRPr lang="en-US" sz="2600" dirty="0">
                  <a:solidFill>
                    <a:srgbClr val="366092"/>
                  </a:solidFill>
                  <a:latin typeface="Calibri"/>
                </a:endParaRPr>
              </a:p>
              <a:p>
                <a:pPr marL="0" lvl="0" indent="0">
                  <a:lnSpc>
                    <a:spcPct val="100000"/>
                  </a:lnSpc>
                  <a:spcBef>
                    <a:spcPct val="20000"/>
                  </a:spcBef>
                  <a:buNone/>
                </a:pPr>
                <a:r>
                  <a:rPr lang="en-US" sz="2600" dirty="0">
                    <a:solidFill>
                      <a:srgbClr val="366092"/>
                    </a:solidFill>
                    <a:latin typeface="Calibri"/>
                  </a:rPr>
                  <a:t>The Lower Control Limit will then be calculated as the following.</a:t>
                </a:r>
              </a:p>
              <a:p>
                <a:pPr marL="0" lvl="0" indent="0" algn="ctr">
                  <a:lnSpc>
                    <a:spcPct val="100000"/>
                  </a:lnSpc>
                  <a:spcBef>
                    <a:spcPct val="20000"/>
                  </a:spcBef>
                  <a:buNone/>
                </a:pPr>
                <a:r>
                  <a:rPr lang="en-US" sz="2600" dirty="0">
                    <a:solidFill>
                      <a:srgbClr val="366092"/>
                    </a:solidFill>
                  </a:rPr>
                  <a:t>        </a:t>
                </a:r>
                <a14:m>
                  <m:oMath xmlns:m="http://schemas.openxmlformats.org/officeDocument/2006/math">
                    <m:r>
                      <m:rPr>
                        <m:sty m:val="p"/>
                      </m:rPr>
                      <a:rPr lang="en-US" sz="2600">
                        <a:solidFill>
                          <a:srgbClr val="366092"/>
                        </a:solidFill>
                        <a:latin typeface="Cambria Math" panose="02040503050406030204" pitchFamily="18" charset="0"/>
                      </a:rPr>
                      <m:t>UCL</m:t>
                    </m:r>
                    <m:r>
                      <a:rPr lang="en-US" sz="2600" i="1">
                        <a:solidFill>
                          <a:srgbClr val="366092"/>
                        </a:solidFill>
                        <a:latin typeface="Cambria Math" panose="02040503050406030204" pitchFamily="18" charset="0"/>
                      </a:rPr>
                      <m:t>=</m:t>
                    </m:r>
                    <m:bar>
                      <m:barPr>
                        <m:pos m:val="top"/>
                        <m:ctrlPr>
                          <a:rPr lang="en-US" sz="2600" i="1">
                            <a:solidFill>
                              <a:srgbClr val="366092"/>
                            </a:solidFill>
                            <a:latin typeface="Cambria Math" panose="02040503050406030204" pitchFamily="18" charset="0"/>
                          </a:rPr>
                        </m:ctrlPr>
                      </m:barPr>
                      <m:e>
                        <m:r>
                          <a:rPr lang="en-US" sz="2600" i="1">
                            <a:solidFill>
                              <a:srgbClr val="366092"/>
                            </a:solidFill>
                            <a:latin typeface="Cambria Math" panose="02040503050406030204" pitchFamily="18" charset="0"/>
                          </a:rPr>
                          <m:t>𝑝</m:t>
                        </m:r>
                      </m:e>
                    </m:bar>
                    <m:r>
                      <a:rPr lang="en-US" sz="2600" b="0" i="1" smtClean="0">
                        <a:solidFill>
                          <a:srgbClr val="366092"/>
                        </a:solidFill>
                        <a:latin typeface="Cambria Math" panose="02040503050406030204" pitchFamily="18" charset="0"/>
                      </a:rPr>
                      <m:t>−</m:t>
                    </m:r>
                    <m:sSub>
                      <m:sSubPr>
                        <m:ctrlPr>
                          <a:rPr lang="en-US" sz="2600" i="1">
                            <a:solidFill>
                              <a:srgbClr val="366092"/>
                            </a:solidFill>
                            <a:latin typeface="Cambria Math" panose="02040503050406030204" pitchFamily="18" charset="0"/>
                          </a:rPr>
                        </m:ctrlPr>
                      </m:sSubPr>
                      <m:e>
                        <m:r>
                          <a:rPr lang="en-US" sz="2600" i="1">
                            <a:solidFill>
                              <a:srgbClr val="366092"/>
                            </a:solidFill>
                            <a:latin typeface="Cambria Math" panose="02040503050406030204" pitchFamily="18" charset="0"/>
                          </a:rPr>
                          <m:t>𝑧</m:t>
                        </m:r>
                      </m:e>
                      <m:sub>
                        <m:f>
                          <m:fPr>
                            <m:type m:val="skw"/>
                            <m:ctrlPr>
                              <a:rPr lang="en-US" sz="2600" i="1">
                                <a:solidFill>
                                  <a:srgbClr val="366092"/>
                                </a:solidFill>
                                <a:latin typeface="Cambria Math" panose="02040503050406030204" pitchFamily="18" charset="0"/>
                              </a:rPr>
                            </m:ctrlPr>
                          </m:fPr>
                          <m:num>
                            <m:r>
                              <a:rPr lang="en-US" sz="2600" i="1">
                                <a:solidFill>
                                  <a:srgbClr val="366092"/>
                                </a:solidFill>
                                <a:latin typeface="Cambria Math" panose="02040503050406030204" pitchFamily="18" charset="0"/>
                                <a:ea typeface="Cambria Math" panose="02040503050406030204" pitchFamily="18" charset="0"/>
                              </a:rPr>
                              <m:t>𝛼</m:t>
                            </m:r>
                          </m:num>
                          <m:den>
                            <m:r>
                              <a:rPr lang="en-US" sz="2600" i="1">
                                <a:solidFill>
                                  <a:srgbClr val="366092"/>
                                </a:solidFill>
                                <a:latin typeface="Cambria Math" panose="02040503050406030204" pitchFamily="18" charset="0"/>
                              </a:rPr>
                              <m:t>2</m:t>
                            </m:r>
                          </m:den>
                        </m:f>
                      </m:sub>
                    </m:sSub>
                    <m:rad>
                      <m:radPr>
                        <m:degHide m:val="on"/>
                        <m:ctrlPr>
                          <a:rPr lang="en-US" sz="2600" i="1">
                            <a:solidFill>
                              <a:srgbClr val="366092"/>
                            </a:solidFill>
                            <a:latin typeface="Cambria Math" panose="02040503050406030204" pitchFamily="18" charset="0"/>
                          </a:rPr>
                        </m:ctrlPr>
                      </m:radPr>
                      <m:deg/>
                      <m:e>
                        <m:f>
                          <m:fPr>
                            <m:ctrlPr>
                              <a:rPr lang="en-US" sz="2600" i="1">
                                <a:solidFill>
                                  <a:srgbClr val="366092"/>
                                </a:solidFill>
                                <a:latin typeface="Cambria Math" panose="02040503050406030204" pitchFamily="18" charset="0"/>
                              </a:rPr>
                            </m:ctrlPr>
                          </m:fPr>
                          <m:num>
                            <m:bar>
                              <m:barPr>
                                <m:pos m:val="top"/>
                                <m:ctrlPr>
                                  <a:rPr lang="en-US" sz="2600" i="1" smtClean="0">
                                    <a:solidFill>
                                      <a:srgbClr val="366092"/>
                                    </a:solidFill>
                                    <a:latin typeface="Cambria Math" panose="02040503050406030204" pitchFamily="18" charset="0"/>
                                  </a:rPr>
                                </m:ctrlPr>
                              </m:barPr>
                              <m:e>
                                <m:r>
                                  <a:rPr lang="en-US" sz="2600" b="0" i="1" smtClean="0">
                                    <a:solidFill>
                                      <a:srgbClr val="366092"/>
                                    </a:solidFill>
                                    <a:latin typeface="Cambria Math" panose="02040503050406030204" pitchFamily="18" charset="0"/>
                                  </a:rPr>
                                  <m:t>𝑝</m:t>
                                </m:r>
                              </m:e>
                            </m:bar>
                            <m:d>
                              <m:dPr>
                                <m:ctrlPr>
                                  <a:rPr lang="en-US" sz="2600" i="1">
                                    <a:solidFill>
                                      <a:srgbClr val="366092"/>
                                    </a:solidFill>
                                    <a:latin typeface="Cambria Math" panose="02040503050406030204" pitchFamily="18" charset="0"/>
                                  </a:rPr>
                                </m:ctrlPr>
                              </m:dPr>
                              <m:e>
                                <m:r>
                                  <a:rPr lang="en-US" sz="2600" i="1">
                                    <a:solidFill>
                                      <a:srgbClr val="366092"/>
                                    </a:solidFill>
                                    <a:latin typeface="Cambria Math" panose="02040503050406030204" pitchFamily="18" charset="0"/>
                                  </a:rPr>
                                  <m:t>1</m:t>
                                </m:r>
                                <m:r>
                                  <a:rPr lang="en-US" sz="2600" i="1">
                                    <a:solidFill>
                                      <a:srgbClr val="366092"/>
                                    </a:solidFill>
                                    <a:latin typeface="Cambria Math" panose="02040503050406030204" pitchFamily="18" charset="0"/>
                                  </a:rPr>
                                  <m:t>−</m:t>
                                </m:r>
                                <m:bar>
                                  <m:barPr>
                                    <m:pos m:val="top"/>
                                    <m:ctrlPr>
                                      <a:rPr lang="en-US" sz="2600" i="1">
                                        <a:solidFill>
                                          <a:srgbClr val="366092"/>
                                        </a:solidFill>
                                        <a:latin typeface="Cambria Math" panose="02040503050406030204" pitchFamily="18" charset="0"/>
                                      </a:rPr>
                                    </m:ctrlPr>
                                  </m:barPr>
                                  <m:e>
                                    <m:r>
                                      <a:rPr lang="en-US" sz="2600" i="1">
                                        <a:solidFill>
                                          <a:srgbClr val="366092"/>
                                        </a:solidFill>
                                        <a:latin typeface="Cambria Math" panose="02040503050406030204" pitchFamily="18" charset="0"/>
                                      </a:rPr>
                                      <m:t>𝑝</m:t>
                                    </m:r>
                                  </m:e>
                                </m:bar>
                              </m:e>
                            </m:d>
                          </m:num>
                          <m:den>
                            <m:r>
                              <a:rPr lang="en-US" sz="2600" i="1">
                                <a:solidFill>
                                  <a:srgbClr val="366092"/>
                                </a:solidFill>
                                <a:latin typeface="Cambria Math" panose="02040503050406030204" pitchFamily="18" charset="0"/>
                              </a:rPr>
                              <m:t>𝑛</m:t>
                            </m:r>
                          </m:den>
                        </m:f>
                      </m:e>
                    </m:rad>
                  </m:oMath>
                </a14:m>
                <a:endParaRPr lang="en-US" sz="2600" i="1" dirty="0">
                  <a:solidFill>
                    <a:srgbClr val="366092"/>
                  </a:solidFill>
                  <a:latin typeface="Cambria Math" panose="02040503050406030204" pitchFamily="18" charset="0"/>
                </a:endParaRP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600" i="1">
                          <a:solidFill>
                            <a:srgbClr val="366092"/>
                          </a:solidFill>
                          <a:latin typeface="Cambria Math" panose="02040503050406030204" pitchFamily="18" charset="0"/>
                          <a:ea typeface="Cambria Math" panose="02040503050406030204" pitchFamily="18" charset="0"/>
                        </a:rPr>
                        <m:t>≈</m:t>
                      </m:r>
                      <m:r>
                        <a:rPr lang="en-US" sz="2600" i="1">
                          <a:solidFill>
                            <a:srgbClr val="366092"/>
                          </a:solidFill>
                          <a:latin typeface="Cambria Math" panose="02040503050406030204" pitchFamily="18" charset="0"/>
                          <a:ea typeface="Cambria Math" panose="02040503050406030204" pitchFamily="18" charset="0"/>
                        </a:rPr>
                        <m:t>0</m:t>
                      </m:r>
                      <m:r>
                        <a:rPr lang="en-US" sz="2600" i="1">
                          <a:solidFill>
                            <a:srgbClr val="366092"/>
                          </a:solidFill>
                          <a:latin typeface="Cambria Math" panose="02040503050406030204" pitchFamily="18" charset="0"/>
                          <a:ea typeface="Cambria Math" panose="02040503050406030204" pitchFamily="18" charset="0"/>
                        </a:rPr>
                        <m:t>.</m:t>
                      </m:r>
                      <m:r>
                        <a:rPr lang="en-US" sz="2600" b="0" i="1" smtClean="0">
                          <a:solidFill>
                            <a:srgbClr val="366092"/>
                          </a:solidFill>
                          <a:latin typeface="Cambria Math" panose="02040503050406030204" pitchFamily="18" charset="0"/>
                          <a:ea typeface="Cambria Math" panose="02040503050406030204" pitchFamily="18" charset="0"/>
                        </a:rPr>
                        <m:t>055</m:t>
                      </m:r>
                    </m:oMath>
                  </m:oMathPara>
                </a14:m>
                <a:endParaRPr lang="en-US" sz="2600" dirty="0">
                  <a:solidFill>
                    <a:srgbClr val="366092"/>
                  </a:solidFill>
                  <a:latin typeface="Calibri"/>
                </a:endParaRPr>
              </a:p>
              <a:p>
                <a:endParaRPr lang="en-US" dirty="0"/>
              </a:p>
            </p:txBody>
          </p:sp>
        </mc:Choice>
        <mc:Fallback>
          <p:sp>
            <p:nvSpPr>
              <p:cNvPr id="3" name="Subtitle 2">
                <a:extLst>
                  <a:ext uri="{FF2B5EF4-FFF2-40B4-BE49-F238E27FC236}">
                    <a16:creationId xmlns:a16="http://schemas.microsoft.com/office/drawing/2014/main" id="{388A7A8C-8817-433B-A5DF-139D6D0495F7}"/>
                  </a:ext>
                </a:extLst>
              </p:cNvPr>
              <p:cNvSpPr>
                <a:spLocks noGrp="1" noRot="1" noChangeAspect="1" noMove="1" noResize="1" noEditPoints="1" noAdjustHandles="1" noChangeArrowheads="1" noChangeShapeType="1" noTextEdit="1"/>
              </p:cNvSpPr>
              <p:nvPr>
                <p:ph type="subTitle"/>
              </p:nvPr>
            </p:nvSpPr>
            <p:spPr>
              <a:xfrm>
                <a:off x="457200" y="1037100"/>
                <a:ext cx="8229240" cy="4950842"/>
              </a:xfrm>
              <a:blipFill>
                <a:blip r:embed="rId3"/>
                <a:stretch>
                  <a:fillRect l="-2444" t="-1478"/>
                </a:stretch>
              </a:blipFill>
            </p:spPr>
            <p:txBody>
              <a:bodyPr/>
              <a:lstStyle/>
              <a:p>
                <a:r>
                  <a:rPr lang="en-US">
                    <a:noFill/>
                  </a:rPr>
                  <a:t> </a:t>
                </a:r>
              </a:p>
            </p:txBody>
          </p:sp>
        </mc:Fallback>
      </mc:AlternateContent>
    </p:spTree>
    <p:extLst>
      <p:ext uri="{BB962C8B-B14F-4D97-AF65-F5344CB8AC3E}">
        <p14:creationId xmlns:p14="http://schemas.microsoft.com/office/powerpoint/2010/main" val="116788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8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89"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491"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9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494" name="TextShape 3"/>
          <p:cNvSpPr txBox="1"/>
          <p:nvPr/>
        </p:nvSpPr>
        <p:spPr>
          <a:xfrm>
            <a:off x="457200" y="1029240"/>
            <a:ext cx="8229240" cy="4966560"/>
          </a:xfrm>
          <a:prstGeom prst="rect">
            <a:avLst/>
          </a:prstGeom>
          <a:noFill/>
          <a:ln>
            <a:noFill/>
          </a:ln>
        </p:spPr>
        <p:txBody>
          <a:bodyPr lIns="90000" tIns="45000" rIns="90000" bIns="45000">
            <a:normAutofit fontScale="97000"/>
          </a:bodyPr>
          <a:lstStyle/>
          <a:p>
            <a:pPr>
              <a:lnSpc>
                <a:spcPct val="100000"/>
              </a:lnSpc>
              <a:spcBef>
                <a:spcPts val="561"/>
              </a:spcBef>
            </a:pPr>
            <a:r>
              <a:rPr lang="en-US" sz="2800" b="1" strike="noStrike" spc="-1" dirty="0">
                <a:solidFill>
                  <a:srgbClr val="366092"/>
                </a:solidFill>
                <a:latin typeface="Calibri"/>
              </a:rPr>
              <a:t>Step 3: For the given samples, state if the process is "In Control" or "Out of Control"</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366092"/>
                </a:solidFill>
                <a:latin typeface="Calibri"/>
              </a:rPr>
              <a:t>This step will be repeated for each additional sample. At each step, we must determine whether the process is "In Control" or "Out of Control."</a:t>
            </a:r>
          </a:p>
          <a:p>
            <a:pPr>
              <a:lnSpc>
                <a:spcPct val="100000"/>
              </a:lnSpc>
              <a:spcBef>
                <a:spcPts val="561"/>
              </a:spcBef>
            </a:pPr>
            <a:r>
              <a:rPr lang="en-US" sz="2800" b="1" strike="noStrike" spc="-1" dirty="0">
                <a:solidFill>
                  <a:srgbClr val="366092"/>
                </a:solidFill>
                <a:latin typeface="Calibri"/>
              </a:rPr>
              <a:t>Sample 17:</a:t>
            </a:r>
            <a:r>
              <a:rPr lang="en-US" sz="2800" b="0" strike="noStrike" spc="-1" dirty="0">
                <a:solidFill>
                  <a:srgbClr val="366092"/>
                </a:solidFill>
                <a:latin typeface="Calibri"/>
              </a:rPr>
              <a:t> Since </a:t>
            </a:r>
            <a:r>
              <a:rPr lang="en-US" sz="2800" b="0" strike="noStrike" spc="-1" dirty="0">
                <a:solidFill>
                  <a:srgbClr val="366092"/>
                </a:solidFill>
                <a:latin typeface="Cambria Math"/>
              </a:rPr>
              <a:t>0.04</a:t>
            </a:r>
            <a:r>
              <a:rPr lang="en-US" sz="2800" b="0" strike="noStrike" spc="-1" dirty="0">
                <a:solidFill>
                  <a:srgbClr val="366092"/>
                </a:solidFill>
                <a:latin typeface="Calibri"/>
              </a:rPr>
              <a:t> falls below the Lower Control Limit, the process is deemed to be "Out of Control."</a:t>
            </a:r>
          </a:p>
          <a:p>
            <a:pPr>
              <a:lnSpc>
                <a:spcPct val="100000"/>
              </a:lnSpc>
              <a:spcBef>
                <a:spcPts val="561"/>
              </a:spcBef>
            </a:pPr>
            <a:r>
              <a:rPr lang="en-US" sz="2800" b="1" strike="noStrike" spc="-1" dirty="0">
                <a:solidFill>
                  <a:srgbClr val="366092"/>
                </a:solidFill>
                <a:latin typeface="Calibri"/>
              </a:rPr>
              <a:t>Sample 18:</a:t>
            </a:r>
            <a:r>
              <a:rPr lang="en-US" sz="2800" b="0" strike="noStrike" spc="-1" dirty="0">
                <a:solidFill>
                  <a:srgbClr val="366092"/>
                </a:solidFill>
                <a:latin typeface="Calibri"/>
              </a:rPr>
              <a:t> Since </a:t>
            </a:r>
            <a:r>
              <a:rPr lang="en-US" sz="2800" b="0" strike="noStrike" spc="-1" dirty="0">
                <a:solidFill>
                  <a:srgbClr val="366092"/>
                </a:solidFill>
                <a:latin typeface="Cambria Math"/>
              </a:rPr>
              <a:t>0.16</a:t>
            </a:r>
            <a:r>
              <a:rPr lang="en-US" sz="2800" b="0" strike="noStrike" spc="-1" dirty="0">
                <a:solidFill>
                  <a:srgbClr val="366092"/>
                </a:solidFill>
                <a:latin typeface="Calibri"/>
              </a:rPr>
              <a:t> falls between the Upper and Lower Control Limits, the process is deemed to be "In Control."</a:t>
            </a:r>
          </a:p>
          <a:p>
            <a:pPr>
              <a:lnSpc>
                <a:spcPct val="100000"/>
              </a:lnSpc>
              <a:spcBef>
                <a:spcPts val="561"/>
              </a:spcBef>
            </a:pPr>
            <a:r>
              <a:rPr lang="en-US" sz="2800" b="1" strike="noStrike" spc="-1" dirty="0">
                <a:solidFill>
                  <a:srgbClr val="366092"/>
                </a:solidFill>
                <a:latin typeface="Calibri"/>
              </a:rPr>
              <a:t>Sample 19:</a:t>
            </a:r>
            <a:r>
              <a:rPr lang="en-US" sz="2800" b="0" strike="noStrike" spc="-1" dirty="0">
                <a:solidFill>
                  <a:srgbClr val="366092"/>
                </a:solidFill>
                <a:latin typeface="Calibri"/>
              </a:rPr>
              <a:t> Since </a:t>
            </a:r>
            <a:r>
              <a:rPr lang="en-US" sz="2800" b="0" strike="noStrike" spc="-1" dirty="0">
                <a:solidFill>
                  <a:srgbClr val="366092"/>
                </a:solidFill>
                <a:latin typeface="Cambria Math"/>
              </a:rPr>
              <a:t>0.12</a:t>
            </a:r>
            <a:r>
              <a:rPr lang="en-US" sz="2800" b="0" strike="noStrike" spc="-1" dirty="0">
                <a:solidFill>
                  <a:srgbClr val="366092"/>
                </a:solidFill>
                <a:latin typeface="Calibri"/>
              </a:rPr>
              <a:t> falls between the Upper and Lower Control Limits, the process is deemed to be "In Control."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9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497"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9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498"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0" name="TextShape 3"/>
              <p:cNvSpPr txBox="1"/>
              <p:nvPr/>
            </p:nvSpPr>
            <p:spPr>
              <a:xfrm>
                <a:off x="457200" y="1029240"/>
                <a:ext cx="8229240" cy="4966560"/>
              </a:xfrm>
              <a:prstGeom prst="rect">
                <a:avLst/>
              </a:prstGeom>
              <a:noFill/>
              <a:ln>
                <a:noFill/>
              </a:ln>
            </p:spPr>
            <p:txBody>
              <a:bodyPr lIns="90000" tIns="45000" rIns="90000" bIns="45000">
                <a:normAutofit lnSpcReduction="10000"/>
              </a:bodyPr>
              <a:lstStyle/>
              <a:p>
                <a:pPr lvl="0">
                  <a:spcBef>
                    <a:spcPct val="20000"/>
                  </a:spcBef>
                  <a:defRPr b="1"/>
                </a:pPr>
                <a:r>
                  <a:rPr lang="en-US" sz="2800" b="1" dirty="0">
                    <a:solidFill>
                      <a:srgbClr val="366092"/>
                    </a:solidFill>
                    <a:latin typeface="Calibri"/>
                  </a:rPr>
                  <a:t>Step 4: Find the probability that the production manager will conclude that the process is "Out of Control" when the process is actually "In Control"?</a:t>
                </a:r>
              </a:p>
              <a:p>
                <a:pPr lvl="0">
                  <a:spcBef>
                    <a:spcPct val="20000"/>
                  </a:spcBef>
                </a:pPr>
                <a:r>
                  <a:rPr lang="en-US" sz="2800" dirty="0">
                    <a:solidFill>
                      <a:srgbClr val="366092"/>
                    </a:solidFill>
                    <a:latin typeface="Calibri"/>
                  </a:rPr>
                  <a:t>A </a:t>
                </a:r>
                <a:r>
                  <a:rPr lang="en-US" sz="2800" b="1" dirty="0">
                    <a:solidFill>
                      <a:srgbClr val="366092"/>
                    </a:solidFill>
                    <a:latin typeface="Calibri"/>
                  </a:rPr>
                  <a:t>Type I Error</a:t>
                </a:r>
                <a:r>
                  <a:rPr lang="en-US" sz="2800" dirty="0">
                    <a:solidFill>
                      <a:srgbClr val="366092"/>
                    </a:solidFill>
                    <a:latin typeface="Calibri"/>
                  </a:rPr>
                  <a:t> is the error of concluding that the process is "Out of Control" when the process is actually "In Control."</a:t>
                </a:r>
              </a:p>
              <a:p>
                <a:pPr lvl="0">
                  <a:spcBef>
                    <a:spcPct val="20000"/>
                  </a:spcBef>
                  <a:defRPr sz="2800"/>
                </a:pPr>
                <a:r>
                  <a:rPr lang="en-US" sz="2800" dirty="0">
                    <a:solidFill>
                      <a:srgbClr val="366092"/>
                    </a:solidFill>
                    <a:latin typeface="Calibri"/>
                  </a:rPr>
                  <a:t>The control limits are established with </a:t>
                </a:r>
                <a:r>
                  <a:rPr lang="en-US" sz="2800" dirty="0">
                    <a:solidFill>
                      <a:srgbClr val="366092"/>
                    </a:solidFill>
                    <a:latin typeface="Cambria Math"/>
                  </a:rPr>
                  <a:t>2</a:t>
                </a:r>
                <a:r>
                  <a:rPr lang="en-US" sz="2800" dirty="0">
                    <a:solidFill>
                      <a:srgbClr val="366092"/>
                    </a:solidFill>
                    <a:latin typeface="Calibri"/>
                  </a:rPr>
                  <a:t>-sigma control limits. Thus, </a:t>
                </a:r>
                <a14:m>
                  <m:oMath xmlns:m="http://schemas.openxmlformats.org/officeDocument/2006/math">
                    <m:r>
                      <a:rPr lang="en-US" sz="2800">
                        <a:solidFill>
                          <a:srgbClr val="366092"/>
                        </a:solidFill>
                        <a:latin typeface="Cambria Math" panose="02040503050406030204" pitchFamily="18" charset="0"/>
                      </a:rPr>
                      <m:t>𝑧</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2</m:t>
                    </m:r>
                  </m:oMath>
                </a14:m>
                <a:r>
                  <a:rPr lang="en-US" sz="2800" dirty="0">
                    <a:solidFill>
                      <a:srgbClr val="366092"/>
                    </a:solidFill>
                    <a:latin typeface="Calibri"/>
                  </a:rPr>
                  <a:t> and the probability that the production manager will conclude that the process is "Out of Control" when the process is actually "In Control" (i.e., make a Type I Error) is </a:t>
                </a:r>
                <a:r>
                  <a:rPr lang="en-US" sz="2800" dirty="0">
                    <a:solidFill>
                      <a:srgbClr val="366092"/>
                    </a:solidFill>
                    <a:latin typeface="Cambria Math"/>
                  </a:rPr>
                  <a:t>0.046</a:t>
                </a:r>
                <a:r>
                  <a:rPr lang="en-US" sz="2800" dirty="0">
                    <a:solidFill>
                      <a:srgbClr val="366092"/>
                    </a:solidFill>
                    <a:latin typeface="Calibri"/>
                  </a:rPr>
                  <a:t>. The calculation is shown below.</a:t>
                </a:r>
              </a:p>
            </p:txBody>
          </p:sp>
        </mc:Choice>
        <mc:Fallback>
          <p:sp>
            <p:nvSpPr>
              <p:cNvPr id="500"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2086" r="-1481" b="-1595"/>
                </a:stretch>
              </a:blipFill>
              <a:ln>
                <a:noFill/>
              </a:ln>
            </p:spPr>
            <p:txBody>
              <a:bodyPr/>
              <a:lstStyle/>
              <a:p>
                <a:r>
                  <a:rPr 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0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A6.5:</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𝑝</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50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504" name="TextShape 3"/>
          <p:cNvSpPr txBox="1"/>
          <p:nvPr/>
        </p:nvSpPr>
        <p:spPr>
          <a:xfrm>
            <a:off x="457200" y="1029240"/>
            <a:ext cx="8229240" cy="4966560"/>
          </a:xfrm>
          <a:prstGeom prst="rect">
            <a:avLst/>
          </a:prstGeom>
          <a:noFill/>
          <a:ln>
            <a:noFill/>
          </a:ln>
        </p:spPr>
        <p:txBody>
          <a:bodyPr lIns="90000" tIns="45000" rIns="90000" bIns="45000">
            <a:normAutofit/>
          </a:bodyPr>
          <a:lstStyle/>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a:p>
            <a:pPr>
              <a:lnSpc>
                <a:spcPct val="100000"/>
              </a:lnSpc>
              <a:spcBef>
                <a:spcPts val="561"/>
              </a:spcBef>
            </a:pPr>
            <a:endParaRPr lang="en-US" sz="3200" b="0" strike="noStrike" spc="-1">
              <a:solidFill>
                <a:srgbClr val="366092"/>
              </a:solidFill>
              <a:latin typeface="Calibri"/>
            </a:endParaRPr>
          </a:p>
        </p:txBody>
      </p:sp>
      <p:sp>
        <p:nvSpPr>
          <p:cNvPr id="505" name="TextShape 4"/>
          <p:cNvSpPr txBox="1"/>
          <p:nvPr/>
        </p:nvSpPr>
        <p:spPr>
          <a:xfrm>
            <a:off x="457200" y="1029240"/>
            <a:ext cx="8229240" cy="4966560"/>
          </a:xfrm>
          <a:prstGeom prst="rect">
            <a:avLst/>
          </a:prstGeom>
          <a:blipFill rotWithShape="0">
            <a:blip r:embed="rId3"/>
            <a:stretch>
              <a:fillRect/>
            </a:stretch>
          </a:blipFill>
          <a:ln>
            <a:noFill/>
          </a:ln>
        </p:spPr>
        <p:txBody>
          <a:bodyPr lIns="90000" tIns="45000" rIns="90000" bIns="45000">
            <a:noAutofit/>
          </a:bodyPr>
          <a:lstStyle/>
          <a:p>
            <a:pPr>
              <a:lnSpc>
                <a:spcPct val="100000"/>
              </a:lnSpc>
              <a:spcBef>
                <a:spcPts val="561"/>
              </a:spcBef>
            </a:pPr>
            <a:r>
              <a:rPr lang="en-US" sz="2800" b="0" strike="noStrike" spc="-1">
                <a:latin typeface="Calibri"/>
              </a:rPr>
              <a:t> </a:t>
            </a:r>
            <a:endParaRPr lang="en-US" sz="2800" b="0" strike="noStrike" spc="-1">
              <a:solidFill>
                <a:srgbClr val="366092"/>
              </a:solidFill>
              <a:latin typeface="Calibri"/>
            </a:endParaRPr>
          </a:p>
        </p:txBody>
      </p:sp>
      <p:pic>
        <p:nvPicPr>
          <p:cNvPr id="506" name="Content Placeholder 4"/>
          <p:cNvPicPr/>
          <p:nvPr/>
        </p:nvPicPr>
        <p:blipFill>
          <a:blip r:embed="rId4"/>
          <a:stretch/>
        </p:blipFill>
        <p:spPr>
          <a:xfrm>
            <a:off x="1487520" y="1371600"/>
            <a:ext cx="6168960" cy="3047760"/>
          </a:xfrm>
          <a:prstGeom prst="rect">
            <a:avLst/>
          </a:prstGeom>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0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507"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9"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defRPr sz="2800"/>
                </a:pPr>
                <a:r>
                  <a:rPr lang="en-US" sz="2800" dirty="0">
                    <a:solidFill>
                      <a:srgbClr val="366092"/>
                    </a:solidFill>
                    <a:latin typeface="Calibri"/>
                  </a:rPr>
                  <a:t>Genuine Motors has decided to use a </a:t>
                </a:r>
                <a14:m>
                  <m:oMath xmlns:m="http://schemas.openxmlformats.org/officeDocument/2006/math">
                    <m:r>
                      <a:rPr lang="en-US" sz="2800">
                        <a:solidFill>
                          <a:srgbClr val="366092"/>
                        </a:solidFill>
                        <a:latin typeface="Cambria Math" panose="02040503050406030204" pitchFamily="18" charset="0"/>
                      </a:rPr>
                      <m:t>𝑐</m:t>
                    </m:r>
                  </m:oMath>
                </a14:m>
                <a:r>
                  <a:rPr lang="en-US" sz="2800" dirty="0">
                    <a:solidFill>
                      <a:srgbClr val="366092"/>
                    </a:solidFill>
                    <a:latin typeface="Calibri"/>
                  </a:rPr>
                  <a:t>-Chart to monitor the number of defects per car produced by their production process. Management would like to construct the </a:t>
                </a:r>
                <a14:m>
                  <m:oMath xmlns:m="http://schemas.openxmlformats.org/officeDocument/2006/math">
                    <m:r>
                      <a:rPr lang="en-US" sz="2800">
                        <a:solidFill>
                          <a:srgbClr val="366092"/>
                        </a:solidFill>
                        <a:latin typeface="Cambria Math" panose="02040503050406030204" pitchFamily="18" charset="0"/>
                      </a:rPr>
                      <m:t>𝑐</m:t>
                    </m:r>
                  </m:oMath>
                </a14:m>
                <a:r>
                  <a:rPr lang="en-US" sz="2800" dirty="0">
                    <a:solidFill>
                      <a:srgbClr val="366092"/>
                    </a:solidFill>
                    <a:latin typeface="Calibri"/>
                  </a:rPr>
                  <a:t>-Chart such that </a:t>
                </a:r>
                <a14:m>
                  <m:oMath xmlns:m="http://schemas.openxmlformats.org/officeDocument/2006/math">
                    <m:r>
                      <a:rPr lang="en-US" sz="2800">
                        <a:solidFill>
                          <a:srgbClr val="366092"/>
                        </a:solidFill>
                        <a:latin typeface="Cambria Math" panose="02040503050406030204" pitchFamily="18" charset="0"/>
                      </a:rPr>
                      <m:t>90</m:t>
                    </m:r>
                    <m:r>
                      <a:rPr lang="en-US" sz="2800">
                        <a:solidFill>
                          <a:srgbClr val="366092"/>
                        </a:solidFill>
                        <a:latin typeface="Cambria Math" panose="02040503050406030204" pitchFamily="18" charset="0"/>
                      </a:rPr>
                      <m:t>%</m:t>
                    </m:r>
                  </m:oMath>
                </a14:m>
                <a:r>
                  <a:rPr lang="en-US" sz="2800" dirty="0">
                    <a:solidFill>
                      <a:srgbClr val="366092"/>
                    </a:solidFill>
                    <a:latin typeface="Calibri"/>
                  </a:rPr>
                  <a:t> of the number of defects detected per car fall within the control limits, if the process is In Control. The production manager randomly samples one car at </a:t>
                </a:r>
                <a:r>
                  <a:rPr lang="en-US" sz="2800" dirty="0">
                    <a:solidFill>
                      <a:srgbClr val="366092"/>
                    </a:solidFill>
                    <a:latin typeface="Cambria Math"/>
                  </a:rPr>
                  <a:t>16</a:t>
                </a:r>
                <a:r>
                  <a:rPr lang="en-US" sz="2800" dirty="0">
                    <a:solidFill>
                      <a:srgbClr val="366092"/>
                    </a:solidFill>
                    <a:latin typeface="Calibri"/>
                  </a:rPr>
                  <a:t> successively selected time periods and counts the number of defects on the car.</a:t>
                </a:r>
              </a:p>
              <a:p>
                <a:pPr lvl="0">
                  <a:spcBef>
                    <a:spcPct val="20000"/>
                  </a:spcBef>
                </a:pPr>
                <a:r>
                  <a:rPr lang="en-US" sz="2800" dirty="0">
                    <a:solidFill>
                      <a:srgbClr val="366092"/>
                    </a:solidFill>
                    <a:latin typeface="Calibri"/>
                  </a:rPr>
                  <a:t>The results of the sampling are displayed below:</a:t>
                </a:r>
              </a:p>
            </p:txBody>
          </p:sp>
        </mc:Choice>
        <mc:Fallback>
          <p:sp>
            <p:nvSpPr>
              <p:cNvPr id="509"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r="-667"/>
                </a:stretch>
              </a:blipFill>
              <a:ln>
                <a:noFill/>
              </a:ln>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1"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511"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graphicFrame>
        <p:nvGraphicFramePr>
          <p:cNvPr id="513" name="Table 3"/>
          <p:cNvGraphicFramePr/>
          <p:nvPr>
            <p:extLst>
              <p:ext uri="{D42A27DB-BD31-4B8C-83A1-F6EECF244321}">
                <p14:modId xmlns:p14="http://schemas.microsoft.com/office/powerpoint/2010/main" val="53332905"/>
              </p:ext>
            </p:extLst>
          </p:nvPr>
        </p:nvGraphicFramePr>
        <p:xfrm>
          <a:off x="1817077" y="1028880"/>
          <a:ext cx="5509486" cy="4960520"/>
        </p:xfrm>
        <a:graphic>
          <a:graphicData uri="http://schemas.openxmlformats.org/drawingml/2006/table">
            <a:tbl>
              <a:tblPr/>
              <a:tblGrid>
                <a:gridCol w="2754743">
                  <a:extLst>
                    <a:ext uri="{9D8B030D-6E8A-4147-A177-3AD203B41FA5}">
                      <a16:colId xmlns:a16="http://schemas.microsoft.com/office/drawing/2014/main" val="20000"/>
                    </a:ext>
                  </a:extLst>
                </a:gridCol>
                <a:gridCol w="2754743">
                  <a:extLst>
                    <a:ext uri="{9D8B030D-6E8A-4147-A177-3AD203B41FA5}">
                      <a16:colId xmlns:a16="http://schemas.microsoft.com/office/drawing/2014/main" val="20001"/>
                    </a:ext>
                  </a:extLst>
                </a:gridCol>
              </a:tblGrid>
              <a:tr h="267372">
                <a:tc gridSpan="2">
                  <a:txBody>
                    <a:bodyPr/>
                    <a:lstStyle/>
                    <a:p>
                      <a:pPr algn="ctr">
                        <a:lnSpc>
                          <a:spcPct val="100000"/>
                        </a:lnSpc>
                      </a:pPr>
                      <a:r>
                        <a:rPr lang="en-US" sz="1200" b="1" strike="noStrike" spc="-1" dirty="0">
                          <a:solidFill>
                            <a:srgbClr val="FFFFFF"/>
                          </a:solidFill>
                          <a:latin typeface="Calibri"/>
                        </a:rPr>
                        <a:t>Sample Data</a:t>
                      </a:r>
                      <a:endParaRPr lang="en-US" sz="12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F497D"/>
                    </a:solidFill>
                  </a:tcPr>
                </a:tc>
                <a:tc hMerge="1">
                  <a:txBody>
                    <a:bodyPr/>
                    <a:lstStyle/>
                    <a:p>
                      <a:endParaRPr lang="en-US"/>
                    </a:p>
                  </a:txBody>
                  <a:tcPr marL="90000" marR="90000">
                    <a:solidFill>
                      <a:srgbClr val="729FCF"/>
                    </a:solidFill>
                  </a:tcPr>
                </a:tc>
                <a:extLst>
                  <a:ext uri="{0D108BD9-81ED-4DB2-BD59-A6C34878D82A}">
                    <a16:rowId xmlns:a16="http://schemas.microsoft.com/office/drawing/2014/main" val="10000"/>
                  </a:ext>
                </a:extLst>
              </a:tr>
              <a:tr h="267372">
                <a:tc>
                  <a:txBody>
                    <a:bodyPr/>
                    <a:lstStyle/>
                    <a:p>
                      <a:pPr algn="ctr">
                        <a:lnSpc>
                          <a:spcPct val="100000"/>
                        </a:lnSpc>
                      </a:pPr>
                      <a:r>
                        <a:rPr lang="en-US" sz="1200" b="1" strike="noStrike" spc="-1">
                          <a:solidFill>
                            <a:srgbClr val="366092"/>
                          </a:solidFill>
                          <a:latin typeface="Calibri"/>
                        </a:rPr>
                        <a:t>Sample Number</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7"/>
                    </a:solidFill>
                  </a:tcPr>
                </a:tc>
                <a:tc>
                  <a:txBody>
                    <a:bodyPr/>
                    <a:lstStyle/>
                    <a:p>
                      <a:pPr algn="ctr">
                        <a:lnSpc>
                          <a:spcPct val="100000"/>
                        </a:lnSpc>
                      </a:pPr>
                      <a:r>
                        <a:rPr lang="en-US" sz="1200" b="1" strike="noStrike" spc="-1" dirty="0">
                          <a:solidFill>
                            <a:srgbClr val="366092"/>
                          </a:solidFill>
                          <a:latin typeface="Calibri"/>
                        </a:rPr>
                        <a:t># of Defects</a:t>
                      </a:r>
                      <a:endParaRPr lang="en-US" sz="12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1"/>
                  </a:ext>
                </a:extLst>
              </a:tr>
              <a:tr h="267372">
                <a:tc>
                  <a:txBody>
                    <a:bodyPr/>
                    <a:lstStyle/>
                    <a:p>
                      <a:pPr algn="ctr">
                        <a:lnSpc>
                          <a:spcPct val="100000"/>
                        </a:lnSpc>
                      </a:pPr>
                      <a:r>
                        <a:rPr lang="en-US" sz="1200" b="0" strike="noStrike" spc="-1">
                          <a:solidFill>
                            <a:srgbClr val="366092"/>
                          </a:solidFill>
                          <a:latin typeface="Cambria Math"/>
                        </a:rPr>
                        <a:t>1</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15</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2"/>
                  </a:ext>
                </a:extLst>
              </a:tr>
              <a:tr h="267372">
                <a:tc>
                  <a:txBody>
                    <a:bodyPr/>
                    <a:lstStyle/>
                    <a:p>
                      <a:pPr algn="ctr">
                        <a:lnSpc>
                          <a:spcPct val="100000"/>
                        </a:lnSpc>
                      </a:pPr>
                      <a:r>
                        <a:rPr lang="en-US" sz="1200" b="0" strike="noStrike" spc="-1">
                          <a:solidFill>
                            <a:srgbClr val="366092"/>
                          </a:solidFill>
                          <a:latin typeface="Cambria Math"/>
                        </a:rPr>
                        <a:t>2</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10</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3"/>
                  </a:ext>
                </a:extLst>
              </a:tr>
              <a:tr h="267372">
                <a:tc>
                  <a:txBody>
                    <a:bodyPr/>
                    <a:lstStyle/>
                    <a:p>
                      <a:pPr algn="ctr">
                        <a:lnSpc>
                          <a:spcPct val="100000"/>
                        </a:lnSpc>
                      </a:pPr>
                      <a:r>
                        <a:rPr lang="en-US" sz="1200" b="0" strike="noStrike" spc="-1">
                          <a:solidFill>
                            <a:srgbClr val="366092"/>
                          </a:solidFill>
                          <a:latin typeface="Cambria Math"/>
                        </a:rPr>
                        <a:t>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10</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4"/>
                  </a:ext>
                </a:extLst>
              </a:tr>
              <a:tr h="267372">
                <a:tc>
                  <a:txBody>
                    <a:bodyPr/>
                    <a:lstStyle/>
                    <a:p>
                      <a:pPr algn="ctr">
                        <a:lnSpc>
                          <a:spcPct val="100000"/>
                        </a:lnSpc>
                      </a:pPr>
                      <a:r>
                        <a:rPr lang="en-US" sz="1200" b="0" strike="noStrike" spc="-1">
                          <a:solidFill>
                            <a:srgbClr val="366092"/>
                          </a:solidFill>
                          <a:latin typeface="Cambria Math"/>
                        </a:rPr>
                        <a:t>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11</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5"/>
                  </a:ext>
                </a:extLst>
              </a:tr>
              <a:tr h="267372">
                <a:tc>
                  <a:txBody>
                    <a:bodyPr/>
                    <a:lstStyle/>
                    <a:p>
                      <a:pPr algn="ctr">
                        <a:lnSpc>
                          <a:spcPct val="100000"/>
                        </a:lnSpc>
                      </a:pPr>
                      <a:r>
                        <a:rPr lang="en-US" sz="1200" b="0" strike="noStrike" spc="-1">
                          <a:solidFill>
                            <a:srgbClr val="366092"/>
                          </a:solidFill>
                          <a:latin typeface="Cambria Math"/>
                        </a:rPr>
                        <a:t>5</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10</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6"/>
                  </a:ext>
                </a:extLst>
              </a:tr>
              <a:tr h="267372">
                <a:tc>
                  <a:txBody>
                    <a:bodyPr/>
                    <a:lstStyle/>
                    <a:p>
                      <a:pPr algn="ctr">
                        <a:lnSpc>
                          <a:spcPct val="100000"/>
                        </a:lnSpc>
                      </a:pPr>
                      <a:r>
                        <a:rPr lang="en-US" sz="1200" b="0" strike="noStrike" spc="-1">
                          <a:solidFill>
                            <a:srgbClr val="366092"/>
                          </a:solidFill>
                          <a:latin typeface="Cambria Math"/>
                        </a:rPr>
                        <a:t>6</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9</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7"/>
                  </a:ext>
                </a:extLst>
              </a:tr>
              <a:tr h="267372">
                <a:tc>
                  <a:txBody>
                    <a:bodyPr/>
                    <a:lstStyle/>
                    <a:p>
                      <a:pPr algn="ctr">
                        <a:lnSpc>
                          <a:spcPct val="100000"/>
                        </a:lnSpc>
                      </a:pPr>
                      <a:r>
                        <a:rPr lang="en-US" sz="1200" b="0" strike="noStrike" spc="-1">
                          <a:solidFill>
                            <a:srgbClr val="366092"/>
                          </a:solidFill>
                          <a:latin typeface="Cambria Math"/>
                        </a:rPr>
                        <a:t>7</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08"/>
                  </a:ext>
                </a:extLst>
              </a:tr>
              <a:tr h="267372">
                <a:tc>
                  <a:txBody>
                    <a:bodyPr/>
                    <a:lstStyle/>
                    <a:p>
                      <a:pPr algn="ctr">
                        <a:lnSpc>
                          <a:spcPct val="100000"/>
                        </a:lnSpc>
                      </a:pPr>
                      <a:r>
                        <a:rPr lang="en-US" sz="1200" b="0" strike="noStrike" spc="-1">
                          <a:solidFill>
                            <a:srgbClr val="366092"/>
                          </a:solidFill>
                          <a:latin typeface="Cambria Math"/>
                        </a:rPr>
                        <a:t>8</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11</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09"/>
                  </a:ext>
                </a:extLst>
              </a:tr>
              <a:tr h="267372">
                <a:tc>
                  <a:txBody>
                    <a:bodyPr/>
                    <a:lstStyle/>
                    <a:p>
                      <a:pPr algn="ctr">
                        <a:lnSpc>
                          <a:spcPct val="100000"/>
                        </a:lnSpc>
                      </a:pPr>
                      <a:r>
                        <a:rPr lang="en-US" sz="1200" b="0" strike="noStrike" spc="-1">
                          <a:solidFill>
                            <a:srgbClr val="366092"/>
                          </a:solidFill>
                          <a:latin typeface="Cambria Math"/>
                        </a:rPr>
                        <a:t>9</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11</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0"/>
                  </a:ext>
                </a:extLst>
              </a:tr>
              <a:tr h="267372">
                <a:tc>
                  <a:txBody>
                    <a:bodyPr/>
                    <a:lstStyle/>
                    <a:p>
                      <a:pPr algn="ctr">
                        <a:lnSpc>
                          <a:spcPct val="100000"/>
                        </a:lnSpc>
                      </a:pPr>
                      <a:r>
                        <a:rPr lang="en-US" sz="1200" b="0" strike="noStrike" spc="-1">
                          <a:solidFill>
                            <a:srgbClr val="366092"/>
                          </a:solidFill>
                          <a:latin typeface="Cambria Math"/>
                        </a:rPr>
                        <a:t>10</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1"/>
                  </a:ext>
                </a:extLst>
              </a:tr>
              <a:tr h="267372">
                <a:tc>
                  <a:txBody>
                    <a:bodyPr/>
                    <a:lstStyle/>
                    <a:p>
                      <a:pPr algn="ctr">
                        <a:lnSpc>
                          <a:spcPct val="100000"/>
                        </a:lnSpc>
                      </a:pPr>
                      <a:r>
                        <a:rPr lang="en-US" sz="1200" b="0" strike="noStrike" spc="-1">
                          <a:solidFill>
                            <a:srgbClr val="366092"/>
                          </a:solidFill>
                          <a:latin typeface="Cambria Math"/>
                        </a:rPr>
                        <a:t>11</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2"/>
                  </a:ext>
                </a:extLst>
              </a:tr>
              <a:tr h="267372">
                <a:tc>
                  <a:txBody>
                    <a:bodyPr/>
                    <a:lstStyle/>
                    <a:p>
                      <a:pPr algn="ctr">
                        <a:lnSpc>
                          <a:spcPct val="100000"/>
                        </a:lnSpc>
                      </a:pPr>
                      <a:r>
                        <a:rPr lang="en-US" sz="1200" b="0" strike="noStrike" spc="-1">
                          <a:solidFill>
                            <a:srgbClr val="366092"/>
                          </a:solidFill>
                          <a:latin typeface="Cambria Math"/>
                        </a:rPr>
                        <a:t>12</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3"/>
                  </a:ext>
                </a:extLst>
              </a:tr>
              <a:tr h="267372">
                <a:tc>
                  <a:txBody>
                    <a:bodyPr/>
                    <a:lstStyle/>
                    <a:p>
                      <a:pPr algn="ctr">
                        <a:lnSpc>
                          <a:spcPct val="100000"/>
                        </a:lnSpc>
                      </a:pPr>
                      <a:r>
                        <a:rPr lang="en-US" sz="1200" b="0" strike="noStrike" spc="-1">
                          <a:solidFill>
                            <a:srgbClr val="366092"/>
                          </a:solidFill>
                          <a:latin typeface="Cambria Math"/>
                        </a:rPr>
                        <a:t>13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4"/>
                  </a:ext>
                </a:extLst>
              </a:tr>
              <a:tr h="267372">
                <a:tc>
                  <a:txBody>
                    <a:bodyPr/>
                    <a:lstStyle/>
                    <a:p>
                      <a:pPr algn="ctr">
                        <a:lnSpc>
                          <a:spcPct val="100000"/>
                        </a:lnSpc>
                      </a:pPr>
                      <a:r>
                        <a:rPr lang="en-US" sz="1200" b="0" strike="noStrike" spc="-1">
                          <a:solidFill>
                            <a:srgbClr val="366092"/>
                          </a:solidFill>
                          <a:latin typeface="Cambria Math"/>
                        </a:rPr>
                        <a:t>14</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a:solidFill>
                            <a:srgbClr val="366092"/>
                          </a:solidFill>
                          <a:latin typeface="Cambria Math"/>
                        </a:rPr>
                        <a:t>10</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5"/>
                  </a:ext>
                </a:extLst>
              </a:tr>
              <a:tr h="267372">
                <a:tc>
                  <a:txBody>
                    <a:bodyPr/>
                    <a:lstStyle/>
                    <a:p>
                      <a:pPr algn="ctr">
                        <a:lnSpc>
                          <a:spcPct val="100000"/>
                        </a:lnSpc>
                      </a:pPr>
                      <a:r>
                        <a:rPr lang="en-US" sz="1200" b="0" strike="noStrike" spc="-1">
                          <a:solidFill>
                            <a:srgbClr val="366092"/>
                          </a:solidFill>
                          <a:latin typeface="Cambria Math"/>
                        </a:rPr>
                        <a:t>15</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a:lstStyle/>
                    <a:p>
                      <a:pPr algn="ctr">
                        <a:lnSpc>
                          <a:spcPct val="100000"/>
                        </a:lnSpc>
                      </a:pPr>
                      <a:r>
                        <a:rPr lang="en-US" sz="1200" b="0" strike="noStrike" spc="-1">
                          <a:solidFill>
                            <a:srgbClr val="366092"/>
                          </a:solidFill>
                          <a:latin typeface="Cambria Math"/>
                        </a:rPr>
                        <a:t>13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extLst>
                  <a:ext uri="{0D108BD9-81ED-4DB2-BD59-A6C34878D82A}">
                    <a16:rowId xmlns:a16="http://schemas.microsoft.com/office/drawing/2014/main" val="10016"/>
                  </a:ext>
                </a:extLst>
              </a:tr>
              <a:tr h="297080">
                <a:tc>
                  <a:txBody>
                    <a:bodyPr/>
                    <a:lstStyle/>
                    <a:p>
                      <a:pPr algn="ctr">
                        <a:lnSpc>
                          <a:spcPct val="100000"/>
                        </a:lnSpc>
                      </a:pPr>
                      <a:r>
                        <a:rPr lang="en-US" sz="1200" b="0" strike="noStrike" spc="-1">
                          <a:solidFill>
                            <a:srgbClr val="366092"/>
                          </a:solidFill>
                          <a:latin typeface="Cambria Math"/>
                        </a:rPr>
                        <a:t>16</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tc>
                  <a:txBody>
                    <a:bodyPr/>
                    <a:lstStyle/>
                    <a:p>
                      <a:pPr algn="ctr">
                        <a:lnSpc>
                          <a:spcPct val="100000"/>
                        </a:lnSpc>
                      </a:pPr>
                      <a:r>
                        <a:rPr lang="en-US" sz="1200" b="0" strike="noStrike" spc="-1" dirty="0">
                          <a:solidFill>
                            <a:srgbClr val="366092"/>
                          </a:solidFill>
                          <a:latin typeface="Cambria Math"/>
                        </a:rPr>
                        <a:t>13</a:t>
                      </a:r>
                      <a:endParaRPr lang="en-US" sz="12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FD7"/>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51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517" name="TextShape 3"/>
          <p:cNvSpPr txBox="1"/>
          <p:nvPr/>
        </p:nvSpPr>
        <p:spPr>
          <a:xfrm>
            <a:off x="457200" y="1029240"/>
            <a:ext cx="8229240" cy="4966560"/>
          </a:xfrm>
          <a:prstGeom prst="rect">
            <a:avLst/>
          </a:prstGeom>
          <a:noFill/>
          <a:ln>
            <a:noFill/>
          </a:ln>
        </p:spPr>
        <p:txBody>
          <a:bodyPr lIns="90000" tIns="45000" rIns="90000" bIns="45000">
            <a:normAutofit lnSpcReduction="10000"/>
          </a:bodyPr>
          <a:lstStyle/>
          <a:p>
            <a:pPr marL="514440" indent="-514080">
              <a:lnSpc>
                <a:spcPct val="100000"/>
              </a:lnSpc>
              <a:spcBef>
                <a:spcPts val="561"/>
              </a:spcBef>
              <a:buClr>
                <a:srgbClr val="366092"/>
              </a:buClr>
              <a:buFont typeface="Calibri"/>
              <a:buAutoNum type="arabicPeriod"/>
            </a:pPr>
            <a:r>
              <a:rPr lang="en-US" sz="2800" b="0" strike="noStrike" spc="-1" dirty="0">
                <a:solidFill>
                  <a:srgbClr val="366092"/>
                </a:solidFill>
                <a:latin typeface="Calibri"/>
              </a:rPr>
              <a:t>​What is the Center Line of the control chart?</a:t>
            </a:r>
          </a:p>
          <a:p>
            <a:pPr marL="514440" indent="-514080">
              <a:lnSpc>
                <a:spcPct val="100000"/>
              </a:lnSpc>
              <a:spcBef>
                <a:spcPts val="561"/>
              </a:spcBef>
              <a:buClr>
                <a:srgbClr val="366092"/>
              </a:buClr>
              <a:buFont typeface="Calibri"/>
              <a:buAutoNum type="arabicPeriod" startAt="2"/>
            </a:pPr>
            <a:r>
              <a:rPr lang="en-US" sz="2800" b="0" strike="noStrike" spc="-1" dirty="0">
                <a:solidFill>
                  <a:srgbClr val="366092"/>
                </a:solidFill>
                <a:latin typeface="Calibri"/>
              </a:rPr>
              <a:t>​What are the Upper and Lower Control Limits?</a:t>
            </a:r>
          </a:p>
          <a:p>
            <a:pPr marL="514440" indent="-514080">
              <a:lnSpc>
                <a:spcPct val="100000"/>
              </a:lnSpc>
              <a:spcBef>
                <a:spcPts val="561"/>
              </a:spcBef>
              <a:buClr>
                <a:srgbClr val="366092"/>
              </a:buClr>
              <a:buFont typeface="Calibri"/>
              <a:buAutoNum type="arabicPeriod" startAt="3"/>
            </a:pPr>
            <a:r>
              <a:rPr lang="en-US" sz="2800" b="0" strike="noStrike" spc="-1" dirty="0">
                <a:solidFill>
                  <a:srgbClr val="366092"/>
                </a:solidFill>
                <a:latin typeface="Calibri"/>
              </a:rPr>
              <a:t>​During the next three time periods, </a:t>
            </a:r>
            <a:r>
              <a:rPr lang="en-US" sz="2800" b="0" strike="noStrike" spc="-1" dirty="0">
                <a:solidFill>
                  <a:srgbClr val="366092"/>
                </a:solidFill>
                <a:latin typeface="Cambria Math"/>
              </a:rPr>
              <a:t>4</a:t>
            </a:r>
            <a:r>
              <a:rPr lang="en-US" sz="2800" b="0" strike="noStrike" spc="-1" dirty="0">
                <a:solidFill>
                  <a:srgbClr val="366092"/>
                </a:solidFill>
                <a:latin typeface="Calibri"/>
              </a:rPr>
              <a:t> defects are detected on the first selected car, </a:t>
            </a:r>
            <a:r>
              <a:rPr lang="en-US" sz="2800" b="0" strike="noStrike" spc="-1" dirty="0">
                <a:solidFill>
                  <a:srgbClr val="366092"/>
                </a:solidFill>
                <a:latin typeface="Cambria Math"/>
              </a:rPr>
              <a:t>16</a:t>
            </a:r>
            <a:r>
              <a:rPr lang="en-US" sz="2800" b="0" strike="noStrike" spc="-1" dirty="0">
                <a:solidFill>
                  <a:srgbClr val="366092"/>
                </a:solidFill>
                <a:latin typeface="Calibri"/>
              </a:rPr>
              <a:t> defects are detected on the second, and </a:t>
            </a:r>
            <a:r>
              <a:rPr lang="en-US" sz="2800" b="0" strike="noStrike" spc="-1" dirty="0">
                <a:solidFill>
                  <a:srgbClr val="366092"/>
                </a:solidFill>
                <a:latin typeface="Cambria Math"/>
              </a:rPr>
              <a:t>12</a:t>
            </a:r>
            <a:r>
              <a:rPr lang="en-US" sz="2800" b="0" strike="noStrike" spc="-1" dirty="0">
                <a:solidFill>
                  <a:srgbClr val="366092"/>
                </a:solidFill>
                <a:latin typeface="Calibri"/>
              </a:rPr>
              <a:t> are detected on the third. Determine if each process is "In Control" or "Out of Control"?</a:t>
            </a:r>
          </a:p>
          <a:p>
            <a:pPr marL="514440" indent="-514080">
              <a:lnSpc>
                <a:spcPct val="100000"/>
              </a:lnSpc>
              <a:spcBef>
                <a:spcPts val="561"/>
              </a:spcBef>
              <a:buClr>
                <a:srgbClr val="366092"/>
              </a:buClr>
              <a:buFont typeface="Calibri"/>
              <a:buAutoNum type="arabicPeriod" startAt="4"/>
            </a:pPr>
            <a:r>
              <a:rPr lang="en-US" sz="2800" b="0" strike="noStrike" spc="-1" dirty="0">
                <a:solidFill>
                  <a:srgbClr val="366092"/>
                </a:solidFill>
                <a:latin typeface="Calibri"/>
              </a:rPr>
              <a:t>​Based on the control limits established, what is the probability that the production manager will conclude that the process is "Out of Control," when the process is actually "In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Control Charts for Attributes</a:t>
            </a:r>
            <a:endParaRPr lang="en-US" sz="3200" b="0" strike="noStrike" spc="-1">
              <a:solidFill>
                <a:srgbClr val="366092"/>
              </a:solidFill>
              <a:latin typeface="Calibri"/>
            </a:endParaRPr>
          </a:p>
        </p:txBody>
      </p:sp>
      <mc:AlternateContent xmlns:mc="http://schemas.openxmlformats.org/markup-compatibility/2006" xmlns:a14="http://schemas.microsoft.com/office/drawing/2010/main">
        <mc:Choice Requires="a14">
          <p:sp>
            <p:nvSpPr>
              <p:cNvPr id="328" name="TextShape 2"/>
              <p:cNvSpPr txBox="1"/>
              <p:nvPr/>
            </p:nvSpPr>
            <p:spPr>
              <a:xfrm>
                <a:off x="457200" y="1082160"/>
                <a:ext cx="8229240" cy="4708800"/>
              </a:xfrm>
              <a:prstGeom prst="rect">
                <a:avLst/>
              </a:prstGeom>
              <a:solidFill>
                <a:srgbClr val="FFFFCC"/>
              </a:solidFill>
              <a:ln w="28440">
                <a:solidFill>
                  <a:srgbClr val="000000"/>
                </a:solidFill>
                <a:round/>
              </a:ln>
            </p:spPr>
            <p:txBody>
              <a:bodyPr lIns="90000" tIns="45000" rIns="90000" bIns="45000">
                <a:normAutofit/>
              </a:bodyPr>
              <a:lstStyle/>
              <a:p>
                <a:pPr algn="ctr">
                  <a:lnSpc>
                    <a:spcPct val="100000"/>
                  </a:lnSpc>
                  <a:spcBef>
                    <a:spcPts val="561"/>
                  </a:spcBef>
                </a:pPr>
                <a:r>
                  <a:rPr lang="en-US" sz="2800" b="1" strike="noStrike" spc="-1" dirty="0">
                    <a:solidFill>
                      <a:srgbClr val="000000"/>
                    </a:solidFill>
                    <a:latin typeface="Calibri"/>
                  </a:rPr>
                  <a:t>Definition</a:t>
                </a:r>
                <a:endParaRPr lang="en-US" sz="2800" b="0" strike="noStrike" spc="-1" dirty="0">
                  <a:solidFill>
                    <a:srgbClr val="366092"/>
                  </a:solidFill>
                  <a:latin typeface="Calibri"/>
                </a:endParaRPr>
              </a:p>
              <a:p>
                <a:pPr>
                  <a:lnSpc>
                    <a:spcPct val="100000"/>
                  </a:lnSpc>
                  <a:spcBef>
                    <a:spcPts val="561"/>
                  </a:spcBef>
                </a:pPr>
                <a14:m>
                  <m:oMath xmlns:m="http://schemas.openxmlformats.org/officeDocument/2006/math">
                    <m:r>
                      <a:rPr lang="en-US" sz="2800" b="1" i="1" strike="noStrike" spc="-1" smtClean="0">
                        <a:solidFill>
                          <a:srgbClr val="000000"/>
                        </a:solidFill>
                        <a:latin typeface="Cambria Math" panose="02040503050406030204" pitchFamily="18" charset="0"/>
                      </a:rPr>
                      <m:t>𝒑</m:t>
                    </m:r>
                  </m:oMath>
                </a14:m>
                <a:r>
                  <a:rPr lang="en-US" sz="2800" b="1" strike="noStrike" spc="-1" dirty="0">
                    <a:solidFill>
                      <a:srgbClr val="000000"/>
                    </a:solidFill>
                    <a:latin typeface="Calibri"/>
                  </a:rPr>
                  <a:t>-Charts</a:t>
                </a:r>
                <a:r>
                  <a:rPr lang="en-US" sz="2800" b="0" strike="noStrike" spc="-1" dirty="0">
                    <a:solidFill>
                      <a:srgbClr val="000000"/>
                    </a:solidFill>
                    <a:latin typeface="Calibri"/>
                  </a:rPr>
                  <a:t> graphically display consecutive sample proportions of defective units with the intent of detecting a significant change in the proportion of defective units which a process produces.</a:t>
                </a:r>
                <a:endParaRPr lang="en-US" sz="2800" b="0" strike="noStrike" spc="-1" dirty="0">
                  <a:solidFill>
                    <a:srgbClr val="366092"/>
                  </a:solidFill>
                  <a:latin typeface="Calibri"/>
                </a:endParaRPr>
              </a:p>
              <a:p>
                <a:pPr>
                  <a:lnSpc>
                    <a:spcPct val="100000"/>
                  </a:lnSpc>
                  <a:spcBef>
                    <a:spcPts val="561"/>
                  </a:spcBef>
                </a:pPr>
                <a14:m>
                  <m:oMath xmlns:m="http://schemas.openxmlformats.org/officeDocument/2006/math">
                    <m:r>
                      <a:rPr lang="en-US" sz="2800" b="1" i="1" strike="noStrike" spc="-1" smtClean="0">
                        <a:solidFill>
                          <a:srgbClr val="000000"/>
                        </a:solidFill>
                        <a:latin typeface="Cambria Math" panose="02040503050406030204" pitchFamily="18" charset="0"/>
                      </a:rPr>
                      <m:t>𝒄</m:t>
                    </m:r>
                  </m:oMath>
                </a14:m>
                <a:r>
                  <a:rPr lang="en-US" sz="2800" b="1" strike="noStrike" spc="-1" dirty="0">
                    <a:solidFill>
                      <a:srgbClr val="000000"/>
                    </a:solidFill>
                    <a:latin typeface="Calibri"/>
                  </a:rPr>
                  <a:t>-Charts</a:t>
                </a:r>
                <a:r>
                  <a:rPr lang="en-US" sz="2800" b="0" strike="noStrike" spc="-1" dirty="0">
                    <a:solidFill>
                      <a:srgbClr val="000000"/>
                    </a:solidFill>
                    <a:latin typeface="Calibri"/>
                  </a:rPr>
                  <a:t> graphically display the number of defects per unit. An example of a unit could be a wrist watch, a hotel room, a yard of cloth, or a mile of cable. The intent is to detect changes in the number of defects per unit which a process produces.</a:t>
                </a:r>
                <a:endParaRPr lang="en-US" sz="2800" b="0" strike="noStrike" spc="-1" dirty="0">
                  <a:solidFill>
                    <a:srgbClr val="366092"/>
                  </a:solidFill>
                  <a:latin typeface="Calibri"/>
                </a:endParaRPr>
              </a:p>
              <a:p>
                <a:pPr>
                  <a:lnSpc>
                    <a:spcPct val="100000"/>
                  </a:lnSpc>
                  <a:spcBef>
                    <a:spcPts val="561"/>
                  </a:spcBef>
                </a:pPr>
                <a:endParaRPr lang="en-US" sz="2800" b="0" strike="noStrike" spc="-1" dirty="0">
                  <a:solidFill>
                    <a:srgbClr val="366092"/>
                  </a:solidFill>
                  <a:latin typeface="Calibri"/>
                </a:endParaRPr>
              </a:p>
            </p:txBody>
          </p:sp>
        </mc:Choice>
        <mc:Fallback xmlns="">
          <p:sp>
            <p:nvSpPr>
              <p:cNvPr id="328" name="TextShape 2"/>
              <p:cNvSpPr txBox="1">
                <a:spLocks noRot="1" noChangeAspect="1" noMove="1" noResize="1" noEditPoints="1" noAdjustHandles="1" noChangeArrowheads="1" noChangeShapeType="1" noTextEdit="1"/>
              </p:cNvSpPr>
              <p:nvPr/>
            </p:nvSpPr>
            <p:spPr>
              <a:xfrm>
                <a:off x="457200" y="1082160"/>
                <a:ext cx="8229240" cy="4708800"/>
              </a:xfrm>
              <a:prstGeom prst="rect">
                <a:avLst/>
              </a:prstGeom>
              <a:blipFill>
                <a:blip r:embed="rId2"/>
                <a:stretch>
                  <a:fillRect l="-1402" t="-1030" r="-1771"/>
                </a:stretch>
              </a:blipFill>
              <a:ln w="28440">
                <a:solidFill>
                  <a:srgbClr val="000000"/>
                </a:solidFill>
                <a:round/>
              </a:ln>
            </p:spPr>
            <p:txBody>
              <a:bodyPr/>
              <a:lstStyle/>
              <a:p>
                <a:r>
                  <a:rPr lang="en-US">
                    <a:noFill/>
                  </a:rPr>
                  <a:t> </a:t>
                </a:r>
              </a:p>
            </p:txBody>
          </p:sp>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a:t>
                </a:r>
                <a:endParaRPr lang="en-US" sz="3200" b="0" strike="noStrike" spc="-1" dirty="0">
                  <a:solidFill>
                    <a:srgbClr val="366092"/>
                  </a:solidFill>
                  <a:latin typeface="Calibri"/>
                </a:endParaRPr>
              </a:p>
            </p:txBody>
          </p:sp>
        </mc:Choice>
        <mc:Fallback>
          <p:sp>
            <p:nvSpPr>
              <p:cNvPr id="518"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0" name="TextShape 3"/>
              <p:cNvSpPr txBox="1"/>
              <p:nvPr/>
            </p:nvSpPr>
            <p:spPr>
              <a:xfrm>
                <a:off x="457200" y="1029240"/>
                <a:ext cx="8229240" cy="4966560"/>
              </a:xfrm>
              <a:prstGeom prst="rect">
                <a:avLst/>
              </a:prstGeom>
              <a:noFill/>
              <a:ln>
                <a:noFill/>
              </a:ln>
            </p:spPr>
            <p:txBody>
              <a:bodyPr lIns="90000" tIns="45000" rIns="90000" bIns="45000">
                <a:normAutofit/>
              </a:bodyPr>
              <a:lstStyle/>
              <a:p>
                <a:pPr lvl="0">
                  <a:spcBef>
                    <a:spcPct val="20000"/>
                  </a:spcBef>
                </a:pPr>
                <a:r>
                  <a:rPr lang="en-US" sz="2800" b="1" dirty="0">
                    <a:solidFill>
                      <a:srgbClr val="366092"/>
                    </a:solidFill>
                    <a:latin typeface="Calibri"/>
                  </a:rPr>
                  <a:t>Solution</a:t>
                </a:r>
              </a:p>
              <a:p>
                <a:pPr lvl="0">
                  <a:spcBef>
                    <a:spcPct val="20000"/>
                  </a:spcBef>
                  <a:defRPr b="1"/>
                </a:pPr>
                <a:r>
                  <a:rPr lang="en-US" sz="2800" b="1" dirty="0">
                    <a:solidFill>
                      <a:srgbClr val="366092"/>
                    </a:solidFill>
                    <a:latin typeface="Calibri"/>
                  </a:rPr>
                  <a:t>Step 1: Find the Center Line of the control chart.</a:t>
                </a:r>
              </a:p>
              <a:p>
                <a:pPr lvl="0">
                  <a:spcBef>
                    <a:spcPct val="20000"/>
                  </a:spcBef>
                </a:pPr>
                <a:r>
                  <a:rPr lang="en-US" sz="2800" dirty="0">
                    <a:solidFill>
                      <a:srgbClr val="366092"/>
                    </a:solidFill>
                    <a:latin typeface="Calibri"/>
                  </a:rPr>
                  <a:t>The Center Line is calculated as follows:</a:t>
                </a:r>
              </a:p>
              <a:p>
                <a:pPr lvl="0" algn="ctr">
                  <a:spcBef>
                    <a:spcPct val="20000"/>
                  </a:spcBef>
                  <a:defRPr sz="2800"/>
                </a:pPr>
                <a:endParaRPr lang="en-US" sz="2400" i="1" dirty="0">
                  <a:solidFill>
                    <a:srgbClr val="366092"/>
                  </a:solidFill>
                  <a:latin typeface="Cambria Math" panose="02040503050406030204" pitchFamily="18" charset="0"/>
                </a:endParaRPr>
              </a:p>
              <a:p>
                <a:pPr lvl="0" algn="ctr">
                  <a:spcBef>
                    <a:spcPct val="20000"/>
                  </a:spcBef>
                  <a:defRPr sz="2800"/>
                </a:pPr>
                <a14:m>
                  <m:oMathPara xmlns:m="http://schemas.openxmlformats.org/officeDocument/2006/math">
                    <m:oMathParaPr>
                      <m:jc m:val="centerGroup"/>
                    </m:oMathParaPr>
                    <m:oMath xmlns:m="http://schemas.openxmlformats.org/officeDocument/2006/math">
                      <m:bar>
                        <m:barPr>
                          <m:pos m:val="top"/>
                          <m:ctrlPr>
                            <a:rPr lang="ar-AE" sz="2400" i="1">
                              <a:solidFill>
                                <a:srgbClr val="366092"/>
                              </a:solidFill>
                              <a:latin typeface="Cambria Math" panose="02040503050406030204" pitchFamily="18" charset="0"/>
                            </a:rPr>
                          </m:ctrlPr>
                        </m:barPr>
                        <m:e>
                          <m:r>
                            <a:rPr lang="ar-AE" sz="2400">
                              <a:solidFill>
                                <a:srgbClr val="366092"/>
                              </a:solidFill>
                              <a:latin typeface="Cambria Math" panose="02040503050406030204" pitchFamily="18" charset="0"/>
                            </a:rPr>
                            <m:t>𝑐</m:t>
                          </m:r>
                        </m:e>
                      </m:bar>
                      <m:r>
                        <a:rPr lang="ar-AE" sz="2400">
                          <a:solidFill>
                            <a:srgbClr val="366092"/>
                          </a:solidFill>
                          <a:latin typeface="Cambria Math" panose="02040503050406030204" pitchFamily="18" charset="0"/>
                        </a:rPr>
                        <m:t>=</m:t>
                      </m:r>
                      <m:f>
                        <m:fPr>
                          <m:ctrlPr>
                            <a:rPr lang="ar-AE" sz="2400" i="1">
                              <a:solidFill>
                                <a:srgbClr val="366092"/>
                              </a:solidFill>
                              <a:latin typeface="Cambria Math" panose="02040503050406030204" pitchFamily="18" charset="0"/>
                            </a:rPr>
                          </m:ctrlPr>
                        </m:fPr>
                        <m:num>
                          <m:r>
                            <m:rPr>
                              <m:nor/>
                            </m:rPr>
                            <a:rPr lang="en-US" sz="2400">
                              <a:solidFill>
                                <a:srgbClr val="366092"/>
                              </a:solidFill>
                              <a:latin typeface="Calibri"/>
                            </a:rPr>
                            <m:t>Total</m:t>
                          </m:r>
                          <m:r>
                            <m:rPr>
                              <m:nor/>
                            </m:rPr>
                            <a:rPr lang="en-US" sz="2400">
                              <a:solidFill>
                                <a:srgbClr val="366092"/>
                              </a:solidFill>
                              <a:latin typeface="Calibri"/>
                            </a:rPr>
                            <m:t> </m:t>
                          </m:r>
                          <m:r>
                            <m:rPr>
                              <m:nor/>
                            </m:rPr>
                            <a:rPr lang="en-US" sz="2400">
                              <a:solidFill>
                                <a:srgbClr val="366092"/>
                              </a:solidFill>
                              <a:latin typeface="Calibri"/>
                            </a:rPr>
                            <m:t>number</m:t>
                          </m:r>
                          <m:r>
                            <m:rPr>
                              <m:nor/>
                            </m:rPr>
                            <a:rPr lang="en-US" sz="2400">
                              <a:solidFill>
                                <a:srgbClr val="366092"/>
                              </a:solidFill>
                              <a:latin typeface="Calibri"/>
                            </a:rPr>
                            <m:t> </m:t>
                          </m:r>
                          <m:r>
                            <m:rPr>
                              <m:nor/>
                            </m:rPr>
                            <a:rPr lang="en-US" sz="2400">
                              <a:solidFill>
                                <a:srgbClr val="366092"/>
                              </a:solidFill>
                              <a:latin typeface="Calibri"/>
                            </a:rPr>
                            <m:t>of</m:t>
                          </m:r>
                          <m:r>
                            <m:rPr>
                              <m:nor/>
                            </m:rPr>
                            <a:rPr lang="en-US" sz="2400">
                              <a:solidFill>
                                <a:srgbClr val="366092"/>
                              </a:solidFill>
                              <a:latin typeface="Calibri"/>
                            </a:rPr>
                            <m:t> </m:t>
                          </m:r>
                          <m:r>
                            <m:rPr>
                              <m:nor/>
                            </m:rPr>
                            <a:rPr lang="en-US" sz="2400">
                              <a:solidFill>
                                <a:srgbClr val="366092"/>
                              </a:solidFill>
                              <a:latin typeface="Calibri"/>
                            </a:rPr>
                            <m:t>defective</m:t>
                          </m:r>
                          <m:r>
                            <m:rPr>
                              <m:nor/>
                            </m:rPr>
                            <a:rPr lang="en-US" sz="2400">
                              <a:solidFill>
                                <a:srgbClr val="366092"/>
                              </a:solidFill>
                              <a:latin typeface="Calibri"/>
                            </a:rPr>
                            <m:t> </m:t>
                          </m:r>
                          <m:r>
                            <m:rPr>
                              <m:nor/>
                            </m:rPr>
                            <a:rPr lang="en-US" sz="2400">
                              <a:solidFill>
                                <a:srgbClr val="366092"/>
                              </a:solidFill>
                              <a:latin typeface="Calibri"/>
                            </a:rPr>
                            <m:t>units</m:t>
                          </m:r>
                          <m:r>
                            <m:rPr>
                              <m:nor/>
                            </m:rPr>
                            <a:rPr lang="en-US" sz="2400">
                              <a:solidFill>
                                <a:srgbClr val="366092"/>
                              </a:solidFill>
                              <a:latin typeface="Calibri"/>
                            </a:rPr>
                            <m:t> </m:t>
                          </m:r>
                          <m:r>
                            <m:rPr>
                              <m:nor/>
                            </m:rPr>
                            <a:rPr lang="en-US" sz="2400">
                              <a:solidFill>
                                <a:srgbClr val="366092"/>
                              </a:solidFill>
                              <a:latin typeface="Calibri"/>
                            </a:rPr>
                            <m:t>for</m:t>
                          </m:r>
                          <m:r>
                            <m:rPr>
                              <m:nor/>
                            </m:rPr>
                            <a:rPr lang="en-US" sz="2400">
                              <a:solidFill>
                                <a:srgbClr val="366092"/>
                              </a:solidFill>
                              <a:latin typeface="Calibri"/>
                            </a:rPr>
                            <m:t> </m:t>
                          </m:r>
                          <m:r>
                            <m:rPr>
                              <m:nor/>
                            </m:rPr>
                            <a:rPr lang="en-US" sz="2400">
                              <a:solidFill>
                                <a:srgbClr val="366092"/>
                              </a:solidFill>
                              <a:latin typeface="Calibri"/>
                            </a:rPr>
                            <m:t>all</m:t>
                          </m:r>
                          <m:r>
                            <m:rPr>
                              <m:nor/>
                            </m:rPr>
                            <a:rPr lang="en-US" sz="2400">
                              <a:solidFill>
                                <a:srgbClr val="366092"/>
                              </a:solidFill>
                              <a:latin typeface="Calibri"/>
                            </a:rPr>
                            <m:t> </m:t>
                          </m:r>
                          <m:r>
                            <m:rPr>
                              <m:nor/>
                            </m:rPr>
                            <a:rPr lang="en-US" sz="2400">
                              <a:solidFill>
                                <a:srgbClr val="366092"/>
                              </a:solidFill>
                              <a:latin typeface="Calibri"/>
                            </a:rPr>
                            <m:t>of</m:t>
                          </m:r>
                          <m:r>
                            <m:rPr>
                              <m:nor/>
                            </m:rPr>
                            <a:rPr lang="en-US" sz="2400">
                              <a:solidFill>
                                <a:srgbClr val="366092"/>
                              </a:solidFill>
                              <a:latin typeface="Calibri"/>
                            </a:rPr>
                            <m:t> </m:t>
                          </m:r>
                          <m:r>
                            <m:rPr>
                              <m:nor/>
                            </m:rPr>
                            <a:rPr lang="en-US" sz="2400">
                              <a:solidFill>
                                <a:srgbClr val="366092"/>
                              </a:solidFill>
                              <a:latin typeface="Calibri"/>
                            </a:rPr>
                            <m:t>the</m:t>
                          </m:r>
                          <m:r>
                            <m:rPr>
                              <m:nor/>
                            </m:rPr>
                            <a:rPr lang="en-US" sz="2400">
                              <a:solidFill>
                                <a:srgbClr val="366092"/>
                              </a:solidFill>
                              <a:latin typeface="Calibri"/>
                            </a:rPr>
                            <m:t> </m:t>
                          </m:r>
                          <m:r>
                            <m:rPr>
                              <m:nor/>
                            </m:rPr>
                            <a:rPr lang="en-US" sz="2400">
                              <a:solidFill>
                                <a:srgbClr val="366092"/>
                              </a:solidFill>
                              <a:latin typeface="Calibri"/>
                            </a:rPr>
                            <m:t>samples</m:t>
                          </m:r>
                        </m:num>
                        <m:den>
                          <m:r>
                            <m:rPr>
                              <m:nor/>
                            </m:rPr>
                            <a:rPr lang="en-US" sz="2400">
                              <a:solidFill>
                                <a:srgbClr val="366092"/>
                              </a:solidFill>
                              <a:latin typeface="Calibri"/>
                            </a:rPr>
                            <m:t>Total</m:t>
                          </m:r>
                          <m:r>
                            <m:rPr>
                              <m:nor/>
                            </m:rPr>
                            <a:rPr lang="en-US" sz="2400">
                              <a:solidFill>
                                <a:srgbClr val="366092"/>
                              </a:solidFill>
                              <a:latin typeface="Calibri"/>
                            </a:rPr>
                            <m:t> </m:t>
                          </m:r>
                          <m:r>
                            <m:rPr>
                              <m:nor/>
                            </m:rPr>
                            <a:rPr lang="en-US" sz="2400">
                              <a:solidFill>
                                <a:srgbClr val="366092"/>
                              </a:solidFill>
                              <a:latin typeface="Calibri"/>
                            </a:rPr>
                            <m:t>number</m:t>
                          </m:r>
                          <m:r>
                            <m:rPr>
                              <m:nor/>
                            </m:rPr>
                            <a:rPr lang="en-US" sz="2400">
                              <a:solidFill>
                                <a:srgbClr val="366092"/>
                              </a:solidFill>
                              <a:latin typeface="Calibri"/>
                            </a:rPr>
                            <m:t> </m:t>
                          </m:r>
                          <m:r>
                            <m:rPr>
                              <m:nor/>
                            </m:rPr>
                            <a:rPr lang="en-US" sz="2400">
                              <a:solidFill>
                                <a:srgbClr val="366092"/>
                              </a:solidFill>
                              <a:latin typeface="Calibri"/>
                            </a:rPr>
                            <m:t>of</m:t>
                          </m:r>
                          <m:r>
                            <m:rPr>
                              <m:nor/>
                            </m:rPr>
                            <a:rPr lang="en-US" sz="2400">
                              <a:solidFill>
                                <a:srgbClr val="366092"/>
                              </a:solidFill>
                              <a:latin typeface="Calibri"/>
                            </a:rPr>
                            <m:t> </m:t>
                          </m:r>
                          <m:r>
                            <m:rPr>
                              <m:nor/>
                            </m:rPr>
                            <a:rPr lang="en-US" sz="2400">
                              <a:solidFill>
                                <a:srgbClr val="366092"/>
                              </a:solidFill>
                              <a:latin typeface="Calibri"/>
                            </a:rPr>
                            <m:t>units</m:t>
                          </m:r>
                          <m:r>
                            <m:rPr>
                              <m:nor/>
                            </m:rPr>
                            <a:rPr lang="en-US" sz="2400">
                              <a:solidFill>
                                <a:srgbClr val="366092"/>
                              </a:solidFill>
                              <a:latin typeface="Calibri"/>
                            </a:rPr>
                            <m:t> </m:t>
                          </m:r>
                          <m:r>
                            <m:rPr>
                              <m:nor/>
                            </m:rPr>
                            <a:rPr lang="en-US" sz="2400">
                              <a:solidFill>
                                <a:srgbClr val="366092"/>
                              </a:solidFill>
                              <a:latin typeface="Calibri"/>
                            </a:rPr>
                            <m:t>sampled</m:t>
                          </m:r>
                        </m:den>
                      </m:f>
                    </m:oMath>
                  </m:oMathPara>
                </a14:m>
                <a:endParaRPr lang="en-US" sz="2400" i="1" dirty="0">
                  <a:solidFill>
                    <a:srgbClr val="366092"/>
                  </a:solidFill>
                  <a:latin typeface="Cambria Math" panose="02040503050406030204" pitchFamily="18" charset="0"/>
                </a:endParaRPr>
              </a:p>
              <a:p>
                <a:pPr lvl="0" algn="ctr">
                  <a:spcBef>
                    <a:spcPct val="20000"/>
                  </a:spcBef>
                  <a:defRPr sz="2800"/>
                </a:pPr>
                <a14:m>
                  <m:oMathPara xmlns:m="http://schemas.openxmlformats.org/officeDocument/2006/math">
                    <m:oMathParaPr>
                      <m:jc m:val="centerGroup"/>
                    </m:oMathParaPr>
                    <m:oMath xmlns:m="http://schemas.openxmlformats.org/officeDocument/2006/math">
                      <m:r>
                        <a:rPr lang="ar-AE" sz="2400">
                          <a:solidFill>
                            <a:srgbClr val="366092"/>
                          </a:solidFill>
                          <a:latin typeface="Cambria Math" panose="02040503050406030204" pitchFamily="18" charset="0"/>
                        </a:rPr>
                        <m:t>=</m:t>
                      </m:r>
                      <m:f>
                        <m:fPr>
                          <m:ctrlPr>
                            <a:rPr lang="ar-AE" sz="2400" i="1">
                              <a:solidFill>
                                <a:srgbClr val="366092"/>
                              </a:solidFill>
                              <a:latin typeface="Cambria Math" panose="02040503050406030204" pitchFamily="18" charset="0"/>
                            </a:rPr>
                          </m:ctrlPr>
                        </m:fPr>
                        <m:num>
                          <m:r>
                            <a:rPr lang="ar-AE" sz="2400">
                              <a:solidFill>
                                <a:srgbClr val="366092"/>
                              </a:solidFill>
                              <a:latin typeface="Cambria Math" panose="02040503050406030204" pitchFamily="18" charset="0"/>
                            </a:rPr>
                            <m:t>192</m:t>
                          </m:r>
                        </m:num>
                        <m:den>
                          <m:r>
                            <a:rPr lang="ar-AE" sz="2400">
                              <a:solidFill>
                                <a:srgbClr val="366092"/>
                              </a:solidFill>
                              <a:latin typeface="Cambria Math" panose="02040503050406030204" pitchFamily="18" charset="0"/>
                            </a:rPr>
                            <m:t>16</m:t>
                          </m:r>
                        </m:den>
                      </m:f>
                      <m:r>
                        <a:rPr lang="ar-AE" sz="2400">
                          <a:solidFill>
                            <a:srgbClr val="366092"/>
                          </a:solidFill>
                          <a:latin typeface="Cambria Math" panose="02040503050406030204" pitchFamily="18" charset="0"/>
                        </a:rPr>
                        <m:t>=</m:t>
                      </m:r>
                      <m:r>
                        <a:rPr lang="ar-AE" sz="2400">
                          <a:solidFill>
                            <a:srgbClr val="366092"/>
                          </a:solidFill>
                          <a:latin typeface="Cambria Math" panose="02040503050406030204" pitchFamily="18" charset="0"/>
                        </a:rPr>
                        <m:t>12</m:t>
                      </m:r>
                      <m:r>
                        <a:rPr lang="ar-AE" sz="2400">
                          <a:solidFill>
                            <a:srgbClr val="366092"/>
                          </a:solidFill>
                          <a:latin typeface="Cambria Math" panose="02040503050406030204" pitchFamily="18" charset="0"/>
                        </a:rPr>
                        <m:t>.</m:t>
                      </m:r>
                      <m:r>
                        <a:rPr lang="ar-AE" sz="2400">
                          <a:solidFill>
                            <a:srgbClr val="366092"/>
                          </a:solidFill>
                          <a:latin typeface="Cambria Math" panose="02040503050406030204" pitchFamily="18" charset="0"/>
                        </a:rPr>
                        <m:t>000</m:t>
                      </m:r>
                    </m:oMath>
                  </m:oMathPara>
                </a14:m>
                <a:endParaRPr lang="ar-AE" sz="2400" dirty="0">
                  <a:solidFill>
                    <a:srgbClr val="366092"/>
                  </a:solidFill>
                  <a:latin typeface="Calibri"/>
                </a:endParaRPr>
              </a:p>
            </p:txBody>
          </p:sp>
        </mc:Choice>
        <mc:Fallback>
          <p:sp>
            <p:nvSpPr>
              <p:cNvPr id="520"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556" t="-1227"/>
                </a:stretch>
              </a:blipFill>
              <a:ln>
                <a:noFill/>
              </a:ln>
            </p:spPr>
            <p:txBody>
              <a:bodyPr/>
              <a:lstStyle/>
              <a:p>
                <a:r>
                  <a:rPr 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52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524"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ea typeface="+mj-ea"/>
                    <a:cs typeface="+mj-cs"/>
                  </a:rPr>
                  <a:t>Example A6.6:</a:t>
                </a:r>
                <a:r>
                  <a:rPr lang="en-US" sz="2800" dirty="0">
                    <a:solidFill>
                      <a:srgbClr val="1F497D"/>
                    </a:solidFill>
                    <a:latin typeface="Calibri"/>
                    <a:ea typeface="+mj-ea"/>
                    <a:cs typeface="+mj-cs"/>
                  </a:rPr>
                  <a:t> </a:t>
                </a:r>
                <a14:m>
                  <m:oMath xmlns:m="http://schemas.openxmlformats.org/officeDocument/2006/math">
                    <m:r>
                      <a:rPr lang="en-US" sz="3200">
                        <a:solidFill>
                          <a:srgbClr val="1F497D"/>
                        </a:solidFill>
                        <a:latin typeface="Cambria Math"/>
                        <a:ea typeface="+mj-ea"/>
                        <a:cs typeface="+mj-cs"/>
                      </a:rPr>
                      <m:t>𝑐</m:t>
                    </m:r>
                  </m:oMath>
                </a14:m>
                <a:r>
                  <a:rPr lang="en-US" sz="3200" dirty="0">
                    <a:solidFill>
                      <a:srgbClr val="1F497D"/>
                    </a:solidFill>
                    <a:latin typeface="Calibri"/>
                    <a:ea typeface="+mj-ea"/>
                    <a:cs typeface="+mj-cs"/>
                  </a:rPr>
                  <a:t>-Charts (cont.)</a:t>
                </a:r>
                <a:endParaRPr lang="en-US" sz="3200" b="0" strike="noStrike" spc="-1" dirty="0">
                  <a:solidFill>
                    <a:srgbClr val="366092"/>
                  </a:solidFill>
                  <a:latin typeface="Calibri"/>
                </a:endParaRPr>
              </a:p>
            </p:txBody>
          </p:sp>
        </mc:Choice>
        <mc:Fallback>
          <p:sp>
            <p:nvSpPr>
              <p:cNvPr id="52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7" name="TextShape 3"/>
              <p:cNvSpPr txBox="1"/>
              <p:nvPr/>
            </p:nvSpPr>
            <p:spPr>
              <a:xfrm>
                <a:off x="457200" y="1029240"/>
                <a:ext cx="8229240" cy="4966560"/>
              </a:xfrm>
              <a:prstGeom prst="rect">
                <a:avLst/>
              </a:prstGeom>
              <a:noFill/>
              <a:ln>
                <a:noFill/>
              </a:ln>
            </p:spPr>
            <p:txBody>
              <a:bodyPr lIns="90000" tIns="45000" rIns="90000" bIns="45000">
                <a:normAutofit fontScale="95500"/>
              </a:bodyPr>
              <a:lstStyle/>
              <a:p>
                <a:pPr lvl="0">
                  <a:spcBef>
                    <a:spcPct val="20000"/>
                  </a:spcBef>
                  <a:defRPr b="1"/>
                </a:pPr>
                <a:r>
                  <a:rPr lang="en-US" sz="2800" b="1" dirty="0">
                    <a:solidFill>
                      <a:srgbClr val="366092"/>
                    </a:solidFill>
                    <a:latin typeface="Calibri"/>
                  </a:rPr>
                  <a:t>Step 2: Find the Upper and Lower Control Limits.</a:t>
                </a:r>
              </a:p>
              <a:p>
                <a:pPr lvl="0">
                  <a:spcBef>
                    <a:spcPct val="20000"/>
                  </a:spcBef>
                  <a:defRPr sz="2800"/>
                </a:pPr>
                <a:r>
                  <a:rPr lang="en-US" sz="2800" dirty="0">
                    <a:solidFill>
                      <a:srgbClr val="366092"/>
                    </a:solidFill>
                    <a:latin typeface="Calibri"/>
                  </a:rPr>
                  <a:t>Since we have calculated </a:t>
                </a:r>
                <a14:m>
                  <m:oMath xmlns:m="http://schemas.openxmlformats.org/officeDocument/2006/math">
                    <m:bar>
                      <m:barPr>
                        <m:pos m:val="top"/>
                        <m:ctrlPr>
                          <a:rPr lang="ar-AE" sz="2800" i="1">
                            <a:solidFill>
                              <a:srgbClr val="366092"/>
                            </a:solidFill>
                            <a:latin typeface="Cambria Math" panose="02040503050406030204" pitchFamily="18" charset="0"/>
                          </a:rPr>
                        </m:ctrlPr>
                      </m:barPr>
                      <m:e>
                        <m:r>
                          <a:rPr lang="ar-AE" sz="2800">
                            <a:solidFill>
                              <a:srgbClr val="366092"/>
                            </a:solidFill>
                            <a:latin typeface="Cambria Math" panose="02040503050406030204" pitchFamily="18" charset="0"/>
                          </a:rPr>
                          <m:t>𝑐</m:t>
                        </m:r>
                      </m:e>
                    </m:bar>
                  </m:oMath>
                </a14:m>
                <a:r>
                  <a:rPr lang="ar-AE" sz="2800" dirty="0">
                    <a:solidFill>
                      <a:srgbClr val="366092"/>
                    </a:solidFill>
                    <a:latin typeface="Calibri"/>
                  </a:rPr>
                  <a:t> </a:t>
                </a:r>
                <a:r>
                  <a:rPr lang="en-US" sz="2800" dirty="0">
                    <a:solidFill>
                      <a:srgbClr val="366092"/>
                    </a:solidFill>
                    <a:latin typeface="Calibri"/>
                  </a:rPr>
                  <a:t>to be </a:t>
                </a:r>
                <a:r>
                  <a:rPr lang="en-US" sz="2800" dirty="0">
                    <a:solidFill>
                      <a:srgbClr val="366092"/>
                    </a:solidFill>
                    <a:latin typeface="Cambria Math"/>
                  </a:rPr>
                  <a:t>12</a:t>
                </a:r>
                <a:r>
                  <a:rPr lang="en-US" sz="2800" dirty="0">
                    <a:solidFill>
                      <a:srgbClr val="366092"/>
                    </a:solidFill>
                    <a:latin typeface="Calibri"/>
                  </a:rPr>
                  <a:t>, to find the Upper Control Limit (</a:t>
                </a:r>
                <a:r>
                  <a:rPr lang="en-US" sz="2800" b="1" dirty="0">
                    <a:solidFill>
                      <a:srgbClr val="366092"/>
                    </a:solidFill>
                    <a:latin typeface="Calibri"/>
                  </a:rPr>
                  <a:t>UCL</a:t>
                </a:r>
                <a:r>
                  <a:rPr lang="en-US" sz="2800" dirty="0">
                    <a:solidFill>
                      <a:srgbClr val="366092"/>
                    </a:solidFill>
                    <a:latin typeface="Calibri"/>
                  </a:rPr>
                  <a:t>) and Lower Control Limit (</a:t>
                </a:r>
                <a:r>
                  <a:rPr lang="en-US" sz="2800" b="1" dirty="0">
                    <a:solidFill>
                      <a:srgbClr val="366092"/>
                    </a:solidFill>
                    <a:latin typeface="Calibri"/>
                  </a:rPr>
                  <a:t>LCL</a:t>
                </a:r>
                <a:r>
                  <a:rPr lang="en-US" sz="2800" dirty="0">
                    <a:solidFill>
                      <a:srgbClr val="366092"/>
                    </a:solidFill>
                    <a:latin typeface="Calibri"/>
                  </a:rPr>
                  <a:t>) we need both </a:t>
                </a:r>
                <a14:m>
                  <m:oMath xmlns:m="http://schemas.openxmlformats.org/officeDocument/2006/math">
                    <m:r>
                      <a:rPr lang="en-US" sz="2800">
                        <a:solidFill>
                          <a:srgbClr val="366092"/>
                        </a:solidFill>
                        <a:latin typeface="Cambria Math" panose="02040503050406030204" pitchFamily="18" charset="0"/>
                      </a:rPr>
                      <m:t>𝑛</m:t>
                    </m:r>
                  </m:oMath>
                </a14:m>
                <a:r>
                  <a:rPr lang="en-US" sz="2800" dirty="0">
                    <a:solidFill>
                      <a:srgbClr val="366092"/>
                    </a:solidFill>
                    <a:latin typeface="Calibri"/>
                  </a:rPr>
                  <a:t> and </a:t>
                </a:r>
                <a14:m>
                  <m:oMath xmlns:m="http://schemas.openxmlformats.org/officeDocument/2006/math">
                    <m:r>
                      <a:rPr lang="en-US" sz="2800">
                        <a:solidFill>
                          <a:srgbClr val="366092"/>
                        </a:solidFill>
                        <a:latin typeface="Cambria Math" panose="02040503050406030204" pitchFamily="18" charset="0"/>
                      </a:rPr>
                      <m:t>𝑧</m:t>
                    </m:r>
                  </m:oMath>
                </a14:m>
                <a:r>
                  <a:rPr lang="en-US" sz="2800" dirty="0">
                    <a:solidFill>
                      <a:srgbClr val="366092"/>
                    </a:solidFill>
                    <a:latin typeface="Calibri"/>
                  </a:rPr>
                  <a:t>. The control limits must be set such that </a:t>
                </a:r>
                <a14:m>
                  <m:oMath xmlns:m="http://schemas.openxmlformats.org/officeDocument/2006/math">
                    <m:r>
                      <a:rPr lang="en-US" sz="2800">
                        <a:solidFill>
                          <a:srgbClr val="366092"/>
                        </a:solidFill>
                        <a:latin typeface="Cambria Math" panose="02040503050406030204" pitchFamily="18" charset="0"/>
                      </a:rPr>
                      <m:t>90</m:t>
                    </m:r>
                    <m:r>
                      <a:rPr lang="en-US" sz="2800">
                        <a:solidFill>
                          <a:srgbClr val="366092"/>
                        </a:solidFill>
                        <a:latin typeface="Cambria Math" panose="02040503050406030204" pitchFamily="18" charset="0"/>
                      </a:rPr>
                      <m:t>%</m:t>
                    </m:r>
                  </m:oMath>
                </a14:m>
                <a:r>
                  <a:rPr lang="en-US" sz="2800" dirty="0">
                    <a:solidFill>
                      <a:srgbClr val="366092"/>
                    </a:solidFill>
                    <a:latin typeface="Calibri"/>
                  </a:rPr>
                  <a:t> of the number of defects per unit will fall within the control limits if the process is In Control. This implies that </a:t>
                </a:r>
                <a14:m>
                  <m:oMath xmlns:m="http://schemas.openxmlformats.org/officeDocument/2006/math">
                    <m:r>
                      <a:rPr lang="en-US" sz="2800">
                        <a:solidFill>
                          <a:srgbClr val="366092"/>
                        </a:solidFill>
                        <a:latin typeface="Cambria Math" panose="02040503050406030204" pitchFamily="18" charset="0"/>
                      </a:rPr>
                      <m:t>10</m:t>
                    </m:r>
                    <m:r>
                      <a:rPr lang="en-US" sz="2800">
                        <a:solidFill>
                          <a:srgbClr val="366092"/>
                        </a:solidFill>
                        <a:latin typeface="Cambria Math" panose="02040503050406030204" pitchFamily="18" charset="0"/>
                      </a:rPr>
                      <m:t>%</m:t>
                    </m:r>
                  </m:oMath>
                </a14:m>
                <a:r>
                  <a:rPr lang="en-US" sz="2800" dirty="0">
                    <a:solidFill>
                      <a:srgbClr val="366092"/>
                    </a:solidFill>
                    <a:latin typeface="Calibri"/>
                  </a:rPr>
                  <a:t> of the observations will fall outside the control limits even if the process is In Control. Given this information, the z-value is found as follows:</a:t>
                </a:r>
              </a:p>
              <a:p>
                <a:pPr lvl="0" algn="ctr">
                  <a:spcBef>
                    <a:spcPct val="20000"/>
                  </a:spcBef>
                  <a:defRPr sz="2800"/>
                </a:pPr>
                <a:r>
                  <a:rPr lang="en-US" sz="2800" dirty="0">
                    <a:solidFill>
                      <a:srgbClr val="366092"/>
                    </a:solidFill>
                    <a:latin typeface="Calibri"/>
                  </a:rPr>
                  <a:t> </a:t>
                </a:r>
                <a14:m>
                  <m:oMath xmlns:m="http://schemas.openxmlformats.org/officeDocument/2006/math">
                    <m:r>
                      <a:rPr lang="en-US" sz="2800">
                        <a:solidFill>
                          <a:srgbClr val="366092"/>
                        </a:solidFill>
                        <a:latin typeface="Cambria Math" panose="02040503050406030204" pitchFamily="18" charset="0"/>
                      </a:rPr>
                      <m:t>𝑧</m:t>
                    </m:r>
                    <m:r>
                      <a:rPr lang="en-US"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f>
                          <m:fPr>
                            <m:type m:val="skw"/>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𝛼</m:t>
                            </m:r>
                          </m:num>
                          <m:den>
                            <m:r>
                              <a:rPr lang="ar-AE" sz="2800">
                                <a:solidFill>
                                  <a:srgbClr val="366092"/>
                                </a:solidFill>
                                <a:latin typeface="Cambria Math" panose="02040503050406030204" pitchFamily="18" charset="0"/>
                              </a:rPr>
                              <m:t>2</m:t>
                            </m:r>
                          </m:den>
                        </m:f>
                      </m:sub>
                    </m:sSub>
                    <m:r>
                      <a:rPr lang="ar-AE"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f>
                          <m:fPr>
                            <m:type m:val="skw"/>
                            <m:ctrlPr>
                              <a:rPr lang="ar-AE" sz="2800" i="1">
                                <a:solidFill>
                                  <a:srgbClr val="366092"/>
                                </a:solidFill>
                                <a:latin typeface="Cambria Math" panose="02040503050406030204" pitchFamily="18" charset="0"/>
                              </a:rPr>
                            </m:ctrlPr>
                          </m:fPr>
                          <m:num>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10</m:t>
                            </m:r>
                          </m:num>
                          <m:den>
                            <m:r>
                              <a:rPr lang="ar-AE" sz="2800">
                                <a:solidFill>
                                  <a:srgbClr val="366092"/>
                                </a:solidFill>
                                <a:latin typeface="Cambria Math" panose="02040503050406030204" pitchFamily="18" charset="0"/>
                              </a:rPr>
                              <m:t>2</m:t>
                            </m:r>
                          </m:den>
                        </m:f>
                      </m:sub>
                    </m:sSub>
                    <m:r>
                      <a:rPr lang="ar-AE" sz="2800">
                        <a:solidFill>
                          <a:srgbClr val="366092"/>
                        </a:solidFill>
                        <a:latin typeface="Cambria Math" panose="02040503050406030204" pitchFamily="18" charset="0"/>
                      </a:rPr>
                      <m:t>=</m:t>
                    </m:r>
                    <m:sSub>
                      <m:sSubPr>
                        <m:ctrlPr>
                          <a:rPr lang="ar-AE" sz="2800" i="1">
                            <a:solidFill>
                              <a:srgbClr val="366092"/>
                            </a:solidFill>
                            <a:latin typeface="Cambria Math" panose="02040503050406030204" pitchFamily="18" charset="0"/>
                          </a:rPr>
                        </m:ctrlPr>
                      </m:sSubPr>
                      <m:e>
                        <m:r>
                          <a:rPr lang="ar-AE" sz="2800">
                            <a:solidFill>
                              <a:srgbClr val="366092"/>
                            </a:solidFill>
                            <a:latin typeface="Cambria Math" panose="02040503050406030204" pitchFamily="18" charset="0"/>
                          </a:rPr>
                          <m:t>𝑧</m:t>
                        </m:r>
                      </m:e>
                      <m:sub>
                        <m:r>
                          <a:rPr lang="ar-AE" sz="2800">
                            <a:solidFill>
                              <a:srgbClr val="366092"/>
                            </a:solidFill>
                            <a:latin typeface="Cambria Math" panose="02040503050406030204" pitchFamily="18" charset="0"/>
                          </a:rPr>
                          <m:t>0</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05</m:t>
                        </m:r>
                      </m:sub>
                    </m:sSub>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1</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645</m:t>
                    </m:r>
                  </m:oMath>
                </a14:m>
                <a:r>
                  <a:rPr lang="ar-AE" sz="2800" dirty="0">
                    <a:solidFill>
                      <a:srgbClr val="366092"/>
                    </a:solidFill>
                    <a:latin typeface="Calibri"/>
                  </a:rPr>
                  <a:t>.</a:t>
                </a:r>
              </a:p>
            </p:txBody>
          </p:sp>
        </mc:Choice>
        <mc:Fallback>
          <p:sp>
            <p:nvSpPr>
              <p:cNvPr id="527" name="TextShape 3"/>
              <p:cNvSpPr txBox="1">
                <a:spLocks noRot="1" noChangeAspect="1" noMove="1" noResize="1" noEditPoints="1" noAdjustHandles="1" noChangeArrowheads="1" noChangeShapeType="1" noTextEdit="1"/>
              </p:cNvSpPr>
              <p:nvPr/>
            </p:nvSpPr>
            <p:spPr>
              <a:xfrm>
                <a:off x="457200" y="1029240"/>
                <a:ext cx="8229240" cy="4966560"/>
              </a:xfrm>
              <a:prstGeom prst="rect">
                <a:avLst/>
              </a:prstGeom>
              <a:blipFill>
                <a:blip r:embed="rId3"/>
                <a:stretch>
                  <a:fillRect l="-1407" t="-1104" r="-444"/>
                </a:stretch>
              </a:blipFill>
              <a:ln>
                <a:noFill/>
              </a:ln>
            </p:spPr>
            <p:txBody>
              <a:bodyPr/>
              <a:lstStyle/>
              <a:p>
                <a:r>
                  <a:rPr lang="en-US">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64E9119-44AF-44DB-B6B4-2B0C9466ACD2}"/>
                  </a:ext>
                </a:extLst>
              </p:cNvPr>
              <p:cNvSpPr>
                <a:spLocks noGrp="1"/>
              </p:cNvSpPr>
              <p:nvPr>
                <p:ph type="title"/>
              </p:nvPr>
            </p:nvSpPr>
            <p:spPr>
              <a:xfrm>
                <a:off x="457200" y="350261"/>
                <a:ext cx="8229240" cy="443198"/>
              </a:xfrm>
            </p:spPr>
            <p:txBody>
              <a:bodyPr/>
              <a:lstStyle/>
              <a:p>
                <a:r>
                  <a:rPr lang="en-US" sz="3200" dirty="0">
                    <a:solidFill>
                      <a:srgbClr val="1F497D"/>
                    </a:solidFill>
                    <a:latin typeface="Calibri"/>
                  </a:rPr>
                  <a:t>Example A6.6:</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𝑐</m:t>
                    </m:r>
                  </m:oMath>
                </a14:m>
                <a:r>
                  <a:rPr lang="en-US" sz="3200" dirty="0">
                    <a:solidFill>
                      <a:srgbClr val="1F497D"/>
                    </a:solidFill>
                    <a:latin typeface="Calibri"/>
                  </a:rPr>
                  <a:t>-Charts (cont.)</a:t>
                </a:r>
                <a:endParaRPr lang="en-US" dirty="0"/>
              </a:p>
            </p:txBody>
          </p:sp>
        </mc:Choice>
        <mc:Fallback>
          <p:sp>
            <p:nvSpPr>
              <p:cNvPr id="2" name="Title 1">
                <a:extLst>
                  <a:ext uri="{FF2B5EF4-FFF2-40B4-BE49-F238E27FC236}">
                    <a16:creationId xmlns:a16="http://schemas.microsoft.com/office/drawing/2014/main" id="{D64E9119-44AF-44DB-B6B4-2B0C9466ACD2}"/>
                  </a:ext>
                </a:extLst>
              </p:cNvPr>
              <p:cNvSpPr>
                <a:spLocks noGrp="1" noRot="1" noChangeAspect="1" noMove="1" noResize="1" noEditPoints="1" noAdjustHandles="1" noChangeArrowheads="1" noChangeShapeType="1" noTextEdit="1"/>
              </p:cNvSpPr>
              <p:nvPr>
                <p:ph type="title"/>
              </p:nvPr>
            </p:nvSpPr>
            <p:spPr>
              <a:xfrm>
                <a:off x="457200" y="350261"/>
                <a:ext cx="8229240" cy="443198"/>
              </a:xfrm>
              <a:blipFill>
                <a:blip r:embed="rId2"/>
                <a:stretch>
                  <a:fillRect t="-36986" b="-56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C762ECA9-7752-4A61-84FC-4174520ECEB6}"/>
                  </a:ext>
                </a:extLst>
              </p:cNvPr>
              <p:cNvSpPr>
                <a:spLocks noGrp="1"/>
              </p:cNvSpPr>
              <p:nvPr>
                <p:ph type="subTitle"/>
              </p:nvPr>
            </p:nvSpPr>
            <p:spPr>
              <a:xfrm>
                <a:off x="457200" y="970737"/>
                <a:ext cx="8229240" cy="5083571"/>
              </a:xfrm>
            </p:spPr>
            <p:txBody>
              <a:bodyPr/>
              <a:lstStyle/>
              <a:p>
                <a:pPr marL="0" lvl="0" indent="0">
                  <a:lnSpc>
                    <a:spcPct val="100000"/>
                  </a:lnSpc>
                  <a:spcBef>
                    <a:spcPct val="20000"/>
                  </a:spcBef>
                  <a:buNone/>
                </a:pPr>
                <a:r>
                  <a:rPr lang="en-US" sz="2500" dirty="0">
                    <a:solidFill>
                      <a:srgbClr val="366092"/>
                    </a:solidFill>
                    <a:latin typeface="Calibri"/>
                  </a:rPr>
                  <a:t>Therefore, the Upper Control Limit will be calculated as the following.</a:t>
                </a: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m:rPr>
                          <m:sty m:val="p"/>
                        </m:rPr>
                        <a:rPr lang="en-US" sz="2500" b="0" i="0" smtClean="0">
                          <a:solidFill>
                            <a:srgbClr val="366092"/>
                          </a:solidFill>
                          <a:latin typeface="Cambria Math" panose="02040503050406030204" pitchFamily="18" charset="0"/>
                        </a:rPr>
                        <m:t>UCL</m:t>
                      </m:r>
                      <m:r>
                        <a:rPr lang="en-US" sz="2500" b="0" i="1" smtClean="0">
                          <a:solidFill>
                            <a:srgbClr val="366092"/>
                          </a:solidFill>
                          <a:latin typeface="Cambria Math" panose="02040503050406030204" pitchFamily="18" charset="0"/>
                        </a:rPr>
                        <m:t>=</m:t>
                      </m:r>
                      <m:bar>
                        <m:barPr>
                          <m:pos m:val="top"/>
                          <m:ctrlPr>
                            <a:rPr lang="en-US" sz="2500" b="0" i="1" smtClean="0">
                              <a:solidFill>
                                <a:srgbClr val="366092"/>
                              </a:solidFill>
                              <a:latin typeface="Cambria Math" panose="02040503050406030204" pitchFamily="18" charset="0"/>
                            </a:rPr>
                          </m:ctrlPr>
                        </m:barPr>
                        <m:e>
                          <m:r>
                            <a:rPr lang="en-US" sz="2500" b="0" i="1" smtClean="0">
                              <a:solidFill>
                                <a:srgbClr val="366092"/>
                              </a:solidFill>
                              <a:latin typeface="Cambria Math" panose="02040503050406030204" pitchFamily="18" charset="0"/>
                            </a:rPr>
                            <m:t>𝑐</m:t>
                          </m:r>
                        </m:e>
                      </m:bar>
                      <m:r>
                        <a:rPr lang="en-US" sz="2500" b="0" i="1" smtClean="0">
                          <a:solidFill>
                            <a:srgbClr val="366092"/>
                          </a:solidFill>
                          <a:latin typeface="Cambria Math" panose="02040503050406030204" pitchFamily="18" charset="0"/>
                        </a:rPr>
                        <m:t>+</m:t>
                      </m:r>
                      <m:sSub>
                        <m:sSubPr>
                          <m:ctrlPr>
                            <a:rPr lang="en-US" sz="2500" b="0" i="1" smtClean="0">
                              <a:solidFill>
                                <a:srgbClr val="366092"/>
                              </a:solidFill>
                              <a:latin typeface="Cambria Math" panose="02040503050406030204" pitchFamily="18" charset="0"/>
                            </a:rPr>
                          </m:ctrlPr>
                        </m:sSubPr>
                        <m:e>
                          <m:r>
                            <a:rPr lang="en-US" sz="2500" b="0" i="1" smtClean="0">
                              <a:solidFill>
                                <a:srgbClr val="366092"/>
                              </a:solidFill>
                              <a:latin typeface="Cambria Math" panose="02040503050406030204" pitchFamily="18" charset="0"/>
                            </a:rPr>
                            <m:t>𝑧</m:t>
                          </m:r>
                        </m:e>
                        <m:sub>
                          <m:f>
                            <m:fPr>
                              <m:type m:val="skw"/>
                              <m:ctrlPr>
                                <a:rPr lang="en-US" sz="2500" b="0" i="1" smtClean="0">
                                  <a:solidFill>
                                    <a:srgbClr val="366092"/>
                                  </a:solidFill>
                                  <a:latin typeface="Cambria Math" panose="02040503050406030204" pitchFamily="18" charset="0"/>
                                </a:rPr>
                              </m:ctrlPr>
                            </m:fPr>
                            <m:num>
                              <m:r>
                                <a:rPr lang="en-US" sz="2500" b="0" i="1" smtClean="0">
                                  <a:solidFill>
                                    <a:srgbClr val="366092"/>
                                  </a:solidFill>
                                  <a:latin typeface="Cambria Math" panose="02040503050406030204" pitchFamily="18" charset="0"/>
                                  <a:ea typeface="Cambria Math" panose="02040503050406030204" pitchFamily="18" charset="0"/>
                                </a:rPr>
                                <m:t>𝛼</m:t>
                              </m:r>
                            </m:num>
                            <m:den>
                              <m:r>
                                <a:rPr lang="en-US" sz="2500" b="0" i="1" smtClean="0">
                                  <a:solidFill>
                                    <a:srgbClr val="366092"/>
                                  </a:solidFill>
                                  <a:latin typeface="Cambria Math" panose="02040503050406030204" pitchFamily="18" charset="0"/>
                                </a:rPr>
                                <m:t>2</m:t>
                              </m:r>
                            </m:den>
                          </m:f>
                        </m:sub>
                      </m:sSub>
                      <m:rad>
                        <m:radPr>
                          <m:degHide m:val="on"/>
                          <m:ctrlPr>
                            <a:rPr lang="en-US" sz="2500" b="0" i="1" smtClean="0">
                              <a:solidFill>
                                <a:srgbClr val="366092"/>
                              </a:solidFill>
                              <a:latin typeface="Cambria Math" panose="02040503050406030204" pitchFamily="18" charset="0"/>
                            </a:rPr>
                          </m:ctrlPr>
                        </m:radPr>
                        <m:deg/>
                        <m:e>
                          <m:bar>
                            <m:barPr>
                              <m:pos m:val="top"/>
                              <m:ctrlPr>
                                <a:rPr lang="en-US" sz="2500" b="0" i="1" smtClean="0">
                                  <a:solidFill>
                                    <a:srgbClr val="366092"/>
                                  </a:solidFill>
                                  <a:latin typeface="Cambria Math" panose="02040503050406030204" pitchFamily="18" charset="0"/>
                                </a:rPr>
                              </m:ctrlPr>
                            </m:barPr>
                            <m:e>
                              <m:r>
                                <a:rPr lang="en-US" sz="2500" b="0" i="1" smtClean="0">
                                  <a:solidFill>
                                    <a:srgbClr val="366092"/>
                                  </a:solidFill>
                                  <a:latin typeface="Cambria Math" panose="02040503050406030204" pitchFamily="18" charset="0"/>
                                </a:rPr>
                                <m:t>𝑐</m:t>
                              </m:r>
                            </m:e>
                          </m:bar>
                        </m:e>
                      </m:rad>
                    </m:oMath>
                  </m:oMathPara>
                </a14:m>
                <a:endParaRPr lang="en-US" sz="2500" b="0" dirty="0">
                  <a:solidFill>
                    <a:srgbClr val="366092"/>
                  </a:solidFill>
                  <a:latin typeface="Calibri"/>
                </a:endParaRPr>
              </a:p>
              <a:p>
                <a:pPr marL="0" lvl="0" indent="0" algn="ctr">
                  <a:lnSpc>
                    <a:spcPct val="100000"/>
                  </a:lnSpc>
                  <a:spcBef>
                    <a:spcPct val="20000"/>
                  </a:spcBef>
                  <a:buNone/>
                </a:pPr>
                <a:r>
                  <a:rPr lang="en-US" sz="2500" b="0" dirty="0">
                    <a:solidFill>
                      <a:srgbClr val="366092"/>
                    </a:solidFill>
                  </a:rPr>
                  <a:t>              </a:t>
                </a:r>
                <a14:m>
                  <m:oMath xmlns:m="http://schemas.openxmlformats.org/officeDocument/2006/math">
                    <m:r>
                      <a:rPr lang="en-US" sz="2500" b="0" i="1" smtClean="0">
                        <a:solidFill>
                          <a:srgbClr val="366092"/>
                        </a:solidFill>
                        <a:latin typeface="Cambria Math" panose="02040503050406030204" pitchFamily="18" charset="0"/>
                      </a:rPr>
                      <m:t>=</m:t>
                    </m:r>
                    <m:r>
                      <a:rPr lang="en-US" sz="2500" b="0" i="1" smtClean="0">
                        <a:solidFill>
                          <a:srgbClr val="366092"/>
                        </a:solidFill>
                        <a:latin typeface="Cambria Math" panose="02040503050406030204" pitchFamily="18" charset="0"/>
                      </a:rPr>
                      <m:t>12</m:t>
                    </m:r>
                    <m:r>
                      <a:rPr lang="en-US" sz="2500" b="0" i="1" smtClean="0">
                        <a:solidFill>
                          <a:srgbClr val="366092"/>
                        </a:solidFill>
                        <a:latin typeface="Cambria Math" panose="02040503050406030204" pitchFamily="18" charset="0"/>
                      </a:rPr>
                      <m:t>+</m:t>
                    </m:r>
                    <m:r>
                      <a:rPr lang="en-US" sz="2500" b="0" i="1" smtClean="0">
                        <a:solidFill>
                          <a:srgbClr val="366092"/>
                        </a:solidFill>
                        <a:latin typeface="Cambria Math" panose="02040503050406030204" pitchFamily="18" charset="0"/>
                      </a:rPr>
                      <m:t>1</m:t>
                    </m:r>
                    <m:r>
                      <a:rPr lang="en-US" sz="2500" b="0" i="1" smtClean="0">
                        <a:solidFill>
                          <a:srgbClr val="366092"/>
                        </a:solidFill>
                        <a:latin typeface="Cambria Math" panose="02040503050406030204" pitchFamily="18" charset="0"/>
                      </a:rPr>
                      <m:t>.</m:t>
                    </m:r>
                    <m:r>
                      <a:rPr lang="en-US" sz="2500" b="0" i="1" smtClean="0">
                        <a:solidFill>
                          <a:srgbClr val="366092"/>
                        </a:solidFill>
                        <a:latin typeface="Cambria Math" panose="02040503050406030204" pitchFamily="18" charset="0"/>
                      </a:rPr>
                      <m:t>645</m:t>
                    </m:r>
                    <m:rad>
                      <m:radPr>
                        <m:degHide m:val="on"/>
                        <m:ctrlPr>
                          <a:rPr lang="en-US" sz="2500" b="0" i="1" smtClean="0">
                            <a:solidFill>
                              <a:srgbClr val="366092"/>
                            </a:solidFill>
                            <a:latin typeface="Cambria Math" panose="02040503050406030204" pitchFamily="18" charset="0"/>
                          </a:rPr>
                        </m:ctrlPr>
                      </m:radPr>
                      <m:deg/>
                      <m:e>
                        <m:r>
                          <a:rPr lang="en-US" sz="2500" b="0" i="1" smtClean="0">
                            <a:solidFill>
                              <a:srgbClr val="366092"/>
                            </a:solidFill>
                            <a:latin typeface="Cambria Math" panose="02040503050406030204" pitchFamily="18" charset="0"/>
                          </a:rPr>
                          <m:t>12</m:t>
                        </m:r>
                      </m:e>
                    </m:rad>
                  </m:oMath>
                </a14:m>
                <a:endParaRPr lang="en-US" sz="2500" dirty="0">
                  <a:solidFill>
                    <a:srgbClr val="366092"/>
                  </a:solidFill>
                  <a:latin typeface="Calibri"/>
                </a:endParaRPr>
              </a:p>
              <a:p>
                <a:pPr marL="0" lvl="0" indent="0" algn="ctr">
                  <a:lnSpc>
                    <a:spcPct val="100000"/>
                  </a:lnSpc>
                  <a:spcBef>
                    <a:spcPct val="20000"/>
                  </a:spcBef>
                  <a:buNone/>
                </a:pPr>
                <a:r>
                  <a:rPr lang="en-US" sz="2500" dirty="0">
                    <a:solidFill>
                      <a:srgbClr val="366092"/>
                    </a:solidFill>
                    <a:ea typeface="Cambria Math" panose="02040503050406030204" pitchFamily="18" charset="0"/>
                  </a:rPr>
                  <a:t> </a:t>
                </a:r>
                <a14:m>
                  <m:oMath xmlns:m="http://schemas.openxmlformats.org/officeDocument/2006/math">
                    <m:r>
                      <a:rPr lang="en-US" sz="2500" i="1" smtClean="0">
                        <a:solidFill>
                          <a:srgbClr val="366092"/>
                        </a:solidFill>
                        <a:latin typeface="Cambria Math" panose="02040503050406030204" pitchFamily="18" charset="0"/>
                        <a:ea typeface="Cambria Math" panose="02040503050406030204" pitchFamily="18" charset="0"/>
                      </a:rPr>
                      <m:t>≈</m:t>
                    </m:r>
                    <m:r>
                      <a:rPr lang="en-US" sz="2500" b="0" i="1" smtClean="0">
                        <a:solidFill>
                          <a:srgbClr val="366092"/>
                        </a:solidFill>
                        <a:latin typeface="Cambria Math" panose="02040503050406030204" pitchFamily="18" charset="0"/>
                        <a:ea typeface="Cambria Math" panose="02040503050406030204" pitchFamily="18" charset="0"/>
                      </a:rPr>
                      <m:t>17</m:t>
                    </m:r>
                    <m:r>
                      <a:rPr lang="en-US" sz="2500" b="0" i="1" smtClean="0">
                        <a:solidFill>
                          <a:srgbClr val="366092"/>
                        </a:solidFill>
                        <a:latin typeface="Cambria Math" panose="02040503050406030204" pitchFamily="18" charset="0"/>
                        <a:ea typeface="Cambria Math" panose="02040503050406030204" pitchFamily="18" charset="0"/>
                      </a:rPr>
                      <m:t>.</m:t>
                    </m:r>
                    <m:r>
                      <a:rPr lang="en-US" sz="2500" b="0" i="1" smtClean="0">
                        <a:solidFill>
                          <a:srgbClr val="366092"/>
                        </a:solidFill>
                        <a:latin typeface="Cambria Math" panose="02040503050406030204" pitchFamily="18" charset="0"/>
                        <a:ea typeface="Cambria Math" panose="02040503050406030204" pitchFamily="18" charset="0"/>
                      </a:rPr>
                      <m:t>698</m:t>
                    </m:r>
                  </m:oMath>
                </a14:m>
                <a:endParaRPr lang="en-US" sz="2500" dirty="0">
                  <a:solidFill>
                    <a:srgbClr val="366092"/>
                  </a:solidFill>
                  <a:latin typeface="Calibri"/>
                </a:endParaRPr>
              </a:p>
              <a:p>
                <a:pPr marL="0" lvl="0" indent="0">
                  <a:lnSpc>
                    <a:spcPct val="100000"/>
                  </a:lnSpc>
                  <a:spcBef>
                    <a:spcPct val="20000"/>
                  </a:spcBef>
                  <a:buNone/>
                </a:pPr>
                <a:r>
                  <a:rPr lang="en-US" sz="2500" dirty="0">
                    <a:solidFill>
                      <a:srgbClr val="366092"/>
                    </a:solidFill>
                    <a:latin typeface="Calibri"/>
                  </a:rPr>
                  <a:t>The Lower Control Limit will then be calculated as the following.</a:t>
                </a: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500">
                          <a:solidFill>
                            <a:srgbClr val="366092"/>
                          </a:solidFill>
                          <a:latin typeface="Cambria Math" panose="02040503050406030204" pitchFamily="18" charset="0"/>
                        </a:rPr>
                        <m:t> </m:t>
                      </m:r>
                      <m:r>
                        <m:rPr>
                          <m:sty m:val="p"/>
                        </m:rPr>
                        <a:rPr lang="en-US" sz="2500" smtClean="0">
                          <a:solidFill>
                            <a:srgbClr val="366092"/>
                          </a:solidFill>
                          <a:latin typeface="Cambria Math" panose="02040503050406030204" pitchFamily="18" charset="0"/>
                        </a:rPr>
                        <m:t>L</m:t>
                      </m:r>
                      <m:r>
                        <m:rPr>
                          <m:sty m:val="p"/>
                        </m:rPr>
                        <a:rPr lang="en-US" sz="2500">
                          <a:solidFill>
                            <a:srgbClr val="366092"/>
                          </a:solidFill>
                          <a:latin typeface="Cambria Math" panose="02040503050406030204" pitchFamily="18" charset="0"/>
                        </a:rPr>
                        <m:t>CL</m:t>
                      </m:r>
                      <m:r>
                        <a:rPr lang="en-US" sz="2500" i="1">
                          <a:solidFill>
                            <a:srgbClr val="366092"/>
                          </a:solidFill>
                          <a:latin typeface="Cambria Math" panose="02040503050406030204" pitchFamily="18" charset="0"/>
                        </a:rPr>
                        <m:t>=</m:t>
                      </m:r>
                      <m:bar>
                        <m:barPr>
                          <m:pos m:val="top"/>
                          <m:ctrlPr>
                            <a:rPr lang="en-US" sz="2500" i="1" smtClean="0">
                              <a:solidFill>
                                <a:srgbClr val="366092"/>
                              </a:solidFill>
                              <a:latin typeface="Cambria Math" panose="02040503050406030204" pitchFamily="18" charset="0"/>
                            </a:rPr>
                          </m:ctrlPr>
                        </m:barPr>
                        <m:e>
                          <m:r>
                            <a:rPr lang="en-US" sz="2500" i="1">
                              <a:solidFill>
                                <a:srgbClr val="366092"/>
                              </a:solidFill>
                              <a:latin typeface="Cambria Math" panose="02040503050406030204" pitchFamily="18" charset="0"/>
                            </a:rPr>
                            <m:t>𝑐</m:t>
                          </m:r>
                        </m:e>
                      </m:bar>
                      <m:r>
                        <a:rPr lang="en-US" sz="2500" b="0" i="1" smtClean="0">
                          <a:solidFill>
                            <a:srgbClr val="366092"/>
                          </a:solidFill>
                          <a:latin typeface="Cambria Math" panose="02040503050406030204" pitchFamily="18" charset="0"/>
                        </a:rPr>
                        <m:t>−</m:t>
                      </m:r>
                      <m:sSub>
                        <m:sSubPr>
                          <m:ctrlPr>
                            <a:rPr lang="en-US" sz="2500" i="1">
                              <a:solidFill>
                                <a:srgbClr val="366092"/>
                              </a:solidFill>
                              <a:latin typeface="Cambria Math" panose="02040503050406030204" pitchFamily="18" charset="0"/>
                            </a:rPr>
                          </m:ctrlPr>
                        </m:sSubPr>
                        <m:e>
                          <m:r>
                            <a:rPr lang="en-US" sz="2500" i="1">
                              <a:solidFill>
                                <a:srgbClr val="366092"/>
                              </a:solidFill>
                              <a:latin typeface="Cambria Math" panose="02040503050406030204" pitchFamily="18" charset="0"/>
                            </a:rPr>
                            <m:t>𝑧</m:t>
                          </m:r>
                        </m:e>
                        <m:sub>
                          <m:f>
                            <m:fPr>
                              <m:type m:val="skw"/>
                              <m:ctrlPr>
                                <a:rPr lang="en-US" sz="2500" i="1">
                                  <a:solidFill>
                                    <a:srgbClr val="366092"/>
                                  </a:solidFill>
                                  <a:latin typeface="Cambria Math" panose="02040503050406030204" pitchFamily="18" charset="0"/>
                                </a:rPr>
                              </m:ctrlPr>
                            </m:fPr>
                            <m:num>
                              <m:r>
                                <a:rPr lang="en-US" sz="2500" i="1">
                                  <a:solidFill>
                                    <a:srgbClr val="366092"/>
                                  </a:solidFill>
                                  <a:latin typeface="Cambria Math" panose="02040503050406030204" pitchFamily="18" charset="0"/>
                                  <a:ea typeface="Cambria Math" panose="02040503050406030204" pitchFamily="18" charset="0"/>
                                </a:rPr>
                                <m:t>𝛼</m:t>
                              </m:r>
                            </m:num>
                            <m:den>
                              <m:r>
                                <a:rPr lang="en-US" sz="2500" i="1">
                                  <a:solidFill>
                                    <a:srgbClr val="366092"/>
                                  </a:solidFill>
                                  <a:latin typeface="Cambria Math" panose="02040503050406030204" pitchFamily="18" charset="0"/>
                                </a:rPr>
                                <m:t>2</m:t>
                              </m:r>
                            </m:den>
                          </m:f>
                        </m:sub>
                      </m:sSub>
                      <m:rad>
                        <m:radPr>
                          <m:degHide m:val="on"/>
                          <m:ctrlPr>
                            <a:rPr lang="en-US" sz="2500" i="1">
                              <a:solidFill>
                                <a:srgbClr val="366092"/>
                              </a:solidFill>
                              <a:latin typeface="Cambria Math" panose="02040503050406030204" pitchFamily="18" charset="0"/>
                            </a:rPr>
                          </m:ctrlPr>
                        </m:radPr>
                        <m:deg/>
                        <m:e>
                          <m:bar>
                            <m:barPr>
                              <m:pos m:val="top"/>
                              <m:ctrlPr>
                                <a:rPr lang="en-US" sz="2500" i="1">
                                  <a:solidFill>
                                    <a:srgbClr val="366092"/>
                                  </a:solidFill>
                                  <a:latin typeface="Cambria Math" panose="02040503050406030204" pitchFamily="18" charset="0"/>
                                </a:rPr>
                              </m:ctrlPr>
                            </m:barPr>
                            <m:e>
                              <m:r>
                                <a:rPr lang="en-US" sz="2500" i="1">
                                  <a:solidFill>
                                    <a:srgbClr val="366092"/>
                                  </a:solidFill>
                                  <a:latin typeface="Cambria Math" panose="02040503050406030204" pitchFamily="18" charset="0"/>
                                </a:rPr>
                                <m:t>𝑐</m:t>
                              </m:r>
                            </m:e>
                          </m:bar>
                        </m:e>
                      </m:rad>
                    </m:oMath>
                  </m:oMathPara>
                </a14:m>
                <a:endParaRPr lang="en-US" sz="2500" dirty="0">
                  <a:solidFill>
                    <a:srgbClr val="366092"/>
                  </a:solidFill>
                  <a:latin typeface="Calibri"/>
                </a:endParaRPr>
              </a:p>
              <a:p>
                <a:pPr marL="0" lvl="0" indent="0" algn="ctr">
                  <a:lnSpc>
                    <a:spcPct val="100000"/>
                  </a:lnSpc>
                  <a:spcBef>
                    <a:spcPct val="20000"/>
                  </a:spcBef>
                  <a:buNone/>
                </a:pPr>
                <a:r>
                  <a:rPr lang="en-US" sz="2500" dirty="0">
                    <a:solidFill>
                      <a:srgbClr val="366092"/>
                    </a:solidFill>
                  </a:rPr>
                  <a:t>               </a:t>
                </a:r>
                <a14:m>
                  <m:oMath xmlns:m="http://schemas.openxmlformats.org/officeDocument/2006/math">
                    <m:r>
                      <a:rPr lang="en-US" sz="2500" i="1">
                        <a:solidFill>
                          <a:srgbClr val="366092"/>
                        </a:solidFill>
                        <a:latin typeface="Cambria Math" panose="02040503050406030204" pitchFamily="18" charset="0"/>
                      </a:rPr>
                      <m:t>=</m:t>
                    </m:r>
                    <m:r>
                      <a:rPr lang="en-US" sz="2500" i="1">
                        <a:solidFill>
                          <a:srgbClr val="366092"/>
                        </a:solidFill>
                        <a:latin typeface="Cambria Math" panose="02040503050406030204" pitchFamily="18" charset="0"/>
                      </a:rPr>
                      <m:t>12</m:t>
                    </m:r>
                    <m:r>
                      <a:rPr lang="en-US" sz="2500" b="0" i="1" smtClean="0">
                        <a:solidFill>
                          <a:srgbClr val="366092"/>
                        </a:solidFill>
                        <a:latin typeface="Cambria Math" panose="02040503050406030204" pitchFamily="18" charset="0"/>
                      </a:rPr>
                      <m:t>−</m:t>
                    </m:r>
                    <m:r>
                      <a:rPr lang="en-US" sz="2500" i="1">
                        <a:solidFill>
                          <a:srgbClr val="366092"/>
                        </a:solidFill>
                        <a:latin typeface="Cambria Math" panose="02040503050406030204" pitchFamily="18" charset="0"/>
                      </a:rPr>
                      <m:t>1</m:t>
                    </m:r>
                    <m:r>
                      <a:rPr lang="en-US" sz="2500" i="1">
                        <a:solidFill>
                          <a:srgbClr val="366092"/>
                        </a:solidFill>
                        <a:latin typeface="Cambria Math" panose="02040503050406030204" pitchFamily="18" charset="0"/>
                      </a:rPr>
                      <m:t>.</m:t>
                    </m:r>
                    <m:r>
                      <a:rPr lang="en-US" sz="2500" i="1">
                        <a:solidFill>
                          <a:srgbClr val="366092"/>
                        </a:solidFill>
                        <a:latin typeface="Cambria Math" panose="02040503050406030204" pitchFamily="18" charset="0"/>
                      </a:rPr>
                      <m:t>645</m:t>
                    </m:r>
                    <m:rad>
                      <m:radPr>
                        <m:degHide m:val="on"/>
                        <m:ctrlPr>
                          <a:rPr lang="en-US" sz="2500" i="1">
                            <a:solidFill>
                              <a:srgbClr val="366092"/>
                            </a:solidFill>
                            <a:latin typeface="Cambria Math" panose="02040503050406030204" pitchFamily="18" charset="0"/>
                          </a:rPr>
                        </m:ctrlPr>
                      </m:radPr>
                      <m:deg/>
                      <m:e>
                        <m:r>
                          <a:rPr lang="en-US" sz="2500" i="1">
                            <a:solidFill>
                              <a:srgbClr val="366092"/>
                            </a:solidFill>
                            <a:latin typeface="Cambria Math" panose="02040503050406030204" pitchFamily="18" charset="0"/>
                          </a:rPr>
                          <m:t>12</m:t>
                        </m:r>
                      </m:e>
                    </m:rad>
                    <m:r>
                      <a:rPr lang="en-US" sz="2500" b="0" i="1" smtClean="0">
                        <a:solidFill>
                          <a:srgbClr val="366092"/>
                        </a:solidFill>
                        <a:latin typeface="Cambria Math" panose="02040503050406030204" pitchFamily="18" charset="0"/>
                      </a:rPr>
                      <m:t> </m:t>
                    </m:r>
                  </m:oMath>
                </a14:m>
                <a:endParaRPr lang="en-US" sz="2500" b="0" i="1" dirty="0">
                  <a:solidFill>
                    <a:srgbClr val="366092"/>
                  </a:solidFill>
                  <a:latin typeface="Cambria Math" panose="02040503050406030204" pitchFamily="18" charset="0"/>
                </a:endParaRPr>
              </a:p>
              <a:p>
                <a:pPr marL="0" lvl="0" indent="0" algn="ctr">
                  <a:lnSpc>
                    <a:spcPct val="100000"/>
                  </a:lnSpc>
                  <a:spcBef>
                    <a:spcPct val="20000"/>
                  </a:spcBef>
                  <a:buNone/>
                </a:pPr>
                <a14:m>
                  <m:oMathPara xmlns:m="http://schemas.openxmlformats.org/officeDocument/2006/math">
                    <m:oMathParaPr>
                      <m:jc m:val="centerGroup"/>
                    </m:oMathParaPr>
                    <m:oMath xmlns:m="http://schemas.openxmlformats.org/officeDocument/2006/math">
                      <m:r>
                        <a:rPr lang="en-US" sz="2500" i="1">
                          <a:solidFill>
                            <a:srgbClr val="366092"/>
                          </a:solidFill>
                          <a:latin typeface="Cambria Math" panose="02040503050406030204" pitchFamily="18" charset="0"/>
                          <a:ea typeface="Cambria Math" panose="02040503050406030204" pitchFamily="18" charset="0"/>
                        </a:rPr>
                        <m:t>≈</m:t>
                      </m:r>
                      <m:r>
                        <a:rPr lang="en-US" sz="2500" b="0" i="1" smtClean="0">
                          <a:solidFill>
                            <a:srgbClr val="366092"/>
                          </a:solidFill>
                          <a:latin typeface="Cambria Math" panose="02040503050406030204" pitchFamily="18" charset="0"/>
                          <a:ea typeface="Cambria Math" panose="02040503050406030204" pitchFamily="18" charset="0"/>
                        </a:rPr>
                        <m:t>6</m:t>
                      </m:r>
                      <m:r>
                        <a:rPr lang="en-US" sz="2500" b="0" i="1" smtClean="0">
                          <a:solidFill>
                            <a:srgbClr val="366092"/>
                          </a:solidFill>
                          <a:latin typeface="Cambria Math" panose="02040503050406030204" pitchFamily="18" charset="0"/>
                          <a:ea typeface="Cambria Math" panose="02040503050406030204" pitchFamily="18" charset="0"/>
                        </a:rPr>
                        <m:t>.</m:t>
                      </m:r>
                      <m:r>
                        <a:rPr lang="en-US" sz="2500" b="0" i="1" smtClean="0">
                          <a:solidFill>
                            <a:srgbClr val="366092"/>
                          </a:solidFill>
                          <a:latin typeface="Cambria Math" panose="02040503050406030204" pitchFamily="18" charset="0"/>
                          <a:ea typeface="Cambria Math" panose="02040503050406030204" pitchFamily="18" charset="0"/>
                        </a:rPr>
                        <m:t>302</m:t>
                      </m:r>
                    </m:oMath>
                  </m:oMathPara>
                </a14:m>
                <a:endParaRPr lang="en-US" sz="2500" dirty="0">
                  <a:solidFill>
                    <a:srgbClr val="366092"/>
                  </a:solidFill>
                  <a:latin typeface="Calibri"/>
                </a:endParaRPr>
              </a:p>
              <a:p>
                <a:pPr marL="0" lvl="0" indent="0">
                  <a:lnSpc>
                    <a:spcPct val="100000"/>
                  </a:lnSpc>
                  <a:spcBef>
                    <a:spcPct val="20000"/>
                  </a:spcBef>
                  <a:buNone/>
                </a:pPr>
                <a:endParaRPr lang="en-US" sz="2500" dirty="0">
                  <a:solidFill>
                    <a:srgbClr val="366092"/>
                  </a:solidFill>
                  <a:latin typeface="Calibri"/>
                </a:endParaRPr>
              </a:p>
            </p:txBody>
          </p:sp>
        </mc:Choice>
        <mc:Fallback>
          <p:sp>
            <p:nvSpPr>
              <p:cNvPr id="3" name="Subtitle 2">
                <a:extLst>
                  <a:ext uri="{FF2B5EF4-FFF2-40B4-BE49-F238E27FC236}">
                    <a16:creationId xmlns:a16="http://schemas.microsoft.com/office/drawing/2014/main" id="{C762ECA9-7752-4A61-84FC-4174520ECEB6}"/>
                  </a:ext>
                </a:extLst>
              </p:cNvPr>
              <p:cNvSpPr>
                <a:spLocks noGrp="1" noRot="1" noChangeAspect="1" noMove="1" noResize="1" noEditPoints="1" noAdjustHandles="1" noChangeArrowheads="1" noChangeShapeType="1" noTextEdit="1"/>
              </p:cNvSpPr>
              <p:nvPr>
                <p:ph type="subTitle"/>
              </p:nvPr>
            </p:nvSpPr>
            <p:spPr>
              <a:xfrm>
                <a:off x="457200" y="970737"/>
                <a:ext cx="8229240" cy="5083571"/>
              </a:xfrm>
              <a:blipFill>
                <a:blip r:embed="rId3"/>
                <a:stretch>
                  <a:fillRect l="-2296" t="-1319"/>
                </a:stretch>
              </a:blipFill>
            </p:spPr>
            <p:txBody>
              <a:bodyPr/>
              <a:lstStyle/>
              <a:p>
                <a:r>
                  <a:rPr lang="en-US">
                    <a:noFill/>
                  </a:rPr>
                  <a:t> </a:t>
                </a:r>
              </a:p>
            </p:txBody>
          </p:sp>
        </mc:Fallback>
      </mc:AlternateContent>
    </p:spTree>
    <p:extLst>
      <p:ext uri="{BB962C8B-B14F-4D97-AF65-F5344CB8AC3E}">
        <p14:creationId xmlns:p14="http://schemas.microsoft.com/office/powerpoint/2010/main" val="4174889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9"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rPr>
                  <a:t>Example A6.6:</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𝑐</m:t>
                    </m:r>
                  </m:oMath>
                </a14:m>
                <a:r>
                  <a:rPr lang="en-US" sz="3200" dirty="0">
                    <a:solidFill>
                      <a:srgbClr val="1F497D"/>
                    </a:solidFill>
                    <a:latin typeface="Calibri"/>
                  </a:rPr>
                  <a:t>-Charts (cont.)</a:t>
                </a:r>
                <a:endParaRPr lang="en-US" sz="3200" b="0" strike="noStrike" spc="-1" dirty="0">
                  <a:solidFill>
                    <a:srgbClr val="366092"/>
                  </a:solidFill>
                  <a:latin typeface="Calibri"/>
                </a:endParaRPr>
              </a:p>
            </p:txBody>
          </p:sp>
        </mc:Choice>
        <mc:Fallback>
          <p:sp>
            <p:nvSpPr>
              <p:cNvPr id="529"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531"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rPr>
                  <a:t>Example A6.6:</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𝑐</m:t>
                    </m:r>
                  </m:oMath>
                </a14:m>
                <a:r>
                  <a:rPr lang="en-US" sz="3200" dirty="0">
                    <a:solidFill>
                      <a:srgbClr val="1F497D"/>
                    </a:solidFill>
                    <a:latin typeface="Calibri"/>
                  </a:rPr>
                  <a:t>-Charts (cont.)</a:t>
                </a:r>
                <a:endParaRPr lang="en-US" sz="3200" b="0" strike="noStrike" spc="-1" dirty="0">
                  <a:solidFill>
                    <a:srgbClr val="366092"/>
                  </a:solidFill>
                  <a:latin typeface="Calibri"/>
                </a:endParaRPr>
              </a:p>
            </p:txBody>
          </p:sp>
        </mc:Choice>
        <mc:Fallback>
          <p:sp>
            <p:nvSpPr>
              <p:cNvPr id="532"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534" name="TextShape 3"/>
          <p:cNvSpPr txBox="1"/>
          <p:nvPr/>
        </p:nvSpPr>
        <p:spPr>
          <a:xfrm>
            <a:off x="457200" y="1029240"/>
            <a:ext cx="8229240" cy="4966560"/>
          </a:xfrm>
          <a:prstGeom prst="rect">
            <a:avLst/>
          </a:prstGeom>
          <a:noFill/>
          <a:ln>
            <a:noFill/>
          </a:ln>
        </p:spPr>
        <p:txBody>
          <a:bodyPr lIns="90000" tIns="45000" rIns="90000" bIns="45000">
            <a:normAutofit fontScale="97000"/>
          </a:bodyPr>
          <a:lstStyle/>
          <a:p>
            <a:pPr>
              <a:lnSpc>
                <a:spcPct val="100000"/>
              </a:lnSpc>
              <a:spcBef>
                <a:spcPts val="561"/>
              </a:spcBef>
            </a:pPr>
            <a:r>
              <a:rPr lang="en-US" sz="2800" b="1" strike="noStrike" spc="-1">
                <a:solidFill>
                  <a:srgbClr val="366092"/>
                </a:solidFill>
                <a:latin typeface="Calibri"/>
              </a:rPr>
              <a:t>Step 3: For the given samples, state if the process is "In Control" or "Out of Control"</a:t>
            </a:r>
            <a:endParaRPr lang="en-US" sz="2800" b="0" strike="noStrike" spc="-1">
              <a:solidFill>
                <a:srgbClr val="366092"/>
              </a:solidFill>
              <a:latin typeface="Calibri"/>
            </a:endParaRPr>
          </a:p>
          <a:p>
            <a:pPr>
              <a:lnSpc>
                <a:spcPct val="100000"/>
              </a:lnSpc>
              <a:spcBef>
                <a:spcPts val="561"/>
              </a:spcBef>
            </a:pPr>
            <a:r>
              <a:rPr lang="en-US" sz="2800" b="0" strike="noStrike" spc="-1">
                <a:solidFill>
                  <a:srgbClr val="366092"/>
                </a:solidFill>
                <a:latin typeface="Calibri"/>
              </a:rPr>
              <a:t>This step will be repeated for each additional sample. At each step, we must determine whether the process is "In Control" or "Out of Control."</a:t>
            </a:r>
          </a:p>
          <a:p>
            <a:pPr>
              <a:lnSpc>
                <a:spcPct val="100000"/>
              </a:lnSpc>
              <a:spcBef>
                <a:spcPts val="561"/>
              </a:spcBef>
            </a:pPr>
            <a:r>
              <a:rPr lang="en-US" sz="2800" b="1" strike="noStrike" spc="-1">
                <a:solidFill>
                  <a:srgbClr val="366092"/>
                </a:solidFill>
                <a:latin typeface="Calibri"/>
              </a:rPr>
              <a:t>Sample 17:</a:t>
            </a:r>
            <a:r>
              <a:rPr lang="en-US" sz="2800" b="0" strike="noStrike" spc="-1">
                <a:solidFill>
                  <a:srgbClr val="366092"/>
                </a:solidFill>
                <a:latin typeface="Calibri"/>
              </a:rPr>
              <a:t> Since 4 falls below the Lower Control Limit, the process is deemed to be "Out of Control."</a:t>
            </a:r>
          </a:p>
          <a:p>
            <a:pPr>
              <a:lnSpc>
                <a:spcPct val="100000"/>
              </a:lnSpc>
              <a:spcBef>
                <a:spcPts val="561"/>
              </a:spcBef>
            </a:pPr>
            <a:r>
              <a:rPr lang="en-US" sz="2800" b="1" strike="noStrike" spc="-1">
                <a:solidFill>
                  <a:srgbClr val="366092"/>
                </a:solidFill>
                <a:latin typeface="Calibri"/>
              </a:rPr>
              <a:t>Sample 18:</a:t>
            </a:r>
            <a:r>
              <a:rPr lang="en-US" sz="2800" b="0" strike="noStrike" spc="-1">
                <a:solidFill>
                  <a:srgbClr val="366092"/>
                </a:solidFill>
                <a:latin typeface="Calibri"/>
              </a:rPr>
              <a:t> Since 16 falls between the Upper and Lower Control Limits, the process is deemed to be "In Control."</a:t>
            </a:r>
          </a:p>
          <a:p>
            <a:pPr>
              <a:lnSpc>
                <a:spcPct val="100000"/>
              </a:lnSpc>
              <a:spcBef>
                <a:spcPts val="561"/>
              </a:spcBef>
            </a:pPr>
            <a:r>
              <a:rPr lang="en-US" sz="2800" b="1" strike="noStrike" spc="-1">
                <a:solidFill>
                  <a:srgbClr val="366092"/>
                </a:solidFill>
                <a:latin typeface="Calibri"/>
              </a:rPr>
              <a:t>Sample 19:</a:t>
            </a:r>
            <a:r>
              <a:rPr lang="en-US" sz="2800" b="0" strike="noStrike" spc="-1">
                <a:solidFill>
                  <a:srgbClr val="366092"/>
                </a:solidFill>
                <a:latin typeface="Calibri"/>
              </a:rPr>
              <a:t> Since 12 falls between the Upper and Lower Control Limits, the process is deemed to be "In Control."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5"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rPr>
                  <a:t>Example A6.6:</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𝑐</m:t>
                    </m:r>
                  </m:oMath>
                </a14:m>
                <a:r>
                  <a:rPr lang="en-US" sz="3200" dirty="0">
                    <a:solidFill>
                      <a:srgbClr val="1F497D"/>
                    </a:solidFill>
                    <a:latin typeface="Calibri"/>
                  </a:rPr>
                  <a:t>-Charts (cont.)</a:t>
                </a:r>
                <a:endParaRPr lang="en-US" sz="3200" b="0" strike="noStrike" spc="-1" dirty="0">
                  <a:solidFill>
                    <a:srgbClr val="366092"/>
                  </a:solidFill>
                  <a:latin typeface="Calibri"/>
                </a:endParaRPr>
              </a:p>
            </p:txBody>
          </p:sp>
        </mc:Choice>
        <mc:Fallback>
          <p:sp>
            <p:nvSpPr>
              <p:cNvPr id="535"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pic>
        <p:nvPicPr>
          <p:cNvPr id="537" name="Content Placeholder 4"/>
          <p:cNvPicPr/>
          <p:nvPr/>
        </p:nvPicPr>
        <p:blipFill>
          <a:blip r:embed="rId3"/>
          <a:stretch/>
        </p:blipFill>
        <p:spPr>
          <a:xfrm>
            <a:off x="2095560" y="1602720"/>
            <a:ext cx="4952520" cy="3809520"/>
          </a:xfrm>
          <a:prstGeom prst="rect">
            <a:avLst/>
          </a:prstGeom>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38"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dirty="0">
                    <a:solidFill>
                      <a:srgbClr val="1F497D"/>
                    </a:solidFill>
                    <a:latin typeface="Calibri"/>
                  </a:rPr>
                  <a:t>Example A6.6:</a:t>
                </a:r>
                <a:r>
                  <a:rPr lang="en-US" sz="2800" dirty="0">
                    <a:solidFill>
                      <a:srgbClr val="1F497D"/>
                    </a:solidFill>
                    <a:latin typeface="Calibri"/>
                  </a:rPr>
                  <a:t> </a:t>
                </a:r>
                <a14:m>
                  <m:oMath xmlns:m="http://schemas.openxmlformats.org/officeDocument/2006/math">
                    <m:r>
                      <a:rPr lang="en-US" sz="3200">
                        <a:solidFill>
                          <a:srgbClr val="1F497D"/>
                        </a:solidFill>
                        <a:latin typeface="Cambria Math"/>
                      </a:rPr>
                      <m:t>𝑐</m:t>
                    </m:r>
                  </m:oMath>
                </a14:m>
                <a:r>
                  <a:rPr lang="en-US" sz="3200" dirty="0">
                    <a:solidFill>
                      <a:srgbClr val="1F497D"/>
                    </a:solidFill>
                    <a:latin typeface="Calibri"/>
                  </a:rPr>
                  <a:t>-Charts (cont.)</a:t>
                </a:r>
                <a:endParaRPr lang="en-US" sz="3200" b="0" strike="noStrike" spc="-1" dirty="0">
                  <a:solidFill>
                    <a:srgbClr val="366092"/>
                  </a:solidFill>
                  <a:latin typeface="Calibri"/>
                </a:endParaRPr>
              </a:p>
            </p:txBody>
          </p:sp>
        </mc:Choice>
        <mc:Fallback>
          <p:sp>
            <p:nvSpPr>
              <p:cNvPr id="538" name="TextShape 1"/>
              <p:cNvSpPr txBox="1">
                <a:spLocks noRot="1" noChangeAspect="1" noMove="1" noResize="1" noEditPoints="1" noAdjustHandles="1" noChangeArrowheads="1" noChangeShapeType="1" noTextEdit="1"/>
              </p:cNvSpPr>
              <p:nvPr/>
            </p:nvSpPr>
            <p:spPr>
              <a:xfrm>
                <a:off x="457200" y="114840"/>
                <a:ext cx="8229240" cy="914040"/>
              </a:xfrm>
              <a:prstGeom prst="rect">
                <a:avLst/>
              </a:prstGeom>
              <a:blipFill>
                <a:blip r:embed="rId2"/>
                <a:stretch>
                  <a:fillRect/>
                </a:stretch>
              </a:blipFill>
              <a:ln>
                <a:noFill/>
              </a:ln>
            </p:spPr>
            <p:txBody>
              <a:bodyPr/>
              <a:lstStyle/>
              <a:p>
                <a:r>
                  <a:rPr lang="en-US">
                    <a:noFill/>
                  </a:rPr>
                  <a:t> </a:t>
                </a:r>
              </a:p>
            </p:txBody>
          </p:sp>
        </mc:Fallback>
      </mc:AlternateContent>
      <p:sp>
        <p:nvSpPr>
          <p:cNvPr id="540" name="TextShape 3"/>
          <p:cNvSpPr txBox="1"/>
          <p:nvPr/>
        </p:nvSpPr>
        <p:spPr>
          <a:xfrm>
            <a:off x="457200" y="1029240"/>
            <a:ext cx="8229240" cy="4966560"/>
          </a:xfrm>
          <a:prstGeom prst="rect">
            <a:avLst/>
          </a:prstGeom>
          <a:noFill/>
          <a:ln>
            <a:noFill/>
          </a:ln>
        </p:spPr>
        <p:txBody>
          <a:bodyPr lIns="90000" tIns="45000" rIns="90000" bIns="45000">
            <a:normAutofit fontScale="95500"/>
          </a:bodyPr>
          <a:lstStyle/>
          <a:p>
            <a:pPr lvl="0">
              <a:spcBef>
                <a:spcPct val="20000"/>
              </a:spcBef>
              <a:defRPr b="1"/>
            </a:pPr>
            <a:r>
              <a:rPr lang="en-US" sz="2800" b="1" dirty="0">
                <a:solidFill>
                  <a:srgbClr val="366092"/>
                </a:solidFill>
                <a:latin typeface="Calibri"/>
              </a:rPr>
              <a:t>Step 3: For the given samples, state if the process is "In Control" or "Out of Control"</a:t>
            </a:r>
          </a:p>
          <a:p>
            <a:pPr lvl="0">
              <a:spcBef>
                <a:spcPct val="20000"/>
              </a:spcBef>
            </a:pPr>
            <a:r>
              <a:rPr lang="en-US" sz="2800" dirty="0">
                <a:solidFill>
                  <a:srgbClr val="366092"/>
                </a:solidFill>
                <a:latin typeface="Calibri"/>
              </a:rPr>
              <a:t>This step will be repeated for each additional sample. At each step, we must determine whether the process is "In Control" or "Out of Control."</a:t>
            </a:r>
          </a:p>
          <a:p>
            <a:pPr lvl="0">
              <a:spcBef>
                <a:spcPct val="20000"/>
              </a:spcBef>
            </a:pPr>
            <a:r>
              <a:rPr lang="en-US" sz="2800" b="1" dirty="0">
                <a:solidFill>
                  <a:srgbClr val="366092"/>
                </a:solidFill>
                <a:latin typeface="Calibri"/>
              </a:rPr>
              <a:t>Sample 17:</a:t>
            </a:r>
            <a:r>
              <a:rPr lang="en-US" sz="2800" dirty="0">
                <a:solidFill>
                  <a:srgbClr val="366092"/>
                </a:solidFill>
                <a:latin typeface="Calibri"/>
              </a:rPr>
              <a:t> Since 4 falls below the Lower Control Limit, the process is deemed to be "Out of Control."</a:t>
            </a:r>
          </a:p>
          <a:p>
            <a:pPr lvl="0">
              <a:spcBef>
                <a:spcPct val="20000"/>
              </a:spcBef>
            </a:pPr>
            <a:r>
              <a:rPr lang="en-US" sz="2800" b="1" dirty="0">
                <a:solidFill>
                  <a:srgbClr val="366092"/>
                </a:solidFill>
                <a:latin typeface="Calibri"/>
              </a:rPr>
              <a:t>Sample 18:</a:t>
            </a:r>
            <a:r>
              <a:rPr lang="en-US" sz="2800" dirty="0">
                <a:solidFill>
                  <a:srgbClr val="366092"/>
                </a:solidFill>
                <a:latin typeface="Calibri"/>
              </a:rPr>
              <a:t> Since 16 falls between the Upper and Lower Control Limits, the process is deemed to be "In Control."</a:t>
            </a:r>
          </a:p>
          <a:p>
            <a:pPr lvl="0">
              <a:spcBef>
                <a:spcPct val="20000"/>
              </a:spcBef>
            </a:pPr>
            <a:r>
              <a:rPr lang="en-US" sz="2800" b="1" dirty="0">
                <a:solidFill>
                  <a:srgbClr val="366092"/>
                </a:solidFill>
                <a:latin typeface="Calibri"/>
              </a:rPr>
              <a:t>Sample 19:</a:t>
            </a:r>
            <a:r>
              <a:rPr lang="en-US" sz="2800" dirty="0">
                <a:solidFill>
                  <a:srgbClr val="366092"/>
                </a:solidFill>
                <a:latin typeface="Calibri"/>
              </a:rPr>
              <a:t> Since 12 falls between the Upper and Lower Control Limits, the process is deemed to be "In Control."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Note</a:t>
            </a:r>
            <a:endParaRPr lang="en-US" sz="3200" b="0" strike="noStrike" spc="-1">
              <a:solidFill>
                <a:srgbClr val="366092"/>
              </a:solidFill>
              <a:latin typeface="Calibri"/>
            </a:endParaRPr>
          </a:p>
        </p:txBody>
      </p:sp>
      <p:sp>
        <p:nvSpPr>
          <p:cNvPr id="331" name="TextShape 2"/>
          <p:cNvSpPr txBox="1"/>
          <p:nvPr/>
        </p:nvSpPr>
        <p:spPr>
          <a:xfrm>
            <a:off x="457200" y="1082160"/>
            <a:ext cx="8229240" cy="2270520"/>
          </a:xfrm>
          <a:prstGeom prst="rect">
            <a:avLst/>
          </a:prstGeom>
          <a:noFill/>
          <a:ln w="28440">
            <a:solidFill>
              <a:srgbClr val="1F497D"/>
            </a:solidFill>
            <a:round/>
          </a:ln>
        </p:spPr>
        <p:txBody>
          <a:bodyPr lIns="90000" tIns="45000" rIns="90000" bIns="45000">
            <a:normAutofit/>
          </a:bodyPr>
          <a:lstStyle/>
          <a:p>
            <a:pPr>
              <a:lnSpc>
                <a:spcPct val="100000"/>
              </a:lnSpc>
              <a:spcBef>
                <a:spcPts val="561"/>
              </a:spcBef>
            </a:pPr>
            <a:r>
              <a:rPr lang="en-US" sz="2800" b="0" strike="noStrike" spc="-1">
                <a:solidFill>
                  <a:srgbClr val="366092"/>
                </a:solidFill>
                <a:latin typeface="Calibri"/>
              </a:rPr>
              <a:t>If the same number of units are sampled at each time period (which, in general, they should be), the Center Line can also be calculated by finding the proportion of defective units in each sample and then averaging the sample proportions.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457200" y="114840"/>
            <a:ext cx="8229240" cy="914040"/>
          </a:xfrm>
          <a:prstGeom prst="rect">
            <a:avLst/>
          </a:prstGeom>
          <a:noFill/>
          <a:ln>
            <a:noFill/>
          </a:ln>
        </p:spPr>
        <p:txBody>
          <a:bodyPr lIns="90000" tIns="45000" rIns="90000" bIns="45000" anchor="ctr" anchorCtr="1">
            <a:normAutofit/>
          </a:bodyPr>
          <a:lstStyle/>
          <a:p>
            <a:pPr algn="ctr">
              <a:lnSpc>
                <a:spcPts val="2999"/>
              </a:lnSpc>
            </a:pPr>
            <a:r>
              <a:rPr lang="en-US" sz="3200" b="0" strike="noStrike" spc="-1">
                <a:solidFill>
                  <a:srgbClr val="1F497D"/>
                </a:solidFill>
                <a:latin typeface="Calibri"/>
              </a:rPr>
              <a:t>Upper and Lower Control Limits</a:t>
            </a:r>
            <a:endParaRPr lang="en-US" sz="3200" b="0" strike="noStrike" spc="-1">
              <a:solidFill>
                <a:srgbClr val="366092"/>
              </a:solidFill>
              <a:latin typeface="Calibri"/>
            </a:endParaRPr>
          </a:p>
        </p:txBody>
      </p:sp>
      <mc:AlternateContent xmlns:mc="http://schemas.openxmlformats.org/markup-compatibility/2006" xmlns:a14="http://schemas.microsoft.com/office/drawing/2010/main">
        <mc:Choice Requires="a14">
          <p:sp>
            <p:nvSpPr>
              <p:cNvPr id="333" name="TextShape 2"/>
              <p:cNvSpPr txBox="1"/>
              <p:nvPr/>
            </p:nvSpPr>
            <p:spPr>
              <a:xfrm>
                <a:off x="457200" y="1082160"/>
                <a:ext cx="8229240" cy="4937400"/>
              </a:xfrm>
              <a:prstGeom prst="rect">
                <a:avLst/>
              </a:prstGeom>
              <a:solidFill>
                <a:srgbClr val="FFFFCC"/>
              </a:solidFill>
              <a:ln w="28440">
                <a:solidFill>
                  <a:srgbClr val="000000"/>
                </a:solidFill>
                <a:round/>
              </a:ln>
            </p:spPr>
            <p:txBody>
              <a:bodyPr lIns="90000" tIns="45000" rIns="90000" bIns="45000">
                <a:normAutofit fontScale="80000" lnSpcReduction="10000"/>
              </a:bodyPr>
              <a:lstStyle/>
              <a:p>
                <a:pPr algn="ctr">
                  <a:lnSpc>
                    <a:spcPct val="100000"/>
                  </a:lnSpc>
                  <a:spcBef>
                    <a:spcPts val="561"/>
                  </a:spcBef>
                </a:pPr>
                <a:r>
                  <a:rPr lang="en-US" sz="2800" b="1" strike="noStrike" spc="-1" dirty="0">
                    <a:solidFill>
                      <a:srgbClr val="000000"/>
                    </a:solidFill>
                    <a:latin typeface="Calibri"/>
                  </a:rPr>
                  <a:t>Definition</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The </a:t>
                </a:r>
                <a:r>
                  <a:rPr lang="en-US" sz="2800" b="1" strike="noStrike" spc="-1" dirty="0">
                    <a:solidFill>
                      <a:srgbClr val="000000"/>
                    </a:solidFill>
                    <a:latin typeface="Calibri"/>
                  </a:rPr>
                  <a:t>Upper</a:t>
                </a:r>
                <a:r>
                  <a:rPr lang="en-US" sz="2800" b="0" strike="noStrike" spc="-1" dirty="0">
                    <a:solidFill>
                      <a:srgbClr val="000000"/>
                    </a:solidFill>
                    <a:latin typeface="Calibri"/>
                  </a:rPr>
                  <a:t> and </a:t>
                </a:r>
                <a:r>
                  <a:rPr lang="en-US" sz="2800" b="1" strike="noStrike" spc="-1" dirty="0">
                    <a:solidFill>
                      <a:srgbClr val="000000"/>
                    </a:solidFill>
                    <a:latin typeface="Calibri"/>
                  </a:rPr>
                  <a:t>Lower Control Limits</a:t>
                </a:r>
                <a:r>
                  <a:rPr lang="en-US" sz="2800" b="0" strike="noStrike" spc="-1" dirty="0">
                    <a:solidFill>
                      <a:srgbClr val="000000"/>
                    </a:solidFill>
                    <a:latin typeface="Calibri"/>
                  </a:rPr>
                  <a:t> (</a:t>
                </a:r>
                <a:r>
                  <a:rPr lang="en-US" sz="2800" b="1" strike="noStrike" spc="-1" dirty="0">
                    <a:solidFill>
                      <a:srgbClr val="000000"/>
                    </a:solidFill>
                    <a:latin typeface="Calibri"/>
                  </a:rPr>
                  <a:t>UCL</a:t>
                </a:r>
                <a:r>
                  <a:rPr lang="en-US" sz="2800" b="0" strike="noStrike" spc="-1" dirty="0">
                    <a:solidFill>
                      <a:srgbClr val="000000"/>
                    </a:solidFill>
                    <a:latin typeface="Calibri"/>
                  </a:rPr>
                  <a:t> and </a:t>
                </a:r>
                <a:r>
                  <a:rPr lang="en-US" sz="2800" b="1" strike="noStrike" spc="-1" dirty="0">
                    <a:solidFill>
                      <a:srgbClr val="000000"/>
                    </a:solidFill>
                    <a:latin typeface="Calibri"/>
                  </a:rPr>
                  <a:t>LCL</a:t>
                </a:r>
                <a:r>
                  <a:rPr lang="en-US" sz="2800" b="0" strike="noStrike" spc="-1" dirty="0">
                    <a:solidFill>
                      <a:srgbClr val="000000"/>
                    </a:solidFill>
                    <a:latin typeface="Calibri"/>
                  </a:rPr>
                  <a:t>) represent the boundaries between variation which is random or typical for the process and variation which is non-random or unusual for the process. These values will be calculated differently depending on the type of Control Chart being used.</a:t>
                </a:r>
                <a:endParaRPr lang="en-US" sz="2800" b="0" strike="noStrike" spc="-1" dirty="0">
                  <a:solidFill>
                    <a:srgbClr val="366092"/>
                  </a:solidFill>
                  <a:latin typeface="Calibri"/>
                </a:endParaRPr>
              </a:p>
              <a:p>
                <a:pPr marL="514440" indent="-514080">
                  <a:lnSpc>
                    <a:spcPct val="100000"/>
                  </a:lnSpc>
                  <a:spcBef>
                    <a:spcPts val="561"/>
                  </a:spcBef>
                  <a:buClr>
                    <a:srgbClr val="000000"/>
                  </a:buClr>
                  <a:buFont typeface="Calibri"/>
                  <a:buChar char="•"/>
                </a:pPr>
                <a:r>
                  <a:rPr lang="en-US" sz="2800" b="0" strike="noStrike" spc="-1" dirty="0">
                    <a:solidFill>
                      <a:srgbClr val="000000"/>
                    </a:solidFill>
                    <a:latin typeface="Calibri"/>
                  </a:rPr>
                  <a:t>​</a:t>
                </a:r>
                <a:r>
                  <a:rPr lang="en-US" sz="2800" b="1" strike="noStrike" spc="-1" dirty="0">
                    <a:solidFill>
                      <a:srgbClr val="000000"/>
                    </a:solidFill>
                    <a:latin typeface="Calibri"/>
                  </a:rPr>
                  <a:t>Mean Chart when  and  are known</a:t>
                </a:r>
                <a:r>
                  <a:rPr lang="en-US" sz="2800" b="0" strike="noStrike" spc="-1" dirty="0">
                    <a:solidFill>
                      <a:srgbClr val="000000"/>
                    </a:solidFill>
                    <a:latin typeface="Calibri"/>
                  </a:rPr>
                  <a:t>:</a:t>
                </a:r>
              </a:p>
              <a:p>
                <a:pPr marL="360" algn="ctr">
                  <a:lnSpc>
                    <a:spcPct val="100000"/>
                  </a:lnSpc>
                  <a:spcBef>
                    <a:spcPts val="561"/>
                  </a:spcBef>
                  <a:buClr>
                    <a:srgbClr val="000000"/>
                  </a:buClr>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UCL</m:t>
                    </m:r>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𝜇</m:t>
                    </m:r>
                    <m:r>
                      <a:rPr lang="en-US" sz="2800" b="0" i="1" strike="noStrike" spc="-1" smtClean="0">
                        <a:solidFill>
                          <a:srgbClr val="000000"/>
                        </a:solidFill>
                        <a:latin typeface="Cambria Math" panose="02040503050406030204" pitchFamily="18" charset="0"/>
                        <a:ea typeface="Cambria Math" panose="02040503050406030204" pitchFamily="18" charset="0"/>
                      </a:rPr>
                      <m:t>+3</m:t>
                    </m:r>
                    <m:sSub>
                      <m:sSubPr>
                        <m:ctrlPr>
                          <a:rPr lang="en-US" sz="2800" b="0" i="1" strike="noStrike" spc="-1" smtClean="0">
                            <a:solidFill>
                              <a:srgbClr val="000000"/>
                            </a:solidFill>
                            <a:latin typeface="Cambria Math" panose="02040503050406030204" pitchFamily="18" charset="0"/>
                            <a:ea typeface="Cambria Math" panose="02040503050406030204" pitchFamily="18" charset="0"/>
                          </a:rPr>
                        </m:ctrlPr>
                      </m:sSubPr>
                      <m:e>
                        <m:r>
                          <a:rPr lang="en-US" sz="2800" b="0" i="1" strike="noStrike" spc="-1" smtClean="0">
                            <a:solidFill>
                              <a:srgbClr val="000000"/>
                            </a:solidFill>
                            <a:latin typeface="Cambria Math" panose="02040503050406030204" pitchFamily="18" charset="0"/>
                            <a:ea typeface="Cambria Math" panose="02040503050406030204" pitchFamily="18" charset="0"/>
                          </a:rPr>
                          <m:t>𝜎</m:t>
                        </m:r>
                      </m:e>
                      <m:sub>
                        <m:bar>
                          <m:barPr>
                            <m:pos m:val="top"/>
                            <m:ctrlPr>
                              <a:rPr lang="en-US" sz="2800" b="0" i="1" strike="noStrike" spc="-1" smtClean="0">
                                <a:solidFill>
                                  <a:srgbClr val="000000"/>
                                </a:solidFill>
                                <a:latin typeface="Cambria Math" panose="02040503050406030204" pitchFamily="18" charset="0"/>
                                <a:ea typeface="Cambria Math" panose="02040503050406030204" pitchFamily="18" charset="0"/>
                              </a:rPr>
                            </m:ctrlPr>
                          </m:barPr>
                          <m:e>
                            <m:r>
                              <a:rPr lang="en-US" sz="2800" b="0" i="1" strike="noStrike" spc="-1" smtClean="0">
                                <a:solidFill>
                                  <a:srgbClr val="000000"/>
                                </a:solidFill>
                                <a:latin typeface="Cambria Math" panose="02040503050406030204" pitchFamily="18" charset="0"/>
                                <a:ea typeface="Cambria Math" panose="02040503050406030204" pitchFamily="18" charset="0"/>
                              </a:rPr>
                              <m:t>𝑥</m:t>
                            </m:r>
                          </m:e>
                        </m:bar>
                      </m:sub>
                    </m:sSub>
                    <m:r>
                      <a:rPr lang="en-US" sz="2800" b="0" i="1" strike="noStrike" spc="-1" smtClean="0">
                        <a:solidFill>
                          <a:srgbClr val="000000"/>
                        </a:solidFill>
                        <a:latin typeface="Cambria Math" panose="02040503050406030204" pitchFamily="18" charset="0"/>
                        <a:ea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𝜇</m:t>
                    </m:r>
                    <m:r>
                      <a:rPr lang="en-US" sz="2800" b="0" i="1" strike="noStrike" spc="-1" smtClean="0">
                        <a:solidFill>
                          <a:srgbClr val="000000"/>
                        </a:solidFill>
                        <a:latin typeface="Cambria Math" panose="02040503050406030204" pitchFamily="18" charset="0"/>
                        <a:ea typeface="Cambria Math" panose="02040503050406030204" pitchFamily="18" charset="0"/>
                      </a:rPr>
                      <m:t>+</m:t>
                    </m:r>
                    <m:f>
                      <m:fPr>
                        <m:ctrlPr>
                          <a:rPr lang="en-US" sz="2800" b="0" i="1" strike="noStrike" spc="-1" smtClean="0">
                            <a:solidFill>
                              <a:srgbClr val="000000"/>
                            </a:solidFill>
                            <a:latin typeface="Cambria Math" panose="02040503050406030204" pitchFamily="18" charset="0"/>
                            <a:ea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3</m:t>
                        </m:r>
                        <m:r>
                          <a:rPr lang="en-US" sz="2800" b="0" i="1" strike="noStrike" spc="-1" smtClean="0">
                            <a:solidFill>
                              <a:srgbClr val="000000"/>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rgbClr val="000000"/>
                                </a:solidFill>
                                <a:latin typeface="Cambria Math" panose="02040503050406030204" pitchFamily="18" charset="0"/>
                                <a:ea typeface="Cambria Math" panose="02040503050406030204" pitchFamily="18" charset="0"/>
                              </a:rPr>
                            </m:ctrlPr>
                          </m:radPr>
                          <m:deg/>
                          <m:e>
                            <m:r>
                              <a:rPr lang="en-US" sz="2800" b="0" i="1" strike="noStrike" spc="-1" smtClean="0">
                                <a:solidFill>
                                  <a:srgbClr val="000000"/>
                                </a:solidFill>
                                <a:latin typeface="Cambria Math" panose="02040503050406030204" pitchFamily="18" charset="0"/>
                                <a:ea typeface="Cambria Math" panose="02040503050406030204" pitchFamily="18" charset="0"/>
                              </a:rPr>
                              <m:t>𝑛</m:t>
                            </m:r>
                          </m:e>
                        </m:rad>
                      </m:den>
                    </m:f>
                  </m:oMath>
                </a14:m>
                <a:r>
                  <a:rPr lang="en-US" sz="2800" b="0" strike="noStrike" spc="-1" dirty="0">
                    <a:solidFill>
                      <a:srgbClr val="000000"/>
                    </a:solidFill>
                    <a:latin typeface="Calibri"/>
                  </a:rPr>
                  <a:t>​ </a:t>
                </a:r>
              </a:p>
              <a:p>
                <a:pPr algn="ctr">
                  <a:lnSpc>
                    <a:spcPct val="100000"/>
                  </a:lnSpc>
                  <a:spcBef>
                    <a:spcPts val="561"/>
                  </a:spcBef>
                </a:pPr>
                <a14:m>
                  <m:oMath xmlns:m="http://schemas.openxmlformats.org/officeDocument/2006/math">
                    <m:r>
                      <m:rPr>
                        <m:sty m:val="p"/>
                      </m:rPr>
                      <a:rPr lang="en-US" sz="2800" b="0" i="0" strike="noStrike" spc="-1" smtClean="0">
                        <a:solidFill>
                          <a:srgbClr val="000000"/>
                        </a:solidFill>
                        <a:latin typeface="Cambria Math" panose="02040503050406030204" pitchFamily="18" charset="0"/>
                      </a:rPr>
                      <m:t>LCL</m:t>
                    </m:r>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𝜇</m:t>
                    </m:r>
                    <m:r>
                      <a:rPr lang="en-US" sz="2800" b="0" i="1" strike="noStrike" spc="-1" smtClean="0">
                        <a:solidFill>
                          <a:srgbClr val="000000"/>
                        </a:solidFill>
                        <a:latin typeface="Cambria Math" panose="02040503050406030204" pitchFamily="18" charset="0"/>
                        <a:ea typeface="Cambria Math" panose="02040503050406030204" pitchFamily="18" charset="0"/>
                      </a:rPr>
                      <m:t>−3</m:t>
                    </m:r>
                    <m:sSub>
                      <m:sSubPr>
                        <m:ctrlPr>
                          <a:rPr lang="en-US" sz="2800" b="0" i="1" strike="noStrike" spc="-1" smtClean="0">
                            <a:solidFill>
                              <a:srgbClr val="000000"/>
                            </a:solidFill>
                            <a:latin typeface="Cambria Math" panose="02040503050406030204" pitchFamily="18" charset="0"/>
                            <a:ea typeface="Cambria Math" panose="02040503050406030204" pitchFamily="18" charset="0"/>
                          </a:rPr>
                        </m:ctrlPr>
                      </m:sSubPr>
                      <m:e>
                        <m:r>
                          <a:rPr lang="en-US" sz="2800" b="0" i="1" strike="noStrike" spc="-1" smtClean="0">
                            <a:solidFill>
                              <a:srgbClr val="000000"/>
                            </a:solidFill>
                            <a:latin typeface="Cambria Math" panose="02040503050406030204" pitchFamily="18" charset="0"/>
                            <a:ea typeface="Cambria Math" panose="02040503050406030204" pitchFamily="18" charset="0"/>
                          </a:rPr>
                          <m:t>𝜎</m:t>
                        </m:r>
                      </m:e>
                      <m:sub>
                        <m:bar>
                          <m:barPr>
                            <m:pos m:val="top"/>
                            <m:ctrlPr>
                              <a:rPr lang="en-US" sz="2800" b="0" i="1" strike="noStrike" spc="-1" smtClean="0">
                                <a:solidFill>
                                  <a:srgbClr val="000000"/>
                                </a:solidFill>
                                <a:latin typeface="Cambria Math" panose="02040503050406030204" pitchFamily="18" charset="0"/>
                                <a:ea typeface="Cambria Math" panose="02040503050406030204" pitchFamily="18" charset="0"/>
                              </a:rPr>
                            </m:ctrlPr>
                          </m:barPr>
                          <m:e>
                            <m:r>
                              <a:rPr lang="en-US" sz="2800" b="0" i="1" strike="noStrike" spc="-1" smtClean="0">
                                <a:solidFill>
                                  <a:srgbClr val="000000"/>
                                </a:solidFill>
                                <a:latin typeface="Cambria Math" panose="02040503050406030204" pitchFamily="18" charset="0"/>
                                <a:ea typeface="Cambria Math" panose="02040503050406030204" pitchFamily="18" charset="0"/>
                              </a:rPr>
                              <m:t>𝑥</m:t>
                            </m:r>
                          </m:e>
                        </m:bar>
                      </m:sub>
                    </m:sSub>
                    <m:r>
                      <a:rPr lang="en-US" sz="2800" b="0" i="1" strike="noStrike" spc="-1" smtClean="0">
                        <a:solidFill>
                          <a:srgbClr val="000000"/>
                        </a:solidFill>
                        <a:latin typeface="Cambria Math" panose="02040503050406030204" pitchFamily="18" charset="0"/>
                        <a:ea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𝜇</m:t>
                    </m:r>
                    <m:r>
                      <a:rPr lang="en-US" sz="2800" b="0" i="1" strike="noStrike" spc="-1" smtClean="0">
                        <a:solidFill>
                          <a:srgbClr val="000000"/>
                        </a:solidFill>
                        <a:latin typeface="Cambria Math" panose="02040503050406030204" pitchFamily="18" charset="0"/>
                        <a:ea typeface="Cambria Math" panose="02040503050406030204" pitchFamily="18" charset="0"/>
                      </a:rPr>
                      <m:t>−</m:t>
                    </m:r>
                    <m:f>
                      <m:fPr>
                        <m:ctrlPr>
                          <a:rPr lang="en-US" sz="2800" b="0" i="1" strike="noStrike" spc="-1" smtClean="0">
                            <a:solidFill>
                              <a:srgbClr val="000000"/>
                            </a:solidFill>
                            <a:latin typeface="Cambria Math" panose="02040503050406030204" pitchFamily="18" charset="0"/>
                            <a:ea typeface="Cambria Math" panose="02040503050406030204" pitchFamily="18" charset="0"/>
                          </a:rPr>
                        </m:ctrlPr>
                      </m:fPr>
                      <m:num>
                        <m:r>
                          <a:rPr lang="en-US" sz="2800" b="0" i="1" strike="noStrike" spc="-1" smtClean="0">
                            <a:solidFill>
                              <a:srgbClr val="000000"/>
                            </a:solidFill>
                            <a:latin typeface="Cambria Math" panose="02040503050406030204" pitchFamily="18" charset="0"/>
                            <a:ea typeface="Cambria Math" panose="02040503050406030204" pitchFamily="18" charset="0"/>
                          </a:rPr>
                          <m:t>3</m:t>
                        </m:r>
                        <m:r>
                          <a:rPr lang="en-US" sz="2800" b="0" i="1" strike="noStrike" spc="-1" smtClean="0">
                            <a:solidFill>
                              <a:srgbClr val="000000"/>
                            </a:solidFill>
                            <a:latin typeface="Cambria Math" panose="02040503050406030204" pitchFamily="18" charset="0"/>
                            <a:ea typeface="Cambria Math" panose="02040503050406030204" pitchFamily="18" charset="0"/>
                          </a:rPr>
                          <m:t>𝜎</m:t>
                        </m:r>
                      </m:num>
                      <m:den>
                        <m:rad>
                          <m:radPr>
                            <m:degHide m:val="on"/>
                            <m:ctrlPr>
                              <a:rPr lang="en-US" sz="2800" b="0" i="1" strike="noStrike" spc="-1" smtClean="0">
                                <a:solidFill>
                                  <a:srgbClr val="000000"/>
                                </a:solidFill>
                                <a:latin typeface="Cambria Math" panose="02040503050406030204" pitchFamily="18" charset="0"/>
                                <a:ea typeface="Cambria Math" panose="02040503050406030204" pitchFamily="18" charset="0"/>
                              </a:rPr>
                            </m:ctrlPr>
                          </m:radPr>
                          <m:deg/>
                          <m:e>
                            <m:r>
                              <a:rPr lang="en-US" sz="2800" b="0" i="1" strike="noStrike" spc="-1" smtClean="0">
                                <a:solidFill>
                                  <a:srgbClr val="000000"/>
                                </a:solidFill>
                                <a:latin typeface="Cambria Math" panose="02040503050406030204" pitchFamily="18" charset="0"/>
                                <a:ea typeface="Cambria Math" panose="02040503050406030204" pitchFamily="18" charset="0"/>
                              </a:rPr>
                              <m:t>𝑛</m:t>
                            </m:r>
                          </m:e>
                        </m:rad>
                      </m:den>
                    </m:f>
                  </m:oMath>
                </a14:m>
                <a:r>
                  <a:rPr lang="en-US" sz="2800" b="0" strike="noStrike" spc="-1" dirty="0">
                    <a:solidFill>
                      <a:srgbClr val="000000"/>
                    </a:solidFill>
                    <a:latin typeface="Calibri"/>
                  </a:rPr>
                  <a:t> ​</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​where</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𝜇</m:t>
                    </m:r>
                    <m:r>
                      <a:rPr lang="en-US" sz="2800" b="0" i="1" strike="noStrike" spc="-1" smtClean="0">
                        <a:solidFill>
                          <a:srgbClr val="000000"/>
                        </a:solidFill>
                        <a:latin typeface="Cambria Math" panose="02040503050406030204" pitchFamily="18" charset="0"/>
                        <a:ea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the process mean</a:t>
                </a:r>
                <a:endParaRPr lang="en-US" sz="2800" b="0" strike="noStrike" spc="-1" dirty="0">
                  <a:solidFill>
                    <a:srgbClr val="366092"/>
                  </a:solidFill>
                  <a:latin typeface="Calibri"/>
                </a:endParaRP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r>
                      <a:rPr lang="en-US" sz="2800" b="0" i="1" strike="noStrike" spc="-1" smtClean="0">
                        <a:solidFill>
                          <a:srgbClr val="000000"/>
                        </a:solidFill>
                        <a:latin typeface="Cambria Math" panose="02040503050406030204" pitchFamily="18" charset="0"/>
                        <a:ea typeface="Cambria Math" panose="02040503050406030204" pitchFamily="18" charset="0"/>
                      </a:rPr>
                      <m:t>𝜎</m:t>
                    </m:r>
                    <m:r>
                      <a:rPr lang="en-US" sz="2800" b="0" i="1" strike="noStrike" spc="-1" smtClean="0">
                        <a:solidFill>
                          <a:srgbClr val="000000"/>
                        </a:solidFill>
                        <a:latin typeface="Cambria Math" panose="02040503050406030204" pitchFamily="18" charset="0"/>
                        <a:ea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the process standard deviation</a:t>
                </a:r>
              </a:p>
              <a:p>
                <a:pPr>
                  <a:lnSpc>
                    <a:spcPct val="100000"/>
                  </a:lnSpc>
                  <a:spcBef>
                    <a:spcPts val="561"/>
                  </a:spcBef>
                </a:pPr>
                <a:r>
                  <a:rPr lang="en-US" sz="2800" b="0" strike="noStrike" spc="-1" dirty="0">
                    <a:solidFill>
                      <a:srgbClr val="000000"/>
                    </a:solidFill>
                    <a:latin typeface="Calibri"/>
                  </a:rPr>
                  <a:t>​</a:t>
                </a:r>
                <a14:m>
                  <m:oMath xmlns:m="http://schemas.openxmlformats.org/officeDocument/2006/math">
                    <m:r>
                      <a:rPr lang="en-US" sz="2800" b="0" i="1" strike="noStrike" spc="-1" smtClean="0">
                        <a:solidFill>
                          <a:srgbClr val="000000"/>
                        </a:solidFill>
                        <a:latin typeface="Cambria Math" panose="02040503050406030204" pitchFamily="18" charset="0"/>
                      </a:rPr>
                      <m:t>𝑛</m:t>
                    </m:r>
                    <m:r>
                      <a:rPr lang="en-US" sz="2800" b="0" i="1" strike="noStrike" spc="-1" smtClean="0">
                        <a:solidFill>
                          <a:srgbClr val="000000"/>
                        </a:solidFill>
                        <a:latin typeface="Cambria Math" panose="02040503050406030204" pitchFamily="18" charset="0"/>
                      </a:rPr>
                      <m:t>=</m:t>
                    </m:r>
                  </m:oMath>
                </a14:m>
                <a:r>
                  <a:rPr lang="en-US" sz="2800" b="0" strike="noStrike" spc="-1" dirty="0">
                    <a:solidFill>
                      <a:srgbClr val="366092"/>
                    </a:solidFill>
                    <a:latin typeface="Calibri"/>
                  </a:rPr>
                  <a:t> </a:t>
                </a:r>
                <a:r>
                  <a:rPr lang="en-US" sz="2800" b="0" strike="noStrike" spc="-1" dirty="0">
                    <a:latin typeface="Calibri"/>
                  </a:rPr>
                  <a:t>the number of observations in each sample.</a:t>
                </a:r>
              </a:p>
            </p:txBody>
          </p:sp>
        </mc:Choice>
        <mc:Fallback xmlns="">
          <p:sp>
            <p:nvSpPr>
              <p:cNvPr id="333" name="TextShape 2"/>
              <p:cNvSpPr txBox="1">
                <a:spLocks noRot="1" noChangeAspect="1" noMove="1" noResize="1" noEditPoints="1" noAdjustHandles="1" noChangeArrowheads="1" noChangeShapeType="1" noTextEdit="1"/>
              </p:cNvSpPr>
              <p:nvPr/>
            </p:nvSpPr>
            <p:spPr>
              <a:xfrm>
                <a:off x="457200" y="1082160"/>
                <a:ext cx="8229240" cy="4937400"/>
              </a:xfrm>
              <a:prstGeom prst="rect">
                <a:avLst/>
              </a:prstGeom>
              <a:blipFill>
                <a:blip r:embed="rId2"/>
                <a:stretch>
                  <a:fillRect l="-886" t="-1351" r="-221" b="-2211"/>
                </a:stretch>
              </a:blipFill>
              <a:ln w="28440">
                <a:solidFill>
                  <a:srgbClr val="000000"/>
                </a:solidFill>
                <a:round/>
              </a:ln>
            </p:spPr>
            <p:txBody>
              <a:bodyPr/>
              <a:lstStyle/>
              <a:p>
                <a:r>
                  <a:rPr lang="en-US">
                    <a:noFill/>
                  </a:rPr>
                  <a:t> </a:t>
                </a:r>
              </a:p>
            </p:txBody>
          </p:sp>
        </mc:Fallback>
      </mc:AlternateContent>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0">
          <a:blip xmlns:r="http://schemas.openxmlformats.org/officeDocument/2006/relationships" r:embed="rId1"/>
          <a:stretch>
            <a:fillRect/>
          </a:stretch>
        </a:blipFill>
        <a:ln w="28440">
          <a:solidFill>
            <a:srgbClr val="000000"/>
          </a:solidFill>
          <a:round/>
        </a:ln>
      </a:spPr>
      <a:bodyPr lIns="90000" tIns="45000" rIns="90000" bIns="45000">
        <a:noAutofit/>
      </a:bodyPr>
      <a:lstStyle>
        <a:defPPr algn="l">
          <a:lnSpc>
            <a:spcPct val="100000"/>
          </a:lnSpc>
          <a:spcBef>
            <a:spcPts val="561"/>
          </a:spcBef>
          <a:defRPr sz="2800" b="0" strike="noStrike" spc="-1">
            <a:latin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2025</TotalTime>
  <Words>5340</Words>
  <Application>Microsoft Office PowerPoint</Application>
  <PresentationFormat>On-screen Show (4:3)</PresentationFormat>
  <Paragraphs>1121</Paragraphs>
  <Slides>77</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77</vt:i4>
      </vt:variant>
    </vt:vector>
  </HeadingPairs>
  <TitlesOfParts>
    <vt:vector size="89" baseType="lpstr">
      <vt:lpstr>Arial</vt:lpstr>
      <vt:lpstr>Calibri</vt:lpstr>
      <vt:lpstr>Cambria Math</vt:lpstr>
      <vt:lpstr>Symbol</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A6.4: Mean Charts Using 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A6.5: p-Charts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A6.6: c-Charts (cont.)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subject/>
  <dc:creator>Hawkes Learning</dc:creator>
  <dc:description/>
  <cp:lastModifiedBy>Vincent Cellini</cp:lastModifiedBy>
  <cp:revision>155</cp:revision>
  <dcterms:created xsi:type="dcterms:W3CDTF">2013-04-26T14:43:13Z</dcterms:created>
  <dcterms:modified xsi:type="dcterms:W3CDTF">2020-06-02T17:32:15Z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74</vt:i4>
  </property>
</Properties>
</file>