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60" r:id="rId5"/>
    <p:sldId id="261" r:id="rId6"/>
    <p:sldId id="262" r:id="rId7"/>
    <p:sldId id="263" r:id="rId8"/>
    <p:sldId id="264" r:id="rId9"/>
    <p:sldId id="265" r:id="rId10"/>
    <p:sldId id="270" r:id="rId11"/>
    <p:sldId id="266" r:id="rId12"/>
    <p:sldId id="267" r:id="rId13"/>
    <p:sldId id="268" r:id="rId14"/>
    <p:sldId id="269"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90" d="100"/>
          <a:sy n="90" d="100"/>
        </p:scale>
        <p:origin x="1122"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Choosing the Correct Statistic for Estimating a Population Mean</a:t>
            </a:r>
          </a:p>
        </p:txBody>
      </p:sp>
      <p:sp>
        <p:nvSpPr>
          <p:cNvPr id="3" name="Title 2"/>
          <p:cNvSpPr>
            <a:spLocks noGrp="1"/>
          </p:cNvSpPr>
          <p:nvPr>
            <p:ph type="title"/>
          </p:nvPr>
        </p:nvSpPr>
        <p:spPr/>
        <p:txBody>
          <a:bodyPr/>
          <a:lstStyle/>
          <a:p>
            <a:r>
              <a:t>Section A.7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A7.2: Confidence Intervals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lang="en-US" sz="2800" dirty="0"/>
                  <a:t>Therefore, the confidence interval ranges from </a:t>
                </a:r>
                <a:r>
                  <a:rPr lang="en-US" sz="2800" dirty="0">
                    <a:latin typeface="Cambria Math"/>
                  </a:rPr>
                  <a:t>15.5</a:t>
                </a:r>
                <a:r>
                  <a:rPr lang="en-US" sz="2800" dirty="0"/>
                  <a:t> to </a:t>
                </a:r>
                <a:r>
                  <a:rPr lang="en-US" sz="2800" dirty="0">
                    <a:latin typeface="Cambria Math"/>
                  </a:rPr>
                  <a:t>18.1</a:t>
                </a:r>
                <a:r>
                  <a:rPr lang="en-US" sz="2800" dirty="0"/>
                  <a:t>. The confidence interval can be written mathematically as</a:t>
                </a:r>
              </a:p>
              <a:p>
                <a:pPr algn="ctr">
                  <a:defRPr sz="2800"/>
                </a:pPr>
                <a14:m>
                  <m:oMath xmlns:m="http://schemas.openxmlformats.org/officeDocument/2006/math">
                    <m:r>
                      <a:rPr lang="en-US">
                        <a:latin typeface="Cambria Math" panose="02040503050406030204" pitchFamily="18" charset="0"/>
                      </a:rPr>
                      <m:t>15.5&lt;</m:t>
                    </m:r>
                    <m:r>
                      <a:rPr lang="el-GR" i="1">
                        <a:latin typeface="Cambria Math" panose="02040503050406030204" pitchFamily="18" charset="0"/>
                      </a:rPr>
                      <m:t>𝜇</m:t>
                    </m:r>
                    <m:r>
                      <a:rPr lang="en-US">
                        <a:latin typeface="Cambria Math" panose="02040503050406030204" pitchFamily="18" charset="0"/>
                      </a:rPr>
                      <m:t>&lt;18.1</m:t>
                    </m:r>
                  </m:oMath>
                </a14:m>
                <a:r>
                  <a:rPr lang="en-US" sz="2800" dirty="0"/>
                  <a:t>,</a:t>
                </a:r>
              </a:p>
              <a:p>
                <a:pPr algn="ctr">
                  <a:defRPr sz="2800"/>
                </a:pPr>
                <a:r>
                  <a:rPr lang="en-US" sz="2800" dirty="0"/>
                  <a:t>or as the interval </a:t>
                </a:r>
                <a14:m>
                  <m:oMath xmlns:m="http://schemas.openxmlformats.org/officeDocument/2006/math">
                    <m:r>
                      <a:rPr lang="en-US">
                        <a:latin typeface="Cambria Math" panose="02040503050406030204" pitchFamily="18" charset="0"/>
                      </a:rPr>
                      <m:t>(15.5,18.1)</m:t>
                    </m:r>
                  </m:oMath>
                </a14:m>
                <a:r>
                  <a:rPr lang="en-US" sz="2800" dirty="0"/>
                  <a:t>.</a:t>
                </a:r>
              </a:p>
              <a:p>
                <a:pPr>
                  <a:defRPr sz="2800"/>
                </a:pPr>
                <a:r>
                  <a:rPr lang="en-US" sz="2800" dirty="0"/>
                  <a:t>The interpretation of our confidence interval is that we are </a:t>
                </a:r>
                <a14:m>
                  <m:oMath xmlns:m="http://schemas.openxmlformats.org/officeDocument/2006/math">
                    <m:r>
                      <a:rPr lang="en-US">
                        <a:latin typeface="Cambria Math" panose="02040503050406030204" pitchFamily="18" charset="0"/>
                      </a:rPr>
                      <m:t>99%</m:t>
                    </m:r>
                  </m:oMath>
                </a14:m>
                <a:r>
                  <a:rPr lang="en-US" sz="2800" dirty="0"/>
                  <a:t> confident that the true population mean for the number of hours students on this campus study per week is between </a:t>
                </a:r>
                <a:r>
                  <a:rPr lang="en-US" sz="2800" dirty="0">
                    <a:latin typeface="Cambria Math"/>
                  </a:rPr>
                  <a:t>15.5</a:t>
                </a:r>
                <a:r>
                  <a:rPr lang="en-US" sz="2800" dirty="0"/>
                  <a:t> and </a:t>
                </a:r>
                <a:r>
                  <a:rPr lang="en-US" sz="2800" dirty="0">
                    <a:latin typeface="Cambria Math"/>
                  </a:rPr>
                  <a:t>18.1</a:t>
                </a:r>
                <a:r>
                  <a:rPr lang="en-US" sz="2800" dirty="0"/>
                  <a:t> hours.</a:t>
                </a:r>
              </a:p>
              <a:p>
                <a:r>
                  <a:rPr lang="en-US" sz="2800" dirty="0"/>
                  <a:t>So far, constructing a confidence interval for a population mean does not seem much more complicated than finding the point estimate for the population mean. However, when calculating the margin of error it is important to choose the right technique. The flow chart on the following screen provides a simple way for determining the appropriate method.</a:t>
                </a:r>
                <a:endParaRPr sz="2800" i="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577" r="-963"/>
                </a:stretch>
              </a:blipFill>
            </p:spPr>
            <p:txBody>
              <a:bodyPr/>
              <a:lstStyle/>
              <a:p>
                <a:r>
                  <a:rPr lang="en-US">
                    <a:noFill/>
                  </a:rPr>
                  <a:t> </a:t>
                </a:r>
              </a:p>
            </p:txBody>
          </p:sp>
        </mc:Fallback>
      </mc:AlternateContent>
    </p:spTree>
    <p:extLst>
      <p:ext uri="{BB962C8B-B14F-4D97-AF65-F5344CB8AC3E}">
        <p14:creationId xmlns:p14="http://schemas.microsoft.com/office/powerpoint/2010/main" val="84663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A7.3: Determining the Appropriate Method</a:t>
            </a:r>
          </a:p>
        </p:txBody>
      </p:sp>
      <p:sp>
        <p:nvSpPr>
          <p:cNvPr id="3" name="Text Placeholder 2"/>
          <p:cNvSpPr>
            <a:spLocks noGrp="1"/>
          </p:cNvSpPr>
          <p:nvPr>
            <p:ph type="body" sz="quarter" idx="10"/>
          </p:nvPr>
        </p:nvSpPr>
        <p:spPr/>
        <p:txBody>
          <a:bodyPr>
            <a:normAutofit/>
          </a:bodyPr>
          <a:lstStyle/>
          <a:p>
            <a:r>
              <a:rPr sz="2800"/>
              <a:t>An amusement company wants to estimate the average amount that each state fair visitor spends on tickets, games, and food. They choose, at random, </a:t>
            </a:r>
            <a:r>
              <a:rPr sz="2800">
                <a:latin typeface="Cambria Math"/>
              </a:rPr>
              <a:t>78</a:t>
            </a:r>
            <a:r>
              <a:rPr sz="2800"/>
              <a:t> state fair visitors one afternoon and ask each to record the amount of money spent that afternoon before leaving the fair. If the distribution of the population is normal and the population standard deviation is known to be </a:t>
            </a:r>
            <a:r>
              <a:rPr sz="2800">
                <a:latin typeface="Cambria Math"/>
              </a:rPr>
              <a:t>2.5</a:t>
            </a:r>
            <a:r>
              <a:rPr sz="2800"/>
              <a:t>, which technique should be used to calculate a confidence interval for this population mean?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A7.3: Determining the Appropriate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First, note that </a:t>
                </a:r>
                <a14:m>
                  <m:oMath xmlns:m="http://schemas.openxmlformats.org/officeDocument/2006/math">
                    <m:r>
                      <a:rPr>
                        <a:latin typeface="Cambria Math" panose="02040503050406030204" pitchFamily="18" charset="0"/>
                      </a:rPr>
                      <m:t>𝜎</m:t>
                    </m:r>
                  </m:oMath>
                </a14:m>
                <a:r>
                  <a:rPr sz="2800"/>
                  <a:t> is known for this example. Next, look to the shape of the distribution and the sample size. The population is normally distributed, and the sample size is greater than </a:t>
                </a:r>
                <a:r>
                  <a:rPr sz="2800">
                    <a:latin typeface="Cambria Math"/>
                  </a:rPr>
                  <a:t>30</a:t>
                </a:r>
                <a:r>
                  <a:rPr sz="2800"/>
                  <a:t>, so the normal distribution may be used when calculating this confidence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A7.4: Determining the Appropriate Method</a:t>
            </a:r>
          </a:p>
        </p:txBody>
      </p:sp>
      <p:sp>
        <p:nvSpPr>
          <p:cNvPr id="3" name="Text Placeholder 2"/>
          <p:cNvSpPr>
            <a:spLocks noGrp="1"/>
          </p:cNvSpPr>
          <p:nvPr>
            <p:ph type="body" sz="quarter" idx="10"/>
          </p:nvPr>
        </p:nvSpPr>
        <p:spPr/>
        <p:txBody>
          <a:bodyPr>
            <a:normAutofit/>
          </a:bodyPr>
          <a:lstStyle/>
          <a:p>
            <a:r>
              <a:rPr sz="2800"/>
              <a:t>The managers of the new women's clothing store at the local mall wish to estimate the number of times that women shop for clothes in a month. They plan to survey </a:t>
            </a:r>
            <a:r>
              <a:rPr sz="2800">
                <a:latin typeface="Cambria Math"/>
              </a:rPr>
              <a:t>20</a:t>
            </a:r>
            <a:r>
              <a:rPr sz="2800"/>
              <a:t> women locally. From previous studies, they believe that the population has a uniform distribution with an unknown standard deviation. Which technique should be used to calculate a confidence interval for this population mean?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A7.4: Determining the Appropriate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In this example, we are told that </a:t>
                </a:r>
                <a14:m>
                  <m:oMath xmlns:m="http://schemas.openxmlformats.org/officeDocument/2006/math">
                    <m:r>
                      <a:rPr>
                        <a:latin typeface="Cambria Math" panose="02040503050406030204" pitchFamily="18" charset="0"/>
                      </a:rPr>
                      <m:t>𝜎</m:t>
                    </m:r>
                  </m:oMath>
                </a14:m>
                <a:r>
                  <a:rPr sz="2800"/>
                  <a:t> is unknown. Next look at the shape of the distribution and the sample size. Because the population is not normally distributed nor is the sample size large enough, the Student's </a:t>
                </a:r>
                <a14:m>
                  <m:oMath xmlns:m="http://schemas.openxmlformats.org/officeDocument/2006/math">
                    <m:r>
                      <a:rPr>
                        <a:latin typeface="Cambria Math" panose="02040503050406030204" pitchFamily="18" charset="0"/>
                      </a:rPr>
                      <m:t>𝑡</m:t>
                    </m:r>
                  </m:oMath>
                </a14:m>
                <a:r>
                  <a:rPr sz="2800"/>
                  <a:t>-distribution cannot be used here. Other more advanced techniques would be needed to calculate this confidence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 Estimate</a:t>
            </a:r>
          </a:p>
        </p:txBody>
      </p:sp>
      <p:sp>
        <p:nvSpPr>
          <p:cNvPr id="3" name="Text Placeholder 2"/>
          <p:cNvSpPr>
            <a:spLocks noGrp="1"/>
          </p:cNvSpPr>
          <p:nvPr>
            <p:ph type="body" sz="quarter" idx="10"/>
          </p:nvPr>
        </p:nvSpPr>
        <p:spPr>
          <a:xfrm>
            <a:off x="457200" y="1082078"/>
            <a:ext cx="8229600" cy="1508722"/>
          </a:xfrm>
        </p:spPr>
        <p:txBody>
          <a:bodyPr>
            <a:normAutofit/>
          </a:bodyPr>
          <a:lstStyle/>
          <a:p>
            <a:pPr algn="ctr">
              <a:defRPr sz="2800" b="1"/>
            </a:pPr>
            <a:r>
              <a:t>Definition</a:t>
            </a:r>
          </a:p>
          <a:p>
            <a:r>
              <a:rPr sz="2800"/>
              <a:t>A </a:t>
            </a:r>
            <a:r>
              <a:rPr sz="2800" b="1"/>
              <a:t>point estimate</a:t>
            </a:r>
            <a:r>
              <a:rPr sz="2800"/>
              <a:t> is a single number estimate of a population parameter.</a:t>
            </a:r>
          </a:p>
          <a:p>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A7.1: Best Point Estimate</a:t>
            </a:r>
          </a:p>
        </p:txBody>
      </p:sp>
      <p:sp>
        <p:nvSpPr>
          <p:cNvPr id="3" name="Text Placeholder 2"/>
          <p:cNvSpPr>
            <a:spLocks noGrp="1"/>
          </p:cNvSpPr>
          <p:nvPr>
            <p:ph type="body" sz="quarter" idx="10"/>
          </p:nvPr>
        </p:nvSpPr>
        <p:spPr/>
        <p:txBody>
          <a:bodyPr>
            <a:normAutofit/>
          </a:bodyPr>
          <a:lstStyle/>
          <a:p>
            <a:r>
              <a:rPr sz="2800" dirty="0"/>
              <a:t>Find the best point estimate for the population mean of </a:t>
            </a:r>
            <a:r>
              <a:rPr sz="2800" b="1" dirty="0"/>
              <a:t>GPA</a:t>
            </a:r>
            <a:r>
              <a:rPr sz="2800" dirty="0"/>
              <a:t> s for seniors in high school. The following is a simple random sample taken from these </a:t>
            </a:r>
            <a:r>
              <a:rPr sz="2800" b="1" dirty="0"/>
              <a:t>GPA</a:t>
            </a:r>
            <a:r>
              <a:rPr sz="2800" dirty="0"/>
              <a:t>s.</a:t>
            </a:r>
          </a:p>
        </p:txBody>
      </p:sp>
      <p:graphicFrame>
        <p:nvGraphicFramePr>
          <p:cNvPr id="4" name="Table Placeholder 2">
            <a:extLst>
              <a:ext uri="{FF2B5EF4-FFF2-40B4-BE49-F238E27FC236}">
                <a16:creationId xmlns:a16="http://schemas.microsoft.com/office/drawing/2014/main" id="{FE399CD8-1F35-4A5E-8578-6010B8CCBF44}"/>
              </a:ext>
            </a:extLst>
          </p:cNvPr>
          <p:cNvGraphicFramePr>
            <a:graphicFrameLocks/>
          </p:cNvGraphicFramePr>
          <p:nvPr>
            <p:extLst>
              <p:ext uri="{D42A27DB-BD31-4B8C-83A1-F6EECF244321}">
                <p14:modId xmlns:p14="http://schemas.microsoft.com/office/powerpoint/2010/main" val="1992263502"/>
              </p:ext>
            </p:extLst>
          </p:nvPr>
        </p:nvGraphicFramePr>
        <p:xfrm>
          <a:off x="457200" y="2667000"/>
          <a:ext cx="8229600" cy="22250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pPr algn="ctr">
                        <a:defRPr sz="1800" b="1"/>
                      </a:pPr>
                      <a:r>
                        <a:t>GPA Values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r>
                        <a:rPr sz="1400">
                          <a:latin typeface="Cambria Math"/>
                        </a:rPr>
                        <a:t>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1.6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3.4</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4.0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400">
                          <a:latin typeface="Cambria Math"/>
                        </a:rPr>
                        <a:t>2.6</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1.6</a:t>
                      </a:r>
                    </a:p>
                  </a:txBody>
                  <a:tcPr/>
                </a:tc>
                <a:tc>
                  <a:txBody>
                    <a:bodyPr/>
                    <a:lstStyle/>
                    <a:p>
                      <a:pPr algn="ctr"/>
                      <a:r>
                        <a:rPr sz="1400">
                          <a:latin typeface="Cambria Math"/>
                        </a:rPr>
                        <a:t>1.8</a:t>
                      </a:r>
                    </a:p>
                  </a:txBody>
                  <a:tcPr/>
                </a:tc>
                <a:tc>
                  <a:txBody>
                    <a:bodyPr/>
                    <a:lstStyle/>
                    <a:p>
                      <a:pPr algn="ctr"/>
                      <a:r>
                        <a:rPr sz="1400">
                          <a:latin typeface="Cambria Math"/>
                        </a:rPr>
                        <a:t>2.0</a:t>
                      </a:r>
                    </a:p>
                  </a:txBody>
                  <a:tcPr/>
                </a:tc>
                <a:tc>
                  <a:txBody>
                    <a:bodyPr/>
                    <a:lstStyle/>
                    <a:p>
                      <a:pPr algn="ctr"/>
                      <a:r>
                        <a:rPr sz="1400">
                          <a:latin typeface="Cambria Math"/>
                        </a:rPr>
                        <a:t>3.2</a:t>
                      </a:r>
                    </a:p>
                  </a:txBody>
                  <a:tcPr/>
                </a:tc>
                <a:tc>
                  <a:txBody>
                    <a:bodyPr/>
                    <a:lstStyle/>
                    <a:p>
                      <a:pPr algn="ctr"/>
                      <a:r>
                        <a:rPr sz="1400">
                          <a:latin typeface="Cambria Math"/>
                        </a:rPr>
                        <a:t>2.5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400" dirty="0">
                          <a:latin typeface="Cambria Math"/>
                        </a:rPr>
                        <a:t>2.7</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1.7</a:t>
                      </a:r>
                    </a:p>
                  </a:txBody>
                  <a:tcPr/>
                </a:tc>
                <a:tc>
                  <a:txBody>
                    <a:bodyPr/>
                    <a:lstStyle/>
                    <a:p>
                      <a:pPr algn="ctr"/>
                      <a:r>
                        <a:rPr sz="1400">
                          <a:latin typeface="Cambria Math"/>
                        </a:rPr>
                        <a:t>1.9</a:t>
                      </a:r>
                    </a:p>
                  </a:txBody>
                  <a:tcPr/>
                </a:tc>
                <a:tc>
                  <a:txBody>
                    <a:bodyPr/>
                    <a:lstStyle/>
                    <a:p>
                      <a:pPr algn="ctr"/>
                      <a:r>
                        <a:rPr sz="1400">
                          <a:latin typeface="Cambria Math"/>
                        </a:rPr>
                        <a:t>2.1</a:t>
                      </a:r>
                    </a:p>
                  </a:txBody>
                  <a:tcPr/>
                </a:tc>
                <a:tc>
                  <a:txBody>
                    <a:bodyPr/>
                    <a:lstStyle/>
                    <a:p>
                      <a:pPr algn="ctr"/>
                      <a:r>
                        <a:rPr sz="1400">
                          <a:latin typeface="Cambria Math"/>
                        </a:rPr>
                        <a:t>3.1</a:t>
                      </a:r>
                    </a:p>
                  </a:txBody>
                  <a:tcPr/>
                </a:tc>
                <a:tc>
                  <a:txBody>
                    <a:bodyPr/>
                    <a:lstStyle/>
                    <a:p>
                      <a:pPr algn="ctr"/>
                      <a:r>
                        <a:rPr sz="1400">
                          <a:latin typeface="Cambria Math"/>
                        </a:rPr>
                        <a:t>3.0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sz="1400">
                          <a:latin typeface="Cambria Math"/>
                        </a:rPr>
                        <a:t>3.6</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3.5</a:t>
                      </a:r>
                    </a:p>
                  </a:txBody>
                  <a:tcPr/>
                </a:tc>
                <a:tc>
                  <a:txBody>
                    <a:bodyPr/>
                    <a:lstStyle/>
                    <a:p>
                      <a:pPr algn="ctr"/>
                      <a:r>
                        <a:rPr sz="1400">
                          <a:latin typeface="Cambria Math"/>
                        </a:rPr>
                        <a:t>2.8</a:t>
                      </a:r>
                    </a:p>
                  </a:txBody>
                  <a:tcPr/>
                </a:tc>
                <a:tc>
                  <a:txBody>
                    <a:bodyPr/>
                    <a:lstStyle/>
                    <a:p>
                      <a:pPr algn="ctr"/>
                      <a:r>
                        <a:rPr sz="1400">
                          <a:latin typeface="Cambria Math"/>
                        </a:rPr>
                        <a:t>2.9</a:t>
                      </a:r>
                    </a:p>
                  </a:txBody>
                  <a:tcPr/>
                </a:tc>
                <a:tc>
                  <a:txBody>
                    <a:bodyPr/>
                    <a:lstStyle/>
                    <a:p>
                      <a:pPr algn="ctr"/>
                      <a:r>
                        <a:rPr sz="1400">
                          <a:latin typeface="Cambria Math"/>
                        </a:rPr>
                        <a:t>2.7</a:t>
                      </a:r>
                    </a:p>
                  </a:txBody>
                  <a:tcPr/>
                </a:tc>
                <a:tc>
                  <a:txBody>
                    <a:bodyPr/>
                    <a:lstStyle/>
                    <a:p>
                      <a:pPr algn="ctr"/>
                      <a:r>
                        <a:rPr sz="1400">
                          <a:latin typeface="Cambria Math"/>
                        </a:rPr>
                        <a:t>1.9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sz="1400">
                          <a:latin typeface="Cambria Math"/>
                        </a:rPr>
                        <a:t>1.5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1.4</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3.1</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A7.1: Best Point Estimate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best point estimate for a population mean is the sample mean. The sample mean for the given sample of </a:t>
                </a:r>
                <a:r>
                  <a:rPr sz="2800" b="1"/>
                  <a:t>GPA</a:t>
                </a:r>
                <a:r>
                  <a:rPr sz="2800"/>
                  <a:t> s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≈2.6</m:t>
                    </m:r>
                  </m:oMath>
                </a14:m>
                <a:r>
                  <a:rPr sz="2800"/>
                  <a:t>. Thus the best point estimate for the population mean for </a:t>
                </a:r>
                <a:r>
                  <a:rPr sz="2800" b="1"/>
                  <a:t>GPA</a:t>
                </a:r>
                <a:r>
                  <a:rPr sz="2800"/>
                  <a:t> s of seniors in high school is </a:t>
                </a:r>
                <a:r>
                  <a:rPr sz="2800">
                    <a:latin typeface="Cambria Math"/>
                  </a:rPr>
                  <a:t>2.6</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Interval Estimate, Level Of Confidence &amp; Confidence Interval</a:t>
            </a:r>
          </a:p>
        </p:txBody>
      </p:sp>
      <p:sp>
        <p:nvSpPr>
          <p:cNvPr id="3" name="Text Placeholder 2"/>
          <p:cNvSpPr>
            <a:spLocks noGrp="1"/>
          </p:cNvSpPr>
          <p:nvPr>
            <p:ph type="body" sz="quarter" idx="10"/>
          </p:nvPr>
        </p:nvSpPr>
        <p:spPr>
          <a:xfrm>
            <a:off x="457200" y="1082078"/>
            <a:ext cx="8229600" cy="3794722"/>
          </a:xfrm>
        </p:spPr>
        <p:txBody>
          <a:bodyPr>
            <a:normAutofit/>
          </a:bodyPr>
          <a:lstStyle/>
          <a:p>
            <a:pPr algn="ctr">
              <a:defRPr sz="2800" b="1"/>
            </a:pPr>
            <a:r>
              <a:t>Definition</a:t>
            </a:r>
          </a:p>
          <a:p>
            <a:r>
              <a:rPr sz="2800"/>
              <a:t>An </a:t>
            </a:r>
            <a:r>
              <a:rPr sz="2800" b="1"/>
              <a:t>interval estimate</a:t>
            </a:r>
            <a:r>
              <a:rPr sz="2800"/>
              <a:t> is a range of possible values for the population parameter.</a:t>
            </a:r>
          </a:p>
          <a:p>
            <a:r>
              <a:rPr sz="2800"/>
              <a:t>The </a:t>
            </a:r>
            <a:r>
              <a:rPr sz="2800" b="1"/>
              <a:t>level of confidence</a:t>
            </a:r>
            <a:r>
              <a:rPr sz="2800"/>
              <a:t> is the degree of certainty that the interval estimate contains the population parameter.</a:t>
            </a:r>
          </a:p>
          <a:p>
            <a:r>
              <a:rPr sz="2800"/>
              <a:t>A </a:t>
            </a:r>
            <a:r>
              <a:rPr sz="2800" b="1"/>
              <a:t>confidence interval</a:t>
            </a:r>
            <a:r>
              <a:rPr sz="2800"/>
              <a:t> is an interval estimate associated with a certain level of confidence.</a:t>
            </a:r>
          </a:p>
          <a:p>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Margin Of Error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lgn="ctr">
                  <a:defRPr sz="2800" b="1"/>
                </a:pPr>
                <a:r>
                  <a:t>Definition</a:t>
                </a:r>
              </a:p>
              <a:p>
                <a:pPr>
                  <a:defRPr sz="2800"/>
                </a:pPr>
                <a:r>
                  <a:rPr sz="2800"/>
                  <a:t>The </a:t>
                </a:r>
                <a:r>
                  <a:rPr sz="2800" b="1"/>
                  <a:t>margin of error</a:t>
                </a:r>
                <a:r>
                  <a:rPr sz="2800"/>
                  <a:t>, or </a:t>
                </a:r>
                <a:r>
                  <a:rPr sz="2800" b="1"/>
                  <a:t>maximum error of estimate</a:t>
                </a:r>
                <a:r>
                  <a:rPr sz="2800"/>
                  <a:t>, </a:t>
                </a:r>
                <a14:m>
                  <m:oMath xmlns:m="http://schemas.openxmlformats.org/officeDocument/2006/math">
                    <m:r>
                      <a:rPr>
                        <a:latin typeface="Cambria Math" panose="02040503050406030204" pitchFamily="18" charset="0"/>
                      </a:rPr>
                      <m:t>𝐸</m:t>
                    </m:r>
                  </m:oMath>
                </a14:m>
                <a:r>
                  <a:rPr sz="2800"/>
                  <a:t>, is the largest possible distance from the point estimate that a confidence interval will cover.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2"/>
                <a:stretch>
                  <a:fillRect l="-1328" t="-2540" r="-1476" b="-793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Definition: Confidence Interval for 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pPr algn="ctr">
                  <a:defRPr sz="2800" b="1"/>
                </a:pPr>
                <a:r>
                  <a:t>Definition</a:t>
                </a:r>
              </a:p>
              <a:p>
                <a:pPr algn="ctr">
                  <a:defRPr sz="2800"/>
                </a:pP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r>
                      <a:rPr>
                        <a:latin typeface="Cambria Math" panose="02040503050406030204" pitchFamily="18" charset="0"/>
                      </a:rPr>
                      <m:t>𝜇</m:t>
                    </m:r>
                    <m:r>
                      <a:rPr>
                        <a:latin typeface="Cambria Math" panose="02040503050406030204" pitchFamily="18" charset="0"/>
                      </a:rPr>
                      <m:t>&lt;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oMath>
                </a14:m>
                <a:r>
                  <a:rPr sz="2800"/>
                  <a:t> or </a:t>
                </a:r>
                <a14:m>
                  <m:oMath xmlns:m="http://schemas.openxmlformats.org/officeDocument/2006/math">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a:stretch>
                  <a:fillRect t="-4211" b="-526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A7.2: Confidence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college student researching study habits collects data from a random sample of </a:t>
                </a:r>
                <a:r>
                  <a:rPr sz="2800" dirty="0">
                    <a:latin typeface="Cambria Math"/>
                  </a:rPr>
                  <a:t>645</a:t>
                </a:r>
                <a:r>
                  <a:rPr sz="2800" dirty="0"/>
                  <a:t> college students on her campus and calculates that the sample mean is </a:t>
                </a:r>
                <a:br>
                  <a:rPr lang="en-US" sz="2800" dirty="0"/>
                </a:b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=16.8</m:t>
                    </m:r>
                  </m:oMath>
                </a14:m>
                <a:r>
                  <a:rPr sz="2800" dirty="0"/>
                  <a:t> hours per week. If the margin of error for her data using a </a:t>
                </a:r>
                <a14:m>
                  <m:oMath xmlns:m="http://schemas.openxmlformats.org/officeDocument/2006/math">
                    <m:r>
                      <a:rPr>
                        <a:latin typeface="Cambria Math" panose="02040503050406030204" pitchFamily="18" charset="0"/>
                      </a:rPr>
                      <m:t>99%</m:t>
                    </m:r>
                  </m:oMath>
                </a14:m>
                <a:r>
                  <a:rPr sz="2800" dirty="0"/>
                  <a:t> level of confidence is </a:t>
                </a:r>
                <a14:m>
                  <m:oMath xmlns:m="http://schemas.openxmlformats.org/officeDocument/2006/math">
                    <m:r>
                      <a:rPr>
                        <a:latin typeface="Cambria Math" panose="02040503050406030204" pitchFamily="18" charset="0"/>
                      </a:rPr>
                      <m:t>𝐸</m:t>
                    </m:r>
                    <m:r>
                      <a:rPr>
                        <a:latin typeface="Cambria Math" panose="02040503050406030204" pitchFamily="18" charset="0"/>
                      </a:rPr>
                      <m:t>=1.3</m:t>
                    </m:r>
                  </m:oMath>
                </a14:m>
                <a:r>
                  <a:rPr sz="2800" dirty="0"/>
                  <a:t> hours, construct a </a:t>
                </a:r>
                <a14:m>
                  <m:oMath xmlns:m="http://schemas.openxmlformats.org/officeDocument/2006/math">
                    <m:r>
                      <a:rPr>
                        <a:latin typeface="Cambria Math" panose="02040503050406030204" pitchFamily="18" charset="0"/>
                      </a:rPr>
                      <m:t>99%</m:t>
                    </m:r>
                  </m:oMath>
                </a14:m>
                <a:r>
                  <a:rPr sz="2800" dirty="0"/>
                  <a:t> confidence interval for her data. Interpret your results.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A7.2: Confidence Intervals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The best point estimate for the population mean is the sample mean, so use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=16.8</m:t>
                    </m:r>
                  </m:oMath>
                </a14:m>
                <a:r>
                  <a:rPr sz="2800" dirty="0"/>
                  <a:t> as the point estimate for this population parameter. We are given the value of the margin of error for our confidence interval, </a:t>
                </a:r>
                <a14:m>
                  <m:oMath xmlns:m="http://schemas.openxmlformats.org/officeDocument/2006/math">
                    <m:r>
                      <a:rPr>
                        <a:latin typeface="Cambria Math" panose="02040503050406030204" pitchFamily="18" charset="0"/>
                      </a:rPr>
                      <m:t>𝐸</m:t>
                    </m:r>
                    <m:r>
                      <a:rPr>
                        <a:latin typeface="Cambria Math" panose="02040503050406030204" pitchFamily="18" charset="0"/>
                      </a:rPr>
                      <m:t>=1.3</m:t>
                    </m:r>
                  </m:oMath>
                </a14:m>
                <a:r>
                  <a:rPr sz="2800" dirty="0"/>
                  <a:t>. To find the lower endpoint, subtract the margin of error from the sample mean. Thus the lower endpoint is</a:t>
                </a:r>
              </a:p>
              <a:p>
                <a:pPr algn="ctr">
                  <a:defRPr sz="2800"/>
                </a:pPr>
                <a14:m>
                  <m:oMath xmlns:m="http://schemas.openxmlformats.org/officeDocument/2006/math">
                    <m:r>
                      <a:rPr>
                        <a:latin typeface="Cambria Math" panose="02040503050406030204" pitchFamily="18" charset="0"/>
                      </a:rPr>
                      <m:t>16.8−1.3=15.5</m:t>
                    </m:r>
                  </m:oMath>
                </a14:m>
                <a:r>
                  <a:rPr sz="2800" dirty="0"/>
                  <a:t> hours.</a:t>
                </a:r>
              </a:p>
              <a:p>
                <a:r>
                  <a:rPr sz="2800" dirty="0"/>
                  <a:t>To find the upper endpoint, add the margin of error to the sample mean. Thus the upper endpoint is</a:t>
                </a:r>
              </a:p>
              <a:p>
                <a:pPr algn="ctr">
                  <a:defRPr sz="2800"/>
                </a:pPr>
                <a14:m>
                  <m:oMath xmlns:m="http://schemas.openxmlformats.org/officeDocument/2006/math">
                    <m:r>
                      <a:rPr>
                        <a:latin typeface="Cambria Math" panose="02040503050406030204" pitchFamily="18" charset="0"/>
                      </a:rPr>
                      <m:t>16.8+1.3=18.1</m:t>
                    </m:r>
                  </m:oMath>
                </a14:m>
                <a:r>
                  <a:rPr sz="2800" dirty="0"/>
                  <a:t> hours.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0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899</Words>
  <Application>Microsoft Office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Cambria Math</vt:lpstr>
      <vt:lpstr>Office Theme</vt:lpstr>
      <vt:lpstr>Section A.7</vt:lpstr>
      <vt:lpstr>Point Estimate</vt:lpstr>
      <vt:lpstr>Example A7.1: Best Point Estimate</vt:lpstr>
      <vt:lpstr>Example A7.1: Best Point Estimate (cont.)</vt:lpstr>
      <vt:lpstr>Interval Estimate, Level Of Confidence &amp; Confidence Interval</vt:lpstr>
      <vt:lpstr>Margin Of Error</vt:lpstr>
      <vt:lpstr>Definition: Confidence Interval for a Population Mean</vt:lpstr>
      <vt:lpstr>Example A7.2: Confidence Intervals</vt:lpstr>
      <vt:lpstr>Example A7.2: Confidence Intervals (cont.)</vt:lpstr>
      <vt:lpstr>Example A7.2: Confidence Intervals (cont.)</vt:lpstr>
      <vt:lpstr>Example A7.3: Determining the Appropriate Method</vt:lpstr>
      <vt:lpstr>Example A7.3: Determining the Appropriate Method (cont.)</vt:lpstr>
      <vt:lpstr>Example A7.4: Determining the Appropriate Method</vt:lpstr>
      <vt:lpstr>Example A7.4: Determining the Appropriate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119</cp:revision>
  <dcterms:created xsi:type="dcterms:W3CDTF">2013-04-26T14:43:13Z</dcterms:created>
  <dcterms:modified xsi:type="dcterms:W3CDTF">2020-05-29T19:48:26Z</dcterms:modified>
</cp:coreProperties>
</file>