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102"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5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8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4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7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7" name="Picture 2"/>
          <p:cNvPicPr/>
          <p:nvPr/>
        </p:nvPicPr>
        <p:blipFill>
          <a:blip r:embed="rId14"/>
          <a:stretch/>
        </p:blipFill>
        <p:spPr>
          <a:xfrm>
            <a:off x="685800" y="6095880"/>
            <a:ext cx="1828440" cy="456840"/>
          </a:xfrm>
          <a:prstGeom prst="rect">
            <a:avLst/>
          </a:prstGeom>
          <a:ln>
            <a:noFill/>
          </a:ln>
        </p:spPr>
      </p:pic>
      <p:sp>
        <p:nvSpPr>
          <p:cNvPr id="2" name="CustomShape 2"/>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3" name="Picture 1"/>
          <p:cNvPicPr/>
          <p:nvPr/>
        </p:nvPicPr>
        <p:blipFill>
          <a:blip r:embed="rId14"/>
          <a:stretch/>
        </p:blipFill>
        <p:spPr>
          <a:xfrm>
            <a:off x="685800" y="6095880"/>
            <a:ext cx="1828440" cy="456840"/>
          </a:xfrm>
          <a:prstGeom prst="rect">
            <a:avLst/>
          </a:prstGeom>
          <a:ln>
            <a:noFill/>
          </a:ln>
        </p:spPr>
      </p:pic>
      <p:sp>
        <p:nvSpPr>
          <p:cNvPr id="4" name="PlaceHolder 3"/>
          <p:cNvSpPr>
            <a:spLocks noGrp="1"/>
          </p:cNvSpPr>
          <p:nvPr>
            <p:ph type="body"/>
          </p:nvPr>
        </p:nvSpPr>
        <p:spPr>
          <a:xfrm>
            <a:off x="1371600" y="3502080"/>
            <a:ext cx="6400440" cy="1755360"/>
          </a:xfrm>
          <a:prstGeom prst="rect">
            <a:avLst/>
          </a:prstGeom>
        </p:spPr>
        <p:txBody>
          <a:bodyPr lIns="90000" tIns="45000" rIns="90000" bIns="45000" anchorCtr="1">
            <a:noAutofit/>
          </a:bodyPr>
          <a:lstStyle/>
          <a:p>
            <a:pPr>
              <a:lnSpc>
                <a:spcPct val="100000"/>
              </a:lnSpc>
              <a:spcBef>
                <a:spcPts val="641"/>
              </a:spcBef>
            </a:pPr>
            <a:r>
              <a:rPr lang="en-US" sz="3200" b="1" i="1" strike="noStrike" spc="-1">
                <a:solidFill>
                  <a:srgbClr val="366092"/>
                </a:solidFill>
                <a:latin typeface="Calibri"/>
              </a:rPr>
              <a:t>Click to add subtitle</a:t>
            </a:r>
            <a:endParaRPr lang="en-US" sz="3200" b="0" strike="noStrike" spc="-1">
              <a:solidFill>
                <a:srgbClr val="366092"/>
              </a:solidFill>
              <a:latin typeface="Calibri"/>
            </a:endParaRPr>
          </a:p>
        </p:txBody>
      </p:sp>
      <p:sp>
        <p:nvSpPr>
          <p:cNvPr id="5" name="PlaceHolder 4"/>
          <p:cNvSpPr>
            <a:spLocks noGrp="1"/>
          </p:cNvSpPr>
          <p:nvPr>
            <p:ph type="title"/>
          </p:nvPr>
        </p:nvSpPr>
        <p:spPr>
          <a:xfrm>
            <a:off x="640080" y="2130480"/>
            <a:ext cx="7772040" cy="1471680"/>
          </a:xfrm>
          <a:prstGeom prst="rect">
            <a:avLst/>
          </a:prstGeom>
        </p:spPr>
        <p:txBody>
          <a:bodyPr lIns="90000" tIns="45000" rIns="90000" bIns="45000" anchor="ctr">
            <a:noAutofit/>
          </a:bodyPr>
          <a:lstStyle/>
          <a:p>
            <a:pPr algn="ctr">
              <a:lnSpc>
                <a:spcPct val="100000"/>
              </a:lnSpc>
            </a:pPr>
            <a:r>
              <a:rPr lang="en-US" sz="4400" b="1" strike="noStrike" spc="-1">
                <a:solidFill>
                  <a:srgbClr val="366092"/>
                </a:solidFill>
                <a:latin typeface="Arial"/>
              </a:rPr>
              <a:t>Click to edit Master title style</a:t>
            </a:r>
            <a:endParaRPr lang="en-US" sz="4400" b="0" strike="noStrike" spc="-1">
              <a:solidFill>
                <a:srgbClr val="366092"/>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43" name="Picture 2"/>
          <p:cNvPicPr/>
          <p:nvPr/>
        </p:nvPicPr>
        <p:blipFill>
          <a:blip r:embed="rId14"/>
          <a:stretch/>
        </p:blipFill>
        <p:spPr>
          <a:xfrm>
            <a:off x="685800" y="6095880"/>
            <a:ext cx="1828440" cy="456840"/>
          </a:xfrm>
          <a:prstGeom prst="rect">
            <a:avLst/>
          </a:prstGeom>
          <a:ln>
            <a:noFill/>
          </a:ln>
        </p:spPr>
      </p:pic>
      <p:sp>
        <p:nvSpPr>
          <p:cNvPr id="4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4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4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4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4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49" name="Picture 9"/>
          <p:cNvPicPr/>
          <p:nvPr/>
        </p:nvPicPr>
        <p:blipFill>
          <a:blip r:embed="rId14"/>
          <a:stretch/>
        </p:blipFill>
        <p:spPr>
          <a:xfrm>
            <a:off x="685800" y="6095880"/>
            <a:ext cx="1828440" cy="456840"/>
          </a:xfrm>
          <a:prstGeom prst="rect">
            <a:avLst/>
          </a:prstGeom>
          <a:ln>
            <a:noFill/>
          </a:ln>
        </p:spPr>
      </p:pic>
      <p:sp>
        <p:nvSpPr>
          <p:cNvPr id="50" name="PlaceHolder 7"/>
          <p:cNvSpPr>
            <a:spLocks noGrp="1"/>
          </p:cNvSpPr>
          <p:nvPr>
            <p:ph type="body"/>
          </p:nvPr>
        </p:nvSpPr>
        <p:spPr>
          <a:xfrm>
            <a:off x="457200" y="1082160"/>
            <a:ext cx="8229240" cy="491400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88" name="Picture 2"/>
          <p:cNvPicPr/>
          <p:nvPr/>
        </p:nvPicPr>
        <p:blipFill>
          <a:blip r:embed="rId14"/>
          <a:stretch/>
        </p:blipFill>
        <p:spPr>
          <a:xfrm>
            <a:off x="685800" y="6095880"/>
            <a:ext cx="1828440" cy="456840"/>
          </a:xfrm>
          <a:prstGeom prst="rect">
            <a:avLst/>
          </a:prstGeom>
          <a:ln>
            <a:noFill/>
          </a:ln>
        </p:spPr>
      </p:pic>
      <p:sp>
        <p:nvSpPr>
          <p:cNvPr id="8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90"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91"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92"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3"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94" name="Picture 9"/>
          <p:cNvPicPr/>
          <p:nvPr/>
        </p:nvPicPr>
        <p:blipFill>
          <a:blip r:embed="rId14"/>
          <a:stretch/>
        </p:blipFill>
        <p:spPr>
          <a:xfrm>
            <a:off x="685800" y="6095880"/>
            <a:ext cx="1828440" cy="456840"/>
          </a:xfrm>
          <a:prstGeom prst="rect">
            <a:avLst/>
          </a:prstGeom>
          <a:ln>
            <a:noFill/>
          </a:ln>
        </p:spPr>
      </p:pic>
      <p:sp>
        <p:nvSpPr>
          <p:cNvPr id="95" name="PlaceHolder 7"/>
          <p:cNvSpPr>
            <a:spLocks noGrp="1"/>
          </p:cNvSpPr>
          <p:nvPr>
            <p:ph type="body"/>
          </p:nvPr>
        </p:nvSpPr>
        <p:spPr>
          <a:xfrm>
            <a:off x="457200" y="1082160"/>
            <a:ext cx="8229240" cy="486108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133" name="Picture 2"/>
          <p:cNvPicPr/>
          <p:nvPr/>
        </p:nvPicPr>
        <p:blipFill>
          <a:blip r:embed="rId14"/>
          <a:stretch/>
        </p:blipFill>
        <p:spPr>
          <a:xfrm>
            <a:off x="685800" y="6095880"/>
            <a:ext cx="1828440" cy="456840"/>
          </a:xfrm>
          <a:prstGeom prst="rect">
            <a:avLst/>
          </a:prstGeom>
          <a:ln>
            <a:noFill/>
          </a:ln>
        </p:spPr>
      </p:pic>
      <p:sp>
        <p:nvSpPr>
          <p:cNvPr id="13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3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13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13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3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139" name="Picture 9"/>
          <p:cNvPicPr/>
          <p:nvPr/>
        </p:nvPicPr>
        <p:blipFill>
          <a:blip r:embed="rId14"/>
          <a:stretch/>
        </p:blipFill>
        <p:spPr>
          <a:xfrm>
            <a:off x="685800" y="6095880"/>
            <a:ext cx="1828440" cy="456840"/>
          </a:xfrm>
          <a:prstGeom prst="rect">
            <a:avLst/>
          </a:prstGeom>
          <a:ln>
            <a:noFill/>
          </a:ln>
        </p:spPr>
      </p:pic>
      <p:sp>
        <p:nvSpPr>
          <p:cNvPr id="140" name="PlaceHolder 7"/>
          <p:cNvSpPr>
            <a:spLocks noGrp="1"/>
          </p:cNvSpPr>
          <p:nvPr>
            <p:ph type="body"/>
          </p:nvPr>
        </p:nvSpPr>
        <p:spPr>
          <a:xfrm>
            <a:off x="457200" y="1029240"/>
            <a:ext cx="8229240" cy="496656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Shape 1"/>
          <p:cNvSpPr txBox="1"/>
          <p:nvPr/>
        </p:nvSpPr>
        <p:spPr>
          <a:xfrm>
            <a:off x="1371600" y="3502080"/>
            <a:ext cx="6400440" cy="1755360"/>
          </a:xfrm>
          <a:prstGeom prst="rect">
            <a:avLst/>
          </a:prstGeom>
          <a:noFill/>
          <a:ln>
            <a:noFill/>
          </a:ln>
        </p:spPr>
        <p:txBody>
          <a:bodyPr lIns="90000" tIns="45000" rIns="90000" bIns="45000" anchorCtr="1">
            <a:noAutofit/>
          </a:bodyPr>
          <a:lstStyle/>
          <a:p>
            <a:pPr algn="ctr">
              <a:lnSpc>
                <a:spcPct val="100000"/>
              </a:lnSpc>
              <a:spcBef>
                <a:spcPts val="641"/>
              </a:spcBef>
            </a:pPr>
            <a:r>
              <a:rPr lang="en-US" sz="3200" b="1" i="1" strike="noStrike" spc="-1">
                <a:solidFill>
                  <a:srgbClr val="366092"/>
                </a:solidFill>
                <a:latin typeface="Calibri"/>
              </a:rPr>
              <a:t>Getting Started</a:t>
            </a:r>
            <a:endParaRPr lang="en-US" sz="3200" b="0" strike="noStrike" spc="-1">
              <a:solidFill>
                <a:srgbClr val="366092"/>
              </a:solidFill>
              <a:latin typeface="Calibri"/>
            </a:endParaRPr>
          </a:p>
        </p:txBody>
      </p:sp>
      <p:sp>
        <p:nvSpPr>
          <p:cNvPr id="178" name="TextShape 2"/>
          <p:cNvSpPr txBox="1"/>
          <p:nvPr/>
        </p:nvSpPr>
        <p:spPr>
          <a:xfrm>
            <a:off x="640080" y="2130480"/>
            <a:ext cx="7772040" cy="1471680"/>
          </a:xfrm>
          <a:prstGeom prst="rect">
            <a:avLst/>
          </a:prstGeom>
          <a:noFill/>
          <a:ln>
            <a:noFill/>
          </a:ln>
        </p:spPr>
        <p:txBody>
          <a:bodyPr lIns="90000" tIns="45000" rIns="90000" bIns="45000" anchor="ctr">
            <a:noAutofit/>
          </a:bodyPr>
          <a:lstStyle/>
          <a:p>
            <a:pPr algn="ctr">
              <a:lnSpc>
                <a:spcPct val="100000"/>
              </a:lnSpc>
            </a:pPr>
            <a:r>
              <a:rPr lang="en-US" sz="4400" b="1" strike="noStrike" spc="-1">
                <a:solidFill>
                  <a:srgbClr val="366092"/>
                </a:solidFill>
                <a:latin typeface="Arial"/>
              </a:rPr>
              <a:t>Section 1.1</a:t>
            </a:r>
            <a:endParaRPr lang="en-US" sz="4400" b="0" strike="noStrike" spc="-1">
              <a:solidFill>
                <a:srgbClr val="36609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Descriptive Statistics &amp; Inferential Statistics</a:t>
            </a:r>
            <a:endParaRPr lang="en-US" sz="3200" b="0" strike="noStrike" spc="-1">
              <a:solidFill>
                <a:srgbClr val="366092"/>
              </a:solidFill>
              <a:latin typeface="Calibri"/>
            </a:endParaRPr>
          </a:p>
        </p:txBody>
      </p:sp>
      <p:sp>
        <p:nvSpPr>
          <p:cNvPr id="200" name="TextShape 2"/>
          <p:cNvSpPr txBox="1"/>
          <p:nvPr/>
        </p:nvSpPr>
        <p:spPr>
          <a:xfrm>
            <a:off x="457200" y="1082160"/>
            <a:ext cx="8229240" cy="288000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The branch of </a:t>
            </a:r>
            <a:r>
              <a:rPr lang="en-US" sz="2800" b="1" strike="noStrike" spc="-1">
                <a:solidFill>
                  <a:srgbClr val="000000"/>
                </a:solidFill>
                <a:latin typeface="Calibri"/>
              </a:rPr>
              <a:t>descriptive statistics</a:t>
            </a:r>
            <a:r>
              <a:rPr lang="en-US" sz="2800" b="0" strike="noStrike" spc="-1">
                <a:solidFill>
                  <a:srgbClr val="000000"/>
                </a:solidFill>
                <a:latin typeface="Calibri"/>
              </a:rPr>
              <a:t>, as a science, gathers, sorts, summarizes, and displays the data.</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The branch of </a:t>
            </a:r>
            <a:r>
              <a:rPr lang="en-US" sz="2800" b="1" strike="noStrike" spc="-1">
                <a:solidFill>
                  <a:srgbClr val="000000"/>
                </a:solidFill>
                <a:latin typeface="Calibri"/>
              </a:rPr>
              <a:t>inferential statistics</a:t>
            </a:r>
            <a:r>
              <a:rPr lang="en-US" sz="2800" b="0" strike="noStrike" spc="-1">
                <a:solidFill>
                  <a:srgbClr val="000000"/>
                </a:solidFill>
                <a:latin typeface="Calibri"/>
              </a:rPr>
              <a:t>, as a science, involves using descriptive statistics to estimate population parameters.</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1.1.3: Identifying Descriptive and Inferential Statistics</a:t>
            </a:r>
            <a:endParaRPr lang="en-US" sz="3200" b="0" strike="noStrike" spc="-1">
              <a:solidFill>
                <a:srgbClr val="366092"/>
              </a:solidFill>
              <a:latin typeface="Calibri"/>
            </a:endParaRPr>
          </a:p>
        </p:txBody>
      </p:sp>
      <p:sp>
        <p:nvSpPr>
          <p:cNvPr id="202" name="TextShape 2"/>
          <p:cNvSpPr txBox="1"/>
          <p:nvPr/>
        </p:nvSpPr>
        <p:spPr>
          <a:xfrm>
            <a:off x="457200" y="102888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In a news report on the state of the media by Tom Rosenstiel and Amy Mitchell, they write the following:</a:t>
            </a:r>
          </a:p>
          <a:p>
            <a:pPr>
              <a:lnSpc>
                <a:spcPct val="100000"/>
              </a:lnSpc>
              <a:spcBef>
                <a:spcPts val="561"/>
              </a:spcBef>
            </a:pPr>
            <a:r>
              <a:rPr lang="en-US" sz="2800" b="0" strike="noStrike" spc="-1" dirty="0">
                <a:solidFill>
                  <a:srgbClr val="366092"/>
                </a:solidFill>
                <a:latin typeface="Calibri"/>
              </a:rPr>
              <a:t>"AOL had </a:t>
            </a:r>
            <a:r>
              <a:rPr lang="en-US" sz="2800" b="0" strike="noStrike" spc="-1" dirty="0">
                <a:solidFill>
                  <a:srgbClr val="366092"/>
                </a:solidFill>
                <a:latin typeface="Cambria Math"/>
              </a:rPr>
              <a:t>900</a:t>
            </a:r>
            <a:r>
              <a:rPr lang="en-US" sz="2800" b="0" strike="noStrike" spc="-1" dirty="0">
                <a:solidFill>
                  <a:srgbClr val="366092"/>
                </a:solidFill>
                <a:latin typeface="Calibri"/>
              </a:rPr>
              <a:t> journalists, </a:t>
            </a:r>
            <a:r>
              <a:rPr lang="en-US" sz="2800" b="0" strike="noStrike" spc="-1" dirty="0">
                <a:solidFill>
                  <a:srgbClr val="366092"/>
                </a:solidFill>
                <a:latin typeface="Cambria Math"/>
              </a:rPr>
              <a:t>500</a:t>
            </a:r>
            <a:r>
              <a:rPr lang="en-US" sz="2800" b="0" strike="noStrike" spc="-1" dirty="0">
                <a:solidFill>
                  <a:srgbClr val="366092"/>
                </a:solidFill>
                <a:latin typeface="Calibri"/>
              </a:rPr>
              <a:t> of them at its local Patch news operation.... By the end of 2011, Bloomberg expects to have </a:t>
            </a:r>
            <a:r>
              <a:rPr lang="en-US" sz="2800" b="0" strike="noStrike" spc="-1" dirty="0">
                <a:solidFill>
                  <a:srgbClr val="366092"/>
                </a:solidFill>
                <a:latin typeface="Cambria Math"/>
              </a:rPr>
              <a:t>150</a:t>
            </a:r>
            <a:r>
              <a:rPr lang="en-US" sz="2800" b="0" strike="noStrike" spc="-1" dirty="0">
                <a:solidFill>
                  <a:srgbClr val="366092"/>
                </a:solidFill>
                <a:latin typeface="Calibri"/>
              </a:rPr>
              <a:t> journalists and analysts for its new Washington operation, Bloomberg Government."</a:t>
            </a:r>
          </a:p>
          <a:p>
            <a:pPr>
              <a:lnSpc>
                <a:spcPct val="100000"/>
              </a:lnSpc>
              <a:spcBef>
                <a:spcPts val="281"/>
              </a:spcBef>
            </a:pPr>
            <a:r>
              <a:rPr lang="en-US" sz="1400" b="1" strike="noStrike" spc="-1" dirty="0">
                <a:solidFill>
                  <a:srgbClr val="366092"/>
                </a:solidFill>
                <a:latin typeface="Calibri"/>
              </a:rPr>
              <a:t>Source: </a:t>
            </a:r>
            <a:r>
              <a:rPr lang="en-US" sz="1400" b="0" strike="noStrike" spc="-1" dirty="0">
                <a:solidFill>
                  <a:srgbClr val="366092"/>
                </a:solidFill>
                <a:latin typeface="Calibri"/>
              </a:rPr>
              <a:t>Rosenstiel, Tom, and Amy Mitchell. "Overview." The State of the News Media: </a:t>
            </a:r>
            <a:r>
              <a:rPr lang="en-US" sz="1400" b="0" i="1" strike="noStrike" spc="-1" dirty="0">
                <a:solidFill>
                  <a:srgbClr val="366092"/>
                </a:solidFill>
                <a:latin typeface="Calibri"/>
              </a:rPr>
              <a:t>An Annual Report on American Journalism</a:t>
            </a:r>
            <a:r>
              <a:rPr lang="en-US" sz="1400" b="0" strike="noStrike" spc="-1" dirty="0">
                <a:solidFill>
                  <a:srgbClr val="366092"/>
                </a:solidFill>
                <a:latin typeface="Calibri"/>
              </a:rPr>
              <a:t>. Pew Research Center's Project for Excellence in Journalism. 2011. http://stateofthemedia.org/2011/overview-2/ (12 Dec. 2011).</a:t>
            </a:r>
          </a:p>
          <a:p>
            <a:pPr>
              <a:lnSpc>
                <a:spcPct val="100000"/>
              </a:lnSpc>
              <a:spcBef>
                <a:spcPts val="561"/>
              </a:spcBef>
            </a:pPr>
            <a:r>
              <a:rPr lang="en-US" sz="2800" b="0" strike="noStrike" spc="-1" dirty="0">
                <a:solidFill>
                  <a:srgbClr val="366092"/>
                </a:solidFill>
                <a:latin typeface="Calibri"/>
              </a:rPr>
              <a:t>Identify the descriptive and inferential statistics used in this excerpt from their article.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1.1.3: Identifying Descriptive and Inferential Statistics (cont.)</a:t>
            </a:r>
            <a:endParaRPr lang="en-US" sz="3200" b="0" strike="noStrike" spc="-1">
              <a:solidFill>
                <a:srgbClr val="366092"/>
              </a:solidFill>
              <a:latin typeface="Calibri"/>
            </a:endParaRPr>
          </a:p>
        </p:txBody>
      </p:sp>
      <p:sp>
        <p:nvSpPr>
          <p:cNvPr id="20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700" b="1" strike="noStrike" spc="-1" dirty="0">
                <a:solidFill>
                  <a:srgbClr val="366092"/>
                </a:solidFill>
                <a:latin typeface="Calibri"/>
              </a:rPr>
              <a:t>Solution</a:t>
            </a:r>
            <a:endParaRPr lang="en-US" sz="2700" b="0" strike="noStrike" spc="-1" dirty="0">
              <a:solidFill>
                <a:srgbClr val="366092"/>
              </a:solidFill>
              <a:latin typeface="Calibri"/>
            </a:endParaRPr>
          </a:p>
          <a:p>
            <a:pPr>
              <a:lnSpc>
                <a:spcPct val="100000"/>
              </a:lnSpc>
              <a:spcBef>
                <a:spcPts val="561"/>
              </a:spcBef>
            </a:pPr>
            <a:r>
              <a:rPr lang="en-US" sz="2700" b="0" strike="noStrike" spc="-1" dirty="0">
                <a:solidFill>
                  <a:srgbClr val="366092"/>
                </a:solidFill>
                <a:latin typeface="Calibri"/>
              </a:rPr>
              <a:t>When the authors identify AOL as having "had </a:t>
            </a:r>
            <a:r>
              <a:rPr lang="en-US" sz="2700" b="0" strike="noStrike" spc="-1" dirty="0">
                <a:solidFill>
                  <a:srgbClr val="366092"/>
                </a:solidFill>
                <a:latin typeface="Cambria Math"/>
              </a:rPr>
              <a:t>900</a:t>
            </a:r>
            <a:r>
              <a:rPr lang="en-US" sz="2700" b="0" strike="noStrike" spc="-1" dirty="0">
                <a:solidFill>
                  <a:srgbClr val="366092"/>
                </a:solidFill>
                <a:latin typeface="Calibri"/>
              </a:rPr>
              <a:t> journalists, </a:t>
            </a:r>
            <a:r>
              <a:rPr lang="en-US" sz="2700" b="0" strike="noStrike" spc="-1" dirty="0">
                <a:solidFill>
                  <a:srgbClr val="366092"/>
                </a:solidFill>
                <a:latin typeface="Cambria Math"/>
              </a:rPr>
              <a:t>500</a:t>
            </a:r>
            <a:r>
              <a:rPr lang="en-US" sz="2700" b="0" strike="noStrike" spc="-1" dirty="0">
                <a:solidFill>
                  <a:srgbClr val="366092"/>
                </a:solidFill>
                <a:latin typeface="Calibri"/>
              </a:rPr>
              <a:t> of them at its local Patch news operation," they are describing the actual counts, not estimates; thus, these numbers of journalists are descriptive statistics. On the other hand, when the authors state "By the end of 2011, Bloomberg expects to have </a:t>
            </a:r>
            <a:r>
              <a:rPr lang="en-US" sz="2700" b="0" strike="noStrike" spc="-1" dirty="0">
                <a:solidFill>
                  <a:srgbClr val="366092"/>
                </a:solidFill>
                <a:latin typeface="Cambria Math"/>
              </a:rPr>
              <a:t>150</a:t>
            </a:r>
            <a:r>
              <a:rPr lang="en-US" sz="2700" b="0" strike="noStrike" spc="-1" dirty="0">
                <a:solidFill>
                  <a:srgbClr val="366092"/>
                </a:solidFill>
                <a:latin typeface="Calibri"/>
              </a:rPr>
              <a:t> journalists and analysts for its new Washington operation," they are referring to an estimate based on past descriptive statistics. Therefore the estimate, </a:t>
            </a:r>
            <a:r>
              <a:rPr lang="en-US" sz="2700" b="0" strike="noStrike" spc="-1" dirty="0">
                <a:solidFill>
                  <a:srgbClr val="366092"/>
                </a:solidFill>
                <a:latin typeface="Cambria Math"/>
              </a:rPr>
              <a:t>150</a:t>
            </a:r>
            <a:r>
              <a:rPr lang="en-US" sz="2700" b="0" strike="noStrike" spc="-1" dirty="0">
                <a:solidFill>
                  <a:srgbClr val="366092"/>
                </a:solidFill>
                <a:latin typeface="Calibri"/>
              </a:rPr>
              <a:t> journalists and analysts, is an inferential statistic.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Statistics</a:t>
            </a:r>
            <a:endParaRPr lang="en-US" sz="3200" b="0" strike="noStrike" spc="-1">
              <a:solidFill>
                <a:srgbClr val="366092"/>
              </a:solidFill>
              <a:latin typeface="Calibri"/>
            </a:endParaRPr>
          </a:p>
        </p:txBody>
      </p:sp>
      <p:sp>
        <p:nvSpPr>
          <p:cNvPr id="180" name="TextShape 2"/>
          <p:cNvSpPr txBox="1"/>
          <p:nvPr/>
        </p:nvSpPr>
        <p:spPr>
          <a:xfrm>
            <a:off x="457200" y="1082160"/>
            <a:ext cx="8229240" cy="295632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1" strike="noStrike" spc="-1">
                <a:solidFill>
                  <a:srgbClr val="000000"/>
                </a:solidFill>
                <a:latin typeface="Calibri"/>
              </a:rPr>
              <a:t>Statistics</a:t>
            </a:r>
            <a:r>
              <a:rPr lang="en-US" sz="2800" b="0" strike="noStrike" spc="-1">
                <a:solidFill>
                  <a:srgbClr val="000000"/>
                </a:solidFill>
                <a:latin typeface="Calibri"/>
              </a:rPr>
              <a:t> is the science of gathering, describing, and analyzing data.</a:t>
            </a:r>
            <a:endParaRPr lang="en-US" sz="2800" b="0" strike="noStrike" spc="-1">
              <a:solidFill>
                <a:srgbClr val="366092"/>
              </a:solidFill>
              <a:latin typeface="Calibri"/>
            </a:endParaRPr>
          </a:p>
          <a:p>
            <a:pPr algn="ctr">
              <a:lnSpc>
                <a:spcPct val="100000"/>
              </a:lnSpc>
              <a:spcBef>
                <a:spcPts val="561"/>
              </a:spcBef>
            </a:pPr>
            <a:r>
              <a:rPr lang="en-US" sz="2800" b="0" strike="noStrike" spc="-1">
                <a:solidFill>
                  <a:srgbClr val="000000"/>
                </a:solidFill>
                <a:latin typeface="Calibri"/>
              </a:rPr>
              <a:t>OR</a:t>
            </a:r>
            <a:endParaRPr lang="en-US" sz="2800" b="0" strike="noStrike" spc="-1">
              <a:solidFill>
                <a:srgbClr val="366092"/>
              </a:solidFill>
              <a:latin typeface="Calibri"/>
            </a:endParaRPr>
          </a:p>
          <a:p>
            <a:pPr>
              <a:lnSpc>
                <a:spcPct val="100000"/>
              </a:lnSpc>
              <a:spcBef>
                <a:spcPts val="561"/>
              </a:spcBef>
            </a:pPr>
            <a:r>
              <a:rPr lang="en-US" sz="2800" b="1" strike="noStrike" spc="-1">
                <a:solidFill>
                  <a:srgbClr val="000000"/>
                </a:solidFill>
                <a:latin typeface="Calibri"/>
              </a:rPr>
              <a:t>Statistics</a:t>
            </a:r>
            <a:r>
              <a:rPr lang="en-US" sz="2800" b="0" strike="noStrike" spc="-1">
                <a:solidFill>
                  <a:srgbClr val="000000"/>
                </a:solidFill>
                <a:latin typeface="Calibri"/>
              </a:rPr>
              <a:t> are the actual numerical descriptions of sample data.</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Memory Booster</a:t>
            </a:r>
            <a:endParaRPr lang="en-US" sz="3200" b="0" strike="noStrike" spc="-1">
              <a:solidFill>
                <a:srgbClr val="366092"/>
              </a:solidFill>
              <a:latin typeface="Calibri"/>
            </a:endParaRPr>
          </a:p>
        </p:txBody>
      </p:sp>
      <p:sp>
        <p:nvSpPr>
          <p:cNvPr id="182" name="TextShape 2"/>
          <p:cNvSpPr txBox="1"/>
          <p:nvPr/>
        </p:nvSpPr>
        <p:spPr>
          <a:xfrm>
            <a:off x="457200" y="1082160"/>
            <a:ext cx="8229240" cy="16606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P</a:t>
            </a:r>
            <a:r>
              <a:rPr lang="en-US" sz="2800" b="0" strike="noStrike" spc="-1">
                <a:solidFill>
                  <a:srgbClr val="366092"/>
                </a:solidFill>
                <a:latin typeface="Calibri"/>
              </a:rPr>
              <a:t>opulation </a:t>
            </a:r>
            <a:r>
              <a:rPr lang="en-US" sz="2800" b="1" strike="noStrike" spc="-1">
                <a:solidFill>
                  <a:srgbClr val="366092"/>
                </a:solidFill>
                <a:latin typeface="Calibri"/>
              </a:rPr>
              <a:t>P</a:t>
            </a:r>
            <a:r>
              <a:rPr lang="en-US" sz="2800" b="0" strike="noStrike" spc="-1">
                <a:solidFill>
                  <a:srgbClr val="366092"/>
                </a:solidFill>
                <a:latin typeface="Calibri"/>
              </a:rPr>
              <a:t>arameter</a:t>
            </a:r>
          </a:p>
          <a:p>
            <a:pPr>
              <a:lnSpc>
                <a:spcPct val="100000"/>
              </a:lnSpc>
              <a:spcBef>
                <a:spcPts val="561"/>
              </a:spcBef>
            </a:pPr>
            <a:r>
              <a:rPr lang="en-US" sz="2800" b="1" strike="noStrike" spc="-1">
                <a:solidFill>
                  <a:srgbClr val="366092"/>
                </a:solidFill>
                <a:latin typeface="Calibri"/>
              </a:rPr>
              <a:t>S</a:t>
            </a:r>
            <a:r>
              <a:rPr lang="en-US" sz="2800" b="0" strike="noStrike" spc="-1">
                <a:solidFill>
                  <a:srgbClr val="366092"/>
                </a:solidFill>
                <a:latin typeface="Calibri"/>
              </a:rPr>
              <a:t>ample </a:t>
            </a:r>
            <a:r>
              <a:rPr lang="en-US" sz="2800" b="1" strike="noStrike" spc="-1">
                <a:solidFill>
                  <a:srgbClr val="366092"/>
                </a:solidFill>
                <a:latin typeface="Calibri"/>
              </a:rPr>
              <a:t>S</a:t>
            </a:r>
            <a:r>
              <a:rPr lang="en-US" sz="2800" b="0" strike="noStrike" spc="-1">
                <a:solidFill>
                  <a:srgbClr val="366092"/>
                </a:solidFill>
                <a:latin typeface="Calibri"/>
              </a:rPr>
              <a:t>tatistic</a:t>
            </a:r>
          </a:p>
          <a:p>
            <a:pPr>
              <a:lnSpc>
                <a:spcPct val="100000"/>
              </a:lnSpc>
              <a:spcBef>
                <a:spcPts val="561"/>
              </a:spcBef>
            </a:pPr>
            <a:r>
              <a:rPr lang="en-US" sz="2800" b="0" strike="noStrike" spc="-1">
                <a:solidFill>
                  <a:srgbClr val="366092"/>
                </a:solidFill>
                <a:latin typeface="Calibri"/>
              </a:rPr>
              <a:t>Notice that the first letters match!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Population, Variable, Data, Census, Parameter, Sample &amp; Sample Statistics</a:t>
            </a:r>
            <a:endParaRPr lang="en-US" sz="3200" b="0" strike="noStrike" spc="-1">
              <a:solidFill>
                <a:srgbClr val="366092"/>
              </a:solidFill>
              <a:latin typeface="Calibri"/>
            </a:endParaRPr>
          </a:p>
        </p:txBody>
      </p:sp>
      <p:sp>
        <p:nvSpPr>
          <p:cNvPr id="184" name="TextShape 2"/>
          <p:cNvSpPr txBox="1"/>
          <p:nvPr/>
        </p:nvSpPr>
        <p:spPr>
          <a:xfrm>
            <a:off x="457200" y="1082159"/>
            <a:ext cx="8229240" cy="4838349"/>
          </a:xfrm>
          <a:prstGeom prst="rect">
            <a:avLst/>
          </a:prstGeom>
          <a:solidFill>
            <a:srgbClr val="FFFFCC"/>
          </a:solidFill>
          <a:ln w="28440">
            <a:solidFill>
              <a:srgbClr val="000000"/>
            </a:solidFill>
            <a:round/>
          </a:ln>
        </p:spPr>
        <p:txBody>
          <a:bodyPr lIns="90000" tIns="45000" rIns="90000" bIns="45000">
            <a:normAutofit fontScale="80500" lnSpcReduction="20000"/>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population</a:t>
            </a:r>
            <a:r>
              <a:rPr lang="en-US" sz="2800" b="0" strike="noStrike" spc="-1">
                <a:solidFill>
                  <a:srgbClr val="000000"/>
                </a:solidFill>
                <a:latin typeface="Calibri"/>
              </a:rPr>
              <a:t> is a particular group of interest.</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variable</a:t>
            </a:r>
            <a:r>
              <a:rPr lang="en-US" sz="2800" b="0" strike="noStrike" spc="-1">
                <a:solidFill>
                  <a:srgbClr val="000000"/>
                </a:solidFill>
                <a:latin typeface="Calibri"/>
              </a:rPr>
              <a:t> is a value or characteristic that changes among members of the population.</a:t>
            </a:r>
            <a:endParaRPr lang="en-US" sz="2800" b="0" strike="noStrike" spc="-1">
              <a:solidFill>
                <a:srgbClr val="366092"/>
              </a:solidFill>
              <a:latin typeface="Calibri"/>
            </a:endParaRPr>
          </a:p>
          <a:p>
            <a:pPr>
              <a:lnSpc>
                <a:spcPct val="100000"/>
              </a:lnSpc>
              <a:spcBef>
                <a:spcPts val="561"/>
              </a:spcBef>
            </a:pPr>
            <a:r>
              <a:rPr lang="en-US" sz="2800" b="1" strike="noStrike" spc="-1">
                <a:solidFill>
                  <a:srgbClr val="000000"/>
                </a:solidFill>
                <a:latin typeface="Calibri"/>
              </a:rPr>
              <a:t>Data</a:t>
            </a:r>
            <a:r>
              <a:rPr lang="en-US" sz="2800" b="0" strike="noStrike" spc="-1">
                <a:solidFill>
                  <a:srgbClr val="000000"/>
                </a:solidFill>
                <a:latin typeface="Calibri"/>
              </a:rPr>
              <a:t> are the counts, measurements, or observations gathered about a specific variable in a population in order to study it.</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census</a:t>
            </a:r>
            <a:r>
              <a:rPr lang="en-US" sz="2800" b="0" strike="noStrike" spc="-1">
                <a:solidFill>
                  <a:srgbClr val="000000"/>
                </a:solidFill>
                <a:latin typeface="Calibri"/>
              </a:rPr>
              <a:t> is a study in which data are obtained from every member of the population.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parameter</a:t>
            </a:r>
            <a:r>
              <a:rPr lang="en-US" sz="2800" b="0" strike="noStrike" spc="-1">
                <a:solidFill>
                  <a:srgbClr val="000000"/>
                </a:solidFill>
                <a:latin typeface="Calibri"/>
              </a:rPr>
              <a:t> is a numerical description of a population characteristic.</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sample</a:t>
            </a:r>
            <a:r>
              <a:rPr lang="en-US" sz="2800" b="0" strike="noStrike" spc="-1">
                <a:solidFill>
                  <a:srgbClr val="000000"/>
                </a:solidFill>
                <a:latin typeface="Calibri"/>
              </a:rPr>
              <a:t> is a subset of the population from which data are collected.</a:t>
            </a:r>
            <a:endParaRPr lang="en-US" sz="2800" b="0" strike="noStrike" spc="-1">
              <a:solidFill>
                <a:srgbClr val="366092"/>
              </a:solidFill>
              <a:latin typeface="Calibri"/>
            </a:endParaRPr>
          </a:p>
          <a:p>
            <a:pPr>
              <a:lnSpc>
                <a:spcPct val="100000"/>
              </a:lnSpc>
              <a:spcBef>
                <a:spcPts val="561"/>
              </a:spcBef>
            </a:pPr>
            <a:r>
              <a:rPr lang="en-US" sz="2800" b="1" strike="noStrike" spc="-1">
                <a:solidFill>
                  <a:srgbClr val="000000"/>
                </a:solidFill>
                <a:latin typeface="Calibri"/>
              </a:rPr>
              <a:t>Sample statistics</a:t>
            </a:r>
            <a:r>
              <a:rPr lang="en-US" sz="2800" b="0" strike="noStrike" spc="-1">
                <a:solidFill>
                  <a:srgbClr val="000000"/>
                </a:solidFill>
                <a:latin typeface="Calibri"/>
              </a:rPr>
              <a:t> are numerical descriptions of sample characteristics.</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1.1.1: Identifying Population and Sample</a:t>
            </a:r>
            <a:endParaRPr lang="en-US" sz="3200" b="0" strike="noStrike" spc="-1">
              <a:solidFill>
                <a:srgbClr val="366092"/>
              </a:solidFill>
              <a:latin typeface="Calibri"/>
            </a:endParaRPr>
          </a:p>
        </p:txBody>
      </p:sp>
      <p:sp>
        <p:nvSpPr>
          <p:cNvPr id="186"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Identify the population and the sample.</a:t>
            </a: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​In a survey, </a:t>
            </a:r>
            <a:r>
              <a:rPr lang="en-US" sz="2800" b="0" strike="noStrike" spc="-1">
                <a:solidFill>
                  <a:srgbClr val="366092"/>
                </a:solidFill>
                <a:latin typeface="Cambria Math"/>
              </a:rPr>
              <a:t>359</a:t>
            </a:r>
            <a:r>
              <a:rPr lang="en-US" sz="2800" b="0" strike="noStrike" spc="-1">
                <a:solidFill>
                  <a:srgbClr val="366092"/>
                </a:solidFill>
                <a:latin typeface="Calibri"/>
              </a:rPr>
              <a:t> college students at the University of Jackson were asked if they had tried the October flavor of the month at the campus coffee shop. Eighty-three of the students surveyed said yes.</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​A survey of </a:t>
            </a:r>
            <a:r>
              <a:rPr lang="en-US" sz="2800" b="0" strike="noStrike" spc="-1">
                <a:solidFill>
                  <a:srgbClr val="366092"/>
                </a:solidFill>
                <a:latin typeface="Cambria Math"/>
              </a:rPr>
              <a:t>1125</a:t>
            </a:r>
            <a:r>
              <a:rPr lang="en-US" sz="2800" b="0" strike="noStrike" spc="-1">
                <a:solidFill>
                  <a:srgbClr val="366092"/>
                </a:solidFill>
                <a:latin typeface="Calibri"/>
              </a:rPr>
              <a:t> households in the United States found that  listen to satellite radio.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1.1.1: Identifying Population and Sample (cont.)</a:t>
            </a:r>
            <a:endParaRPr lang="en-US" sz="3200" b="0" strike="noStrike" spc="-1">
              <a:solidFill>
                <a:srgbClr val="366092"/>
              </a:solidFill>
              <a:latin typeface="Calibri"/>
            </a:endParaRPr>
          </a:p>
        </p:txBody>
      </p:sp>
      <p:sp>
        <p:nvSpPr>
          <p:cNvPr id="189"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dirty="0">
                <a:solidFill>
                  <a:srgbClr val="366092"/>
                </a:solidFill>
                <a:latin typeface="Calibri"/>
              </a:rPr>
              <a:t>​Population: All college students at the University of Jackson</a:t>
            </a:r>
          </a:p>
          <a:p>
            <a:pPr lvl="1">
              <a:spcBef>
                <a:spcPts val="561"/>
              </a:spcBef>
            </a:pPr>
            <a:r>
              <a:rPr lang="en-US" sz="2800" b="0" strike="noStrike" spc="-1" dirty="0">
                <a:solidFill>
                  <a:srgbClr val="366092"/>
                </a:solidFill>
                <a:latin typeface="Calibri"/>
              </a:rPr>
              <a:t>​Sample: The </a:t>
            </a:r>
            <a:r>
              <a:rPr lang="en-US" sz="2800" b="0" strike="noStrike" spc="-1" dirty="0">
                <a:solidFill>
                  <a:srgbClr val="366092"/>
                </a:solidFill>
                <a:latin typeface="Cambria Math"/>
              </a:rPr>
              <a:t>359</a:t>
            </a:r>
            <a:r>
              <a:rPr lang="en-US" sz="2800" b="0" strike="noStrike" spc="-1" dirty="0">
                <a:solidFill>
                  <a:srgbClr val="366092"/>
                </a:solidFill>
                <a:latin typeface="Calibri"/>
              </a:rPr>
              <a:t> college students who were surveyed</a:t>
            </a:r>
          </a:p>
          <a:p>
            <a:pPr>
              <a:lnSpc>
                <a:spcPct val="100000"/>
              </a:lnSpc>
              <a:spcBef>
                <a:spcPts val="561"/>
              </a:spcBef>
            </a:pPr>
            <a:endParaRPr lang="en-US" sz="2800" b="0" strike="noStrike" spc="-1" dirty="0">
              <a:solidFill>
                <a:srgbClr val="366092"/>
              </a:solidFill>
              <a:latin typeface="Calibri"/>
            </a:endParaRPr>
          </a:p>
          <a:p>
            <a:pPr marL="514440" indent="-514080">
              <a:lnSpc>
                <a:spcPct val="100000"/>
              </a:lnSpc>
              <a:spcBef>
                <a:spcPts val="561"/>
              </a:spcBef>
              <a:buClr>
                <a:srgbClr val="366092"/>
              </a:buClr>
              <a:buFont typeface="Calibri"/>
              <a:buAutoNum type="alphaLcPeriod" startAt="2"/>
            </a:pPr>
            <a:r>
              <a:rPr lang="en-US" sz="2800" b="0" strike="noStrike" spc="-1" dirty="0">
                <a:solidFill>
                  <a:srgbClr val="366092"/>
                </a:solidFill>
                <a:latin typeface="Calibri"/>
              </a:rPr>
              <a:t>​Population: All households in the United States</a:t>
            </a:r>
          </a:p>
          <a:p>
            <a:pPr lvl="1">
              <a:spcBef>
                <a:spcPts val="561"/>
              </a:spcBef>
            </a:pPr>
            <a:r>
              <a:rPr lang="en-US" sz="2800" b="0" strike="noStrike" spc="-1" dirty="0">
                <a:solidFill>
                  <a:srgbClr val="366092"/>
                </a:solidFill>
                <a:latin typeface="Calibri"/>
              </a:rPr>
              <a:t>​Sample: The </a:t>
            </a:r>
            <a:r>
              <a:rPr lang="en-US" sz="2800" b="0" strike="noStrike" spc="-1" dirty="0">
                <a:solidFill>
                  <a:srgbClr val="366092"/>
                </a:solidFill>
                <a:latin typeface="Cambria Math"/>
              </a:rPr>
              <a:t>1125</a:t>
            </a:r>
            <a:r>
              <a:rPr lang="en-US" sz="2800" b="0" strike="noStrike" spc="-1" dirty="0">
                <a:solidFill>
                  <a:srgbClr val="366092"/>
                </a:solidFill>
                <a:latin typeface="Calibri"/>
              </a:rPr>
              <a:t> households in the United States that were surveyed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1.1.2: Identifying Population, Sample, Parameters, and Statistics</a:t>
            </a:r>
            <a:endParaRPr lang="en-US" sz="3200" b="0" strike="noStrike" spc="-1">
              <a:solidFill>
                <a:srgbClr val="366092"/>
              </a:solidFill>
              <a:latin typeface="Calibri"/>
            </a:endParaRPr>
          </a:p>
        </p:txBody>
      </p:sp>
      <p:sp>
        <p:nvSpPr>
          <p:cNvPr id="191" name="TextShape 2"/>
          <p:cNvSpPr txBox="1"/>
          <p:nvPr/>
        </p:nvSpPr>
        <p:spPr>
          <a:xfrm>
            <a:off x="457200" y="1148953"/>
            <a:ext cx="8229240" cy="4966560"/>
          </a:xfrm>
          <a:prstGeom prst="rect">
            <a:avLst/>
          </a:prstGeom>
          <a:noFill/>
          <a:ln>
            <a:noFill/>
          </a:ln>
        </p:spPr>
        <p:txBody>
          <a:bodyPr lIns="90000" tIns="45000" rIns="90000" bIns="45000">
            <a:normAutofit fontScale="77500" lnSpcReduction="20000"/>
          </a:bodyPr>
          <a:lstStyle/>
          <a:p>
            <a:pPr>
              <a:lnSpc>
                <a:spcPct val="100000"/>
              </a:lnSpc>
              <a:spcBef>
                <a:spcPts val="561"/>
              </a:spcBef>
            </a:pPr>
            <a:r>
              <a:rPr lang="en-US" sz="2800" b="0" strike="noStrike" spc="-1" dirty="0">
                <a:solidFill>
                  <a:srgbClr val="366092"/>
                </a:solidFill>
                <a:latin typeface="Calibri"/>
              </a:rPr>
              <a:t>Read each of the shortened survey reports below. For each report:</a:t>
            </a:r>
          </a:p>
          <a:p>
            <a:pPr marL="514440" indent="-514080">
              <a:lnSpc>
                <a:spcPct val="100000"/>
              </a:lnSpc>
              <a:spcBef>
                <a:spcPts val="561"/>
              </a:spcBef>
              <a:buClr>
                <a:srgbClr val="366092"/>
              </a:buClr>
              <a:buFont typeface="Calibri"/>
              <a:buAutoNum type="alphaLcPeriod"/>
            </a:pPr>
            <a:r>
              <a:rPr lang="en-US" sz="2800" b="0" strike="noStrike" spc="-1" dirty="0">
                <a:solidFill>
                  <a:srgbClr val="366092"/>
                </a:solidFill>
                <a:latin typeface="Calibri"/>
              </a:rPr>
              <a:t>​Identify the population.</a:t>
            </a:r>
          </a:p>
          <a:p>
            <a:pPr marL="514440" indent="-514080">
              <a:lnSpc>
                <a:spcPct val="100000"/>
              </a:lnSpc>
              <a:spcBef>
                <a:spcPts val="561"/>
              </a:spcBef>
              <a:buClr>
                <a:srgbClr val="366092"/>
              </a:buClr>
              <a:buFont typeface="Calibri"/>
              <a:buAutoNum type="alphaLcPeriod" startAt="2"/>
            </a:pPr>
            <a:r>
              <a:rPr lang="en-US" sz="2800" b="0" strike="noStrike" spc="-1" dirty="0">
                <a:solidFill>
                  <a:srgbClr val="366092"/>
                </a:solidFill>
                <a:latin typeface="Calibri"/>
              </a:rPr>
              <a:t>​Identify the sample.</a:t>
            </a:r>
          </a:p>
          <a:p>
            <a:pPr marL="514440" indent="-514080">
              <a:lnSpc>
                <a:spcPct val="100000"/>
              </a:lnSpc>
              <a:spcBef>
                <a:spcPts val="561"/>
              </a:spcBef>
              <a:buClr>
                <a:srgbClr val="366092"/>
              </a:buClr>
              <a:buFont typeface="Calibri"/>
              <a:buAutoNum type="alphaLcPeriod" startAt="3"/>
            </a:pPr>
            <a:r>
              <a:rPr lang="en-US" sz="2800" b="0" strike="noStrike" spc="-1" dirty="0">
                <a:solidFill>
                  <a:srgbClr val="366092"/>
                </a:solidFill>
                <a:latin typeface="Calibri"/>
              </a:rPr>
              <a:t>​Determine whether the highlighted value is a parameter or statistic.</a:t>
            </a:r>
          </a:p>
          <a:p>
            <a:pPr marL="514440" indent="-514080">
              <a:lnSpc>
                <a:spcPct val="100000"/>
              </a:lnSpc>
              <a:spcBef>
                <a:spcPts val="561"/>
              </a:spcBef>
              <a:buClr>
                <a:srgbClr val="366092"/>
              </a:buClr>
              <a:buFont typeface="Calibri"/>
              <a:buAutoNum type="arabicPeriod"/>
            </a:pPr>
            <a:r>
              <a:rPr lang="en-US" sz="2800" b="0" strike="noStrike" spc="-1" dirty="0">
                <a:solidFill>
                  <a:srgbClr val="366092"/>
                </a:solidFill>
                <a:latin typeface="Calibri"/>
              </a:rPr>
              <a:t>​Online gaming is gaining in popularity according to a 2017 survey by the Pew Research Center. But there are sizeable differences by age and gender. The survey asked </a:t>
            </a:r>
            <a:r>
              <a:rPr lang="en-US" sz="2800" b="0" strike="noStrike" spc="-1" dirty="0">
                <a:solidFill>
                  <a:srgbClr val="366092"/>
                </a:solidFill>
                <a:latin typeface="Cambria Math"/>
              </a:rPr>
              <a:t>3930</a:t>
            </a:r>
            <a:r>
              <a:rPr lang="en-US" sz="2800" b="0" strike="noStrike" spc="-1" dirty="0">
                <a:solidFill>
                  <a:srgbClr val="366092"/>
                </a:solidFill>
                <a:latin typeface="Calibri"/>
              </a:rPr>
              <a:t> US adults if they play video games on a computer, TV, game console or portable device such as a cell phone. The report stated that overall  </a:t>
            </a:r>
            <a:r>
              <a:rPr lang="en-US" sz="2800" b="0" strike="noStrike" spc="-1" dirty="0">
                <a:solidFill>
                  <a:srgbClr val="366092"/>
                </a:solidFill>
                <a:highlight>
                  <a:srgbClr val="FFFF00"/>
                </a:highlight>
                <a:latin typeface="Calibri"/>
              </a:rPr>
              <a:t>43% </a:t>
            </a:r>
            <a:r>
              <a:rPr lang="en-US" sz="2800" b="0" strike="noStrike" spc="-1" dirty="0">
                <a:solidFill>
                  <a:srgbClr val="366092"/>
                </a:solidFill>
                <a:latin typeface="Calibri"/>
              </a:rPr>
              <a:t>of American adults say they often or sometimes play video games on one of the devices. However, those younger than 50 were almost twice as likely as those older than 50 to say they play games (55% vs. 28%).</a:t>
            </a:r>
          </a:p>
          <a:p>
            <a:pPr>
              <a:lnSpc>
                <a:spcPct val="100000"/>
              </a:lnSpc>
              <a:spcBef>
                <a:spcPts val="561"/>
              </a:spcBef>
            </a:pPr>
            <a:r>
              <a:rPr lang="en-US" sz="2800" b="0" strike="noStrike" spc="-1" dirty="0">
                <a:solidFill>
                  <a:srgbClr val="366092"/>
                </a:solidFill>
                <a:latin typeface="Calibri"/>
              </a:rPr>
              <a:t>​</a:t>
            </a:r>
            <a:r>
              <a:rPr lang="en-US" sz="1800" b="0" strike="noStrike" spc="-1" dirty="0">
                <a:solidFill>
                  <a:srgbClr val="366092"/>
                </a:solidFill>
                <a:latin typeface="Calibri"/>
              </a:rPr>
              <a:t>Source: Perrin, Andrew. "5 Facts About Americans and Video Games." 17 Sep. 2018. http://www.pewresearch.org/fact-tank/2018/09/17/5-facts-about-americans-and-video-games (28 Jan. 2019).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1.1.2: Identifying Population, Sample, Parameters, and Statistics (cont.)</a:t>
            </a:r>
            <a:endParaRPr lang="en-US" sz="3200" b="0" strike="noStrike" spc="-1">
              <a:solidFill>
                <a:srgbClr val="366092"/>
              </a:solidFill>
              <a:latin typeface="Calibri"/>
            </a:endParaRPr>
          </a:p>
        </p:txBody>
      </p:sp>
      <p:sp>
        <p:nvSpPr>
          <p:cNvPr id="194" name="TextShape 2"/>
          <p:cNvSpPr txBox="1"/>
          <p:nvPr/>
        </p:nvSpPr>
        <p:spPr>
          <a:xfrm>
            <a:off x="457200" y="1029240"/>
            <a:ext cx="8229240" cy="4966560"/>
          </a:xfrm>
          <a:prstGeom prst="rect">
            <a:avLst/>
          </a:prstGeom>
          <a:noFill/>
          <a:ln>
            <a:noFill/>
          </a:ln>
        </p:spPr>
        <p:txBody>
          <a:bodyPr lIns="90000" tIns="45000" rIns="90000" bIns="45000">
            <a:normAutofit fontScale="92500" lnSpcReduction="10000"/>
          </a:bodyPr>
          <a:lstStyle/>
          <a:p>
            <a:pPr marL="514440" indent="-514080">
              <a:lnSpc>
                <a:spcPct val="100000"/>
              </a:lnSpc>
              <a:spcBef>
                <a:spcPts val="561"/>
              </a:spcBef>
              <a:buClr>
                <a:srgbClr val="366092"/>
              </a:buClr>
              <a:buFont typeface="Calibri"/>
              <a:buAutoNum type="arabicPeriod" startAt="2"/>
            </a:pPr>
            <a:r>
              <a:rPr lang="en-US" sz="2800" b="0" strike="noStrike" spc="-1" dirty="0">
                <a:solidFill>
                  <a:srgbClr val="366092"/>
                </a:solidFill>
                <a:latin typeface="Calibri"/>
              </a:rPr>
              <a:t>​A 2015 national telephone survey about video games revealed that although both men and women play video games, men are more likely to refer to themselves as "gamers". 50% of men and </a:t>
            </a:r>
            <a:r>
              <a:rPr lang="en-US" sz="2800" b="0" strike="noStrike" spc="-1" dirty="0">
                <a:solidFill>
                  <a:srgbClr val="366092"/>
                </a:solidFill>
                <a:highlight>
                  <a:srgbClr val="FFFF00"/>
                </a:highlight>
                <a:latin typeface="Calibri"/>
              </a:rPr>
              <a:t>48%</a:t>
            </a:r>
            <a:r>
              <a:rPr lang="en-US" sz="2800" b="0" strike="noStrike" spc="-1" dirty="0">
                <a:solidFill>
                  <a:srgbClr val="366092"/>
                </a:solidFill>
                <a:latin typeface="Calibri"/>
              </a:rPr>
              <a:t> of women surveyed play video games, but men (16%) were more than twice as likely as women (6%) to say that the term "gamer" described them well. The survey, conducted by the Pew Research Center, contacted 2001 adults, 18 years of age or older, living in all 50 US states and the District of Columbia by either landline telephone or cell phone</a:t>
            </a:r>
          </a:p>
          <a:p>
            <a:pPr>
              <a:lnSpc>
                <a:spcPct val="100000"/>
              </a:lnSpc>
              <a:spcBef>
                <a:spcPts val="561"/>
              </a:spcBef>
            </a:pPr>
            <a:r>
              <a:rPr lang="en-US" sz="2800" b="0" strike="noStrike" spc="-1" dirty="0">
                <a:solidFill>
                  <a:srgbClr val="366092"/>
                </a:solidFill>
                <a:latin typeface="Calibri"/>
              </a:rPr>
              <a:t>​</a:t>
            </a:r>
            <a:r>
              <a:rPr lang="en-US" sz="1800" b="0" strike="noStrike" spc="-1" dirty="0">
                <a:solidFill>
                  <a:srgbClr val="366092"/>
                </a:solidFill>
                <a:latin typeface="Calibri"/>
              </a:rPr>
              <a:t>Source: Duggan, Maeve. "Gaming and Gamers." 15 Dec. 2015. http://www.pewinternet.org/2015/12/15/who-plays-video-games-and-identifies-as-a-gamer (28 Jan. 2019).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1.1.2: Identifying Population, Sample, Parameters, and Statistics (cont.)</a:t>
            </a:r>
            <a:endParaRPr lang="en-US" sz="3200" b="0" strike="noStrike" spc="-1">
              <a:solidFill>
                <a:srgbClr val="366092"/>
              </a:solidFill>
              <a:latin typeface="Calibri"/>
            </a:endParaRPr>
          </a:p>
        </p:txBody>
      </p:sp>
      <p:sp>
        <p:nvSpPr>
          <p:cNvPr id="197" name="TextShape 2"/>
          <p:cNvSpPr txBox="1"/>
          <p:nvPr/>
        </p:nvSpPr>
        <p:spPr>
          <a:xfrm>
            <a:off x="457200" y="1029240"/>
            <a:ext cx="8229240" cy="4900505"/>
          </a:xfrm>
          <a:prstGeom prst="rect">
            <a:avLst/>
          </a:prstGeom>
          <a:noFill/>
          <a:ln>
            <a:noFill/>
          </a:ln>
        </p:spPr>
        <p:txBody>
          <a:bodyPr lIns="90000" tIns="45000" rIns="90000" bIns="45000">
            <a:noAutofit/>
          </a:bodyPr>
          <a:lstStyle/>
          <a:p>
            <a:pPr>
              <a:lnSpc>
                <a:spcPct val="100000"/>
              </a:lnSpc>
              <a:spcBef>
                <a:spcPts val="561"/>
              </a:spcBef>
            </a:pPr>
            <a:r>
              <a:rPr lang="en-US" sz="2400" b="1" strike="noStrike" spc="-1" dirty="0">
                <a:solidFill>
                  <a:srgbClr val="366092"/>
                </a:solidFill>
                <a:latin typeface="Calibri"/>
              </a:rPr>
              <a:t>Solution</a:t>
            </a:r>
            <a:endParaRPr lang="en-US" sz="2400" b="0" strike="noStrike" spc="-1" dirty="0">
              <a:solidFill>
                <a:srgbClr val="366092"/>
              </a:solidFill>
              <a:latin typeface="Calibri"/>
            </a:endParaRPr>
          </a:p>
          <a:p>
            <a:pPr marL="514440" indent="-514080">
              <a:lnSpc>
                <a:spcPct val="100000"/>
              </a:lnSpc>
              <a:spcBef>
                <a:spcPts val="561"/>
              </a:spcBef>
              <a:buClr>
                <a:srgbClr val="366092"/>
              </a:buClr>
              <a:buFont typeface="Calibri"/>
              <a:buAutoNum type="arabicPeriod"/>
            </a:pPr>
            <a:r>
              <a:rPr lang="en-US" sz="2400" b="0" strike="noStrike" spc="-1" dirty="0">
                <a:solidFill>
                  <a:srgbClr val="366092"/>
                </a:solidFill>
                <a:latin typeface="Calibri"/>
              </a:rPr>
              <a:t>​</a:t>
            </a:r>
          </a:p>
          <a:p>
            <a:pPr marL="514440" indent="-514080">
              <a:lnSpc>
                <a:spcPct val="100000"/>
              </a:lnSpc>
              <a:spcBef>
                <a:spcPts val="561"/>
              </a:spcBef>
              <a:buClr>
                <a:srgbClr val="366092"/>
              </a:buClr>
              <a:buFont typeface="Calibri"/>
              <a:buAutoNum type="alphaLcPeriod"/>
            </a:pPr>
            <a:r>
              <a:rPr lang="en-US" sz="2400" b="0" strike="noStrike" spc="-1" dirty="0">
                <a:solidFill>
                  <a:srgbClr val="366092"/>
                </a:solidFill>
                <a:latin typeface="Calibri"/>
              </a:rPr>
              <a:t>​Population: All US adults</a:t>
            </a:r>
          </a:p>
          <a:p>
            <a:pPr marL="514440" indent="-514080">
              <a:lnSpc>
                <a:spcPct val="100000"/>
              </a:lnSpc>
              <a:spcBef>
                <a:spcPts val="561"/>
              </a:spcBef>
              <a:buClr>
                <a:srgbClr val="366092"/>
              </a:buClr>
              <a:buFont typeface="Calibri"/>
              <a:buAutoNum type="alphaLcPeriod" startAt="2"/>
            </a:pPr>
            <a:r>
              <a:rPr lang="en-US" sz="2400" b="0" strike="noStrike" spc="-1" dirty="0">
                <a:solidFill>
                  <a:srgbClr val="366092"/>
                </a:solidFill>
                <a:latin typeface="Calibri"/>
              </a:rPr>
              <a:t>​Sample: The </a:t>
            </a:r>
            <a:r>
              <a:rPr lang="en-US" sz="2400" b="0" strike="noStrike" spc="-1" dirty="0">
                <a:solidFill>
                  <a:srgbClr val="366092"/>
                </a:solidFill>
                <a:latin typeface="Cambria Math"/>
              </a:rPr>
              <a:t>3930</a:t>
            </a:r>
            <a:r>
              <a:rPr lang="en-US" sz="2400" b="0" strike="noStrike" spc="-1" dirty="0">
                <a:solidFill>
                  <a:srgbClr val="366092"/>
                </a:solidFill>
                <a:latin typeface="Calibri"/>
              </a:rPr>
              <a:t> US adults who were surveyed</a:t>
            </a:r>
          </a:p>
          <a:p>
            <a:pPr marL="514440" indent="-514080">
              <a:lnSpc>
                <a:spcPct val="100000"/>
              </a:lnSpc>
              <a:spcBef>
                <a:spcPts val="561"/>
              </a:spcBef>
              <a:buClr>
                <a:srgbClr val="366092"/>
              </a:buClr>
              <a:buFont typeface="Calibri"/>
              <a:buAutoNum type="alphaLcPeriod" startAt="3"/>
            </a:pPr>
            <a:r>
              <a:rPr lang="en-US" sz="2400" b="0" strike="noStrike" spc="-1" dirty="0">
                <a:solidFill>
                  <a:srgbClr val="366092"/>
                </a:solidFill>
                <a:latin typeface="Calibri"/>
              </a:rPr>
              <a:t>​The value 43% refers to </a:t>
            </a:r>
            <a:r>
              <a:rPr lang="en-US" sz="2400" b="0" i="1" strike="noStrike" spc="-1" dirty="0">
                <a:solidFill>
                  <a:srgbClr val="366092"/>
                </a:solidFill>
                <a:latin typeface="Calibri"/>
              </a:rPr>
              <a:t>all</a:t>
            </a:r>
            <a:r>
              <a:rPr lang="en-US" sz="2400" b="0" strike="noStrike" spc="-1" dirty="0">
                <a:solidFill>
                  <a:srgbClr val="366092"/>
                </a:solidFill>
                <a:latin typeface="Calibri"/>
              </a:rPr>
              <a:t> US adults; thus, this is a population parameter.</a:t>
            </a:r>
          </a:p>
          <a:p>
            <a:pPr marL="514440" indent="-514080">
              <a:lnSpc>
                <a:spcPct val="100000"/>
              </a:lnSpc>
              <a:spcBef>
                <a:spcPts val="561"/>
              </a:spcBef>
              <a:buClr>
                <a:srgbClr val="366092"/>
              </a:buClr>
              <a:buFont typeface="Calibri"/>
              <a:buAutoNum type="arabicPeriod" startAt="2"/>
            </a:pPr>
            <a:r>
              <a:rPr lang="en-US" sz="2400" b="0" strike="noStrike" spc="-1" dirty="0">
                <a:solidFill>
                  <a:srgbClr val="366092"/>
                </a:solidFill>
                <a:latin typeface="Calibri"/>
              </a:rPr>
              <a:t>​</a:t>
            </a:r>
          </a:p>
          <a:p>
            <a:pPr marL="514440" indent="-514080">
              <a:lnSpc>
                <a:spcPct val="100000"/>
              </a:lnSpc>
              <a:spcBef>
                <a:spcPts val="561"/>
              </a:spcBef>
              <a:buClr>
                <a:srgbClr val="366092"/>
              </a:buClr>
              <a:buFont typeface="Calibri"/>
              <a:buAutoNum type="alphaLcPeriod"/>
            </a:pPr>
            <a:r>
              <a:rPr lang="en-US" sz="2400" b="0" strike="noStrike" spc="-1" dirty="0">
                <a:solidFill>
                  <a:srgbClr val="366092"/>
                </a:solidFill>
                <a:latin typeface="Calibri"/>
              </a:rPr>
              <a:t>​Population: All those living in the United States and District of Columbia, 18 years of age or older.</a:t>
            </a:r>
          </a:p>
          <a:p>
            <a:pPr marL="514440" indent="-514080">
              <a:lnSpc>
                <a:spcPct val="100000"/>
              </a:lnSpc>
              <a:spcBef>
                <a:spcPts val="561"/>
              </a:spcBef>
              <a:buClr>
                <a:srgbClr val="366092"/>
              </a:buClr>
              <a:buFont typeface="Calibri"/>
              <a:buAutoNum type="alphaLcPeriod" startAt="2"/>
            </a:pPr>
            <a:r>
              <a:rPr lang="en-US" sz="2400" b="0" strike="noStrike" spc="-1" dirty="0">
                <a:solidFill>
                  <a:srgbClr val="366092"/>
                </a:solidFill>
                <a:latin typeface="Calibri"/>
              </a:rPr>
              <a:t>​Sample: The </a:t>
            </a:r>
            <a:r>
              <a:rPr lang="en-US" sz="2400" b="0" strike="noStrike" spc="-1" dirty="0">
                <a:solidFill>
                  <a:srgbClr val="366092"/>
                </a:solidFill>
                <a:latin typeface="Cambria Math"/>
              </a:rPr>
              <a:t>2001</a:t>
            </a:r>
            <a:r>
              <a:rPr lang="en-US" sz="2400" b="0" strike="noStrike" spc="-1" dirty="0">
                <a:solidFill>
                  <a:srgbClr val="366092"/>
                </a:solidFill>
                <a:latin typeface="Calibri"/>
              </a:rPr>
              <a:t> adults who were surveyed</a:t>
            </a:r>
          </a:p>
          <a:p>
            <a:pPr marL="514440" indent="-514080">
              <a:lnSpc>
                <a:spcPct val="100000"/>
              </a:lnSpc>
              <a:spcBef>
                <a:spcPts val="561"/>
              </a:spcBef>
              <a:buClr>
                <a:srgbClr val="366092"/>
              </a:buClr>
              <a:buFont typeface="Calibri"/>
              <a:buAutoNum type="alphaLcPeriod" startAt="3"/>
            </a:pPr>
            <a:r>
              <a:rPr lang="en-US" sz="2400" b="0" strike="noStrike" spc="-1" dirty="0">
                <a:solidFill>
                  <a:srgbClr val="366092"/>
                </a:solidFill>
                <a:latin typeface="Calibri"/>
              </a:rPr>
              <a:t>​The value 48% refers to only those adults who were surveyed; thus, this is a sample statistic.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TotalTime>
  <Words>1034</Words>
  <Application>Microsoft Office PowerPoint</Application>
  <PresentationFormat>On-screen Show (4:3)</PresentationFormat>
  <Paragraphs>63</Paragraphs>
  <Slides>12</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12</vt:i4>
      </vt:variant>
    </vt:vector>
  </HeadingPairs>
  <TitlesOfParts>
    <vt:vector size="21" baseType="lpstr">
      <vt:lpstr>Arial</vt:lpstr>
      <vt:lpstr>Calibri</vt:lpstr>
      <vt:lpstr>Cambria Math</vt:lpstr>
      <vt:lpstr>Symbol</vt:lpstr>
      <vt:lpstr>Wingdings</vt:lpstr>
      <vt:lpstr>Office Theme</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subject/>
  <dc:creator>Hawkes Learning</dc:creator>
  <dc:description/>
  <cp:lastModifiedBy>Robin Hendrix</cp:lastModifiedBy>
  <cp:revision>125</cp:revision>
  <dcterms:created xsi:type="dcterms:W3CDTF">2013-04-26T14:43:13Z</dcterms:created>
  <dcterms:modified xsi:type="dcterms:W3CDTF">2020-08-10T11:33:02Z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Microsoft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12</vt:i4>
  </property>
</Properties>
</file>