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6"/>
  </p:notesMasterIdLst>
  <p:handoutMasterIdLst>
    <p:handoutMasterId r:id="rId37"/>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83" r:id="rId21"/>
    <p:sldId id="284" r:id="rId22"/>
    <p:sldId id="285" r:id="rId23"/>
    <p:sldId id="286" r:id="rId24"/>
    <p:sldId id="287" r:id="rId25"/>
    <p:sldId id="288" r:id="rId26"/>
    <p:sldId id="275" r:id="rId27"/>
    <p:sldId id="289" r:id="rId28"/>
    <p:sldId id="276" r:id="rId29"/>
    <p:sldId id="277" r:id="rId30"/>
    <p:sldId id="278" r:id="rId31"/>
    <p:sldId id="279" r:id="rId32"/>
    <p:sldId id="280" r:id="rId33"/>
    <p:sldId id="281" r:id="rId34"/>
    <p:sldId id="282" r:id="rId35"/>
  </p:sldIdLst>
  <p:sldSz cx="9144000" cy="6858000" type="screen4x3"/>
  <p:notesSz cx="6858000" cy="9144000"/>
  <p:embeddedFontLst>
    <p:embeddedFont>
      <p:font typeface="Calibri" panose="020F0502020204030204" pitchFamily="34" charset="0"/>
      <p:regular r:id="rId38"/>
      <p:bold r:id="rId39"/>
      <p:italic r:id="rId40"/>
      <p:boldItalic r:id="rId41"/>
    </p:embeddedFont>
    <p:embeddedFont>
      <p:font typeface="Cambria Math" panose="02040503050406030204" pitchFamily="18" charset="0"/>
      <p:regular r:id="rId4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ick  Belloit" initials="" lastIdx="1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2D7D9F"/>
    <a:srgbClr val="0000FF"/>
    <a:srgbClr val="000099"/>
    <a:srgbClr val="1F497D"/>
    <a:srgbClr val="366092"/>
    <a:srgbClr val="1F49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527D978-7C2E-4290-9855-9B7932287F62}" v="10" dt="2022-05-06T18:22:38.41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2880"/>
      </p:guideLst>
    </p:cSldViewPr>
  </p:slideViewPr>
  <p:notesViewPr>
    <p:cSldViewPr snapToGrid="0">
      <p:cViewPr>
        <p:scale>
          <a:sx n="1" d="2"/>
          <a:sy n="1" d="2"/>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2.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5.fntdata"/><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font" Target="fonts/font3.fntdata"/><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49"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commentAuthors" Target="commentAuthors.xml"/><Relationship Id="rId48" Type="http://schemas.microsoft.com/office/2016/11/relationships/changesInfo" Target="changesInfos/changesInfo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1.fntdata"/><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ephanie Jordan" userId="7649d907-d876-412a-8e53-dd49fe8f555f" providerId="ADAL" clId="{F527D978-7C2E-4290-9855-9B7932287F62}"/>
    <pc:docChg chg="modSld">
      <pc:chgData name="Stephanie Jordan" userId="7649d907-d876-412a-8e53-dd49fe8f555f" providerId="ADAL" clId="{F527D978-7C2E-4290-9855-9B7932287F62}" dt="2022-05-06T18:22:38.411" v="9"/>
      <pc:docMkLst>
        <pc:docMk/>
      </pc:docMkLst>
      <pc:sldChg chg="modSp">
        <pc:chgData name="Stephanie Jordan" userId="7649d907-d876-412a-8e53-dd49fe8f555f" providerId="ADAL" clId="{F527D978-7C2E-4290-9855-9B7932287F62}" dt="2022-05-06T18:22:38.411" v="9"/>
        <pc:sldMkLst>
          <pc:docMk/>
          <pc:sldMk cId="0" sldId="272"/>
        </pc:sldMkLst>
        <pc:spChg chg="mod">
          <ac:chgData name="Stephanie Jordan" userId="7649d907-d876-412a-8e53-dd49fe8f555f" providerId="ADAL" clId="{F527D978-7C2E-4290-9855-9B7932287F62}" dt="2022-05-06T18:22:38.411" v="9"/>
          <ac:spMkLst>
            <pc:docMk/>
            <pc:sldMk cId="0" sldId="272"/>
            <ac:spMk id="3"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235DB0-18E5-42EE-8A41-3EE53E7DF1D8}" type="datetimeFigureOut">
              <a:rPr lang="en-US" smtClean="0"/>
              <a:pPr/>
              <a:t>5/6/2022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4792EB-0FA9-4C62-9AEF-94474B71BCAD}" type="slidenum">
              <a:rPr lang="en-US" smtClean="0"/>
              <a:pPr/>
              <a:t>‹#›</a:t>
            </a:fld>
            <a:endParaRPr lang="en-US"/>
          </a:p>
        </p:txBody>
      </p:sp>
    </p:spTree>
    <p:extLst>
      <p:ext uri="{BB962C8B-B14F-4D97-AF65-F5344CB8AC3E}">
        <p14:creationId xmlns:p14="http://schemas.microsoft.com/office/powerpoint/2010/main" val="41630158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69A0D3-B478-40F2-A888-1E8089CEC0F3}" type="datetimeFigureOut">
              <a:rPr lang="en-US" smtClean="0"/>
              <a:pPr/>
              <a:t>5/6/2022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6DA207-A26B-4388-9112-E8BB699F6246}" type="slidenum">
              <a:rPr lang="en-US" smtClean="0"/>
              <a:pPr/>
              <a:t>‹#›</a:t>
            </a:fld>
            <a:endParaRPr lang="en-US"/>
          </a:p>
        </p:txBody>
      </p:sp>
    </p:spTree>
    <p:extLst>
      <p:ext uri="{BB962C8B-B14F-4D97-AF65-F5344CB8AC3E}">
        <p14:creationId xmlns:p14="http://schemas.microsoft.com/office/powerpoint/2010/main" val="6156667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10"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a:solidFill>
                <a:srgbClr val="004786"/>
              </a:solidFill>
            </a:endParaRPr>
          </a:p>
          <a:p>
            <a:pPr eaLnBrk="1" hangingPunct="1"/>
            <a:r>
              <a:rPr lang="en-US" baseline="-25000">
                <a:solidFill>
                  <a:srgbClr val="2D7D9F"/>
                </a:solidFill>
              </a:rPr>
              <a:t>Copyright © by Hawkes Learning</a:t>
            </a:r>
          </a:p>
          <a:p>
            <a:pPr eaLnBrk="1" hangingPunct="1"/>
            <a:r>
              <a:rPr lang="en-US" baseline="-25000">
                <a:solidFill>
                  <a:srgbClr val="2D7D9F"/>
                </a:solidFill>
              </a:rPr>
              <a:t>All rights reserved.</a:t>
            </a: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4" name="Text Placeholder 3">
            <a:extLst>
              <a:ext uri="{FF2B5EF4-FFF2-40B4-BE49-F238E27FC236}">
                <a16:creationId xmlns:a16="http://schemas.microsoft.com/office/drawing/2014/main" id="{71A0D54E-FB3F-4E00-91DF-E7D7900CC666}"/>
              </a:ext>
            </a:extLst>
          </p:cNvPr>
          <p:cNvSpPr>
            <a:spLocks noGrp="1"/>
          </p:cNvSpPr>
          <p:nvPr>
            <p:ph type="body" sz="quarter" idx="10" hasCustomPrompt="1"/>
          </p:nvPr>
        </p:nvSpPr>
        <p:spPr>
          <a:xfrm>
            <a:off x="1371600" y="3502152"/>
            <a:ext cx="6400800" cy="1755648"/>
          </a:xfrm>
          <a:prstGeom prst="rect">
            <a:avLst/>
          </a:prstGeom>
        </p:spPr>
        <p:txBody>
          <a:bodyPr anchor="t" anchorCtr="1"/>
          <a:lstStyle>
            <a:lvl1pPr marL="0" indent="0">
              <a:buFontTx/>
              <a:buNone/>
              <a:defRPr b="1" i="1"/>
            </a:lvl1pPr>
          </a:lstStyle>
          <a:p>
            <a:pPr lvl="0"/>
            <a:r>
              <a:rPr lang="en-US"/>
              <a:t>Click to add subtitle</a:t>
            </a:r>
          </a:p>
        </p:txBody>
      </p:sp>
      <p:sp>
        <p:nvSpPr>
          <p:cNvPr id="3" name="Title 2">
            <a:extLst>
              <a:ext uri="{FF2B5EF4-FFF2-40B4-BE49-F238E27FC236}">
                <a16:creationId xmlns:a16="http://schemas.microsoft.com/office/drawing/2014/main" id="{F01147E5-B1BD-4168-9DA2-D332C27DB199}"/>
              </a:ext>
            </a:extLst>
          </p:cNvPr>
          <p:cNvSpPr>
            <a:spLocks noGrp="1"/>
          </p:cNvSpPr>
          <p:nvPr>
            <p:ph type="title"/>
          </p:nvPr>
        </p:nvSpPr>
        <p:spPr>
          <a:xfrm>
            <a:off x="640080" y="2130552"/>
            <a:ext cx="7772400" cy="1472184"/>
          </a:xfrm>
          <a:prstGeom prst="rect">
            <a:avLst/>
          </a:prstGeom>
        </p:spPr>
        <p:txBody>
          <a:bodyPr anchor="ctr" anchorCtr="0"/>
          <a:lstStyle>
            <a:lvl1pPr>
              <a:defRPr b="1">
                <a:latin typeface="Arial" panose="020B0604020202020204" pitchFamily="34" charset="0"/>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3651075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rrors">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a:solidFill>
                <a:srgbClr val="004786"/>
              </a:solidFill>
            </a:endParaRPr>
          </a:p>
          <a:p>
            <a:pPr eaLnBrk="1" hangingPunct="1"/>
            <a:r>
              <a:rPr lang="en-US" baseline="-25000">
                <a:solidFill>
                  <a:srgbClr val="2D7D9F"/>
                </a:solidFill>
              </a:rPr>
              <a:t>Copyright © by Hawkes Learning</a:t>
            </a:r>
          </a:p>
          <a:p>
            <a:pPr eaLnBrk="1" hangingPunct="1"/>
            <a:r>
              <a:rPr lang="en-US" baseline="-2500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C7651718-6C8C-47B1-82C8-30B07A449145}"/>
              </a:ext>
            </a:extLst>
          </p:cNvPr>
          <p:cNvSpPr>
            <a:spLocks noGrp="1"/>
          </p:cNvSpPr>
          <p:nvPr>
            <p:ph type="body" sz="quarter" idx="10"/>
          </p:nvPr>
        </p:nvSpPr>
        <p:spPr>
          <a:xfrm>
            <a:off x="457200" y="1082078"/>
            <a:ext cx="8229600" cy="4914276"/>
          </a:xfrm>
          <a:prstGeom prst="rect">
            <a:avLst/>
          </a:prstGeom>
          <a:ln w="28575">
            <a:solidFill>
              <a:srgbClr val="FF0000"/>
            </a:solidFill>
          </a:ln>
        </p:spPr>
        <p:txBody>
          <a:bodyPr/>
          <a:lstStyle>
            <a:lvl1pPr marL="0" indent="0">
              <a:buNone/>
              <a:defRPr sz="2800">
                <a:solidFill>
                  <a:srgbClr val="000000"/>
                </a:solidFill>
              </a:defRPr>
            </a:lvl1pPr>
          </a:lstStyle>
          <a:p>
            <a:pPr lvl="0"/>
            <a:endParaRPr lang="en-US"/>
          </a:p>
        </p:txBody>
      </p:sp>
    </p:spTree>
    <p:extLst>
      <p:ext uri="{BB962C8B-B14F-4D97-AF65-F5344CB8AC3E}">
        <p14:creationId xmlns:p14="http://schemas.microsoft.com/office/powerpoint/2010/main" val="23534850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rrors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a:solidFill>
                <a:srgbClr val="004786"/>
              </a:solidFill>
            </a:endParaRPr>
          </a:p>
          <a:p>
            <a:pPr eaLnBrk="1" hangingPunct="1"/>
            <a:r>
              <a:rPr lang="en-US" baseline="-25000">
                <a:solidFill>
                  <a:srgbClr val="2D7D9F"/>
                </a:solidFill>
              </a:rPr>
              <a:t>Copyright © by Hawkes Learning</a:t>
            </a:r>
          </a:p>
          <a:p>
            <a:pPr eaLnBrk="1" hangingPunct="1"/>
            <a:r>
              <a:rPr lang="en-US" baseline="-2500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9" name="Rectangle 8">
            <a:extLst>
              <a:ext uri="{FF2B5EF4-FFF2-40B4-BE49-F238E27FC236}">
                <a16:creationId xmlns:a16="http://schemas.microsoft.com/office/drawing/2014/main" id="{FCDC75ED-AB7E-4E7F-BC5E-A252D6044ADB}"/>
              </a:ext>
            </a:extLst>
          </p:cNvPr>
          <p:cNvSpPr/>
          <p:nvPr userDrawn="1"/>
        </p:nvSpPr>
        <p:spPr>
          <a:xfrm>
            <a:off x="457200" y="1092966"/>
            <a:ext cx="8229599" cy="4850594"/>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15A2C83-F758-497D-9ED7-F511E4334CAF}"/>
              </a:ext>
            </a:extLst>
          </p:cNvPr>
          <p:cNvSpPr>
            <a:spLocks noGrp="1"/>
          </p:cNvSpPr>
          <p:nvPr>
            <p:ph sz="quarter" idx="10" hasCustomPrompt="1"/>
          </p:nvPr>
        </p:nvSpPr>
        <p:spPr>
          <a:xfrm>
            <a:off x="457200" y="1092200"/>
            <a:ext cx="8229600" cy="4840288"/>
          </a:xfrm>
          <a:prstGeom prst="rect">
            <a:avLst/>
          </a:prstGeom>
        </p:spPr>
        <p:txBody>
          <a:bodyPr/>
          <a:lstStyle>
            <a:lvl1pPr marL="0" indent="0">
              <a:buNone/>
              <a:defRPr/>
            </a:lvl1pPr>
          </a:lstStyle>
          <a:p>
            <a:pPr lvl="0"/>
            <a:r>
              <a:rPr lang="en-US"/>
              <a:t> </a:t>
            </a:r>
          </a:p>
        </p:txBody>
      </p:sp>
    </p:spTree>
    <p:extLst>
      <p:ext uri="{BB962C8B-B14F-4D97-AF65-F5344CB8AC3E}">
        <p14:creationId xmlns:p14="http://schemas.microsoft.com/office/powerpoint/2010/main" val="11792827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rrors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a:solidFill>
                <a:srgbClr val="004786"/>
              </a:solidFill>
            </a:endParaRPr>
          </a:p>
          <a:p>
            <a:pPr eaLnBrk="1" hangingPunct="1"/>
            <a:r>
              <a:rPr lang="en-US" baseline="-25000">
                <a:solidFill>
                  <a:srgbClr val="2D7D9F"/>
                </a:solidFill>
              </a:rPr>
              <a:t>Copyright © by Hawkes Learning</a:t>
            </a:r>
          </a:p>
          <a:p>
            <a:pPr eaLnBrk="1" hangingPunct="1"/>
            <a:r>
              <a:rPr lang="en-US" baseline="-2500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46C5300E-46C0-4573-BB9D-2DC5A4375238}"/>
              </a:ext>
            </a:extLst>
          </p:cNvPr>
          <p:cNvSpPr>
            <a:spLocks noGrp="1"/>
          </p:cNvSpPr>
          <p:nvPr>
            <p:ph type="tbl" sz="quarter" idx="10"/>
          </p:nvPr>
        </p:nvSpPr>
        <p:spPr>
          <a:xfrm>
            <a:off x="457200" y="1105523"/>
            <a:ext cx="8229600" cy="4838040"/>
          </a:xfrm>
          <a:prstGeom prst="rect">
            <a:avLst/>
          </a:prstGeom>
          <a:ln w="28575">
            <a:solidFill>
              <a:srgbClr val="FF0000"/>
            </a:solidFill>
          </a:ln>
        </p:spPr>
        <p:txBody>
          <a:bodyPr/>
          <a:lstStyle>
            <a:lvl1pPr>
              <a:defRPr sz="2800"/>
            </a:lvl1pPr>
          </a:lstStyle>
          <a:p>
            <a:endParaRPr lang="en-US"/>
          </a:p>
        </p:txBody>
      </p:sp>
    </p:spTree>
    <p:extLst>
      <p:ext uri="{BB962C8B-B14F-4D97-AF65-F5344CB8AC3E}">
        <p14:creationId xmlns:p14="http://schemas.microsoft.com/office/powerpoint/2010/main" val="7629876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Notes">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a:solidFill>
                <a:srgbClr val="004786"/>
              </a:solidFill>
            </a:endParaRPr>
          </a:p>
          <a:p>
            <a:pPr eaLnBrk="1" hangingPunct="1"/>
            <a:r>
              <a:rPr lang="en-US" baseline="-25000">
                <a:solidFill>
                  <a:srgbClr val="2D7D9F"/>
                </a:solidFill>
              </a:rPr>
              <a:t>Copyright © by Hawkes Learning</a:t>
            </a:r>
          </a:p>
          <a:p>
            <a:pPr eaLnBrk="1" hangingPunct="1"/>
            <a:r>
              <a:rPr lang="en-US" baseline="-2500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CDC7A059-BE2D-4107-9D5E-745311FEFA72}"/>
              </a:ext>
            </a:extLst>
          </p:cNvPr>
          <p:cNvSpPr>
            <a:spLocks noGrp="1"/>
          </p:cNvSpPr>
          <p:nvPr>
            <p:ph type="body" sz="quarter" idx="10"/>
          </p:nvPr>
        </p:nvSpPr>
        <p:spPr>
          <a:xfrm>
            <a:off x="457200" y="1082078"/>
            <a:ext cx="8229600" cy="4861484"/>
          </a:xfrm>
          <a:prstGeom prst="rect">
            <a:avLst/>
          </a:prstGeom>
          <a:ln w="28575">
            <a:solidFill>
              <a:schemeClr val="accent1"/>
            </a:solidFill>
          </a:ln>
        </p:spPr>
        <p:txBody>
          <a:bodyPr/>
          <a:lstStyle>
            <a:lvl1pPr marL="0" indent="0">
              <a:buNone/>
              <a:defRPr sz="2800"/>
            </a:lvl1pPr>
          </a:lstStyle>
          <a:p>
            <a:pPr lvl="0"/>
            <a:endParaRPr lang="en-US"/>
          </a:p>
        </p:txBody>
      </p:sp>
    </p:spTree>
    <p:extLst>
      <p:ext uri="{BB962C8B-B14F-4D97-AF65-F5344CB8AC3E}">
        <p14:creationId xmlns:p14="http://schemas.microsoft.com/office/powerpoint/2010/main" val="29797087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Notes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a:solidFill>
                <a:srgbClr val="004786"/>
              </a:solidFill>
            </a:endParaRPr>
          </a:p>
          <a:p>
            <a:pPr eaLnBrk="1" hangingPunct="1"/>
            <a:r>
              <a:rPr lang="en-US" baseline="-25000">
                <a:solidFill>
                  <a:srgbClr val="2D7D9F"/>
                </a:solidFill>
              </a:rPr>
              <a:t>Copyright © by Hawkes Learning</a:t>
            </a:r>
          </a:p>
          <a:p>
            <a:pPr eaLnBrk="1" hangingPunct="1"/>
            <a:r>
              <a:rPr lang="en-US" baseline="-2500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9" name="Rectangle 8">
            <a:extLst>
              <a:ext uri="{FF2B5EF4-FFF2-40B4-BE49-F238E27FC236}">
                <a16:creationId xmlns:a16="http://schemas.microsoft.com/office/drawing/2014/main" id="{9BD3E83F-5038-477C-AF54-68062F1599E0}"/>
              </a:ext>
            </a:extLst>
          </p:cNvPr>
          <p:cNvSpPr/>
          <p:nvPr userDrawn="1"/>
        </p:nvSpPr>
        <p:spPr>
          <a:xfrm>
            <a:off x="457201" y="1092969"/>
            <a:ext cx="8229599" cy="4850594"/>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AA0EA87-BE08-4809-8855-91948461D982}"/>
              </a:ext>
            </a:extLst>
          </p:cNvPr>
          <p:cNvSpPr>
            <a:spLocks noGrp="1"/>
          </p:cNvSpPr>
          <p:nvPr>
            <p:ph sz="quarter" idx="10" hasCustomPrompt="1"/>
          </p:nvPr>
        </p:nvSpPr>
        <p:spPr>
          <a:xfrm>
            <a:off x="457200" y="1092200"/>
            <a:ext cx="8229600" cy="4862513"/>
          </a:xfrm>
          <a:prstGeom prst="rect">
            <a:avLst/>
          </a:prstGeom>
        </p:spPr>
        <p:txBody>
          <a:bodyPr/>
          <a:lstStyle>
            <a:lvl1pPr marL="0" indent="0">
              <a:buNone/>
              <a:defRPr/>
            </a:lvl1pPr>
          </a:lstStyle>
          <a:p>
            <a:pPr lvl="0"/>
            <a:r>
              <a:rPr lang="en-US"/>
              <a:t> </a:t>
            </a:r>
          </a:p>
        </p:txBody>
      </p:sp>
    </p:spTree>
    <p:extLst>
      <p:ext uri="{BB962C8B-B14F-4D97-AF65-F5344CB8AC3E}">
        <p14:creationId xmlns:p14="http://schemas.microsoft.com/office/powerpoint/2010/main" val="1155031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Notes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a:solidFill>
                <a:srgbClr val="004786"/>
              </a:solidFill>
            </a:endParaRPr>
          </a:p>
          <a:p>
            <a:pPr eaLnBrk="1" hangingPunct="1"/>
            <a:r>
              <a:rPr lang="en-US" baseline="-25000">
                <a:solidFill>
                  <a:srgbClr val="2D7D9F"/>
                </a:solidFill>
              </a:rPr>
              <a:t>Copyright © by Hawkes Learning</a:t>
            </a:r>
          </a:p>
          <a:p>
            <a:pPr eaLnBrk="1" hangingPunct="1"/>
            <a:r>
              <a:rPr lang="en-US" baseline="-2500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C306A871-D043-41D9-9A57-60349F9974E7}"/>
              </a:ext>
            </a:extLst>
          </p:cNvPr>
          <p:cNvSpPr>
            <a:spLocks noGrp="1"/>
          </p:cNvSpPr>
          <p:nvPr>
            <p:ph type="tbl" sz="quarter" idx="10"/>
          </p:nvPr>
        </p:nvSpPr>
        <p:spPr>
          <a:xfrm>
            <a:off x="457200" y="1105523"/>
            <a:ext cx="8229600" cy="4838040"/>
          </a:xfrm>
          <a:prstGeom prst="rect">
            <a:avLst/>
          </a:prstGeom>
          <a:ln w="28575">
            <a:solidFill>
              <a:schemeClr val="accent1"/>
            </a:solidFill>
          </a:ln>
        </p:spPr>
        <p:txBody>
          <a:bodyPr/>
          <a:lstStyle>
            <a:lvl1pPr>
              <a:defRPr sz="2800"/>
            </a:lvl1pPr>
          </a:lstStyle>
          <a:p>
            <a:endParaRPr lang="en-US"/>
          </a:p>
        </p:txBody>
      </p:sp>
    </p:spTree>
    <p:extLst>
      <p:ext uri="{BB962C8B-B14F-4D97-AF65-F5344CB8AC3E}">
        <p14:creationId xmlns:p14="http://schemas.microsoft.com/office/powerpoint/2010/main" val="7891612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a:solidFill>
                <a:srgbClr val="004786"/>
              </a:solidFill>
            </a:endParaRPr>
          </a:p>
          <a:p>
            <a:pPr eaLnBrk="1" hangingPunct="1"/>
            <a:r>
              <a:rPr lang="en-US" baseline="-25000">
                <a:solidFill>
                  <a:srgbClr val="2D7D9F"/>
                </a:solidFill>
              </a:rPr>
              <a:t>Copyright © by Hawkes Learning</a:t>
            </a:r>
          </a:p>
          <a:p>
            <a:pPr eaLnBrk="1" hangingPunct="1"/>
            <a:r>
              <a:rPr lang="en-US" baseline="-25000">
                <a:solidFill>
                  <a:srgbClr val="2D7D9F"/>
                </a:solidFill>
              </a:rPr>
              <a:t>All rights reserved.</a:t>
            </a:r>
          </a:p>
        </p:txBody>
      </p:sp>
      <p:cxnSp>
        <p:nvCxnSpPr>
          <p:cNvPr id="7" name="Straight Connector 6"/>
          <p:cNvCxnSpPr/>
          <p:nvPr userDrawn="1"/>
        </p:nvCxnSpPr>
        <p:spPr>
          <a:xfrm>
            <a:off x="457200" y="997527"/>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457200" indent="-457200">
              <a:buFont typeface="Courier New" panose="02070309020205020404" pitchFamily="49" charset="0"/>
              <a:buChar char="o"/>
              <a:defRPr sz="2800" b="0" i="0" baseline="0">
                <a:solidFill>
                  <a:srgbClr val="366092"/>
                </a:solidFill>
              </a:defRPr>
            </a:lvl1pPr>
          </a:lstStyle>
          <a:p>
            <a:pPr lvl="0"/>
            <a:r>
              <a:rPr lang="en-US"/>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9" name="TextBox 18">
            <a:extLst>
              <a:ext uri="{FF2B5EF4-FFF2-40B4-BE49-F238E27FC236}">
                <a16:creationId xmlns:a16="http://schemas.microsoft.com/office/drawing/2014/main" id="{A5FF21EF-72E3-4AF0-B271-8ABDCFDC73DB}"/>
              </a:ext>
            </a:extLst>
          </p:cNvPr>
          <p:cNvSpPr txBox="1"/>
          <p:nvPr userDrawn="1"/>
        </p:nvSpPr>
        <p:spPr>
          <a:xfrm>
            <a:off x="457200" y="155448"/>
            <a:ext cx="8229600" cy="941832"/>
          </a:xfrm>
          <a:prstGeom prst="rect">
            <a:avLst/>
          </a:prstGeom>
          <a:noFill/>
        </p:spPr>
        <p:txBody>
          <a:bodyPr wrap="square" rtlCol="0" anchor="ctr" anchorCtr="1">
            <a:noAutofit/>
          </a:bodyPr>
          <a:lstStyle/>
          <a:p>
            <a:pPr algn="ctr"/>
            <a:r>
              <a:rPr lang="en-US" sz="3200">
                <a:latin typeface="+mj-lt"/>
              </a:rPr>
              <a:t>Objectives</a:t>
            </a:r>
          </a:p>
        </p:txBody>
      </p:sp>
    </p:spTree>
    <p:extLst>
      <p:ext uri="{BB962C8B-B14F-4D97-AF65-F5344CB8AC3E}">
        <p14:creationId xmlns:p14="http://schemas.microsoft.com/office/powerpoint/2010/main" val="31983257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xamp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a:solidFill>
                <a:srgbClr val="004786"/>
              </a:solidFill>
            </a:endParaRPr>
          </a:p>
          <a:p>
            <a:pPr eaLnBrk="1" hangingPunct="1"/>
            <a:r>
              <a:rPr lang="en-US" baseline="-25000">
                <a:solidFill>
                  <a:srgbClr val="2D7D9F"/>
                </a:solidFill>
              </a:rPr>
              <a:t>Copyright © by Hawkes Learning</a:t>
            </a:r>
          </a:p>
          <a:p>
            <a:pPr eaLnBrk="1" hangingPunct="1"/>
            <a:r>
              <a:rPr lang="en-US" baseline="-2500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3" name="Text Placeholder 2">
            <a:extLst>
              <a:ext uri="{FF2B5EF4-FFF2-40B4-BE49-F238E27FC236}">
                <a16:creationId xmlns:a16="http://schemas.microsoft.com/office/drawing/2014/main" id="{D6EEC94A-BFCC-4A85-9B96-436ED92D723F}"/>
              </a:ext>
            </a:extLst>
          </p:cNvPr>
          <p:cNvSpPr>
            <a:spLocks noGrp="1"/>
          </p:cNvSpPr>
          <p:nvPr>
            <p:ph type="body" sz="quarter" idx="10"/>
          </p:nvPr>
        </p:nvSpPr>
        <p:spPr>
          <a:xfrm>
            <a:off x="457200" y="1029287"/>
            <a:ext cx="8229600" cy="4967067"/>
          </a:xfrm>
          <a:prstGeom prst="rect">
            <a:avLst/>
          </a:prstGeom>
        </p:spPr>
        <p:txBody>
          <a:bodyPr/>
          <a:lstStyle>
            <a:lvl1pPr marL="0" indent="0">
              <a:buNone/>
              <a:defRPr sz="2800"/>
            </a:lvl1pPr>
          </a:lstStyle>
          <a:p>
            <a:pPr lvl="0"/>
            <a:endParaRPr lang="en-US"/>
          </a:p>
        </p:txBody>
      </p:sp>
    </p:spTree>
    <p:extLst>
      <p:ext uri="{BB962C8B-B14F-4D97-AF65-F5344CB8AC3E}">
        <p14:creationId xmlns:p14="http://schemas.microsoft.com/office/powerpoint/2010/main" val="15416598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xample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7110E547-E237-4E17-8363-3FC8F7FE0291}"/>
              </a:ext>
            </a:extLst>
          </p:cNvPr>
          <p:cNvSpPr>
            <a:spLocks noGrp="1"/>
          </p:cNvSpPr>
          <p:nvPr>
            <p:ph sz="quarter" idx="11" hasCustomPrompt="1"/>
          </p:nvPr>
        </p:nvSpPr>
        <p:spPr>
          <a:xfrm>
            <a:off x="457200" y="1081890"/>
            <a:ext cx="8229600" cy="4850597"/>
          </a:xfrm>
          <a:prstGeom prst="rect">
            <a:avLst/>
          </a:prstGeom>
        </p:spPr>
        <p:txBody>
          <a:bodyPr/>
          <a:lstStyle>
            <a:lvl1pPr marL="0" indent="0">
              <a:buNone/>
              <a:defRPr/>
            </a:lvl1pPr>
          </a:lstStyle>
          <a:p>
            <a:pPr lvl="0"/>
            <a:r>
              <a:rPr lang="en-US"/>
              <a:t> </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a:solidFill>
                <a:srgbClr val="004786"/>
              </a:solidFill>
            </a:endParaRPr>
          </a:p>
          <a:p>
            <a:pPr eaLnBrk="1" hangingPunct="1"/>
            <a:r>
              <a:rPr lang="en-US" baseline="-25000">
                <a:solidFill>
                  <a:srgbClr val="2D7D9F"/>
                </a:solidFill>
              </a:rPr>
              <a:t>Copyright © by Hawkes Learning</a:t>
            </a:r>
          </a:p>
          <a:p>
            <a:pPr eaLnBrk="1" hangingPunct="1"/>
            <a:r>
              <a:rPr lang="en-US" baseline="-2500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2457249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xample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a:solidFill>
                <a:srgbClr val="004786"/>
              </a:solidFill>
            </a:endParaRPr>
          </a:p>
          <a:p>
            <a:pPr eaLnBrk="1" hangingPunct="1"/>
            <a:r>
              <a:rPr lang="en-US" baseline="-25000">
                <a:solidFill>
                  <a:srgbClr val="2D7D9F"/>
                </a:solidFill>
              </a:rPr>
              <a:t>Copyright © by Hawkes Learning</a:t>
            </a:r>
          </a:p>
          <a:p>
            <a:pPr eaLnBrk="1" hangingPunct="1"/>
            <a:r>
              <a:rPr lang="en-US" baseline="-2500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3" name="Table Placeholder 2">
            <a:extLst>
              <a:ext uri="{FF2B5EF4-FFF2-40B4-BE49-F238E27FC236}">
                <a16:creationId xmlns:a16="http://schemas.microsoft.com/office/drawing/2014/main" id="{2AE9D435-6335-42D3-BEA2-55D97E207BB9}"/>
              </a:ext>
            </a:extLst>
          </p:cNvPr>
          <p:cNvSpPr>
            <a:spLocks noGrp="1"/>
          </p:cNvSpPr>
          <p:nvPr>
            <p:ph type="tbl" sz="quarter" idx="10"/>
          </p:nvPr>
        </p:nvSpPr>
        <p:spPr>
          <a:xfrm>
            <a:off x="457200" y="1105523"/>
            <a:ext cx="8229600" cy="4838040"/>
          </a:xfrm>
          <a:prstGeom prst="rect">
            <a:avLst/>
          </a:prstGeom>
        </p:spPr>
        <p:txBody>
          <a:bodyPr/>
          <a:lstStyle>
            <a:lvl1pPr>
              <a:defRPr sz="2800"/>
            </a:lvl1pPr>
          </a:lstStyle>
          <a:p>
            <a:endParaRPr lang="en-US"/>
          </a:p>
        </p:txBody>
      </p:sp>
    </p:spTree>
    <p:extLst>
      <p:ext uri="{BB962C8B-B14F-4D97-AF65-F5344CB8AC3E}">
        <p14:creationId xmlns:p14="http://schemas.microsoft.com/office/powerpoint/2010/main" val="36006380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 examp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a:solidFill>
                <a:srgbClr val="004786"/>
              </a:solidFill>
            </a:endParaRPr>
          </a:p>
          <a:p>
            <a:pPr eaLnBrk="1" hangingPunct="1"/>
            <a:r>
              <a:rPr lang="en-US" baseline="-25000">
                <a:solidFill>
                  <a:srgbClr val="2D7D9F"/>
                </a:solidFill>
              </a:rPr>
              <a:t>Copyright © by Hawkes Learning</a:t>
            </a:r>
          </a:p>
          <a:p>
            <a:pPr eaLnBrk="1" hangingPunct="1"/>
            <a:r>
              <a:rPr lang="en-US" baseline="-2500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029393"/>
            <a:ext cx="4069080" cy="523220"/>
          </a:xfrm>
          <a:prstGeom prst="rect">
            <a:avLst/>
          </a:prstGeom>
        </p:spPr>
        <p:txBody>
          <a:bodyPr>
            <a:spAutoFit/>
          </a:bodyPr>
          <a:lstStyle>
            <a:lvl1pPr marL="0" indent="0">
              <a:buFontTx/>
              <a:buNone/>
              <a:defRPr sz="2800" b="0" i="0" baseline="0">
                <a:solidFill>
                  <a:srgbClr val="366092"/>
                </a:solidFill>
              </a:defRPr>
            </a:lvl1pPr>
          </a:lstStyle>
          <a:p>
            <a:pPr lvl="0"/>
            <a:r>
              <a:rPr lang="en-US"/>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Content Placeholder 2">
            <a:extLst>
              <a:ext uri="{FF2B5EF4-FFF2-40B4-BE49-F238E27FC236}">
                <a16:creationId xmlns:a16="http://schemas.microsoft.com/office/drawing/2014/main" id="{0487DEF6-2239-4AD8-B0A9-28BD2B313F4C}"/>
              </a:ext>
            </a:extLst>
          </p:cNvPr>
          <p:cNvSpPr>
            <a:spLocks noGrp="1"/>
          </p:cNvSpPr>
          <p:nvPr>
            <p:ph idx="10"/>
          </p:nvPr>
        </p:nvSpPr>
        <p:spPr>
          <a:xfrm>
            <a:off x="4617722" y="1051454"/>
            <a:ext cx="4069080" cy="523220"/>
          </a:xfrm>
          <a:prstGeom prst="rect">
            <a:avLst/>
          </a:prstGeom>
        </p:spPr>
        <p:txBody>
          <a:bodyPr>
            <a:spAutoFit/>
          </a:bodyPr>
          <a:lstStyle>
            <a:lvl1pPr marL="0" indent="0">
              <a:buFontTx/>
              <a:buNone/>
              <a:defRPr sz="2800" b="0" i="0" baseline="0">
                <a:solidFill>
                  <a:srgbClr val="366092"/>
                </a:solidFill>
              </a:defRPr>
            </a:lvl1pPr>
          </a:lstStyle>
          <a:p>
            <a:pPr lvl="0"/>
            <a:r>
              <a:rPr lang="en-US"/>
              <a:t>Click to edit Master text styles</a:t>
            </a:r>
          </a:p>
        </p:txBody>
      </p:sp>
    </p:spTree>
    <p:extLst>
      <p:ext uri="{BB962C8B-B14F-4D97-AF65-F5344CB8AC3E}">
        <p14:creationId xmlns:p14="http://schemas.microsoft.com/office/powerpoint/2010/main" val="9860110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oxe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a:solidFill>
                <a:srgbClr val="004786"/>
              </a:solidFill>
            </a:endParaRPr>
          </a:p>
          <a:p>
            <a:pPr eaLnBrk="1" hangingPunct="1"/>
            <a:r>
              <a:rPr lang="en-US" baseline="-25000">
                <a:solidFill>
                  <a:srgbClr val="2D7D9F"/>
                </a:solidFill>
              </a:rPr>
              <a:t>Copyright © by Hawkes Learning</a:t>
            </a:r>
          </a:p>
          <a:p>
            <a:pPr eaLnBrk="1" hangingPunct="1"/>
            <a:r>
              <a:rPr lang="en-US" baseline="-2500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DC699DB4-7F7E-4F05-A990-D3F6EB60137D}"/>
              </a:ext>
            </a:extLst>
          </p:cNvPr>
          <p:cNvSpPr>
            <a:spLocks noGrp="1"/>
          </p:cNvSpPr>
          <p:nvPr>
            <p:ph type="body" sz="quarter" idx="10"/>
          </p:nvPr>
        </p:nvSpPr>
        <p:spPr>
          <a:xfrm>
            <a:off x="457200" y="1082078"/>
            <a:ext cx="8229600" cy="4914276"/>
          </a:xfrm>
          <a:prstGeom prst="rect">
            <a:avLst/>
          </a:prstGeom>
          <a:solidFill>
            <a:schemeClr val="accent3"/>
          </a:solidFill>
          <a:ln w="28575">
            <a:solidFill>
              <a:srgbClr val="000000"/>
            </a:solidFill>
          </a:ln>
        </p:spPr>
        <p:txBody>
          <a:bodyPr/>
          <a:lstStyle>
            <a:lvl1pPr marL="0" indent="0">
              <a:buNone/>
              <a:defRPr sz="2800">
                <a:solidFill>
                  <a:srgbClr val="000000"/>
                </a:solidFill>
              </a:defRPr>
            </a:lvl1pPr>
          </a:lstStyle>
          <a:p>
            <a:pPr lvl="0"/>
            <a:endParaRPr lang="en-US"/>
          </a:p>
        </p:txBody>
      </p:sp>
    </p:spTree>
    <p:extLst>
      <p:ext uri="{BB962C8B-B14F-4D97-AF65-F5344CB8AC3E}">
        <p14:creationId xmlns:p14="http://schemas.microsoft.com/office/powerpoint/2010/main" val="6768373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oxed Content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a:solidFill>
                <a:srgbClr val="004786"/>
              </a:solidFill>
            </a:endParaRPr>
          </a:p>
          <a:p>
            <a:pPr eaLnBrk="1" hangingPunct="1"/>
            <a:r>
              <a:rPr lang="en-US" baseline="-25000">
                <a:solidFill>
                  <a:srgbClr val="2D7D9F"/>
                </a:solidFill>
              </a:rPr>
              <a:t>Copyright © by Hawkes Learning</a:t>
            </a:r>
          </a:p>
          <a:p>
            <a:pPr eaLnBrk="1" hangingPunct="1"/>
            <a:r>
              <a:rPr lang="en-US" baseline="-2500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4" name="Rectangle 3">
            <a:extLst>
              <a:ext uri="{FF2B5EF4-FFF2-40B4-BE49-F238E27FC236}">
                <a16:creationId xmlns:a16="http://schemas.microsoft.com/office/drawing/2014/main" id="{949F836F-7518-4E43-8BE5-A4862374099F}"/>
              </a:ext>
            </a:extLst>
          </p:cNvPr>
          <p:cNvSpPr/>
          <p:nvPr userDrawn="1"/>
        </p:nvSpPr>
        <p:spPr>
          <a:xfrm>
            <a:off x="457200" y="1092966"/>
            <a:ext cx="8229599" cy="4850594"/>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6ABF354-AAD7-4AAE-8F83-04212DA95FEB}"/>
              </a:ext>
            </a:extLst>
          </p:cNvPr>
          <p:cNvSpPr>
            <a:spLocks noGrp="1"/>
          </p:cNvSpPr>
          <p:nvPr>
            <p:ph sz="quarter" idx="11" hasCustomPrompt="1"/>
          </p:nvPr>
        </p:nvSpPr>
        <p:spPr>
          <a:xfrm>
            <a:off x="457200" y="1127482"/>
            <a:ext cx="8229600" cy="4826964"/>
          </a:xfrm>
          <a:prstGeom prst="rect">
            <a:avLst/>
          </a:prstGeom>
        </p:spPr>
        <p:txBody>
          <a:bodyPr/>
          <a:lstStyle>
            <a:lvl1pPr marL="0" indent="0">
              <a:buNone/>
              <a:defRPr/>
            </a:lvl1pPr>
          </a:lstStyle>
          <a:p>
            <a:pPr lvl="0"/>
            <a:r>
              <a:rPr lang="en-US"/>
              <a:t> </a:t>
            </a:r>
          </a:p>
        </p:txBody>
      </p:sp>
    </p:spTree>
    <p:extLst>
      <p:ext uri="{BB962C8B-B14F-4D97-AF65-F5344CB8AC3E}">
        <p14:creationId xmlns:p14="http://schemas.microsoft.com/office/powerpoint/2010/main" val="40173421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oxed Content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a:solidFill>
                <a:srgbClr val="004786"/>
              </a:solidFill>
            </a:endParaRPr>
          </a:p>
          <a:p>
            <a:pPr eaLnBrk="1" hangingPunct="1"/>
            <a:r>
              <a:rPr lang="en-US" baseline="-25000">
                <a:solidFill>
                  <a:srgbClr val="2D7D9F"/>
                </a:solidFill>
              </a:rPr>
              <a:t>Copyright © by Hawkes Learning</a:t>
            </a:r>
          </a:p>
          <a:p>
            <a:pPr eaLnBrk="1" hangingPunct="1"/>
            <a:r>
              <a:rPr lang="en-US" baseline="-2500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127B2CAE-CE9C-4DB3-8071-2D2FAD58E82C}"/>
              </a:ext>
            </a:extLst>
          </p:cNvPr>
          <p:cNvSpPr>
            <a:spLocks noGrp="1"/>
          </p:cNvSpPr>
          <p:nvPr>
            <p:ph type="tbl" sz="quarter" idx="10"/>
          </p:nvPr>
        </p:nvSpPr>
        <p:spPr>
          <a:xfrm>
            <a:off x="457200" y="1105523"/>
            <a:ext cx="8229600" cy="4838040"/>
          </a:xfrm>
          <a:prstGeom prst="rect">
            <a:avLst/>
          </a:prstGeom>
          <a:solidFill>
            <a:schemeClr val="accent3"/>
          </a:solidFill>
          <a:ln w="28575">
            <a:solidFill>
              <a:srgbClr val="000000"/>
            </a:solidFill>
          </a:ln>
        </p:spPr>
        <p:txBody>
          <a:bodyPr/>
          <a:lstStyle>
            <a:lvl1pPr>
              <a:defRPr sz="2800"/>
            </a:lvl1pPr>
          </a:lstStyle>
          <a:p>
            <a:endParaRPr lang="en-US"/>
          </a:p>
        </p:txBody>
      </p:sp>
    </p:spTree>
    <p:extLst>
      <p:ext uri="{BB962C8B-B14F-4D97-AF65-F5344CB8AC3E}">
        <p14:creationId xmlns:p14="http://schemas.microsoft.com/office/powerpoint/2010/main" val="377477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extBox 5">
            <a:extLst>
              <a:ext uri="{FF2B5EF4-FFF2-40B4-BE49-F238E27FC236}">
                <a16:creationId xmlns:a16="http://schemas.microsoft.com/office/drawing/2014/main" id="{9551E07D-D596-4BD6-9B19-8F8F85176474}"/>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a:solidFill>
                <a:srgbClr val="004786"/>
              </a:solidFill>
            </a:endParaRPr>
          </a:p>
          <a:p>
            <a:pPr eaLnBrk="1" hangingPunct="1"/>
            <a:r>
              <a:rPr lang="en-US" baseline="-25000">
                <a:solidFill>
                  <a:srgbClr val="2D7D9F"/>
                </a:solidFill>
              </a:rPr>
              <a:t>Copyright © by Hawkes Learning</a:t>
            </a:r>
          </a:p>
          <a:p>
            <a:pPr eaLnBrk="1" hangingPunct="1"/>
            <a:r>
              <a:rPr lang="en-US" baseline="-25000">
                <a:solidFill>
                  <a:srgbClr val="2D7D9F"/>
                </a:solidFill>
              </a:rPr>
              <a:t>All rights reserved.</a:t>
            </a:r>
          </a:p>
        </p:txBody>
      </p:sp>
      <p:pic>
        <p:nvPicPr>
          <p:cNvPr id="3" name="Picture 2">
            <a:extLst>
              <a:ext uri="{FF2B5EF4-FFF2-40B4-BE49-F238E27FC236}">
                <a16:creationId xmlns:a16="http://schemas.microsoft.com/office/drawing/2014/main" id="{35E78946-C571-42A5-BF43-11444CD22EFB}"/>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53" r:id="rId1"/>
    <p:sldLayoutId id="2147483652" r:id="rId2"/>
    <p:sldLayoutId id="2147483650" r:id="rId3"/>
    <p:sldLayoutId id="2147483658" r:id="rId4"/>
    <p:sldLayoutId id="2147483662" r:id="rId5"/>
    <p:sldLayoutId id="2147483657" r:id="rId6"/>
    <p:sldLayoutId id="2147483654" r:id="rId7"/>
    <p:sldLayoutId id="2147483659" r:id="rId8"/>
    <p:sldLayoutId id="2147483663" r:id="rId9"/>
    <p:sldLayoutId id="2147483655" r:id="rId10"/>
    <p:sldLayoutId id="2147483660" r:id="rId11"/>
    <p:sldLayoutId id="2147483664" r:id="rId12"/>
    <p:sldLayoutId id="2147483656" r:id="rId13"/>
    <p:sldLayoutId id="2147483661" r:id="rId14"/>
    <p:sldLayoutId id="2147483665" r:id="rId15"/>
    <p:sldLayoutId id="2147483651" r:id="rId1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algn="ctr"/>
            <a:r>
              <a:t>Fundamentals of Hypothesis Testing</a:t>
            </a:r>
          </a:p>
        </p:txBody>
      </p:sp>
      <p:sp>
        <p:nvSpPr>
          <p:cNvPr id="3" name="Title 2"/>
          <p:cNvSpPr>
            <a:spLocks noGrp="1"/>
          </p:cNvSpPr>
          <p:nvPr>
            <p:ph type="title"/>
          </p:nvPr>
        </p:nvSpPr>
        <p:spPr/>
        <p:txBody>
          <a:bodyPr/>
          <a:lstStyle/>
          <a:p>
            <a:r>
              <a:t>Section 10.1</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10.1.3: Determining the Null and Alternative Hypotheses (cont.)</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fontScale="92500"/>
              </a:bodyPr>
              <a:lstStyle/>
              <a:p>
                <a:r>
                  <a:rPr sz="2800" b="1"/>
                  <a:t>Solution</a:t>
                </a:r>
              </a:p>
              <a:p>
                <a:pPr>
                  <a:defRPr sz="2800"/>
                </a:pPr>
                <a:r>
                  <a:rPr sz="2800"/>
                  <a:t>The news authority's claim refers to a population proportion, which we write symbolically as </a:t>
                </a:r>
                <a14:m>
                  <m:oMath xmlns:m="http://schemas.openxmlformats.org/officeDocument/2006/math">
                    <m:r>
                      <a:rPr>
                        <a:latin typeface="Cambria Math" panose="02040503050406030204" pitchFamily="18" charset="0"/>
                      </a:rPr>
                      <m:t>𝑝</m:t>
                    </m:r>
                  </m:oMath>
                </a14:m>
                <a:r>
                  <a:rPr sz="2800"/>
                  <a:t>. The claim being tested is that the governor's approval rating has dropped since a previous poll estimated it to be </a:t>
                </a:r>
                <a14:m>
                  <m:oMath xmlns:m="http://schemas.openxmlformats.org/officeDocument/2006/math">
                    <m:r>
                      <a:rPr>
                        <a:latin typeface="Cambria Math" panose="02040503050406030204" pitchFamily="18" charset="0"/>
                      </a:rPr>
                      <m:t>56</m:t>
                    </m:r>
                    <m:r>
                      <a:rPr>
                        <a:latin typeface="Cambria Math" panose="02040503050406030204" pitchFamily="18" charset="0"/>
                      </a:rPr>
                      <m:t>%</m:t>
                    </m:r>
                  </m:oMath>
                </a14:m>
                <a:r>
                  <a:rPr sz="2800"/>
                  <a:t>. Thus, the research hypothesis, or alternative hypothesis, is that the governor's approval rating is </a:t>
                </a:r>
                <a:r>
                  <a:rPr sz="2800" i="1"/>
                  <a:t>less than</a:t>
                </a:r>
                <a:r>
                  <a:rPr sz="2800"/>
                  <a:t> </a:t>
                </a:r>
                <a14:m>
                  <m:oMath xmlns:m="http://schemas.openxmlformats.org/officeDocument/2006/math">
                    <m:r>
                      <a:rPr>
                        <a:latin typeface="Cambria Math" panose="02040503050406030204" pitchFamily="18" charset="0"/>
                      </a:rPr>
                      <m:t>56</m:t>
                    </m:r>
                    <m:r>
                      <a:rPr>
                        <a:latin typeface="Cambria Math" panose="02040503050406030204" pitchFamily="18" charset="0"/>
                      </a:rPr>
                      <m:t>%</m:t>
                    </m:r>
                  </m:oMath>
                </a14:m>
                <a:r>
                  <a:rPr sz="2800"/>
                  <a:t>, written mathematically as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𝐻</m:t>
                        </m:r>
                      </m:e>
                      <m:sub>
                        <m:r>
                          <a:rPr>
                            <a:latin typeface="Cambria Math" panose="02040503050406030204" pitchFamily="18" charset="0"/>
                          </a:rPr>
                          <m:t>𝑎</m:t>
                        </m:r>
                      </m:sub>
                    </m:sSub>
                    <m:r>
                      <m:rPr>
                        <m:nor/>
                      </m:rPr>
                      <a:rPr/>
                      <m:t>:</m:t>
                    </m:r>
                    <m:r>
                      <a:rPr>
                        <a:latin typeface="Cambria Math" panose="02040503050406030204" pitchFamily="18" charset="0"/>
                      </a:rPr>
                      <m:t>𝑝</m:t>
                    </m:r>
                    <m:r>
                      <a:rPr>
                        <a:latin typeface="Cambria Math" panose="02040503050406030204" pitchFamily="18" charset="0"/>
                      </a:rPr>
                      <m:t>&lt;</m:t>
                    </m:r>
                    <m:r>
                      <a:rPr>
                        <a:latin typeface="Cambria Math" panose="02040503050406030204" pitchFamily="18" charset="0"/>
                      </a:rPr>
                      <m:t>0</m:t>
                    </m:r>
                    <m:r>
                      <a:rPr>
                        <a:latin typeface="Cambria Math" panose="02040503050406030204" pitchFamily="18" charset="0"/>
                      </a:rPr>
                      <m:t>.</m:t>
                    </m:r>
                    <m:r>
                      <a:rPr>
                        <a:latin typeface="Cambria Math" panose="02040503050406030204" pitchFamily="18" charset="0"/>
                      </a:rPr>
                      <m:t>56</m:t>
                    </m:r>
                  </m:oMath>
                </a14:m>
                <a:r>
                  <a:rPr sz="2800"/>
                  <a:t>. Since the previous polls indicated an approval rating of 56%, the null hypothesis is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𝐻</m:t>
                        </m:r>
                      </m:e>
                      <m:sub>
                        <m:r>
                          <a:rPr>
                            <a:latin typeface="Cambria Math" panose="02040503050406030204" pitchFamily="18" charset="0"/>
                          </a:rPr>
                          <m:t>0</m:t>
                        </m:r>
                      </m:sub>
                    </m:sSub>
                    <m:r>
                      <m:rPr>
                        <m:nor/>
                      </m:rPr>
                      <a:rPr/>
                      <m:t>:</m:t>
                    </m:r>
                    <m:r>
                      <a:rPr>
                        <a:latin typeface="Cambria Math" panose="02040503050406030204" pitchFamily="18" charset="0"/>
                      </a:rPr>
                      <m:t>𝑝</m:t>
                    </m:r>
                    <m:r>
                      <a:rPr>
                        <a:latin typeface="Cambria Math" panose="02040503050406030204" pitchFamily="18" charset="0"/>
                      </a:rPr>
                      <m:t>=</m:t>
                    </m:r>
                    <m:r>
                      <a:rPr>
                        <a:latin typeface="Cambria Math" panose="02040503050406030204" pitchFamily="18" charset="0"/>
                      </a:rPr>
                      <m:t>0</m:t>
                    </m:r>
                    <m:r>
                      <a:rPr>
                        <a:latin typeface="Cambria Math" panose="02040503050406030204" pitchFamily="18" charset="0"/>
                      </a:rPr>
                      <m:t>.</m:t>
                    </m:r>
                    <m:r>
                      <a:rPr>
                        <a:latin typeface="Cambria Math" panose="02040503050406030204" pitchFamily="18" charset="0"/>
                      </a:rPr>
                      <m:t>56</m:t>
                    </m:r>
                  </m:oMath>
                </a14:m>
                <a:r>
                  <a:rPr sz="2800"/>
                  <a:t>. Therefore, we have the following hypotheses.</a:t>
                </a:r>
              </a:p>
              <a:p>
                <a:pPr algn="ctr">
                  <a:defRPr sz="2800"/>
                </a:pPr>
                <a14:m>
                  <m:oMathPara xmlns:m="http://schemas.openxmlformats.org/officeDocument/2006/math">
                    <m:oMathParaPr>
                      <m:jc m:val="centerGroup"/>
                    </m:oMathParaPr>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𝐻</m:t>
                          </m:r>
                        </m:e>
                        <m:sub>
                          <m:r>
                            <a:rPr>
                              <a:latin typeface="Cambria Math" panose="02040503050406030204" pitchFamily="18" charset="0"/>
                            </a:rPr>
                            <m:t>0</m:t>
                          </m:r>
                        </m:sub>
                      </m:sSub>
                      <m:r>
                        <m:rPr>
                          <m:nor/>
                        </m:rPr>
                        <a:rPr/>
                        <m:t>:</m:t>
                      </m:r>
                      <m:r>
                        <a:rPr>
                          <a:latin typeface="Cambria Math" panose="02040503050406030204" pitchFamily="18" charset="0"/>
                        </a:rPr>
                        <m:t>𝑝</m:t>
                      </m:r>
                      <m:r>
                        <a:rPr>
                          <a:latin typeface="Cambria Math" panose="02040503050406030204" pitchFamily="18" charset="0"/>
                        </a:rPr>
                        <m:t>=</m:t>
                      </m:r>
                      <m:r>
                        <a:rPr>
                          <a:latin typeface="Cambria Math" panose="02040503050406030204" pitchFamily="18" charset="0"/>
                        </a:rPr>
                        <m:t>0</m:t>
                      </m:r>
                      <m:r>
                        <a:rPr>
                          <a:latin typeface="Cambria Math" panose="02040503050406030204" pitchFamily="18" charset="0"/>
                        </a:rPr>
                        <m:t>.</m:t>
                      </m:r>
                      <m:r>
                        <a:rPr>
                          <a:latin typeface="Cambria Math" panose="02040503050406030204" pitchFamily="18" charset="0"/>
                        </a:rPr>
                        <m:t>56</m:t>
                      </m:r>
                    </m:oMath>
                  </m:oMathPara>
                </a14:m>
                <a:endParaRPr sz="2800"/>
              </a:p>
              <a:p>
                <a:pPr algn="ctr">
                  <a:defRPr sz="2800"/>
                </a:pPr>
                <a14:m>
                  <m:oMathPara xmlns:m="http://schemas.openxmlformats.org/officeDocument/2006/math">
                    <m:oMathParaPr>
                      <m:jc m:val="centerGroup"/>
                    </m:oMathParaPr>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𝐻</m:t>
                          </m:r>
                        </m:e>
                        <m:sub>
                          <m:r>
                            <a:rPr>
                              <a:latin typeface="Cambria Math" panose="02040503050406030204" pitchFamily="18" charset="0"/>
                            </a:rPr>
                            <m:t>𝑎</m:t>
                          </m:r>
                        </m:sub>
                      </m:sSub>
                      <m:r>
                        <m:rPr>
                          <m:nor/>
                        </m:rPr>
                        <a:rPr/>
                        <m:t>:</m:t>
                      </m:r>
                      <m:r>
                        <a:rPr>
                          <a:latin typeface="Cambria Math" panose="02040503050406030204" pitchFamily="18" charset="0"/>
                        </a:rPr>
                        <m:t>𝑝</m:t>
                      </m:r>
                      <m:r>
                        <a:rPr>
                          <a:latin typeface="Cambria Math" panose="02040503050406030204" pitchFamily="18" charset="0"/>
                        </a:rPr>
                        <m:t>&lt;</m:t>
                      </m:r>
                      <m:r>
                        <a:rPr>
                          <a:latin typeface="Cambria Math" panose="02040503050406030204" pitchFamily="18" charset="0"/>
                        </a:rPr>
                        <m:t>0</m:t>
                      </m:r>
                      <m:r>
                        <a:rPr>
                          <a:latin typeface="Cambria Math" panose="02040503050406030204" pitchFamily="18" charset="0"/>
                        </a:rPr>
                        <m:t>.</m:t>
                      </m:r>
                      <m:r>
                        <a:rPr>
                          <a:latin typeface="Cambria Math" panose="02040503050406030204" pitchFamily="18" charset="0"/>
                        </a:rPr>
                        <m:t>56</m:t>
                      </m:r>
                    </m:oMath>
                  </m:oMathPara>
                </a14:m>
                <a:endParaRPr sz="2800"/>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33" t="-982" r="-1407"/>
                </a:stretch>
              </a:blipFill>
            </p:spPr>
            <p:txBody>
              <a:bodyPr/>
              <a:lstStyle/>
              <a:p>
                <a:r>
                  <a:rPr lang="en-US">
                    <a:noFill/>
                  </a:rPr>
                  <a:t> </a:t>
                </a:r>
              </a:p>
            </p:txBody>
          </p:sp>
        </mc:Fallback>
      </mc:AlternateContent>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Math Symbols</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a:bodyPr>
              <a:lstStyle/>
              <a:p>
                <a:pPr algn="ctr">
                  <a:defRPr sz="2800"/>
                </a:pPr>
                <a14:m>
                  <m:oMath xmlns:m="http://schemas.openxmlformats.org/officeDocument/2006/math">
                    <m:r>
                      <a:rPr>
                        <a:latin typeface="Cambria Math" panose="02040503050406030204" pitchFamily="18" charset="0"/>
                      </a:rPr>
                      <m:t>𝛼</m:t>
                    </m:r>
                  </m:oMath>
                </a14:m>
                <a:r>
                  <a:rPr sz="2800"/>
                  <a:t>: level of significance; Greek letter, alpha</a:t>
                </a:r>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t="-998"/>
                </a:stretch>
              </a:blipFill>
            </p:spPr>
            <p:txBody>
              <a:bodyPr/>
              <a:lstStyle/>
              <a:p>
                <a:r>
                  <a:rPr lang="en-US">
                    <a:noFill/>
                  </a:rPr>
                  <a:t> </a:t>
                </a:r>
              </a:p>
            </p:txBody>
          </p:sp>
        </mc:Fallback>
      </mc:AlternateContent>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Test Statistic, Statistically Significant &amp; Level Of Significance</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lnSpcReduction="10000"/>
              </a:bodyPr>
              <a:lstStyle/>
              <a:p>
                <a:pPr algn="ctr">
                  <a:defRPr sz="2800" b="1"/>
                </a:pPr>
                <a:r>
                  <a:t>Definition</a:t>
                </a:r>
              </a:p>
              <a:p>
                <a:r>
                  <a:rPr sz="2800"/>
                  <a:t>A </a:t>
                </a:r>
                <a:r>
                  <a:rPr sz="2800" b="1"/>
                  <a:t>test statistic</a:t>
                </a:r>
                <a:r>
                  <a:rPr sz="2800"/>
                  <a:t> is the value in a probability distribution used to make a decision about the null hypothesis.</a:t>
                </a:r>
              </a:p>
              <a:p>
                <a:r>
                  <a:rPr sz="2800"/>
                  <a:t>A sample statistic is said to be </a:t>
                </a:r>
                <a:r>
                  <a:rPr sz="2800" b="1"/>
                  <a:t>statistically significant</a:t>
                </a:r>
                <a:r>
                  <a:rPr sz="2800"/>
                  <a:t> if it is far enough away from the presumed value of the population parameter to conclude that it would be unlikely for the sample statistic to occur by chance if the null hypothesis is true.</a:t>
                </a:r>
              </a:p>
              <a:p>
                <a:pPr>
                  <a:defRPr sz="2800"/>
                </a:pPr>
                <a:r>
                  <a:rPr sz="2800"/>
                  <a:t>The </a:t>
                </a:r>
                <a:r>
                  <a:rPr sz="2800" b="1"/>
                  <a:t>level of significance</a:t>
                </a:r>
                <a:r>
                  <a:rPr sz="2800"/>
                  <a:t>, denoted by </a:t>
                </a:r>
                <a14:m>
                  <m:oMath xmlns:m="http://schemas.openxmlformats.org/officeDocument/2006/math">
                    <m:r>
                      <a:rPr>
                        <a:latin typeface="Cambria Math" panose="02040503050406030204" pitchFamily="18" charset="0"/>
                      </a:rPr>
                      <m:t>𝛼</m:t>
                    </m:r>
                  </m:oMath>
                </a14:m>
                <a:r>
                  <a:rPr sz="2800"/>
                  <a:t>, is the probability of making the error of rejecting a true null hypothesis in a hypothesis test; </a:t>
                </a:r>
                <a14:m>
                  <m:oMath xmlns:m="http://schemas.openxmlformats.org/officeDocument/2006/math">
                    <m:r>
                      <a:rPr>
                        <a:latin typeface="Cambria Math" panose="02040503050406030204" pitchFamily="18" charset="0"/>
                      </a:rPr>
                      <m:t>𝛼</m:t>
                    </m:r>
                    <m:r>
                      <a:rPr>
                        <a:latin typeface="Cambria Math" panose="02040503050406030204" pitchFamily="18" charset="0"/>
                      </a:rPr>
                      <m:t>=1−</m:t>
                    </m:r>
                    <m:r>
                      <a:rPr>
                        <a:latin typeface="Cambria Math" panose="02040503050406030204" pitchFamily="18" charset="0"/>
                      </a:rPr>
                      <m:t>𝑐</m:t>
                    </m:r>
                  </m:oMath>
                </a14:m>
                <a:r>
                  <a:rPr sz="2800"/>
                  <a:t>.</a:t>
                </a:r>
              </a:p>
              <a:p>
                <a:endParaRPr sz="2800"/>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28" t="-1850" r="-443"/>
                </a:stretch>
              </a:blipFill>
            </p:spPr>
            <p:txBody>
              <a:bodyPr/>
              <a:lstStyle/>
              <a:p>
                <a:r>
                  <a:rPr lang="en-US">
                    <a:noFill/>
                  </a:rPr>
                  <a:t> </a:t>
                </a:r>
              </a:p>
            </p:txBody>
          </p:sp>
        </mc:Fallback>
      </mc:AlternateContent>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Memory Booster</a:t>
            </a:r>
          </a:p>
        </p:txBody>
      </p:sp>
      <p:sp>
        <p:nvSpPr>
          <p:cNvPr id="3" name="Text Placeholder 2"/>
          <p:cNvSpPr>
            <a:spLocks noGrp="1"/>
          </p:cNvSpPr>
          <p:nvPr>
            <p:ph type="body" sz="quarter" idx="10"/>
          </p:nvPr>
        </p:nvSpPr>
        <p:spPr/>
        <p:txBody>
          <a:bodyPr>
            <a:normAutofit/>
          </a:bodyPr>
          <a:lstStyle/>
          <a:p>
            <a:r>
              <a:rPr sz="2800"/>
              <a:t>Throughout a hypothesis test, the null hypothesis is assumed to be true.</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Properties: Conclusions for a Hypothesis Test</a:t>
            </a:r>
          </a:p>
        </p:txBody>
      </p:sp>
      <p:sp>
        <p:nvSpPr>
          <p:cNvPr id="3" name="Text Placeholder 2"/>
          <p:cNvSpPr>
            <a:spLocks noGrp="1"/>
          </p:cNvSpPr>
          <p:nvPr>
            <p:ph type="body" sz="quarter" idx="10"/>
          </p:nvPr>
        </p:nvSpPr>
        <p:spPr/>
        <p:txBody>
          <a:bodyPr>
            <a:normAutofit/>
          </a:bodyPr>
          <a:lstStyle/>
          <a:p>
            <a:pPr marL="514350" indent="-514350">
              <a:buFont typeface="+mj-lt"/>
              <a:buChar char="•"/>
              <a:defRPr sz="2800"/>
            </a:pPr>
            <a:r>
              <a:t>​</a:t>
            </a:r>
            <a:r>
              <a:rPr sz="2800"/>
              <a:t>Reject the null hypothesis.</a:t>
            </a:r>
          </a:p>
          <a:p>
            <a:pPr marL="514350" indent="-514350">
              <a:buFont typeface="+mj-lt"/>
              <a:buChar char="•"/>
              <a:defRPr sz="2800"/>
            </a:pPr>
            <a:r>
              <a:t>​</a:t>
            </a:r>
            <a:r>
              <a:rPr sz="2800"/>
              <a:t>Fail to reject the null hypothesis.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Memory Booster</a:t>
            </a:r>
          </a:p>
        </p:txBody>
      </p:sp>
      <p:sp>
        <p:nvSpPr>
          <p:cNvPr id="3" name="Text Placeholder 2"/>
          <p:cNvSpPr>
            <a:spLocks noGrp="1"/>
          </p:cNvSpPr>
          <p:nvPr>
            <p:ph type="body" sz="quarter" idx="10"/>
          </p:nvPr>
        </p:nvSpPr>
        <p:spPr/>
        <p:txBody>
          <a:bodyPr>
            <a:normAutofit/>
          </a:bodyPr>
          <a:lstStyle/>
          <a:p>
            <a:r>
              <a:rPr sz="2800"/>
              <a:t>No matter what the conclusion of a hypothesis test is, neither hypothesis has been </a:t>
            </a:r>
            <a:r>
              <a:rPr sz="2800" i="1"/>
              <a:t>proven</a:t>
            </a:r>
            <a:r>
              <a:rPr sz="2800"/>
              <a:t> to be true.</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10.1.4: Interpreting the Conclusion to a Hypothesis Test</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a:bodyPr>
              <a:lstStyle/>
              <a:p>
                <a:pPr>
                  <a:defRPr sz="2800"/>
                </a:pPr>
                <a:r>
                  <a:rPr sz="2800"/>
                  <a:t>The campaign manager for a gubernatorial candidate believes that her candidate connects with a younger audience and will draw a larger voter turn out for the 18-24 year-old demographic. Historically, only </a:t>
                </a:r>
                <a14:m>
                  <m:oMath xmlns:m="http://schemas.openxmlformats.org/officeDocument/2006/math">
                    <m:r>
                      <a:rPr>
                        <a:latin typeface="Cambria Math" panose="02040503050406030204" pitchFamily="18" charset="0"/>
                      </a:rPr>
                      <m:t>25%</m:t>
                    </m:r>
                  </m:oMath>
                </a14:m>
                <a:r>
                  <a:rPr sz="2800"/>
                  <a:t> of eligible voters between 18 and 24 years old vote in the election. A hypothesis test with a </a:t>
                </a:r>
                <a14:m>
                  <m:oMath xmlns:m="http://schemas.openxmlformats.org/officeDocument/2006/math">
                    <m:r>
                      <a:rPr>
                        <a:latin typeface="Cambria Math" panose="02040503050406030204" pitchFamily="18" charset="0"/>
                      </a:rPr>
                      <m:t>5%</m:t>
                    </m:r>
                  </m:oMath>
                </a14:m>
                <a:r>
                  <a:rPr sz="2800"/>
                  <a:t> level of significance is performed on the manager's claim. The result is to reject the null hypothesis. Does the conclusion support the manager's claim?</a:t>
                </a:r>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370"/>
                </a:stretch>
              </a:blipFill>
            </p:spPr>
            <p:txBody>
              <a:bodyPr/>
              <a:lstStyle/>
              <a:p>
                <a:r>
                  <a:rPr lang="en-US">
                    <a:noFill/>
                  </a:rPr>
                  <a:t> </a:t>
                </a:r>
              </a:p>
            </p:txBody>
          </p:sp>
        </mc:Fallback>
      </mc:AlternateContent>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10.1.4: Interpreting the Conclusion to a Hypothesis Test (cont.)</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fontScale="92500" lnSpcReduction="20000"/>
              </a:bodyPr>
              <a:lstStyle/>
              <a:p>
                <a:r>
                  <a:rPr lang="en-US" sz="2800" b="1"/>
                  <a:t>Solution</a:t>
                </a:r>
              </a:p>
              <a:p>
                <a:pPr>
                  <a:defRPr sz="2800"/>
                </a:pPr>
                <a:r>
                  <a:rPr lang="en-US" sz="2800"/>
                  <a:t>We must first determine the null and alternative hypotheses to evaluate the conclusion. The manager's claim is that more than </a:t>
                </a:r>
                <a14:m>
                  <m:oMath xmlns:m="http://schemas.openxmlformats.org/officeDocument/2006/math">
                    <m:r>
                      <a:rPr lang="en-US">
                        <a:latin typeface="Cambria Math" panose="02040503050406030204" pitchFamily="18" charset="0"/>
                      </a:rPr>
                      <m:t>25%</m:t>
                    </m:r>
                  </m:oMath>
                </a14:m>
                <a:r>
                  <a:rPr lang="en-US" sz="2800"/>
                  <a:t> of eligible voters in this demographic will vote in this election. Thus, the hypotheses for this test are as follows.</a:t>
                </a:r>
              </a:p>
              <a:p>
                <a:pPr algn="ctr">
                  <a:defRPr sz="2800"/>
                </a:pPr>
                <a14:m>
                  <m:oMathPara xmlns:m="http://schemas.openxmlformats.org/officeDocument/2006/math">
                    <m:oMathParaPr>
                      <m:jc m:val="centerGroup"/>
                    </m:oMathParaPr>
                    <m:oMath xmlns:m="http://schemas.openxmlformats.org/officeDocument/2006/math">
                      <m:sSub>
                        <m:sSubPr>
                          <m:ctrlPr>
                            <a:rPr lang="ar-AE" i="1">
                              <a:latin typeface="Cambria Math" panose="02040503050406030204" pitchFamily="18" charset="0"/>
                            </a:rPr>
                          </m:ctrlPr>
                        </m:sSubPr>
                        <m:e>
                          <m:r>
                            <a:rPr lang="ar-AE">
                              <a:latin typeface="Cambria Math" panose="02040503050406030204" pitchFamily="18" charset="0"/>
                            </a:rPr>
                            <m:t>𝐻</m:t>
                          </m:r>
                        </m:e>
                        <m:sub>
                          <m:r>
                            <a:rPr lang="ar-AE">
                              <a:latin typeface="Cambria Math" panose="02040503050406030204" pitchFamily="18" charset="0"/>
                            </a:rPr>
                            <m:t>0</m:t>
                          </m:r>
                        </m:sub>
                      </m:sSub>
                      <m:r>
                        <m:rPr>
                          <m:nor/>
                        </m:rPr>
                        <a:rPr lang="ar-AE"/>
                        <m:t>:</m:t>
                      </m:r>
                      <m:r>
                        <a:rPr lang="en-US">
                          <a:latin typeface="Cambria Math" panose="02040503050406030204" pitchFamily="18" charset="0"/>
                        </a:rPr>
                        <m:t>𝑝</m:t>
                      </m:r>
                      <m:r>
                        <a:rPr lang="ar-AE">
                          <a:latin typeface="Cambria Math" panose="02040503050406030204" pitchFamily="18" charset="0"/>
                        </a:rPr>
                        <m:t>=</m:t>
                      </m:r>
                      <m:r>
                        <a:rPr lang="ar-AE">
                          <a:latin typeface="Cambria Math" panose="02040503050406030204" pitchFamily="18" charset="0"/>
                        </a:rPr>
                        <m:t>0</m:t>
                      </m:r>
                      <m:r>
                        <a:rPr lang="ar-AE">
                          <a:latin typeface="Cambria Math" panose="02040503050406030204" pitchFamily="18" charset="0"/>
                        </a:rPr>
                        <m:t>.</m:t>
                      </m:r>
                      <m:r>
                        <a:rPr lang="ar-AE">
                          <a:latin typeface="Cambria Math" panose="02040503050406030204" pitchFamily="18" charset="0"/>
                        </a:rPr>
                        <m:t>25</m:t>
                      </m:r>
                    </m:oMath>
                  </m:oMathPara>
                </a14:m>
                <a:endParaRPr lang="ar-AE" sz="2800"/>
              </a:p>
              <a:p>
                <a:pPr algn="ctr">
                  <a:defRPr sz="2800"/>
                </a:pPr>
                <a14:m>
                  <m:oMathPara xmlns:m="http://schemas.openxmlformats.org/officeDocument/2006/math">
                    <m:oMathParaPr>
                      <m:jc m:val="centerGroup"/>
                    </m:oMathParaPr>
                    <m:oMath xmlns:m="http://schemas.openxmlformats.org/officeDocument/2006/math">
                      <m:sSub>
                        <m:sSubPr>
                          <m:ctrlPr>
                            <a:rPr lang="ar-AE" i="1">
                              <a:latin typeface="Cambria Math" panose="02040503050406030204" pitchFamily="18" charset="0"/>
                            </a:rPr>
                          </m:ctrlPr>
                        </m:sSubPr>
                        <m:e>
                          <m:r>
                            <a:rPr lang="ar-AE">
                              <a:latin typeface="Cambria Math" panose="02040503050406030204" pitchFamily="18" charset="0"/>
                            </a:rPr>
                            <m:t>𝐻</m:t>
                          </m:r>
                        </m:e>
                        <m:sub>
                          <m:r>
                            <a:rPr lang="ar-AE">
                              <a:latin typeface="Cambria Math" panose="02040503050406030204" pitchFamily="18" charset="0"/>
                            </a:rPr>
                            <m:t>𝑎</m:t>
                          </m:r>
                        </m:sub>
                      </m:sSub>
                      <m:r>
                        <m:rPr>
                          <m:nor/>
                        </m:rPr>
                        <a:rPr lang="ar-AE"/>
                        <m:t>:</m:t>
                      </m:r>
                      <m:r>
                        <a:rPr lang="en-US">
                          <a:latin typeface="Cambria Math" panose="02040503050406030204" pitchFamily="18" charset="0"/>
                        </a:rPr>
                        <m:t>𝑝</m:t>
                      </m:r>
                      <m:r>
                        <a:rPr lang="en-US">
                          <a:latin typeface="Cambria Math" panose="02040503050406030204" pitchFamily="18" charset="0"/>
                        </a:rPr>
                        <m:t>&gt;</m:t>
                      </m:r>
                      <m:r>
                        <a:rPr lang="en-US">
                          <a:latin typeface="Cambria Math" panose="02040503050406030204" pitchFamily="18" charset="0"/>
                        </a:rPr>
                        <m:t>0</m:t>
                      </m:r>
                      <m:r>
                        <a:rPr lang="en-US">
                          <a:latin typeface="Cambria Math" panose="02040503050406030204" pitchFamily="18" charset="0"/>
                        </a:rPr>
                        <m:t>.</m:t>
                      </m:r>
                      <m:r>
                        <a:rPr lang="en-US">
                          <a:latin typeface="Cambria Math" panose="02040503050406030204" pitchFamily="18" charset="0"/>
                        </a:rPr>
                        <m:t>25</m:t>
                      </m:r>
                    </m:oMath>
                  </m:oMathPara>
                </a14:m>
                <a:endParaRPr lang="en-US" sz="2800"/>
              </a:p>
              <a:p>
                <a:pPr>
                  <a:defRPr sz="2800"/>
                </a:pPr>
                <a:r>
                  <a:rPr lang="en-US" sz="2800"/>
                  <a:t>Since the null hypothesis was rejected, the evidence supports the alternative hypothesis, that is, the research hypothesis. Thus, the campaign manager can be confident in her claim that more than </a:t>
                </a:r>
                <a14:m>
                  <m:oMath xmlns:m="http://schemas.openxmlformats.org/officeDocument/2006/math">
                    <m:r>
                      <a:rPr lang="en-US">
                        <a:latin typeface="Cambria Math" panose="02040503050406030204" pitchFamily="18" charset="0"/>
                      </a:rPr>
                      <m:t>25</m:t>
                    </m:r>
                    <m:r>
                      <a:rPr lang="en-US">
                        <a:latin typeface="Cambria Math" panose="02040503050406030204" pitchFamily="18" charset="0"/>
                      </a:rPr>
                      <m:t>%</m:t>
                    </m:r>
                  </m:oMath>
                </a14:m>
                <a:r>
                  <a:rPr lang="en-US" sz="2800"/>
                  <a:t> of eligible voters between 18 and 24 years old will vote in this election, with a </a:t>
                </a:r>
                <a14:m>
                  <m:oMath xmlns:m="http://schemas.openxmlformats.org/officeDocument/2006/math">
                    <m:r>
                      <a:rPr lang="en-US">
                        <a:latin typeface="Cambria Math" panose="02040503050406030204" pitchFamily="18" charset="0"/>
                      </a:rPr>
                      <m:t>5</m:t>
                    </m:r>
                    <m:r>
                      <a:rPr lang="en-US">
                        <a:latin typeface="Cambria Math" panose="02040503050406030204" pitchFamily="18" charset="0"/>
                      </a:rPr>
                      <m:t>%</m:t>
                    </m:r>
                  </m:oMath>
                </a14:m>
                <a:r>
                  <a:rPr lang="en-US" sz="2800"/>
                  <a:t> level of significance.</a:t>
                </a:r>
                <a:endParaRPr sz="2800"/>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33" t="-2454" r="-2074" b="-859"/>
                </a:stretch>
              </a:blipFill>
            </p:spPr>
            <p:txBody>
              <a:bodyPr/>
              <a:lstStyle/>
              <a:p>
                <a:r>
                  <a:rPr lang="en-US">
                    <a:noFill/>
                  </a:rPr>
                  <a:t> </a:t>
                </a:r>
              </a:p>
            </p:txBody>
          </p:sp>
        </mc:Fallback>
      </mc:AlternateContent>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10.1.5: Interpreting the Conclusion to a Hypothesis Test</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a:bodyPr>
              <a:lstStyle/>
              <a:p>
                <a:pPr>
                  <a:defRPr sz="2800"/>
                </a:pPr>
                <a:r>
                  <a:rPr sz="2800"/>
                  <a:t>Based on historical data, the Board of Education for one large school district believes that the percentage of high school sophomores considering dropping out of school is at least </a:t>
                </a:r>
                <a14:m>
                  <m:oMath xmlns:m="http://schemas.openxmlformats.org/officeDocument/2006/math">
                    <m:r>
                      <a:rPr>
                        <a:latin typeface="Cambria Math" panose="02040503050406030204" pitchFamily="18" charset="0"/>
                      </a:rPr>
                      <m:t>10%</m:t>
                    </m:r>
                  </m:oMath>
                </a14:m>
                <a:r>
                  <a:rPr sz="2800"/>
                  <a:t>. A high school counselor in the district claims that this percentage is too high. A hypothesis test with </a:t>
                </a:r>
                <a14:m>
                  <m:oMath xmlns:m="http://schemas.openxmlformats.org/officeDocument/2006/math">
                    <m:r>
                      <a:rPr>
                        <a:latin typeface="Cambria Math" panose="02040503050406030204" pitchFamily="18" charset="0"/>
                      </a:rPr>
                      <m:t>𝛼</m:t>
                    </m:r>
                    <m:r>
                      <a:rPr>
                        <a:latin typeface="Cambria Math" panose="02040503050406030204" pitchFamily="18" charset="0"/>
                      </a:rPr>
                      <m:t>=0.02</m:t>
                    </m:r>
                  </m:oMath>
                </a14:m>
                <a:r>
                  <a:rPr sz="2800"/>
                  <a:t> is performed on the counselor's claim. The result is to fail to reject the null hypothesis. Do the findings support the counselor's claim?</a:t>
                </a:r>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2370"/>
                </a:stretch>
              </a:blipFill>
            </p:spPr>
            <p:txBody>
              <a:bodyPr/>
              <a:lstStyle/>
              <a:p>
                <a:r>
                  <a:rPr lang="en-US">
                    <a:noFill/>
                  </a:rPr>
                  <a:t> </a:t>
                </a:r>
              </a:p>
            </p:txBody>
          </p:sp>
        </mc:Fallback>
      </mc:AlternateContent>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10.1.5: Interpreting the Conclusion to a Hypothesis Test (cont.)</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fontScale="70000" lnSpcReduction="20000"/>
              </a:bodyPr>
              <a:lstStyle/>
              <a:p>
                <a:r>
                  <a:rPr sz="2800" b="1"/>
                  <a:t>Solution</a:t>
                </a:r>
              </a:p>
              <a:p>
                <a:pPr>
                  <a:defRPr sz="2800"/>
                </a:pPr>
                <a:r>
                  <a:rPr sz="2800"/>
                  <a:t>Once again we must write down the null and alternative hypotheses to evaluate the conclusion. We need to ask, "What is the statement that the counselor hopes that the data will support?" The school counselor claims that the percentage of high school sophomores in this district that are considering dropping out of school is less than the assumed rate of </a:t>
                </a:r>
                <a14:m>
                  <m:oMath xmlns:m="http://schemas.openxmlformats.org/officeDocument/2006/math">
                    <m:r>
                      <a:rPr>
                        <a:latin typeface="Cambria Math" panose="02040503050406030204" pitchFamily="18" charset="0"/>
                      </a:rPr>
                      <m:t>10%</m:t>
                    </m:r>
                  </m:oMath>
                </a14:m>
                <a:r>
                  <a:rPr sz="2800"/>
                  <a:t>. Therefore, the research hypothesis is written mathematically as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𝐻</m:t>
                        </m:r>
                      </m:e>
                      <m:sub>
                        <m:r>
                          <a:rPr>
                            <a:latin typeface="Cambria Math" panose="02040503050406030204" pitchFamily="18" charset="0"/>
                          </a:rPr>
                          <m:t>𝑎</m:t>
                        </m:r>
                      </m:sub>
                    </m:sSub>
                    <m:r>
                      <m:rPr>
                        <m:nor/>
                      </m:rPr>
                      <a:rPr/>
                      <m:t>:</m:t>
                    </m:r>
                    <m:r>
                      <a:rPr>
                        <a:latin typeface="Cambria Math" panose="02040503050406030204" pitchFamily="18" charset="0"/>
                      </a:rPr>
                      <m:t>𝑝</m:t>
                    </m:r>
                    <m:r>
                      <a:rPr>
                        <a:latin typeface="Cambria Math" panose="02040503050406030204" pitchFamily="18" charset="0"/>
                      </a:rPr>
                      <m:t>&lt;0.10</m:t>
                    </m:r>
                  </m:oMath>
                </a14:m>
                <a:r>
                  <a:rPr sz="2800"/>
                  <a:t>, and the null hypothesis is the currently accepted value of 10%,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𝐻</m:t>
                        </m:r>
                      </m:e>
                      <m:sub>
                        <m:r>
                          <a:rPr>
                            <a:latin typeface="Cambria Math" panose="02040503050406030204" pitchFamily="18" charset="0"/>
                          </a:rPr>
                          <m:t>0</m:t>
                        </m:r>
                      </m:sub>
                    </m:sSub>
                    <m:r>
                      <m:rPr>
                        <m:nor/>
                      </m:rPr>
                      <a:rPr/>
                      <m:t>:</m:t>
                    </m:r>
                    <m:r>
                      <a:rPr>
                        <a:latin typeface="Cambria Math" panose="02040503050406030204" pitchFamily="18" charset="0"/>
                      </a:rPr>
                      <m:t>𝑝</m:t>
                    </m:r>
                    <m:r>
                      <a:rPr>
                        <a:latin typeface="Cambria Math" panose="02040503050406030204" pitchFamily="18" charset="0"/>
                      </a:rPr>
                      <m:t>=0.10</m:t>
                    </m:r>
                  </m:oMath>
                </a14:m>
                <a:r>
                  <a:rPr sz="2800"/>
                  <a:t>, so we write the hypotheses as follows.</a:t>
                </a:r>
              </a:p>
              <a:p>
                <a:pPr algn="ctr">
                  <a:defRPr sz="2800"/>
                </a:pPr>
                <a14:m>
                  <m:oMathPara xmlns:m="http://schemas.openxmlformats.org/officeDocument/2006/math">
                    <m:oMathParaPr>
                      <m:jc m:val="centerGroup"/>
                    </m:oMathParaPr>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𝐻</m:t>
                          </m:r>
                        </m:e>
                        <m:sub>
                          <m:r>
                            <a:rPr>
                              <a:latin typeface="Cambria Math" panose="02040503050406030204" pitchFamily="18" charset="0"/>
                            </a:rPr>
                            <m:t>0</m:t>
                          </m:r>
                        </m:sub>
                      </m:sSub>
                      <m:r>
                        <m:rPr>
                          <m:nor/>
                        </m:rPr>
                        <a:rPr/>
                        <m:t>:</m:t>
                      </m:r>
                      <m:r>
                        <a:rPr>
                          <a:latin typeface="Cambria Math" panose="02040503050406030204" pitchFamily="18" charset="0"/>
                        </a:rPr>
                        <m:t>𝑝</m:t>
                      </m:r>
                      <m:r>
                        <a:rPr>
                          <a:latin typeface="Cambria Math" panose="02040503050406030204" pitchFamily="18" charset="0"/>
                        </a:rPr>
                        <m:t>=0.10</m:t>
                      </m:r>
                    </m:oMath>
                  </m:oMathPara>
                </a14:m>
                <a:endParaRPr sz="2800"/>
              </a:p>
              <a:p>
                <a:pPr algn="ctr">
                  <a:defRPr sz="2800"/>
                </a:pPr>
                <a14:m>
                  <m:oMathPara xmlns:m="http://schemas.openxmlformats.org/officeDocument/2006/math">
                    <m:oMathParaPr>
                      <m:jc m:val="centerGroup"/>
                    </m:oMathParaPr>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𝐻</m:t>
                          </m:r>
                        </m:e>
                        <m:sub>
                          <m:r>
                            <a:rPr>
                              <a:latin typeface="Cambria Math" panose="02040503050406030204" pitchFamily="18" charset="0"/>
                            </a:rPr>
                            <m:t>𝑎</m:t>
                          </m:r>
                        </m:sub>
                      </m:sSub>
                      <m:r>
                        <m:rPr>
                          <m:nor/>
                        </m:rPr>
                        <a:rPr/>
                        <m:t>:</m:t>
                      </m:r>
                      <m:r>
                        <a:rPr>
                          <a:latin typeface="Cambria Math" panose="02040503050406030204" pitchFamily="18" charset="0"/>
                        </a:rPr>
                        <m:t>𝑝</m:t>
                      </m:r>
                      <m:r>
                        <a:rPr>
                          <a:latin typeface="Cambria Math" panose="02040503050406030204" pitchFamily="18" charset="0"/>
                        </a:rPr>
                        <m:t>&lt;0.10</m:t>
                      </m:r>
                    </m:oMath>
                  </m:oMathPara>
                </a14:m>
                <a:endParaRPr sz="2800"/>
              </a:p>
              <a:p>
                <a:r>
                  <a:rPr sz="2800"/>
                  <a:t>Since the test resulted in a failure to reject the null hypothesis, the evidence is not strong enough at this level of significance to support the counselor's claim that the presumed rate is too high. Remember that performing a hypothesis test does not prove the null hypothesis to be true. Therefore, we can only say that there is not sufficient evidence to reject it.</a:t>
                </a:r>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741" t="-1840" r="-1185"/>
                </a:stretch>
              </a:blipFill>
            </p:spPr>
            <p:txBody>
              <a:bodyPr/>
              <a:lstStyle/>
              <a:p>
                <a:r>
                  <a:rPr lang="en-US">
                    <a:noFill/>
                  </a:rPr>
                  <a:t> </a:t>
                </a:r>
              </a:p>
            </p:txBody>
          </p:sp>
        </mc:Fallback>
      </mc:AlternateContent>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Procedure: Performing a Hypothesis Test</a:t>
            </a:r>
          </a:p>
        </p:txBody>
      </p:sp>
      <p:sp>
        <p:nvSpPr>
          <p:cNvPr id="3" name="Text Placeholder 2"/>
          <p:cNvSpPr>
            <a:spLocks noGrp="1"/>
          </p:cNvSpPr>
          <p:nvPr>
            <p:ph type="body" sz="quarter" idx="10"/>
          </p:nvPr>
        </p:nvSpPr>
        <p:spPr/>
        <p:txBody>
          <a:bodyPr>
            <a:normAutofit/>
          </a:bodyPr>
          <a:lstStyle/>
          <a:p>
            <a:pPr marL="514350" indent="-514350">
              <a:buFont typeface="+mj-lt"/>
              <a:buAutoNum type="arabicPeriod"/>
              <a:defRPr sz="2800"/>
            </a:pPr>
            <a:r>
              <a:t>​</a:t>
            </a:r>
            <a:r>
              <a:rPr sz="2800"/>
              <a:t>State the null and alternative hypothesis.</a:t>
            </a:r>
          </a:p>
          <a:p>
            <a:pPr marL="514350" indent="-514350">
              <a:buFont typeface="+mj-lt"/>
              <a:buAutoNum type="arabicPeriod" startAt="2"/>
              <a:defRPr sz="2800"/>
            </a:pPr>
            <a:r>
              <a:t>​</a:t>
            </a:r>
            <a:r>
              <a:rPr sz="2800"/>
              <a:t>Determine which distribution to use for the test statistic, and state the level of significance.</a:t>
            </a:r>
          </a:p>
          <a:p>
            <a:pPr marL="514350" indent="-514350">
              <a:buFont typeface="+mj-lt"/>
              <a:buAutoNum type="arabicPeriod" startAt="3"/>
              <a:defRPr sz="2800"/>
            </a:pPr>
            <a:r>
              <a:t>​</a:t>
            </a:r>
            <a:r>
              <a:rPr sz="2800"/>
              <a:t>Gather data and calculate the necessary sample statistics.</a:t>
            </a:r>
          </a:p>
          <a:p>
            <a:pPr marL="514350" indent="-514350">
              <a:buFont typeface="+mj-lt"/>
              <a:buAutoNum type="arabicPeriod" startAt="4"/>
              <a:defRPr sz="2800"/>
            </a:pPr>
            <a:r>
              <a:t>​</a:t>
            </a:r>
            <a:r>
              <a:rPr sz="2800"/>
              <a:t>Draw a conclusion and interpret the decision.</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4D37D6-A85D-4206-8EE0-9683123A023C}"/>
              </a:ext>
            </a:extLst>
          </p:cNvPr>
          <p:cNvSpPr>
            <a:spLocks noGrp="1"/>
          </p:cNvSpPr>
          <p:nvPr>
            <p:ph type="title"/>
          </p:nvPr>
        </p:nvSpPr>
        <p:spPr/>
        <p:txBody>
          <a:bodyPr/>
          <a:lstStyle/>
          <a:p>
            <a:r>
              <a:rPr lang="en-US"/>
              <a:t>Types of Errors in Hypothesis Testing </a:t>
            </a:r>
          </a:p>
        </p:txBody>
      </p:sp>
      <p:sp>
        <p:nvSpPr>
          <p:cNvPr id="3" name="Text Placeholder 2">
            <a:extLst>
              <a:ext uri="{FF2B5EF4-FFF2-40B4-BE49-F238E27FC236}">
                <a16:creationId xmlns:a16="http://schemas.microsoft.com/office/drawing/2014/main" id="{6D580983-0D27-4139-8730-DE9AF92FE97B}"/>
              </a:ext>
            </a:extLst>
          </p:cNvPr>
          <p:cNvSpPr>
            <a:spLocks noGrp="1"/>
          </p:cNvSpPr>
          <p:nvPr>
            <p:ph type="body" sz="quarter" idx="10"/>
          </p:nvPr>
        </p:nvSpPr>
        <p:spPr/>
        <p:txBody>
          <a:bodyPr/>
          <a:lstStyle/>
          <a:p>
            <a:r>
              <a:rPr lang="en-US"/>
              <a:t>If we fail to reject the null hypothesis, then we cannot say that the null hypothesis is supported. We can only say that the evidence does not support the alternative</a:t>
            </a:r>
          </a:p>
          <a:p>
            <a:r>
              <a:rPr lang="en-US"/>
              <a:t>hypothesis.</a:t>
            </a:r>
          </a:p>
          <a:p>
            <a:r>
              <a:rPr lang="en-US"/>
              <a:t>It is important to remember that no matter what the conclusion is, neither hypothesis has been proven.</a:t>
            </a:r>
          </a:p>
          <a:p>
            <a:endParaRPr lang="en-US"/>
          </a:p>
        </p:txBody>
      </p:sp>
    </p:spTree>
    <p:extLst>
      <p:ext uri="{BB962C8B-B14F-4D97-AF65-F5344CB8AC3E}">
        <p14:creationId xmlns:p14="http://schemas.microsoft.com/office/powerpoint/2010/main" val="24302342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3E9828-C7B0-4658-A074-250DD434DE8D}"/>
              </a:ext>
            </a:extLst>
          </p:cNvPr>
          <p:cNvSpPr>
            <a:spLocks noGrp="1"/>
          </p:cNvSpPr>
          <p:nvPr>
            <p:ph type="title"/>
          </p:nvPr>
        </p:nvSpPr>
        <p:spPr/>
        <p:txBody>
          <a:bodyPr/>
          <a:lstStyle/>
          <a:p>
            <a:r>
              <a:rPr lang="en-US"/>
              <a:t>Types of Errors in Hypothesis Testing </a:t>
            </a:r>
          </a:p>
        </p:txBody>
      </p:sp>
      <p:sp>
        <p:nvSpPr>
          <p:cNvPr id="3" name="Text Placeholder 2">
            <a:extLst>
              <a:ext uri="{FF2B5EF4-FFF2-40B4-BE49-F238E27FC236}">
                <a16:creationId xmlns:a16="http://schemas.microsoft.com/office/drawing/2014/main" id="{6D4B87DF-1CA4-4244-B8C7-26E44DBB3C5B}"/>
              </a:ext>
            </a:extLst>
          </p:cNvPr>
          <p:cNvSpPr>
            <a:spLocks noGrp="1"/>
          </p:cNvSpPr>
          <p:nvPr>
            <p:ph type="body" sz="quarter" idx="10"/>
          </p:nvPr>
        </p:nvSpPr>
        <p:spPr/>
        <p:txBody>
          <a:bodyPr/>
          <a:lstStyle/>
          <a:p>
            <a:r>
              <a:rPr lang="en-US"/>
              <a:t>When performing a hypothesis test there are two types of errors possible: </a:t>
            </a:r>
          </a:p>
          <a:p>
            <a:pPr marL="514350" indent="-514350">
              <a:buAutoNum type="arabicParenR"/>
            </a:pPr>
            <a:r>
              <a:rPr lang="en-US"/>
              <a:t>rejecting a true null hypothesis, or </a:t>
            </a:r>
          </a:p>
          <a:p>
            <a:pPr marL="514350" indent="-514350">
              <a:buAutoNum type="arabicParenR"/>
            </a:pPr>
            <a:r>
              <a:rPr lang="en-US"/>
              <a:t>failing to reject a false null hypothesis. </a:t>
            </a:r>
          </a:p>
          <a:p>
            <a:endParaRPr lang="en-US"/>
          </a:p>
        </p:txBody>
      </p:sp>
    </p:spTree>
    <p:extLst>
      <p:ext uri="{BB962C8B-B14F-4D97-AF65-F5344CB8AC3E}">
        <p14:creationId xmlns:p14="http://schemas.microsoft.com/office/powerpoint/2010/main" val="36820137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41F73C-86D6-492B-BD45-5F52257DFD2E}"/>
              </a:ext>
            </a:extLst>
          </p:cNvPr>
          <p:cNvSpPr>
            <a:spLocks noGrp="1"/>
          </p:cNvSpPr>
          <p:nvPr>
            <p:ph type="title"/>
          </p:nvPr>
        </p:nvSpPr>
        <p:spPr/>
        <p:txBody>
          <a:bodyPr/>
          <a:lstStyle/>
          <a:p>
            <a:r>
              <a:rPr lang="en-US"/>
              <a:t>Types of Errors in Hypothesis Testing </a:t>
            </a:r>
          </a:p>
        </p:txBody>
      </p:sp>
      <p:sp>
        <p:nvSpPr>
          <p:cNvPr id="3" name="Text Placeholder 2">
            <a:extLst>
              <a:ext uri="{FF2B5EF4-FFF2-40B4-BE49-F238E27FC236}">
                <a16:creationId xmlns:a16="http://schemas.microsoft.com/office/drawing/2014/main" id="{AD79FB25-ADDC-4F31-B262-4760024C643D}"/>
              </a:ext>
            </a:extLst>
          </p:cNvPr>
          <p:cNvSpPr>
            <a:spLocks noGrp="1"/>
          </p:cNvSpPr>
          <p:nvPr>
            <p:ph type="body" sz="quarter" idx="10"/>
          </p:nvPr>
        </p:nvSpPr>
        <p:spPr/>
        <p:txBody>
          <a:bodyPr/>
          <a:lstStyle/>
          <a:p>
            <a:r>
              <a:rPr lang="en-US"/>
              <a:t>We call rejecting a true null hypothesis a </a:t>
            </a:r>
            <a:r>
              <a:rPr lang="en-US" b="1"/>
              <a:t>Type I error</a:t>
            </a:r>
            <a:r>
              <a:rPr lang="en-US"/>
              <a:t> and failing to reject a false null hypothesis is called a </a:t>
            </a:r>
            <a:r>
              <a:rPr lang="en-US" b="1"/>
              <a:t>Type II error</a:t>
            </a:r>
            <a:r>
              <a:rPr lang="en-US"/>
              <a:t>.</a:t>
            </a:r>
          </a:p>
          <a:p>
            <a:endParaRPr lang="en-US"/>
          </a:p>
        </p:txBody>
      </p:sp>
      <p:pic>
        <p:nvPicPr>
          <p:cNvPr id="4" name="Content Placeholder 3">
            <a:extLst>
              <a:ext uri="{FF2B5EF4-FFF2-40B4-BE49-F238E27FC236}">
                <a16:creationId xmlns:a16="http://schemas.microsoft.com/office/drawing/2014/main" id="{55C68378-917F-42F9-8809-5AC0285088A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66900" y="2743200"/>
            <a:ext cx="5410200" cy="1897083"/>
          </a:xfrm>
          <a:prstGeom prst="rect">
            <a:avLst/>
          </a:prstGeom>
        </p:spPr>
      </p:pic>
    </p:spTree>
    <p:extLst>
      <p:ext uri="{BB962C8B-B14F-4D97-AF65-F5344CB8AC3E}">
        <p14:creationId xmlns:p14="http://schemas.microsoft.com/office/powerpoint/2010/main" val="11609791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41F73C-86D6-492B-BD45-5F52257DFD2E}"/>
              </a:ext>
            </a:extLst>
          </p:cNvPr>
          <p:cNvSpPr>
            <a:spLocks noGrp="1"/>
          </p:cNvSpPr>
          <p:nvPr>
            <p:ph type="title"/>
          </p:nvPr>
        </p:nvSpPr>
        <p:spPr/>
        <p:txBody>
          <a:bodyPr/>
          <a:lstStyle/>
          <a:p>
            <a:r>
              <a:rPr lang="en-US"/>
              <a:t>Types of Errors in Hypothesis Testing </a:t>
            </a:r>
          </a:p>
        </p:txBody>
      </p:sp>
      <p:sp>
        <p:nvSpPr>
          <p:cNvPr id="3" name="Text Placeholder 2">
            <a:extLst>
              <a:ext uri="{FF2B5EF4-FFF2-40B4-BE49-F238E27FC236}">
                <a16:creationId xmlns:a16="http://schemas.microsoft.com/office/drawing/2014/main" id="{AD79FB25-ADDC-4F31-B262-4760024C643D}"/>
              </a:ext>
            </a:extLst>
          </p:cNvPr>
          <p:cNvSpPr>
            <a:spLocks noGrp="1"/>
          </p:cNvSpPr>
          <p:nvPr>
            <p:ph type="body" sz="quarter" idx="10"/>
          </p:nvPr>
        </p:nvSpPr>
        <p:spPr/>
        <p:txBody>
          <a:bodyPr/>
          <a:lstStyle/>
          <a:p>
            <a:r>
              <a:rPr lang="en-US"/>
              <a:t>The decision criteria used in a hypothesis test are usually based on the idea of minimizing the chance of committing a Type I error. </a:t>
            </a:r>
          </a:p>
          <a:p>
            <a:r>
              <a:rPr lang="en-US"/>
              <a:t>The probability of committing a Type I error, in other words the probability of rejecting a true null hypothesis, is called the level of significance, which we denote with the Greek letter, </a:t>
            </a:r>
            <a:r>
              <a:rPr lang="el-GR" i="1">
                <a:latin typeface="Cambria Math" panose="02040503050406030204" pitchFamily="18" charset="0"/>
                <a:ea typeface="Cambria Math" panose="02040503050406030204" pitchFamily="18" charset="0"/>
              </a:rPr>
              <a:t>α</a:t>
            </a:r>
            <a:r>
              <a:rPr lang="en-US"/>
              <a:t>. </a:t>
            </a:r>
          </a:p>
          <a:p>
            <a:r>
              <a:rPr lang="en-US"/>
              <a:t>This is the same level of significance that is used to draw the conclusions in hypothesis tests.</a:t>
            </a:r>
          </a:p>
          <a:p>
            <a:endParaRPr lang="en-US"/>
          </a:p>
        </p:txBody>
      </p:sp>
    </p:spTree>
    <p:extLst>
      <p:ext uri="{BB962C8B-B14F-4D97-AF65-F5344CB8AC3E}">
        <p14:creationId xmlns:p14="http://schemas.microsoft.com/office/powerpoint/2010/main" val="17391228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41F73C-86D6-492B-BD45-5F52257DFD2E}"/>
              </a:ext>
            </a:extLst>
          </p:cNvPr>
          <p:cNvSpPr>
            <a:spLocks noGrp="1"/>
          </p:cNvSpPr>
          <p:nvPr>
            <p:ph type="title"/>
          </p:nvPr>
        </p:nvSpPr>
        <p:spPr/>
        <p:txBody>
          <a:bodyPr/>
          <a:lstStyle/>
          <a:p>
            <a:r>
              <a:rPr lang="en-US"/>
              <a:t>Types of Errors in Hypothesis Testing </a:t>
            </a:r>
          </a:p>
        </p:txBody>
      </p:sp>
      <p:sp>
        <p:nvSpPr>
          <p:cNvPr id="3" name="Text Placeholder 2">
            <a:extLst>
              <a:ext uri="{FF2B5EF4-FFF2-40B4-BE49-F238E27FC236}">
                <a16:creationId xmlns:a16="http://schemas.microsoft.com/office/drawing/2014/main" id="{AD79FB25-ADDC-4F31-B262-4760024C643D}"/>
              </a:ext>
            </a:extLst>
          </p:cNvPr>
          <p:cNvSpPr>
            <a:spLocks noGrp="1"/>
          </p:cNvSpPr>
          <p:nvPr>
            <p:ph type="body" sz="quarter" idx="10"/>
          </p:nvPr>
        </p:nvSpPr>
        <p:spPr/>
        <p:txBody>
          <a:bodyPr/>
          <a:lstStyle/>
          <a:p>
            <a:r>
              <a:rPr lang="en-US"/>
              <a:t>The smaller the level of significance, the more evidence required to reject the null hypothesis. The most common practice in academic research is to use a level of significance of 0.05, if one is stated at all. </a:t>
            </a:r>
          </a:p>
          <a:p>
            <a:r>
              <a:rPr lang="en-US"/>
              <a:t>Many times research studies do not provide a value for the level of significance, but simply state the probability that the results obtained would occur by chance under the assumption that the null hypothesis is true. Therefore, readers can determine for themselves whether the null hypothesis should be rejected.</a:t>
            </a:r>
          </a:p>
          <a:p>
            <a:endParaRPr lang="en-US"/>
          </a:p>
        </p:txBody>
      </p:sp>
    </p:spTree>
    <p:extLst>
      <p:ext uri="{BB962C8B-B14F-4D97-AF65-F5344CB8AC3E}">
        <p14:creationId xmlns:p14="http://schemas.microsoft.com/office/powerpoint/2010/main" val="18982364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41F73C-86D6-492B-BD45-5F52257DFD2E}"/>
              </a:ext>
            </a:extLst>
          </p:cNvPr>
          <p:cNvSpPr>
            <a:spLocks noGrp="1"/>
          </p:cNvSpPr>
          <p:nvPr>
            <p:ph type="title"/>
          </p:nvPr>
        </p:nvSpPr>
        <p:spPr/>
        <p:txBody>
          <a:bodyPr/>
          <a:lstStyle/>
          <a:p>
            <a:r>
              <a:rPr lang="en-US"/>
              <a:t>Types of Errors in Hypothesis Testing </a:t>
            </a:r>
          </a:p>
        </p:txBody>
      </p:sp>
      <p:sp>
        <p:nvSpPr>
          <p:cNvPr id="3" name="Text Placeholder 2">
            <a:extLst>
              <a:ext uri="{FF2B5EF4-FFF2-40B4-BE49-F238E27FC236}">
                <a16:creationId xmlns:a16="http://schemas.microsoft.com/office/drawing/2014/main" id="{AD79FB25-ADDC-4F31-B262-4760024C643D}"/>
              </a:ext>
            </a:extLst>
          </p:cNvPr>
          <p:cNvSpPr>
            <a:spLocks noGrp="1"/>
          </p:cNvSpPr>
          <p:nvPr>
            <p:ph type="body" sz="quarter" idx="10"/>
          </p:nvPr>
        </p:nvSpPr>
        <p:spPr/>
        <p:txBody>
          <a:bodyPr/>
          <a:lstStyle/>
          <a:p>
            <a:r>
              <a:rPr lang="en-US"/>
              <a:t>Technically, we can choose the level of significance, </a:t>
            </a:r>
            <a:r>
              <a:rPr lang="el-GR" i="1">
                <a:latin typeface="Cambria Math" panose="02040503050406030204" pitchFamily="18" charset="0"/>
                <a:ea typeface="Cambria Math" panose="02040503050406030204" pitchFamily="18" charset="0"/>
              </a:rPr>
              <a:t>α</a:t>
            </a:r>
            <a:r>
              <a:rPr lang="en-US"/>
              <a:t>, to be any value we wish. So why wouldn’t we choose the level of significance to be as low as possible? </a:t>
            </a:r>
          </a:p>
          <a:p>
            <a:r>
              <a:rPr lang="en-US"/>
              <a:t>The answer lies in the inverse relationship between the probability of making a Type I error and the probability of making a Type II error. The probability of making a Type II error is represented by the Greek letter “beta,” </a:t>
            </a:r>
            <a:r>
              <a:rPr lang="en-US">
                <a:latin typeface="Cambria Math" panose="02040503050406030204" pitchFamily="18" charset="0"/>
                <a:ea typeface="Cambria Math" panose="02040503050406030204" pitchFamily="18" charset="0"/>
              </a:rPr>
              <a:t> </a:t>
            </a:r>
            <a:r>
              <a:rPr lang="el-GR" i="1">
                <a:latin typeface="Cambria Math" panose="02040503050406030204" pitchFamily="18" charset="0"/>
                <a:ea typeface="Cambria Math" panose="02040503050406030204" pitchFamily="18" charset="0"/>
              </a:rPr>
              <a:t>β</a:t>
            </a:r>
            <a:r>
              <a:rPr lang="en-US"/>
              <a:t> . The smaller the probability of making a Type I error, the larger the probability of making a Type II error will be.</a:t>
            </a:r>
          </a:p>
          <a:p>
            <a:endParaRPr lang="en-US"/>
          </a:p>
        </p:txBody>
      </p:sp>
    </p:spTree>
    <p:extLst>
      <p:ext uri="{BB962C8B-B14F-4D97-AF65-F5344CB8AC3E}">
        <p14:creationId xmlns:p14="http://schemas.microsoft.com/office/powerpoint/2010/main" val="20385832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Math Symbols</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a:bodyPr>
              <a:lstStyle/>
              <a:p>
                <a14:m>
                  <m:oMath xmlns:m="http://schemas.openxmlformats.org/officeDocument/2006/math">
                    <m:r>
                      <a:rPr>
                        <a:latin typeface="Cambria Math" panose="02040503050406030204" pitchFamily="18" charset="0"/>
                      </a:rPr>
                      <m:t>𝛽</m:t>
                    </m:r>
                  </m:oMath>
                </a14:m>
                <a:r>
                  <a:rPr sz="2800"/>
                  <a:t>: probability of failing to reject a false null hypothesis; Greek letter, beta</a:t>
                </a:r>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28" t="-998" r="-812"/>
                </a:stretch>
              </a:blipFill>
            </p:spPr>
            <p:txBody>
              <a:bodyPr/>
              <a:lstStyle/>
              <a:p>
                <a:r>
                  <a:rPr lang="en-US">
                    <a:noFill/>
                  </a:rPr>
                  <a:t> </a:t>
                </a:r>
              </a:p>
            </p:txBody>
          </p:sp>
        </mc:Fallback>
      </mc:AlternateContent>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3C2E96-F32F-492C-8699-5F5ADF4FF9F7}"/>
              </a:ext>
            </a:extLst>
          </p:cNvPr>
          <p:cNvSpPr>
            <a:spLocks noGrp="1"/>
          </p:cNvSpPr>
          <p:nvPr>
            <p:ph type="title"/>
          </p:nvPr>
        </p:nvSpPr>
        <p:spPr/>
        <p:txBody>
          <a:bodyPr/>
          <a:lstStyle/>
          <a:p>
            <a:r>
              <a:rPr lang="en-US"/>
              <a:t>Types of Errors in Hypothesis Testing </a:t>
            </a:r>
          </a:p>
        </p:txBody>
      </p:sp>
      <p:sp>
        <p:nvSpPr>
          <p:cNvPr id="3" name="Text Placeholder 2">
            <a:extLst>
              <a:ext uri="{FF2B5EF4-FFF2-40B4-BE49-F238E27FC236}">
                <a16:creationId xmlns:a16="http://schemas.microsoft.com/office/drawing/2014/main" id="{A8F38FE5-BAF8-41A0-93DB-6C1E63E77286}"/>
              </a:ext>
            </a:extLst>
          </p:cNvPr>
          <p:cNvSpPr>
            <a:spLocks noGrp="1"/>
          </p:cNvSpPr>
          <p:nvPr>
            <p:ph type="body" sz="quarter" idx="10"/>
          </p:nvPr>
        </p:nvSpPr>
        <p:spPr/>
        <p:txBody>
          <a:bodyPr/>
          <a:lstStyle/>
          <a:p>
            <a:r>
              <a:rPr lang="en-US"/>
              <a:t>Thus, you must choose a level of significance small enough to control the risk of a Type I error while not making it too small, which would increase the chance of making a Type II error. The figure below shows the inverse relationship of </a:t>
            </a:r>
            <a:r>
              <a:rPr lang="el-GR" i="1"/>
              <a:t>α</a:t>
            </a:r>
            <a:r>
              <a:rPr lang="en-US"/>
              <a:t> and </a:t>
            </a:r>
            <a:r>
              <a:rPr lang="el-GR"/>
              <a:t>β</a:t>
            </a:r>
            <a:r>
              <a:rPr lang="en-US"/>
              <a:t>.</a:t>
            </a:r>
          </a:p>
          <a:p>
            <a:endParaRPr lang="en-US"/>
          </a:p>
        </p:txBody>
      </p:sp>
      <p:pic>
        <p:nvPicPr>
          <p:cNvPr id="4" name="Picture 3">
            <a:extLst>
              <a:ext uri="{FF2B5EF4-FFF2-40B4-BE49-F238E27FC236}">
                <a16:creationId xmlns:a16="http://schemas.microsoft.com/office/drawing/2014/main" id="{76D58826-B67A-4B4C-AA6E-A36BCB32E4A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6090" y="3810000"/>
            <a:ext cx="7491819" cy="1365504"/>
          </a:xfrm>
          <a:prstGeom prst="rect">
            <a:avLst/>
          </a:prstGeom>
        </p:spPr>
      </p:pic>
    </p:spTree>
    <p:extLst>
      <p:ext uri="{BB962C8B-B14F-4D97-AF65-F5344CB8AC3E}">
        <p14:creationId xmlns:p14="http://schemas.microsoft.com/office/powerpoint/2010/main" val="33134302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10.1.6: Determining the Type of Error</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a:bodyPr>
              <a:lstStyle/>
              <a:p>
                <a:pPr>
                  <a:defRPr sz="2800"/>
                </a:pPr>
                <a:r>
                  <a:rPr sz="2800"/>
                  <a:t>A television executive believes that </a:t>
                </a:r>
                <a14:m>
                  <m:oMath xmlns:m="http://schemas.openxmlformats.org/officeDocument/2006/math">
                    <m:r>
                      <a:rPr>
                        <a:latin typeface="Cambria Math" panose="02040503050406030204" pitchFamily="18" charset="0"/>
                      </a:rPr>
                      <m:t>99</m:t>
                    </m:r>
                    <m:r>
                      <a:rPr>
                        <a:latin typeface="Cambria Math" panose="02040503050406030204" pitchFamily="18" charset="0"/>
                      </a:rPr>
                      <m:t>%</m:t>
                    </m:r>
                  </m:oMath>
                </a14:m>
                <a:r>
                  <a:rPr sz="2800"/>
                  <a:t> of households in the United States have at least one television. An intern at the executive's company is given the task of using a hypothesis test to determine whether the percentage is actually less than </a:t>
                </a:r>
                <a14:m>
                  <m:oMath xmlns:m="http://schemas.openxmlformats.org/officeDocument/2006/math">
                    <m:r>
                      <a:rPr>
                        <a:latin typeface="Cambria Math" panose="02040503050406030204" pitchFamily="18" charset="0"/>
                      </a:rPr>
                      <m:t>99</m:t>
                    </m:r>
                    <m:r>
                      <a:rPr>
                        <a:latin typeface="Cambria Math" panose="02040503050406030204" pitchFamily="18" charset="0"/>
                      </a:rPr>
                      <m:t>%</m:t>
                    </m:r>
                  </m:oMath>
                </a14:m>
                <a:r>
                  <a:rPr sz="2800"/>
                  <a:t>. The hypothesis test is completed and, based on the sample collected, the intern decides to fail to reject the null hypothesis. If, in reality, </a:t>
                </a:r>
                <a14:m>
                  <m:oMath xmlns:m="http://schemas.openxmlformats.org/officeDocument/2006/math">
                    <m:r>
                      <a:rPr>
                        <a:latin typeface="Cambria Math" panose="02040503050406030204" pitchFamily="18" charset="0"/>
                      </a:rPr>
                      <m:t>96</m:t>
                    </m:r>
                    <m:r>
                      <a:rPr>
                        <a:latin typeface="Cambria Math" panose="02040503050406030204" pitchFamily="18" charset="0"/>
                      </a:rPr>
                      <m:t>.</m:t>
                    </m:r>
                    <m:r>
                      <a:rPr>
                        <a:latin typeface="Cambria Math" panose="02040503050406030204" pitchFamily="18" charset="0"/>
                      </a:rPr>
                      <m:t>7</m:t>
                    </m:r>
                    <m:r>
                      <a:rPr>
                        <a:latin typeface="Cambria Math" panose="02040503050406030204" pitchFamily="18" charset="0"/>
                      </a:rPr>
                      <m:t>%</m:t>
                    </m:r>
                  </m:oMath>
                </a14:m>
                <a:r>
                  <a:rPr sz="2800"/>
                  <a:t> of households own a television set, was an error made? If so, what type?</a:t>
                </a:r>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1259"/>
                </a:stretch>
              </a:blipFill>
            </p:spPr>
            <p:txBody>
              <a:bodyPr/>
              <a:lstStyle/>
              <a:p>
                <a:r>
                  <a:rPr lang="en-US">
                    <a:noFill/>
                  </a:rPr>
                  <a:t> </a:t>
                </a:r>
              </a:p>
            </p:txBody>
          </p:sp>
        </mc:Fallback>
      </mc:AlternateContent>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10.1.6: Determining the Type of Error (cont.)</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fontScale="92500" lnSpcReduction="10000"/>
              </a:bodyPr>
              <a:lstStyle/>
              <a:p>
                <a:r>
                  <a:rPr sz="2800" b="1"/>
                  <a:t>Solution</a:t>
                </a:r>
              </a:p>
              <a:p>
                <a:pPr>
                  <a:defRPr sz="2800"/>
                </a:pPr>
                <a:r>
                  <a:rPr sz="2800"/>
                  <a:t>Let's begin by writing the null and alternative hypotheses by asking "What is the intern gathering data to test?" Because a hypothesis test is being used to determine if the percentage is </a:t>
                </a:r>
                <a:r>
                  <a:rPr sz="2800" i="1"/>
                  <a:t>less than </a:t>
                </a:r>
                <a14:m>
                  <m:oMath xmlns:m="http://schemas.openxmlformats.org/officeDocument/2006/math">
                    <m:r>
                      <a:rPr>
                        <a:latin typeface="Cambria Math" panose="02040503050406030204" pitchFamily="18" charset="0"/>
                      </a:rPr>
                      <m:t>99</m:t>
                    </m:r>
                    <m:r>
                      <a:rPr>
                        <a:latin typeface="Cambria Math" panose="02040503050406030204" pitchFamily="18" charset="0"/>
                      </a:rPr>
                      <m:t>%</m:t>
                    </m:r>
                  </m:oMath>
                </a14:m>
                <a:r>
                  <a:rPr sz="2800"/>
                  <a:t>, the research hypothesis is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𝐻</m:t>
                        </m:r>
                      </m:e>
                      <m:sub>
                        <m:r>
                          <a:rPr>
                            <a:latin typeface="Cambria Math" panose="02040503050406030204" pitchFamily="18" charset="0"/>
                          </a:rPr>
                          <m:t>𝑎</m:t>
                        </m:r>
                      </m:sub>
                    </m:sSub>
                    <m:r>
                      <m:rPr>
                        <m:nor/>
                      </m:rPr>
                      <a:rPr/>
                      <m:t>:</m:t>
                    </m:r>
                    <m:r>
                      <a:rPr>
                        <a:latin typeface="Cambria Math" panose="02040503050406030204" pitchFamily="18" charset="0"/>
                      </a:rPr>
                      <m:t>𝑝</m:t>
                    </m:r>
                    <m:r>
                      <a:rPr>
                        <a:latin typeface="Cambria Math" panose="02040503050406030204" pitchFamily="18" charset="0"/>
                      </a:rPr>
                      <m:t>&lt;</m:t>
                    </m:r>
                    <m:r>
                      <a:rPr>
                        <a:latin typeface="Cambria Math" panose="02040503050406030204" pitchFamily="18" charset="0"/>
                      </a:rPr>
                      <m:t>0</m:t>
                    </m:r>
                    <m:r>
                      <a:rPr>
                        <a:latin typeface="Cambria Math" panose="02040503050406030204" pitchFamily="18" charset="0"/>
                      </a:rPr>
                      <m:t>.</m:t>
                    </m:r>
                    <m:r>
                      <a:rPr>
                        <a:latin typeface="Cambria Math" panose="02040503050406030204" pitchFamily="18" charset="0"/>
                      </a:rPr>
                      <m:t>99</m:t>
                    </m:r>
                  </m:oMath>
                </a14:m>
                <a:r>
                  <a:rPr sz="2800"/>
                  <a:t>. So the two hypotheses are written as follows.</a:t>
                </a:r>
              </a:p>
              <a:p>
                <a:pPr algn="ctr">
                  <a:defRPr sz="2800"/>
                </a:pPr>
                <a14:m>
                  <m:oMathPara xmlns:m="http://schemas.openxmlformats.org/officeDocument/2006/math">
                    <m:oMathParaPr>
                      <m:jc m:val="centerGroup"/>
                    </m:oMathParaPr>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𝐻</m:t>
                          </m:r>
                        </m:e>
                        <m:sub>
                          <m:r>
                            <a:rPr>
                              <a:latin typeface="Cambria Math" panose="02040503050406030204" pitchFamily="18" charset="0"/>
                            </a:rPr>
                            <m:t>0</m:t>
                          </m:r>
                        </m:sub>
                      </m:sSub>
                      <m:r>
                        <m:rPr>
                          <m:nor/>
                        </m:rPr>
                        <a:rPr/>
                        <m:t>:</m:t>
                      </m:r>
                      <m:r>
                        <a:rPr>
                          <a:latin typeface="Cambria Math" panose="02040503050406030204" pitchFamily="18" charset="0"/>
                        </a:rPr>
                        <m:t>𝑝</m:t>
                      </m:r>
                      <m:r>
                        <a:rPr>
                          <a:latin typeface="Cambria Math" panose="02040503050406030204" pitchFamily="18" charset="0"/>
                        </a:rPr>
                        <m:t>=</m:t>
                      </m:r>
                      <m:r>
                        <a:rPr>
                          <a:latin typeface="Cambria Math" panose="02040503050406030204" pitchFamily="18" charset="0"/>
                        </a:rPr>
                        <m:t>0</m:t>
                      </m:r>
                      <m:r>
                        <a:rPr>
                          <a:latin typeface="Cambria Math" panose="02040503050406030204" pitchFamily="18" charset="0"/>
                        </a:rPr>
                        <m:t>.</m:t>
                      </m:r>
                      <m:r>
                        <a:rPr>
                          <a:latin typeface="Cambria Math" panose="02040503050406030204" pitchFamily="18" charset="0"/>
                        </a:rPr>
                        <m:t>99</m:t>
                      </m:r>
                    </m:oMath>
                  </m:oMathPara>
                </a14:m>
                <a:endParaRPr sz="2800"/>
              </a:p>
              <a:p>
                <a:pPr algn="ctr">
                  <a:defRPr sz="2800"/>
                </a:pPr>
                <a14:m>
                  <m:oMathPara xmlns:m="http://schemas.openxmlformats.org/officeDocument/2006/math">
                    <m:oMathParaPr>
                      <m:jc m:val="centerGroup"/>
                    </m:oMathParaPr>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𝐻</m:t>
                          </m:r>
                        </m:e>
                        <m:sub>
                          <m:r>
                            <a:rPr>
                              <a:latin typeface="Cambria Math" panose="02040503050406030204" pitchFamily="18" charset="0"/>
                            </a:rPr>
                            <m:t>𝑎</m:t>
                          </m:r>
                        </m:sub>
                      </m:sSub>
                      <m:r>
                        <m:rPr>
                          <m:nor/>
                        </m:rPr>
                        <a:rPr/>
                        <m:t>:</m:t>
                      </m:r>
                      <m:r>
                        <a:rPr>
                          <a:latin typeface="Cambria Math" panose="02040503050406030204" pitchFamily="18" charset="0"/>
                        </a:rPr>
                        <m:t>𝑝</m:t>
                      </m:r>
                      <m:r>
                        <a:rPr>
                          <a:latin typeface="Cambria Math" panose="02040503050406030204" pitchFamily="18" charset="0"/>
                        </a:rPr>
                        <m:t>&lt;</m:t>
                      </m:r>
                      <m:r>
                        <a:rPr>
                          <a:latin typeface="Cambria Math" panose="02040503050406030204" pitchFamily="18" charset="0"/>
                        </a:rPr>
                        <m:t>0</m:t>
                      </m:r>
                      <m:r>
                        <a:rPr>
                          <a:latin typeface="Cambria Math" panose="02040503050406030204" pitchFamily="18" charset="0"/>
                        </a:rPr>
                        <m:t>.</m:t>
                      </m:r>
                      <m:r>
                        <a:rPr>
                          <a:latin typeface="Cambria Math" panose="02040503050406030204" pitchFamily="18" charset="0"/>
                        </a:rPr>
                        <m:t>99</m:t>
                      </m:r>
                    </m:oMath>
                  </m:oMathPara>
                </a14:m>
                <a:endParaRPr sz="2800"/>
              </a:p>
              <a:p>
                <a:pPr>
                  <a:defRPr sz="2800"/>
                </a:pPr>
                <a:r>
                  <a:rPr sz="2800"/>
                  <a:t>The hypothesis test fails to reject the null hypothesis. However, since the reality is that </a:t>
                </a:r>
                <a14:m>
                  <m:oMath xmlns:m="http://schemas.openxmlformats.org/officeDocument/2006/math">
                    <m:r>
                      <a:rPr>
                        <a:latin typeface="Cambria Math" panose="02040503050406030204" pitchFamily="18" charset="0"/>
                      </a:rPr>
                      <m:t>𝑝</m:t>
                    </m:r>
                    <m:r>
                      <a:rPr>
                        <a:latin typeface="Cambria Math" panose="02040503050406030204" pitchFamily="18" charset="0"/>
                      </a:rPr>
                      <m:t>=</m:t>
                    </m:r>
                    <m:r>
                      <a:rPr>
                        <a:latin typeface="Cambria Math" panose="02040503050406030204" pitchFamily="18" charset="0"/>
                      </a:rPr>
                      <m:t>0</m:t>
                    </m:r>
                    <m:r>
                      <a:rPr>
                        <a:latin typeface="Cambria Math" panose="02040503050406030204" pitchFamily="18" charset="0"/>
                      </a:rPr>
                      <m:t>.</m:t>
                    </m:r>
                    <m:r>
                      <a:rPr>
                        <a:latin typeface="Cambria Math" panose="02040503050406030204" pitchFamily="18" charset="0"/>
                      </a:rPr>
                      <m:t>967</m:t>
                    </m:r>
                  </m:oMath>
                </a14:m>
                <a:r>
                  <a:rPr sz="2800"/>
                  <a:t> and thus, the null hypothesis is false, the intern failed to reject a false null hypothesis. This is a Type II error.</a:t>
                </a:r>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33" t="-1840" r="-2148"/>
                </a:stretch>
              </a:blipFill>
            </p:spPr>
            <p:txBody>
              <a:bodyPr/>
              <a:lstStyle/>
              <a:p>
                <a:r>
                  <a:rPr lang="en-US">
                    <a:noFill/>
                  </a:rPr>
                  <a:t> </a:t>
                </a:r>
              </a:p>
            </p:txBody>
          </p:sp>
        </mc:Fallback>
      </mc:AlternateContent>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Math Symbols</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a:bodyPr>
              <a:lstStyle/>
              <a:p>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𝐻</m:t>
                        </m:r>
                      </m:e>
                      <m:sub>
                        <m:r>
                          <a:rPr>
                            <a:latin typeface="Cambria Math" panose="02040503050406030204" pitchFamily="18" charset="0"/>
                          </a:rPr>
                          <m:t>0</m:t>
                        </m:r>
                      </m:sub>
                    </m:sSub>
                  </m:oMath>
                </a14:m>
                <a:r>
                  <a:rPr sz="2800"/>
                  <a:t>: null hypothesis</a:t>
                </a:r>
              </a:p>
              <a:p>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𝐻</m:t>
                        </m:r>
                      </m:e>
                      <m:sub>
                        <m:r>
                          <a:rPr>
                            <a:latin typeface="Cambria Math" panose="02040503050406030204" pitchFamily="18" charset="0"/>
                          </a:rPr>
                          <m:t>𝑎</m:t>
                        </m:r>
                      </m:sub>
                    </m:sSub>
                  </m:oMath>
                </a14:m>
                <a:r>
                  <a:rPr sz="2800"/>
                  <a:t>: alternative hypothesis</a:t>
                </a:r>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t="-998"/>
                </a:stretch>
              </a:blipFill>
            </p:spPr>
            <p:txBody>
              <a:bodyPr/>
              <a:lstStyle/>
              <a:p>
                <a:r>
                  <a:rPr lang="en-US">
                    <a:noFill/>
                  </a:rPr>
                  <a:t> </a:t>
                </a:r>
              </a:p>
            </p:txBody>
          </p:sp>
        </mc:Fallback>
      </mc:AlternateContent>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10.1.7: Determining the Type of Error</a:t>
            </a:r>
          </a:p>
        </p:txBody>
      </p:sp>
      <p:sp>
        <p:nvSpPr>
          <p:cNvPr id="3" name="Text Placeholder 2"/>
          <p:cNvSpPr>
            <a:spLocks noGrp="1"/>
          </p:cNvSpPr>
          <p:nvPr>
            <p:ph type="body" sz="quarter" idx="10"/>
          </p:nvPr>
        </p:nvSpPr>
        <p:spPr/>
        <p:txBody>
          <a:bodyPr>
            <a:normAutofit/>
          </a:bodyPr>
          <a:lstStyle/>
          <a:p>
            <a:r>
              <a:rPr sz="2800"/>
              <a:t>Insurance companies commonly use </a:t>
            </a:r>
            <a:r>
              <a:rPr sz="2800">
                <a:latin typeface="Cambria Math"/>
              </a:rPr>
              <a:t>1000</a:t>
            </a:r>
            <a:r>
              <a:rPr sz="2800"/>
              <a:t> miles as the mean number of miles a car is driven per month. One insurance company claims that, due to our more mobile society, the mean is more than </a:t>
            </a:r>
            <a:r>
              <a:rPr sz="2800">
                <a:latin typeface="Cambria Math"/>
              </a:rPr>
              <a:t>1000</a:t>
            </a:r>
            <a:r>
              <a:rPr sz="2800"/>
              <a:t> miles per month. The insurance company tests its claim with a hypothesis test and decides to reject the null hypothesis. Assume that in reality, the mean number of miles a car is driven per month is </a:t>
            </a:r>
            <a:r>
              <a:rPr sz="2800">
                <a:latin typeface="Cambria Math"/>
              </a:rPr>
              <a:t>1250</a:t>
            </a:r>
            <a:r>
              <a:rPr sz="2800"/>
              <a:t> miles. Was an error made? If so, what type?</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10.1.7: Determining the Type of Error (cont.)</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fontScale="92500"/>
              </a:bodyPr>
              <a:lstStyle/>
              <a:p>
                <a:r>
                  <a:rPr sz="2800" b="1"/>
                  <a:t>Solution</a:t>
                </a:r>
              </a:p>
              <a:p>
                <a:pPr>
                  <a:defRPr sz="2800"/>
                </a:pPr>
                <a:r>
                  <a:rPr sz="2800"/>
                  <a:t>Begin by writing the null and alternative hypotheses. The insurance company wishes to gather data in support of the statement that the mean is </a:t>
                </a:r>
                <a:r>
                  <a:rPr sz="2800" i="1"/>
                  <a:t>more than </a:t>
                </a:r>
                <a:r>
                  <a:rPr sz="2800">
                    <a:latin typeface="Cambria Math"/>
                  </a:rPr>
                  <a:t>1000</a:t>
                </a:r>
                <a:r>
                  <a:rPr sz="2800"/>
                  <a:t> miles. Therefore, the research hypothesis is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𝐻</m:t>
                        </m:r>
                      </m:e>
                      <m:sub>
                        <m:r>
                          <a:rPr>
                            <a:latin typeface="Cambria Math" panose="02040503050406030204" pitchFamily="18" charset="0"/>
                          </a:rPr>
                          <m:t>𝑎</m:t>
                        </m:r>
                      </m:sub>
                    </m:sSub>
                    <m:r>
                      <m:rPr>
                        <m:nor/>
                      </m:rPr>
                      <a:rPr/>
                      <m:t>:</m:t>
                    </m:r>
                    <m:r>
                      <a:rPr>
                        <a:latin typeface="Cambria Math" panose="02040503050406030204" pitchFamily="18" charset="0"/>
                      </a:rPr>
                      <m:t>𝜇</m:t>
                    </m:r>
                    <m:r>
                      <a:rPr>
                        <a:latin typeface="Cambria Math" panose="02040503050406030204" pitchFamily="18" charset="0"/>
                      </a:rPr>
                      <m:t>&gt;1000</m:t>
                    </m:r>
                  </m:oMath>
                </a14:m>
                <a:r>
                  <a:rPr sz="2800"/>
                  <a:t>. Thus, the null and alternative hypotheses are written as follows.</a:t>
                </a:r>
              </a:p>
              <a:p>
                <a:pPr algn="ctr">
                  <a:defRPr sz="2800"/>
                </a:pPr>
                <a14:m>
                  <m:oMathPara xmlns:m="http://schemas.openxmlformats.org/officeDocument/2006/math">
                    <m:oMathParaPr>
                      <m:jc m:val="centerGroup"/>
                    </m:oMathParaPr>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𝐻</m:t>
                          </m:r>
                        </m:e>
                        <m:sub>
                          <m:r>
                            <a:rPr>
                              <a:latin typeface="Cambria Math" panose="02040503050406030204" pitchFamily="18" charset="0"/>
                            </a:rPr>
                            <m:t>0</m:t>
                          </m:r>
                        </m:sub>
                      </m:sSub>
                      <m:r>
                        <m:rPr>
                          <m:nor/>
                        </m:rPr>
                        <a:rPr/>
                        <m:t>:</m:t>
                      </m:r>
                      <m:r>
                        <a:rPr>
                          <a:latin typeface="Cambria Math" panose="02040503050406030204" pitchFamily="18" charset="0"/>
                        </a:rPr>
                        <m:t>𝜇</m:t>
                      </m:r>
                      <m:r>
                        <a:rPr>
                          <a:latin typeface="Cambria Math" panose="02040503050406030204" pitchFamily="18" charset="0"/>
                        </a:rPr>
                        <m:t>=1000</m:t>
                      </m:r>
                    </m:oMath>
                  </m:oMathPara>
                </a14:m>
                <a:endParaRPr sz="2800"/>
              </a:p>
              <a:p>
                <a:pPr algn="ctr">
                  <a:defRPr sz="2800"/>
                </a:pPr>
                <a14:m>
                  <m:oMathPara xmlns:m="http://schemas.openxmlformats.org/officeDocument/2006/math">
                    <m:oMathParaPr>
                      <m:jc m:val="centerGroup"/>
                    </m:oMathParaPr>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𝐻</m:t>
                          </m:r>
                        </m:e>
                        <m:sub>
                          <m:r>
                            <a:rPr>
                              <a:latin typeface="Cambria Math" panose="02040503050406030204" pitchFamily="18" charset="0"/>
                            </a:rPr>
                            <m:t>𝑎</m:t>
                          </m:r>
                        </m:sub>
                      </m:sSub>
                      <m:r>
                        <m:rPr>
                          <m:nor/>
                        </m:rPr>
                        <a:rPr/>
                        <m:t>:</m:t>
                      </m:r>
                      <m:r>
                        <a:rPr>
                          <a:latin typeface="Cambria Math" panose="02040503050406030204" pitchFamily="18" charset="0"/>
                        </a:rPr>
                        <m:t>𝜇</m:t>
                      </m:r>
                      <m:r>
                        <a:rPr>
                          <a:latin typeface="Cambria Math" panose="02040503050406030204" pitchFamily="18" charset="0"/>
                        </a:rPr>
                        <m:t>&gt;1000</m:t>
                      </m:r>
                    </m:oMath>
                  </m:oMathPara>
                </a14:m>
                <a:endParaRPr sz="2800"/>
              </a:p>
              <a:p>
                <a:pPr>
                  <a:defRPr sz="2800"/>
                </a:pPr>
                <a:r>
                  <a:rPr sz="2800"/>
                  <a:t>The decision was to reject the null hypothesis. The null hypothesis is false since </a:t>
                </a:r>
                <a14:m>
                  <m:oMath xmlns:m="http://schemas.openxmlformats.org/officeDocument/2006/math">
                    <m:r>
                      <a:rPr>
                        <a:latin typeface="Cambria Math" panose="02040503050406030204" pitchFamily="18" charset="0"/>
                      </a:rPr>
                      <m:t>𝜇</m:t>
                    </m:r>
                    <m:r>
                      <a:rPr>
                        <a:latin typeface="Cambria Math" panose="02040503050406030204" pitchFamily="18" charset="0"/>
                      </a:rPr>
                      <m:t>=1250</m:t>
                    </m:r>
                  </m:oMath>
                </a14:m>
                <a:r>
                  <a:rPr sz="2800"/>
                  <a:t>, so the decision was to reject a false null hypothesis, which is a correct decision.</a:t>
                </a:r>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33" t="-982"/>
                </a:stretch>
              </a:blipFill>
            </p:spPr>
            <p:txBody>
              <a:bodyPr/>
              <a:lstStyle/>
              <a:p>
                <a:r>
                  <a:rPr lang="en-US">
                    <a:noFill/>
                  </a:rPr>
                  <a:t> </a:t>
                </a:r>
              </a:p>
            </p:txBody>
          </p:sp>
        </mc:Fallback>
      </mc:AlternateContent>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10.1.8: Determining the Type of Error</a:t>
            </a:r>
          </a:p>
        </p:txBody>
      </p:sp>
      <p:sp>
        <p:nvSpPr>
          <p:cNvPr id="3" name="Text Placeholder 2"/>
          <p:cNvSpPr>
            <a:spLocks noGrp="1"/>
          </p:cNvSpPr>
          <p:nvPr>
            <p:ph type="body" sz="quarter" idx="10"/>
          </p:nvPr>
        </p:nvSpPr>
        <p:spPr/>
        <p:txBody>
          <a:bodyPr>
            <a:normAutofit/>
          </a:bodyPr>
          <a:lstStyle/>
          <a:p>
            <a:r>
              <a:rPr sz="2800"/>
              <a:t>A study regarding the effects of television viewing on children reports that children watch a mean of </a:t>
            </a:r>
            <a:r>
              <a:rPr sz="2800">
                <a:latin typeface="Cambria Math"/>
              </a:rPr>
              <a:t>4.0</a:t>
            </a:r>
            <a:r>
              <a:rPr sz="2800"/>
              <a:t> hours of television per night. Kiko believes the mean number of hours that children in her neighborhood watch television per night is not </a:t>
            </a:r>
            <a:r>
              <a:rPr sz="2800">
                <a:latin typeface="Cambria Math"/>
              </a:rPr>
              <a:t>4.0</a:t>
            </a:r>
            <a:r>
              <a:rPr sz="2800"/>
              <a:t>. She performs a hypothesis test and rejects the null hypothesis. Assume that in reality, children in her neighborhood do watch a mean of </a:t>
            </a:r>
            <a:r>
              <a:rPr sz="2800">
                <a:latin typeface="Cambria Math"/>
              </a:rPr>
              <a:t>4.0</a:t>
            </a:r>
            <a:r>
              <a:rPr sz="2800"/>
              <a:t> hours of television per night. Did she make an error? If so, what type?</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10.1.8: Determining the Type of Error (cont.)</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lnSpcReduction="10000"/>
              </a:bodyPr>
              <a:lstStyle/>
              <a:p>
                <a:r>
                  <a:rPr sz="2800" b="1"/>
                  <a:t>Solution</a:t>
                </a:r>
              </a:p>
              <a:p>
                <a:pPr>
                  <a:defRPr sz="2800"/>
                </a:pPr>
                <a:r>
                  <a:rPr sz="2800"/>
                  <a:t>Begin by writing the null and alternative hypotheses. Kiko wishes to gather data in support of her belief that the mean is not </a:t>
                </a:r>
                <a:r>
                  <a:rPr sz="2800">
                    <a:latin typeface="Cambria Math"/>
                  </a:rPr>
                  <a:t>4.0</a:t>
                </a:r>
                <a:r>
                  <a:rPr sz="2800"/>
                  <a:t> hours per night. Therefore, her research hypothesis is written mathematically as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𝐻</m:t>
                        </m:r>
                      </m:e>
                      <m:sub>
                        <m:r>
                          <a:rPr>
                            <a:latin typeface="Cambria Math" panose="02040503050406030204" pitchFamily="18" charset="0"/>
                          </a:rPr>
                          <m:t>𝑎</m:t>
                        </m:r>
                      </m:sub>
                    </m:sSub>
                    <m:r>
                      <m:rPr>
                        <m:nor/>
                      </m:rPr>
                      <a:rPr/>
                      <m:t>:</m:t>
                    </m:r>
                    <m:r>
                      <a:rPr>
                        <a:latin typeface="Cambria Math" panose="02040503050406030204" pitchFamily="18" charset="0"/>
                      </a:rPr>
                      <m:t>𝜇</m:t>
                    </m:r>
                    <m:r>
                      <a:rPr>
                        <a:latin typeface="Cambria Math" panose="02040503050406030204" pitchFamily="18" charset="0"/>
                      </a:rPr>
                      <m:t>≠</m:t>
                    </m:r>
                    <m:r>
                      <a:rPr>
                        <a:latin typeface="Cambria Math" panose="02040503050406030204" pitchFamily="18" charset="0"/>
                      </a:rPr>
                      <m:t>4</m:t>
                    </m:r>
                    <m:r>
                      <a:rPr>
                        <a:latin typeface="Cambria Math" panose="02040503050406030204" pitchFamily="18" charset="0"/>
                      </a:rPr>
                      <m:t>.</m:t>
                    </m:r>
                    <m:r>
                      <a:rPr>
                        <a:latin typeface="Cambria Math" panose="02040503050406030204" pitchFamily="18" charset="0"/>
                      </a:rPr>
                      <m:t>0</m:t>
                    </m:r>
                  </m:oMath>
                </a14:m>
                <a:r>
                  <a:rPr sz="2800"/>
                  <a:t>. Thus, the null and alternative hypotheses are written as follows.</a:t>
                </a:r>
              </a:p>
              <a:p>
                <a:pPr algn="ctr">
                  <a:defRPr sz="2800"/>
                </a:pPr>
                <a14:m>
                  <m:oMathPara xmlns:m="http://schemas.openxmlformats.org/officeDocument/2006/math">
                    <m:oMathParaPr>
                      <m:jc m:val="centerGroup"/>
                    </m:oMathParaPr>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𝐻</m:t>
                          </m:r>
                        </m:e>
                        <m:sub>
                          <m:r>
                            <a:rPr>
                              <a:latin typeface="Cambria Math" panose="02040503050406030204" pitchFamily="18" charset="0"/>
                            </a:rPr>
                            <m:t>0</m:t>
                          </m:r>
                        </m:sub>
                      </m:sSub>
                      <m:r>
                        <m:rPr>
                          <m:nor/>
                        </m:rPr>
                        <a:rPr/>
                        <m:t>:</m:t>
                      </m:r>
                      <m:r>
                        <a:rPr>
                          <a:latin typeface="Cambria Math" panose="02040503050406030204" pitchFamily="18" charset="0"/>
                        </a:rPr>
                        <m:t>𝜇</m:t>
                      </m:r>
                      <m:r>
                        <a:rPr>
                          <a:latin typeface="Cambria Math" panose="02040503050406030204" pitchFamily="18" charset="0"/>
                        </a:rPr>
                        <m:t>=</m:t>
                      </m:r>
                      <m:r>
                        <a:rPr>
                          <a:latin typeface="Cambria Math" panose="02040503050406030204" pitchFamily="18" charset="0"/>
                        </a:rPr>
                        <m:t>4</m:t>
                      </m:r>
                      <m:r>
                        <a:rPr>
                          <a:latin typeface="Cambria Math" panose="02040503050406030204" pitchFamily="18" charset="0"/>
                        </a:rPr>
                        <m:t>.</m:t>
                      </m:r>
                      <m:r>
                        <a:rPr>
                          <a:latin typeface="Cambria Math" panose="02040503050406030204" pitchFamily="18" charset="0"/>
                        </a:rPr>
                        <m:t>0</m:t>
                      </m:r>
                    </m:oMath>
                  </m:oMathPara>
                </a14:m>
                <a:endParaRPr sz="2800"/>
              </a:p>
              <a:p>
                <a:pPr algn="ctr">
                  <a:defRPr sz="2800"/>
                </a:pPr>
                <a14:m>
                  <m:oMathPara xmlns:m="http://schemas.openxmlformats.org/officeDocument/2006/math">
                    <m:oMathParaPr>
                      <m:jc m:val="centerGroup"/>
                    </m:oMathParaPr>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𝐻</m:t>
                          </m:r>
                        </m:e>
                        <m:sub>
                          <m:r>
                            <a:rPr>
                              <a:latin typeface="Cambria Math" panose="02040503050406030204" pitchFamily="18" charset="0"/>
                            </a:rPr>
                            <m:t>𝑎</m:t>
                          </m:r>
                        </m:sub>
                      </m:sSub>
                      <m:r>
                        <m:rPr>
                          <m:nor/>
                        </m:rPr>
                        <a:rPr/>
                        <m:t>:</m:t>
                      </m:r>
                      <m:r>
                        <a:rPr>
                          <a:latin typeface="Cambria Math" panose="02040503050406030204" pitchFamily="18" charset="0"/>
                        </a:rPr>
                        <m:t>𝜇</m:t>
                      </m:r>
                      <m:r>
                        <a:rPr>
                          <a:latin typeface="Cambria Math" panose="02040503050406030204" pitchFamily="18" charset="0"/>
                        </a:rPr>
                        <m:t>≠</m:t>
                      </m:r>
                      <m:r>
                        <a:rPr>
                          <a:latin typeface="Cambria Math" panose="02040503050406030204" pitchFamily="18" charset="0"/>
                        </a:rPr>
                        <m:t>4</m:t>
                      </m:r>
                      <m:r>
                        <a:rPr>
                          <a:latin typeface="Cambria Math" panose="02040503050406030204" pitchFamily="18" charset="0"/>
                        </a:rPr>
                        <m:t>.</m:t>
                      </m:r>
                      <m:r>
                        <a:rPr>
                          <a:latin typeface="Cambria Math" panose="02040503050406030204" pitchFamily="18" charset="0"/>
                        </a:rPr>
                        <m:t>0</m:t>
                      </m:r>
                    </m:oMath>
                  </m:oMathPara>
                </a14:m>
                <a:endParaRPr sz="2800"/>
              </a:p>
              <a:p>
                <a:pPr>
                  <a:defRPr sz="2800"/>
                </a:pPr>
                <a:r>
                  <a:rPr sz="2800"/>
                  <a:t>The decision was to reject the null hypothesis, when in reality, </a:t>
                </a:r>
                <a14:m>
                  <m:oMath xmlns:m="http://schemas.openxmlformats.org/officeDocument/2006/math">
                    <m:r>
                      <a:rPr>
                        <a:latin typeface="Cambria Math" panose="02040503050406030204" pitchFamily="18" charset="0"/>
                      </a:rPr>
                      <m:t>𝜇</m:t>
                    </m:r>
                    <m:r>
                      <a:rPr>
                        <a:latin typeface="Cambria Math" panose="02040503050406030204" pitchFamily="18" charset="0"/>
                      </a:rPr>
                      <m:t>=</m:t>
                    </m:r>
                    <m:r>
                      <a:rPr>
                        <a:latin typeface="Cambria Math" panose="02040503050406030204" pitchFamily="18" charset="0"/>
                      </a:rPr>
                      <m:t>4</m:t>
                    </m:r>
                    <m:r>
                      <a:rPr>
                        <a:latin typeface="Cambria Math" panose="02040503050406030204" pitchFamily="18" charset="0"/>
                      </a:rPr>
                      <m:t>.</m:t>
                    </m:r>
                    <m:r>
                      <a:rPr>
                        <a:latin typeface="Cambria Math" panose="02040503050406030204" pitchFamily="18" charset="0"/>
                      </a:rPr>
                      <m:t>0</m:t>
                    </m:r>
                  </m:oMath>
                </a14:m>
                <a:r>
                  <a:rPr sz="2800"/>
                  <a:t>, so Kiko rejected a true null hypothesis. This is a Type I error.</a:t>
                </a:r>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2086" r="-889" b="-3313"/>
                </a:stretch>
              </a:blipFill>
            </p:spPr>
            <p:txBody>
              <a:bodyPr/>
              <a:lstStyle/>
              <a:p>
                <a:r>
                  <a:rPr lang="en-US">
                    <a:noFill/>
                  </a:rPr>
                  <a:t> </a:t>
                </a:r>
              </a:p>
            </p:txBody>
          </p:sp>
        </mc:Fallback>
      </mc:AlternateContent>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Memory Booster</a:t>
            </a:r>
          </a:p>
        </p:txBody>
      </p:sp>
      <p:sp>
        <p:nvSpPr>
          <p:cNvPr id="3" name="Text Placeholder 2"/>
          <p:cNvSpPr>
            <a:spLocks noGrp="1"/>
          </p:cNvSpPr>
          <p:nvPr>
            <p:ph type="body" sz="quarter" idx="10"/>
          </p:nvPr>
        </p:nvSpPr>
        <p:spPr/>
        <p:txBody>
          <a:bodyPr>
            <a:normAutofit/>
          </a:bodyPr>
          <a:lstStyle/>
          <a:p>
            <a:r>
              <a:rPr sz="2800"/>
              <a:t>We would usually have no basis for determining </a:t>
            </a:r>
            <a:r>
              <a:rPr lang="en-US" sz="2800"/>
              <a:t>if </a:t>
            </a:r>
            <a:r>
              <a:rPr sz="2800"/>
              <a:t>a Type I error or a Type II error has been made because population parameters are usually unknown.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Hypothesis Testing, Alternative Hypothesis &amp; Null Hypothesis</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fontScale="92500"/>
              </a:bodyPr>
              <a:lstStyle/>
              <a:p>
                <a:pPr algn="ctr">
                  <a:defRPr sz="2800" b="1"/>
                </a:pPr>
                <a:r>
                  <a:t>Definition</a:t>
                </a:r>
              </a:p>
              <a:p>
                <a:r>
                  <a:rPr sz="2800" b="1"/>
                  <a:t>Hypothesis testing</a:t>
                </a:r>
                <a:r>
                  <a:rPr sz="2800"/>
                  <a:t> is a statistical process for determining the likelihood that a given hypothesis is true.</a:t>
                </a:r>
              </a:p>
              <a:p>
                <a:pPr>
                  <a:defRPr sz="2800"/>
                </a:pPr>
                <a:r>
                  <a:rPr sz="2800"/>
                  <a:t>The </a:t>
                </a:r>
                <a:r>
                  <a:rPr sz="2800" b="1"/>
                  <a:t>alternative hypothesis</a:t>
                </a:r>
                <a:r>
                  <a:rPr sz="2800"/>
                  <a:t>, denoted by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𝐻</m:t>
                        </m:r>
                      </m:e>
                      <m:sub>
                        <m:r>
                          <a:rPr>
                            <a:latin typeface="Cambria Math" panose="02040503050406030204" pitchFamily="18" charset="0"/>
                          </a:rPr>
                          <m:t>𝑎</m:t>
                        </m:r>
                      </m:sub>
                    </m:sSub>
                  </m:oMath>
                </a14:m>
                <a:r>
                  <a:rPr sz="2800"/>
                  <a:t>, is a mathematical statement that describes a population parameter, and it is the hypothesis that the researcher is aiming to gather evidence to support it is also referred to as the </a:t>
                </a:r>
                <a:r>
                  <a:rPr sz="2800" i="1"/>
                  <a:t>research hypothesis</a:t>
                </a:r>
                <a:r>
                  <a:rPr sz="2800"/>
                  <a:t>.</a:t>
                </a:r>
              </a:p>
              <a:p>
                <a:pPr>
                  <a:defRPr sz="2800"/>
                </a:pPr>
                <a:r>
                  <a:rPr sz="2800"/>
                  <a:t>The </a:t>
                </a:r>
                <a:r>
                  <a:rPr sz="2800" b="1"/>
                  <a:t>null hypothesis</a:t>
                </a:r>
                <a:r>
                  <a:rPr sz="2800"/>
                  <a:t>, denoted by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𝐻</m:t>
                        </m:r>
                      </m:e>
                      <m:sub>
                        <m:r>
                          <a:rPr>
                            <a:latin typeface="Cambria Math" panose="02040503050406030204" pitchFamily="18" charset="0"/>
                          </a:rPr>
                          <m:t>0</m:t>
                        </m:r>
                      </m:sub>
                    </m:sSub>
                  </m:oMath>
                </a14:m>
                <a:r>
                  <a:rPr sz="2800"/>
                  <a:t>, is the statement that expresses the value currently believed to be true; it will always be a statement of equality.</a:t>
                </a:r>
              </a:p>
              <a:p>
                <a:endParaRPr sz="2800"/>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181" t="-863" r="-1402"/>
                </a:stretch>
              </a:blipFill>
            </p:spPr>
            <p:txBody>
              <a:bodyPr/>
              <a:lstStyle/>
              <a:p>
                <a:r>
                  <a:rPr lang="en-US">
                    <a:noFill/>
                  </a:rPr>
                  <a:t> </a:t>
                </a:r>
              </a:p>
            </p:txBody>
          </p:sp>
        </mc:Fallback>
      </mc:AlternateContent>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10.1.1: Determining the Null and Alternative Hypotheses</a:t>
            </a:r>
          </a:p>
        </p:txBody>
      </p:sp>
      <p:sp>
        <p:nvSpPr>
          <p:cNvPr id="3" name="Text Placeholder 2"/>
          <p:cNvSpPr>
            <a:spLocks noGrp="1"/>
          </p:cNvSpPr>
          <p:nvPr>
            <p:ph type="body" sz="quarter" idx="10"/>
          </p:nvPr>
        </p:nvSpPr>
        <p:spPr/>
        <p:txBody>
          <a:bodyPr>
            <a:normAutofit/>
          </a:bodyPr>
          <a:lstStyle/>
          <a:p>
            <a:r>
              <a:rPr sz="2800"/>
              <a:t>Determine the null and alternative hypotheses for the following scenario.</a:t>
            </a:r>
          </a:p>
          <a:p>
            <a:r>
              <a:rPr sz="2800"/>
              <a:t>At Northwest Mississippi Community College, syllabi for online classes state that students should expect to spend </a:t>
            </a:r>
            <a:r>
              <a:rPr sz="2800">
                <a:latin typeface="Cambria Math"/>
              </a:rPr>
              <a:t>10</a:t>
            </a:r>
            <a:r>
              <a:rPr sz="2800"/>
              <a:t> hours per week completing coursework for each three-credit-hour class. The director of eLearning for the community college is concerned that students are being required to spend more than </a:t>
            </a:r>
            <a:r>
              <a:rPr sz="2800">
                <a:latin typeface="Cambria Math"/>
              </a:rPr>
              <a:t>10</a:t>
            </a:r>
            <a:r>
              <a:rPr sz="2800"/>
              <a:t> hours per week doing work for each three-credit course.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10.1.1: Determining the Null and Alternative Hypotheses (cont.)</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fontScale="92500" lnSpcReduction="20000"/>
              </a:bodyPr>
              <a:lstStyle/>
              <a:p>
                <a:r>
                  <a:rPr sz="2800" b="1"/>
                  <a:t>Solution</a:t>
                </a:r>
              </a:p>
              <a:p>
                <a:pPr>
                  <a:defRPr sz="2800"/>
                </a:pPr>
                <a:r>
                  <a:rPr sz="2800"/>
                  <a:t>To determine the hypotheses, we must first ask ourselves "What does the director want to gather evidence for?" The eLearning director's concern is that students are being required to spend more than the </a:t>
                </a:r>
                <a:r>
                  <a:rPr sz="2800">
                    <a:latin typeface="Cambria Math"/>
                  </a:rPr>
                  <a:t>10</a:t>
                </a:r>
                <a:r>
                  <a:rPr sz="2800"/>
                  <a:t> hours per week on coursework that the syllabi state will be required. Hence, she is investigating whether the mean is greater than </a:t>
                </a:r>
                <a:r>
                  <a:rPr sz="2800">
                    <a:latin typeface="Cambria Math"/>
                  </a:rPr>
                  <a:t>10</a:t>
                </a:r>
                <a:r>
                  <a:rPr sz="2800"/>
                  <a:t> hours. Therefore, the research hypothesis, i.e., the alternative hypothesis,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𝐻</m:t>
                        </m:r>
                      </m:e>
                      <m:sub>
                        <m:r>
                          <a:rPr>
                            <a:latin typeface="Cambria Math" panose="02040503050406030204" pitchFamily="18" charset="0"/>
                          </a:rPr>
                          <m:t>𝑎</m:t>
                        </m:r>
                      </m:sub>
                    </m:sSub>
                  </m:oMath>
                </a14:m>
                <a:r>
                  <a:rPr sz="2800"/>
                  <a:t>, is </a:t>
                </a:r>
                <a14:m>
                  <m:oMath xmlns:m="http://schemas.openxmlformats.org/officeDocument/2006/math">
                    <m:r>
                      <a:rPr>
                        <a:latin typeface="Cambria Math" panose="02040503050406030204" pitchFamily="18" charset="0"/>
                      </a:rPr>
                      <m:t>𝜇</m:t>
                    </m:r>
                    <m:r>
                      <a:rPr>
                        <a:latin typeface="Cambria Math" panose="02040503050406030204" pitchFamily="18" charset="0"/>
                      </a:rPr>
                      <m:t>&gt;10</m:t>
                    </m:r>
                  </m:oMath>
                </a14:m>
                <a:r>
                  <a:rPr sz="2800"/>
                  <a:t>. Note that the null hypothesis contains a statement about what is currently believed to be true regarding the population mean, that is, </a:t>
                </a:r>
                <a14:m>
                  <m:oMath xmlns:m="http://schemas.openxmlformats.org/officeDocument/2006/math">
                    <m:r>
                      <a:rPr>
                        <a:latin typeface="Cambria Math" panose="02040503050406030204" pitchFamily="18" charset="0"/>
                      </a:rPr>
                      <m:t>𝜇</m:t>
                    </m:r>
                    <m:r>
                      <a:rPr>
                        <a:latin typeface="Cambria Math" panose="02040503050406030204" pitchFamily="18" charset="0"/>
                      </a:rPr>
                      <m:t>=10</m:t>
                    </m:r>
                  </m:oMath>
                </a14:m>
                <a:r>
                  <a:rPr sz="2800"/>
                  <a:t>. Thus, the two hypotheses are written as follows.</a:t>
                </a:r>
              </a:p>
              <a:p>
                <a:pPr algn="ctr">
                  <a:defRPr sz="2800"/>
                </a:pPr>
                <a14:m>
                  <m:oMathPara xmlns:m="http://schemas.openxmlformats.org/officeDocument/2006/math">
                    <m:oMathParaPr>
                      <m:jc m:val="centerGroup"/>
                    </m:oMathParaPr>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𝐻</m:t>
                          </m:r>
                        </m:e>
                        <m:sub>
                          <m:r>
                            <a:rPr>
                              <a:latin typeface="Cambria Math" panose="02040503050406030204" pitchFamily="18" charset="0"/>
                            </a:rPr>
                            <m:t>0</m:t>
                          </m:r>
                        </m:sub>
                      </m:sSub>
                      <m:r>
                        <m:rPr>
                          <m:nor/>
                        </m:rPr>
                        <a:rPr/>
                        <m:t>:</m:t>
                      </m:r>
                      <m:r>
                        <a:rPr>
                          <a:latin typeface="Cambria Math" panose="02040503050406030204" pitchFamily="18" charset="0"/>
                        </a:rPr>
                        <m:t>𝜇</m:t>
                      </m:r>
                      <m:r>
                        <a:rPr>
                          <a:latin typeface="Cambria Math" panose="02040503050406030204" pitchFamily="18" charset="0"/>
                        </a:rPr>
                        <m:t>=10</m:t>
                      </m:r>
                    </m:oMath>
                  </m:oMathPara>
                </a14:m>
                <a:endParaRPr sz="2800"/>
              </a:p>
              <a:p>
                <a:pPr algn="ctr">
                  <a:defRPr sz="2800"/>
                </a:pPr>
                <a14:m>
                  <m:oMathPara xmlns:m="http://schemas.openxmlformats.org/officeDocument/2006/math">
                    <m:oMathParaPr>
                      <m:jc m:val="centerGroup"/>
                    </m:oMathParaPr>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𝐻</m:t>
                          </m:r>
                        </m:e>
                        <m:sub>
                          <m:r>
                            <a:rPr>
                              <a:latin typeface="Cambria Math" panose="02040503050406030204" pitchFamily="18" charset="0"/>
                            </a:rPr>
                            <m:t>𝑎</m:t>
                          </m:r>
                        </m:sub>
                      </m:sSub>
                      <m:r>
                        <m:rPr>
                          <m:nor/>
                        </m:rPr>
                        <a:rPr/>
                        <m:t>:</m:t>
                      </m:r>
                      <m:r>
                        <a:rPr>
                          <a:latin typeface="Cambria Math" panose="02040503050406030204" pitchFamily="18" charset="0"/>
                        </a:rPr>
                        <m:t>𝜇</m:t>
                      </m:r>
                      <m:r>
                        <a:rPr>
                          <a:latin typeface="Cambria Math" panose="02040503050406030204" pitchFamily="18" charset="0"/>
                        </a:rPr>
                        <m:t>&gt;10</m:t>
                      </m:r>
                    </m:oMath>
                  </m:oMathPara>
                </a14:m>
                <a:endParaRPr sz="2800"/>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33" t="-2454" r="-148"/>
                </a:stretch>
              </a:blipFill>
            </p:spPr>
            <p:txBody>
              <a:bodyPr/>
              <a:lstStyle/>
              <a:p>
                <a:r>
                  <a:rPr lang="en-US">
                    <a:noFill/>
                  </a:rPr>
                  <a:t> </a:t>
                </a:r>
              </a:p>
            </p:txBody>
          </p:sp>
        </mc:Fallback>
      </mc:AlternateContent>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10.1.2: Determining the Null and Alternative Hypotheses</a:t>
            </a:r>
          </a:p>
        </p:txBody>
      </p:sp>
      <p:sp>
        <p:nvSpPr>
          <p:cNvPr id="3" name="Text Placeholder 2"/>
          <p:cNvSpPr>
            <a:spLocks noGrp="1"/>
          </p:cNvSpPr>
          <p:nvPr>
            <p:ph type="body" sz="quarter" idx="10"/>
          </p:nvPr>
        </p:nvSpPr>
        <p:spPr/>
        <p:txBody>
          <a:bodyPr>
            <a:normAutofit fontScale="92500" lnSpcReduction="10000"/>
          </a:bodyPr>
          <a:lstStyle/>
          <a:p>
            <a:r>
              <a:rPr sz="2800"/>
              <a:t>Determine the null and alternative hypotheses for the following scenario.</a:t>
            </a:r>
          </a:p>
          <a:p>
            <a:r>
              <a:rPr sz="2800"/>
              <a:t>After learning that Peter Colat of Switzerland could hold his breath for </a:t>
            </a:r>
            <a:r>
              <a:rPr sz="2800">
                <a:latin typeface="Cambria Math"/>
              </a:rPr>
              <a:t>19</a:t>
            </a:r>
            <a:r>
              <a:rPr sz="2800"/>
              <a:t> minutes and </a:t>
            </a:r>
            <a:r>
              <a:rPr sz="2800">
                <a:latin typeface="Cambria Math"/>
              </a:rPr>
              <a:t>21</a:t>
            </a:r>
            <a:r>
              <a:rPr sz="2800"/>
              <a:t> seconds underwater, a group of students decided to conduct their science fair project around the amount of time an average adult can hold their breath. Part of the group found research to suggest that adults can hold their breath for </a:t>
            </a:r>
            <a:r>
              <a:rPr sz="2800">
                <a:latin typeface="Cambria Math"/>
              </a:rPr>
              <a:t>30.0</a:t>
            </a:r>
            <a:r>
              <a:rPr sz="2800"/>
              <a:t> seconds when submerged in lukewarm water. The other half of the group found evidence to suggest that the mean time is different if the water temperature is colder. The group would like to test this claim about adults holding their breath in cold water.</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10.1.2: Determining the Null and Alternative Hypotheses (cont.)</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fontScale="85000" lnSpcReduction="20000"/>
              </a:bodyPr>
              <a:lstStyle/>
              <a:p>
                <a:r>
                  <a:rPr sz="2800" b="1"/>
                  <a:t>Solution</a:t>
                </a:r>
              </a:p>
              <a:p>
                <a:pPr>
                  <a:defRPr sz="2800"/>
                </a:pPr>
                <a:r>
                  <a:rPr sz="2800"/>
                  <a:t>We begin by determining what the group hopes to gather evidence to support. They are investigating whether the mean amount of time that an adult can hold their breath underwater when the temperature is cold is different from the reported time of </a:t>
                </a:r>
                <a:r>
                  <a:rPr sz="2800">
                    <a:latin typeface="Cambria Math"/>
                  </a:rPr>
                  <a:t>30.0</a:t>
                </a:r>
                <a:r>
                  <a:rPr sz="2800"/>
                  <a:t> seconds when the water is lukewarm. Note that they are simply interested in whether the time is different than </a:t>
                </a:r>
                <a:r>
                  <a:rPr sz="2800">
                    <a:latin typeface="Cambria Math"/>
                  </a:rPr>
                  <a:t>30.0</a:t>
                </a:r>
                <a:r>
                  <a:rPr sz="2800"/>
                  <a:t> seconds, not necessarily whether it is longer or shorter than </a:t>
                </a:r>
                <a:r>
                  <a:rPr sz="2800">
                    <a:latin typeface="Cambria Math"/>
                  </a:rPr>
                  <a:t>30.0</a:t>
                </a:r>
                <a:r>
                  <a:rPr sz="2800"/>
                  <a:t> seconds. Therefore, we write the research hypothesis, i.e., alternative hypothesis, mathematically as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𝐻</m:t>
                        </m:r>
                      </m:e>
                      <m:sub>
                        <m:r>
                          <a:rPr>
                            <a:latin typeface="Cambria Math" panose="02040503050406030204" pitchFamily="18" charset="0"/>
                          </a:rPr>
                          <m:t>𝑎</m:t>
                        </m:r>
                      </m:sub>
                    </m:sSub>
                    <m:r>
                      <m:rPr>
                        <m:nor/>
                      </m:rPr>
                      <a:rPr/>
                      <m:t>:</m:t>
                    </m:r>
                    <m:r>
                      <a:rPr>
                        <a:latin typeface="Cambria Math" panose="02040503050406030204" pitchFamily="18" charset="0"/>
                      </a:rPr>
                      <m:t>𝜇</m:t>
                    </m:r>
                    <m:r>
                      <a:rPr>
                        <a:latin typeface="Cambria Math" panose="02040503050406030204" pitchFamily="18" charset="0"/>
                      </a:rPr>
                      <m:t>≠30.0</m:t>
                    </m:r>
                  </m:oMath>
                </a14:m>
                <a:r>
                  <a:rPr sz="2800"/>
                  <a:t>. The null hypothesis is a statement about the value that is currently believed to be true. In this case, it is </a:t>
                </a:r>
                <a14:m>
                  <m:oMath xmlns:m="http://schemas.openxmlformats.org/officeDocument/2006/math">
                    <m:r>
                      <a:rPr>
                        <a:latin typeface="Cambria Math" panose="02040503050406030204" pitchFamily="18" charset="0"/>
                      </a:rPr>
                      <m:t>𝜇</m:t>
                    </m:r>
                    <m:r>
                      <a:rPr>
                        <a:latin typeface="Cambria Math" panose="02040503050406030204" pitchFamily="18" charset="0"/>
                      </a:rPr>
                      <m:t>=30.0</m:t>
                    </m:r>
                  </m:oMath>
                </a14:m>
                <a:r>
                  <a:rPr sz="2800"/>
                  <a:t>. Therefore, the two hypotheses are written as follows.</a:t>
                </a:r>
              </a:p>
              <a:p>
                <a:pPr algn="ctr">
                  <a:defRPr sz="2800"/>
                </a:pPr>
                <a14:m>
                  <m:oMathPara xmlns:m="http://schemas.openxmlformats.org/officeDocument/2006/math">
                    <m:oMathParaPr>
                      <m:jc m:val="centerGroup"/>
                    </m:oMathParaPr>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𝐻</m:t>
                          </m:r>
                        </m:e>
                        <m:sub>
                          <m:r>
                            <a:rPr>
                              <a:latin typeface="Cambria Math" panose="02040503050406030204" pitchFamily="18" charset="0"/>
                            </a:rPr>
                            <m:t>0</m:t>
                          </m:r>
                        </m:sub>
                      </m:sSub>
                      <m:r>
                        <m:rPr>
                          <m:nor/>
                        </m:rPr>
                        <a:rPr/>
                        <m:t>:</m:t>
                      </m:r>
                      <m:r>
                        <a:rPr>
                          <a:latin typeface="Cambria Math" panose="02040503050406030204" pitchFamily="18" charset="0"/>
                        </a:rPr>
                        <m:t>𝜇</m:t>
                      </m:r>
                      <m:r>
                        <a:rPr>
                          <a:latin typeface="Cambria Math" panose="02040503050406030204" pitchFamily="18" charset="0"/>
                        </a:rPr>
                        <m:t>=30.0</m:t>
                      </m:r>
                    </m:oMath>
                  </m:oMathPara>
                </a14:m>
                <a:endParaRPr sz="2800"/>
              </a:p>
              <a:p>
                <a:pPr algn="ctr">
                  <a:defRPr sz="2800"/>
                </a:pPr>
                <a14:m>
                  <m:oMathPara xmlns:m="http://schemas.openxmlformats.org/officeDocument/2006/math">
                    <m:oMathParaPr>
                      <m:jc m:val="centerGroup"/>
                    </m:oMathParaPr>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𝐻</m:t>
                          </m:r>
                        </m:e>
                        <m:sub>
                          <m:r>
                            <a:rPr>
                              <a:latin typeface="Cambria Math" panose="02040503050406030204" pitchFamily="18" charset="0"/>
                            </a:rPr>
                            <m:t>𝑎</m:t>
                          </m:r>
                        </m:sub>
                      </m:sSub>
                      <m:r>
                        <m:rPr>
                          <m:nor/>
                        </m:rPr>
                        <a:rPr/>
                        <m:t>:</m:t>
                      </m:r>
                      <m:r>
                        <a:rPr>
                          <a:latin typeface="Cambria Math" panose="02040503050406030204" pitchFamily="18" charset="0"/>
                        </a:rPr>
                        <m:t>𝜇</m:t>
                      </m:r>
                      <m:r>
                        <a:rPr>
                          <a:latin typeface="Cambria Math" panose="02040503050406030204" pitchFamily="18" charset="0"/>
                        </a:rPr>
                        <m:t>≠30.0</m:t>
                      </m:r>
                    </m:oMath>
                  </m:oMathPara>
                </a14:m>
                <a:endParaRPr sz="2800"/>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111" t="-2331" r="-1333"/>
                </a:stretch>
              </a:blipFill>
            </p:spPr>
            <p:txBody>
              <a:bodyPr/>
              <a:lstStyle/>
              <a:p>
                <a:r>
                  <a:rPr lang="en-US">
                    <a:noFill/>
                  </a:rPr>
                  <a:t> </a:t>
                </a:r>
              </a:p>
            </p:txBody>
          </p:sp>
        </mc:Fallback>
      </mc:AlternateContent>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10.1.3: Determining the Null and Alternative Hypotheses</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a:bodyPr>
              <a:lstStyle/>
              <a:p>
                <a:r>
                  <a:rPr sz="2800"/>
                  <a:t>Determine the null and alternative hypotheses for the following scenario.</a:t>
                </a:r>
              </a:p>
              <a:p>
                <a:pPr>
                  <a:defRPr sz="2800"/>
                </a:pPr>
                <a:r>
                  <a:rPr sz="2800"/>
                  <a:t>A leading news authority claims that the governor's job approval rating has dropped over the past three months. Previous polls put the governor's approval rating at </a:t>
                </a:r>
                <a14:m>
                  <m:oMath xmlns:m="http://schemas.openxmlformats.org/officeDocument/2006/math">
                    <m:r>
                      <a:rPr>
                        <a:latin typeface="Cambria Math" panose="02040503050406030204" pitchFamily="18" charset="0"/>
                      </a:rPr>
                      <m:t>56%</m:t>
                    </m:r>
                  </m:oMath>
                </a14:m>
                <a:r>
                  <a:rPr sz="2800"/>
                  <a:t>. The governor's chief of staff is concerned about this news report since it is an election year, and he wants to run a test on the claim.</a:t>
                </a:r>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1481"/>
                </a:stretch>
              </a:blipFill>
            </p:spPr>
            <p:txBody>
              <a:bodyPr/>
              <a:lstStyle/>
              <a:p>
                <a:r>
                  <a:rPr lang="en-US">
                    <a:noFill/>
                  </a:rPr>
                  <a:t> </a:t>
                </a:r>
              </a:p>
            </p:txBody>
          </p:sp>
        </mc:Fallback>
      </mc:AlternateContent>
    </p:spTree>
  </p:cSld>
  <p:clrMapOvr>
    <a:masterClrMapping/>
  </p:clrMapOvr>
</p:sld>
</file>

<file path=ppt/theme/theme1.xml><?xml version="1.0" encoding="utf-8"?>
<a:theme xmlns:a="http://schemas.openxmlformats.org/drawingml/2006/main" name="Office Theme">
  <a:themeElements>
    <a:clrScheme name="Custom 1">
      <a:dk1>
        <a:srgbClr val="366092"/>
      </a:dk1>
      <a:lt1>
        <a:srgbClr val="FFFFFF"/>
      </a:lt1>
      <a:dk2>
        <a:srgbClr val="4F81BD"/>
      </a:dk2>
      <a:lt2>
        <a:srgbClr val="FFFFFF"/>
      </a:lt2>
      <a:accent1>
        <a:srgbClr val="1F497D"/>
      </a:accent1>
      <a:accent2>
        <a:srgbClr val="366092"/>
      </a:accent2>
      <a:accent3>
        <a:srgbClr val="FFFFCC"/>
      </a:accent3>
      <a:accent4>
        <a:srgbClr val="B8CCE4"/>
      </a:accent4>
      <a:accent5>
        <a:srgbClr val="DBE5F1"/>
      </a:accent5>
      <a:accent6>
        <a:srgbClr val="C6D9F0"/>
      </a:accent6>
      <a:hlink>
        <a:srgbClr val="92CDDC"/>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On-screen Show (4:3)</PresentationFormat>
  <Slides>34</Slides>
  <Notes>0</Notes>
  <HiddenSlides>0</HiddenSlide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Office Theme</vt:lpstr>
      <vt:lpstr>Section 10.1</vt:lpstr>
      <vt:lpstr>Procedure: Performing a Hypothesis Test</vt:lpstr>
      <vt:lpstr>Math Symbols</vt:lpstr>
      <vt:lpstr>Hypothesis Testing, Alternative Hypothesis &amp; Null Hypothesis</vt:lpstr>
      <vt:lpstr>Example 10.1.1: Determining the Null and Alternative Hypotheses</vt:lpstr>
      <vt:lpstr>Example 10.1.1: Determining the Null and Alternative Hypotheses (cont.)</vt:lpstr>
      <vt:lpstr>Example 10.1.2: Determining the Null and Alternative Hypotheses</vt:lpstr>
      <vt:lpstr>Example 10.1.2: Determining the Null and Alternative Hypotheses (cont.)</vt:lpstr>
      <vt:lpstr>Example 10.1.3: Determining the Null and Alternative Hypotheses</vt:lpstr>
      <vt:lpstr>Example 10.1.3: Determining the Null and Alternative Hypotheses (cont.)</vt:lpstr>
      <vt:lpstr>Math Symbols</vt:lpstr>
      <vt:lpstr>Test Statistic, Statistically Significant &amp; Level Of Significance</vt:lpstr>
      <vt:lpstr>Memory Booster</vt:lpstr>
      <vt:lpstr>Properties: Conclusions for a Hypothesis Test</vt:lpstr>
      <vt:lpstr>Memory Booster</vt:lpstr>
      <vt:lpstr>Example 10.1.4: Interpreting the Conclusion to a Hypothesis Test</vt:lpstr>
      <vt:lpstr>Example 10.1.4: Interpreting the Conclusion to a Hypothesis Test (cont.)</vt:lpstr>
      <vt:lpstr>Example 10.1.5: Interpreting the Conclusion to a Hypothesis Test</vt:lpstr>
      <vt:lpstr>Example 10.1.5: Interpreting the Conclusion to a Hypothesis Test (cont.)</vt:lpstr>
      <vt:lpstr>Types of Errors in Hypothesis Testing </vt:lpstr>
      <vt:lpstr>Types of Errors in Hypothesis Testing </vt:lpstr>
      <vt:lpstr>Types of Errors in Hypothesis Testing </vt:lpstr>
      <vt:lpstr>Types of Errors in Hypothesis Testing </vt:lpstr>
      <vt:lpstr>Types of Errors in Hypothesis Testing </vt:lpstr>
      <vt:lpstr>Types of Errors in Hypothesis Testing </vt:lpstr>
      <vt:lpstr>Math Symbols</vt:lpstr>
      <vt:lpstr>Types of Errors in Hypothesis Testing </vt:lpstr>
      <vt:lpstr>Example 10.1.6: Determining the Type of Error</vt:lpstr>
      <vt:lpstr>Example 10.1.6: Determining the Type of Error (cont.)</vt:lpstr>
      <vt:lpstr>Example 10.1.7: Determining the Type of Error</vt:lpstr>
      <vt:lpstr>Example 10.1.7: Determining the Type of Error (cont.)</vt:lpstr>
      <vt:lpstr>Example 10.1.8: Determining the Type of Error</vt:lpstr>
      <vt:lpstr>Example 10.1.8: Determining the Type of Error (cont.)</vt:lpstr>
      <vt:lpstr>Memory Booster</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Beginning Statistics 3rd Edition</dc:title>
  <dc:creator>Hawkes Learning</dc:creator>
  <cp:revision>1</cp:revision>
  <dcterms:created xsi:type="dcterms:W3CDTF">2013-04-26T14:43:13Z</dcterms:created>
  <dcterms:modified xsi:type="dcterms:W3CDTF">2022-05-06T18:22:53Z</dcterms:modified>
</cp:coreProperties>
</file>