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Allison Conger" providerId="None"/>
      </p:ext>
    </p:extLst>
  </p:cmAuthor>
  <p:cmAuthor id="2" name="Asha"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for Population Means (Sigma Known)</a:t>
            </a:r>
          </a:p>
        </p:txBody>
      </p:sp>
      <p:sp>
        <p:nvSpPr>
          <p:cNvPr id="3" name="Title 2"/>
          <p:cNvSpPr>
            <a:spLocks noGrp="1"/>
          </p:cNvSpPr>
          <p:nvPr>
            <p:ph type="title"/>
          </p:nvPr>
        </p:nvSpPr>
        <p:spPr/>
        <p:txBody>
          <a:bodyPr/>
          <a:lstStyle/>
          <a:p>
            <a:r>
              <a:t>Section 10.2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The state education department is considering introducing new initiatives to boost the reading levels of fourth-graders. The mean reading level of fourth-graders in the state over the last </a:t>
                </a:r>
                <a:r>
                  <a:rPr sz="2800" dirty="0">
                    <a:latin typeface="Cambria Math"/>
                  </a:rPr>
                  <a:t>5</a:t>
                </a:r>
                <a:r>
                  <a:rPr sz="2800" dirty="0"/>
                  <a:t> years was a Lexile reader measure of </a:t>
                </a:r>
                <a14:m>
                  <m:oMath xmlns:m="http://schemas.openxmlformats.org/officeDocument/2006/math">
                    <m:r>
                      <a:rPr>
                        <a:latin typeface="Cambria Math" panose="02040503050406030204" pitchFamily="18" charset="0"/>
                      </a:rPr>
                      <m:t>850</m:t>
                    </m:r>
                    <m:r>
                      <m:rPr>
                        <m:nor/>
                      </m:rPr>
                      <a:rPr/>
                      <m:t> </m:t>
                    </m:r>
                    <m:r>
                      <a:rPr>
                        <a:latin typeface="Cambria Math" panose="02040503050406030204" pitchFamily="18" charset="0"/>
                      </a:rPr>
                      <m:t>𝐿</m:t>
                    </m:r>
                  </m:oMath>
                </a14:m>
                <a:r>
                  <a:rPr sz="2800" dirty="0"/>
                  <a:t>. (A Lexile reader measure is a measure of the complexity of the language that a reader is able to comprehend.) The developers of a new program claim that their techniques will raise the mean reading level of fourth-graders above the current value of </a:t>
                </a:r>
                <a14:m>
                  <m:oMath xmlns:m="http://schemas.openxmlformats.org/officeDocument/2006/math">
                    <m:r>
                      <a:rPr>
                        <a:latin typeface="Cambria Math" panose="02040503050406030204" pitchFamily="18" charset="0"/>
                      </a:rPr>
                      <m:t>850</m:t>
                    </m:r>
                    <m:r>
                      <m:rPr>
                        <m:nor/>
                      </m:rPr>
                      <a:rPr/>
                      <m:t> </m:t>
                    </m:r>
                    <m:r>
                      <a:rPr>
                        <a:latin typeface="Cambria Math" panose="02040503050406030204" pitchFamily="18" charset="0"/>
                      </a:rPr>
                      <m:t>𝐿</m:t>
                    </m:r>
                  </m:oMath>
                </a14:m>
                <a:r>
                  <a:rPr sz="2800" dirty="0"/>
                  <a:t>.</a:t>
                </a:r>
              </a:p>
              <a:p>
                <a:pPr>
                  <a:defRPr sz="2800"/>
                </a:pPr>
                <a:r>
                  <a:rPr sz="2800" dirty="0"/>
                  <a:t>To assess the impact of their initiative, the developers were given permission to implement their ideas in the classrooms. At the end of the pilot study, a simple random sample of </a:t>
                </a:r>
                <a:r>
                  <a:rPr sz="2800" dirty="0">
                    <a:latin typeface="Cambria Math"/>
                  </a:rPr>
                  <a:t>1000</a:t>
                </a:r>
                <a:r>
                  <a:rPr sz="2800" dirty="0"/>
                  <a:t> fourth graders had a mean reading level of </a:t>
                </a:r>
                <a14:m>
                  <m:oMath xmlns:m="http://schemas.openxmlformats.org/officeDocument/2006/math">
                    <m:r>
                      <a:rPr>
                        <a:latin typeface="Cambria Math" panose="02040503050406030204" pitchFamily="18" charset="0"/>
                      </a:rPr>
                      <m:t>856</m:t>
                    </m:r>
                    <m:r>
                      <m:rPr>
                        <m:nor/>
                      </m:rPr>
                      <a:rPr/>
                      <m:t> </m:t>
                    </m:r>
                    <m:r>
                      <a:rPr>
                        <a:latin typeface="Cambria Math" panose="02040503050406030204" pitchFamily="18" charset="0"/>
                      </a:rPr>
                      <m:t>𝐿</m:t>
                    </m:r>
                  </m:oMath>
                </a14:m>
                <a:r>
                  <a:rPr sz="2800" dirty="0"/>
                  <a:t>. It is assumed that the population standard deviation is </a:t>
                </a:r>
                <a14:m>
                  <m:oMath xmlns:m="http://schemas.openxmlformats.org/officeDocument/2006/math">
                    <m:r>
                      <a:rPr>
                        <a:latin typeface="Cambria Math" panose="02040503050406030204" pitchFamily="18" charset="0"/>
                      </a:rPr>
                      <m:t>98</m:t>
                    </m:r>
                    <m:r>
                      <m:rPr>
                        <m:nor/>
                      </m:rPr>
                      <a:rPr/>
                      <m:t> </m:t>
                    </m:r>
                    <m:r>
                      <a:rPr>
                        <a:latin typeface="Cambria Math" panose="02040503050406030204" pitchFamily="18" charset="0"/>
                      </a:rPr>
                      <m:t>𝐿</m:t>
                    </m:r>
                  </m:oMath>
                </a14:m>
                <a:r>
                  <a:rPr sz="2800" dirty="0"/>
                  <a:t>. Using a </a:t>
                </a:r>
                <a:r>
                  <a:rPr sz="2800" dirty="0">
                    <a:latin typeface="Cambria Math"/>
                  </a:rPr>
                  <a:t>0.05</a:t>
                </a:r>
                <a:r>
                  <a:rPr sz="2800" dirty="0"/>
                  <a:t> level of significance, should the findings of the study convince the education department of the validity of the developers'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111" t="-2331" r="-1778"/>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hypotheses.</a:t>
                </a:r>
              </a:p>
              <a:p>
                <a:pPr>
                  <a:defRPr sz="2800"/>
                </a:pPr>
                <a:r>
                  <a:rPr sz="2800" dirty="0"/>
                  <a:t>The developers want to show that their classroom techniques will raise the fourth graders' mean reading level to more than </a:t>
                </a:r>
                <a14:m>
                  <m:oMath xmlns:m="http://schemas.openxmlformats.org/officeDocument/2006/math">
                    <m:r>
                      <a:rPr>
                        <a:latin typeface="Cambria Math" panose="02040503050406030204" pitchFamily="18" charset="0"/>
                      </a:rPr>
                      <m:t>850</m:t>
                    </m:r>
                    <m:r>
                      <m:rPr>
                        <m:nor/>
                      </m:rPr>
                      <a:rPr/>
                      <m:t> </m:t>
                    </m:r>
                    <m:r>
                      <a:rPr>
                        <a:latin typeface="Cambria Math" panose="02040503050406030204" pitchFamily="18" charset="0"/>
                      </a:rPr>
                      <m:t>𝐿</m:t>
                    </m:r>
                  </m:oMath>
                </a14:m>
                <a:r>
                  <a:rPr sz="2800" dirty="0"/>
                  <a:t>. This is written mathematically as </a:t>
                </a:r>
                <a14:m>
                  <m:oMath xmlns:m="http://schemas.openxmlformats.org/officeDocument/2006/math">
                    <m:r>
                      <a:rPr>
                        <a:latin typeface="Cambria Math" panose="02040503050406030204" pitchFamily="18" charset="0"/>
                      </a:rPr>
                      <m:t>𝜇</m:t>
                    </m:r>
                    <m:r>
                      <a:rPr>
                        <a:latin typeface="Cambria Math" panose="02040503050406030204" pitchFamily="18" charset="0"/>
                      </a:rPr>
                      <m:t>&gt;850</m:t>
                    </m:r>
                  </m:oMath>
                </a14:m>
                <a:r>
                  <a:rPr sz="2800" dirty="0"/>
                  <a:t>, and since it is the research hypothesis, it will be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dirty="0"/>
                  <a:t>. The null hypothesis is the statement regarding the currently accepted value, </a:t>
                </a:r>
                <a:br>
                  <a:rPr lang="en-US" sz="2800" dirty="0"/>
                </a:br>
                <a14:m>
                  <m:oMath xmlns:m="http://schemas.openxmlformats.org/officeDocument/2006/math">
                    <m:r>
                      <a:rPr>
                        <a:latin typeface="Cambria Math" panose="02040503050406030204" pitchFamily="18" charset="0"/>
                      </a:rPr>
                      <m:t>𝜇</m:t>
                    </m:r>
                    <m:r>
                      <a:rPr>
                        <a:latin typeface="Cambria Math" panose="02040503050406030204" pitchFamily="18" charset="0"/>
                      </a:rPr>
                      <m:t>=850</m:t>
                    </m:r>
                  </m:oMath>
                </a14:m>
                <a:r>
                  <a:rPr sz="2800" dirty="0"/>
                  <a:t>. Thus, we have the following hypotheses.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=850</m:t>
                      </m:r>
                    </m:oMath>
                  </m:oMathPara>
                </a14:m>
                <a:endParaRPr sz="2800" dirty="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&gt;850</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33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Note that the hypotheses are statements about the population mean, </a:t>
                </a:r>
                <a14:m>
                  <m:oMath xmlns:m="http://schemas.openxmlformats.org/officeDocument/2006/math">
                    <m:r>
                      <a:rPr>
                        <a:latin typeface="Cambria Math" panose="02040503050406030204" pitchFamily="18" charset="0"/>
                      </a:rPr>
                      <m:t>𝜎</m:t>
                    </m:r>
                  </m:oMath>
                </a14:m>
                <a:r>
                  <a:rPr sz="2800"/>
                  <a:t> is given, the sample is a simple random sample, and the sample size is at least </a:t>
                </a:r>
                <a:r>
                  <a:rPr sz="2800">
                    <a:latin typeface="Cambria Math"/>
                  </a:rPr>
                  <a:t>30</a:t>
                </a:r>
                <a:r>
                  <a:rPr sz="2800"/>
                  <a:t>. Thus, we will use a normal distribution, which means we need to use the </a:t>
                </a:r>
                <a14:m>
                  <m:oMath xmlns:m="http://schemas.openxmlformats.org/officeDocument/2006/math">
                    <m:r>
                      <a:rPr>
                        <a:latin typeface="Cambria Math" panose="02040503050406030204" pitchFamily="18" charset="0"/>
                      </a:rPr>
                      <m:t>𝑧</m:t>
                    </m:r>
                  </m:oMath>
                </a14:m>
                <a:r>
                  <a:rPr sz="2800"/>
                  <a:t>-test statistic.</a:t>
                </a:r>
              </a:p>
              <a:p>
                <a:pPr>
                  <a:defRPr sz="2800"/>
                </a:pPr>
                <a:r>
                  <a:rPr sz="2800"/>
                  <a:t>In addition to determining which distribution to use for the test statistic, we need to state the level of significance. The problem states that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25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a:t>Step 3: Gather data and calculate the necessary sample statistics.</a:t>
                </a:r>
              </a:p>
              <a:p>
                <a:pPr>
                  <a:defRPr sz="2800"/>
                </a:pPr>
                <a:r>
                  <a:rPr sz="2800"/>
                  <a:t>We are given the statistics needed to calculate the test statistic, </a:t>
                </a:r>
                <a14:m>
                  <m:oMath xmlns:m="http://schemas.openxmlformats.org/officeDocument/2006/math">
                    <m:r>
                      <a:rPr>
                        <a:latin typeface="Cambria Math" panose="02040503050406030204" pitchFamily="18" charset="0"/>
                      </a:rPr>
                      <m:t>𝑧</m:t>
                    </m:r>
                  </m:oMath>
                </a14:m>
                <a:r>
                  <a:rPr sz="2800"/>
                  <a:t>. The problem tells us that a simple random sample of </a:t>
                </a:r>
                <a:r>
                  <a:rPr sz="2800">
                    <a:latin typeface="Cambria Math"/>
                  </a:rPr>
                  <a:t>1000</a:t>
                </a:r>
                <a:r>
                  <a:rPr sz="2800"/>
                  <a:t> fourth graders had a mean reading level of </a:t>
                </a:r>
                <a14:m>
                  <m:oMath xmlns:m="http://schemas.openxmlformats.org/officeDocument/2006/math">
                    <m:r>
                      <a:rPr>
                        <a:latin typeface="Cambria Math" panose="02040503050406030204" pitchFamily="18" charset="0"/>
                      </a:rPr>
                      <m:t>856</m:t>
                    </m:r>
                    <m:r>
                      <m:rPr>
                        <m:nor/>
                      </m:rPr>
                      <a:rPr/>
                      <m:t> </m:t>
                    </m:r>
                    <m:r>
                      <a:rPr>
                        <a:latin typeface="Cambria Math" panose="02040503050406030204" pitchFamily="18" charset="0"/>
                      </a:rPr>
                      <m:t>𝐿</m:t>
                    </m:r>
                  </m:oMath>
                </a14:m>
                <a:r>
                  <a:rPr sz="2800"/>
                  <a:t> and that the population standard deviation is </a:t>
                </a:r>
                <a14:m>
                  <m:oMath xmlns:m="http://schemas.openxmlformats.org/officeDocument/2006/math">
                    <m:r>
                      <a:rPr>
                        <a:latin typeface="Cambria Math" panose="02040503050406030204" pitchFamily="18" charset="0"/>
                      </a:rPr>
                      <m:t>98</m:t>
                    </m:r>
                    <m:r>
                      <m:rPr>
                        <m:nor/>
                      </m:rPr>
                      <a:rPr/>
                      <m:t> </m:t>
                    </m:r>
                    <m:r>
                      <a:rPr>
                        <a:latin typeface="Cambria Math" panose="02040503050406030204" pitchFamily="18" charset="0"/>
                      </a:rPr>
                      <m:t>𝐿</m:t>
                    </m:r>
                  </m:oMath>
                </a14:m>
                <a:r>
                  <a:rPr sz="2800"/>
                  <a:t>.</a:t>
                </a:r>
              </a:p>
              <a:p>
                <a:pPr>
                  <a:defRPr b="1"/>
                </a:pPr>
                <a:r>
                  <a:rPr sz="2800"/>
                  <a:t>Tables:</a:t>
                </a:r>
              </a:p>
              <a:p>
                <a:pPr>
                  <a:defRPr sz="2800"/>
                </a:pPr>
                <a:r>
                  <a:rPr sz="2800"/>
                  <a:t>If you are using tables to find the rejection region or </a:t>
                </a:r>
                <a14:m>
                  <m:oMath xmlns:m="http://schemas.openxmlformats.org/officeDocument/2006/math">
                    <m:r>
                      <a:rPr>
                        <a:latin typeface="Cambria Math" panose="02040503050406030204" pitchFamily="18" charset="0"/>
                      </a:rPr>
                      <m:t>𝑝</m:t>
                    </m:r>
                  </m:oMath>
                </a14:m>
                <a:r>
                  <a:rPr sz="2800"/>
                  <a:t>-value when drawing your conclusion, you will need to calculate the </a:t>
                </a:r>
                <a14:m>
                  <m:oMath xmlns:m="http://schemas.openxmlformats.org/officeDocument/2006/math">
                    <m:r>
                      <a:rPr>
                        <a:latin typeface="Cambria Math" panose="02040503050406030204" pitchFamily="18" charset="0"/>
                      </a:rPr>
                      <m:t>𝑧</m:t>
                    </m:r>
                  </m:oMath>
                </a14:m>
                <a:r>
                  <a:rPr sz="2800"/>
                  <a:t>-test statistic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856</m:t>
                          </m:r>
                          <m:r>
                            <a:rPr>
                              <a:latin typeface="Cambria Math" panose="02040503050406030204" pitchFamily="18" charset="0"/>
                            </a:rPr>
                            <m:t>−</m:t>
                          </m:r>
                          <m:r>
                            <a:rPr>
                              <a:latin typeface="Cambria Math" panose="02040503050406030204" pitchFamily="18" charset="0"/>
                            </a:rPr>
                            <m:t>850</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98</m:t>
                                  </m:r>
                                </m:num>
                                <m:den>
                                  <m:rad>
                                    <m:radPr>
                                      <m:degHide m:val="on"/>
                                      <m:ctrlPr>
                                        <a:rPr i="1">
                                          <a:latin typeface="Cambria Math" panose="02040503050406030204" pitchFamily="18" charset="0"/>
                                        </a:rPr>
                                      </m:ctrlPr>
                                    </m:radPr>
                                    <m:deg/>
                                    <m:e>
                                      <m:r>
                                        <a:rPr>
                                          <a:latin typeface="Cambria Math" panose="02040503050406030204" pitchFamily="18" charset="0"/>
                                        </a:rPr>
                                        <m:t>1000</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94</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741" t="-184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Under the </a:t>
                </a:r>
                <a:r>
                  <a:rPr sz="2800" b="1"/>
                  <a:t>STATS &gt; TESTS</a:t>
                </a:r>
                <a:r>
                  <a:rPr sz="2800"/>
                  <a:t> menu, choose option </a:t>
                </a:r>
                <a:r>
                  <a:rPr sz="2800" b="1"/>
                  <a:t>Z-Test</a:t>
                </a:r>
                <a:r>
                  <a:rPr sz="2800"/>
                  <a:t>. Since we know the sample statistics, choose </a:t>
                </a:r>
                <a:r>
                  <a:rPr sz="2800" b="1"/>
                  <a:t>Stats</a:t>
                </a:r>
                <a:r>
                  <a:rPr sz="2800"/>
                  <a:t> instead of </a:t>
                </a:r>
                <a:r>
                  <a:rPr sz="2800" b="1"/>
                  <a:t>Data</a:t>
                </a:r>
                <a:r>
                  <a:rPr sz="2800"/>
                  <a:t>. For </a:t>
                </a:r>
                <a:r>
                  <a:rPr sz="2800" b="1"/>
                  <a:t>μ0</a:t>
                </a:r>
                <a:r>
                  <a:rPr sz="2800"/>
                  <a:t>, enter the value from the null hypothesis, or </a:t>
                </a:r>
                <a:r>
                  <a:rPr sz="2800">
                    <a:latin typeface="Cambria Math"/>
                  </a:rPr>
                  <a:t>850</a:t>
                </a:r>
                <a:r>
                  <a:rPr sz="2800"/>
                  <a:t>. Enter the rest of the given values, as shown in the top screenshot. Choose the alternative hypothesis </a:t>
                </a:r>
                <a:r>
                  <a:rPr sz="2800" b="1"/>
                  <a:t>&gt;μ0</a:t>
                </a:r>
                <a:r>
                  <a:rPr sz="2800"/>
                  <a:t>. Highlight </a:t>
                </a:r>
                <a:r>
                  <a:rPr sz="2800" b="1"/>
                  <a:t>Calculate</a:t>
                </a:r>
                <a:r>
                  <a:rPr sz="2800"/>
                  <a:t> and press </a:t>
                </a:r>
                <a:r>
                  <a:rPr sz="2800" b="1"/>
                  <a:t>ENTER</a:t>
                </a:r>
                <a:r>
                  <a:rPr sz="2800"/>
                  <a:t>. The output is shown in the bottom screenshot. Notice that the second line shows </a:t>
                </a:r>
                <a14:m>
                  <m:oMath xmlns:m="http://schemas.openxmlformats.org/officeDocument/2006/math">
                    <m:r>
                      <a:rPr>
                        <a:latin typeface="Cambria Math" panose="02040503050406030204" pitchFamily="18" charset="0"/>
                      </a:rPr>
                      <m:t>𝑧</m:t>
                    </m:r>
                    <m:r>
                      <a:rPr>
                        <a:latin typeface="Cambria Math" panose="02040503050406030204" pitchFamily="18" charset="0"/>
                      </a:rPr>
                      <m:t>≈1.94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03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D39EC865-70F2-4018-83B8-C336821C94A6}"/>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045122" y="1676400"/>
            <a:ext cx="5053756" cy="33691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E0D9298-22A7-45FA-A4C3-DCAC6F89D3D3}"/>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000" y="1828800"/>
            <a:ext cx="6082456" cy="405497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4: Draw a conclusion and interpret the decision.</a:t>
                </a:r>
              </a:p>
              <a:p>
                <a:pPr>
                  <a:defRPr sz="2800"/>
                </a:pPr>
                <a:r>
                  <a:rPr sz="2800"/>
                  <a:t>Remember that we determine the type of test based on the alternative hypothesis. In this case, the alternative hypothesis contains " </a:t>
                </a:r>
                <a14:m>
                  <m:oMath xmlns:m="http://schemas.openxmlformats.org/officeDocument/2006/math">
                    <m:r>
                      <a:rPr>
                        <a:latin typeface="Cambria Math" panose="02040503050406030204" pitchFamily="18" charset="0"/>
                      </a:rPr>
                      <m:t>&gt;</m:t>
                    </m:r>
                  </m:oMath>
                </a14:m>
                <a:r>
                  <a:rPr sz="2800"/>
                  <a:t>," which indicates that this is a right-tailed test.</a:t>
                </a:r>
              </a:p>
              <a:p>
                <a:pPr>
                  <a:defRPr b="1"/>
                </a:pPr>
                <a:r>
                  <a:rPr sz="2800"/>
                  <a:t>Method 1: Using Rejection Regions.</a:t>
                </a:r>
              </a:p>
              <a:p>
                <a:pPr>
                  <a:defRPr sz="2800"/>
                </a:pPr>
                <a:r>
                  <a:rPr sz="2800"/>
                  <a:t>To determine the rejection region, look up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a:t> in the table of critical </a:t>
                </a:r>
                <a14:m>
                  <m:oMath xmlns:m="http://schemas.openxmlformats.org/officeDocument/2006/math">
                    <m:r>
                      <a:rPr>
                        <a:latin typeface="Cambria Math" panose="02040503050406030204" pitchFamily="18" charset="0"/>
                      </a:rPr>
                      <m:t>𝑧</m:t>
                    </m:r>
                  </m:oMath>
                </a14:m>
                <a:r>
                  <a:rPr sz="2800"/>
                  <a:t>-values for rejection regions, which will be </a:t>
                </a:r>
                <a14:m>
                  <m:oMath xmlns:m="http://schemas.openxmlformats.org/officeDocument/2006/math">
                    <m:r>
                      <a:rPr>
                        <a:latin typeface="Cambria Math" panose="02040503050406030204" pitchFamily="18" charset="0"/>
                      </a:rPr>
                      <m:t>𝑧</m:t>
                    </m:r>
                    <m:r>
                      <a:rPr>
                        <a:latin typeface="Cambria Math" panose="02040503050406030204" pitchFamily="18" charset="0"/>
                      </a:rPr>
                      <m:t>≥1.645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000"/>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D5DDE84-72B7-457B-8332-4B6AF8CBBE6E}"/>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840706"/>
            <a:ext cx="4953000" cy="33337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The </a:t>
                </a:r>
                <a14:m>
                  <m:oMath xmlns:m="http://schemas.openxmlformats.org/officeDocument/2006/math">
                    <m:r>
                      <a:rPr>
                        <a:latin typeface="Cambria Math" panose="02040503050406030204" pitchFamily="18" charset="0"/>
                      </a:rPr>
                      <m:t>𝑧</m:t>
                    </m:r>
                  </m:oMath>
                </a14:m>
                <a:r>
                  <a:rPr sz="2800"/>
                  <a:t>-value of </a:t>
                </a:r>
                <a:r>
                  <a:rPr sz="2800">
                    <a:latin typeface="Cambria Math"/>
                  </a:rPr>
                  <a:t>1.94</a:t>
                </a:r>
                <a:r>
                  <a:rPr sz="2800"/>
                  <a:t> falls in the rejection region. So the conclusion is to reject the null hypothesis.</a:t>
                </a:r>
              </a:p>
              <a:p>
                <a:pPr>
                  <a:defRPr sz="2800" b="1"/>
                </a:pPr>
                <a:r>
                  <a:rPr sz="2800"/>
                  <a:t>Method 2: </a:t>
                </a:r>
                <a14:m>
                  <m:oMath xmlns:m="http://schemas.openxmlformats.org/officeDocument/2006/math">
                    <m:r>
                      <a:rPr>
                        <a:latin typeface="Cambria Math" panose="02040503050406030204" pitchFamily="18" charset="0"/>
                      </a:rPr>
                      <m:t>𝑝</m:t>
                    </m:r>
                  </m:oMath>
                </a14:m>
                <a:r>
                  <a:rPr sz="2800"/>
                  <a:t>-Values</a:t>
                </a:r>
              </a:p>
              <a:p>
                <a:pPr>
                  <a:defRPr sz="2800"/>
                </a:pPr>
                <a:r>
                  <a:rPr sz="2800"/>
                  <a:t>Since this is a right-tailed test, the </a:t>
                </a:r>
                <a14:m>
                  <m:oMath xmlns:m="http://schemas.openxmlformats.org/officeDocument/2006/math">
                    <m:r>
                      <a:rPr>
                        <a:latin typeface="Cambria Math" panose="02040503050406030204" pitchFamily="18" charset="0"/>
                      </a:rPr>
                      <m:t>𝑝</m:t>
                    </m:r>
                  </m:oMath>
                </a14:m>
                <a:r>
                  <a:rPr sz="2800"/>
                  <a:t>-value is the probability that </a:t>
                </a:r>
                <a14:m>
                  <m:oMath xmlns:m="http://schemas.openxmlformats.org/officeDocument/2006/math">
                    <m:r>
                      <a:rPr>
                        <a:latin typeface="Cambria Math" panose="02040503050406030204" pitchFamily="18" charset="0"/>
                      </a:rPr>
                      <m:t>𝑧</m:t>
                    </m:r>
                  </m:oMath>
                </a14:m>
                <a:r>
                  <a:rPr sz="2800"/>
                  <a:t> is greater than or equal to the test statistic, </a:t>
                </a:r>
                <a:r>
                  <a:rPr sz="2800">
                    <a:latin typeface="Cambria Math"/>
                  </a:rPr>
                  <a:t>1.94</a:t>
                </a:r>
                <a:r>
                  <a:rPr sz="2800"/>
                  <a:t>. This can be written mathematically as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≥1.94</m:t>
                            </m:r>
                          </m:e>
                        </m:d>
                      </m:e>
                    </m:func>
                  </m:oMath>
                </a14:m>
                <a:r>
                  <a:rPr sz="2800"/>
                  <a:t>.</a:t>
                </a:r>
              </a:p>
              <a:p>
                <a:pPr>
                  <a:defRPr b="1"/>
                </a:pPr>
                <a:r>
                  <a:rPr sz="2800"/>
                  <a:t>Tables:</a:t>
                </a:r>
              </a:p>
              <a:p>
                <a:pPr>
                  <a:defRPr sz="2800"/>
                </a:pPr>
                <a:r>
                  <a:rPr sz="2800"/>
                  <a:t>Using a table, find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=1.94</m:t>
                    </m:r>
                  </m:oMath>
                </a14:m>
                <a:r>
                  <a:rPr sz="2800"/>
                  <a:t>. Thus, the </a:t>
                </a:r>
                <a14:m>
                  <m:oMath xmlns:m="http://schemas.openxmlformats.org/officeDocument/2006/math">
                    <m:r>
                      <a:rPr>
                        <a:latin typeface="Cambria Math" panose="02040503050406030204" pitchFamily="18" charset="0"/>
                      </a:rPr>
                      <m:t>𝑝</m:t>
                    </m:r>
                  </m:oMath>
                </a14:m>
                <a:r>
                  <a:rPr sz="2800"/>
                  <a:t>-value is </a:t>
                </a:r>
                <a:r>
                  <a:rPr sz="2800">
                    <a:latin typeface="Cambria Math"/>
                  </a:rPr>
                  <a:t>0.0262</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2454" r="-7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14:m>
                  <m:oMath xmlns:m="http://schemas.openxmlformats.org/officeDocument/2006/math">
                    <m:r>
                      <a:rPr>
                        <a:latin typeface="Cambria Math" panose="02040503050406030204" pitchFamily="18" charset="0"/>
                      </a:rPr>
                      <m:t>𝑧</m:t>
                    </m:r>
                  </m:oMath>
                </a14:m>
                <a:r>
                  <a:rPr sz="2800" dirty="0"/>
                  <a:t>-value, round to two decimal places. This follows the conventions used in the </a:t>
                </a:r>
                <a:br>
                  <a:rPr lang="en-US" sz="2800" dirty="0"/>
                </a:br>
                <a14:m>
                  <m:oMath xmlns:m="http://schemas.openxmlformats.org/officeDocument/2006/math">
                    <m:r>
                      <a:rPr>
                        <a:latin typeface="Cambria Math" panose="02040503050406030204" pitchFamily="18" charset="0"/>
                      </a:rPr>
                      <m:t>𝑧</m:t>
                    </m:r>
                  </m:oMath>
                </a14:m>
                <a:r>
                  <a:rPr sz="2800" dirty="0"/>
                  <a:t>-distribution table in Appendix 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b="-666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117A4BE4-5E81-4CED-AA29-015FEBCB7B67}"/>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959769"/>
            <a:ext cx="4953000" cy="3095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10.2.1: Hypothesis Test for a Population Mean (Right-Tailed,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pPr>
                  <a:defRPr sz="2800"/>
                </a:pPr>
                <a:r>
                  <a:rPr sz="2800" dirty="0"/>
                  <a:t>Using the calculator, the output screen for the </a:t>
                </a:r>
                <a:r>
                  <a:rPr sz="2800" b="1" dirty="0"/>
                  <a:t>Z-Test</a:t>
                </a:r>
                <a:r>
                  <a:rPr sz="2800" dirty="0"/>
                  <a:t> option results in a </a:t>
                </a:r>
                <a14:m>
                  <m:oMath xmlns:m="http://schemas.openxmlformats.org/officeDocument/2006/math">
                    <m:r>
                      <a:rPr>
                        <a:latin typeface="Cambria Math" panose="02040503050406030204" pitchFamily="18" charset="0"/>
                      </a:rPr>
                      <m:t>𝑝</m:t>
                    </m:r>
                  </m:oMath>
                </a14:m>
                <a:r>
                  <a:rPr sz="2800" dirty="0"/>
                  <a:t>-value of approximately </a:t>
                </a:r>
                <a:r>
                  <a:rPr sz="2800" dirty="0">
                    <a:latin typeface="Cambria Math"/>
                  </a:rPr>
                  <a:t>0.0264</a:t>
                </a:r>
                <a:r>
                  <a:rPr sz="2800" dirty="0"/>
                  <a:t>, as shown in the previous screenshot above.</a:t>
                </a:r>
              </a:p>
              <a:p>
                <a:pPr>
                  <a:defRPr sz="2800"/>
                </a:pPr>
                <a:r>
                  <a:rPr sz="2800" dirty="0"/>
                  <a:t>Compare the </a:t>
                </a:r>
                <a14:m>
                  <m:oMath xmlns:m="http://schemas.openxmlformats.org/officeDocument/2006/math">
                    <m:r>
                      <a:rPr>
                        <a:latin typeface="Cambria Math" panose="02040503050406030204" pitchFamily="18" charset="0"/>
                      </a:rPr>
                      <m:t>𝑝</m:t>
                    </m:r>
                  </m:oMath>
                </a14:m>
                <a:r>
                  <a:rPr sz="2800" dirty="0"/>
                  <a:t>-value to the level of significance, </a:t>
                </a:r>
                <a14:m>
                  <m:oMath xmlns:m="http://schemas.openxmlformats.org/officeDocument/2006/math">
                    <m:r>
                      <a:rPr>
                        <a:latin typeface="Cambria Math" panose="02040503050406030204" pitchFamily="18" charset="0"/>
                      </a:rPr>
                      <m:t>𝛼</m:t>
                    </m:r>
                  </m:oMath>
                </a14:m>
                <a:r>
                  <a:rPr sz="2800" dirty="0"/>
                  <a:t>.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 conclusion is to reject the null hypothesis.</a:t>
                </a:r>
              </a:p>
              <a:p>
                <a:pPr>
                  <a:defRPr sz="2800"/>
                </a:pPr>
                <a:r>
                  <a:rPr sz="2800" i="1" dirty="0"/>
                  <a:t>Interpretation</a:t>
                </a:r>
                <a:r>
                  <a:rPr sz="2800" dirty="0"/>
                  <a:t>: Using either method to draw a conclusion results in rejection of the null hypothesis. Thus the evidence collected suggests that the education department can be </a:t>
                </a:r>
                <a14:m>
                  <m:oMath xmlns:m="http://schemas.openxmlformats.org/officeDocument/2006/math">
                    <m:r>
                      <a:rPr>
                        <a:latin typeface="Cambria Math" panose="02040503050406030204" pitchFamily="18" charset="0"/>
                      </a:rPr>
                      <m:t>95%</m:t>
                    </m:r>
                  </m:oMath>
                </a14:m>
                <a:r>
                  <a:rPr sz="2800" dirty="0"/>
                  <a:t> sure of the validity of the developer's claim that the mean Lexile reader measure of fourth-graders will be more than </a:t>
                </a:r>
                <a14:m>
                  <m:oMath xmlns:m="http://schemas.openxmlformats.org/officeDocument/2006/math">
                    <m:r>
                      <a:rPr>
                        <a:latin typeface="Cambria Math" panose="02040503050406030204" pitchFamily="18" charset="0"/>
                      </a:rPr>
                      <m:t>850</m:t>
                    </m:r>
                    <m:r>
                      <m:rPr>
                        <m:nor/>
                      </m:rPr>
                      <a:rPr/>
                      <m:t> </m:t>
                    </m:r>
                    <m:r>
                      <a:rPr>
                        <a:latin typeface="Cambria Math" panose="02040503050406030204" pitchFamily="18" charset="0"/>
                      </a:rPr>
                      <m:t>𝐿</m:t>
                    </m:r>
                  </m:oMath>
                </a14:m>
                <a:r>
                  <a:rPr sz="2800" dirty="0"/>
                  <a:t> after using their techniques.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2148"/>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researcher claims that the mean age of women in California at the time of completing a Master's degree is less than </a:t>
                </a:r>
                <a:r>
                  <a:rPr sz="2800">
                    <a:latin typeface="Cambria Math"/>
                  </a:rPr>
                  <a:t>26.5</a:t>
                </a:r>
                <a:r>
                  <a:rPr sz="2800"/>
                  <a:t> years. Surveying a simple random sample of </a:t>
                </a:r>
                <a:r>
                  <a:rPr sz="2800">
                    <a:latin typeface="Cambria Math"/>
                  </a:rPr>
                  <a:t>213</a:t>
                </a:r>
                <a:r>
                  <a:rPr sz="2800"/>
                  <a:t> women in California who have completed a Master's degree, the researcher found a mean age of </a:t>
                </a:r>
                <a:r>
                  <a:rPr sz="2800">
                    <a:latin typeface="Cambria Math"/>
                  </a:rPr>
                  <a:t>26.0</a:t>
                </a:r>
                <a:r>
                  <a:rPr sz="2800"/>
                  <a:t> years. Assuming that the population standard deviation is </a:t>
                </a:r>
                <a:r>
                  <a:rPr sz="2800">
                    <a:latin typeface="Cambria Math"/>
                  </a:rPr>
                  <a:t>2.3</a:t>
                </a:r>
                <a:r>
                  <a:rPr sz="2800"/>
                  <a:t> years and using a </a:t>
                </a:r>
                <a14:m>
                  <m:oMath xmlns:m="http://schemas.openxmlformats.org/officeDocument/2006/math">
                    <m:r>
                      <a:rPr>
                        <a:latin typeface="Cambria Math" panose="02040503050406030204" pitchFamily="18" charset="0"/>
                      </a:rPr>
                      <m:t>99%</m:t>
                    </m:r>
                  </m:oMath>
                </a14:m>
                <a:r>
                  <a:rPr sz="2800"/>
                  <a:t> level of confidence, determine if there is sufficient evidence to support the researcher's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148"/>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researcher's claim is investigating the mean age that women complete a Master's degree in California. Therefore, the research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that the mean age is less than </a:t>
                </a:r>
                <a:r>
                  <a:rPr sz="2800">
                    <a:latin typeface="Cambria Math"/>
                  </a:rPr>
                  <a:t>26.5</a:t>
                </a:r>
                <a:r>
                  <a:rPr sz="2800"/>
                  <a:t>, written as </a:t>
                </a:r>
                <a14:m>
                  <m:oMath xmlns:m="http://schemas.openxmlformats.org/officeDocument/2006/math">
                    <m:r>
                      <a:rPr>
                        <a:latin typeface="Cambria Math" panose="02040503050406030204" pitchFamily="18" charset="0"/>
                      </a:rPr>
                      <m:t>𝜇</m:t>
                    </m:r>
                    <m:r>
                      <a:rPr>
                        <a:latin typeface="Cambria Math" panose="02040503050406030204" pitchFamily="18" charset="0"/>
                      </a:rPr>
                      <m:t>&lt;</m:t>
                    </m:r>
                    <m:r>
                      <a:rPr>
                        <a:latin typeface="Cambria Math" panose="02040503050406030204" pitchFamily="18" charset="0"/>
                      </a:rPr>
                      <m:t>26</m:t>
                    </m:r>
                    <m:r>
                      <a:rPr>
                        <a:latin typeface="Cambria Math" panose="02040503050406030204" pitchFamily="18" charset="0"/>
                      </a:rPr>
                      <m:t>.</m:t>
                    </m:r>
                    <m:r>
                      <a:rPr>
                        <a:latin typeface="Cambria Math" panose="02040503050406030204" pitchFamily="18" charset="0"/>
                      </a:rPr>
                      <m:t>5</m:t>
                    </m:r>
                  </m:oMath>
                </a14:m>
                <a:r>
                  <a:rPr sz="2800"/>
                  <a:t>. Thus, the null and alternative hypotheses are stated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26</m:t>
                      </m:r>
                      <m:r>
                        <a:rPr>
                          <a:latin typeface="Cambria Math" panose="02040503050406030204" pitchFamily="18" charset="0"/>
                        </a:rPr>
                        <m:t>.</m:t>
                      </m:r>
                      <m:r>
                        <a:rPr>
                          <a:latin typeface="Cambria Math" panose="02040503050406030204" pitchFamily="18" charset="0"/>
                        </a:rPr>
                        <m:t>5</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&lt;</m:t>
                      </m:r>
                      <m:r>
                        <a:rPr>
                          <a:latin typeface="Cambria Math" panose="02040503050406030204" pitchFamily="18" charset="0"/>
                        </a:rPr>
                        <m:t>26</m:t>
                      </m:r>
                      <m:r>
                        <a:rPr>
                          <a:latin typeface="Cambria Math" panose="02040503050406030204" pitchFamily="18" charset="0"/>
                        </a:rPr>
                        <m:t>.</m:t>
                      </m:r>
                      <m:r>
                        <a:rPr>
                          <a:latin typeface="Cambria Math" panose="02040503050406030204" pitchFamily="18" charset="0"/>
                        </a:rPr>
                        <m:t>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Note that the hypotheses are statements about the population mean, the population standard deviation is known, the sample is a simple random sample, and the sample size is at least </a:t>
                </a:r>
                <a:r>
                  <a:rPr sz="2800" dirty="0">
                    <a:latin typeface="Cambria Math"/>
                  </a:rPr>
                  <a:t>30</a:t>
                </a:r>
                <a:r>
                  <a:rPr sz="2800" dirty="0"/>
                  <a:t>. Thus, we will use a normal distribution and calculate the </a:t>
                </a:r>
                <a14:m>
                  <m:oMath xmlns:m="http://schemas.openxmlformats.org/officeDocument/2006/math">
                    <m:r>
                      <a:rPr>
                        <a:latin typeface="Cambria Math" panose="02040503050406030204" pitchFamily="18" charset="0"/>
                      </a:rPr>
                      <m:t>𝑧</m:t>
                    </m:r>
                  </m:oMath>
                </a14:m>
                <a:r>
                  <a:rPr sz="2800" dirty="0"/>
                  <a:t>-test statistic.</a:t>
                </a:r>
              </a:p>
              <a:p>
                <a:pPr>
                  <a:defRPr sz="2800"/>
                </a:pPr>
                <a:r>
                  <a:rPr sz="2800" dirty="0"/>
                  <a:t>For this hypothesis test, the level of confidence is </a:t>
                </a:r>
                <a14:m>
                  <m:oMath xmlns:m="http://schemas.openxmlformats.org/officeDocument/2006/math">
                    <m:r>
                      <a:rPr>
                        <a:latin typeface="Cambria Math" panose="02040503050406030204" pitchFamily="18" charset="0"/>
                      </a:rPr>
                      <m:t>95%</m:t>
                    </m:r>
                  </m:oMath>
                </a14:m>
                <a:r>
                  <a:rPr sz="2800" dirty="0"/>
                  <a:t>, so the level of significance is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r>
                      <a:rPr>
                        <a:latin typeface="Cambria Math" panose="02040503050406030204" pitchFamily="18" charset="0"/>
                      </a:rPr>
                      <m:t>=1−0.99=0.01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55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a:t>Step 3: Gather data and calculate the necessary sample statistics.</a:t>
                </a:r>
              </a:p>
              <a:p>
                <a:pPr>
                  <a:defRPr sz="2800"/>
                </a:pPr>
                <a:r>
                  <a:rPr sz="2800"/>
                  <a:t>From the information given, we know that the presumed value of the population mean is </a:t>
                </a:r>
                <a14:m>
                  <m:oMath xmlns:m="http://schemas.openxmlformats.org/officeDocument/2006/math">
                    <m:r>
                      <a:rPr>
                        <a:latin typeface="Cambria Math" panose="02040503050406030204" pitchFamily="18" charset="0"/>
                      </a:rPr>
                      <m:t>𝜇</m:t>
                    </m:r>
                    <m:r>
                      <a:rPr>
                        <a:latin typeface="Cambria Math" panose="02040503050406030204" pitchFamily="18" charset="0"/>
                      </a:rPr>
                      <m:t>=26.5</m:t>
                    </m:r>
                  </m:oMath>
                </a14:m>
                <a:r>
                  <a:rPr sz="2800"/>
                  <a:t>, the sample mean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=26.0</m:t>
                    </m:r>
                  </m:oMath>
                </a14:m>
                <a:r>
                  <a:rPr sz="2800"/>
                  <a:t>, the population standard deviation is </a:t>
                </a:r>
                <a14:m>
                  <m:oMath xmlns:m="http://schemas.openxmlformats.org/officeDocument/2006/math">
                    <m:r>
                      <a:rPr>
                        <a:latin typeface="Cambria Math" panose="02040503050406030204" pitchFamily="18" charset="0"/>
                      </a:rPr>
                      <m:t>𝜎</m:t>
                    </m:r>
                    <m:r>
                      <a:rPr>
                        <a:latin typeface="Cambria Math" panose="02040503050406030204" pitchFamily="18" charset="0"/>
                      </a:rPr>
                      <m:t>=2.3</m:t>
                    </m:r>
                  </m:oMath>
                </a14:m>
                <a:r>
                  <a:rPr sz="280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=213</m:t>
                    </m:r>
                  </m:oMath>
                </a14:m>
                <a:r>
                  <a:rPr sz="2800"/>
                  <a:t>.</a:t>
                </a:r>
              </a:p>
              <a:p>
                <a:pPr>
                  <a:defRPr b="1"/>
                </a:pPr>
                <a:r>
                  <a:rPr sz="2800"/>
                  <a:t>Tables:</a:t>
                </a:r>
              </a:p>
              <a:p>
                <a:pPr>
                  <a:defRPr sz="2800"/>
                </a:pPr>
                <a:r>
                  <a:rPr sz="2800"/>
                  <a:t>If you are using tables to find the rejection region or </a:t>
                </a:r>
                <a14:m>
                  <m:oMath xmlns:m="http://schemas.openxmlformats.org/officeDocument/2006/math">
                    <m:r>
                      <a:rPr>
                        <a:latin typeface="Cambria Math" panose="02040503050406030204" pitchFamily="18" charset="0"/>
                      </a:rPr>
                      <m:t>𝑝</m:t>
                    </m:r>
                  </m:oMath>
                </a14:m>
                <a:r>
                  <a:rPr sz="2800"/>
                  <a:t>-value when drawing your conclusion, you will need to calculate the </a:t>
                </a:r>
                <a14:m>
                  <m:oMath xmlns:m="http://schemas.openxmlformats.org/officeDocument/2006/math">
                    <m:r>
                      <a:rPr>
                        <a:latin typeface="Cambria Math" panose="02040503050406030204" pitchFamily="18" charset="0"/>
                      </a:rPr>
                      <m:t>𝑧</m:t>
                    </m:r>
                  </m:oMath>
                </a14:m>
                <a:r>
                  <a:rPr sz="2800"/>
                  <a:t>-test statistic.</a:t>
                </a:r>
              </a:p>
              <a:p>
                <a:r>
                  <a:rPr sz="2800"/>
                  <a:t>Thus, the test statistic is calculated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26.0−26.5</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2.3</m:t>
                                  </m:r>
                                </m:num>
                                <m:den>
                                  <m:rad>
                                    <m:radPr>
                                      <m:degHide m:val="on"/>
                                      <m:ctrlPr>
                                        <a:rPr i="1">
                                          <a:latin typeface="Cambria Math" panose="02040503050406030204" pitchFamily="18" charset="0"/>
                                        </a:rPr>
                                      </m:ctrlPr>
                                    </m:radPr>
                                    <m:deg/>
                                    <m:e>
                                      <m:r>
                                        <a:rPr>
                                          <a:latin typeface="Cambria Math" panose="02040503050406030204" pitchFamily="18" charset="0"/>
                                        </a:rPr>
                                        <m:t>213</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≈−3.17</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741" t="-184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Under the </a:t>
                </a:r>
                <a:r>
                  <a:rPr sz="2800" b="1"/>
                  <a:t>STATS &gt; TESTS</a:t>
                </a:r>
                <a:r>
                  <a:rPr sz="2800"/>
                  <a:t> menu, choose option </a:t>
                </a:r>
                <a:r>
                  <a:rPr sz="2800" b="1"/>
                  <a:t>Z-Test</a:t>
                </a:r>
                <a:r>
                  <a:rPr sz="2800"/>
                  <a:t>. Since we know the sample statistics, choose </a:t>
                </a:r>
                <a:r>
                  <a:rPr sz="2800" b="1"/>
                  <a:t>Stats</a:t>
                </a:r>
                <a:r>
                  <a:rPr sz="2800"/>
                  <a:t> instead of </a:t>
                </a:r>
                <a:r>
                  <a:rPr sz="2800" b="1"/>
                  <a:t>Data</a:t>
                </a:r>
                <a:r>
                  <a:rPr sz="2800"/>
                  <a:t>. For </a:t>
                </a:r>
                <a:r>
                  <a:rPr sz="2800" b="1"/>
                  <a:t>μ0</a:t>
                </a:r>
                <a:r>
                  <a:rPr sz="2800"/>
                  <a:t>, enter the value from the null hypothesis, or </a:t>
                </a:r>
                <a:r>
                  <a:rPr sz="2800">
                    <a:latin typeface="Cambria Math"/>
                  </a:rPr>
                  <a:t>26.5</a:t>
                </a:r>
                <a:r>
                  <a:rPr sz="2800"/>
                  <a:t>. Enter the rest of the given values, as shown in the top screenshot. Choose the alternative hypothesis </a:t>
                </a:r>
                <a:r>
                  <a:rPr sz="2800" b="1"/>
                  <a:t>&lt;μ0</a:t>
                </a:r>
                <a:r>
                  <a:rPr sz="2800"/>
                  <a:t>. Highlight </a:t>
                </a:r>
                <a:r>
                  <a:rPr sz="2800" b="1"/>
                  <a:t>Calculate</a:t>
                </a:r>
                <a:r>
                  <a:rPr sz="2800"/>
                  <a:t> and press </a:t>
                </a:r>
                <a:r>
                  <a:rPr sz="2800" b="1"/>
                  <a:t>ENTER</a:t>
                </a:r>
                <a:r>
                  <a:rPr sz="2800"/>
                  <a:t>. The output is shown in the bottom screenshot. Notice that the second line shows </a:t>
                </a:r>
                <a14:m>
                  <m:oMath xmlns:m="http://schemas.openxmlformats.org/officeDocument/2006/math">
                    <m:r>
                      <a:rPr>
                        <a:latin typeface="Cambria Math" panose="02040503050406030204" pitchFamily="18" charset="0"/>
                      </a:rPr>
                      <m:t>𝑧</m:t>
                    </m:r>
                    <m:r>
                      <a:rPr>
                        <a:latin typeface="Cambria Math" panose="02040503050406030204" pitchFamily="18" charset="0"/>
                      </a:rPr>
                      <m:t>≈−3.17</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03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2919A0F-D2F1-4DC1-B811-BEECA7913255}"/>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BBDADFE9-5590-4F96-B7B2-DD864496C41B}"/>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b="1"/>
                </a:pPr>
                <a:r>
                  <a:rPr sz="2800" dirty="0"/>
                  <a:t>Step 4: Draw a conclusion and interpret the decision.</a:t>
                </a:r>
              </a:p>
              <a:p>
                <a:pPr>
                  <a:defRPr sz="2800"/>
                </a:pPr>
                <a:r>
                  <a:rPr sz="2800" dirty="0"/>
                  <a:t>The alternative hypothesis tells us that we have a left-tailed test. We can use either rejection regions or</a:t>
                </a:r>
                <a:r>
                  <a:rPr lang="en-US" sz="2800" dirty="0"/>
                  <a:t> </a:t>
                </a:r>
                <a14:m>
                  <m:oMath xmlns:m="http://schemas.openxmlformats.org/officeDocument/2006/math">
                    <m:r>
                      <a:rPr lang="en-US">
                        <a:latin typeface="Cambria Math" panose="02040503050406030204" pitchFamily="18" charset="0"/>
                      </a:rPr>
                      <m:t>𝑝</m:t>
                    </m:r>
                  </m:oMath>
                </a14:m>
                <a:r>
                  <a:rPr sz="2800" dirty="0"/>
                  <a:t>-values to draw a conclusion.</a:t>
                </a:r>
              </a:p>
              <a:p>
                <a:pPr>
                  <a:defRPr b="1"/>
                </a:pPr>
                <a:r>
                  <a:rPr sz="2800" dirty="0"/>
                  <a:t>Method 1: Rejection Regions</a:t>
                </a:r>
              </a:p>
              <a:p>
                <a:pPr>
                  <a:defRPr sz="2800"/>
                </a:pPr>
                <a:r>
                  <a:rPr sz="2800" dirty="0"/>
                  <a:t>To determine the rejection region, look up </a:t>
                </a:r>
                <a14:m>
                  <m:oMath xmlns:m="http://schemas.openxmlformats.org/officeDocument/2006/math">
                    <m:r>
                      <a:rPr>
                        <a:latin typeface="Cambria Math" panose="02040503050406030204" pitchFamily="18" charset="0"/>
                      </a:rPr>
                      <m:t>𝑐</m:t>
                    </m:r>
                    <m:r>
                      <a:rPr>
                        <a:latin typeface="Cambria Math" panose="02040503050406030204" pitchFamily="18" charset="0"/>
                      </a:rPr>
                      <m:t>=0.99</m:t>
                    </m:r>
                  </m:oMath>
                </a14:m>
                <a:r>
                  <a:rPr sz="2800" dirty="0"/>
                  <a:t> in the table of critical </a:t>
                </a:r>
                <a14:m>
                  <m:oMath xmlns:m="http://schemas.openxmlformats.org/officeDocument/2006/math">
                    <m:r>
                      <a:rPr>
                        <a:latin typeface="Cambria Math" panose="02040503050406030204" pitchFamily="18" charset="0"/>
                      </a:rPr>
                      <m:t>𝑧</m:t>
                    </m:r>
                  </m:oMath>
                </a14:m>
                <a:r>
                  <a:rPr sz="2800" dirty="0"/>
                  <a:t>-values for rejection regions. Since this is a left-tailed test, we need to use the negative of the critical value.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≤−2.33</m:t>
                    </m:r>
                  </m:oMath>
                </a14:m>
                <a:r>
                  <a:rPr sz="2800" dirty="0"/>
                  <a:t>. The </a:t>
                </a:r>
                <a14:m>
                  <m:oMath xmlns:m="http://schemas.openxmlformats.org/officeDocument/2006/math">
                    <m:r>
                      <a:rPr>
                        <a:latin typeface="Cambria Math" panose="02040503050406030204" pitchFamily="18" charset="0"/>
                      </a:rPr>
                      <m:t>𝑧</m:t>
                    </m:r>
                  </m:oMath>
                </a14:m>
                <a:r>
                  <a:rPr sz="2800" dirty="0"/>
                  <a:t>-value of </a:t>
                </a:r>
                <a14:m>
                  <m:oMath xmlns:m="http://schemas.openxmlformats.org/officeDocument/2006/math">
                    <m:r>
                      <a:rPr>
                        <a:latin typeface="Cambria Math" panose="02040503050406030204" pitchFamily="18" charset="0"/>
                      </a:rPr>
                      <m:t>−3.17</m:t>
                    </m:r>
                  </m:oMath>
                </a14:m>
                <a:r>
                  <a:rPr sz="2800" dirty="0"/>
                  <a:t> does fall in the rejection region, so the conclusion would be to reject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741" b="-331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Test Statistic for a Hypothesis Test for a Population Mean</a:t>
                </a:r>
                <a:r>
                  <a:rPr sz="2800"/>
                  <a:t> </a:t>
                </a:r>
                <a:r>
                  <a:t>(</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481" t="-16000" r="-2593"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92500" lnSpcReduction="20000"/>
              </a:bodyPr>
              <a:lstStyle/>
              <a:p>
                <a:r>
                  <a:rPr sz="2800" dirty="0"/>
                  <a:t>When the population standard deviation is known, the sample taken is a simple random sample, and either the sample size is at least </a:t>
                </a:r>
                <a:r>
                  <a:rPr sz="2800" dirty="0">
                    <a:latin typeface="Cambria Math"/>
                  </a:rPr>
                  <a:t>30</a:t>
                </a:r>
                <a:r>
                  <a:rPr sz="2800" dirty="0"/>
                  <a:t> or the population distribution is approximately normal, the test statistic for a hypothesis test for a population mean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Para>
                </a14:m>
                <a:endParaRPr sz="2800" dirty="0"/>
              </a:p>
              <a:p>
                <a:pPr>
                  <a:defRPr sz="2800"/>
                </a:pPr>
                <a:r>
                  <a:rPr sz="2800" dirty="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dirty="0"/>
                  <a:t> is the sample mean,</a:t>
                </a:r>
              </a:p>
              <a:p>
                <a14:m>
                  <m:oMath xmlns:m="http://schemas.openxmlformats.org/officeDocument/2006/math">
                    <m:r>
                      <a:rPr>
                        <a:latin typeface="Cambria Math" panose="02040503050406030204" pitchFamily="18" charset="0"/>
                      </a:rPr>
                      <m:t>𝜇</m:t>
                    </m:r>
                  </m:oMath>
                </a14:m>
                <a:r>
                  <a:rPr sz="2800" dirty="0"/>
                  <a:t> is the presumed value of the population mean from the null hypothesis,</a:t>
                </a:r>
              </a:p>
              <a:p>
                <a14:m>
                  <m:oMath xmlns:m="http://schemas.openxmlformats.org/officeDocument/2006/math">
                    <m:r>
                      <a:rPr>
                        <a:latin typeface="Cambria Math" panose="02040503050406030204" pitchFamily="18" charset="0"/>
                      </a:rPr>
                      <m:t>𝜎</m:t>
                    </m:r>
                  </m:oMath>
                </a14:m>
                <a:r>
                  <a:rPr sz="2800" dirty="0"/>
                  <a:t> is the population standard deviation, and</a:t>
                </a:r>
              </a:p>
              <a:p>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3" cstate="print"/>
                <a:stretch>
                  <a:fillRect l="-1181" t="-2369" r="-1845" b="-149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D070D3D6-DF3D-422B-9B69-6F9F02CFFDE2}"/>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for this test statistic is the probability of obtaining a test statistic less than or equal to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=−3.17</m:t>
                    </m:r>
                  </m:oMath>
                </a14:m>
                <a:r>
                  <a:rPr sz="2800" dirty="0"/>
                  <a:t>, written as </a:t>
                </a:r>
                <a:r>
                  <a:rPr lang="en-US" sz="2800" i="1" dirty="0"/>
                  <a:t>p</a:t>
                </a:r>
                <a14:m>
                  <m:oMath xmlns:m="http://schemas.openxmlformats.org/officeDocument/2006/math">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𝑧</m:t>
                            </m:r>
                            <m:r>
                              <a:rPr>
                                <a:latin typeface="Cambria Math" panose="02040503050406030204" pitchFamily="18" charset="0"/>
                              </a:rPr>
                              <m:t>≤−3.17</m:t>
                            </m:r>
                          </m:e>
                        </m:d>
                      </m:e>
                    </m:func>
                  </m:oMath>
                </a14:m>
                <a:r>
                  <a:rPr sz="2800" dirty="0"/>
                  <a:t>. Two different methods for determining the </a:t>
                </a:r>
                <a14:m>
                  <m:oMath xmlns:m="http://schemas.openxmlformats.org/officeDocument/2006/math">
                    <m:r>
                      <a:rPr>
                        <a:latin typeface="Cambria Math" panose="02040503050406030204" pitchFamily="18" charset="0"/>
                      </a:rPr>
                      <m:t>𝑝</m:t>
                    </m:r>
                  </m:oMath>
                </a14:m>
                <a:r>
                  <a:rPr sz="2800" dirty="0"/>
                  <a:t>-value are shown below.</a:t>
                </a:r>
              </a:p>
              <a:p>
                <a:pPr>
                  <a:defRPr b="1"/>
                </a:pPr>
                <a:r>
                  <a:rPr sz="2800" dirty="0"/>
                  <a:t>Tables:</a:t>
                </a:r>
              </a:p>
              <a:p>
                <a:pPr>
                  <a:defRPr sz="2800"/>
                </a:pPr>
                <a:r>
                  <a:rPr sz="2800" dirty="0"/>
                  <a:t>To find the</a:t>
                </a:r>
                <a:r>
                  <a:rPr lang="en-US" sz="2800" dirty="0"/>
                  <a:t> </a:t>
                </a:r>
                <a14:m>
                  <m:oMath xmlns:m="http://schemas.openxmlformats.org/officeDocument/2006/math">
                    <m:r>
                      <a:rPr lang="en-US">
                        <a:latin typeface="Cambria Math" panose="02040503050406030204" pitchFamily="18" charset="0"/>
                      </a:rPr>
                      <m:t>𝑝</m:t>
                    </m:r>
                  </m:oMath>
                </a14:m>
                <a:r>
                  <a:rPr sz="2800" dirty="0"/>
                  <a:t>-value we need to find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=−3.17</m:t>
                    </m:r>
                  </m:oMath>
                </a14:m>
                <a:r>
                  <a:rPr sz="2800" dirty="0"/>
                  <a:t>.</a:t>
                </a:r>
              </a:p>
              <a:p>
                <a:pPr>
                  <a:defRPr sz="2800"/>
                </a:pPr>
                <a:r>
                  <a:rPr sz="2800" dirty="0"/>
                  <a:t>Using a normal distribution table, we find that the area is approximately </a:t>
                </a:r>
                <a14:m>
                  <m:oMath xmlns:m="http://schemas.openxmlformats.org/officeDocument/2006/math">
                    <m:r>
                      <a:rPr>
                        <a:latin typeface="Cambria Math" panose="02040503050406030204" pitchFamily="18" charset="0"/>
                      </a:rPr>
                      <m:t>≈0.0008</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03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10.2.2: Hypothesis Test for a Population Mean (Left-Tailed,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b="1"/>
                </a:pPr>
                <a:r>
                  <a:rPr sz="2800" dirty="0"/>
                  <a:t>TI-83/84 Plus:</a:t>
                </a:r>
              </a:p>
              <a:p>
                <a:pPr>
                  <a:defRPr sz="2800"/>
                </a:pPr>
                <a:r>
                  <a:rPr sz="2800" dirty="0"/>
                  <a:t>Alternatively, if we used the TI-83/84 Plus calculator, the</a:t>
                </a:r>
                <a:r>
                  <a:rPr lang="en-US" sz="2800" dirty="0"/>
                  <a:t> </a:t>
                </a:r>
                <a14:m>
                  <m:oMath xmlns:m="http://schemas.openxmlformats.org/officeDocument/2006/math">
                    <m:r>
                      <a:rPr lang="en-US">
                        <a:latin typeface="Cambria Math" panose="02040503050406030204" pitchFamily="18" charset="0"/>
                      </a:rPr>
                      <m:t>𝑝</m:t>
                    </m:r>
                  </m:oMath>
                </a14:m>
                <a:r>
                  <a:rPr sz="2800" dirty="0"/>
                  <a:t>-value, </a:t>
                </a:r>
                <a:r>
                  <a:rPr sz="2800" dirty="0">
                    <a:latin typeface="Cambria Math"/>
                  </a:rPr>
                  <a:t>0.0008</a:t>
                </a:r>
                <a:r>
                  <a:rPr sz="2800" dirty="0"/>
                  <a:t>, rounded to four decimals, was provided as part of the output, as shown in the screenshot above.</a:t>
                </a:r>
              </a:p>
              <a:p>
                <a:pPr>
                  <a:defRPr sz="2800"/>
                </a:pPr>
                <a:r>
                  <a:rPr sz="2800" dirty="0"/>
                  <a:t>Comparing the </a:t>
                </a:r>
                <a14:m>
                  <m:oMath xmlns:m="http://schemas.openxmlformats.org/officeDocument/2006/math">
                    <m:r>
                      <a:rPr>
                        <a:latin typeface="Cambria Math" panose="02040503050406030204" pitchFamily="18" charset="0"/>
                      </a:rPr>
                      <m:t>𝑝</m:t>
                    </m:r>
                  </m:oMath>
                </a14:m>
                <a:r>
                  <a:rPr sz="2800" dirty="0"/>
                  <a:t>-value to the level of significance, we see that </a:t>
                </a:r>
                <a14:m>
                  <m:oMath xmlns:m="http://schemas.openxmlformats.org/officeDocument/2006/math">
                    <m:r>
                      <a:rPr>
                        <a:latin typeface="Cambria Math" panose="02040503050406030204" pitchFamily="18" charset="0"/>
                      </a:rPr>
                      <m:t>0.0008&lt;0.01</m:t>
                    </m:r>
                  </m:oMath>
                </a14:m>
                <a:r>
                  <a:rPr sz="2800" dirty="0"/>
                  <a:t>, so</a:t>
                </a:r>
                <a:r>
                  <a:rPr lang="en-US" sz="2800" dirty="0"/>
                  <a:t> </a:t>
                </a:r>
                <a:r>
                  <a:rPr lang="en-US" i="1" dirty="0"/>
                  <a:t>p</a:t>
                </a:r>
                <a14:m>
                  <m:oMath xmlns:m="http://schemas.openxmlformats.org/officeDocument/2006/math">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Thus, the conclusion is to reject the null hypothesis.</a:t>
                </a:r>
              </a:p>
              <a:p>
                <a:pPr>
                  <a:defRPr sz="2800"/>
                </a:pPr>
                <a:r>
                  <a:rPr sz="2800" i="1" dirty="0"/>
                  <a:t>Interpretation</a:t>
                </a:r>
                <a:r>
                  <a:rPr sz="2800" dirty="0"/>
                  <a:t>: Therefore, we can say with </a:t>
                </a:r>
                <a14:m>
                  <m:oMath xmlns:m="http://schemas.openxmlformats.org/officeDocument/2006/math">
                    <m:r>
                      <a:rPr>
                        <a:latin typeface="Cambria Math" panose="02040503050406030204" pitchFamily="18" charset="0"/>
                      </a:rPr>
                      <m:t>99%</m:t>
                    </m:r>
                  </m:oMath>
                </a14:m>
                <a:r>
                  <a:rPr sz="2800" dirty="0"/>
                  <a:t> confidence that there is sufficient evidence to support the researcher's claim that the mean age that women obtain a Master's degree in California is less than </a:t>
                </a:r>
                <a:r>
                  <a:rPr sz="2800" dirty="0">
                    <a:latin typeface="Cambria Math"/>
                  </a:rPr>
                  <a:t>26.5</a:t>
                </a:r>
                <a:r>
                  <a:rPr sz="2800" dirty="0"/>
                  <a:t> years.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74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a population mean with </a:t>
                </a:r>
                <a14:m>
                  <m:oMath xmlns:m="http://schemas.openxmlformats.org/officeDocument/2006/math">
                    <m:r>
                      <a:rPr>
                        <a:latin typeface="Cambria Math" panose="02040503050406030204" pitchFamily="18" charset="0"/>
                      </a:rPr>
                      <m:t>𝜎</m:t>
                    </m:r>
                  </m:oMath>
                </a14:m>
                <a:r>
                  <a:rPr sz="2800"/>
                  <a:t> known using a TI-83/84 Plus calculator or other technology, please visit stat.hawkeslearning.com and see </a:t>
                </a:r>
                <a:r>
                  <a:rPr b="1"/>
                  <a:t>Technology Instructions &gt; Hypothesis Testing &gt; z-Test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993" b="-1538"/>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recent study showed that the mean number of children born to women in Europe is </a:t>
                </a:r>
                <a:r>
                  <a:rPr sz="2800">
                    <a:latin typeface="Cambria Math"/>
                  </a:rPr>
                  <a:t>1.5</a:t>
                </a:r>
                <a:r>
                  <a:rPr sz="2800"/>
                  <a:t>. A global watch group claims that German women have a mean fertility rate that is different from the mean for all of Europe. To test its claim, the group surveyed a simple random sample of </a:t>
                </a:r>
                <a:r>
                  <a:rPr sz="2800">
                    <a:latin typeface="Cambria Math"/>
                  </a:rPr>
                  <a:t>128</a:t>
                </a:r>
                <a:r>
                  <a:rPr sz="2800"/>
                  <a:t> German women and found that they had a mean fertility rate of </a:t>
                </a:r>
                <a:r>
                  <a:rPr sz="2800">
                    <a:latin typeface="Cambria Math"/>
                  </a:rPr>
                  <a:t>1.4</a:t>
                </a:r>
                <a:r>
                  <a:rPr sz="2800"/>
                  <a:t> children. The population standard deviation is assumed to be </a:t>
                </a:r>
                <a:r>
                  <a:rPr sz="2800">
                    <a:latin typeface="Cambria Math"/>
                  </a:rPr>
                  <a:t>0.8</a:t>
                </a:r>
                <a:r>
                  <a:rPr sz="2800"/>
                  <a:t>. Is there sufficient evidence to support the claim made by the global watch group at the </a:t>
                </a:r>
                <a14:m>
                  <m:oMath xmlns:m="http://schemas.openxmlformats.org/officeDocument/2006/math">
                    <m:r>
                      <a:rPr>
                        <a:latin typeface="Cambria Math" panose="02040503050406030204" pitchFamily="18" charset="0"/>
                      </a:rPr>
                      <m:t>90%</m:t>
                    </m:r>
                  </m:oMath>
                </a14:m>
                <a:r>
                  <a:rPr sz="2800"/>
                  <a:t> level of confidence?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18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watch group is investigating whether the mean fertility rate for German women is different from the mean for all of Europe. Thus, they need to find evidence that the mean fertility rate is not equal to </a:t>
                </a:r>
                <a:r>
                  <a:rPr sz="2800">
                    <a:latin typeface="Cambria Math"/>
                  </a:rPr>
                  <a:t>1.5</a:t>
                </a:r>
                <a:r>
                  <a:rPr sz="2800"/>
                  <a:t>. So the research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that the mean does not equal </a:t>
                </a:r>
                <a:r>
                  <a:rPr sz="2800">
                    <a:latin typeface="Cambria Math"/>
                  </a:rPr>
                  <a:t>1.5</a:t>
                </a:r>
                <a:r>
                  <a:rPr sz="2800"/>
                  <a:t>, </a:t>
                </a:r>
                <a14:m>
                  <m:oMath xmlns:m="http://schemas.openxmlformats.org/officeDocument/2006/math">
                    <m:r>
                      <a:rPr>
                        <a:latin typeface="Cambria Math" panose="02040503050406030204" pitchFamily="18" charset="0"/>
                      </a:rPr>
                      <m:t>𝜇</m:t>
                    </m:r>
                    <m:r>
                      <a:rPr>
                        <a:latin typeface="Cambria Math" panose="02040503050406030204" pitchFamily="18" charset="0"/>
                      </a:rPr>
                      <m:t>≠1.5</m:t>
                    </m:r>
                  </m:oMath>
                </a14:m>
                <a:r>
                  <a:rPr sz="2800"/>
                  <a:t>. Thus, the null and alternative hypotheses are stated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=1.5</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≠1.5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70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Note that the hypotheses are statements about the population mean, </a:t>
                </a:r>
                <a14:m>
                  <m:oMath xmlns:m="http://schemas.openxmlformats.org/officeDocument/2006/math">
                    <m:r>
                      <a:rPr>
                        <a:latin typeface="Cambria Math" panose="02040503050406030204" pitchFamily="18" charset="0"/>
                      </a:rPr>
                      <m:t>𝜎</m:t>
                    </m:r>
                  </m:oMath>
                </a14:m>
                <a:r>
                  <a:rPr sz="2800" dirty="0"/>
                  <a:t> is known, the sample is a simple random sample, and the sample size is at least </a:t>
                </a:r>
                <a:r>
                  <a:rPr sz="2800" dirty="0">
                    <a:latin typeface="Cambria Math"/>
                  </a:rPr>
                  <a:t>30</a:t>
                </a:r>
                <a:r>
                  <a:rPr sz="2800" dirty="0"/>
                  <a:t>. Thus, we will use a normal distribution and calculate the </a:t>
                </a:r>
                <a14:m>
                  <m:oMath xmlns:m="http://schemas.openxmlformats.org/officeDocument/2006/math">
                    <m:r>
                      <a:rPr>
                        <a:latin typeface="Cambria Math" panose="02040503050406030204" pitchFamily="18" charset="0"/>
                      </a:rPr>
                      <m:t>𝑧</m:t>
                    </m:r>
                  </m:oMath>
                </a14:m>
                <a:r>
                  <a:rPr sz="2800" dirty="0"/>
                  <a:t>-test statistic.</a:t>
                </a:r>
              </a:p>
              <a:p>
                <a:pPr>
                  <a:defRPr sz="2800"/>
                </a:pPr>
                <a:r>
                  <a:rPr sz="2800" dirty="0"/>
                  <a:t>For this hypothesis test, the level of confidence is </a:t>
                </a:r>
                <a14:m>
                  <m:oMath xmlns:m="http://schemas.openxmlformats.org/officeDocument/2006/math">
                    <m:r>
                      <a:rPr>
                        <a:latin typeface="Cambria Math" panose="02040503050406030204" pitchFamily="18" charset="0"/>
                      </a:rPr>
                      <m:t>90%</m:t>
                    </m:r>
                  </m:oMath>
                </a14:m>
                <a:r>
                  <a:rPr sz="2800" dirty="0"/>
                  <a:t>, so the level of significance is </a:t>
                </a:r>
                <a:endParaRPr lang="en-US" dirty="0"/>
              </a:p>
              <a:p>
                <a:pPr>
                  <a:defRPr sz="2800"/>
                </a:pPr>
                <a14:m>
                  <m:oMathPara xmlns:m="http://schemas.openxmlformats.org/officeDocument/2006/math">
                    <m:oMathParaPr>
                      <m:jc m:val="left"/>
                    </m:oMathParaPr>
                    <m:oMath xmlns:m="http://schemas.openxmlformats.org/officeDocument/2006/math">
                      <m:r>
                        <a:rPr>
                          <a:latin typeface="Cambria Math" panose="02040503050406030204" pitchFamily="18" charset="0"/>
                        </a:rPr>
                        <m:t>𝛼</m:t>
                      </m:r>
                      <m:r>
                        <a:rPr>
                          <a:latin typeface="Cambria Math" panose="02040503050406030204" pitchFamily="18" charset="0"/>
                        </a:rPr>
                        <m:t>=1−</m:t>
                      </m:r>
                      <m:r>
                        <a:rPr>
                          <a:latin typeface="Cambria Math" panose="02040503050406030204" pitchFamily="18" charset="0"/>
                        </a:rPr>
                        <m:t>𝑐</m:t>
                      </m:r>
                      <m:r>
                        <a:rPr>
                          <a:latin typeface="Cambria Math" panose="02040503050406030204" pitchFamily="18" charset="0"/>
                        </a:rPr>
                        <m:t>=1−0.90=0.10</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55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a:t>Step 3: Gather data and calculate the necessary sample statistics.</a:t>
                </a:r>
              </a:p>
              <a:p>
                <a:pPr>
                  <a:defRPr sz="2800"/>
                </a:pPr>
                <a:r>
                  <a:rPr sz="2800"/>
                  <a:t>From the information given, we know that the presumed value of the population mean is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oMath>
                </a14:m>
                <a:r>
                  <a:rPr sz="2800"/>
                  <a:t>, the sample mean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oMath>
                </a14:m>
                <a:r>
                  <a:rPr sz="2800"/>
                  <a:t>, the population standard deviation is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oMath>
                </a14:m>
                <a:r>
                  <a:rPr sz="280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128</m:t>
                    </m:r>
                  </m:oMath>
                </a14:m>
                <a:r>
                  <a:rPr sz="2800"/>
                  <a:t>.</a:t>
                </a:r>
              </a:p>
              <a:p>
                <a:pPr>
                  <a:defRPr b="1"/>
                </a:pPr>
                <a:r>
                  <a:rPr sz="2800"/>
                  <a:t>Tables:</a:t>
                </a:r>
              </a:p>
              <a:p>
                <a:pPr>
                  <a:defRPr sz="2800"/>
                </a:pPr>
                <a:r>
                  <a:rPr sz="2800"/>
                  <a:t>If you are using tables to find the rejection region or </a:t>
                </a:r>
                <a14:m>
                  <m:oMath xmlns:m="http://schemas.openxmlformats.org/officeDocument/2006/math">
                    <m:r>
                      <a:rPr>
                        <a:latin typeface="Cambria Math" panose="02040503050406030204" pitchFamily="18" charset="0"/>
                      </a:rPr>
                      <m:t>𝑝</m:t>
                    </m:r>
                  </m:oMath>
                </a14:m>
                <a:r>
                  <a:rPr sz="2800"/>
                  <a:t>-value when drawing your conclusion, you will need to calculate the </a:t>
                </a:r>
                <a14:m>
                  <m:oMath xmlns:m="http://schemas.openxmlformats.org/officeDocument/2006/math">
                    <m:r>
                      <a:rPr>
                        <a:latin typeface="Cambria Math" panose="02040503050406030204" pitchFamily="18" charset="0"/>
                      </a:rPr>
                      <m:t>𝑧</m:t>
                    </m:r>
                  </m:oMath>
                </a14:m>
                <a:r>
                  <a:rPr sz="2800"/>
                  <a:t>-test statistic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num>
                                <m:den>
                                  <m:rad>
                                    <m:radPr>
                                      <m:degHide m:val="on"/>
                                      <m:ctrlPr>
                                        <a:rPr i="1">
                                          <a:latin typeface="Cambria Math" panose="02040503050406030204" pitchFamily="18" charset="0"/>
                                        </a:rPr>
                                      </m:ctrlPr>
                                    </m:radPr>
                                    <m:deg/>
                                    <m:e>
                                      <m:r>
                                        <a:rPr>
                                          <a:latin typeface="Cambria Math" panose="02040503050406030204" pitchFamily="18" charset="0"/>
                                        </a:rPr>
                                        <m:t>128</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741" t="-1840"/>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Under the </a:t>
                </a:r>
                <a:r>
                  <a:rPr sz="2800" b="1"/>
                  <a:t>STAT &gt; TESTS</a:t>
                </a:r>
                <a:r>
                  <a:rPr sz="2800"/>
                  <a:t> menu choose option </a:t>
                </a:r>
                <a:r>
                  <a:rPr sz="2800" b="1"/>
                  <a:t>Z-Test</a:t>
                </a:r>
                <a:r>
                  <a:rPr sz="2800"/>
                  <a:t>. Since we know the sample statistics, choose </a:t>
                </a:r>
                <a:r>
                  <a:rPr sz="2800" b="1"/>
                  <a:t>Stats</a:t>
                </a:r>
                <a:r>
                  <a:rPr sz="2800"/>
                  <a:t> instead of </a:t>
                </a:r>
                <a:r>
                  <a:rPr sz="2800" b="1"/>
                  <a:t>Data</a:t>
                </a:r>
                <a:r>
                  <a:rPr sz="2800"/>
                  <a:t>. For </a:t>
                </a:r>
                <a:r>
                  <a:rPr sz="2800" b="1"/>
                  <a:t>μ0</a:t>
                </a:r>
                <a:r>
                  <a:rPr sz="2800"/>
                  <a:t>, enter the value from the null hypothesis, or </a:t>
                </a:r>
                <a:r>
                  <a:rPr sz="2800">
                    <a:latin typeface="Cambria Math"/>
                  </a:rPr>
                  <a:t>1.5</a:t>
                </a:r>
                <a:r>
                  <a:rPr sz="2800"/>
                  <a:t>. Enter the rest of the given values, as shown in the top screenshot. Choose the alternative hypothesis </a:t>
                </a:r>
                <a:r>
                  <a:rPr sz="2800" b="1"/>
                  <a:t>≠μ0</a:t>
                </a:r>
                <a:r>
                  <a:rPr sz="2800"/>
                  <a:t>. Highlight </a:t>
                </a:r>
                <a:r>
                  <a:rPr sz="2800" b="1"/>
                  <a:t>Calculate</a:t>
                </a:r>
                <a:r>
                  <a:rPr sz="2800"/>
                  <a:t> and press </a:t>
                </a:r>
                <a:r>
                  <a:rPr sz="2800" b="1"/>
                  <a:t>ENTER</a:t>
                </a:r>
                <a:r>
                  <a:rPr sz="2800"/>
                  <a:t>. The output is shown in the bottom screenshot. Notice that the second line shows </a:t>
                </a:r>
                <a14:m>
                  <m:oMath xmlns:m="http://schemas.openxmlformats.org/officeDocument/2006/math">
                    <m:r>
                      <a:rPr>
                        <a:latin typeface="Cambria Math" panose="02040503050406030204" pitchFamily="18" charset="0"/>
                      </a:rPr>
                      <m:t>𝑧</m:t>
                    </m:r>
                    <m:r>
                      <a:rPr>
                        <a:latin typeface="Cambria Math" panose="02040503050406030204" pitchFamily="18" charset="0"/>
                      </a:rPr>
                      <m:t>≈−1.41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704"/>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A353333B-416D-49DA-9A20-0555D0BBBFBB}"/>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Decision Rule for Rejection Regions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 the test statistic calculated from the sample data falls within the rejection region.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cstate="print"/>
                <a:stretch>
                  <a:fillRect l="-1328" t="-3175" b="-158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1937F8B-A500-4821-AE42-7518BCDF3FDF}"/>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Step 4: Draw a conclusion and interpret the decision.</a:t>
                </a:r>
              </a:p>
              <a:p>
                <a:pPr>
                  <a:defRPr sz="2800"/>
                </a:pPr>
                <a:r>
                  <a:rPr sz="2800" dirty="0"/>
                  <a:t>The alternative hypothesis tells us that we have a two-tailed test. We can use either rejection regions or </a:t>
                </a:r>
                <a:br>
                  <a:rPr lang="en-US" sz="2800" dirty="0"/>
                </a:br>
                <a14:m>
                  <m:oMath xmlns:m="http://schemas.openxmlformats.org/officeDocument/2006/math">
                    <m:r>
                      <a:rPr>
                        <a:latin typeface="Cambria Math" panose="02040503050406030204" pitchFamily="18" charset="0"/>
                      </a:rPr>
                      <m:t>𝑝</m:t>
                    </m:r>
                  </m:oMath>
                </a14:m>
                <a:r>
                  <a:rPr sz="2800" dirty="0"/>
                  <a:t>-values to draw a conclusion.</a:t>
                </a:r>
              </a:p>
              <a:p>
                <a:pPr>
                  <a:defRPr b="1"/>
                </a:pPr>
                <a:r>
                  <a:rPr sz="2800" dirty="0"/>
                  <a:t>Method 1: Rejection Regions</a:t>
                </a:r>
              </a:p>
              <a:p>
                <a:pPr>
                  <a:defRPr sz="2800"/>
                </a:pPr>
                <a:r>
                  <a:rPr sz="2800" dirty="0"/>
                  <a:t>To determine the rejection region, look up </a:t>
                </a:r>
                <a14:m>
                  <m:oMath xmlns:m="http://schemas.openxmlformats.org/officeDocument/2006/math">
                    <m:r>
                      <a:rPr>
                        <a:latin typeface="Cambria Math" panose="02040503050406030204" pitchFamily="18" charset="0"/>
                      </a:rPr>
                      <m:t>𝑐</m:t>
                    </m:r>
                    <m:r>
                      <a:rPr>
                        <a:latin typeface="Cambria Math" panose="02040503050406030204" pitchFamily="18" charset="0"/>
                      </a:rPr>
                      <m:t>=0.90</m:t>
                    </m:r>
                  </m:oMath>
                </a14:m>
                <a:r>
                  <a:rPr sz="2800" dirty="0"/>
                  <a:t> in the table of critical </a:t>
                </a:r>
                <a14:m>
                  <m:oMath xmlns:m="http://schemas.openxmlformats.org/officeDocument/2006/math">
                    <m:r>
                      <a:rPr>
                        <a:latin typeface="Cambria Math" panose="02040503050406030204" pitchFamily="18" charset="0"/>
                      </a:rPr>
                      <m:t>𝑧</m:t>
                    </m:r>
                  </m:oMath>
                </a14:m>
                <a:r>
                  <a:rPr sz="2800" dirty="0"/>
                  <a:t>-values for rejection regions. Since this is a two-tailed test, the critical values are </a:t>
                </a:r>
                <a14:m>
                  <m:oMath xmlns:m="http://schemas.openxmlformats.org/officeDocument/2006/math">
                    <m:r>
                      <a:rPr>
                        <a:latin typeface="Cambria Math" panose="02040503050406030204" pitchFamily="18" charset="0"/>
                      </a:rPr>
                      <m:t>±1.645</m:t>
                    </m:r>
                  </m:oMath>
                </a14:m>
                <a:r>
                  <a:rPr sz="2800" dirty="0"/>
                  <a:t>. Thus, the rejection region is </a:t>
                </a:r>
                <a14:m>
                  <m:oMath xmlns:m="http://schemas.openxmlformats.org/officeDocument/2006/math">
                    <m:r>
                      <a:rPr>
                        <a:latin typeface="Cambria Math" panose="02040503050406030204" pitchFamily="18" charset="0"/>
                      </a:rPr>
                      <m:t>𝑧</m:t>
                    </m:r>
                    <m:r>
                      <a:rPr>
                        <a:latin typeface="Cambria Math" panose="02040503050406030204" pitchFamily="18" charset="0"/>
                      </a:rPr>
                      <m:t>≤−1.645</m:t>
                    </m:r>
                  </m:oMath>
                </a14:m>
                <a:r>
                  <a:rPr sz="2800" dirty="0"/>
                  <a:t> or </a:t>
                </a:r>
                <a14:m>
                  <m:oMath xmlns:m="http://schemas.openxmlformats.org/officeDocument/2006/math">
                    <m:r>
                      <a:rPr>
                        <a:latin typeface="Cambria Math" panose="02040503050406030204" pitchFamily="18" charset="0"/>
                      </a:rPr>
                      <m:t>𝑧</m:t>
                    </m:r>
                    <m:r>
                      <a:rPr>
                        <a:latin typeface="Cambria Math" panose="02040503050406030204" pitchFamily="18" charset="0"/>
                      </a:rPr>
                      <m:t>≥1.645</m:t>
                    </m:r>
                  </m:oMath>
                </a14:m>
                <a:r>
                  <a:rPr sz="2800" dirty="0"/>
                  <a:t>. The </a:t>
                </a:r>
                <a14:m>
                  <m:oMath xmlns:m="http://schemas.openxmlformats.org/officeDocument/2006/math">
                    <m:r>
                      <a:rPr>
                        <a:latin typeface="Cambria Math" panose="02040503050406030204" pitchFamily="18" charset="0"/>
                      </a:rPr>
                      <m:t>𝑧</m:t>
                    </m:r>
                  </m:oMath>
                </a14:m>
                <a:r>
                  <a:rPr sz="2800" dirty="0"/>
                  <a:t>-value of </a:t>
                </a:r>
                <a14:m>
                  <m:oMath xmlns:m="http://schemas.openxmlformats.org/officeDocument/2006/math">
                    <m:r>
                      <a:rPr>
                        <a:latin typeface="Cambria Math" panose="02040503050406030204" pitchFamily="18" charset="0"/>
                      </a:rPr>
                      <m:t>−1.41</m:t>
                    </m:r>
                  </m:oMath>
                </a14:m>
                <a:r>
                  <a:rPr sz="2800" dirty="0"/>
                  <a:t> does not fall in the rejection region, so the conclusion would be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2086" r="-889" b="-3313"/>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1E8F92EA-06A4-4D6A-97C2-7F39691F4308}"/>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b="1"/>
                </a:pPr>
                <a:r>
                  <a:rPr sz="2800"/>
                  <a:t>Method 2: </a:t>
                </a:r>
                <a14:m>
                  <m:oMath xmlns:m="http://schemas.openxmlformats.org/officeDocument/2006/math">
                    <m:r>
                      <a:rPr>
                        <a:latin typeface="Cambria Math" panose="02040503050406030204" pitchFamily="18" charset="0"/>
                      </a:rPr>
                      <m:t>𝑝</m:t>
                    </m:r>
                  </m:oMath>
                </a14:m>
                <a:r>
                  <a:rPr sz="2800"/>
                  <a:t>-Values</a:t>
                </a:r>
              </a:p>
              <a:p>
                <a:pPr>
                  <a:defRPr sz="2800"/>
                </a:pPr>
                <a:r>
                  <a:rPr sz="2800"/>
                  <a:t>The </a:t>
                </a:r>
                <a14:m>
                  <m:oMath xmlns:m="http://schemas.openxmlformats.org/officeDocument/2006/math">
                    <m:r>
                      <a:rPr>
                        <a:latin typeface="Cambria Math" panose="02040503050406030204" pitchFamily="18" charset="0"/>
                      </a:rPr>
                      <m:t>𝑝</m:t>
                    </m:r>
                  </m:oMath>
                </a14:m>
                <a:r>
                  <a:rPr sz="2800"/>
                  <a:t>-value for this test statistic is the probability of obtaining a test statistic that is either less than or equal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=−1.41</m:t>
                    </m:r>
                  </m:oMath>
                </a14:m>
                <a:r>
                  <a:rPr sz="2800"/>
                  <a:t> or greater than or equal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=1.41</m:t>
                    </m:r>
                  </m:oMath>
                </a14:m>
                <a:r>
                  <a:rPr sz="2800"/>
                  <a:t>, which is written mathematically as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|≥1.41</m:t>
                            </m:r>
                          </m:e>
                        </m:d>
                      </m:e>
                    </m:func>
                  </m:oMath>
                </a14:m>
                <a:r>
                  <a:rPr sz="2800"/>
                  <a:t>. To find the </a:t>
                </a:r>
                <a14:m>
                  <m:oMath xmlns:m="http://schemas.openxmlformats.org/officeDocument/2006/math">
                    <m:r>
                      <a:rPr>
                        <a:latin typeface="Cambria Math" panose="02040503050406030204" pitchFamily="18" charset="0"/>
                      </a:rPr>
                      <m:t>𝑝</m:t>
                    </m:r>
                  </m:oMath>
                </a14:m>
                <a:r>
                  <a:rPr sz="2800"/>
                  <a:t>-value we need to find the sum of the areas under the standard normal curve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=−1.41</m:t>
                    </m:r>
                  </m:oMath>
                </a14:m>
                <a:r>
                  <a:rPr sz="2800"/>
                  <a:t> and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=1.41</m:t>
                    </m:r>
                  </m:oMath>
                </a14:m>
                <a:r>
                  <a:rPr sz="2800"/>
                  <a:t>.</a:t>
                </a:r>
              </a:p>
              <a:p>
                <a:pPr>
                  <a:defRPr sz="2800"/>
                </a:pPr>
                <a:r>
                  <a:rPr sz="2800"/>
                  <a:t>Two different methods for determining the </a:t>
                </a:r>
                <a14:m>
                  <m:oMath xmlns:m="http://schemas.openxmlformats.org/officeDocument/2006/math">
                    <m:r>
                      <a:rPr>
                        <a:latin typeface="Cambria Math" panose="02040503050406030204" pitchFamily="18" charset="0"/>
                      </a:rPr>
                      <m:t>𝑝</m:t>
                    </m:r>
                  </m:oMath>
                </a14:m>
                <a:r>
                  <a:rPr sz="2800"/>
                  <a:t>-value are shown below.</a:t>
                </a:r>
              </a:p>
              <a:p>
                <a:pPr>
                  <a:defRPr b="1"/>
                </a:pPr>
                <a:r>
                  <a:rPr sz="2800"/>
                  <a:t>Tables:</a:t>
                </a:r>
              </a:p>
              <a:p>
                <a:pPr>
                  <a:defRPr sz="2800"/>
                </a:pPr>
                <a:r>
                  <a:rPr sz="2800"/>
                  <a:t>By looking up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=−1.41</m:t>
                    </m:r>
                  </m:oMath>
                </a14:m>
                <a:r>
                  <a:rPr sz="2800"/>
                  <a:t> in the cumulative normal distribution table, we find that the area to its left is equal to </a:t>
                </a:r>
                <a:r>
                  <a:rPr sz="2800">
                    <a:latin typeface="Cambria Math"/>
                  </a:rPr>
                  <a:t>0.0793</a:t>
                </a:r>
                <a:r>
                  <a:rPr sz="2800"/>
                  <a:t>. Since the standard normal curve is symmetric about its mean, </a:t>
                </a:r>
                <a:r>
                  <a:rPr sz="2800">
                    <a:latin typeface="Cambria Math"/>
                  </a:rPr>
                  <a:t>0</a:t>
                </a:r>
                <a:r>
                  <a:rPr sz="2800"/>
                  <a:t>, the area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=1.41</m:t>
                    </m:r>
                  </m:oMath>
                </a14:m>
                <a:r>
                  <a:rPr sz="2800"/>
                  <a:t> is also </a:t>
                </a:r>
                <a:r>
                  <a:rPr sz="2800">
                    <a:latin typeface="Cambria Math"/>
                  </a:rPr>
                  <a:t>0.0793</a:t>
                </a:r>
                <a:r>
                  <a:rPr sz="2800"/>
                  <a:t>. Thus,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0.0793</m:t>
                        </m:r>
                      </m:e>
                    </m:d>
                    <m:r>
                      <a:rPr>
                        <a:latin typeface="Cambria Math" panose="02040503050406030204" pitchFamily="18" charset="0"/>
                      </a:rPr>
                      <m:t>=0.1586</m:t>
                    </m:r>
                  </m:oMath>
                </a14:m>
                <a:endParaRPr sz="2800"/>
              </a:p>
              <a:p>
                <a:pPr>
                  <a:defRPr sz="2800"/>
                </a:pPr>
                <a:r>
                  <a:rPr sz="2800"/>
                  <a:t>Comparing the </a:t>
                </a:r>
                <a14:m>
                  <m:oMath xmlns:m="http://schemas.openxmlformats.org/officeDocument/2006/math">
                    <m:r>
                      <a:rPr>
                        <a:latin typeface="Cambria Math" panose="02040503050406030204" pitchFamily="18" charset="0"/>
                      </a:rPr>
                      <m:t>𝑝</m:t>
                    </m:r>
                  </m:oMath>
                </a14:m>
                <a:r>
                  <a:rPr sz="2800"/>
                  <a:t>-value to the level of significance, we see that </a:t>
                </a:r>
                <a14:m>
                  <m:oMath xmlns:m="http://schemas.openxmlformats.org/officeDocument/2006/math">
                    <m:r>
                      <a:rPr>
                        <a:latin typeface="Cambria Math" panose="02040503050406030204" pitchFamily="18" charset="0"/>
                      </a:rPr>
                      <m:t>0.1586&gt;0.10</m:t>
                    </m:r>
                  </m:oMath>
                </a14:m>
                <a:r>
                  <a:rPr sz="2800"/>
                  <a:t>, so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Thus, the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963" t="-2086" r="-140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10.2.3: Hypothesis Test for a Population Mean (Two-Tailed,</a:t>
                </a:r>
                <a:r>
                  <a:rPr sz="2800"/>
                  <a:t> </a:t>
                </a:r>
                <a14:m>
                  <m:oMath xmlns:m="http://schemas.openxmlformats.org/officeDocument/2006/math">
                    <m:r>
                      <a:rPr sz="3200">
                        <a:latin typeface="Cambria Math"/>
                      </a:rPr>
                      <m:t>𝜎</m:t>
                    </m:r>
                  </m:oMath>
                </a14:m>
                <a:r>
                  <a:rPr sz="2800"/>
                  <a:t> </a:t>
                </a:r>
                <a:r>
                  <a:t>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pPr>
                  <a:defRPr sz="2800"/>
                </a:pPr>
                <a:r>
                  <a:rPr sz="2800" dirty="0"/>
                  <a:t>Alternatively, if we used the TI-83/84 Plus calculator, the </a:t>
                </a:r>
                <a14:m>
                  <m:oMath xmlns:m="http://schemas.openxmlformats.org/officeDocument/2006/math">
                    <m:r>
                      <a:rPr>
                        <a:latin typeface="Cambria Math" panose="02040503050406030204" pitchFamily="18" charset="0"/>
                      </a:rPr>
                      <m:t>𝑝</m:t>
                    </m:r>
                  </m:oMath>
                </a14:m>
                <a:r>
                  <a:rPr sz="2800" dirty="0"/>
                  <a:t>-value, </a:t>
                </a:r>
                <a:r>
                  <a:rPr sz="2800" dirty="0">
                    <a:latin typeface="Cambria Math"/>
                  </a:rPr>
                  <a:t>0.01573</a:t>
                </a:r>
                <a:r>
                  <a:rPr sz="2800" dirty="0"/>
                  <a:t>, rounded to four decimals, which was provided as part of the output and shown in the previous screenshot. It is not identical to the one we found when using the table because there were several intermediate steps when we found the</a:t>
                </a:r>
                <a:r>
                  <a:rPr lang="en-US" sz="2800" dirty="0"/>
                  <a:t> </a:t>
                </a:r>
                <a14:m>
                  <m:oMath xmlns:m="http://schemas.openxmlformats.org/officeDocument/2006/math">
                    <m:r>
                      <a:rPr lang="en-US">
                        <a:latin typeface="Cambria Math" panose="02040503050406030204" pitchFamily="18" charset="0"/>
                      </a:rPr>
                      <m:t>𝑝</m:t>
                    </m:r>
                  </m:oMath>
                </a14:m>
                <a:r>
                  <a:rPr sz="2800" dirty="0"/>
                  <a:t>-value by hand that reduced the accuracy of the</a:t>
                </a:r>
                <a:r>
                  <a:rPr lang="en-US" sz="2800" dirty="0"/>
                  <a:t> </a:t>
                </a:r>
                <a14:m>
                  <m:oMath xmlns:m="http://schemas.openxmlformats.org/officeDocument/2006/math">
                    <m:r>
                      <a:rPr lang="en-US">
                        <a:latin typeface="Cambria Math" panose="02040503050406030204" pitchFamily="18" charset="0"/>
                      </a:rPr>
                      <m:t>𝑝</m:t>
                    </m:r>
                  </m:oMath>
                </a14:m>
                <a:r>
                  <a:rPr sz="2800" dirty="0"/>
                  <a:t>-value.</a:t>
                </a:r>
              </a:p>
              <a:p>
                <a:pPr>
                  <a:defRPr sz="2800"/>
                </a:pPr>
                <a:r>
                  <a:rPr sz="2800" dirty="0"/>
                  <a:t>Regardless of the method you used for finding the</a:t>
                </a:r>
                <a:r>
                  <a:rPr lang="en-US" sz="2800" dirty="0"/>
                  <a:t> </a:t>
                </a:r>
                <a14:m>
                  <m:oMath xmlns:m="http://schemas.openxmlformats.org/officeDocument/2006/math">
                    <m:r>
                      <a:rPr lang="en-US">
                        <a:latin typeface="Cambria Math" panose="02040503050406030204" pitchFamily="18" charset="0"/>
                      </a:rPr>
                      <m:t>𝑝</m:t>
                    </m:r>
                  </m:oMath>
                </a14:m>
                <a:r>
                  <a:rPr sz="2800" dirty="0"/>
                  <a:t>-value, the conclusion is the same since the two</a:t>
                </a:r>
                <a:r>
                  <a:rPr lang="en-US" sz="2800" dirty="0"/>
                  <a:t> </a:t>
                </a:r>
                <a14:m>
                  <m:oMath xmlns:m="http://schemas.openxmlformats.org/officeDocument/2006/math">
                    <m:r>
                      <a:rPr lang="en-US">
                        <a:latin typeface="Cambria Math" panose="02040503050406030204" pitchFamily="18" charset="0"/>
                      </a:rPr>
                      <m:t>𝑝</m:t>
                    </m:r>
                  </m:oMath>
                </a14:m>
                <a:r>
                  <a:rPr sz="2800" dirty="0"/>
                  <a:t>-values are extremely close. Since</a:t>
                </a:r>
                <a:r>
                  <a:rPr lang="en-US" sz="2800" dirty="0"/>
                  <a:t> </a:t>
                </a:r>
                <a14:m>
                  <m:oMath xmlns:m="http://schemas.openxmlformats.org/officeDocument/2006/math">
                    <m:r>
                      <a:rPr lang="en-US">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 conclusion is to fail to reject the null hypothesis.</a:t>
                </a:r>
              </a:p>
              <a:p>
                <a:pPr>
                  <a:defRPr sz="2800"/>
                </a:pPr>
                <a:r>
                  <a:rPr sz="2800" i="1" dirty="0"/>
                  <a:t>Interpretation</a:t>
                </a:r>
                <a:r>
                  <a:rPr sz="2800" dirty="0"/>
                  <a:t>: This means that, at a </a:t>
                </a:r>
                <a14:m>
                  <m:oMath xmlns:m="http://schemas.openxmlformats.org/officeDocument/2006/math">
                    <m:r>
                      <a:rPr>
                        <a:latin typeface="Cambria Math" panose="02040503050406030204" pitchFamily="18" charset="0"/>
                      </a:rPr>
                      <m:t>90%</m:t>
                    </m:r>
                  </m:oMath>
                </a14:m>
                <a:r>
                  <a:rPr sz="2800" dirty="0"/>
                  <a:t> level of confidence, the evidence does not support the watch group's claim that the fertility rate of German women is different from the mean for all of Europe.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55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Definition</a:t>
            </a:r>
          </a:p>
        </p:txBody>
      </p:sp>
      <p:sp>
        <p:nvSpPr>
          <p:cNvPr id="3" name="Text Placeholder 2"/>
          <p:cNvSpPr>
            <a:spLocks noGrp="1"/>
          </p:cNvSpPr>
          <p:nvPr>
            <p:ph type="body" sz="quarter" idx="10"/>
          </p:nvPr>
        </p:nvSpPr>
        <p:spPr>
          <a:xfrm>
            <a:off x="457200" y="1082078"/>
            <a:ext cx="8229600" cy="4328122"/>
          </a:xfrm>
        </p:spPr>
        <p:txBody>
          <a:bodyPr>
            <a:normAutofit/>
          </a:bodyPr>
          <a:lstStyle/>
          <a:p>
            <a:pPr algn="ctr">
              <a:defRPr sz="2800" b="1"/>
            </a:pPr>
            <a:r>
              <a:rPr dirty="0"/>
              <a:t>Definition</a:t>
            </a:r>
          </a:p>
          <a:p>
            <a:r>
              <a:rPr sz="2800" dirty="0"/>
              <a:t>The three </a:t>
            </a:r>
            <a:r>
              <a:rPr sz="2800" b="1" dirty="0"/>
              <a:t>types of hypothesis tests</a:t>
            </a:r>
            <a:r>
              <a:rPr sz="2800" dirty="0"/>
              <a:t> are defined by the symbol given in the alternative hypothesis as follows.</a:t>
            </a:r>
          </a:p>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D0FBAA5-1C82-44CA-BB63-29579AE1C2F2}"/>
                  </a:ext>
                </a:extLst>
              </p:cNvPr>
              <p:cNvGraphicFramePr>
                <a:graphicFrameLocks/>
              </p:cNvGraphicFramePr>
              <p:nvPr>
                <p:extLst>
                  <p:ext uri="{D42A27DB-BD31-4B8C-83A1-F6EECF244321}">
                    <p14:modId xmlns:p14="http://schemas.microsoft.com/office/powerpoint/2010/main" val="592889700"/>
                  </p:ext>
                </p:extLst>
              </p:nvPr>
            </p:nvGraphicFramePr>
            <p:xfrm>
              <a:off x="914400" y="2895600"/>
              <a:ext cx="7315200" cy="182880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ctr">
                            <a:defRPr sz="1800" b="1"/>
                          </a:pPr>
                          <a:r>
                            <a:rPr lang="en-US" sz="2400" dirty="0">
                              <a:solidFill>
                                <a:srgbClr val="000000"/>
                              </a:solidFill>
                            </a:rPr>
                            <a:t>Alternative Hypothesis, </a:t>
                          </a:r>
                          <a14:m>
                            <m:oMath xmlns:m="http://schemas.openxmlformats.org/officeDocument/2006/math">
                              <m:sSub>
                                <m:sSubPr>
                                  <m:ctrlPr>
                                    <a:rPr lang="ar-AE" sz="2400" i="1">
                                      <a:solidFill>
                                        <a:srgbClr val="000000"/>
                                      </a:solidFill>
                                      <a:latin typeface="Cambria Math" panose="02040503050406030204" pitchFamily="18" charset="0"/>
                                    </a:rPr>
                                  </m:ctrlPr>
                                </m:sSubPr>
                                <m:e>
                                  <m:r>
                                    <a:rPr lang="ar-AE" sz="2400">
                                      <a:solidFill>
                                        <a:srgbClr val="000000"/>
                                      </a:solidFill>
                                      <a:latin typeface="Cambria Math" panose="02040503050406030204" pitchFamily="18" charset="0"/>
                                    </a:rPr>
                                    <m:t>𝐻</m:t>
                                  </m:r>
                                </m:e>
                                <m:sub>
                                  <m:r>
                                    <a:rPr lang="ar-AE" sz="2400">
                                      <a:solidFill>
                                        <a:srgbClr val="000000"/>
                                      </a:solidFill>
                                      <a:latin typeface="Cambria Math" panose="02040503050406030204" pitchFamily="18" charset="0"/>
                                    </a:rPr>
                                    <m:t>𝑎</m:t>
                                  </m:r>
                                </m:sub>
                              </m:sSub>
                            </m:oMath>
                          </a14:m>
                          <a:endParaRPr lang="ar-AE" sz="2400" dirty="0">
                            <a:solidFill>
                              <a:srgbClr val="000000"/>
                            </a:solidFill>
                          </a:endParaRPr>
                        </a:p>
                      </a:txBody>
                      <a:tcPr>
                        <a:lnB w="12700" cap="flat" cmpd="sng" algn="ctr">
                          <a:solidFill>
                            <a:schemeClr val="tx1"/>
                          </a:solidFill>
                          <a:prstDash val="solid"/>
                          <a:round/>
                          <a:headEnd type="none" w="med" len="med"/>
                          <a:tailEnd type="none" w="med" len="med"/>
                        </a:lnB>
                      </a:tcPr>
                    </a:tc>
                    <a:tc>
                      <a:txBody>
                        <a:bodyPr/>
                        <a:lstStyle/>
                        <a:p>
                          <a:pPr algn="ctr">
                            <a:defRPr sz="1800" b="1"/>
                          </a:pPr>
                          <a:r>
                            <a:rPr sz="2400" dirty="0">
                              <a:solidFill>
                                <a:srgbClr val="000000"/>
                              </a:solidFill>
                            </a:rPr>
                            <a:t>Type of Hypothesis 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sz="2400" dirty="0">
                              <a:solidFill>
                                <a:srgbClr val="000000"/>
                              </a:solidFill>
                            </a:rPr>
                            <a:t>&lt;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Left-tailed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sz="2400" dirty="0">
                              <a:solidFill>
                                <a:srgbClr val="000000"/>
                              </a:solidFill>
                            </a:rPr>
                            <a:t>&gt; Value</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Right-tailed Test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sz="2400" dirty="0">
                              <a:solidFill>
                                <a:srgbClr val="000000"/>
                              </a:solidFill>
                            </a:rPr>
                            <a: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Two-tailed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 xmlns:a16="http://schemas.microsoft.com/office/drawing/2014/main" id="{ED0FBAA5-1C82-44CA-BB63-29579AE1C2F2}"/>
                  </a:ext>
                </a:extLst>
              </p:cNvPr>
              <p:cNvGraphicFramePr>
                <a:graphicFrameLocks/>
              </p:cNvGraphicFramePr>
              <p:nvPr>
                <p:extLst>
                  <p:ext uri="{D42A27DB-BD31-4B8C-83A1-F6EECF244321}">
                    <p14:modId xmlns="" xmlns:p14="http://schemas.microsoft.com/office/powerpoint/2010/main" val="592889700"/>
                  </p:ext>
                </p:extLst>
              </p:nvPr>
            </p:nvGraphicFramePr>
            <p:xfrm>
              <a:off x="914400" y="2895600"/>
              <a:ext cx="7315200" cy="1828800"/>
            </p:xfrm>
            <a:graphic>
              <a:graphicData uri="http://schemas.openxmlformats.org/drawingml/2006/table">
                <a:tbl>
                  <a:tblPr firstRow="1" bandRow="1">
                    <a:tableStyleId>{2D5ABB26-0587-4C30-8999-92F81FD0307C}</a:tableStyleId>
                  </a:tblPr>
                  <a:tblGrid>
                    <a:gridCol w="36576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457200">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t="-10667" r="-100333" b="-330667"/>
                          </a:stretch>
                        </a:blipFill>
                      </a:tcPr>
                    </a:tc>
                    <a:tc>
                      <a:txBody>
                        <a:bodyPr/>
                        <a:lstStyle/>
                        <a:p>
                          <a:pPr algn="ctr">
                            <a:defRPr sz="1800" b="1"/>
                          </a:pPr>
                          <a:r>
                            <a:rPr sz="2400" dirty="0">
                              <a:solidFill>
                                <a:srgbClr val="000000"/>
                              </a:solidFill>
                            </a:rPr>
                            <a:t>Type of Hypothesis Test</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57200">
                    <a:tc>
                      <a:txBody>
                        <a:bodyPr/>
                        <a:lstStyle/>
                        <a:p>
                          <a:pPr algn="ctr"/>
                          <a:r>
                            <a:rPr sz="2400" dirty="0">
                              <a:solidFill>
                                <a:srgbClr val="000000"/>
                              </a:solidFill>
                            </a:rPr>
                            <a:t>&lt;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Left-tailed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algn="ctr"/>
                          <a:r>
                            <a:rPr sz="2400" dirty="0">
                              <a:solidFill>
                                <a:srgbClr val="000000"/>
                              </a:solidFill>
                            </a:rPr>
                            <a:t>&gt; Value</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Right-tailed Test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algn="ctr"/>
                          <a:r>
                            <a:rPr sz="2400" dirty="0">
                              <a:solidFill>
                                <a:srgbClr val="000000"/>
                              </a:solidFill>
                            </a:rPr>
                            <a: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400" dirty="0">
                              <a:solidFill>
                                <a:srgbClr val="000000"/>
                              </a:solidFill>
                            </a:rPr>
                            <a:t>Two-tailed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Rejection Regions for Hypothesis Tests for Population Means</a:t>
                </a:r>
                <a:r>
                  <a:rPr sz="2800"/>
                  <a:t> </a:t>
                </a:r>
                <a:r>
                  <a:t>(</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left-tailed test</a:t>
                </a:r>
              </a:p>
              <a:p>
                <a:pPr algn="ctr">
                  <a:defRPr sz="2800"/>
                </a:pPr>
                <a14:m>
                  <m:oMath xmlns:m="http://schemas.openxmlformats.org/officeDocument/2006/math">
                    <m:r>
                      <a:rPr>
                        <a:latin typeface="Cambria Math" panose="02040503050406030204" pitchFamily="18" charset="0"/>
                      </a:rPr>
                      <m:t>𝑧</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𝛼</m:t>
                        </m:r>
                      </m:sub>
                    </m:sSub>
                  </m:oMath>
                </a14:m>
                <a:r>
                  <a:rPr sz="2800"/>
                  <a:t> for a right-tailed test</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cstate="print"/>
                <a:stretch>
                  <a:fillRect l="-1328" t="-205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14:m>
                  <m:oMath xmlns:m="http://schemas.openxmlformats.org/officeDocument/2006/math">
                    <m:r>
                      <a:rPr lang="en-US">
                        <a:latin typeface="Cambria Math" panose="02040503050406030204" pitchFamily="18" charset="0"/>
                      </a:rPr>
                      <m:t>𝑝</m:t>
                    </m:r>
                  </m:oMath>
                </a14:m>
                <a:r>
                  <a:rPr dirty="0"/>
                  <a:t>-Value</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lgn="ctr">
                  <a:defRPr sz="2800" b="1"/>
                </a:pPr>
                <a:r>
                  <a:rPr dirty="0"/>
                  <a:t>Definition</a:t>
                </a:r>
              </a:p>
              <a:p>
                <a:pPr>
                  <a:defRPr sz="2800"/>
                </a:pPr>
                <a:r>
                  <a:rPr sz="2800" dirty="0"/>
                  <a:t>A</a:t>
                </a:r>
                <a:r>
                  <a:rPr sz="2800" b="1" dirty="0"/>
                  <a:t> </a:t>
                </a:r>
                <a14:m>
                  <m:oMath xmlns:m="http://schemas.openxmlformats.org/officeDocument/2006/math">
                    <m:r>
                      <a:rPr>
                        <a:latin typeface="Cambria Math" panose="02040503050406030204" pitchFamily="18" charset="0"/>
                      </a:rPr>
                      <m:t>𝑝</m:t>
                    </m:r>
                  </m:oMath>
                </a14:m>
                <a:r>
                  <a:rPr b="1" dirty="0"/>
                  <a:t>-value</a:t>
                </a:r>
                <a:r>
                  <a:rPr sz="2800" dirty="0"/>
                  <a:t> is the probability of obtaining a sample statistic as extreme or more extreme than the one observed in the data, when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is assumed to be true.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cstate="print"/>
                <a:stretch>
                  <a:fillRect l="-1328" t="-2051" b="-512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r>
                  <a:rPr dirty="0"/>
                  <a:t>Procedure: Conclusions Using</a:t>
                </a:r>
                <a:r>
                  <a:rPr lang="en-US" dirty="0"/>
                  <a:t> </a:t>
                </a:r>
                <a14:m>
                  <m:oMath xmlns:m="http://schemas.openxmlformats.org/officeDocument/2006/math">
                    <m:r>
                      <a:rPr lang="en-US">
                        <a:latin typeface="Cambria Math" panose="02040503050406030204" pitchFamily="18" charset="0"/>
                      </a:rPr>
                      <m:t>𝑝</m:t>
                    </m:r>
                  </m:oMath>
                </a14:m>
                <a:r>
                  <a:rPr dirty="0"/>
                  <a:t>-Values</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a:t>
                </a:r>
                <a:r>
                  <a:rPr sz="2800" dirty="0"/>
                  <a: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3"/>
                <a:stretch>
                  <a:fillRect l="-1402" t="-3571" b="-714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r>
                  <a:rPr lang="en-US" dirty="0"/>
                  <a:t>Different </a:t>
                </a:r>
                <a14:m>
                  <m:oMath xmlns:m="http://schemas.openxmlformats.org/officeDocument/2006/math">
                    <m:r>
                      <a:rPr lang="en-US">
                        <a:latin typeface="Cambria Math" panose="02040503050406030204" pitchFamily="18" charset="0"/>
                      </a:rPr>
                      <m:t>𝑝</m:t>
                    </m:r>
                  </m:oMath>
                </a14:m>
                <a:r>
                  <a:rPr lang="en-US" dirty="0"/>
                  <a:t>-Values for Different Folks</a:t>
                </a:r>
                <a:endParaRPr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556722"/>
              </a:xfrm>
            </p:spPr>
            <p:txBody>
              <a:bodyPr>
                <a:normAutofit fontScale="85000" lnSpcReduction="10000"/>
              </a:bodyPr>
              <a:lstStyle/>
              <a:p>
                <a:pPr>
                  <a:defRPr sz="2800"/>
                </a:pPr>
                <a:r>
                  <a:rPr lang="en-US" sz="2800" dirty="0"/>
                  <a:t>In particle physics, the standard for “discovery” is a </a:t>
                </a:r>
                <a14:m>
                  <m:oMath xmlns:m="http://schemas.openxmlformats.org/officeDocument/2006/math">
                    <m:r>
                      <a:rPr lang="en-US">
                        <a:latin typeface="Cambria Math" panose="02040503050406030204" pitchFamily="18" charset="0"/>
                      </a:rPr>
                      <m:t>𝑝</m:t>
                    </m:r>
                  </m:oMath>
                </a14:m>
                <a:r>
                  <a:rPr lang="en-US" sz="2800" dirty="0"/>
                  <a:t>-value less than </a:t>
                </a:r>
                <a:r>
                  <a:rPr lang="en-US" sz="2800" dirty="0">
                    <a:latin typeface="Cambria Math"/>
                  </a:rPr>
                  <a:t>0.0000003</a:t>
                </a:r>
                <a:r>
                  <a:rPr lang="en-US" sz="2800" dirty="0"/>
                  <a:t>. That is the probability which corresponds to observing a value that is at least </a:t>
                </a:r>
                <a:r>
                  <a:rPr lang="en-US" sz="2800" dirty="0">
                    <a:latin typeface="Cambria Math"/>
                  </a:rPr>
                  <a:t>5</a:t>
                </a:r>
                <a:r>
                  <a:rPr lang="en-US" sz="2800" dirty="0"/>
                  <a:t> standard deviations from the mean for a one-tailed test. Particle physicists consider a </a:t>
                </a:r>
                <a14:m>
                  <m:oMath xmlns:m="http://schemas.openxmlformats.org/officeDocument/2006/math">
                    <m:r>
                      <a:rPr lang="en-US">
                        <a:latin typeface="Cambria Math" panose="02040503050406030204" pitchFamily="18" charset="0"/>
                      </a:rPr>
                      <m:t>𝑝</m:t>
                    </m:r>
                  </m:oMath>
                </a14:m>
                <a:r>
                  <a:rPr lang="en-US" sz="2800" dirty="0"/>
                  <a:t>-value less than </a:t>
                </a:r>
                <a:r>
                  <a:rPr lang="en-US" sz="2800" dirty="0">
                    <a:latin typeface="Cambria Math"/>
                  </a:rPr>
                  <a:t>0.003</a:t>
                </a:r>
                <a:r>
                  <a:rPr lang="en-US" sz="2800" dirty="0"/>
                  <a:t>, which is the probability of observing a value at least </a:t>
                </a:r>
                <a:r>
                  <a:rPr lang="en-US" sz="2800" dirty="0">
                    <a:latin typeface="Cambria Math"/>
                  </a:rPr>
                  <a:t>2.75</a:t>
                </a:r>
                <a:r>
                  <a:rPr lang="en-US" sz="2800" dirty="0"/>
                  <a:t> standard deviations from the mean, “evidence of a particle”—an encouraging result, but not “discovery.”</a:t>
                </a:r>
              </a:p>
              <a:p>
                <a:pPr>
                  <a:defRPr sz="2800"/>
                </a:pPr>
                <a:r>
                  <a:rPr lang="en-US" sz="2800" dirty="0"/>
                  <a:t>The common significance levels we have used in this book are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05</m:t>
                    </m:r>
                  </m:oMath>
                </a14:m>
                <a:r>
                  <a:rPr lang="en-US" sz="2800" dirty="0"/>
                  <a:t> and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01</m:t>
                    </m:r>
                  </m:oMath>
                </a14:m>
                <a:r>
                  <a:rPr lang="en-US" sz="2800" dirty="0"/>
                  <a:t> which correspond to a value at least </a:t>
                </a:r>
                <a:r>
                  <a:rPr lang="en-US" sz="2800" dirty="0">
                    <a:latin typeface="Cambria Math"/>
                  </a:rPr>
                  <a:t>1.645</a:t>
                </a:r>
                <a:r>
                  <a:rPr lang="en-US" sz="2800" dirty="0"/>
                  <a:t> and </a:t>
                </a:r>
                <a:r>
                  <a:rPr lang="en-US" sz="2800" dirty="0">
                    <a:latin typeface="Cambria Math"/>
                  </a:rPr>
                  <a:t>2.33</a:t>
                </a:r>
                <a:r>
                  <a:rPr lang="en-US" sz="2800" dirty="0"/>
                  <a:t> standard deviations from the mean, respectively. This goes to show you that there is not any one significance level that everyone agrees on. Different disciplines have different comfort levels with the idea of significance.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556722"/>
              </a:xfrm>
              <a:blipFill>
                <a:blip r:embed="rId3"/>
                <a:stretch>
                  <a:fillRect l="-959" t="-1596" r="-1181" b="-26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3517</Words>
  <Application>Microsoft Office PowerPoint</Application>
  <PresentationFormat>On-screen Show (4:3)</PresentationFormat>
  <Paragraphs>163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Courier New</vt:lpstr>
      <vt:lpstr>Cambria Math</vt:lpstr>
      <vt:lpstr>Calibri</vt:lpstr>
      <vt:lpstr>Office Theme</vt:lpstr>
      <vt:lpstr>Section 10.2</vt:lpstr>
      <vt:lpstr>Rounding Rule:</vt:lpstr>
      <vt:lpstr>Formula: Test Statistic for a Hypothesis Test for a Population Mean (σ Known)</vt:lpstr>
      <vt:lpstr>Procedure: Decision Rule for Rejection Regions</vt:lpstr>
      <vt:lpstr>Definition</vt:lpstr>
      <vt:lpstr>Procedure: Rejection Regions for Hypothesis Tests for Population Means (σ Known)</vt:lpstr>
      <vt:lpstr>p-Value</vt:lpstr>
      <vt:lpstr>Procedure: Conclusions Using p-Values</vt:lpstr>
      <vt:lpstr>Different p-Values for Different Folks</vt:lpstr>
      <vt:lpstr>Example 10.2.1: Hypothesis Test for a Population Mean (Right-Tailed, σ Known)</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10.2.1: Hypothesis Test for a Population Mean (Right-Tailed, σ Known) (cont.)</vt:lpstr>
      <vt:lpstr>Example 10.2.2: Hypothesis Test for a Population Mean (Left-Tailed, σ Known)</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Example 10.2.2: Hypothesis Test for a Population Mean (Left-Tailed, σ Known) (cont.)</vt:lpstr>
      <vt:lpstr>Technology</vt:lpstr>
      <vt:lpstr>Example 10.2.3: Hypothesis Test for a Population Mean (Two-Tailed, σ Known)</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lpstr>Example 10.2.3: Hypothesis Test for a Population Mean (Two-Tailed, σ Known)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127</cp:revision>
  <dcterms:created xsi:type="dcterms:W3CDTF">2013-04-26T14:43:13Z</dcterms:created>
  <dcterms:modified xsi:type="dcterms:W3CDTF">2020-06-02T19:41:45Z</dcterms:modified>
</cp:coreProperties>
</file>