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46"/>
  </p:notesMasterIdLst>
  <p:handoutMasterIdLst>
    <p:handoutMasterId r:id="rId47"/>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Lst>
  <p:sldSz cx="9144000" cy="6858000" type="screen4x3"/>
  <p:notesSz cx="6858000" cy="9144000"/>
  <p:embeddedFontLst>
    <p:embeddedFont>
      <p:font typeface="Calibri" panose="020F0502020204030204" pitchFamily="34" charset="0"/>
      <p:regular r:id="rId48"/>
      <p:bold r:id="rId49"/>
      <p:italic r:id="rId50"/>
      <p:boldItalic r:id="rId51"/>
    </p:embeddedFont>
    <p:embeddedFont>
      <p:font typeface="Cambria Math" panose="02040503050406030204" pitchFamily="18" charset="0"/>
      <p:regular r:id="rId5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ick  Belloit" initials="" lastIdx="10" clrIdx="0"/>
  <p:cmAuthor id="1" name="Allison Conger" initials="AC" lastIdx="1" clrIdx="1">
    <p:extLst>
      <p:ext uri="{19B8F6BF-5375-455C-9EA6-DF929625EA0E}">
        <p15:presenceInfo xmlns:p15="http://schemas.microsoft.com/office/powerpoint/2012/main" userId="Allison Conger" providerId="None"/>
      </p:ext>
    </p:extLst>
  </p:cmAuthor>
  <p:cmAuthor id="2" name="Asha" initials="A" lastIdx="6"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2D7D9F"/>
    <a:srgbClr val="0000FF"/>
    <a:srgbClr val="000099"/>
    <a:srgbClr val="1F497D"/>
    <a:srgbClr val="366092"/>
    <a:srgbClr val="1F49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853" autoAdjust="0"/>
    <p:restoredTop sz="94660"/>
  </p:normalViewPr>
  <p:slideViewPr>
    <p:cSldViewPr>
      <p:cViewPr varScale="1">
        <p:scale>
          <a:sx n="114" d="100"/>
          <a:sy n="114" d="100"/>
        </p:scale>
        <p:origin x="1686" y="108"/>
      </p:cViewPr>
      <p:guideLst>
        <p:guide orient="horz" pos="2160"/>
        <p:guide pos="2880"/>
      </p:guideLst>
    </p:cSldViewPr>
  </p:slideViewPr>
  <p:notesTextViewPr>
    <p:cViewPr>
      <p:scale>
        <a:sx n="3" d="2"/>
        <a:sy n="3" d="2"/>
      </p:scale>
      <p:origin x="0" y="0"/>
    </p:cViewPr>
  </p:notesTextViewPr>
  <p:sorterViewPr>
    <p:cViewPr>
      <p:scale>
        <a:sx n="66" d="100"/>
        <a:sy n="66" d="100"/>
      </p:scale>
      <p:origin x="0" y="0"/>
    </p:cViewPr>
  </p:sorterViewPr>
  <p:notesViewPr>
    <p:cSldViewPr>
      <p:cViewPr varScale="1">
        <p:scale>
          <a:sx n="58" d="100"/>
          <a:sy n="58" d="100"/>
        </p:scale>
        <p:origin x="3024"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font" Target="fonts/font3.fntdata"/><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commentAuthors" Target="commentAuthor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1.fntdata"/><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font" Target="fonts/font4.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2.fntdata"/><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5.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235DB0-18E5-42EE-8A41-3EE53E7DF1D8}" type="datetimeFigureOut">
              <a:rPr lang="en-US" smtClean="0"/>
              <a:pPr/>
              <a:t>6/2/2020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4792EB-0FA9-4C62-9AEF-94474B71BCAD}" type="slidenum">
              <a:rPr lang="en-US" smtClean="0"/>
              <a:pPr/>
              <a:t>‹#›</a:t>
            </a:fld>
            <a:endParaRPr lang="en-US"/>
          </a:p>
        </p:txBody>
      </p:sp>
    </p:spTree>
    <p:extLst>
      <p:ext uri="{BB962C8B-B14F-4D97-AF65-F5344CB8AC3E}">
        <p14:creationId xmlns:p14="http://schemas.microsoft.com/office/powerpoint/2010/main" val="41630158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69A0D3-B478-40F2-A888-1E8089CEC0F3}" type="datetimeFigureOut">
              <a:rPr lang="en-US" smtClean="0"/>
              <a:pPr/>
              <a:t>6/2/2020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6DA207-A26B-4388-9112-E8BB699F6246}" type="slidenum">
              <a:rPr lang="en-US" smtClean="0"/>
              <a:pPr/>
              <a:t>‹#›</a:t>
            </a:fld>
            <a:endParaRPr lang="en-US"/>
          </a:p>
        </p:txBody>
      </p:sp>
    </p:spTree>
    <p:extLst>
      <p:ext uri="{BB962C8B-B14F-4D97-AF65-F5344CB8AC3E}">
        <p14:creationId xmlns:p14="http://schemas.microsoft.com/office/powerpoint/2010/main" val="6156667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10"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4" name="Text Placeholder 3">
            <a:extLst>
              <a:ext uri="{FF2B5EF4-FFF2-40B4-BE49-F238E27FC236}">
                <a16:creationId xmlns:a16="http://schemas.microsoft.com/office/drawing/2014/main" id="{71A0D54E-FB3F-4E00-91DF-E7D7900CC666}"/>
              </a:ext>
            </a:extLst>
          </p:cNvPr>
          <p:cNvSpPr>
            <a:spLocks noGrp="1"/>
          </p:cNvSpPr>
          <p:nvPr>
            <p:ph type="body" sz="quarter" idx="10" hasCustomPrompt="1"/>
          </p:nvPr>
        </p:nvSpPr>
        <p:spPr>
          <a:xfrm>
            <a:off x="1371600" y="3502152"/>
            <a:ext cx="6400800" cy="1755648"/>
          </a:xfrm>
          <a:prstGeom prst="rect">
            <a:avLst/>
          </a:prstGeom>
        </p:spPr>
        <p:txBody>
          <a:bodyPr anchor="t" anchorCtr="1"/>
          <a:lstStyle>
            <a:lvl1pPr marL="0" indent="0">
              <a:buFontTx/>
              <a:buNone/>
              <a:defRPr b="1" i="1"/>
            </a:lvl1pPr>
          </a:lstStyle>
          <a:p>
            <a:pPr lvl="0"/>
            <a:r>
              <a:rPr lang="en-US" dirty="0"/>
              <a:t>Click to add subtitle</a:t>
            </a:r>
          </a:p>
        </p:txBody>
      </p:sp>
      <p:sp>
        <p:nvSpPr>
          <p:cNvPr id="3" name="Title 2">
            <a:extLst>
              <a:ext uri="{FF2B5EF4-FFF2-40B4-BE49-F238E27FC236}">
                <a16:creationId xmlns:a16="http://schemas.microsoft.com/office/drawing/2014/main" id="{F01147E5-B1BD-4168-9DA2-D332C27DB199}"/>
              </a:ext>
            </a:extLst>
          </p:cNvPr>
          <p:cNvSpPr>
            <a:spLocks noGrp="1"/>
          </p:cNvSpPr>
          <p:nvPr>
            <p:ph type="title"/>
          </p:nvPr>
        </p:nvSpPr>
        <p:spPr>
          <a:xfrm>
            <a:off x="640080" y="2130552"/>
            <a:ext cx="7772400" cy="1472184"/>
          </a:xfrm>
          <a:prstGeom prst="rect">
            <a:avLst/>
          </a:prstGeom>
        </p:spPr>
        <p:txBody>
          <a:bodyPr anchor="ctr" anchorCtr="0"/>
          <a:lstStyle>
            <a:lvl1pPr>
              <a:defRPr b="1">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651075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rrors">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C7651718-6C8C-47B1-82C8-30B07A449145}"/>
              </a:ext>
            </a:extLst>
          </p:cNvPr>
          <p:cNvSpPr>
            <a:spLocks noGrp="1"/>
          </p:cNvSpPr>
          <p:nvPr>
            <p:ph type="body" sz="quarter" idx="10"/>
          </p:nvPr>
        </p:nvSpPr>
        <p:spPr>
          <a:xfrm>
            <a:off x="457200" y="1082078"/>
            <a:ext cx="8229600" cy="4914276"/>
          </a:xfrm>
          <a:prstGeom prst="rect">
            <a:avLst/>
          </a:prstGeom>
          <a:ln w="28575">
            <a:solidFill>
              <a:srgbClr val="FF0000"/>
            </a:solidFill>
          </a:ln>
        </p:spPr>
        <p:txBody>
          <a:bodyPr/>
          <a:lstStyle>
            <a:lvl1pPr marL="0" indent="0">
              <a:buNone/>
              <a:defRPr sz="2800">
                <a:solidFill>
                  <a:srgbClr val="000000"/>
                </a:solidFill>
              </a:defRPr>
            </a:lvl1pPr>
          </a:lstStyle>
          <a:p>
            <a:pPr lvl="0"/>
            <a:endParaRPr lang="en-US" dirty="0"/>
          </a:p>
        </p:txBody>
      </p:sp>
    </p:spTree>
    <p:extLst>
      <p:ext uri="{BB962C8B-B14F-4D97-AF65-F5344CB8AC3E}">
        <p14:creationId xmlns:p14="http://schemas.microsoft.com/office/powerpoint/2010/main" val="23534850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rrors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9" name="Rectangle 8">
            <a:extLst>
              <a:ext uri="{FF2B5EF4-FFF2-40B4-BE49-F238E27FC236}">
                <a16:creationId xmlns:a16="http://schemas.microsoft.com/office/drawing/2014/main" id="{FCDC75ED-AB7E-4E7F-BC5E-A252D6044ADB}"/>
              </a:ext>
            </a:extLst>
          </p:cNvPr>
          <p:cNvSpPr/>
          <p:nvPr userDrawn="1"/>
        </p:nvSpPr>
        <p:spPr>
          <a:xfrm>
            <a:off x="457200" y="1092966"/>
            <a:ext cx="8229599" cy="4850594"/>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15A2C83-F758-497D-9ED7-F511E4334CAF}"/>
              </a:ext>
            </a:extLst>
          </p:cNvPr>
          <p:cNvSpPr>
            <a:spLocks noGrp="1"/>
          </p:cNvSpPr>
          <p:nvPr>
            <p:ph sz="quarter" idx="10" hasCustomPrompt="1"/>
          </p:nvPr>
        </p:nvSpPr>
        <p:spPr>
          <a:xfrm>
            <a:off x="457200" y="1092200"/>
            <a:ext cx="8229600" cy="4840288"/>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11792827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rrors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46C5300E-46C0-4573-BB9D-2DC5A4375238}"/>
              </a:ext>
            </a:extLst>
          </p:cNvPr>
          <p:cNvSpPr>
            <a:spLocks noGrp="1"/>
          </p:cNvSpPr>
          <p:nvPr>
            <p:ph type="tbl" sz="quarter" idx="10"/>
          </p:nvPr>
        </p:nvSpPr>
        <p:spPr>
          <a:xfrm>
            <a:off x="457200" y="1105523"/>
            <a:ext cx="8229600" cy="4838040"/>
          </a:xfrm>
          <a:prstGeom prst="rect">
            <a:avLst/>
          </a:prstGeom>
          <a:ln w="28575">
            <a:solidFill>
              <a:srgbClr val="FF0000"/>
            </a:solidFill>
          </a:ln>
        </p:spPr>
        <p:txBody>
          <a:bodyPr/>
          <a:lstStyle>
            <a:lvl1pPr>
              <a:defRPr sz="2800"/>
            </a:lvl1pPr>
          </a:lstStyle>
          <a:p>
            <a:endParaRPr lang="en-US" dirty="0"/>
          </a:p>
        </p:txBody>
      </p:sp>
    </p:spTree>
    <p:extLst>
      <p:ext uri="{BB962C8B-B14F-4D97-AF65-F5344CB8AC3E}">
        <p14:creationId xmlns:p14="http://schemas.microsoft.com/office/powerpoint/2010/main" val="7629876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Notes">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CDC7A059-BE2D-4107-9D5E-745311FEFA72}"/>
              </a:ext>
            </a:extLst>
          </p:cNvPr>
          <p:cNvSpPr>
            <a:spLocks noGrp="1"/>
          </p:cNvSpPr>
          <p:nvPr>
            <p:ph type="body" sz="quarter" idx="10"/>
          </p:nvPr>
        </p:nvSpPr>
        <p:spPr>
          <a:xfrm>
            <a:off x="457200" y="1082078"/>
            <a:ext cx="8229600" cy="4861484"/>
          </a:xfrm>
          <a:prstGeom prst="rect">
            <a:avLst/>
          </a:prstGeom>
          <a:ln w="28575">
            <a:solidFill>
              <a:schemeClr val="accent1"/>
            </a:solidFill>
          </a:ln>
        </p:spPr>
        <p:txBody>
          <a:bodyPr/>
          <a:lstStyle>
            <a:lvl1pPr marL="0" indent="0">
              <a:buNone/>
              <a:defRPr sz="2800"/>
            </a:lvl1pPr>
          </a:lstStyle>
          <a:p>
            <a:pPr lvl="0"/>
            <a:endParaRPr lang="en-US" dirty="0"/>
          </a:p>
        </p:txBody>
      </p:sp>
    </p:spTree>
    <p:extLst>
      <p:ext uri="{BB962C8B-B14F-4D97-AF65-F5344CB8AC3E}">
        <p14:creationId xmlns:p14="http://schemas.microsoft.com/office/powerpoint/2010/main" val="29797087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Notes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9" name="Rectangle 8">
            <a:extLst>
              <a:ext uri="{FF2B5EF4-FFF2-40B4-BE49-F238E27FC236}">
                <a16:creationId xmlns:a16="http://schemas.microsoft.com/office/drawing/2014/main" id="{9BD3E83F-5038-477C-AF54-68062F1599E0}"/>
              </a:ext>
            </a:extLst>
          </p:cNvPr>
          <p:cNvSpPr/>
          <p:nvPr userDrawn="1"/>
        </p:nvSpPr>
        <p:spPr>
          <a:xfrm>
            <a:off x="457201" y="1092969"/>
            <a:ext cx="8229599" cy="4850594"/>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AA0EA87-BE08-4809-8855-91948461D982}"/>
              </a:ext>
            </a:extLst>
          </p:cNvPr>
          <p:cNvSpPr>
            <a:spLocks noGrp="1"/>
          </p:cNvSpPr>
          <p:nvPr>
            <p:ph sz="quarter" idx="10" hasCustomPrompt="1"/>
          </p:nvPr>
        </p:nvSpPr>
        <p:spPr>
          <a:xfrm>
            <a:off x="457200" y="1092200"/>
            <a:ext cx="8229600" cy="4862513"/>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1155031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Notes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C306A871-D043-41D9-9A57-60349F9974E7}"/>
              </a:ext>
            </a:extLst>
          </p:cNvPr>
          <p:cNvSpPr>
            <a:spLocks noGrp="1"/>
          </p:cNvSpPr>
          <p:nvPr>
            <p:ph type="tbl" sz="quarter" idx="10"/>
          </p:nvPr>
        </p:nvSpPr>
        <p:spPr>
          <a:xfrm>
            <a:off x="457200" y="1105523"/>
            <a:ext cx="8229600" cy="4838040"/>
          </a:xfrm>
          <a:prstGeom prst="rect">
            <a:avLst/>
          </a:prstGeom>
          <a:ln w="28575">
            <a:solidFill>
              <a:schemeClr val="accent1"/>
            </a:solidFill>
          </a:ln>
        </p:spPr>
        <p:txBody>
          <a:bodyPr/>
          <a:lstStyle>
            <a:lvl1pPr>
              <a:defRPr sz="2800"/>
            </a:lvl1pPr>
          </a:lstStyle>
          <a:p>
            <a:endParaRPr lang="en-US" dirty="0"/>
          </a:p>
        </p:txBody>
      </p:sp>
    </p:spTree>
    <p:extLst>
      <p:ext uri="{BB962C8B-B14F-4D97-AF65-F5344CB8AC3E}">
        <p14:creationId xmlns:p14="http://schemas.microsoft.com/office/powerpoint/2010/main" val="7891612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997527"/>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457200" indent="-457200">
              <a:buFont typeface="Courier New" panose="02070309020205020404" pitchFamily="49" charset="0"/>
              <a:buChar char="o"/>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9" name="TextBox 18">
            <a:extLst>
              <a:ext uri="{FF2B5EF4-FFF2-40B4-BE49-F238E27FC236}">
                <a16:creationId xmlns:a16="http://schemas.microsoft.com/office/drawing/2014/main" id="{A5FF21EF-72E3-4AF0-B271-8ABDCFDC73DB}"/>
              </a:ext>
            </a:extLst>
          </p:cNvPr>
          <p:cNvSpPr txBox="1"/>
          <p:nvPr userDrawn="1"/>
        </p:nvSpPr>
        <p:spPr>
          <a:xfrm>
            <a:off x="457200" y="155448"/>
            <a:ext cx="8229600" cy="941832"/>
          </a:xfrm>
          <a:prstGeom prst="rect">
            <a:avLst/>
          </a:prstGeom>
          <a:noFill/>
        </p:spPr>
        <p:txBody>
          <a:bodyPr wrap="square" rtlCol="0" anchor="ctr" anchorCtr="1">
            <a:noAutofit/>
          </a:bodyPr>
          <a:lstStyle/>
          <a:p>
            <a:pPr algn="ctr"/>
            <a:r>
              <a:rPr lang="en-US" sz="3200" dirty="0">
                <a:latin typeface="+mj-lt"/>
              </a:rPr>
              <a:t>Objectives</a:t>
            </a:r>
          </a:p>
        </p:txBody>
      </p:sp>
    </p:spTree>
    <p:extLst>
      <p:ext uri="{BB962C8B-B14F-4D97-AF65-F5344CB8AC3E}">
        <p14:creationId xmlns:p14="http://schemas.microsoft.com/office/powerpoint/2010/main" val="31983257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xamp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3" name="Text Placeholder 2">
            <a:extLst>
              <a:ext uri="{FF2B5EF4-FFF2-40B4-BE49-F238E27FC236}">
                <a16:creationId xmlns:a16="http://schemas.microsoft.com/office/drawing/2014/main" id="{D6EEC94A-BFCC-4A85-9B96-436ED92D723F}"/>
              </a:ext>
            </a:extLst>
          </p:cNvPr>
          <p:cNvSpPr>
            <a:spLocks noGrp="1"/>
          </p:cNvSpPr>
          <p:nvPr>
            <p:ph type="body" sz="quarter" idx="10"/>
          </p:nvPr>
        </p:nvSpPr>
        <p:spPr>
          <a:xfrm>
            <a:off x="457200" y="1029287"/>
            <a:ext cx="8229600" cy="4967067"/>
          </a:xfrm>
          <a:prstGeom prst="rect">
            <a:avLst/>
          </a:prstGeom>
        </p:spPr>
        <p:txBody>
          <a:bodyPr/>
          <a:lstStyle>
            <a:lvl1pPr marL="0" indent="0">
              <a:buNone/>
              <a:defRPr sz="2800"/>
            </a:lvl1pPr>
          </a:lstStyle>
          <a:p>
            <a:pPr lvl="0"/>
            <a:endParaRPr lang="en-US" dirty="0"/>
          </a:p>
        </p:txBody>
      </p:sp>
    </p:spTree>
    <p:extLst>
      <p:ext uri="{BB962C8B-B14F-4D97-AF65-F5344CB8AC3E}">
        <p14:creationId xmlns:p14="http://schemas.microsoft.com/office/powerpoint/2010/main" val="15416598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xample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7110E547-E237-4E17-8363-3FC8F7FE0291}"/>
              </a:ext>
            </a:extLst>
          </p:cNvPr>
          <p:cNvSpPr>
            <a:spLocks noGrp="1"/>
          </p:cNvSpPr>
          <p:nvPr>
            <p:ph sz="quarter" idx="11" hasCustomPrompt="1"/>
          </p:nvPr>
        </p:nvSpPr>
        <p:spPr>
          <a:xfrm>
            <a:off x="457200" y="1081890"/>
            <a:ext cx="8229600" cy="4850597"/>
          </a:xfrm>
          <a:prstGeom prst="rect">
            <a:avLst/>
          </a:prstGeom>
        </p:spPr>
        <p:txBody>
          <a:bodyPr/>
          <a:lstStyle>
            <a:lvl1pPr marL="0" indent="0">
              <a:buNone/>
              <a:defRPr/>
            </a:lvl1pPr>
          </a:lstStyle>
          <a:p>
            <a:pPr lvl="0"/>
            <a:r>
              <a:rPr lang="en-US" dirty="0"/>
              <a:t> </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2457249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xample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3" name="Table Placeholder 2">
            <a:extLst>
              <a:ext uri="{FF2B5EF4-FFF2-40B4-BE49-F238E27FC236}">
                <a16:creationId xmlns:a16="http://schemas.microsoft.com/office/drawing/2014/main" id="{2AE9D435-6335-42D3-BEA2-55D97E207BB9}"/>
              </a:ext>
            </a:extLst>
          </p:cNvPr>
          <p:cNvSpPr>
            <a:spLocks noGrp="1"/>
          </p:cNvSpPr>
          <p:nvPr>
            <p:ph type="tbl" sz="quarter" idx="10"/>
          </p:nvPr>
        </p:nvSpPr>
        <p:spPr>
          <a:xfrm>
            <a:off x="457200" y="1105523"/>
            <a:ext cx="8229600" cy="4838040"/>
          </a:xfrm>
          <a:prstGeom prst="rect">
            <a:avLst/>
          </a:prstGeom>
        </p:spPr>
        <p:txBody>
          <a:bodyPr/>
          <a:lstStyle>
            <a:lvl1pPr>
              <a:defRPr sz="2800"/>
            </a:lvl1pPr>
          </a:lstStyle>
          <a:p>
            <a:endParaRPr lang="en-US" dirty="0"/>
          </a:p>
        </p:txBody>
      </p:sp>
    </p:spTree>
    <p:extLst>
      <p:ext uri="{BB962C8B-B14F-4D97-AF65-F5344CB8AC3E}">
        <p14:creationId xmlns:p14="http://schemas.microsoft.com/office/powerpoint/2010/main" val="36006380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 examp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029393"/>
            <a:ext cx="4069080" cy="523220"/>
          </a:xfrm>
          <a:prstGeom prst="rect">
            <a:avLst/>
          </a:prstGeom>
        </p:spPr>
        <p:txBody>
          <a:bodyPr>
            <a:sp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Content Placeholder 2">
            <a:extLst>
              <a:ext uri="{FF2B5EF4-FFF2-40B4-BE49-F238E27FC236}">
                <a16:creationId xmlns:a16="http://schemas.microsoft.com/office/drawing/2014/main" id="{0487DEF6-2239-4AD8-B0A9-28BD2B313F4C}"/>
              </a:ext>
            </a:extLst>
          </p:cNvPr>
          <p:cNvSpPr>
            <a:spLocks noGrp="1"/>
          </p:cNvSpPr>
          <p:nvPr>
            <p:ph idx="10"/>
          </p:nvPr>
        </p:nvSpPr>
        <p:spPr>
          <a:xfrm>
            <a:off x="4617722" y="1051454"/>
            <a:ext cx="4069080" cy="523220"/>
          </a:xfrm>
          <a:prstGeom prst="rect">
            <a:avLst/>
          </a:prstGeom>
        </p:spPr>
        <p:txBody>
          <a:bodyPr>
            <a:spAutoFit/>
          </a:bodyPr>
          <a:lstStyle>
            <a:lvl1pPr marL="0" indent="0">
              <a:buFontTx/>
              <a:buNone/>
              <a:defRPr sz="2800" b="0" i="0" baseline="0">
                <a:solidFill>
                  <a:srgbClr val="366092"/>
                </a:solidFill>
              </a:defRPr>
            </a:lvl1pPr>
          </a:lstStyle>
          <a:p>
            <a:pPr lvl="0"/>
            <a:r>
              <a:rPr lang="en-US" dirty="0"/>
              <a:t>Click to edit Master text styles</a:t>
            </a:r>
          </a:p>
        </p:txBody>
      </p:sp>
    </p:spTree>
    <p:extLst>
      <p:ext uri="{BB962C8B-B14F-4D97-AF65-F5344CB8AC3E}">
        <p14:creationId xmlns:p14="http://schemas.microsoft.com/office/powerpoint/2010/main" val="9860110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oxe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DC699DB4-7F7E-4F05-A990-D3F6EB60137D}"/>
              </a:ext>
            </a:extLst>
          </p:cNvPr>
          <p:cNvSpPr>
            <a:spLocks noGrp="1"/>
          </p:cNvSpPr>
          <p:nvPr>
            <p:ph type="body" sz="quarter" idx="10"/>
          </p:nvPr>
        </p:nvSpPr>
        <p:spPr>
          <a:xfrm>
            <a:off x="457200" y="1082078"/>
            <a:ext cx="8229600" cy="4914276"/>
          </a:xfrm>
          <a:prstGeom prst="rect">
            <a:avLst/>
          </a:prstGeom>
          <a:solidFill>
            <a:schemeClr val="accent3"/>
          </a:solidFill>
          <a:ln w="28575">
            <a:solidFill>
              <a:srgbClr val="000000"/>
            </a:solidFill>
          </a:ln>
        </p:spPr>
        <p:txBody>
          <a:bodyPr/>
          <a:lstStyle>
            <a:lvl1pPr marL="0" indent="0">
              <a:buNone/>
              <a:defRPr sz="2800">
                <a:solidFill>
                  <a:srgbClr val="000000"/>
                </a:solidFill>
              </a:defRPr>
            </a:lvl1pPr>
          </a:lstStyle>
          <a:p>
            <a:pPr lvl="0"/>
            <a:endParaRPr lang="en-US" dirty="0"/>
          </a:p>
        </p:txBody>
      </p:sp>
    </p:spTree>
    <p:extLst>
      <p:ext uri="{BB962C8B-B14F-4D97-AF65-F5344CB8AC3E}">
        <p14:creationId xmlns:p14="http://schemas.microsoft.com/office/powerpoint/2010/main" val="6768373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oxed Content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4" name="Rectangle 3">
            <a:extLst>
              <a:ext uri="{FF2B5EF4-FFF2-40B4-BE49-F238E27FC236}">
                <a16:creationId xmlns:a16="http://schemas.microsoft.com/office/drawing/2014/main" id="{949F836F-7518-4E43-8BE5-A4862374099F}"/>
              </a:ext>
            </a:extLst>
          </p:cNvPr>
          <p:cNvSpPr/>
          <p:nvPr userDrawn="1"/>
        </p:nvSpPr>
        <p:spPr>
          <a:xfrm>
            <a:off x="457200" y="1092966"/>
            <a:ext cx="8229599" cy="4850594"/>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6ABF354-AAD7-4AAE-8F83-04212DA95FEB}"/>
              </a:ext>
            </a:extLst>
          </p:cNvPr>
          <p:cNvSpPr>
            <a:spLocks noGrp="1"/>
          </p:cNvSpPr>
          <p:nvPr>
            <p:ph sz="quarter" idx="11" hasCustomPrompt="1"/>
          </p:nvPr>
        </p:nvSpPr>
        <p:spPr>
          <a:xfrm>
            <a:off x="457200" y="1127482"/>
            <a:ext cx="8229600" cy="4826964"/>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40173421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oxed Content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127B2CAE-CE9C-4DB3-8071-2D2FAD58E82C}"/>
              </a:ext>
            </a:extLst>
          </p:cNvPr>
          <p:cNvSpPr>
            <a:spLocks noGrp="1"/>
          </p:cNvSpPr>
          <p:nvPr>
            <p:ph type="tbl" sz="quarter" idx="10"/>
          </p:nvPr>
        </p:nvSpPr>
        <p:spPr>
          <a:xfrm>
            <a:off x="457200" y="1105523"/>
            <a:ext cx="8229600" cy="4838040"/>
          </a:xfrm>
          <a:prstGeom prst="rect">
            <a:avLst/>
          </a:prstGeom>
          <a:solidFill>
            <a:schemeClr val="accent3"/>
          </a:solidFill>
          <a:ln w="28575">
            <a:solidFill>
              <a:srgbClr val="000000"/>
            </a:solidFill>
          </a:ln>
        </p:spPr>
        <p:txBody>
          <a:bodyPr/>
          <a:lstStyle>
            <a:lvl1pPr>
              <a:defRPr sz="2800"/>
            </a:lvl1pPr>
          </a:lstStyle>
          <a:p>
            <a:endParaRPr lang="en-US" dirty="0"/>
          </a:p>
        </p:txBody>
      </p:sp>
    </p:spTree>
    <p:extLst>
      <p:ext uri="{BB962C8B-B14F-4D97-AF65-F5344CB8AC3E}">
        <p14:creationId xmlns:p14="http://schemas.microsoft.com/office/powerpoint/2010/main" val="377477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extBox 5">
            <a:extLst>
              <a:ext uri="{FF2B5EF4-FFF2-40B4-BE49-F238E27FC236}">
                <a16:creationId xmlns:a16="http://schemas.microsoft.com/office/drawing/2014/main" id="{9551E07D-D596-4BD6-9B19-8F8F85176474}"/>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pic>
        <p:nvPicPr>
          <p:cNvPr id="3" name="Picture 2">
            <a:extLst>
              <a:ext uri="{FF2B5EF4-FFF2-40B4-BE49-F238E27FC236}">
                <a16:creationId xmlns:a16="http://schemas.microsoft.com/office/drawing/2014/main" id="{35E78946-C571-42A5-BF43-11444CD22EFB}"/>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53" r:id="rId1"/>
    <p:sldLayoutId id="2147483652" r:id="rId2"/>
    <p:sldLayoutId id="2147483650" r:id="rId3"/>
    <p:sldLayoutId id="2147483658" r:id="rId4"/>
    <p:sldLayoutId id="2147483662" r:id="rId5"/>
    <p:sldLayoutId id="2147483657" r:id="rId6"/>
    <p:sldLayoutId id="2147483654" r:id="rId7"/>
    <p:sldLayoutId id="2147483659" r:id="rId8"/>
    <p:sldLayoutId id="2147483663" r:id="rId9"/>
    <p:sldLayoutId id="2147483655" r:id="rId10"/>
    <p:sldLayoutId id="2147483660" r:id="rId11"/>
    <p:sldLayoutId id="2147483664" r:id="rId12"/>
    <p:sldLayoutId id="2147483656" r:id="rId13"/>
    <p:sldLayoutId id="2147483661" r:id="rId14"/>
    <p:sldLayoutId id="2147483665" r:id="rId15"/>
    <p:sldLayoutId id="2147483651" r:id="rId1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70.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0.png"/><Relationship Id="rId1" Type="http://schemas.openxmlformats.org/officeDocument/2006/relationships/slideLayout" Target="../slideLayouts/slideLayout3.xml"/><Relationship Id="rId4" Type="http://schemas.openxmlformats.org/officeDocument/2006/relationships/image" Target="../media/image34.png"/></Relationships>
</file>

<file path=ppt/slides/_rels/slide2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0.png"/><Relationship Id="rId1" Type="http://schemas.openxmlformats.org/officeDocument/2006/relationships/slideLayout" Target="../slideLayouts/slideLayout4.xml"/><Relationship Id="rId4" Type="http://schemas.openxmlformats.org/officeDocument/2006/relationships/image" Target="../media/image41.svg"/></Relationships>
</file>

<file path=ppt/slides/_rels/slide3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270.pn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420.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3.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3.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3.pn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3.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3.pn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3.pn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43.png"/><Relationship Id="rId1" Type="http://schemas.openxmlformats.org/officeDocument/2006/relationships/slideLayout" Target="../slideLayouts/slideLayout4.xml"/><Relationship Id="rId4" Type="http://schemas.openxmlformats.org/officeDocument/2006/relationships/image" Target="../media/image52.svg"/></Relationships>
</file>

<file path=ppt/slides/_rels/slide4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43.pn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70.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algn="ctr"/>
            <a:r>
              <a:t>Hypothesis Testing for Population Means (Sigma Unknown)</a:t>
            </a:r>
          </a:p>
        </p:txBody>
      </p:sp>
      <p:sp>
        <p:nvSpPr>
          <p:cNvPr id="3" name="Title 2"/>
          <p:cNvSpPr>
            <a:spLocks noGrp="1"/>
          </p:cNvSpPr>
          <p:nvPr>
            <p:ph type="title"/>
          </p:nvPr>
        </p:nvSpPr>
        <p:spPr/>
        <p:txBody>
          <a:bodyPr/>
          <a:lstStyle/>
          <a:p>
            <a:r>
              <a:t>Section 10.3</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Example 10.3.2: Hypothesis Test for a Population Mean (Left-Tailed, </a:t>
            </a:r>
            <a:r>
              <a:rPr i="1" dirty="0"/>
              <a:t>σ</a:t>
            </a:r>
            <a:r>
              <a:rPr dirty="0"/>
              <a:t> Unknown)</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lnSpcReduction="10000"/>
              </a:bodyPr>
              <a:lstStyle/>
              <a:p>
                <a:pPr>
                  <a:defRPr sz="2800"/>
                </a:pPr>
                <a:r>
                  <a:rPr sz="2800"/>
                  <a:t>Nurses in a large teaching hospital have complained for many years that they are overworked and understaffed. The consensus among the nursing staff is that the mean number of patients per nurse each shift is </a:t>
                </a:r>
                <a:r>
                  <a:rPr sz="2800">
                    <a:latin typeface="Cambria Math"/>
                  </a:rPr>
                  <a:t>8.0</a:t>
                </a:r>
                <a:r>
                  <a:rPr sz="2800"/>
                  <a:t>. The hospital administrators claim that the mean is lower than </a:t>
                </a:r>
                <a:r>
                  <a:rPr sz="2800">
                    <a:latin typeface="Cambria Math"/>
                  </a:rPr>
                  <a:t>8.0</a:t>
                </a:r>
                <a:r>
                  <a:rPr sz="2800"/>
                  <a:t>. To prove their point to the nursing staff, the administrators gather information from a simple random sample of </a:t>
                </a:r>
                <a:r>
                  <a:rPr sz="2800">
                    <a:latin typeface="Cambria Math"/>
                  </a:rPr>
                  <a:t>19</a:t>
                </a:r>
                <a:r>
                  <a:rPr sz="2800"/>
                  <a:t> nurses' shifts. The sample mean is </a:t>
                </a:r>
                <a:r>
                  <a:rPr sz="2800">
                    <a:latin typeface="Cambria Math"/>
                  </a:rPr>
                  <a:t>7.5</a:t>
                </a:r>
                <a:r>
                  <a:rPr sz="2800"/>
                  <a:t> patients per nurse with a standard deviation of </a:t>
                </a:r>
                <a:r>
                  <a:rPr sz="2800">
                    <a:latin typeface="Cambria Math"/>
                  </a:rPr>
                  <a:t>1.1</a:t>
                </a:r>
                <a:r>
                  <a:rPr sz="2800"/>
                  <a:t> patients per nurse. Test the administrators' claim using </a:t>
                </a:r>
                <a14:m>
                  <m:oMath xmlns:m="http://schemas.openxmlformats.org/officeDocument/2006/math">
                    <m:r>
                      <a:rPr>
                        <a:latin typeface="Cambria Math" panose="02040503050406030204" pitchFamily="18" charset="0"/>
                      </a:rPr>
                      <m:t>𝛼</m:t>
                    </m:r>
                    <m:r>
                      <a:rPr>
                        <a:latin typeface="Cambria Math" panose="02040503050406030204" pitchFamily="18" charset="0"/>
                      </a:rPr>
                      <m:t>=0.025</m:t>
                    </m:r>
                  </m:oMath>
                </a14:m>
                <a:r>
                  <a:rPr sz="2800"/>
                  <a:t>, and assume that the number of patients per nurse has a normal distribution.</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cstate="print"/>
                <a:stretch>
                  <a:fillRect l="-1481" t="-2086" r="-2074"/>
                </a:stretch>
              </a:blipFill>
            </p:spPr>
            <p:txBody>
              <a:bodyPr/>
              <a:lstStyle/>
              <a:p>
                <a:r>
                  <a:rPr lang="en-US">
                    <a:noFill/>
                  </a:rPr>
                  <a:t> </a:t>
                </a:r>
              </a:p>
            </p:txBody>
          </p:sp>
        </mc:Fallback>
      </mc:AlternateContent>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10.3.2: Hypothesis Test for a Population Mean (Left-Tailed, </a:t>
            </a:r>
            <a:r>
              <a:rPr i="1" dirty="0"/>
              <a:t>σ</a:t>
            </a:r>
            <a:r>
              <a:rPr dirty="0"/>
              <a:t> Unknown)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lnSpcReduction="10000"/>
              </a:bodyPr>
              <a:lstStyle/>
              <a:p>
                <a:r>
                  <a:rPr sz="2800" b="1"/>
                  <a:t>Solution</a:t>
                </a:r>
              </a:p>
              <a:p>
                <a:pPr>
                  <a:defRPr b="1"/>
                </a:pPr>
                <a:r>
                  <a:rPr sz="2800"/>
                  <a:t>Step 1: State the null and alternative hypotheses.</a:t>
                </a:r>
              </a:p>
              <a:p>
                <a:pPr>
                  <a:defRPr sz="2800"/>
                </a:pPr>
                <a:r>
                  <a:rPr sz="2800"/>
                  <a:t>To determine the hypotheses, we must first ask "What do the researchers want to gather evidence for?" In this scenario, the researchers are the hospital administrators, and they want to gather evidence to determine whether the mean number of patients per nurse is less than 8.0. We write this research hypothesis mathematically as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𝐻</m:t>
                        </m:r>
                      </m:e>
                      <m:sub>
                        <m:r>
                          <a:rPr>
                            <a:latin typeface="Cambria Math" panose="02040503050406030204" pitchFamily="18" charset="0"/>
                          </a:rPr>
                          <m:t>𝑎</m:t>
                        </m:r>
                      </m:sub>
                    </m:sSub>
                    <m:r>
                      <m:rPr>
                        <m:nor/>
                      </m:rPr>
                      <a:rPr/>
                      <m:t>:</m:t>
                    </m:r>
                    <m:r>
                      <a:rPr>
                        <a:latin typeface="Cambria Math" panose="02040503050406030204" pitchFamily="18" charset="0"/>
                      </a:rPr>
                      <m:t>𝜇</m:t>
                    </m:r>
                    <m:r>
                      <a:rPr>
                        <a:latin typeface="Cambria Math" panose="02040503050406030204" pitchFamily="18" charset="0"/>
                      </a:rPr>
                      <m:t>&lt;8.0</m:t>
                    </m:r>
                  </m:oMath>
                </a14:m>
                <a:r>
                  <a:rPr sz="2800"/>
                  <a:t>. We then have the following hypotheses.</a:t>
                </a:r>
              </a:p>
              <a:p>
                <a:pPr algn="ctr">
                  <a:defRPr sz="2800"/>
                </a:pPr>
                <a14:m>
                  <m:oMathPara xmlns:m="http://schemas.openxmlformats.org/officeDocument/2006/math">
                    <m:oMathParaPr>
                      <m:jc m:val="centerGroup"/>
                    </m:oMathParaPr>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𝐻</m:t>
                          </m:r>
                        </m:e>
                        <m:sub>
                          <m:r>
                            <a:rPr>
                              <a:latin typeface="Cambria Math" panose="02040503050406030204" pitchFamily="18" charset="0"/>
                            </a:rPr>
                            <m:t>0</m:t>
                          </m:r>
                        </m:sub>
                      </m:sSub>
                      <m:r>
                        <m:rPr>
                          <m:nor/>
                        </m:rPr>
                        <a:rPr/>
                        <m:t>:</m:t>
                      </m:r>
                      <m:r>
                        <a:rPr>
                          <a:latin typeface="Cambria Math" panose="02040503050406030204" pitchFamily="18" charset="0"/>
                        </a:rPr>
                        <m:t>𝜇</m:t>
                      </m:r>
                      <m:r>
                        <a:rPr>
                          <a:latin typeface="Cambria Math" panose="02040503050406030204" pitchFamily="18" charset="0"/>
                        </a:rPr>
                        <m:t>=8.0</m:t>
                      </m:r>
                    </m:oMath>
                  </m:oMathPara>
                </a14:m>
                <a:endParaRPr sz="2800"/>
              </a:p>
              <a:p>
                <a:pPr algn="ctr">
                  <a:defRPr sz="2800"/>
                </a:pPr>
                <a14:m>
                  <m:oMathPara xmlns:m="http://schemas.openxmlformats.org/officeDocument/2006/math">
                    <m:oMathParaPr>
                      <m:jc m:val="centerGroup"/>
                    </m:oMathParaPr>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𝐻</m:t>
                          </m:r>
                        </m:e>
                        <m:sub>
                          <m:r>
                            <a:rPr>
                              <a:latin typeface="Cambria Math" panose="02040503050406030204" pitchFamily="18" charset="0"/>
                            </a:rPr>
                            <m:t>𝑎</m:t>
                          </m:r>
                        </m:sub>
                      </m:sSub>
                      <m:r>
                        <m:rPr>
                          <m:nor/>
                        </m:rPr>
                        <a:rPr/>
                        <m:t>:</m:t>
                      </m:r>
                      <m:r>
                        <a:rPr>
                          <a:latin typeface="Cambria Math" panose="02040503050406030204" pitchFamily="18" charset="0"/>
                        </a:rPr>
                        <m:t>𝜇</m:t>
                      </m:r>
                      <m:r>
                        <a:rPr>
                          <a:latin typeface="Cambria Math" panose="02040503050406030204" pitchFamily="18" charset="0"/>
                        </a:rPr>
                        <m:t>&lt;8.0</m:t>
                      </m:r>
                    </m:oMath>
                  </m:oMathPara>
                </a14:m>
                <a:endParaRPr sz="280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cstate="print"/>
                <a:stretch>
                  <a:fillRect l="-1481" t="-2086" r="-2296"/>
                </a:stretch>
              </a:blipFill>
            </p:spPr>
            <p:txBody>
              <a:bodyPr/>
              <a:lstStyle/>
              <a:p>
                <a:r>
                  <a:rPr lang="en-US">
                    <a:noFill/>
                  </a:rPr>
                  <a:t> </a:t>
                </a:r>
              </a:p>
            </p:txBody>
          </p:sp>
        </mc:Fallback>
      </mc:AlternateContent>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10.3.2: Hypothesis Test for a Population Mean (Left-Tailed, </a:t>
            </a:r>
            <a:r>
              <a:rPr i="1" dirty="0"/>
              <a:t>σ</a:t>
            </a:r>
            <a:r>
              <a:rPr dirty="0"/>
              <a:t> Unknown)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b="1"/>
                </a:pPr>
                <a:r>
                  <a:rPr sz="2800"/>
                  <a:t>Step 2: Determine which distribution to use for the test statistic, and state the level of significance.</a:t>
                </a:r>
              </a:p>
              <a:p>
                <a:pPr>
                  <a:defRPr sz="2800"/>
                </a:pPr>
                <a:r>
                  <a:rPr sz="2800"/>
                  <a:t>The </a:t>
                </a:r>
                <a14:m>
                  <m:oMath xmlns:m="http://schemas.openxmlformats.org/officeDocument/2006/math">
                    <m:r>
                      <a:rPr>
                        <a:latin typeface="Cambria Math" panose="02040503050406030204" pitchFamily="18" charset="0"/>
                      </a:rPr>
                      <m:t>𝑡</m:t>
                    </m:r>
                  </m:oMath>
                </a14:m>
                <a:r>
                  <a:rPr sz="2800"/>
                  <a:t>-test statistic is appropriate to use in this case because the claim is about a population mean, the population is normally distributed, the population standard deviation is unknown, and the sample is a simple random sample. In addition to determining which distribution to use for the test statistic, we need to state the level of significance. The problem states that </a:t>
                </a:r>
                <a14:m>
                  <m:oMath xmlns:m="http://schemas.openxmlformats.org/officeDocument/2006/math">
                    <m:r>
                      <a:rPr>
                        <a:latin typeface="Cambria Math" panose="02040503050406030204" pitchFamily="18" charset="0"/>
                      </a:rPr>
                      <m:t>𝛼</m:t>
                    </m:r>
                    <m:r>
                      <a:rPr>
                        <a:latin typeface="Cambria Math" panose="02040503050406030204" pitchFamily="18" charset="0"/>
                      </a:rPr>
                      <m:t>=0.025</m:t>
                    </m:r>
                  </m:oMath>
                </a14:m>
                <a:r>
                  <a:rPr sz="280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cstate="print"/>
                <a:stretch>
                  <a:fillRect l="-1481" t="-1227" r="-222"/>
                </a:stretch>
              </a:blipFill>
            </p:spPr>
            <p:txBody>
              <a:bodyPr/>
              <a:lstStyle/>
              <a:p>
                <a:r>
                  <a:rPr lang="en-US">
                    <a:noFill/>
                  </a:rPr>
                  <a:t> </a:t>
                </a:r>
              </a:p>
            </p:txBody>
          </p:sp>
        </mc:Fallback>
      </mc:AlternateContent>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10.3.2: Hypothesis Test for a Population Mean (Left-Tailed, </a:t>
            </a:r>
            <a:r>
              <a:rPr i="1" dirty="0"/>
              <a:t>σ</a:t>
            </a:r>
            <a:r>
              <a:rPr dirty="0"/>
              <a:t> Unknown)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b="1"/>
                </a:pPr>
                <a:r>
                  <a:rPr sz="2800" dirty="0"/>
                  <a:t>Step 3: Gather data and calculate the necessary sample statistics.</a:t>
                </a:r>
              </a:p>
              <a:p>
                <a:pPr>
                  <a:defRPr b="1"/>
                </a:pPr>
                <a:r>
                  <a:rPr sz="2800" dirty="0"/>
                  <a:t>Tables:</a:t>
                </a:r>
              </a:p>
              <a:p>
                <a:pPr>
                  <a:defRPr sz="2800"/>
                </a:pPr>
                <a:r>
                  <a:rPr sz="2800" dirty="0"/>
                  <a:t>If you are planning to use the critical </a:t>
                </a:r>
                <a14:m>
                  <m:oMath xmlns:m="http://schemas.openxmlformats.org/officeDocument/2006/math">
                    <m:r>
                      <a:rPr>
                        <a:latin typeface="Cambria Math" panose="02040503050406030204" pitchFamily="18" charset="0"/>
                      </a:rPr>
                      <m:t>𝑡</m:t>
                    </m:r>
                  </m:oMath>
                </a14:m>
                <a:r>
                  <a:rPr sz="2800" dirty="0"/>
                  <a:t>-values table to determine the rejection region, you need to calculate the value of the </a:t>
                </a:r>
                <a14:m>
                  <m:oMath xmlns:m="http://schemas.openxmlformats.org/officeDocument/2006/math">
                    <m:r>
                      <a:rPr>
                        <a:latin typeface="Cambria Math" panose="02040503050406030204" pitchFamily="18" charset="0"/>
                      </a:rPr>
                      <m:t>𝑡</m:t>
                    </m:r>
                  </m:oMath>
                </a14:m>
                <a:r>
                  <a:rPr sz="2800" dirty="0"/>
                  <a:t>-test statistic using the formula as shown below.</a:t>
                </a:r>
              </a:p>
              <a:p>
                <a:pPr algn="ctr"/>
                <a:r>
                  <a:rPr dirty="0"/>
                  <a:t>​</a:t>
                </a:r>
              </a:p>
              <a:p>
                <a:pPr algn="l"/>
                <a:endParaRPr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cstate="print"/>
                <a:stretch>
                  <a:fillRect l="-1481" t="-1227"/>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graphicFrame>
            <p:nvGraphicFramePr>
              <p:cNvPr id="4" name="Table 3"/>
              <p:cNvGraphicFramePr>
                <a:graphicFrameLocks noGrp="1"/>
              </p:cNvGraphicFramePr>
              <p:nvPr>
                <p:extLst>
                  <p:ext uri="{D42A27DB-BD31-4B8C-83A1-F6EECF244321}">
                    <p14:modId xmlns:p14="http://schemas.microsoft.com/office/powerpoint/2010/main" val="3541483234"/>
                  </p:ext>
                </p:extLst>
              </p:nvPr>
            </p:nvGraphicFramePr>
            <p:xfrm>
              <a:off x="2971800" y="4439982"/>
              <a:ext cx="3945001" cy="1374050"/>
            </p:xfrm>
            <a:graphic>
              <a:graphicData uri="http://schemas.openxmlformats.org/drawingml/2006/table">
                <a:tbl>
                  <a:tblPr firstRow="1" bandRow="1">
                    <a:tableStyleId>{2D5ABB26-0587-4C30-8999-92F81FD0307C}</a:tableStyleId>
                  </a:tblPr>
                  <a:tblGrid>
                    <a:gridCol w="1676400">
                      <a:extLst>
                        <a:ext uri="{9D8B030D-6E8A-4147-A177-3AD203B41FA5}">
                          <a16:colId xmlns:a16="http://schemas.microsoft.com/office/drawing/2014/main" val="20000"/>
                        </a:ext>
                      </a:extLst>
                    </a:gridCol>
                    <a:gridCol w="2268601">
                      <a:extLst>
                        <a:ext uri="{9D8B030D-6E8A-4147-A177-3AD203B41FA5}">
                          <a16:colId xmlns:a16="http://schemas.microsoft.com/office/drawing/2014/main" val="20001"/>
                        </a:ext>
                      </a:extLst>
                    </a:gridCol>
                  </a:tblGrid>
                  <a:tr h="742059">
                    <a:tc>
                      <a:txBody>
                        <a:bodyPr/>
                        <a:lstStyle/>
                        <a:p>
                          <a:pPr algn="l">
                            <a:defRPr sz="1600"/>
                          </a:pPr>
                          <a:r>
                            <a:rPr sz="2400" dirty="0"/>
                            <a:t>​</a:t>
                          </a:r>
                          <a14:m>
                            <m:oMath xmlns:m="http://schemas.openxmlformats.org/officeDocument/2006/math">
                              <m:r>
                                <a:rPr sz="2400">
                                  <a:latin typeface="Cambria Math"/>
                                </a:rPr>
                                <m:t>𝑡</m:t>
                              </m:r>
                              <m:r>
                                <a:rPr sz="2400">
                                  <a:latin typeface="Cambria Math"/>
                                </a:rPr>
                                <m:t>=</m:t>
                              </m:r>
                              <m:f>
                                <m:fPr>
                                  <m:ctrlPr>
                                    <a:rPr sz="2400" i="1">
                                      <a:latin typeface="Cambria Math" panose="02040503050406030204" pitchFamily="18" charset="0"/>
                                    </a:rPr>
                                  </m:ctrlPr>
                                </m:fPr>
                                <m:num>
                                  <m:bar>
                                    <m:barPr>
                                      <m:pos m:val="top"/>
                                      <m:ctrlPr>
                                        <a:rPr sz="2400" i="1">
                                          <a:latin typeface="Cambria Math" panose="02040503050406030204" pitchFamily="18" charset="0"/>
                                        </a:rPr>
                                      </m:ctrlPr>
                                    </m:barPr>
                                    <m:e>
                                      <m:r>
                                        <a:rPr sz="2400">
                                          <a:latin typeface="Cambria Math"/>
                                        </a:rPr>
                                        <m:t>𝑥</m:t>
                                      </m:r>
                                    </m:e>
                                  </m:bar>
                                  <m:r>
                                    <a:rPr sz="2400">
                                      <a:latin typeface="Cambria Math"/>
                                    </a:rPr>
                                    <m:t>−</m:t>
                                  </m:r>
                                  <m:r>
                                    <a:rPr sz="2400">
                                      <a:latin typeface="Cambria Math"/>
                                    </a:rPr>
                                    <m:t>𝜇</m:t>
                                  </m:r>
                                </m:num>
                                <m:den>
                                  <m:d>
                                    <m:dPr>
                                      <m:ctrlPr>
                                        <a:rPr sz="2400" i="1">
                                          <a:latin typeface="Cambria Math" panose="02040503050406030204" pitchFamily="18" charset="0"/>
                                        </a:rPr>
                                      </m:ctrlPr>
                                    </m:dPr>
                                    <m:e>
                                      <m:f>
                                        <m:fPr>
                                          <m:ctrlPr>
                                            <a:rPr sz="2400" i="1">
                                              <a:latin typeface="Cambria Math" panose="02040503050406030204" pitchFamily="18" charset="0"/>
                                            </a:rPr>
                                          </m:ctrlPr>
                                        </m:fPr>
                                        <m:num>
                                          <m:r>
                                            <a:rPr sz="2400">
                                              <a:latin typeface="Cambria Math"/>
                                            </a:rPr>
                                            <m:t>𝑠</m:t>
                                          </m:r>
                                        </m:num>
                                        <m:den>
                                          <m:rad>
                                            <m:radPr>
                                              <m:degHide m:val="on"/>
                                              <m:ctrlPr>
                                                <a:rPr sz="2400" i="1">
                                                  <a:latin typeface="Cambria Math" panose="02040503050406030204" pitchFamily="18" charset="0"/>
                                                </a:rPr>
                                              </m:ctrlPr>
                                            </m:radPr>
                                            <m:deg/>
                                            <m:e>
                                              <m:r>
                                                <a:rPr sz="2400">
                                                  <a:latin typeface="Cambria Math"/>
                                                </a:rPr>
                                                <m:t>𝑛</m:t>
                                              </m:r>
                                            </m:e>
                                          </m:rad>
                                        </m:den>
                                      </m:f>
                                    </m:e>
                                  </m:d>
                                </m:den>
                              </m:f>
                            </m:oMath>
                          </a14:m>
                          <a:endParaRPr sz="2400" dirty="0"/>
                        </a:p>
                      </a:txBody>
                      <a:tcPr marL="36576" marR="36576" marT="36576" marB="36576" anchor="ctr"/>
                    </a:tc>
                    <a:tc>
                      <a:txBody>
                        <a:bodyPr/>
                        <a:lstStyle/>
                        <a:p>
                          <a:pPr algn="l">
                            <a:defRPr sz="1600"/>
                          </a:pPr>
                          <a:r>
                            <a:rPr sz="2400" dirty="0"/>
                            <a:t>​</a:t>
                          </a:r>
                          <a14:m>
                            <m:oMath xmlns:m="http://schemas.openxmlformats.org/officeDocument/2006/math">
                              <m:r>
                                <a:rPr sz="2400">
                                  <a:latin typeface="Cambria Math"/>
                                </a:rPr>
                                <m:t>=</m:t>
                              </m:r>
                              <m:f>
                                <m:fPr>
                                  <m:ctrlPr>
                                    <a:rPr sz="2400" i="1">
                                      <a:latin typeface="Cambria Math" panose="02040503050406030204" pitchFamily="18" charset="0"/>
                                    </a:rPr>
                                  </m:ctrlPr>
                                </m:fPr>
                                <m:num>
                                  <m:r>
                                    <a:rPr sz="2400">
                                      <a:latin typeface="Cambria Math"/>
                                    </a:rPr>
                                    <m:t>7.5−8.0</m:t>
                                  </m:r>
                                </m:num>
                                <m:den>
                                  <m:d>
                                    <m:dPr>
                                      <m:ctrlPr>
                                        <a:rPr sz="2400" i="1">
                                          <a:latin typeface="Cambria Math" panose="02040503050406030204" pitchFamily="18" charset="0"/>
                                        </a:rPr>
                                      </m:ctrlPr>
                                    </m:dPr>
                                    <m:e>
                                      <m:f>
                                        <m:fPr>
                                          <m:ctrlPr>
                                            <a:rPr sz="2400" i="1">
                                              <a:latin typeface="Cambria Math" panose="02040503050406030204" pitchFamily="18" charset="0"/>
                                            </a:rPr>
                                          </m:ctrlPr>
                                        </m:fPr>
                                        <m:num>
                                          <m:r>
                                            <a:rPr sz="2400">
                                              <a:latin typeface="Cambria Math"/>
                                            </a:rPr>
                                            <m:t>1.1</m:t>
                                          </m:r>
                                        </m:num>
                                        <m:den>
                                          <m:rad>
                                            <m:radPr>
                                              <m:degHide m:val="on"/>
                                              <m:ctrlPr>
                                                <a:rPr sz="2400" i="1">
                                                  <a:latin typeface="Cambria Math" panose="02040503050406030204" pitchFamily="18" charset="0"/>
                                                </a:rPr>
                                              </m:ctrlPr>
                                            </m:radPr>
                                            <m:deg/>
                                            <m:e>
                                              <m:r>
                                                <a:rPr sz="2400">
                                                  <a:latin typeface="Cambria Math"/>
                                                </a:rPr>
                                                <m:t>19</m:t>
                                              </m:r>
                                            </m:e>
                                          </m:rad>
                                        </m:den>
                                      </m:f>
                                    </m:e>
                                  </m:d>
                                </m:den>
                              </m:f>
                            </m:oMath>
                          </a14:m>
                          <a:endParaRPr sz="2400" dirty="0"/>
                        </a:p>
                      </a:txBody>
                      <a:tcPr marL="36576" marR="36576" marT="36576" marB="36576" anchor="ctr"/>
                    </a:tc>
                    <a:extLst>
                      <a:ext uri="{0D108BD9-81ED-4DB2-BD59-A6C34878D82A}">
                        <a16:rowId xmlns:a16="http://schemas.microsoft.com/office/drawing/2014/main" val="10000"/>
                      </a:ext>
                    </a:extLst>
                  </a:tr>
                  <a:tr h="564679">
                    <a:tc>
                      <a:txBody>
                        <a:bodyPr/>
                        <a:lstStyle/>
                        <a:p>
                          <a:pPr algn="l">
                            <a:defRPr sz="1600"/>
                          </a:pPr>
                          <a:r>
                            <a:rPr sz="2400" dirty="0"/>
                            <a:t>​</a:t>
                          </a:r>
                          <a14:m>
                            <m:oMath xmlns:m="http://schemas.openxmlformats.org/officeDocument/2006/math">
                              <m:phant>
                                <m:phantPr>
                                  <m:show m:val="off"/>
                                  <m:ctrlPr>
                                    <a:rPr sz="2400" i="1">
                                      <a:latin typeface="Cambria Math" panose="02040503050406030204" pitchFamily="18" charset="0"/>
                                    </a:rPr>
                                  </m:ctrlPr>
                                </m:phantPr>
                                <m:e>
                                  <m:r>
                                    <a:rPr sz="2400">
                                      <a:latin typeface="Cambria Math"/>
                                    </a:rPr>
                                    <m:t>𝑡</m:t>
                                  </m:r>
                                </m:e>
                              </m:phant>
                              <m:r>
                                <a:rPr sz="2400">
                                  <a:latin typeface="Cambria Math"/>
                                </a:rPr>
                                <m:t>≈−1.981</m:t>
                              </m:r>
                            </m:oMath>
                          </a14:m>
                          <a:endParaRPr sz="2400" dirty="0"/>
                        </a:p>
                      </a:txBody>
                      <a:tcPr marL="36576" marR="36576" marT="36576" marB="36576" anchor="ctr"/>
                    </a:tc>
                    <a:tc>
                      <a:txBody>
                        <a:bodyPr/>
                        <a:lstStyle/>
                        <a:p>
                          <a:pPr algn="l">
                            <a:defRPr sz="1600"/>
                          </a:pPr>
                          <a:r>
                            <a:rPr sz="2400" dirty="0"/>
                            <a:t>​</a:t>
                          </a:r>
                        </a:p>
                      </a:txBody>
                      <a:tcPr marL="36576" marR="36576" marT="36576" marB="36576" anchor="ctr"/>
                    </a:tc>
                    <a:extLst>
                      <a:ext uri="{0D108BD9-81ED-4DB2-BD59-A6C34878D82A}">
                        <a16:rowId xmlns:a16="http://schemas.microsoft.com/office/drawing/2014/main" val="10001"/>
                      </a:ext>
                    </a:extLst>
                  </a:tr>
                </a:tbl>
              </a:graphicData>
            </a:graphic>
          </p:graphicFrame>
        </mc:Choice>
        <mc:Fallback>
          <p:graphicFrame>
            <p:nvGraphicFramePr>
              <p:cNvPr id="4" name="Table 3"/>
              <p:cNvGraphicFramePr>
                <a:graphicFrameLocks noGrp="1"/>
              </p:cNvGraphicFramePr>
              <p:nvPr>
                <p:extLst>
                  <p:ext uri="{D42A27DB-BD31-4B8C-83A1-F6EECF244321}">
                    <p14:modId xmlns:p14="http://schemas.microsoft.com/office/powerpoint/2010/main" val="3541483234"/>
                  </p:ext>
                </p:extLst>
              </p:nvPr>
            </p:nvGraphicFramePr>
            <p:xfrm>
              <a:off x="2971800" y="4439982"/>
              <a:ext cx="3945001" cy="1374050"/>
            </p:xfrm>
            <a:graphic>
              <a:graphicData uri="http://schemas.openxmlformats.org/drawingml/2006/table">
                <a:tbl>
                  <a:tblPr firstRow="1" bandRow="1">
                    <a:tableStyleId>{2D5ABB26-0587-4C30-8999-92F81FD0307C}</a:tableStyleId>
                  </a:tblPr>
                  <a:tblGrid>
                    <a:gridCol w="1676400">
                      <a:extLst>
                        <a:ext uri="{9D8B030D-6E8A-4147-A177-3AD203B41FA5}">
                          <a16:colId xmlns:a16="http://schemas.microsoft.com/office/drawing/2014/main" val="20000"/>
                        </a:ext>
                      </a:extLst>
                    </a:gridCol>
                    <a:gridCol w="2268601">
                      <a:extLst>
                        <a:ext uri="{9D8B030D-6E8A-4147-A177-3AD203B41FA5}">
                          <a16:colId xmlns:a16="http://schemas.microsoft.com/office/drawing/2014/main" val="20001"/>
                        </a:ext>
                      </a:extLst>
                    </a:gridCol>
                  </a:tblGrid>
                  <a:tr h="809371">
                    <a:tc>
                      <a:txBody>
                        <a:bodyPr/>
                        <a:lstStyle/>
                        <a:p>
                          <a:endParaRPr lang="en-US"/>
                        </a:p>
                      </a:txBody>
                      <a:tcPr marL="36576" marR="36576" marT="36576" marB="36576" anchor="ctr">
                        <a:blipFill>
                          <a:blip r:embed="rId3"/>
                          <a:stretch>
                            <a:fillRect r="-135636" b="-80451"/>
                          </a:stretch>
                        </a:blipFill>
                      </a:tcPr>
                    </a:tc>
                    <a:tc>
                      <a:txBody>
                        <a:bodyPr/>
                        <a:lstStyle/>
                        <a:p>
                          <a:endParaRPr lang="en-US"/>
                        </a:p>
                      </a:txBody>
                      <a:tcPr marL="36576" marR="36576" marT="36576" marB="36576" anchor="ctr">
                        <a:blipFill>
                          <a:blip r:embed="rId3"/>
                          <a:stretch>
                            <a:fillRect l="-73727" b="-80451"/>
                          </a:stretch>
                        </a:blipFill>
                      </a:tcPr>
                    </a:tc>
                    <a:extLst>
                      <a:ext uri="{0D108BD9-81ED-4DB2-BD59-A6C34878D82A}">
                        <a16:rowId xmlns:a16="http://schemas.microsoft.com/office/drawing/2014/main" val="10000"/>
                      </a:ext>
                    </a:extLst>
                  </a:tr>
                  <a:tr h="564679">
                    <a:tc>
                      <a:txBody>
                        <a:bodyPr/>
                        <a:lstStyle/>
                        <a:p>
                          <a:endParaRPr lang="en-US"/>
                        </a:p>
                      </a:txBody>
                      <a:tcPr marL="36576" marR="36576" marT="36576" marB="36576" anchor="ctr">
                        <a:blipFill>
                          <a:blip r:embed="rId3"/>
                          <a:stretch>
                            <a:fillRect t="-143011" r="-135636" b="-15054"/>
                          </a:stretch>
                        </a:blipFill>
                      </a:tcPr>
                    </a:tc>
                    <a:tc>
                      <a:txBody>
                        <a:bodyPr/>
                        <a:lstStyle/>
                        <a:p>
                          <a:pPr algn="l">
                            <a:defRPr sz="1600"/>
                          </a:pPr>
                          <a:r>
                            <a:rPr sz="2400" dirty="0"/>
                            <a:t>​</a:t>
                          </a:r>
                        </a:p>
                      </a:txBody>
                      <a:tcPr marL="36576" marR="36576" marT="36576" marB="36576" anchor="ctr"/>
                    </a:tc>
                    <a:extLst>
                      <a:ext uri="{0D108BD9-81ED-4DB2-BD59-A6C34878D82A}">
                        <a16:rowId xmlns:a16="http://schemas.microsoft.com/office/drawing/2014/main" val="10001"/>
                      </a:ext>
                    </a:extLst>
                  </a:tr>
                </a:tbl>
              </a:graphicData>
            </a:graphic>
          </p:graphicFrame>
        </mc:Fallback>
      </mc:AlternateContent>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10.3.2: Hypothesis Test for a Population Mean (Left-Tailed, σ Unknown)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fontScale="92500" lnSpcReduction="20000"/>
              </a:bodyPr>
              <a:lstStyle/>
              <a:p>
                <a:pPr>
                  <a:defRPr b="1"/>
                </a:pPr>
                <a:r>
                  <a:rPr sz="2800" dirty="0"/>
                  <a:t>TI-83/84 Plus:</a:t>
                </a:r>
              </a:p>
              <a:p>
                <a:pPr>
                  <a:defRPr sz="2800"/>
                </a:pPr>
                <a:r>
                  <a:rPr sz="2800" dirty="0"/>
                  <a:t>When using a TI-83/84 Plus calculator, you do not need to first calculate the </a:t>
                </a:r>
                <a14:m>
                  <m:oMath xmlns:m="http://schemas.openxmlformats.org/officeDocument/2006/math">
                    <m:r>
                      <a:rPr>
                        <a:latin typeface="Cambria Math" panose="02040503050406030204" pitchFamily="18" charset="0"/>
                      </a:rPr>
                      <m:t>𝑡</m:t>
                    </m:r>
                  </m:oMath>
                </a14:m>
                <a:r>
                  <a:rPr sz="2800" dirty="0"/>
                  <a:t>-test statistic. The calculator will calculate </a:t>
                </a:r>
                <a14:m>
                  <m:oMath xmlns:m="http://schemas.openxmlformats.org/officeDocument/2006/math">
                    <m:r>
                      <a:rPr>
                        <a:latin typeface="Cambria Math" panose="02040503050406030204" pitchFamily="18" charset="0"/>
                      </a:rPr>
                      <m:t>𝑡</m:t>
                    </m:r>
                  </m:oMath>
                </a14:m>
                <a:r>
                  <a:rPr sz="2800" dirty="0"/>
                  <a:t> and the </a:t>
                </a:r>
                <a14:m>
                  <m:oMath xmlns:m="http://schemas.openxmlformats.org/officeDocument/2006/math">
                    <m:r>
                      <a:rPr>
                        <a:latin typeface="Cambria Math" panose="02040503050406030204" pitchFamily="18" charset="0"/>
                      </a:rPr>
                      <m:t>𝑝</m:t>
                    </m:r>
                  </m:oMath>
                </a14:m>
                <a:r>
                  <a:rPr sz="2800" dirty="0"/>
                  <a:t>-value simultaneously. Under the </a:t>
                </a:r>
                <a:br>
                  <a:rPr lang="en-US" sz="2800" dirty="0"/>
                </a:br>
                <a:r>
                  <a:rPr sz="2800" b="1" dirty="0"/>
                  <a:t>STATS &gt; TESTS</a:t>
                </a:r>
                <a:r>
                  <a:rPr sz="2800" dirty="0"/>
                  <a:t> menu, choose option </a:t>
                </a:r>
                <a:r>
                  <a:rPr sz="2800" b="1" dirty="0"/>
                  <a:t>T-Test</a:t>
                </a:r>
                <a:r>
                  <a:rPr sz="2800" dirty="0"/>
                  <a:t>. Since we know the sample statistics, choose </a:t>
                </a:r>
                <a:r>
                  <a:rPr sz="2800" b="1" dirty="0"/>
                  <a:t>Stats</a:t>
                </a:r>
                <a:r>
                  <a:rPr sz="2800" dirty="0"/>
                  <a:t> instead of </a:t>
                </a:r>
                <a:r>
                  <a:rPr sz="2800" b="1" dirty="0"/>
                  <a:t>Data</a:t>
                </a:r>
                <a:r>
                  <a:rPr sz="2800" dirty="0"/>
                  <a:t>. For </a:t>
                </a:r>
                <a:r>
                  <a:rPr sz="2800" b="1" dirty="0"/>
                  <a:t>μ0</a:t>
                </a:r>
                <a:r>
                  <a:rPr sz="2800" dirty="0"/>
                  <a:t>, enter the value from the null hypothesis; thus, enter </a:t>
                </a:r>
                <a:r>
                  <a:rPr sz="2800" dirty="0">
                    <a:latin typeface="Cambria Math"/>
                  </a:rPr>
                  <a:t>8.0</a:t>
                </a:r>
                <a:r>
                  <a:rPr sz="2800" dirty="0"/>
                  <a:t>. Enter the rest of the given values, as shown in the following screenshot. Choose the alternative hypothesis </a:t>
                </a:r>
                <a:r>
                  <a:rPr sz="2800" b="1" dirty="0"/>
                  <a:t>&lt;μ0</a:t>
                </a:r>
                <a:r>
                  <a:rPr sz="2800" dirty="0"/>
                  <a:t>. Select </a:t>
                </a:r>
                <a:r>
                  <a:rPr sz="2800" b="1" dirty="0"/>
                  <a:t>Calculate</a:t>
                </a:r>
                <a:r>
                  <a:rPr sz="2800" dirty="0"/>
                  <a:t> and press </a:t>
                </a:r>
                <a:r>
                  <a:rPr sz="2800" b="1" dirty="0"/>
                  <a:t>Enter</a:t>
                </a:r>
                <a:r>
                  <a:rPr sz="2800" dirty="0"/>
                  <a:t>.</a:t>
                </a:r>
              </a:p>
              <a:p>
                <a:pPr>
                  <a:defRPr sz="2800"/>
                </a:pPr>
                <a:r>
                  <a:rPr sz="2800" dirty="0"/>
                  <a:t>The output screen below shows the alternative hypothesis, calculates the </a:t>
                </a:r>
                <a14:m>
                  <m:oMath xmlns:m="http://schemas.openxmlformats.org/officeDocument/2006/math">
                    <m:r>
                      <a:rPr>
                        <a:latin typeface="Cambria Math" panose="02040503050406030204" pitchFamily="18" charset="0"/>
                      </a:rPr>
                      <m:t>𝑡</m:t>
                    </m:r>
                  </m:oMath>
                </a14:m>
                <a:r>
                  <a:rPr sz="2800" dirty="0"/>
                  <a:t>-test statistic and the </a:t>
                </a:r>
                <a14:m>
                  <m:oMath xmlns:m="http://schemas.openxmlformats.org/officeDocument/2006/math">
                    <m:r>
                      <a:rPr>
                        <a:latin typeface="Cambria Math" panose="02040503050406030204" pitchFamily="18" charset="0"/>
                      </a:rPr>
                      <m:t>𝑝</m:t>
                    </m:r>
                  </m:oMath>
                </a14:m>
                <a:r>
                  <a:rPr sz="2800" dirty="0"/>
                  <a:t>-value, and then reiterates the sample mean, sample standard deviation, and sample size that were entered.</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cstate="print"/>
                <a:stretch>
                  <a:fillRect l="-1333" t="-2454" r="-2222"/>
                </a:stretch>
              </a:blipFill>
            </p:spPr>
            <p:txBody>
              <a:bodyPr/>
              <a:lstStyle/>
              <a:p>
                <a:r>
                  <a:rPr lang="en-US">
                    <a:noFill/>
                  </a:rPr>
                  <a:t> </a:t>
                </a:r>
              </a:p>
            </p:txBody>
          </p:sp>
        </mc:Fallback>
      </mc:AlternateContent>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10.3.2: Hypothesis Test for a Population Mean (Left-Tailed, σ Unknown) (cont.)</a:t>
            </a:r>
          </a:p>
        </p:txBody>
      </p:sp>
      <p:pic>
        <p:nvPicPr>
          <p:cNvPr id="5" name="Content Placeholder 4">
            <a:extLst>
              <a:ext uri="{FF2B5EF4-FFF2-40B4-BE49-F238E27FC236}">
                <a16:creationId xmlns:a16="http://schemas.microsoft.com/office/drawing/2014/main" id="{CB846FA2-6AD4-48E3-A33D-19DF9FB25088}"/>
              </a:ext>
            </a:extLst>
          </p:cNvPr>
          <p:cNvPicPr>
            <a:picLocks noGrp="1" noChangeAspect="1"/>
          </p:cNvPicPr>
          <p:nvPr>
            <p:ph sz="quarter" idx="11"/>
          </p:nvPr>
        </p:nvPicPr>
        <p:blipFill>
          <a:blip r:embed="rId2" cstate="print">
            <a:extLst>
              <a:ext uri="{28A0092B-C50C-407E-A947-70E740481C1C}">
                <a14:useLocalDpi xmlns:a14="http://schemas.microsoft.com/office/drawing/2010/main" val="0"/>
              </a:ext>
            </a:extLst>
          </a:blip>
          <a:stretch>
            <a:fillRect/>
          </a:stretch>
        </p:blipFill>
        <p:spPr>
          <a:xfrm>
            <a:off x="2108410" y="1676400"/>
            <a:ext cx="4927179" cy="3284786"/>
          </a:xfr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10.3.2: Hypothesis Test for a Population Mean (Left-Tailed, σ Unknown) (cont.)</a:t>
            </a:r>
          </a:p>
        </p:txBody>
      </p:sp>
      <p:pic>
        <p:nvPicPr>
          <p:cNvPr id="5" name="Content Placeholder 4">
            <a:extLst>
              <a:ext uri="{FF2B5EF4-FFF2-40B4-BE49-F238E27FC236}">
                <a16:creationId xmlns:a16="http://schemas.microsoft.com/office/drawing/2014/main" id="{DCA8B764-5F42-4151-8E94-204216029C1F}"/>
              </a:ext>
            </a:extLst>
          </p:cNvPr>
          <p:cNvPicPr>
            <a:picLocks noGrp="1" noChangeAspect="1"/>
          </p:cNvPicPr>
          <p:nvPr>
            <p:ph sz="quarter" idx="11"/>
          </p:nvPr>
        </p:nvPicPr>
        <p:blipFill>
          <a:blip r:embed="rId2" cstate="print">
            <a:extLst>
              <a:ext uri="{28A0092B-C50C-407E-A947-70E740481C1C}">
                <a14:useLocalDpi xmlns:a14="http://schemas.microsoft.com/office/drawing/2010/main" val="0"/>
              </a:ext>
            </a:extLst>
          </a:blip>
          <a:stretch>
            <a:fillRect/>
          </a:stretch>
        </p:blipFill>
        <p:spPr>
          <a:xfrm>
            <a:off x="2362200" y="1574800"/>
            <a:ext cx="5562600" cy="3708400"/>
          </a:xfr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10.3.2: Hypothesis Test for a Population Mean (Left-Tailed, </a:t>
            </a:r>
            <a:r>
              <a:rPr i="1" dirty="0"/>
              <a:t>σ</a:t>
            </a:r>
            <a:r>
              <a:rPr dirty="0"/>
              <a:t> Unknown)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fontScale="77500" lnSpcReduction="20000"/>
              </a:bodyPr>
              <a:lstStyle/>
              <a:p>
                <a:pPr>
                  <a:defRPr b="1"/>
                </a:pPr>
                <a:r>
                  <a:rPr sz="2800"/>
                  <a:t>Step 4: Draw a conclusion and interpret the decision.</a:t>
                </a:r>
              </a:p>
              <a:p>
                <a:pPr>
                  <a:defRPr sz="2800"/>
                </a:pPr>
                <a:r>
                  <a:rPr sz="2800"/>
                  <a:t>We can use either tables to find the rejection region or technology to find the </a:t>
                </a:r>
                <a14:m>
                  <m:oMath xmlns:m="http://schemas.openxmlformats.org/officeDocument/2006/math">
                    <m:r>
                      <a:rPr>
                        <a:latin typeface="Cambria Math" panose="02040503050406030204" pitchFamily="18" charset="0"/>
                      </a:rPr>
                      <m:t>𝑝</m:t>
                    </m:r>
                  </m:oMath>
                </a14:m>
                <a:r>
                  <a:rPr sz="2800"/>
                  <a:t>-value to determine the conclusion. These two methods are shown below.</a:t>
                </a:r>
              </a:p>
              <a:p>
                <a:pPr>
                  <a:defRPr b="1"/>
                </a:pPr>
                <a:r>
                  <a:rPr sz="2800"/>
                  <a:t>Method 1: Rejection Regions</a:t>
                </a:r>
              </a:p>
              <a:p>
                <a:pPr>
                  <a:defRPr sz="2800"/>
                </a:pPr>
                <a:r>
                  <a:rPr sz="2800"/>
                  <a:t>Notice from the symbol found in the alternative hypothesis that we are running a left-tailed test. We then need to obtain the critical </a:t>
                </a:r>
                <a14:m>
                  <m:oMath xmlns:m="http://schemas.openxmlformats.org/officeDocument/2006/math">
                    <m:r>
                      <a:rPr>
                        <a:latin typeface="Cambria Math" panose="02040503050406030204" pitchFamily="18" charset="0"/>
                      </a:rPr>
                      <m:t>𝑡</m:t>
                    </m:r>
                  </m:oMath>
                </a14:m>
                <a:r>
                  <a:rPr sz="2800"/>
                  <a:t>-score for the rejection region. From the table, we see that a one-tailed </a:t>
                </a:r>
                <a14:m>
                  <m:oMath xmlns:m="http://schemas.openxmlformats.org/officeDocument/2006/math">
                    <m:r>
                      <a:rPr>
                        <a:latin typeface="Cambria Math" panose="02040503050406030204" pitchFamily="18" charset="0"/>
                      </a:rPr>
                      <m:t>𝑡</m:t>
                    </m:r>
                  </m:oMath>
                </a14:m>
                <a:r>
                  <a:rPr sz="2800"/>
                  <a:t>-test with </a:t>
                </a:r>
                <a14:m>
                  <m:oMath xmlns:m="http://schemas.openxmlformats.org/officeDocument/2006/math">
                    <m:r>
                      <a:rPr>
                        <a:latin typeface="Cambria Math" panose="02040503050406030204" pitchFamily="18" charset="0"/>
                      </a:rPr>
                      <m:t>𝛼</m:t>
                    </m:r>
                    <m:r>
                      <a:rPr>
                        <a:latin typeface="Cambria Math" panose="02040503050406030204" pitchFamily="18" charset="0"/>
                      </a:rPr>
                      <m:t>=0.025</m:t>
                    </m:r>
                  </m:oMath>
                </a14:m>
                <a:r>
                  <a:rPr sz="2800"/>
                  <a:t> and </a:t>
                </a:r>
                <a14:m>
                  <m:oMath xmlns:m="http://schemas.openxmlformats.org/officeDocument/2006/math">
                    <m:r>
                      <a:rPr>
                        <a:latin typeface="Cambria Math" panose="02040503050406030204" pitchFamily="18" charset="0"/>
                      </a:rPr>
                      <m:t>𝑛</m:t>
                    </m:r>
                    <m:r>
                      <a:rPr>
                        <a:latin typeface="Cambria Math" panose="02040503050406030204" pitchFamily="18" charset="0"/>
                      </a:rPr>
                      <m:t>−1=18</m:t>
                    </m:r>
                  </m:oMath>
                </a14:m>
                <a:r>
                  <a:rPr sz="2800"/>
                  <a:t> degrees of freedom has a critical </a:t>
                </a:r>
                <a14:m>
                  <m:oMath xmlns:m="http://schemas.openxmlformats.org/officeDocument/2006/math">
                    <m:r>
                      <a:rPr>
                        <a:latin typeface="Cambria Math" panose="02040503050406030204" pitchFamily="18" charset="0"/>
                      </a:rPr>
                      <m:t>𝑡</m:t>
                    </m:r>
                  </m:oMath>
                </a14:m>
                <a:r>
                  <a:rPr sz="2800"/>
                  <a:t>-score of </a:t>
                </a:r>
                <a:r>
                  <a:rPr sz="2800">
                    <a:latin typeface="Cambria Math"/>
                  </a:rPr>
                  <a:t>2.101</a:t>
                </a:r>
                <a:r>
                  <a:rPr sz="2800"/>
                  <a:t>. Because the area in a left-tailed test is shaded in the left tail of the distribution, the critical </a:t>
                </a:r>
                <a14:m>
                  <m:oMath xmlns:m="http://schemas.openxmlformats.org/officeDocument/2006/math">
                    <m:r>
                      <a:rPr>
                        <a:latin typeface="Cambria Math" panose="02040503050406030204" pitchFamily="18" charset="0"/>
                      </a:rPr>
                      <m:t>𝑡</m:t>
                    </m:r>
                  </m:oMath>
                </a14:m>
                <a:r>
                  <a:rPr sz="2800"/>
                  <a:t>-score will be negative, </a:t>
                </a:r>
                <a14:m>
                  <m:oMath xmlns:m="http://schemas.openxmlformats.org/officeDocument/2006/math">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𝑡</m:t>
                        </m:r>
                      </m:e>
                      <m:sub>
                        <m:r>
                          <a:rPr>
                            <a:latin typeface="Cambria Math" panose="02040503050406030204" pitchFamily="18" charset="0"/>
                          </a:rPr>
                          <m:t>𝛼</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𝑡</m:t>
                        </m:r>
                      </m:e>
                      <m:sub>
                        <m:r>
                          <a:rPr>
                            <a:latin typeface="Cambria Math" panose="02040503050406030204" pitchFamily="18" charset="0"/>
                          </a:rPr>
                          <m:t>0.025</m:t>
                        </m:r>
                      </m:sub>
                    </m:sSub>
                    <m:r>
                      <a:rPr>
                        <a:latin typeface="Cambria Math" panose="02040503050406030204" pitchFamily="18" charset="0"/>
                      </a:rPr>
                      <m:t>=−2.101</m:t>
                    </m:r>
                  </m:oMath>
                </a14:m>
                <a:r>
                  <a:rPr sz="2800"/>
                  <a:t>. The rejection region is shown in the following graph. Because the test statistic calculated from the sample, </a:t>
                </a:r>
                <a14:m>
                  <m:oMath xmlns:m="http://schemas.openxmlformats.org/officeDocument/2006/math">
                    <m:r>
                      <a:rPr>
                        <a:latin typeface="Cambria Math" panose="02040503050406030204" pitchFamily="18" charset="0"/>
                      </a:rPr>
                      <m:t>𝑡</m:t>
                    </m:r>
                    <m:r>
                      <a:rPr>
                        <a:latin typeface="Cambria Math" panose="02040503050406030204" pitchFamily="18" charset="0"/>
                      </a:rPr>
                      <m:t>≈−1.981</m:t>
                    </m:r>
                  </m:oMath>
                </a14:m>
                <a:r>
                  <a:rPr sz="2800"/>
                  <a:t>, does not fall in the rejection region, we must fail to reject the null hypothesis.</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cstate="print"/>
                <a:stretch>
                  <a:fillRect l="-963" t="-2086" r="-1037"/>
                </a:stretch>
              </a:blipFill>
            </p:spPr>
            <p:txBody>
              <a:bodyPr/>
              <a:lstStyle/>
              <a:p>
                <a:r>
                  <a:rPr lang="en-US">
                    <a:noFill/>
                  </a:rPr>
                  <a:t> </a:t>
                </a:r>
              </a:p>
            </p:txBody>
          </p:sp>
        </mc:Fallback>
      </mc:AlternateContent>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10.3.2: Hypothesis Test for a Population Mean (Left-Tailed, σ Unknown) (cont.)</a:t>
            </a:r>
          </a:p>
        </p:txBody>
      </p:sp>
      <p:pic>
        <p:nvPicPr>
          <p:cNvPr id="5" name="Content Placeholder 4">
            <a:extLst>
              <a:ext uri="{FF2B5EF4-FFF2-40B4-BE49-F238E27FC236}">
                <a16:creationId xmlns:a16="http://schemas.microsoft.com/office/drawing/2014/main" id="{2E8A8463-3E0C-491A-B9FF-1C72EE78B7DA}"/>
              </a:ext>
            </a:extLst>
          </p:cNvPr>
          <p:cNvPicPr>
            <a:picLocks noGrp="1" noChangeAspect="1"/>
          </p:cNvPicPr>
          <p:nvPr>
            <p:ph sz="quarter" idx="11"/>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095500" y="1531144"/>
            <a:ext cx="4953000" cy="3952875"/>
          </a:xfr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10.3.2: Hypothesis Test for a Population Mean (Left-Tailed, σ Unknown) (cont.)</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fontScale="92500" lnSpcReduction="10000"/>
              </a:bodyPr>
              <a:lstStyle/>
              <a:p>
                <a:pPr>
                  <a:defRPr sz="2800" b="1"/>
                </a:pPr>
                <a:r>
                  <a:rPr sz="2800" dirty="0"/>
                  <a:t>Method 2: </a:t>
                </a:r>
                <a14:m>
                  <m:oMath xmlns:m="http://schemas.openxmlformats.org/officeDocument/2006/math">
                    <m:r>
                      <a:rPr>
                        <a:latin typeface="Cambria Math" panose="02040503050406030204" pitchFamily="18" charset="0"/>
                      </a:rPr>
                      <m:t>𝑝</m:t>
                    </m:r>
                  </m:oMath>
                </a14:m>
                <a:r>
                  <a:rPr sz="2800" dirty="0"/>
                  <a:t>-values</a:t>
                </a:r>
              </a:p>
              <a:p>
                <a:pPr>
                  <a:defRPr sz="2800"/>
                </a:pPr>
                <a:r>
                  <a:rPr sz="2800" dirty="0"/>
                  <a:t>As the table does not give us a way of determining the </a:t>
                </a:r>
                <a14:m>
                  <m:oMath xmlns:m="http://schemas.openxmlformats.org/officeDocument/2006/math">
                    <m:r>
                      <a:rPr>
                        <a:latin typeface="Cambria Math" panose="02040503050406030204" pitchFamily="18" charset="0"/>
                      </a:rPr>
                      <m:t>𝑝</m:t>
                    </m:r>
                  </m:oMath>
                </a14:m>
                <a:r>
                  <a:rPr sz="2800" dirty="0"/>
                  <a:t>-value precisely, we must rely on technology. The </a:t>
                </a:r>
                <a14:m>
                  <m:oMath xmlns:m="http://schemas.openxmlformats.org/officeDocument/2006/math">
                    <m:r>
                      <a:rPr>
                        <a:latin typeface="Cambria Math" panose="02040503050406030204" pitchFamily="18" charset="0"/>
                      </a:rPr>
                      <m:t>𝑝</m:t>
                    </m:r>
                  </m:oMath>
                </a14:m>
                <a:r>
                  <a:rPr sz="2800" dirty="0"/>
                  <a:t>-value given by the TI-83/84 Plus calculator is approximately </a:t>
                </a:r>
                <a:r>
                  <a:rPr sz="2800" dirty="0">
                    <a:latin typeface="Cambria Math"/>
                  </a:rPr>
                  <a:t>0.0315</a:t>
                </a:r>
                <a:r>
                  <a:rPr sz="2800" dirty="0"/>
                  <a:t>, as shown in the output screen above. Since </a:t>
                </a:r>
                <a14:m>
                  <m:oMath xmlns:m="http://schemas.openxmlformats.org/officeDocument/2006/math">
                    <m:r>
                      <a:rPr>
                        <a:latin typeface="Cambria Math" panose="02040503050406030204" pitchFamily="18" charset="0"/>
                      </a:rPr>
                      <m:t>0.0315&gt;0.025</m:t>
                    </m:r>
                  </m:oMath>
                </a14:m>
                <a:r>
                  <a:rPr sz="2800" dirty="0"/>
                  <a:t>, we have </a:t>
                </a:r>
                <a14:m>
                  <m:oMath xmlns:m="http://schemas.openxmlformats.org/officeDocument/2006/math">
                    <m:r>
                      <a:rPr>
                        <a:latin typeface="Cambria Math" panose="02040503050406030204" pitchFamily="18" charset="0"/>
                      </a:rPr>
                      <m:t>𝑝</m:t>
                    </m:r>
                    <m:r>
                      <m:rPr>
                        <m:nor/>
                      </m:rPr>
                      <a:rPr/>
                      <m:t>−</m:t>
                    </m:r>
                    <m:r>
                      <m:rPr>
                        <m:nor/>
                      </m:rPr>
                      <a:rPr/>
                      <m:t>value</m:t>
                    </m:r>
                    <m:r>
                      <a:rPr>
                        <a:latin typeface="Cambria Math" panose="02040503050406030204" pitchFamily="18" charset="0"/>
                      </a:rPr>
                      <m:t>&gt;</m:t>
                    </m:r>
                    <m:r>
                      <a:rPr>
                        <a:latin typeface="Cambria Math" panose="02040503050406030204" pitchFamily="18" charset="0"/>
                      </a:rPr>
                      <m:t>𝛼</m:t>
                    </m:r>
                  </m:oMath>
                </a14:m>
                <a:r>
                  <a:rPr sz="2800" dirty="0"/>
                  <a:t>. Thus, the conclusion is to fail to reject the null hypothesis.</a:t>
                </a:r>
              </a:p>
              <a:p>
                <a:r>
                  <a:rPr sz="2800" i="1" dirty="0"/>
                  <a:t>Interpretation</a:t>
                </a:r>
                <a:r>
                  <a:rPr sz="2800" dirty="0"/>
                  <a:t>: We can interpret this conclusion of failing to reject the null hypothesis to mean that the evidence collected is not strong enough at the </a:t>
                </a:r>
                <a:r>
                  <a:rPr sz="2800" dirty="0">
                    <a:latin typeface="Cambria Math"/>
                  </a:rPr>
                  <a:t>0.025</a:t>
                </a:r>
                <a:r>
                  <a:rPr sz="2800" dirty="0"/>
                  <a:t> level of significance to reject the null hypothesis in favor of the administrators' claim that the mean number of patients per nurse is less than </a:t>
                </a:r>
                <a:r>
                  <a:rPr sz="2800" dirty="0">
                    <a:latin typeface="Cambria Math"/>
                  </a:rPr>
                  <a:t>8.0</a:t>
                </a:r>
                <a:r>
                  <a:rPr sz="2800" dirty="0"/>
                  <a:t>.</a:t>
                </a:r>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33" t="-1840" r="-1259" b="-1595"/>
                </a:stretch>
              </a:blipFill>
            </p:spPr>
            <p:txBody>
              <a:bodyPr/>
              <a:lstStyle/>
              <a:p>
                <a:r>
                  <a:rPr lang="en-US">
                    <a:noFill/>
                  </a:rPr>
                  <a:t> </a:t>
                </a:r>
              </a:p>
            </p:txBody>
          </p:sp>
        </mc:Fallback>
      </mc:AlternateContent>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a:bodyPr>
              <a:lstStyle/>
              <a:p>
                <a:pPr>
                  <a:defRPr sz="3200"/>
                </a:pPr>
                <a:r>
                  <a:t>Formula: Test Statistic for a Hypothesis Test for a Population Mean</a:t>
                </a:r>
                <a:r>
                  <a:rPr sz="2800"/>
                  <a:t> </a:t>
                </a:r>
                <a:r>
                  <a:t>(</a:t>
                </a:r>
                <a14:m>
                  <m:oMath xmlns:m="http://schemas.openxmlformats.org/officeDocument/2006/math">
                    <m:r>
                      <a:rPr sz="3200">
                        <a:latin typeface="Cambria Math"/>
                      </a:rPr>
                      <m:t>𝜎</m:t>
                    </m:r>
                  </m:oMath>
                </a14:m>
                <a:r>
                  <a:rPr sz="2800"/>
                  <a:t> </a:t>
                </a:r>
                <a:r>
                  <a:t>Unknown)</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cstate="print"/>
                <a:stretch>
                  <a:fillRect l="-1481" t="-16000" r="-2593" b="-19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a:xfrm>
                <a:off x="457200" y="1082078"/>
                <a:ext cx="8229600" cy="4556722"/>
              </a:xfrm>
            </p:spPr>
            <p:txBody>
              <a:bodyPr>
                <a:normAutofit fontScale="85000" lnSpcReduction="20000"/>
              </a:bodyPr>
              <a:lstStyle/>
              <a:p>
                <a:r>
                  <a:rPr sz="2800"/>
                  <a:t>When the population standard deviation is unknown, the sample taken is a simple random sample, and either the sample size is at least </a:t>
                </a:r>
                <a:r>
                  <a:rPr sz="2800">
                    <a:latin typeface="Cambria Math"/>
                  </a:rPr>
                  <a:t>30</a:t>
                </a:r>
                <a:r>
                  <a:rPr sz="2800"/>
                  <a:t> or the population distribution is apporoximately normal, the test statistic for a hypothesis test for a population mean is given by</a:t>
                </a:r>
              </a:p>
              <a:p>
                <a:pPr algn="ctr">
                  <a:defRPr sz="2800"/>
                </a:pPr>
                <a14:m>
                  <m:oMathPara xmlns:m="http://schemas.openxmlformats.org/officeDocument/2006/math">
                    <m:oMathParaPr>
                      <m:jc m:val="centerGroup"/>
                    </m:oMathParaPr>
                    <m:oMath xmlns:m="http://schemas.openxmlformats.org/officeDocument/2006/math">
                      <m:r>
                        <a:rPr>
                          <a:latin typeface="Cambria Math" panose="02040503050406030204" pitchFamily="18" charset="0"/>
                        </a:rPr>
                        <m:t>𝑡</m:t>
                      </m:r>
                      <m:r>
                        <a:rPr>
                          <a:latin typeface="Cambria Math" panose="02040503050406030204" pitchFamily="18" charset="0"/>
                        </a:rPr>
                        <m:t>=</m:t>
                      </m:r>
                      <m:f>
                        <m:fPr>
                          <m:ctrlPr>
                            <a:rPr i="1">
                              <a:latin typeface="Cambria Math" panose="02040503050406030204" pitchFamily="18" charset="0"/>
                            </a:rPr>
                          </m:ctrlPr>
                        </m:fPr>
                        <m:num>
                          <m:bar>
                            <m:barPr>
                              <m:pos m:val="top"/>
                              <m:ctrlPr>
                                <a:rPr i="1">
                                  <a:latin typeface="Cambria Math" panose="02040503050406030204" pitchFamily="18" charset="0"/>
                                </a:rPr>
                              </m:ctrlPr>
                            </m:barPr>
                            <m:e>
                              <m:r>
                                <a:rPr>
                                  <a:latin typeface="Cambria Math" panose="02040503050406030204" pitchFamily="18" charset="0"/>
                                </a:rPr>
                                <m:t>𝑥</m:t>
                              </m:r>
                            </m:e>
                          </m:bar>
                          <m:r>
                            <a:rPr>
                              <a:latin typeface="Cambria Math" panose="02040503050406030204" pitchFamily="18" charset="0"/>
                            </a:rPr>
                            <m:t>−</m:t>
                          </m:r>
                          <m:r>
                            <a:rPr>
                              <a:latin typeface="Cambria Math" panose="02040503050406030204" pitchFamily="18" charset="0"/>
                            </a:rPr>
                            <m:t>𝜇</m:t>
                          </m:r>
                        </m:num>
                        <m:den>
                          <m:d>
                            <m:dPr>
                              <m:ctrlPr>
                                <a:rPr i="1">
                                  <a:latin typeface="Cambria Math" panose="02040503050406030204" pitchFamily="18" charset="0"/>
                                </a:rPr>
                              </m:ctrlPr>
                            </m:dPr>
                            <m:e>
                              <m:f>
                                <m:fPr>
                                  <m:ctrlPr>
                                    <a:rPr i="1">
                                      <a:latin typeface="Cambria Math" panose="02040503050406030204" pitchFamily="18" charset="0"/>
                                    </a:rPr>
                                  </m:ctrlPr>
                                </m:fPr>
                                <m:num>
                                  <m:r>
                                    <a:rPr>
                                      <a:latin typeface="Cambria Math" panose="02040503050406030204" pitchFamily="18" charset="0"/>
                                    </a:rPr>
                                    <m:t>𝑠</m:t>
                                  </m:r>
                                </m:num>
                                <m:den>
                                  <m:rad>
                                    <m:radPr>
                                      <m:degHide m:val="on"/>
                                      <m:ctrlPr>
                                        <a:rPr i="1">
                                          <a:latin typeface="Cambria Math" panose="02040503050406030204" pitchFamily="18" charset="0"/>
                                        </a:rPr>
                                      </m:ctrlPr>
                                    </m:radPr>
                                    <m:deg/>
                                    <m:e>
                                      <m:r>
                                        <a:rPr>
                                          <a:latin typeface="Cambria Math" panose="02040503050406030204" pitchFamily="18" charset="0"/>
                                        </a:rPr>
                                        <m:t>𝑛</m:t>
                                      </m:r>
                                    </m:e>
                                  </m:rad>
                                </m:den>
                              </m:f>
                            </m:e>
                          </m:d>
                        </m:den>
                      </m:f>
                    </m:oMath>
                  </m:oMathPara>
                </a14:m>
                <a:endParaRPr sz="2800"/>
              </a:p>
              <a:p>
                <a:pPr>
                  <a:defRPr sz="2800"/>
                </a:pPr>
                <a:r>
                  <a:rPr sz="2800"/>
                  <a:t>where </a:t>
                </a:r>
                <a14:m>
                  <m:oMath xmlns:m="http://schemas.openxmlformats.org/officeDocument/2006/math">
                    <m:bar>
                      <m:barPr>
                        <m:pos m:val="top"/>
                        <m:ctrlPr>
                          <a:rPr i="1">
                            <a:latin typeface="Cambria Math" panose="02040503050406030204" pitchFamily="18" charset="0"/>
                          </a:rPr>
                        </m:ctrlPr>
                      </m:barPr>
                      <m:e>
                        <m:r>
                          <a:rPr>
                            <a:latin typeface="Cambria Math" panose="02040503050406030204" pitchFamily="18" charset="0"/>
                          </a:rPr>
                          <m:t>𝑥</m:t>
                        </m:r>
                      </m:e>
                    </m:bar>
                  </m:oMath>
                </a14:m>
                <a:r>
                  <a:rPr sz="2800"/>
                  <a:t> is the sample mean,</a:t>
                </a:r>
              </a:p>
              <a:p>
                <a14:m>
                  <m:oMath xmlns:m="http://schemas.openxmlformats.org/officeDocument/2006/math">
                    <m:r>
                      <a:rPr>
                        <a:latin typeface="Cambria Math" panose="02040503050406030204" pitchFamily="18" charset="0"/>
                      </a:rPr>
                      <m:t>𝜇</m:t>
                    </m:r>
                  </m:oMath>
                </a14:m>
                <a:r>
                  <a:rPr sz="2800"/>
                  <a:t> is the presumed value of the population mean from the null hypothesis,</a:t>
                </a:r>
              </a:p>
              <a:p>
                <a14:m>
                  <m:oMath xmlns:m="http://schemas.openxmlformats.org/officeDocument/2006/math">
                    <m:r>
                      <a:rPr>
                        <a:latin typeface="Cambria Math" panose="02040503050406030204" pitchFamily="18" charset="0"/>
                      </a:rPr>
                      <m:t>𝑠</m:t>
                    </m:r>
                  </m:oMath>
                </a14:m>
                <a:r>
                  <a:rPr sz="2800"/>
                  <a:t> is the sample standard deviation, and</a:t>
                </a:r>
              </a:p>
              <a:p>
                <a14:m>
                  <m:oMath xmlns:m="http://schemas.openxmlformats.org/officeDocument/2006/math">
                    <m:r>
                      <a:rPr>
                        <a:latin typeface="Cambria Math" panose="02040503050406030204" pitchFamily="18" charset="0"/>
                      </a:rPr>
                      <m:t>𝑛</m:t>
                    </m:r>
                  </m:oMath>
                </a14:m>
                <a:r>
                  <a:rPr sz="2800"/>
                  <a:t> is the sample size.</a:t>
                </a:r>
              </a:p>
              <a:p>
                <a:endParaRPr sz="280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xfrm>
                <a:off x="457200" y="1082078"/>
                <a:ext cx="8229600" cy="4556722"/>
              </a:xfrm>
              <a:blipFill>
                <a:blip r:embed="rId3" cstate="print"/>
                <a:stretch>
                  <a:fillRect l="-959" t="-2261" r="-1402"/>
                </a:stretch>
              </a:blipFill>
            </p:spPr>
            <p:txBody>
              <a:bodyPr/>
              <a:lstStyle/>
              <a:p>
                <a:r>
                  <a:rPr lang="en-US">
                    <a:noFill/>
                  </a:rPr>
                  <a:t> </a:t>
                </a:r>
              </a:p>
            </p:txBody>
          </p:sp>
        </mc:Fallback>
      </mc:AlternateContent>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Technology</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a:xfrm>
                <a:off x="457200" y="1082078"/>
                <a:ext cx="8229600" cy="2346922"/>
              </a:xfrm>
            </p:spPr>
            <p:txBody>
              <a:bodyPr>
                <a:normAutofit/>
              </a:bodyPr>
              <a:lstStyle/>
              <a:p>
                <a:pPr>
                  <a:defRPr sz="2800"/>
                </a:pPr>
                <a:r>
                  <a:rPr sz="2800"/>
                  <a:t>For further instructions on performing a hypothesis test for a population mean with </a:t>
                </a:r>
                <a14:m>
                  <m:oMath xmlns:m="http://schemas.openxmlformats.org/officeDocument/2006/math">
                    <m:r>
                      <a:rPr>
                        <a:latin typeface="Cambria Math" panose="02040503050406030204" pitchFamily="18" charset="0"/>
                      </a:rPr>
                      <m:t>𝜎</m:t>
                    </m:r>
                  </m:oMath>
                </a14:m>
                <a:r>
                  <a:rPr sz="2800"/>
                  <a:t> unknown using a TI-83/84 Plus calculator or other technology, please visit stat.hawkeslearning.com and see </a:t>
                </a:r>
                <a:r>
                  <a:rPr b="1"/>
                  <a:t>Technology Instructions &gt; Hypothesis Testing &gt; t-Test</a:t>
                </a:r>
                <a:r>
                  <a:rPr sz="280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xfrm>
                <a:off x="457200" y="1082078"/>
                <a:ext cx="8229600" cy="2346922"/>
              </a:xfrm>
              <a:blipFill>
                <a:blip r:embed="rId2" cstate="print"/>
                <a:stretch>
                  <a:fillRect l="-1328" t="-2051" r="-1993" b="-1538"/>
                </a:stretch>
              </a:blipFill>
            </p:spPr>
            <p:txBody>
              <a:bodyPr/>
              <a:lstStyle/>
              <a:p>
                <a:r>
                  <a:rPr lang="en-US">
                    <a:noFill/>
                  </a:rPr>
                  <a:t> </a:t>
                </a:r>
              </a:p>
            </p:txBody>
          </p:sp>
        </mc:Fallback>
      </mc:AlternateContent>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a:bodyPr>
              <a:lstStyle/>
              <a:p>
                <a:pPr>
                  <a:defRPr sz="3200"/>
                </a:pPr>
                <a:r>
                  <a:t>Example 10.3.3: Hypothesis Test for a Population Mean (Right-Tailed,</a:t>
                </a:r>
                <a:r>
                  <a:rPr sz="2800"/>
                  <a:t> </a:t>
                </a:r>
                <a14:m>
                  <m:oMath xmlns:m="http://schemas.openxmlformats.org/officeDocument/2006/math">
                    <m:r>
                      <a:rPr sz="3200">
                        <a:latin typeface="Cambria Math"/>
                      </a:rPr>
                      <m:t>𝜎</m:t>
                    </m:r>
                  </m:oMath>
                </a14:m>
                <a:r>
                  <a:rPr sz="2800"/>
                  <a:t> </a:t>
                </a:r>
                <a:r>
                  <a:t>Unknown)</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cstate="print"/>
                <a:stretch>
                  <a:fillRect l="-1704" t="-16000" r="-3037" b="-19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lnSpcReduction="10000"/>
              </a:bodyPr>
              <a:lstStyle/>
              <a:p>
                <a:pPr>
                  <a:defRPr sz="2800"/>
                </a:pPr>
                <a:r>
                  <a:rPr sz="2800"/>
                  <a:t>A locally owned, independent department store has chosen its marketing strategies for many years under the assumption that the mean amount spent by each shopper in the store is </a:t>
                </a:r>
                <a14:m>
                  <m:oMath xmlns:m="http://schemas.openxmlformats.org/officeDocument/2006/math">
                    <m:r>
                      <a:rPr>
                        <a:latin typeface="Cambria Math" panose="02040503050406030204" pitchFamily="18" charset="0"/>
                      </a:rPr>
                      <m:t>$100.00</m:t>
                    </m:r>
                  </m:oMath>
                </a14:m>
                <a:r>
                  <a:rPr sz="2800"/>
                  <a:t>. A newly hired store manager claims that the current mean is higher and wants to change the marketing scheme accordingly. A group of </a:t>
                </a:r>
                <a:r>
                  <a:rPr sz="2800">
                    <a:latin typeface="Cambria Math"/>
                  </a:rPr>
                  <a:t>27</a:t>
                </a:r>
                <a:r>
                  <a:rPr sz="2800"/>
                  <a:t> shoppers is chosen at random and found to have spent a mean of </a:t>
                </a:r>
                <a14:m>
                  <m:oMath xmlns:m="http://schemas.openxmlformats.org/officeDocument/2006/math">
                    <m:r>
                      <a:rPr>
                        <a:latin typeface="Cambria Math" panose="02040503050406030204" pitchFamily="18" charset="0"/>
                      </a:rPr>
                      <m:t>$104.93</m:t>
                    </m:r>
                  </m:oMath>
                </a14:m>
                <a:r>
                  <a:rPr sz="2800"/>
                  <a:t> with a standard deviation of </a:t>
                </a:r>
                <a14:m>
                  <m:oMath xmlns:m="http://schemas.openxmlformats.org/officeDocument/2006/math">
                    <m:r>
                      <a:rPr>
                        <a:latin typeface="Cambria Math" panose="02040503050406030204" pitchFamily="18" charset="0"/>
                      </a:rPr>
                      <m:t>$9.07</m:t>
                    </m:r>
                  </m:oMath>
                </a14:m>
                <a:r>
                  <a:rPr sz="2800"/>
                  <a:t>. Assume that the population distribution of amounts spent is approximately normal, and test the store manager's claim at the </a:t>
                </a:r>
                <a:r>
                  <a:rPr sz="2800">
                    <a:latin typeface="Cambria Math"/>
                  </a:rPr>
                  <a:t>0.05</a:t>
                </a:r>
                <a:r>
                  <a:rPr sz="2800"/>
                  <a:t> level of significance.</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3" cstate="print"/>
                <a:stretch>
                  <a:fillRect l="-1481" t="-2086" r="-2296"/>
                </a:stretch>
              </a:blipFill>
            </p:spPr>
            <p:txBody>
              <a:bodyPr/>
              <a:lstStyle/>
              <a:p>
                <a:r>
                  <a:rPr lang="en-US">
                    <a:noFill/>
                  </a:rPr>
                  <a:t> </a:t>
                </a:r>
              </a:p>
            </p:txBody>
          </p:sp>
        </mc:Fallback>
      </mc:AlternateContent>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a:bodyPr>
              <a:lstStyle/>
              <a:p>
                <a:pPr>
                  <a:defRPr sz="3200"/>
                </a:pPr>
                <a:r>
                  <a:t>Example 10.3.3: Hypothesis Test for a Population Mean (Right-Tailed,</a:t>
                </a:r>
                <a:r>
                  <a:rPr sz="2800"/>
                  <a:t> </a:t>
                </a:r>
                <a14:m>
                  <m:oMath xmlns:m="http://schemas.openxmlformats.org/officeDocument/2006/math">
                    <m:r>
                      <a:rPr sz="3200">
                        <a:latin typeface="Cambria Math"/>
                      </a:rPr>
                      <m:t>𝜎</m:t>
                    </m:r>
                  </m:oMath>
                </a14:m>
                <a:r>
                  <a:rPr sz="2800"/>
                  <a:t> </a:t>
                </a:r>
                <a:r>
                  <a:t>Unknown) (cont.)</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cstate="print"/>
                <a:stretch>
                  <a:fillRect l="-1704" t="-16000" r="-3037" b="-19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b="1"/>
                  <a:t>Solution</a:t>
                </a:r>
              </a:p>
              <a:p>
                <a:pPr>
                  <a:defRPr b="1"/>
                </a:pPr>
                <a:r>
                  <a:rPr sz="2800"/>
                  <a:t>Step 1: State the null and alternative hypotheses.</a:t>
                </a:r>
              </a:p>
              <a:p>
                <a:pPr>
                  <a:defRPr sz="2800"/>
                </a:pPr>
                <a:r>
                  <a:rPr sz="2800"/>
                  <a:t>The store manager claims that the mean amount spent is more than </a:t>
                </a:r>
                <a14:m>
                  <m:oMath xmlns:m="http://schemas.openxmlformats.org/officeDocument/2006/math">
                    <m:r>
                      <a:rPr>
                        <a:latin typeface="Cambria Math" panose="02040503050406030204" pitchFamily="18" charset="0"/>
                      </a:rPr>
                      <m:t>$100.00</m:t>
                    </m:r>
                  </m:oMath>
                </a14:m>
                <a:r>
                  <a:rPr sz="2800"/>
                  <a:t>, which we write mathematically as </a:t>
                </a:r>
                <a14:m>
                  <m:oMath xmlns:m="http://schemas.openxmlformats.org/officeDocument/2006/math">
                    <m:r>
                      <a:rPr>
                        <a:latin typeface="Cambria Math" panose="02040503050406030204" pitchFamily="18" charset="0"/>
                      </a:rPr>
                      <m:t>𝜇</m:t>
                    </m:r>
                    <m:r>
                      <a:rPr>
                        <a:latin typeface="Cambria Math" panose="02040503050406030204" pitchFamily="18" charset="0"/>
                      </a:rPr>
                      <m:t>&gt;100.00</m:t>
                    </m:r>
                  </m:oMath>
                </a14:m>
                <a:r>
                  <a:rPr sz="2800"/>
                  <a:t>. Since the manager is looking for evidence to support this statement, the research hypothesis is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𝐻</m:t>
                        </m:r>
                      </m:e>
                      <m:sub>
                        <m:r>
                          <a:rPr>
                            <a:latin typeface="Cambria Math" panose="02040503050406030204" pitchFamily="18" charset="0"/>
                          </a:rPr>
                          <m:t>𝑎</m:t>
                        </m:r>
                      </m:sub>
                    </m:sSub>
                    <m:r>
                      <m:rPr>
                        <m:nor/>
                      </m:rPr>
                      <a:rPr/>
                      <m:t>:</m:t>
                    </m:r>
                    <m:r>
                      <a:rPr>
                        <a:latin typeface="Cambria Math" panose="02040503050406030204" pitchFamily="18" charset="0"/>
                      </a:rPr>
                      <m:t>𝜇</m:t>
                    </m:r>
                    <m:r>
                      <a:rPr>
                        <a:latin typeface="Cambria Math" panose="02040503050406030204" pitchFamily="18" charset="0"/>
                      </a:rPr>
                      <m:t>&gt;100.00</m:t>
                    </m:r>
                  </m:oMath>
                </a14:m>
                <a:r>
                  <a:rPr sz="2800"/>
                  <a:t>. Thus, we have the following hypotheses.</a:t>
                </a:r>
              </a:p>
              <a:p>
                <a:pPr algn="ctr">
                  <a:defRPr sz="2800"/>
                </a:pPr>
                <a14:m>
                  <m:oMathPara xmlns:m="http://schemas.openxmlformats.org/officeDocument/2006/math">
                    <m:oMathParaPr>
                      <m:jc m:val="centerGroup"/>
                    </m:oMathParaPr>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𝐻</m:t>
                          </m:r>
                        </m:e>
                        <m:sub>
                          <m:r>
                            <a:rPr>
                              <a:latin typeface="Cambria Math" panose="02040503050406030204" pitchFamily="18" charset="0"/>
                            </a:rPr>
                            <m:t>0</m:t>
                          </m:r>
                        </m:sub>
                      </m:sSub>
                      <m:r>
                        <m:rPr>
                          <m:nor/>
                        </m:rPr>
                        <a:rPr/>
                        <m:t>:</m:t>
                      </m:r>
                      <m:r>
                        <a:rPr>
                          <a:latin typeface="Cambria Math" panose="02040503050406030204" pitchFamily="18" charset="0"/>
                        </a:rPr>
                        <m:t>𝜇</m:t>
                      </m:r>
                      <m:r>
                        <a:rPr>
                          <a:latin typeface="Cambria Math" panose="02040503050406030204" pitchFamily="18" charset="0"/>
                        </a:rPr>
                        <m:t>=100.00</m:t>
                      </m:r>
                    </m:oMath>
                  </m:oMathPara>
                </a14:m>
                <a:endParaRPr sz="2800"/>
              </a:p>
              <a:p>
                <a:pPr algn="ctr">
                  <a:defRPr sz="2800"/>
                </a:pPr>
                <a14:m>
                  <m:oMathPara xmlns:m="http://schemas.openxmlformats.org/officeDocument/2006/math">
                    <m:oMathParaPr>
                      <m:jc m:val="centerGroup"/>
                    </m:oMathParaPr>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𝐻</m:t>
                          </m:r>
                        </m:e>
                        <m:sub>
                          <m:r>
                            <a:rPr>
                              <a:latin typeface="Cambria Math" panose="02040503050406030204" pitchFamily="18" charset="0"/>
                            </a:rPr>
                            <m:t>𝑎</m:t>
                          </m:r>
                        </m:sub>
                      </m:sSub>
                      <m:r>
                        <m:rPr>
                          <m:nor/>
                        </m:rPr>
                        <a:rPr/>
                        <m:t>:</m:t>
                      </m:r>
                      <m:r>
                        <a:rPr>
                          <a:latin typeface="Cambria Math" panose="02040503050406030204" pitchFamily="18" charset="0"/>
                        </a:rPr>
                        <m:t>𝜇</m:t>
                      </m:r>
                      <m:r>
                        <a:rPr>
                          <a:latin typeface="Cambria Math" panose="02040503050406030204" pitchFamily="18" charset="0"/>
                        </a:rPr>
                        <m:t>&gt;100.00</m:t>
                      </m:r>
                    </m:oMath>
                  </m:oMathPara>
                </a14:m>
                <a:endParaRPr sz="280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3" cstate="print"/>
                <a:stretch>
                  <a:fillRect l="-1481" t="-1227" r="-1037"/>
                </a:stretch>
              </a:blipFill>
            </p:spPr>
            <p:txBody>
              <a:bodyPr/>
              <a:lstStyle/>
              <a:p>
                <a:r>
                  <a:rPr lang="en-US">
                    <a:noFill/>
                  </a:rPr>
                  <a:t> </a:t>
                </a:r>
              </a:p>
            </p:txBody>
          </p:sp>
        </mc:Fallback>
      </mc:AlternateContent>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a:bodyPr>
              <a:lstStyle/>
              <a:p>
                <a:pPr>
                  <a:defRPr sz="3200"/>
                </a:pPr>
                <a:r>
                  <a:t>Example 10.3.3: Hypothesis Test for a Population Mean (Right-Tailed,</a:t>
                </a:r>
                <a:r>
                  <a:rPr sz="2800"/>
                  <a:t> </a:t>
                </a:r>
                <a14:m>
                  <m:oMath xmlns:m="http://schemas.openxmlformats.org/officeDocument/2006/math">
                    <m:r>
                      <a:rPr sz="3200">
                        <a:latin typeface="Cambria Math"/>
                      </a:rPr>
                      <m:t>𝜎</m:t>
                    </m:r>
                  </m:oMath>
                </a14:m>
                <a:r>
                  <a:rPr sz="2800"/>
                  <a:t> </a:t>
                </a:r>
                <a:r>
                  <a:t>Unknown) (cont.)</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cstate="print"/>
                <a:stretch>
                  <a:fillRect l="-1704" t="-16000" r="-3037" b="-19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b="1"/>
                </a:pPr>
                <a:r>
                  <a:rPr sz="2800"/>
                  <a:t>Step 2: Determine which distribution to use for the test statistic, and state the level of significance.</a:t>
                </a:r>
              </a:p>
              <a:p>
                <a:pPr>
                  <a:defRPr sz="2800"/>
                </a:pPr>
                <a:r>
                  <a:rPr sz="2800"/>
                  <a:t>A Student's </a:t>
                </a:r>
                <a14:m>
                  <m:oMath xmlns:m="http://schemas.openxmlformats.org/officeDocument/2006/math">
                    <m:r>
                      <a:rPr>
                        <a:latin typeface="Cambria Math" panose="02040503050406030204" pitchFamily="18" charset="0"/>
                      </a:rPr>
                      <m:t>𝑡</m:t>
                    </m:r>
                  </m:oMath>
                </a14:m>
                <a:r>
                  <a:rPr sz="2800"/>
                  <a:t>-distribution, and thus the </a:t>
                </a:r>
                <a14:m>
                  <m:oMath xmlns:m="http://schemas.openxmlformats.org/officeDocument/2006/math">
                    <m:r>
                      <a:rPr>
                        <a:latin typeface="Cambria Math" panose="02040503050406030204" pitchFamily="18" charset="0"/>
                      </a:rPr>
                      <m:t>𝑡</m:t>
                    </m:r>
                  </m:oMath>
                </a14:m>
                <a:r>
                  <a:rPr sz="2800"/>
                  <a:t>-test statistic for population means, is appropriate to use in this case because the claim is about a population mean, the population is normally distributed, the population standard deviation is unknown, and the sample is a simple random sample. The level of significance is stated in the problem to be </a:t>
                </a:r>
                <a14:m>
                  <m:oMath xmlns:m="http://schemas.openxmlformats.org/officeDocument/2006/math">
                    <m:r>
                      <a:rPr>
                        <a:latin typeface="Cambria Math" panose="02040503050406030204" pitchFamily="18" charset="0"/>
                      </a:rPr>
                      <m:t>𝛼</m:t>
                    </m:r>
                    <m:r>
                      <a:rPr>
                        <a:latin typeface="Cambria Math" panose="02040503050406030204" pitchFamily="18" charset="0"/>
                      </a:rPr>
                      <m:t>=0.05</m:t>
                    </m:r>
                  </m:oMath>
                </a14:m>
                <a:r>
                  <a:rPr sz="280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3" cstate="print"/>
                <a:stretch>
                  <a:fillRect l="-1481" t="-1227" r="-815"/>
                </a:stretch>
              </a:blipFill>
            </p:spPr>
            <p:txBody>
              <a:bodyPr/>
              <a:lstStyle/>
              <a:p>
                <a:r>
                  <a:rPr lang="en-US">
                    <a:noFill/>
                  </a:rPr>
                  <a:t> </a:t>
                </a:r>
              </a:p>
            </p:txBody>
          </p:sp>
        </mc:Fallback>
      </mc:AlternateContent>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a:bodyPr>
              <a:lstStyle/>
              <a:p>
                <a:pPr>
                  <a:defRPr sz="3200"/>
                </a:pPr>
                <a:r>
                  <a:t>Example 10.3.3: Hypothesis Test for a Population Mean (Right-Tailed,</a:t>
                </a:r>
                <a:r>
                  <a:rPr sz="2800"/>
                  <a:t> </a:t>
                </a:r>
                <a14:m>
                  <m:oMath xmlns:m="http://schemas.openxmlformats.org/officeDocument/2006/math">
                    <m:r>
                      <a:rPr sz="3200">
                        <a:latin typeface="Cambria Math"/>
                      </a:rPr>
                      <m:t>𝜎</m:t>
                    </m:r>
                  </m:oMath>
                </a14:m>
                <a:r>
                  <a:rPr sz="2800"/>
                  <a:t> </a:t>
                </a:r>
                <a:r>
                  <a:t>Unknown) (cont.)</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cstate="print"/>
                <a:stretch>
                  <a:fillRect l="-1704" t="-16000" r="-3037" b="-19333"/>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a:xfrm>
                <a:off x="457200" y="1029287"/>
                <a:ext cx="8229600" cy="3314113"/>
              </a:xfrm>
            </p:spPr>
            <p:txBody>
              <a:bodyPr>
                <a:normAutofit fontScale="77500" lnSpcReduction="20000"/>
              </a:bodyPr>
              <a:lstStyle/>
              <a:p>
                <a:pPr>
                  <a:defRPr b="1"/>
                </a:pPr>
                <a:r>
                  <a:rPr sz="2800" dirty="0"/>
                  <a:t>Step 3: Gather data and calculate the necessary sample statistics.</a:t>
                </a:r>
              </a:p>
              <a:p>
                <a:pPr>
                  <a:defRPr sz="2800"/>
                </a:pPr>
                <a:r>
                  <a:rPr sz="2800" dirty="0"/>
                  <a:t>Let's start by writing down the information from the problem, as we will need to use these values going forward. We know that the presumed value of the population mean is </a:t>
                </a:r>
                <a14:m>
                  <m:oMath xmlns:m="http://schemas.openxmlformats.org/officeDocument/2006/math">
                    <m:r>
                      <a:rPr>
                        <a:latin typeface="Cambria Math" panose="02040503050406030204" pitchFamily="18" charset="0"/>
                      </a:rPr>
                      <m:t>𝜇</m:t>
                    </m:r>
                    <m:r>
                      <a:rPr>
                        <a:latin typeface="Cambria Math" panose="02040503050406030204" pitchFamily="18" charset="0"/>
                      </a:rPr>
                      <m:t>=100.00</m:t>
                    </m:r>
                  </m:oMath>
                </a14:m>
                <a:r>
                  <a:rPr sz="2800" dirty="0"/>
                  <a:t>, the sample mean is </a:t>
                </a:r>
                <a14:m>
                  <m:oMath xmlns:m="http://schemas.openxmlformats.org/officeDocument/2006/math">
                    <m:bar>
                      <m:barPr>
                        <m:pos m:val="top"/>
                        <m:ctrlPr>
                          <a:rPr i="1">
                            <a:latin typeface="Cambria Math" panose="02040503050406030204" pitchFamily="18" charset="0"/>
                          </a:rPr>
                        </m:ctrlPr>
                      </m:barPr>
                      <m:e>
                        <m:r>
                          <a:rPr>
                            <a:latin typeface="Cambria Math" panose="02040503050406030204" pitchFamily="18" charset="0"/>
                          </a:rPr>
                          <m:t>𝑥</m:t>
                        </m:r>
                      </m:e>
                    </m:bar>
                    <m:r>
                      <a:rPr>
                        <a:latin typeface="Cambria Math" panose="02040503050406030204" pitchFamily="18" charset="0"/>
                      </a:rPr>
                      <m:t>=104.93</m:t>
                    </m:r>
                  </m:oMath>
                </a14:m>
                <a:r>
                  <a:rPr sz="2800" dirty="0"/>
                  <a:t>, the sample standard deviation is </a:t>
                </a:r>
                <a14:m>
                  <m:oMath xmlns:m="http://schemas.openxmlformats.org/officeDocument/2006/math">
                    <m:r>
                      <a:rPr>
                        <a:latin typeface="Cambria Math" panose="02040503050406030204" pitchFamily="18" charset="0"/>
                      </a:rPr>
                      <m:t>𝑠</m:t>
                    </m:r>
                    <m:r>
                      <a:rPr>
                        <a:latin typeface="Cambria Math" panose="02040503050406030204" pitchFamily="18" charset="0"/>
                      </a:rPr>
                      <m:t>=9.07</m:t>
                    </m:r>
                  </m:oMath>
                </a14:m>
                <a:r>
                  <a:rPr sz="2800" dirty="0"/>
                  <a:t>, and the sample size is </a:t>
                </a:r>
                <a14:m>
                  <m:oMath xmlns:m="http://schemas.openxmlformats.org/officeDocument/2006/math">
                    <m:r>
                      <a:rPr>
                        <a:latin typeface="Cambria Math" panose="02040503050406030204" pitchFamily="18" charset="0"/>
                      </a:rPr>
                      <m:t>𝑛</m:t>
                    </m:r>
                    <m:r>
                      <a:rPr>
                        <a:latin typeface="Cambria Math" panose="02040503050406030204" pitchFamily="18" charset="0"/>
                      </a:rPr>
                      <m:t>=27</m:t>
                    </m:r>
                  </m:oMath>
                </a14:m>
                <a:r>
                  <a:rPr sz="2800" dirty="0"/>
                  <a:t>.</a:t>
                </a:r>
              </a:p>
              <a:p>
                <a:pPr>
                  <a:defRPr b="1"/>
                </a:pPr>
                <a:r>
                  <a:rPr sz="2800" dirty="0"/>
                  <a:t>Tables:</a:t>
                </a:r>
              </a:p>
              <a:p>
                <a:pPr>
                  <a:defRPr sz="2800"/>
                </a:pPr>
                <a:r>
                  <a:rPr sz="2800" dirty="0"/>
                  <a:t>If you are planning to use the critical </a:t>
                </a:r>
                <a14:m>
                  <m:oMath xmlns:m="http://schemas.openxmlformats.org/officeDocument/2006/math">
                    <m:r>
                      <a:rPr>
                        <a:latin typeface="Cambria Math" panose="02040503050406030204" pitchFamily="18" charset="0"/>
                      </a:rPr>
                      <m:t>𝑡</m:t>
                    </m:r>
                  </m:oMath>
                </a14:m>
                <a:r>
                  <a:rPr sz="2800" dirty="0"/>
                  <a:t>-values table to determine the rejection region, you need to calculate the value of the </a:t>
                </a:r>
                <a14:m>
                  <m:oMath xmlns:m="http://schemas.openxmlformats.org/officeDocument/2006/math">
                    <m:r>
                      <a:rPr>
                        <a:latin typeface="Cambria Math" panose="02040503050406030204" pitchFamily="18" charset="0"/>
                      </a:rPr>
                      <m:t>𝑡</m:t>
                    </m:r>
                  </m:oMath>
                </a14:m>
                <a:r>
                  <a:rPr sz="2800" dirty="0"/>
                  <a:t>-test statistic using the formula as shown below.</a:t>
                </a:r>
              </a:p>
              <a:p>
                <a:pPr algn="ctr"/>
                <a:r>
                  <a:rPr dirty="0"/>
                  <a:t>​</a:t>
                </a:r>
              </a:p>
              <a:p>
                <a:pPr algn="l"/>
                <a:endParaRPr dirty="0"/>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xfrm>
                <a:off x="457200" y="1029287"/>
                <a:ext cx="8229600" cy="3314113"/>
              </a:xfrm>
              <a:blipFill>
                <a:blip r:embed="rId3"/>
                <a:stretch>
                  <a:fillRect l="-963" t="-3125" b="-3676"/>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graphicFrame>
            <p:nvGraphicFramePr>
              <p:cNvPr id="4" name="Table 3"/>
              <p:cNvGraphicFramePr>
                <a:graphicFrameLocks noGrp="1"/>
              </p:cNvGraphicFramePr>
              <p:nvPr>
                <p:extLst>
                  <p:ext uri="{D42A27DB-BD31-4B8C-83A1-F6EECF244321}">
                    <p14:modId xmlns:p14="http://schemas.microsoft.com/office/powerpoint/2010/main" val="1968204326"/>
                  </p:ext>
                </p:extLst>
              </p:nvPr>
            </p:nvGraphicFramePr>
            <p:xfrm>
              <a:off x="3276600" y="4038600"/>
              <a:ext cx="2743200" cy="1443606"/>
            </p:xfrm>
            <a:graphic>
              <a:graphicData uri="http://schemas.openxmlformats.org/drawingml/2006/table">
                <a:tbl>
                  <a:tblPr firstRow="1" bandRow="1">
                    <a:tableStyleId>{2D5ABB26-0587-4C30-8999-92F81FD0307C}</a:tableStyleId>
                  </a:tblPr>
                  <a:tblGrid>
                    <a:gridCol w="1371600">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tblGrid>
                  <a:tr h="721803">
                    <a:tc>
                      <a:txBody>
                        <a:bodyPr/>
                        <a:lstStyle/>
                        <a:p>
                          <a:pPr algn="l">
                            <a:defRPr sz="1600"/>
                          </a:pPr>
                          <a:r>
                            <a:rPr dirty="0"/>
                            <a:t>​</a:t>
                          </a:r>
                          <a14:m>
                            <m:oMath xmlns:m="http://schemas.openxmlformats.org/officeDocument/2006/math">
                              <m:r>
                                <a:rPr sz="1600">
                                  <a:latin typeface="Cambria Math"/>
                                </a:rPr>
                                <m:t>𝑡</m:t>
                              </m:r>
                              <m:r>
                                <a:rPr sz="1600">
                                  <a:latin typeface="Cambria Math"/>
                                </a:rPr>
                                <m:t>=</m:t>
                              </m:r>
                              <m:f>
                                <m:fPr>
                                  <m:ctrlPr>
                                    <a:rPr sz="1600" i="1">
                                      <a:latin typeface="Cambria Math" panose="02040503050406030204" pitchFamily="18" charset="0"/>
                                    </a:rPr>
                                  </m:ctrlPr>
                                </m:fPr>
                                <m:num>
                                  <m:bar>
                                    <m:barPr>
                                      <m:pos m:val="top"/>
                                      <m:ctrlPr>
                                        <a:rPr sz="1600" i="1">
                                          <a:latin typeface="Cambria Math" panose="02040503050406030204" pitchFamily="18" charset="0"/>
                                        </a:rPr>
                                      </m:ctrlPr>
                                    </m:barPr>
                                    <m:e>
                                      <m:r>
                                        <a:rPr sz="1600">
                                          <a:latin typeface="Cambria Math"/>
                                        </a:rPr>
                                        <m:t>𝑥</m:t>
                                      </m:r>
                                    </m:e>
                                  </m:bar>
                                  <m:r>
                                    <a:rPr sz="1600">
                                      <a:latin typeface="Cambria Math"/>
                                    </a:rPr>
                                    <m:t>−</m:t>
                                  </m:r>
                                  <m:r>
                                    <a:rPr sz="1600">
                                      <a:latin typeface="Cambria Math"/>
                                    </a:rPr>
                                    <m:t>𝜇</m:t>
                                  </m:r>
                                </m:num>
                                <m:den>
                                  <m:d>
                                    <m:dPr>
                                      <m:ctrlPr>
                                        <a:rPr sz="1600" i="1">
                                          <a:latin typeface="Cambria Math" panose="02040503050406030204" pitchFamily="18" charset="0"/>
                                        </a:rPr>
                                      </m:ctrlPr>
                                    </m:dPr>
                                    <m:e>
                                      <m:f>
                                        <m:fPr>
                                          <m:ctrlPr>
                                            <a:rPr sz="1600" i="1">
                                              <a:latin typeface="Cambria Math" panose="02040503050406030204" pitchFamily="18" charset="0"/>
                                            </a:rPr>
                                          </m:ctrlPr>
                                        </m:fPr>
                                        <m:num>
                                          <m:r>
                                            <a:rPr sz="1600">
                                              <a:latin typeface="Cambria Math"/>
                                            </a:rPr>
                                            <m:t>𝑠</m:t>
                                          </m:r>
                                        </m:num>
                                        <m:den>
                                          <m:rad>
                                            <m:radPr>
                                              <m:degHide m:val="on"/>
                                              <m:ctrlPr>
                                                <a:rPr sz="1600" i="1">
                                                  <a:latin typeface="Cambria Math" panose="02040503050406030204" pitchFamily="18" charset="0"/>
                                                </a:rPr>
                                              </m:ctrlPr>
                                            </m:radPr>
                                            <m:deg/>
                                            <m:e>
                                              <m:r>
                                                <a:rPr sz="1600">
                                                  <a:latin typeface="Cambria Math"/>
                                                </a:rPr>
                                                <m:t>𝑛</m:t>
                                              </m:r>
                                            </m:e>
                                          </m:rad>
                                        </m:den>
                                      </m:f>
                                    </m:e>
                                  </m:d>
                                </m:den>
                              </m:f>
                            </m:oMath>
                          </a14:m>
                          <a:endParaRPr dirty="0"/>
                        </a:p>
                      </a:txBody>
                      <a:tcPr marL="36576" marR="36576" marT="36576" marB="36576" anchor="ctr"/>
                    </a:tc>
                    <a:tc>
                      <a:txBody>
                        <a:bodyPr/>
                        <a:lstStyle/>
                        <a:p>
                          <a:pPr algn="l">
                            <a:defRPr sz="1600"/>
                          </a:pPr>
                          <a:r>
                            <a:rPr dirty="0"/>
                            <a:t>​</a:t>
                          </a:r>
                          <a14:m>
                            <m:oMath xmlns:m="http://schemas.openxmlformats.org/officeDocument/2006/math">
                              <m:r>
                                <a:rPr sz="1600">
                                  <a:latin typeface="Cambria Math"/>
                                </a:rPr>
                                <m:t>=</m:t>
                              </m:r>
                              <m:f>
                                <m:fPr>
                                  <m:ctrlPr>
                                    <a:rPr sz="1600" i="1">
                                      <a:latin typeface="Cambria Math" panose="02040503050406030204" pitchFamily="18" charset="0"/>
                                    </a:rPr>
                                  </m:ctrlPr>
                                </m:fPr>
                                <m:num>
                                  <m:r>
                                    <a:rPr sz="1600">
                                      <a:latin typeface="Cambria Math"/>
                                    </a:rPr>
                                    <m:t>104.93−100</m:t>
                                  </m:r>
                                </m:num>
                                <m:den>
                                  <m:d>
                                    <m:dPr>
                                      <m:ctrlPr>
                                        <a:rPr sz="1600" i="1">
                                          <a:latin typeface="Cambria Math" panose="02040503050406030204" pitchFamily="18" charset="0"/>
                                        </a:rPr>
                                      </m:ctrlPr>
                                    </m:dPr>
                                    <m:e>
                                      <m:f>
                                        <m:fPr>
                                          <m:ctrlPr>
                                            <a:rPr sz="1600" i="1">
                                              <a:latin typeface="Cambria Math" panose="02040503050406030204" pitchFamily="18" charset="0"/>
                                            </a:rPr>
                                          </m:ctrlPr>
                                        </m:fPr>
                                        <m:num>
                                          <m:r>
                                            <a:rPr sz="1600">
                                              <a:latin typeface="Cambria Math"/>
                                            </a:rPr>
                                            <m:t>9.07</m:t>
                                          </m:r>
                                        </m:num>
                                        <m:den>
                                          <m:rad>
                                            <m:radPr>
                                              <m:degHide m:val="on"/>
                                              <m:ctrlPr>
                                                <a:rPr sz="1600" i="1">
                                                  <a:latin typeface="Cambria Math" panose="02040503050406030204" pitchFamily="18" charset="0"/>
                                                </a:rPr>
                                              </m:ctrlPr>
                                            </m:radPr>
                                            <m:deg/>
                                            <m:e>
                                              <m:r>
                                                <a:rPr sz="1600">
                                                  <a:latin typeface="Cambria Math"/>
                                                </a:rPr>
                                                <m:t>27</m:t>
                                              </m:r>
                                            </m:e>
                                          </m:rad>
                                        </m:den>
                                      </m:f>
                                    </m:e>
                                  </m:d>
                                </m:den>
                              </m:f>
                            </m:oMath>
                          </a14:m>
                          <a:endParaRPr dirty="0"/>
                        </a:p>
                      </a:txBody>
                      <a:tcPr marL="36576" marR="36576" marT="36576" marB="36576" anchor="ctr"/>
                    </a:tc>
                    <a:extLst>
                      <a:ext uri="{0D108BD9-81ED-4DB2-BD59-A6C34878D82A}">
                        <a16:rowId xmlns:a16="http://schemas.microsoft.com/office/drawing/2014/main" val="10000"/>
                      </a:ext>
                    </a:extLst>
                  </a:tr>
                  <a:tr h="721803">
                    <a:tc>
                      <a:txBody>
                        <a:bodyPr/>
                        <a:lstStyle/>
                        <a:p>
                          <a:pPr algn="l">
                            <a:defRPr sz="1600"/>
                          </a:pPr>
                          <a:r>
                            <a:t>​</a:t>
                          </a:r>
                          <a14:m>
                            <m:oMath xmlns:m="http://schemas.openxmlformats.org/officeDocument/2006/math">
                              <m:phant>
                                <m:phantPr>
                                  <m:show m:val="off"/>
                                  <m:ctrlPr>
                                    <a:rPr sz="1600" i="1">
                                      <a:latin typeface="Cambria Math" panose="02040503050406030204" pitchFamily="18" charset="0"/>
                                    </a:rPr>
                                  </m:ctrlPr>
                                </m:phantPr>
                                <m:e>
                                  <m:r>
                                    <a:rPr sz="1600">
                                      <a:latin typeface="Cambria Math"/>
                                    </a:rPr>
                                    <m:t>𝑡</m:t>
                                  </m:r>
                                </m:e>
                              </m:phant>
                              <m:r>
                                <a:rPr sz="1600">
                                  <a:latin typeface="Cambria Math"/>
                                </a:rPr>
                                <m:t>≈2.824</m:t>
                              </m:r>
                            </m:oMath>
                          </a14:m>
                          <a:endParaRPr/>
                        </a:p>
                      </a:txBody>
                      <a:tcPr marL="36576" marR="36576" marT="36576" marB="36576" anchor="ctr"/>
                    </a:tc>
                    <a:tc>
                      <a:txBody>
                        <a:bodyPr/>
                        <a:lstStyle/>
                        <a:p>
                          <a:pPr algn="l">
                            <a:defRPr sz="1600"/>
                          </a:pPr>
                          <a:r>
                            <a:rPr dirty="0"/>
                            <a:t>​</a:t>
                          </a:r>
                        </a:p>
                      </a:txBody>
                      <a:tcPr marL="36576" marR="36576" marT="36576" marB="36576" anchor="ctr"/>
                    </a:tc>
                    <a:extLst>
                      <a:ext uri="{0D108BD9-81ED-4DB2-BD59-A6C34878D82A}">
                        <a16:rowId xmlns:a16="http://schemas.microsoft.com/office/drawing/2014/main" val="10001"/>
                      </a:ext>
                    </a:extLst>
                  </a:tr>
                </a:tbl>
              </a:graphicData>
            </a:graphic>
          </p:graphicFrame>
        </mc:Choice>
        <mc:Fallback>
          <p:graphicFrame>
            <p:nvGraphicFramePr>
              <p:cNvPr id="4" name="Table 3"/>
              <p:cNvGraphicFramePr>
                <a:graphicFrameLocks noGrp="1"/>
              </p:cNvGraphicFramePr>
              <p:nvPr>
                <p:extLst>
                  <p:ext uri="{D42A27DB-BD31-4B8C-83A1-F6EECF244321}">
                    <p14:modId xmlns:p14="http://schemas.microsoft.com/office/powerpoint/2010/main" val="1968204326"/>
                  </p:ext>
                </p:extLst>
              </p:nvPr>
            </p:nvGraphicFramePr>
            <p:xfrm>
              <a:off x="3276600" y="4038600"/>
              <a:ext cx="2743200" cy="1443606"/>
            </p:xfrm>
            <a:graphic>
              <a:graphicData uri="http://schemas.openxmlformats.org/drawingml/2006/table">
                <a:tbl>
                  <a:tblPr firstRow="1" bandRow="1">
                    <a:tableStyleId>{2D5ABB26-0587-4C30-8999-92F81FD0307C}</a:tableStyleId>
                  </a:tblPr>
                  <a:tblGrid>
                    <a:gridCol w="1371600">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tblGrid>
                  <a:tr h="721803">
                    <a:tc>
                      <a:txBody>
                        <a:bodyPr/>
                        <a:lstStyle/>
                        <a:p>
                          <a:endParaRPr lang="en-US"/>
                        </a:p>
                      </a:txBody>
                      <a:tcPr marL="36576" marR="36576" marT="36576" marB="36576" anchor="ctr">
                        <a:blipFill>
                          <a:blip r:embed="rId4"/>
                          <a:stretch>
                            <a:fillRect r="-99558" b="-100000"/>
                          </a:stretch>
                        </a:blipFill>
                      </a:tcPr>
                    </a:tc>
                    <a:tc>
                      <a:txBody>
                        <a:bodyPr/>
                        <a:lstStyle/>
                        <a:p>
                          <a:endParaRPr lang="en-US"/>
                        </a:p>
                      </a:txBody>
                      <a:tcPr marL="36576" marR="36576" marT="36576" marB="36576" anchor="ctr">
                        <a:blipFill>
                          <a:blip r:embed="rId4"/>
                          <a:stretch>
                            <a:fillRect l="-100444" b="-100000"/>
                          </a:stretch>
                        </a:blipFill>
                      </a:tcPr>
                    </a:tc>
                    <a:extLst>
                      <a:ext uri="{0D108BD9-81ED-4DB2-BD59-A6C34878D82A}">
                        <a16:rowId xmlns:a16="http://schemas.microsoft.com/office/drawing/2014/main" val="10000"/>
                      </a:ext>
                    </a:extLst>
                  </a:tr>
                  <a:tr h="721803">
                    <a:tc>
                      <a:txBody>
                        <a:bodyPr/>
                        <a:lstStyle/>
                        <a:p>
                          <a:endParaRPr lang="en-US"/>
                        </a:p>
                      </a:txBody>
                      <a:tcPr marL="36576" marR="36576" marT="36576" marB="36576" anchor="ctr">
                        <a:blipFill>
                          <a:blip r:embed="rId4"/>
                          <a:stretch>
                            <a:fillRect t="-100000" r="-99558"/>
                          </a:stretch>
                        </a:blipFill>
                      </a:tcPr>
                    </a:tc>
                    <a:tc>
                      <a:txBody>
                        <a:bodyPr/>
                        <a:lstStyle/>
                        <a:p>
                          <a:pPr algn="l">
                            <a:defRPr sz="1600"/>
                          </a:pPr>
                          <a:r>
                            <a:rPr dirty="0"/>
                            <a:t>​</a:t>
                          </a:r>
                        </a:p>
                      </a:txBody>
                      <a:tcPr marL="36576" marR="36576" marT="36576" marB="36576" anchor="ctr"/>
                    </a:tc>
                    <a:extLst>
                      <a:ext uri="{0D108BD9-81ED-4DB2-BD59-A6C34878D82A}">
                        <a16:rowId xmlns:a16="http://schemas.microsoft.com/office/drawing/2014/main" val="10001"/>
                      </a:ext>
                    </a:extLst>
                  </a:tr>
                </a:tbl>
              </a:graphicData>
            </a:graphic>
          </p:graphicFrame>
        </mc:Fallback>
      </mc:AlternateContent>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a:bodyPr>
              <a:lstStyle/>
              <a:p>
                <a:pPr>
                  <a:defRPr sz="3200"/>
                </a:pPr>
                <a:r>
                  <a:t>Example 10.3.3: Hypothesis Test for a Population Mean (Right-Tailed,</a:t>
                </a:r>
                <a:r>
                  <a:rPr sz="2800"/>
                  <a:t> </a:t>
                </a:r>
                <a14:m>
                  <m:oMath xmlns:m="http://schemas.openxmlformats.org/officeDocument/2006/math">
                    <m:r>
                      <a:rPr sz="3200">
                        <a:latin typeface="Cambria Math"/>
                      </a:rPr>
                      <m:t>𝜎</m:t>
                    </m:r>
                  </m:oMath>
                </a14:m>
                <a:r>
                  <a:rPr sz="2800"/>
                  <a:t> </a:t>
                </a:r>
                <a:r>
                  <a:t>Unknown) (cont.)</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cstate="print"/>
                <a:stretch>
                  <a:fillRect l="-1704" t="-16000" r="-3037" b="-19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b="1"/>
                </a:pPr>
                <a:r>
                  <a:rPr sz="2800"/>
                  <a:t>TI-83/84 Plus:</a:t>
                </a:r>
              </a:p>
              <a:p>
                <a:pPr>
                  <a:defRPr sz="2800"/>
                </a:pPr>
                <a:r>
                  <a:rPr sz="2800"/>
                  <a:t>When using a TI-83/84 calculator, you do not need to first calculate the </a:t>
                </a:r>
                <a14:m>
                  <m:oMath xmlns:m="http://schemas.openxmlformats.org/officeDocument/2006/math">
                    <m:r>
                      <a:rPr>
                        <a:latin typeface="Cambria Math" panose="02040503050406030204" pitchFamily="18" charset="0"/>
                      </a:rPr>
                      <m:t>𝑡</m:t>
                    </m:r>
                  </m:oMath>
                </a14:m>
                <a:r>
                  <a:rPr sz="2800"/>
                  <a:t>-test statistic. The calculator will calculate </a:t>
                </a:r>
                <a14:m>
                  <m:oMath xmlns:m="http://schemas.openxmlformats.org/officeDocument/2006/math">
                    <m:r>
                      <a:rPr>
                        <a:latin typeface="Cambria Math" panose="02040503050406030204" pitchFamily="18" charset="0"/>
                      </a:rPr>
                      <m:t>𝑡</m:t>
                    </m:r>
                  </m:oMath>
                </a14:m>
                <a:r>
                  <a:rPr sz="2800"/>
                  <a:t> and the </a:t>
                </a:r>
                <a14:m>
                  <m:oMath xmlns:m="http://schemas.openxmlformats.org/officeDocument/2006/math">
                    <m:r>
                      <a:rPr>
                        <a:latin typeface="Cambria Math" panose="02040503050406030204" pitchFamily="18" charset="0"/>
                      </a:rPr>
                      <m:t>𝑝</m:t>
                    </m:r>
                  </m:oMath>
                </a14:m>
                <a:r>
                  <a:rPr sz="2800"/>
                  <a:t>-value simultaneously. Press </a:t>
                </a:r>
                <a:r>
                  <a:rPr sz="2800" b="1"/>
                  <a:t>STAT</a:t>
                </a:r>
                <a:r>
                  <a:rPr sz="2800"/>
                  <a:t>, scroll to </a:t>
                </a:r>
                <a:r>
                  <a:rPr sz="2800" b="1"/>
                  <a:t>TESTS</a:t>
                </a:r>
                <a:r>
                  <a:rPr sz="2800"/>
                  <a:t>, and choose option </a:t>
                </a:r>
                <a:r>
                  <a:rPr sz="2800" b="1"/>
                  <a:t>T-Test</a:t>
                </a:r>
                <a:r>
                  <a:rPr sz="2800"/>
                  <a:t>. Since we know the sample statistics, choose </a:t>
                </a:r>
                <a:r>
                  <a:rPr sz="2800" b="1"/>
                  <a:t>Stats</a:t>
                </a:r>
                <a:r>
                  <a:rPr sz="2800"/>
                  <a:t> instead of </a:t>
                </a:r>
                <a:r>
                  <a:rPr sz="2800" b="1"/>
                  <a:t>Data</a:t>
                </a:r>
                <a:r>
                  <a:rPr sz="2800"/>
                  <a:t>. For μ</a:t>
                </a:r>
                <a:r>
                  <a:rPr sz="2800" baseline="-25000"/>
                  <a:t>0</a:t>
                </a:r>
                <a:r>
                  <a:rPr sz="2800"/>
                  <a:t>, enter the value from the null hypothesis; thus enter 100 for μ</a:t>
                </a:r>
                <a:r>
                  <a:rPr sz="2800" baseline="-25000"/>
                  <a:t>0</a:t>
                </a:r>
                <a:r>
                  <a:rPr sz="2800"/>
                  <a:t>. Enter the rest of the given values, as shown in the screenshot directly below. Choose the alternative hypothesis &gt;μ</a:t>
                </a:r>
                <a:r>
                  <a:rPr sz="2800" baseline="-25000"/>
                  <a:t>0</a:t>
                </a:r>
                <a:r>
                  <a:rPr sz="2800"/>
                  <a:t>. Select </a:t>
                </a:r>
                <a:r>
                  <a:rPr sz="2800" b="1"/>
                  <a:t>Calculate</a:t>
                </a:r>
                <a:r>
                  <a:rPr sz="2800"/>
                  <a:t>. Press </a:t>
                </a:r>
                <a:r>
                  <a:rPr sz="2800" b="1"/>
                  <a:t>ENTER</a:t>
                </a:r>
                <a:r>
                  <a:rPr sz="280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3" cstate="print"/>
                <a:stretch>
                  <a:fillRect l="-1481" t="-1227" r="-2000" b="-1595"/>
                </a:stretch>
              </a:blipFill>
            </p:spPr>
            <p:txBody>
              <a:bodyPr/>
              <a:lstStyle/>
              <a:p>
                <a:r>
                  <a:rPr lang="en-US">
                    <a:noFill/>
                  </a:rPr>
                  <a:t> </a:t>
                </a:r>
              </a:p>
            </p:txBody>
          </p:sp>
        </mc:Fallback>
      </mc:AlternateContent>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a:bodyPr>
              <a:lstStyle/>
              <a:p>
                <a:pPr>
                  <a:defRPr sz="3200"/>
                </a:pPr>
                <a:r>
                  <a:t>Example 10.3.3: Hypothesis Test for a Population Mean (Right-Tailed,</a:t>
                </a:r>
                <a:r>
                  <a:rPr sz="2800"/>
                  <a:t> </a:t>
                </a:r>
                <a14:m>
                  <m:oMath xmlns:m="http://schemas.openxmlformats.org/officeDocument/2006/math">
                    <m:r>
                      <a:rPr sz="3200">
                        <a:latin typeface="Cambria Math"/>
                      </a:rPr>
                      <m:t>𝜎</m:t>
                    </m:r>
                  </m:oMath>
                </a14:m>
                <a:r>
                  <a:rPr sz="2800"/>
                  <a:t> </a:t>
                </a:r>
                <a:r>
                  <a:t>Unknown) (cont.)</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cstate="print"/>
                <a:stretch>
                  <a:fillRect l="-1704" t="-16000" r="-3037" b="-19333"/>
                </a:stretch>
              </a:blipFill>
            </p:spPr>
            <p:txBody>
              <a:bodyPr/>
              <a:lstStyle/>
              <a:p>
                <a:r>
                  <a:rPr lang="en-US">
                    <a:noFill/>
                  </a:rPr>
                  <a:t> </a:t>
                </a:r>
              </a:p>
            </p:txBody>
          </p:sp>
        </mc:Fallback>
      </mc:AlternateContent>
      <p:pic>
        <p:nvPicPr>
          <p:cNvPr id="5" name="Content Placeholder 4">
            <a:extLst>
              <a:ext uri="{FF2B5EF4-FFF2-40B4-BE49-F238E27FC236}">
                <a16:creationId xmlns:a16="http://schemas.microsoft.com/office/drawing/2014/main" id="{7F2E6F67-E646-484F-8179-90313137157B}"/>
              </a:ext>
            </a:extLst>
          </p:cNvPr>
          <p:cNvPicPr>
            <a:picLocks noGrp="1" noChangeAspect="1"/>
          </p:cNvPicPr>
          <p:nvPr>
            <p:ph sz="quarter" idx="11"/>
          </p:nvPr>
        </p:nvPicPr>
        <p:blipFill>
          <a:blip r:embed="rId3" cstate="print">
            <a:extLst>
              <a:ext uri="{28A0092B-C50C-407E-A947-70E740481C1C}">
                <a14:useLocalDpi xmlns:a14="http://schemas.microsoft.com/office/drawing/2010/main" val="0"/>
              </a:ext>
            </a:extLst>
          </a:blip>
          <a:stretch>
            <a:fillRect/>
          </a:stretch>
        </p:blipFill>
        <p:spPr>
          <a:xfrm>
            <a:off x="2286189" y="1983707"/>
            <a:ext cx="4571622" cy="3047748"/>
          </a:xfr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a:bodyPr>
              <a:lstStyle/>
              <a:p>
                <a:pPr>
                  <a:defRPr sz="3200"/>
                </a:pPr>
                <a:r>
                  <a:t>Example 10.3.3: Hypothesis Test for a Population Mean (Right-Tailed,</a:t>
                </a:r>
                <a:r>
                  <a:rPr sz="2800"/>
                  <a:t> </a:t>
                </a:r>
                <a14:m>
                  <m:oMath xmlns:m="http://schemas.openxmlformats.org/officeDocument/2006/math">
                    <m:r>
                      <a:rPr sz="3200">
                        <a:latin typeface="Cambria Math"/>
                      </a:rPr>
                      <m:t>𝜎</m:t>
                    </m:r>
                  </m:oMath>
                </a14:m>
                <a:r>
                  <a:rPr sz="2800"/>
                  <a:t> </a:t>
                </a:r>
                <a:r>
                  <a:t>Unknown) (cont.)</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cstate="print"/>
                <a:stretch>
                  <a:fillRect l="-1704" t="-16000" r="-3037" b="-19333"/>
                </a:stretch>
              </a:blipFill>
            </p:spPr>
            <p:txBody>
              <a:bodyPr/>
              <a:lstStyle/>
              <a:p>
                <a:r>
                  <a:rPr lang="en-US">
                    <a:noFill/>
                  </a:rPr>
                  <a:t> </a:t>
                </a:r>
              </a:p>
            </p:txBody>
          </p:sp>
        </mc:Fallback>
      </mc:AlternateContent>
      <p:pic>
        <p:nvPicPr>
          <p:cNvPr id="5" name="Content Placeholder 4">
            <a:extLst>
              <a:ext uri="{FF2B5EF4-FFF2-40B4-BE49-F238E27FC236}">
                <a16:creationId xmlns:a16="http://schemas.microsoft.com/office/drawing/2014/main" id="{73DFBB10-F891-4388-8891-2080009B423D}"/>
              </a:ext>
            </a:extLst>
          </p:cNvPr>
          <p:cNvPicPr>
            <a:picLocks noGrp="1" noChangeAspect="1"/>
          </p:cNvPicPr>
          <p:nvPr>
            <p:ph sz="quarter" idx="11"/>
          </p:nvPr>
        </p:nvPicPr>
        <p:blipFill>
          <a:blip r:embed="rId3" cstate="print">
            <a:extLst>
              <a:ext uri="{28A0092B-C50C-407E-A947-70E740481C1C}">
                <a14:useLocalDpi xmlns:a14="http://schemas.microsoft.com/office/drawing/2010/main" val="0"/>
              </a:ext>
            </a:extLst>
          </a:blip>
          <a:stretch>
            <a:fillRect/>
          </a:stretch>
        </p:blipFill>
        <p:spPr>
          <a:xfrm>
            <a:off x="2286189" y="1983707"/>
            <a:ext cx="4571622" cy="3047748"/>
          </a:xfr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a:bodyPr>
              <a:lstStyle/>
              <a:p>
                <a:pPr>
                  <a:defRPr sz="3200"/>
                </a:pPr>
                <a:r>
                  <a:t>Example 10.3.3: Hypothesis Test for a Population Mean (Right-Tailed,</a:t>
                </a:r>
                <a:r>
                  <a:rPr sz="2800"/>
                  <a:t> </a:t>
                </a:r>
                <a14:m>
                  <m:oMath xmlns:m="http://schemas.openxmlformats.org/officeDocument/2006/math">
                    <m:r>
                      <a:rPr sz="3200">
                        <a:latin typeface="Cambria Math"/>
                      </a:rPr>
                      <m:t>𝜎</m:t>
                    </m:r>
                  </m:oMath>
                </a14:m>
                <a:r>
                  <a:rPr sz="2800"/>
                  <a:t> </a:t>
                </a:r>
                <a:r>
                  <a:t>Unknown) (cont.)</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cstate="print"/>
                <a:stretch>
                  <a:fillRect l="-1704" t="-16000" r="-3037" b="-19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a:t>The calculator output above shows the alternative hypothesis, calculates the </a:t>
                </a:r>
                <a14:m>
                  <m:oMath xmlns:m="http://schemas.openxmlformats.org/officeDocument/2006/math">
                    <m:r>
                      <a:rPr>
                        <a:latin typeface="Cambria Math" panose="02040503050406030204" pitchFamily="18" charset="0"/>
                      </a:rPr>
                      <m:t>𝑡</m:t>
                    </m:r>
                  </m:oMath>
                </a14:m>
                <a:r>
                  <a:rPr sz="2800"/>
                  <a:t>-test statistic and the </a:t>
                </a:r>
                <a14:m>
                  <m:oMath xmlns:m="http://schemas.openxmlformats.org/officeDocument/2006/math">
                    <m:r>
                      <a:rPr>
                        <a:latin typeface="Cambria Math" panose="02040503050406030204" pitchFamily="18" charset="0"/>
                      </a:rPr>
                      <m:t>𝑝</m:t>
                    </m:r>
                  </m:oMath>
                </a14:m>
                <a:r>
                  <a:rPr sz="2800"/>
                  <a:t>-value, and then reiterates the sample mean, sample standard deviation, and sample size that were entered.</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3" cstate="print"/>
                <a:stretch>
                  <a:fillRect l="-1481" t="-1227"/>
                </a:stretch>
              </a:blipFill>
            </p:spPr>
            <p:txBody>
              <a:bodyPr/>
              <a:lstStyle/>
              <a:p>
                <a:r>
                  <a:rPr lang="en-US">
                    <a:noFill/>
                  </a:rPr>
                  <a:t> </a:t>
                </a:r>
              </a:p>
            </p:txBody>
          </p:sp>
        </mc:Fallback>
      </mc:AlternateContent>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a:bodyPr>
              <a:lstStyle/>
              <a:p>
                <a:pPr>
                  <a:defRPr sz="3200"/>
                </a:pPr>
                <a:r>
                  <a:t>Example 10.3.3: Hypothesis Test for a Population Mean (Right-Tailed,</a:t>
                </a:r>
                <a:r>
                  <a:rPr sz="2800"/>
                  <a:t> </a:t>
                </a:r>
                <a14:m>
                  <m:oMath xmlns:m="http://schemas.openxmlformats.org/officeDocument/2006/math">
                    <m:r>
                      <a:rPr sz="3200">
                        <a:latin typeface="Cambria Math"/>
                      </a:rPr>
                      <m:t>𝜎</m:t>
                    </m:r>
                  </m:oMath>
                </a14:m>
                <a:r>
                  <a:rPr sz="2800"/>
                  <a:t> </a:t>
                </a:r>
                <a:r>
                  <a:t>Unknown) (cont.)</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cstate="print"/>
                <a:stretch>
                  <a:fillRect l="-1704" t="-16000" r="-3037" b="-19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b="1"/>
                </a:pPr>
                <a:r>
                  <a:rPr sz="2800"/>
                  <a:t>Step 4: Draw a conclusion and interpret the decision.</a:t>
                </a:r>
              </a:p>
              <a:p>
                <a:pPr>
                  <a:defRPr b="1"/>
                </a:pPr>
                <a:r>
                  <a:rPr sz="2800"/>
                  <a:t>Method 1: Rejection Regions</a:t>
                </a:r>
              </a:p>
              <a:p>
                <a:pPr>
                  <a:defRPr sz="2800"/>
                </a:pPr>
                <a:r>
                  <a:rPr sz="2800"/>
                  <a:t>Notice from the symbol found in the alternative hypothesis that we are running a right-tailed test. We then need to obtain the critical </a:t>
                </a:r>
                <a14:m>
                  <m:oMath xmlns:m="http://schemas.openxmlformats.org/officeDocument/2006/math">
                    <m:r>
                      <a:rPr>
                        <a:latin typeface="Cambria Math" panose="02040503050406030204" pitchFamily="18" charset="0"/>
                      </a:rPr>
                      <m:t>𝑡</m:t>
                    </m:r>
                  </m:oMath>
                </a14:m>
                <a:r>
                  <a:rPr sz="2800"/>
                  <a:t>-value for the rejection region. From the table, we see that a one-tailed </a:t>
                </a:r>
                <a14:m>
                  <m:oMath xmlns:m="http://schemas.openxmlformats.org/officeDocument/2006/math">
                    <m:r>
                      <a:rPr>
                        <a:latin typeface="Cambria Math" panose="02040503050406030204" pitchFamily="18" charset="0"/>
                      </a:rPr>
                      <m:t>𝑡</m:t>
                    </m:r>
                  </m:oMath>
                </a14:m>
                <a:r>
                  <a:rPr sz="2800"/>
                  <a:t>-test with </a:t>
                </a:r>
                <a14:m>
                  <m:oMath xmlns:m="http://schemas.openxmlformats.org/officeDocument/2006/math">
                    <m:r>
                      <a:rPr>
                        <a:latin typeface="Cambria Math" panose="02040503050406030204" pitchFamily="18" charset="0"/>
                      </a:rPr>
                      <m:t>𝛼</m:t>
                    </m:r>
                    <m:r>
                      <a:rPr>
                        <a:latin typeface="Cambria Math" panose="02040503050406030204" pitchFamily="18" charset="0"/>
                      </a:rPr>
                      <m:t>=0.05</m:t>
                    </m:r>
                  </m:oMath>
                </a14:m>
                <a:r>
                  <a:rPr sz="2800"/>
                  <a:t> and </a:t>
                </a:r>
                <a14:m>
                  <m:oMath xmlns:m="http://schemas.openxmlformats.org/officeDocument/2006/math">
                    <m:r>
                      <a:rPr>
                        <a:latin typeface="Cambria Math" panose="02040503050406030204" pitchFamily="18" charset="0"/>
                      </a:rPr>
                      <m:t>𝑛</m:t>
                    </m:r>
                    <m:r>
                      <a:rPr>
                        <a:latin typeface="Cambria Math" panose="02040503050406030204" pitchFamily="18" charset="0"/>
                      </a:rPr>
                      <m:t>−1=26</m:t>
                    </m:r>
                  </m:oMath>
                </a14:m>
                <a:r>
                  <a:rPr sz="2800"/>
                  <a:t> degrees of freedom has a critical </a:t>
                </a:r>
                <a14:m>
                  <m:oMath xmlns:m="http://schemas.openxmlformats.org/officeDocument/2006/math">
                    <m:r>
                      <a:rPr>
                        <a:latin typeface="Cambria Math" panose="02040503050406030204" pitchFamily="18" charset="0"/>
                      </a:rPr>
                      <m:t>𝑡</m:t>
                    </m:r>
                  </m:oMath>
                </a14:m>
                <a:r>
                  <a:rPr sz="2800"/>
                  <a:t>-value of </a:t>
                </a:r>
                <a:r>
                  <a:rPr sz="2800">
                    <a:latin typeface="Cambria Math"/>
                  </a:rPr>
                  <a:t>1.706</a:t>
                </a:r>
                <a:r>
                  <a:rPr sz="2800"/>
                  <a:t>. Thus, the rejection region is </a:t>
                </a:r>
                <a14:m>
                  <m:oMath xmlns:m="http://schemas.openxmlformats.org/officeDocument/2006/math">
                    <m:r>
                      <a:rPr>
                        <a:latin typeface="Cambria Math" panose="02040503050406030204" pitchFamily="18" charset="0"/>
                      </a:rPr>
                      <m:t>𝑡</m:t>
                    </m:r>
                    <m:r>
                      <a:rPr>
                        <a:latin typeface="Cambria Math" panose="02040503050406030204" pitchFamily="18" charset="0"/>
                      </a:rPr>
                      <m:t>≥1.706</m:t>
                    </m:r>
                  </m:oMath>
                </a14:m>
                <a:r>
                  <a:rPr sz="2800"/>
                  <a:t>. Since the </a:t>
                </a:r>
                <a14:m>
                  <m:oMath xmlns:m="http://schemas.openxmlformats.org/officeDocument/2006/math">
                    <m:r>
                      <a:rPr>
                        <a:latin typeface="Cambria Math" panose="02040503050406030204" pitchFamily="18" charset="0"/>
                      </a:rPr>
                      <m:t>𝑡</m:t>
                    </m:r>
                  </m:oMath>
                </a14:m>
                <a:r>
                  <a:rPr sz="2800"/>
                  <a:t>-test statistic, </a:t>
                </a:r>
                <a14:m>
                  <m:oMath xmlns:m="http://schemas.openxmlformats.org/officeDocument/2006/math">
                    <m:r>
                      <a:rPr>
                        <a:latin typeface="Cambria Math" panose="02040503050406030204" pitchFamily="18" charset="0"/>
                      </a:rPr>
                      <m:t>𝑡</m:t>
                    </m:r>
                    <m:r>
                      <a:rPr>
                        <a:latin typeface="Cambria Math" panose="02040503050406030204" pitchFamily="18" charset="0"/>
                      </a:rPr>
                      <m:t>=2.824</m:t>
                    </m:r>
                  </m:oMath>
                </a14:m>
                <a:r>
                  <a:rPr sz="2800"/>
                  <a:t>, falls within the rejection region, the conclusion is to reject the null hypothesis.</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3" cstate="print"/>
                <a:stretch>
                  <a:fillRect l="-1481" t="-1227" r="-1852" b="-3313"/>
                </a:stretch>
              </a:blipFill>
            </p:spPr>
            <p:txBody>
              <a:bodyPr/>
              <a:lstStyle/>
              <a:p>
                <a:r>
                  <a:rPr lang="en-US">
                    <a:noFill/>
                  </a:rPr>
                  <a:t> </a:t>
                </a:r>
              </a:p>
            </p:txBody>
          </p:sp>
        </mc:Fallback>
      </mc:AlternateContent>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Rounding Rule</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a:xfrm>
                <a:off x="457200" y="1082078"/>
                <a:ext cx="8229600" cy="1432522"/>
              </a:xfrm>
            </p:spPr>
            <p:txBody>
              <a:bodyPr>
                <a:normAutofit/>
              </a:bodyPr>
              <a:lstStyle/>
              <a:p>
                <a:pPr>
                  <a:defRPr sz="2800"/>
                </a:pPr>
                <a:r>
                  <a:rPr sz="2800" dirty="0"/>
                  <a:t>When calculating a </a:t>
                </a:r>
                <a14:m>
                  <m:oMath xmlns:m="http://schemas.openxmlformats.org/officeDocument/2006/math">
                    <m:r>
                      <a:rPr>
                        <a:latin typeface="Cambria Math" panose="02040503050406030204" pitchFamily="18" charset="0"/>
                      </a:rPr>
                      <m:t>𝑡</m:t>
                    </m:r>
                  </m:oMath>
                </a14:m>
                <a:r>
                  <a:rPr sz="2800" dirty="0"/>
                  <a:t>-value, round to three decimal places. This follows the convention used in the </a:t>
                </a:r>
                <a:br>
                  <a:rPr lang="en-US" sz="2800" dirty="0"/>
                </a:br>
                <a14:m>
                  <m:oMath xmlns:m="http://schemas.openxmlformats.org/officeDocument/2006/math">
                    <m:r>
                      <a:rPr>
                        <a:latin typeface="Cambria Math" panose="02040503050406030204" pitchFamily="18" charset="0"/>
                      </a:rPr>
                      <m:t>𝑡</m:t>
                    </m:r>
                  </m:oMath>
                </a14:m>
                <a:r>
                  <a:rPr sz="2800" dirty="0"/>
                  <a:t>-distribution table in Appendix A.</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xfrm>
                <a:off x="457200" y="1082078"/>
                <a:ext cx="8229600" cy="1432522"/>
              </a:xfrm>
              <a:blipFill>
                <a:blip r:embed="rId2" cstate="print"/>
                <a:stretch>
                  <a:fillRect l="-1328" t="-3333" b="-6667"/>
                </a:stretch>
              </a:blipFill>
            </p:spPr>
            <p:txBody>
              <a:bodyPr/>
              <a:lstStyle/>
              <a:p>
                <a:r>
                  <a:rPr lang="en-US">
                    <a:noFill/>
                  </a:rPr>
                  <a:t> </a:t>
                </a:r>
              </a:p>
            </p:txBody>
          </p:sp>
        </mc:Fallback>
      </mc:AlternateContent>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a:bodyPr>
              <a:lstStyle/>
              <a:p>
                <a:pPr>
                  <a:defRPr sz="3200"/>
                </a:pPr>
                <a:r>
                  <a:t>Example 10.3.3: Hypothesis Test for a Population Mean (Right-Tailed,</a:t>
                </a:r>
                <a:r>
                  <a:rPr sz="2800"/>
                  <a:t> </a:t>
                </a:r>
                <a14:m>
                  <m:oMath xmlns:m="http://schemas.openxmlformats.org/officeDocument/2006/math">
                    <m:r>
                      <a:rPr sz="3200">
                        <a:latin typeface="Cambria Math"/>
                      </a:rPr>
                      <m:t>𝜎</m:t>
                    </m:r>
                  </m:oMath>
                </a14:m>
                <a:r>
                  <a:rPr sz="2800"/>
                  <a:t> </a:t>
                </a:r>
                <a:r>
                  <a:t>Unknown) (cont.)</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cstate="print"/>
                <a:stretch>
                  <a:fillRect l="-1704" t="-16000" r="-3037" b="-19333"/>
                </a:stretch>
              </a:blipFill>
            </p:spPr>
            <p:txBody>
              <a:bodyPr/>
              <a:lstStyle/>
              <a:p>
                <a:r>
                  <a:rPr lang="en-US">
                    <a:noFill/>
                  </a:rPr>
                  <a:t> </a:t>
                </a:r>
              </a:p>
            </p:txBody>
          </p:sp>
        </mc:Fallback>
      </mc:AlternateContent>
      <p:pic>
        <p:nvPicPr>
          <p:cNvPr id="5" name="Content Placeholder 4">
            <a:extLst>
              <a:ext uri="{FF2B5EF4-FFF2-40B4-BE49-F238E27FC236}">
                <a16:creationId xmlns:a16="http://schemas.microsoft.com/office/drawing/2014/main" id="{BAEF3EE6-6A6E-4B71-984B-929140783E67}"/>
              </a:ext>
            </a:extLst>
          </p:cNvPr>
          <p:cNvPicPr>
            <a:picLocks noGrp="1" noChangeAspect="1"/>
          </p:cNvPicPr>
          <p:nvPr>
            <p:ph sz="quarter" idx="11"/>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809750" y="1531144"/>
            <a:ext cx="5524500" cy="3952875"/>
          </a:xfr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a:bodyPr>
              <a:lstStyle/>
              <a:p>
                <a:pPr>
                  <a:defRPr sz="3200"/>
                </a:pPr>
                <a:r>
                  <a:t>Example 10.3.3: Hypothesis Test for a Population Mean (Right-Tailed,</a:t>
                </a:r>
                <a:r>
                  <a:rPr sz="2800"/>
                  <a:t> </a:t>
                </a:r>
                <a14:m>
                  <m:oMath xmlns:m="http://schemas.openxmlformats.org/officeDocument/2006/math">
                    <m:r>
                      <a:rPr sz="3200">
                        <a:latin typeface="Cambria Math"/>
                      </a:rPr>
                      <m:t>𝜎</m:t>
                    </m:r>
                  </m:oMath>
                </a14:m>
                <a:r>
                  <a:rPr sz="2800"/>
                  <a:t> </a:t>
                </a:r>
                <a:r>
                  <a:t>Unknown) (cont.)</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cstate="print"/>
                <a:stretch>
                  <a:fillRect l="-1704" t="-16000" r="-3037" b="-19333"/>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a:bodyPr>
              <a:lstStyle/>
              <a:p>
                <a:pPr>
                  <a:defRPr sz="2800" b="1"/>
                </a:pPr>
                <a:r>
                  <a:rPr sz="2800" dirty="0"/>
                  <a:t>Method 2: </a:t>
                </a:r>
                <a14:m>
                  <m:oMath xmlns:m="http://schemas.openxmlformats.org/officeDocument/2006/math">
                    <m:r>
                      <a:rPr>
                        <a:latin typeface="Cambria Math" panose="02040503050406030204" pitchFamily="18" charset="0"/>
                      </a:rPr>
                      <m:t>𝑝</m:t>
                    </m:r>
                  </m:oMath>
                </a14:m>
                <a:r>
                  <a:rPr sz="2800" dirty="0"/>
                  <a:t>-values</a:t>
                </a:r>
              </a:p>
              <a:p>
                <a:pPr>
                  <a:defRPr sz="2800"/>
                </a:pPr>
                <a:r>
                  <a:rPr sz="2800" dirty="0"/>
                  <a:t>The </a:t>
                </a:r>
                <a14:m>
                  <m:oMath xmlns:m="http://schemas.openxmlformats.org/officeDocument/2006/math">
                    <m:r>
                      <a:rPr>
                        <a:latin typeface="Cambria Math" panose="02040503050406030204" pitchFamily="18" charset="0"/>
                      </a:rPr>
                      <m:t>𝑝</m:t>
                    </m:r>
                  </m:oMath>
                </a14:m>
                <a:r>
                  <a:rPr sz="2800" dirty="0"/>
                  <a:t>-value given by the calculator is approximately </a:t>
                </a:r>
                <a:r>
                  <a:rPr sz="2800" dirty="0">
                    <a:latin typeface="Cambria Math"/>
                  </a:rPr>
                  <a:t>0.0045</a:t>
                </a:r>
                <a:r>
                  <a:rPr sz="2800" dirty="0"/>
                  <a:t>, as shown in the screenshot above. Since </a:t>
                </a:r>
                <a14:m>
                  <m:oMath xmlns:m="http://schemas.openxmlformats.org/officeDocument/2006/math">
                    <m:r>
                      <a:rPr>
                        <a:latin typeface="Cambria Math" panose="02040503050406030204" pitchFamily="18" charset="0"/>
                      </a:rPr>
                      <m:t>0.0045&lt;0.05</m:t>
                    </m:r>
                  </m:oMath>
                </a14:m>
                <a:r>
                  <a:rPr sz="2800" dirty="0"/>
                  <a:t>, we have </a:t>
                </a:r>
                <a14:m>
                  <m:oMath xmlns:m="http://schemas.openxmlformats.org/officeDocument/2006/math">
                    <m:r>
                      <a:rPr>
                        <a:latin typeface="Cambria Math" panose="02040503050406030204" pitchFamily="18" charset="0"/>
                      </a:rPr>
                      <m:t>𝑝</m:t>
                    </m:r>
                    <m:r>
                      <m:rPr>
                        <m:nor/>
                      </m:rPr>
                      <a:rPr/>
                      <m:t>−</m:t>
                    </m:r>
                    <m:r>
                      <m:rPr>
                        <m:nor/>
                      </m:rPr>
                      <a:rPr/>
                      <m:t>value</m:t>
                    </m:r>
                    <m:r>
                      <a:rPr>
                        <a:latin typeface="Cambria Math" panose="02040503050406030204" pitchFamily="18" charset="0"/>
                      </a:rPr>
                      <m:t>≤</m:t>
                    </m:r>
                    <m:r>
                      <a:rPr>
                        <a:latin typeface="Cambria Math" panose="02040503050406030204" pitchFamily="18" charset="0"/>
                      </a:rPr>
                      <m:t>𝛼</m:t>
                    </m:r>
                  </m:oMath>
                </a14:m>
                <a:r>
                  <a:rPr sz="2800" dirty="0"/>
                  <a:t>. Thus, the conclusion is to reject the null hypothesis.</a:t>
                </a:r>
              </a:p>
              <a:p>
                <a:pPr>
                  <a:defRPr sz="2800"/>
                </a:pPr>
                <a:r>
                  <a:rPr sz="2800" i="1" dirty="0"/>
                  <a:t>Interpretation</a:t>
                </a:r>
                <a:r>
                  <a:rPr sz="2800" dirty="0"/>
                  <a:t>: Rejecting the null hypothesis means that, at the </a:t>
                </a:r>
                <a:r>
                  <a:rPr sz="2800" dirty="0">
                    <a:latin typeface="Cambria Math"/>
                  </a:rPr>
                  <a:t>0.05</a:t>
                </a:r>
                <a:r>
                  <a:rPr sz="2800" dirty="0"/>
                  <a:t> level of significance, the evidence supports the manager's claim that the mean amount spent by each shopper in the department store is more than </a:t>
                </a:r>
                <a14:m>
                  <m:oMath xmlns:m="http://schemas.openxmlformats.org/officeDocument/2006/math">
                    <m:r>
                      <a:rPr>
                        <a:latin typeface="Cambria Math" panose="02040503050406030204" pitchFamily="18" charset="0"/>
                      </a:rPr>
                      <m:t>$100.00</m:t>
                    </m:r>
                  </m:oMath>
                </a14:m>
                <a:r>
                  <a:rPr sz="2800" dirty="0"/>
                  <a:t>.</a:t>
                </a:r>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3"/>
                <a:stretch>
                  <a:fillRect l="-1481" t="-1227" r="-1333"/>
                </a:stretch>
              </a:blipFill>
            </p:spPr>
            <p:txBody>
              <a:bodyPr/>
              <a:lstStyle/>
              <a:p>
                <a:r>
                  <a:rPr lang="en-US">
                    <a:noFill/>
                  </a:rPr>
                  <a:t> </a:t>
                </a:r>
              </a:p>
            </p:txBody>
          </p:sp>
        </mc:Fallback>
      </mc:AlternateContent>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Technology</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a:xfrm>
                <a:off x="457200" y="1082078"/>
                <a:ext cx="8229600" cy="2346922"/>
              </a:xfrm>
            </p:spPr>
            <p:txBody>
              <a:bodyPr>
                <a:normAutofit/>
              </a:bodyPr>
              <a:lstStyle/>
              <a:p>
                <a:pPr>
                  <a:defRPr sz="2800"/>
                </a:pPr>
                <a:r>
                  <a:rPr sz="2800"/>
                  <a:t>For further instructions on performing a hypothesis test for a population mean with </a:t>
                </a:r>
                <a14:m>
                  <m:oMath xmlns:m="http://schemas.openxmlformats.org/officeDocument/2006/math">
                    <m:r>
                      <a:rPr>
                        <a:latin typeface="Cambria Math" panose="02040503050406030204" pitchFamily="18" charset="0"/>
                      </a:rPr>
                      <m:t>𝜎</m:t>
                    </m:r>
                  </m:oMath>
                </a14:m>
                <a:r>
                  <a:rPr sz="2800"/>
                  <a:t> unknown using a TI-83/84 Plus calculator or other technology, please visit stat.hawkeslearning.com and see </a:t>
                </a:r>
                <a:r>
                  <a:rPr b="1"/>
                  <a:t>Technology Instructions &gt; Hypothesis Testing &gt; t-Test</a:t>
                </a:r>
                <a:r>
                  <a:rPr sz="280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xfrm>
                <a:off x="457200" y="1082078"/>
                <a:ext cx="8229600" cy="2346922"/>
              </a:xfrm>
              <a:blipFill>
                <a:blip r:embed="rId2" cstate="print"/>
                <a:stretch>
                  <a:fillRect l="-1328" t="-2051" r="-1993" b="-1538"/>
                </a:stretch>
              </a:blipFill>
            </p:spPr>
            <p:txBody>
              <a:bodyPr/>
              <a:lstStyle/>
              <a:p>
                <a:r>
                  <a:rPr lang="en-US">
                    <a:noFill/>
                  </a:rPr>
                  <a:t> </a:t>
                </a:r>
              </a:p>
            </p:txBody>
          </p:sp>
        </mc:Fallback>
      </mc:AlternateContent>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a:bodyPr>
              <a:lstStyle/>
              <a:p>
                <a:pPr>
                  <a:defRPr sz="3200"/>
                </a:pPr>
                <a:r>
                  <a:t>Example 10.3.4: Hypothesis Test for a Population Mean (Two-Tailed,</a:t>
                </a:r>
                <a:r>
                  <a:rPr sz="2800"/>
                  <a:t> </a:t>
                </a:r>
                <a14:m>
                  <m:oMath xmlns:m="http://schemas.openxmlformats.org/officeDocument/2006/math">
                    <m:r>
                      <a:rPr sz="3200">
                        <a:latin typeface="Cambria Math"/>
                      </a:rPr>
                      <m:t>𝜎</m:t>
                    </m:r>
                  </m:oMath>
                </a14:m>
                <a:r>
                  <a:rPr sz="2800"/>
                  <a:t> </a:t>
                </a:r>
                <a:r>
                  <a:t>Unknown)</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cstate="print"/>
                <a:stretch>
                  <a:fillRect l="-1704" t="-16000" r="-3037" b="-19333"/>
                </a:stretch>
              </a:blipFill>
            </p:spPr>
            <p:txBody>
              <a:bodyPr/>
              <a:lstStyle/>
              <a:p>
                <a:r>
                  <a:rPr lang="en-US">
                    <a:noFill/>
                  </a:rPr>
                  <a:t> </a:t>
                </a:r>
              </a:p>
            </p:txBody>
          </p:sp>
        </mc:Fallback>
      </mc:AlternateContent>
      <p:sp>
        <p:nvSpPr>
          <p:cNvPr id="3" name="Text Placeholder 2"/>
          <p:cNvSpPr>
            <a:spLocks noGrp="1"/>
          </p:cNvSpPr>
          <p:nvPr>
            <p:ph type="body" sz="quarter" idx="10"/>
          </p:nvPr>
        </p:nvSpPr>
        <p:spPr/>
        <p:txBody>
          <a:bodyPr>
            <a:normAutofit lnSpcReduction="10000"/>
          </a:bodyPr>
          <a:lstStyle/>
          <a:p>
            <a:r>
              <a:rPr sz="2800"/>
              <a:t>The meat-packing department of a grocery store chain packs ground beef in two-pound portions. Supervisors are concerned that their machine is no longer packaging the beef to the required specifications. To test the claim that the mean weight of ground beef portions is not </a:t>
            </a:r>
            <a:r>
              <a:rPr sz="2800">
                <a:latin typeface="Cambria Math"/>
              </a:rPr>
              <a:t>2.00</a:t>
            </a:r>
            <a:r>
              <a:rPr sz="2800"/>
              <a:t> pounds, the supervisors calculate the mean weight for a simple random sample of </a:t>
            </a:r>
            <a:r>
              <a:rPr sz="2800">
                <a:latin typeface="Cambria Math"/>
              </a:rPr>
              <a:t>20</a:t>
            </a:r>
            <a:r>
              <a:rPr sz="2800"/>
              <a:t> packages of beef. The sample mean is </a:t>
            </a:r>
            <a:r>
              <a:rPr sz="2800">
                <a:latin typeface="Cambria Math"/>
              </a:rPr>
              <a:t>2.10</a:t>
            </a:r>
            <a:r>
              <a:rPr sz="2800"/>
              <a:t> pounds with a standard deviation of </a:t>
            </a:r>
            <a:r>
              <a:rPr sz="2800">
                <a:latin typeface="Cambria Math"/>
              </a:rPr>
              <a:t>0.33</a:t>
            </a:r>
            <a:r>
              <a:rPr sz="2800"/>
              <a:t> pounds. Is there sufficient evidence at the </a:t>
            </a:r>
            <a:r>
              <a:rPr sz="2800">
                <a:latin typeface="Cambria Math"/>
              </a:rPr>
              <a:t>0.01</a:t>
            </a:r>
            <a:r>
              <a:rPr sz="2800"/>
              <a:t> level of significance to show that the machine is not working properly? Assume that the weights are normally distributed.</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a:bodyPr>
              <a:lstStyle/>
              <a:p>
                <a:pPr>
                  <a:defRPr sz="3200"/>
                </a:pPr>
                <a:r>
                  <a:t>Example 10.3.4: Hypothesis Test for a Population Mean (Two-Tailed,</a:t>
                </a:r>
                <a:r>
                  <a:rPr sz="2800"/>
                  <a:t> </a:t>
                </a:r>
                <a14:m>
                  <m:oMath xmlns:m="http://schemas.openxmlformats.org/officeDocument/2006/math">
                    <m:r>
                      <a:rPr sz="3200">
                        <a:latin typeface="Cambria Math"/>
                      </a:rPr>
                      <m:t>𝜎</m:t>
                    </m:r>
                  </m:oMath>
                </a14:m>
                <a:r>
                  <a:rPr sz="2800"/>
                  <a:t> </a:t>
                </a:r>
                <a:r>
                  <a:t>Unknown) (cont.)</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cstate="print"/>
                <a:stretch>
                  <a:fillRect l="-1704" t="-16000" r="-3037" b="-19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b="1"/>
                  <a:t>Solution</a:t>
                </a:r>
              </a:p>
              <a:p>
                <a:pPr>
                  <a:defRPr b="1"/>
                </a:pPr>
                <a:r>
                  <a:rPr sz="2800"/>
                  <a:t>Step 1: State the null and alternative hypotheses.</a:t>
                </a:r>
              </a:p>
              <a:p>
                <a:pPr>
                  <a:defRPr sz="2800"/>
                </a:pPr>
                <a:r>
                  <a:rPr sz="2800"/>
                  <a:t>The supervisors wish to investigate whether the machinery is not working to specifications; that is, the mean weight is not </a:t>
                </a:r>
                <a:r>
                  <a:rPr sz="2800">
                    <a:latin typeface="Cambria Math"/>
                  </a:rPr>
                  <a:t>2.00</a:t>
                </a:r>
                <a:r>
                  <a:rPr sz="2800"/>
                  <a:t> pounds per package. This research hypothesis,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𝐻</m:t>
                        </m:r>
                      </m:e>
                      <m:sub>
                        <m:r>
                          <a:rPr>
                            <a:latin typeface="Cambria Math" panose="02040503050406030204" pitchFamily="18" charset="0"/>
                          </a:rPr>
                          <m:t>𝑎</m:t>
                        </m:r>
                      </m:sub>
                    </m:sSub>
                  </m:oMath>
                </a14:m>
                <a:r>
                  <a:rPr sz="2800"/>
                  <a:t>, is written mathematically as </a:t>
                </a:r>
                <a14:m>
                  <m:oMath xmlns:m="http://schemas.openxmlformats.org/officeDocument/2006/math">
                    <m:r>
                      <a:rPr>
                        <a:latin typeface="Cambria Math" panose="02040503050406030204" pitchFamily="18" charset="0"/>
                      </a:rPr>
                      <m:t>𝜇</m:t>
                    </m:r>
                    <m:r>
                      <a:rPr>
                        <a:latin typeface="Cambria Math" panose="02040503050406030204" pitchFamily="18" charset="0"/>
                      </a:rPr>
                      <m:t>≠2.00</m:t>
                    </m:r>
                  </m:oMath>
                </a14:m>
                <a:r>
                  <a:rPr sz="2800"/>
                  <a:t>. We then have the following hypotheses.</a:t>
                </a:r>
              </a:p>
              <a:p>
                <a:pPr algn="ctr">
                  <a:defRPr sz="2800"/>
                </a:pPr>
                <a14:m>
                  <m:oMathPara xmlns:m="http://schemas.openxmlformats.org/officeDocument/2006/math">
                    <m:oMathParaPr>
                      <m:jc m:val="centerGroup"/>
                    </m:oMathParaPr>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𝐻</m:t>
                          </m:r>
                        </m:e>
                        <m:sub>
                          <m:r>
                            <a:rPr>
                              <a:latin typeface="Cambria Math" panose="02040503050406030204" pitchFamily="18" charset="0"/>
                            </a:rPr>
                            <m:t>0</m:t>
                          </m:r>
                        </m:sub>
                      </m:sSub>
                      <m:r>
                        <m:rPr>
                          <m:nor/>
                        </m:rPr>
                        <a:rPr/>
                        <m:t>:</m:t>
                      </m:r>
                      <m:r>
                        <a:rPr>
                          <a:latin typeface="Cambria Math" panose="02040503050406030204" pitchFamily="18" charset="0"/>
                        </a:rPr>
                        <m:t>𝜇</m:t>
                      </m:r>
                      <m:r>
                        <a:rPr>
                          <a:latin typeface="Cambria Math" panose="02040503050406030204" pitchFamily="18" charset="0"/>
                        </a:rPr>
                        <m:t>=2.00</m:t>
                      </m:r>
                    </m:oMath>
                  </m:oMathPara>
                </a14:m>
                <a:endParaRPr sz="2800"/>
              </a:p>
              <a:p>
                <a:pPr algn="ctr">
                  <a:defRPr sz="2800"/>
                </a:pPr>
                <a14:m>
                  <m:oMathPara xmlns:m="http://schemas.openxmlformats.org/officeDocument/2006/math">
                    <m:oMathParaPr>
                      <m:jc m:val="centerGroup"/>
                    </m:oMathParaPr>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𝐻</m:t>
                          </m:r>
                        </m:e>
                        <m:sub>
                          <m:r>
                            <a:rPr>
                              <a:latin typeface="Cambria Math" panose="02040503050406030204" pitchFamily="18" charset="0"/>
                            </a:rPr>
                            <m:t>𝑎</m:t>
                          </m:r>
                        </m:sub>
                      </m:sSub>
                      <m:r>
                        <m:rPr>
                          <m:nor/>
                        </m:rPr>
                        <a:rPr/>
                        <m:t>:</m:t>
                      </m:r>
                      <m:r>
                        <a:rPr>
                          <a:latin typeface="Cambria Math" panose="02040503050406030204" pitchFamily="18" charset="0"/>
                        </a:rPr>
                        <m:t>𝜇</m:t>
                      </m:r>
                      <m:r>
                        <a:rPr>
                          <a:latin typeface="Cambria Math" panose="02040503050406030204" pitchFamily="18" charset="0"/>
                        </a:rPr>
                        <m:t>≠2.00</m:t>
                      </m:r>
                    </m:oMath>
                  </m:oMathPara>
                </a14:m>
                <a:endParaRPr sz="280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3" cstate="print"/>
                <a:stretch>
                  <a:fillRect l="-1481" t="-1227"/>
                </a:stretch>
              </a:blipFill>
            </p:spPr>
            <p:txBody>
              <a:bodyPr/>
              <a:lstStyle/>
              <a:p>
                <a:r>
                  <a:rPr lang="en-US">
                    <a:noFill/>
                  </a:rPr>
                  <a:t> </a:t>
                </a:r>
              </a:p>
            </p:txBody>
          </p:sp>
        </mc:Fallback>
      </mc:AlternateContent>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a:bodyPr>
              <a:lstStyle/>
              <a:p>
                <a:pPr>
                  <a:defRPr sz="3200"/>
                </a:pPr>
                <a:r>
                  <a:t>Example 10.3.4: Hypothesis Test for a Population Mean (Two-Tailed,</a:t>
                </a:r>
                <a:r>
                  <a:rPr sz="2800"/>
                  <a:t> </a:t>
                </a:r>
                <a14:m>
                  <m:oMath xmlns:m="http://schemas.openxmlformats.org/officeDocument/2006/math">
                    <m:r>
                      <a:rPr sz="3200">
                        <a:latin typeface="Cambria Math"/>
                      </a:rPr>
                      <m:t>𝜎</m:t>
                    </m:r>
                  </m:oMath>
                </a14:m>
                <a:r>
                  <a:rPr sz="2800"/>
                  <a:t> </a:t>
                </a:r>
                <a:r>
                  <a:t>Unknown) (cont.)</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cstate="print"/>
                <a:stretch>
                  <a:fillRect l="-1704" t="-16000" r="-3037" b="-19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b="1"/>
                </a:pPr>
                <a:r>
                  <a:rPr sz="2800"/>
                  <a:t>Step 2: Determine which distribution to use for the test statistic, and state the level of significance.</a:t>
                </a:r>
              </a:p>
              <a:p>
                <a:pPr>
                  <a:defRPr sz="2800"/>
                </a:pPr>
                <a:r>
                  <a:rPr sz="2800"/>
                  <a:t>The </a:t>
                </a:r>
                <a14:m>
                  <m:oMath xmlns:m="http://schemas.openxmlformats.org/officeDocument/2006/math">
                    <m:r>
                      <a:rPr>
                        <a:latin typeface="Cambria Math" panose="02040503050406030204" pitchFamily="18" charset="0"/>
                      </a:rPr>
                      <m:t>𝑡</m:t>
                    </m:r>
                  </m:oMath>
                </a14:m>
                <a:r>
                  <a:rPr sz="2800"/>
                  <a:t>-test statistic is appropriate to use in this case because the claim is about a population mean, the population is normally distributed, the population standard deviation is unknown, and the sample is a simple random sample. The level of significance is stated to be </a:t>
                </a:r>
                <a:r>
                  <a:rPr sz="2800">
                    <a:latin typeface="Cambria Math"/>
                  </a:rPr>
                  <a:t>0.01</a:t>
                </a:r>
                <a:r>
                  <a:rPr sz="280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3" cstate="print"/>
                <a:stretch>
                  <a:fillRect l="-1481" t="-1227"/>
                </a:stretch>
              </a:blipFill>
            </p:spPr>
            <p:txBody>
              <a:bodyPr/>
              <a:lstStyle/>
              <a:p>
                <a:r>
                  <a:rPr lang="en-US">
                    <a:noFill/>
                  </a:rPr>
                  <a:t> </a:t>
                </a:r>
              </a:p>
            </p:txBody>
          </p:sp>
        </mc:Fallback>
      </mc:AlternateContent>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a:bodyPr>
              <a:lstStyle/>
              <a:p>
                <a:pPr>
                  <a:defRPr sz="3200"/>
                </a:pPr>
                <a:r>
                  <a:t>Example 10.3.4: Hypothesis Test for a Population Mean (Two-Tailed,</a:t>
                </a:r>
                <a:r>
                  <a:rPr sz="2800"/>
                  <a:t> </a:t>
                </a:r>
                <a14:m>
                  <m:oMath xmlns:m="http://schemas.openxmlformats.org/officeDocument/2006/math">
                    <m:r>
                      <a:rPr sz="3200">
                        <a:latin typeface="Cambria Math"/>
                      </a:rPr>
                      <m:t>𝜎</m:t>
                    </m:r>
                  </m:oMath>
                </a14:m>
                <a:r>
                  <a:rPr sz="2800"/>
                  <a:t> </a:t>
                </a:r>
                <a:r>
                  <a:t>Unknown) (cont.)</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cstate="print"/>
                <a:stretch>
                  <a:fillRect l="-1704" t="-16000" r="-3037" b="-19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fontScale="85000" lnSpcReduction="10000"/>
              </a:bodyPr>
              <a:lstStyle/>
              <a:p>
                <a:pPr>
                  <a:defRPr b="1"/>
                </a:pPr>
                <a:r>
                  <a:rPr sz="2800"/>
                  <a:t>Step 3: Gather data and calculate the necessary sample statistics.</a:t>
                </a:r>
              </a:p>
              <a:p>
                <a:pPr>
                  <a:defRPr sz="2800"/>
                </a:pPr>
                <a:r>
                  <a:rPr sz="2800"/>
                  <a:t>Let's start by writing down the information from the problem. We know that the presumed value of the population mean is </a:t>
                </a:r>
                <a14:m>
                  <m:oMath xmlns:m="http://schemas.openxmlformats.org/officeDocument/2006/math">
                    <m:r>
                      <a:rPr>
                        <a:latin typeface="Cambria Math" panose="02040503050406030204" pitchFamily="18" charset="0"/>
                      </a:rPr>
                      <m:t>𝜇</m:t>
                    </m:r>
                    <m:r>
                      <a:rPr>
                        <a:latin typeface="Cambria Math" panose="02040503050406030204" pitchFamily="18" charset="0"/>
                      </a:rPr>
                      <m:t>=2.00</m:t>
                    </m:r>
                  </m:oMath>
                </a14:m>
                <a:r>
                  <a:rPr sz="2800"/>
                  <a:t>, the sample mean is </a:t>
                </a:r>
                <a14:m>
                  <m:oMath xmlns:m="http://schemas.openxmlformats.org/officeDocument/2006/math">
                    <m:bar>
                      <m:barPr>
                        <m:pos m:val="top"/>
                        <m:ctrlPr>
                          <a:rPr i="1">
                            <a:latin typeface="Cambria Math" panose="02040503050406030204" pitchFamily="18" charset="0"/>
                          </a:rPr>
                        </m:ctrlPr>
                      </m:barPr>
                      <m:e>
                        <m:r>
                          <a:rPr>
                            <a:latin typeface="Cambria Math" panose="02040503050406030204" pitchFamily="18" charset="0"/>
                          </a:rPr>
                          <m:t>𝑥</m:t>
                        </m:r>
                      </m:e>
                    </m:bar>
                    <m:r>
                      <a:rPr>
                        <a:latin typeface="Cambria Math" panose="02040503050406030204" pitchFamily="18" charset="0"/>
                      </a:rPr>
                      <m:t>=2.10</m:t>
                    </m:r>
                  </m:oMath>
                </a14:m>
                <a:r>
                  <a:rPr sz="2800"/>
                  <a:t>, the sample standard deviation is </a:t>
                </a:r>
                <a14:m>
                  <m:oMath xmlns:m="http://schemas.openxmlformats.org/officeDocument/2006/math">
                    <m:r>
                      <a:rPr>
                        <a:latin typeface="Cambria Math" panose="02040503050406030204" pitchFamily="18" charset="0"/>
                      </a:rPr>
                      <m:t>𝑠</m:t>
                    </m:r>
                    <m:r>
                      <a:rPr>
                        <a:latin typeface="Cambria Math" panose="02040503050406030204" pitchFamily="18" charset="0"/>
                      </a:rPr>
                      <m:t>=0.33</m:t>
                    </m:r>
                  </m:oMath>
                </a14:m>
                <a:r>
                  <a:rPr sz="2800"/>
                  <a:t>, and the sample size is </a:t>
                </a:r>
                <a14:m>
                  <m:oMath xmlns:m="http://schemas.openxmlformats.org/officeDocument/2006/math">
                    <m:r>
                      <a:rPr>
                        <a:latin typeface="Cambria Math" panose="02040503050406030204" pitchFamily="18" charset="0"/>
                      </a:rPr>
                      <m:t>𝑛</m:t>
                    </m:r>
                    <m:r>
                      <a:rPr>
                        <a:latin typeface="Cambria Math" panose="02040503050406030204" pitchFamily="18" charset="0"/>
                      </a:rPr>
                      <m:t>=20</m:t>
                    </m:r>
                  </m:oMath>
                </a14:m>
                <a:r>
                  <a:rPr sz="2800"/>
                  <a:t>.</a:t>
                </a:r>
              </a:p>
              <a:p>
                <a:pPr>
                  <a:defRPr b="1"/>
                </a:pPr>
                <a:r>
                  <a:rPr sz="2800"/>
                  <a:t>Tables:</a:t>
                </a:r>
              </a:p>
              <a:p>
                <a:pPr>
                  <a:defRPr sz="2800"/>
                </a:pPr>
                <a:r>
                  <a:rPr sz="2800"/>
                  <a:t>If you are planning to use the critical </a:t>
                </a:r>
                <a14:m>
                  <m:oMath xmlns:m="http://schemas.openxmlformats.org/officeDocument/2006/math">
                    <m:r>
                      <a:rPr>
                        <a:latin typeface="Cambria Math" panose="02040503050406030204" pitchFamily="18" charset="0"/>
                      </a:rPr>
                      <m:t>𝑡</m:t>
                    </m:r>
                  </m:oMath>
                </a14:m>
                <a:r>
                  <a:rPr sz="2800"/>
                  <a:t>-values table to determine the rejection region, you need to calculate the value of the </a:t>
                </a:r>
                <a14:m>
                  <m:oMath xmlns:m="http://schemas.openxmlformats.org/officeDocument/2006/math">
                    <m:r>
                      <a:rPr>
                        <a:latin typeface="Cambria Math" panose="02040503050406030204" pitchFamily="18" charset="0"/>
                      </a:rPr>
                      <m:t>𝑡</m:t>
                    </m:r>
                  </m:oMath>
                </a14:m>
                <a:r>
                  <a:rPr sz="2800"/>
                  <a:t>-test statistic using the formula as shown below.</a:t>
                </a:r>
              </a:p>
              <a:p>
                <a:pPr algn="ctr">
                  <a:defRPr sz="2800"/>
                </a:pPr>
                <a14:m>
                  <m:oMathPara xmlns:m="http://schemas.openxmlformats.org/officeDocument/2006/math">
                    <m:oMathParaPr>
                      <m:jc m:val="centerGroup"/>
                    </m:oMathParaPr>
                    <m:oMath xmlns:m="http://schemas.openxmlformats.org/officeDocument/2006/math">
                      <m:r>
                        <a:rPr>
                          <a:latin typeface="Cambria Math" panose="02040503050406030204" pitchFamily="18" charset="0"/>
                        </a:rPr>
                        <m:t>𝑡</m:t>
                      </m:r>
                      <m:r>
                        <a:rPr>
                          <a:latin typeface="Cambria Math" panose="02040503050406030204" pitchFamily="18" charset="0"/>
                        </a:rPr>
                        <m:t>=</m:t>
                      </m:r>
                      <m:f>
                        <m:fPr>
                          <m:ctrlPr>
                            <a:rPr i="1">
                              <a:latin typeface="Cambria Math" panose="02040503050406030204" pitchFamily="18" charset="0"/>
                            </a:rPr>
                          </m:ctrlPr>
                        </m:fPr>
                        <m:num>
                          <m:bar>
                            <m:barPr>
                              <m:pos m:val="top"/>
                              <m:ctrlPr>
                                <a:rPr i="1">
                                  <a:latin typeface="Cambria Math" panose="02040503050406030204" pitchFamily="18" charset="0"/>
                                </a:rPr>
                              </m:ctrlPr>
                            </m:barPr>
                            <m:e>
                              <m:r>
                                <a:rPr>
                                  <a:latin typeface="Cambria Math" panose="02040503050406030204" pitchFamily="18" charset="0"/>
                                </a:rPr>
                                <m:t>𝑥</m:t>
                              </m:r>
                            </m:e>
                          </m:bar>
                          <m:r>
                            <a:rPr>
                              <a:latin typeface="Cambria Math" panose="02040503050406030204" pitchFamily="18" charset="0"/>
                            </a:rPr>
                            <m:t>−</m:t>
                          </m:r>
                          <m:r>
                            <a:rPr>
                              <a:latin typeface="Cambria Math" panose="02040503050406030204" pitchFamily="18" charset="0"/>
                            </a:rPr>
                            <m:t>𝜇</m:t>
                          </m:r>
                        </m:num>
                        <m:den>
                          <m:d>
                            <m:dPr>
                              <m:ctrlPr>
                                <a:rPr i="1">
                                  <a:latin typeface="Cambria Math" panose="02040503050406030204" pitchFamily="18" charset="0"/>
                                </a:rPr>
                              </m:ctrlPr>
                            </m:dPr>
                            <m:e>
                              <m:f>
                                <m:fPr>
                                  <m:ctrlPr>
                                    <a:rPr i="1">
                                      <a:latin typeface="Cambria Math" panose="02040503050406030204" pitchFamily="18" charset="0"/>
                                    </a:rPr>
                                  </m:ctrlPr>
                                </m:fPr>
                                <m:num>
                                  <m:r>
                                    <a:rPr>
                                      <a:latin typeface="Cambria Math" panose="02040503050406030204" pitchFamily="18" charset="0"/>
                                    </a:rPr>
                                    <m:t>𝑠</m:t>
                                  </m:r>
                                </m:num>
                                <m:den>
                                  <m:rad>
                                    <m:radPr>
                                      <m:degHide m:val="on"/>
                                      <m:ctrlPr>
                                        <a:rPr i="1">
                                          <a:latin typeface="Cambria Math" panose="02040503050406030204" pitchFamily="18" charset="0"/>
                                        </a:rPr>
                                      </m:ctrlPr>
                                    </m:radPr>
                                    <m:deg/>
                                    <m:e>
                                      <m:r>
                                        <a:rPr>
                                          <a:latin typeface="Cambria Math" panose="02040503050406030204" pitchFamily="18" charset="0"/>
                                        </a:rPr>
                                        <m:t>𝑛</m:t>
                                      </m:r>
                                    </m:e>
                                  </m:rad>
                                </m:den>
                              </m:f>
                            </m:e>
                          </m:d>
                        </m:den>
                      </m:f>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2.10−2.00</m:t>
                          </m:r>
                        </m:num>
                        <m:den>
                          <m:d>
                            <m:dPr>
                              <m:ctrlPr>
                                <a:rPr i="1">
                                  <a:latin typeface="Cambria Math" panose="02040503050406030204" pitchFamily="18" charset="0"/>
                                </a:rPr>
                              </m:ctrlPr>
                            </m:dPr>
                            <m:e>
                              <m:f>
                                <m:fPr>
                                  <m:ctrlPr>
                                    <a:rPr i="1">
                                      <a:latin typeface="Cambria Math" panose="02040503050406030204" pitchFamily="18" charset="0"/>
                                    </a:rPr>
                                  </m:ctrlPr>
                                </m:fPr>
                                <m:num>
                                  <m:r>
                                    <a:rPr>
                                      <a:latin typeface="Cambria Math" panose="02040503050406030204" pitchFamily="18" charset="0"/>
                                    </a:rPr>
                                    <m:t>0.33</m:t>
                                  </m:r>
                                </m:num>
                                <m:den>
                                  <m:rad>
                                    <m:radPr>
                                      <m:degHide m:val="on"/>
                                      <m:ctrlPr>
                                        <a:rPr i="1">
                                          <a:latin typeface="Cambria Math" panose="02040503050406030204" pitchFamily="18" charset="0"/>
                                        </a:rPr>
                                      </m:ctrlPr>
                                    </m:radPr>
                                    <m:deg/>
                                    <m:e>
                                      <m:r>
                                        <a:rPr>
                                          <a:latin typeface="Cambria Math" panose="02040503050406030204" pitchFamily="18" charset="0"/>
                                        </a:rPr>
                                        <m:t>20</m:t>
                                      </m:r>
                                    </m:e>
                                  </m:rad>
                                </m:den>
                              </m:f>
                            </m:e>
                          </m:d>
                        </m:den>
                      </m:f>
                      <m:r>
                        <a:rPr>
                          <a:latin typeface="Cambria Math" panose="02040503050406030204" pitchFamily="18" charset="0"/>
                        </a:rPr>
                        <m:t>≈1.355</m:t>
                      </m:r>
                    </m:oMath>
                  </m:oMathPara>
                </a14:m>
                <a:endParaRPr sz="280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3" cstate="print"/>
                <a:stretch>
                  <a:fillRect l="-1111" t="-1718" r="-1333"/>
                </a:stretch>
              </a:blipFill>
            </p:spPr>
            <p:txBody>
              <a:bodyPr/>
              <a:lstStyle/>
              <a:p>
                <a:r>
                  <a:rPr lang="en-US">
                    <a:noFill/>
                  </a:rPr>
                  <a:t> </a:t>
                </a:r>
              </a:p>
            </p:txBody>
          </p:sp>
        </mc:Fallback>
      </mc:AlternateContent>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a:bodyPr>
              <a:lstStyle/>
              <a:p>
                <a:pPr>
                  <a:defRPr sz="3200"/>
                </a:pPr>
                <a:r>
                  <a:t>Example 10.3.4: Hypothesis Test for a Population Mean (Two-Tailed,</a:t>
                </a:r>
                <a:r>
                  <a:rPr sz="2800"/>
                  <a:t> </a:t>
                </a:r>
                <a14:m>
                  <m:oMath xmlns:m="http://schemas.openxmlformats.org/officeDocument/2006/math">
                    <m:r>
                      <a:rPr sz="3200">
                        <a:latin typeface="Cambria Math"/>
                      </a:rPr>
                      <m:t>𝜎</m:t>
                    </m:r>
                  </m:oMath>
                </a14:m>
                <a:r>
                  <a:rPr sz="2800"/>
                  <a:t> </a:t>
                </a:r>
                <a:r>
                  <a:t>Unknown) (cont.)</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cstate="print"/>
                <a:stretch>
                  <a:fillRect l="-1704" t="-16000" r="-3037" b="-19333"/>
                </a:stretch>
              </a:blipFill>
            </p:spPr>
            <p:txBody>
              <a:bodyPr/>
              <a:lstStyle/>
              <a:p>
                <a:r>
                  <a:rPr lang="en-US">
                    <a:noFill/>
                  </a:rPr>
                  <a:t> </a:t>
                </a:r>
              </a:p>
            </p:txBody>
          </p:sp>
        </mc:Fallback>
      </mc:AlternateContent>
      <p:sp>
        <p:nvSpPr>
          <p:cNvPr id="3" name="Text Placeholder 2"/>
          <p:cNvSpPr>
            <a:spLocks noGrp="1"/>
          </p:cNvSpPr>
          <p:nvPr>
            <p:ph type="body" sz="quarter" idx="10"/>
          </p:nvPr>
        </p:nvSpPr>
        <p:spPr/>
        <p:txBody>
          <a:bodyPr>
            <a:normAutofit/>
          </a:bodyPr>
          <a:lstStyle/>
          <a:p>
            <a:pPr>
              <a:defRPr b="1"/>
            </a:pPr>
            <a:r>
              <a:rPr sz="2800" dirty="0"/>
              <a:t>TI-83/84 Plus:</a:t>
            </a:r>
          </a:p>
          <a:p>
            <a:r>
              <a:rPr sz="2800" dirty="0"/>
              <a:t>Press </a:t>
            </a:r>
            <a:r>
              <a:rPr sz="2800" b="1" dirty="0"/>
              <a:t>STAT</a:t>
            </a:r>
            <a:r>
              <a:rPr sz="2800" dirty="0"/>
              <a:t>, scroll to </a:t>
            </a:r>
            <a:r>
              <a:rPr sz="2800" b="1" dirty="0"/>
              <a:t>TESTS</a:t>
            </a:r>
            <a:r>
              <a:rPr sz="2800" dirty="0"/>
              <a:t>, and choose option </a:t>
            </a:r>
            <a:r>
              <a:rPr sz="2800" b="1" dirty="0"/>
              <a:t>T-Test</a:t>
            </a:r>
            <a:r>
              <a:rPr sz="2800" dirty="0"/>
              <a:t>. Since we know the sample statistics, choose </a:t>
            </a:r>
            <a:r>
              <a:rPr sz="2800" b="1" dirty="0"/>
              <a:t>Stats</a:t>
            </a:r>
            <a:r>
              <a:rPr sz="2800" dirty="0"/>
              <a:t> instead of </a:t>
            </a:r>
            <a:r>
              <a:rPr sz="2800" b="1" dirty="0"/>
              <a:t>Data</a:t>
            </a:r>
            <a:r>
              <a:rPr sz="2800" dirty="0"/>
              <a:t>. For </a:t>
            </a:r>
            <a:r>
              <a:rPr sz="2800" b="1" dirty="0"/>
              <a:t>μ</a:t>
            </a:r>
            <a:r>
              <a:rPr sz="2800" b="1" baseline="-25000" dirty="0"/>
              <a:t>0</a:t>
            </a:r>
            <a:r>
              <a:rPr sz="2800" dirty="0"/>
              <a:t>, enter the value from the null hypothesis; thus enter 2 for </a:t>
            </a:r>
            <a:r>
              <a:rPr sz="2800" b="1" dirty="0"/>
              <a:t>μ</a:t>
            </a:r>
            <a:r>
              <a:rPr sz="2800" b="1" baseline="-25000" dirty="0"/>
              <a:t>0</a:t>
            </a:r>
            <a:r>
              <a:rPr sz="2800" dirty="0"/>
              <a:t>.</a:t>
            </a:r>
          </a:p>
          <a:p>
            <a:r>
              <a:rPr sz="2800" dirty="0"/>
              <a:t>Enter the rest of the given values, as shown in the screenshot directly below. Choose the alternative hypothesis </a:t>
            </a:r>
            <a:r>
              <a:rPr sz="2800" b="1" dirty="0"/>
              <a:t>≠μ</a:t>
            </a:r>
            <a:r>
              <a:rPr sz="2800" b="1" baseline="-25000" dirty="0"/>
              <a:t>0</a:t>
            </a:r>
            <a:r>
              <a:rPr sz="2800" dirty="0"/>
              <a:t>. Select </a:t>
            </a:r>
            <a:r>
              <a:rPr sz="2800" b="1" dirty="0"/>
              <a:t>Calculate</a:t>
            </a:r>
            <a:r>
              <a:rPr sz="2800" dirty="0"/>
              <a:t>. Press </a:t>
            </a:r>
            <a:r>
              <a:rPr sz="2800" b="1" dirty="0"/>
              <a:t>ENTER</a:t>
            </a:r>
            <a:r>
              <a:rPr sz="2800" dirty="0"/>
              <a:t>.</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a:bodyPr>
              <a:lstStyle/>
              <a:p>
                <a:pPr>
                  <a:defRPr sz="3200"/>
                </a:pPr>
                <a:r>
                  <a:t>Example 10.3.4: Hypothesis Test for a Population Mean (Two-Tailed,</a:t>
                </a:r>
                <a:r>
                  <a:rPr sz="2800"/>
                  <a:t> </a:t>
                </a:r>
                <a14:m>
                  <m:oMath xmlns:m="http://schemas.openxmlformats.org/officeDocument/2006/math">
                    <m:r>
                      <a:rPr sz="3200">
                        <a:latin typeface="Cambria Math"/>
                      </a:rPr>
                      <m:t>𝜎</m:t>
                    </m:r>
                  </m:oMath>
                </a14:m>
                <a:r>
                  <a:rPr sz="2800"/>
                  <a:t> </a:t>
                </a:r>
                <a:r>
                  <a:t>Unknown) (cont.)</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cstate="print"/>
                <a:stretch>
                  <a:fillRect l="-1704" t="-16000" r="-3037" b="-19333"/>
                </a:stretch>
              </a:blipFill>
            </p:spPr>
            <p:txBody>
              <a:bodyPr/>
              <a:lstStyle/>
              <a:p>
                <a:r>
                  <a:rPr lang="en-US">
                    <a:noFill/>
                  </a:rPr>
                  <a:t> </a:t>
                </a:r>
              </a:p>
            </p:txBody>
          </p:sp>
        </mc:Fallback>
      </mc:AlternateContent>
      <p:pic>
        <p:nvPicPr>
          <p:cNvPr id="5" name="Content Placeholder 4">
            <a:extLst>
              <a:ext uri="{FF2B5EF4-FFF2-40B4-BE49-F238E27FC236}">
                <a16:creationId xmlns:a16="http://schemas.microsoft.com/office/drawing/2014/main" id="{CA2DD277-CA2A-4F46-AE5E-871ED5032CF5}"/>
              </a:ext>
            </a:extLst>
          </p:cNvPr>
          <p:cNvPicPr>
            <a:picLocks noGrp="1" noChangeAspect="1"/>
          </p:cNvPicPr>
          <p:nvPr>
            <p:ph sz="quarter" idx="11"/>
          </p:nvPr>
        </p:nvPicPr>
        <p:blipFill>
          <a:blip r:embed="rId3" cstate="print">
            <a:extLst>
              <a:ext uri="{28A0092B-C50C-407E-A947-70E740481C1C}">
                <a14:useLocalDpi xmlns:a14="http://schemas.microsoft.com/office/drawing/2010/main" val="0"/>
              </a:ext>
            </a:extLst>
          </a:blip>
          <a:stretch>
            <a:fillRect/>
          </a:stretch>
        </p:blipFill>
        <p:spPr>
          <a:xfrm>
            <a:off x="2286189" y="1983707"/>
            <a:ext cx="4571622" cy="3047748"/>
          </a:xfr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a:bodyPr>
              <a:lstStyle/>
              <a:p>
                <a:pPr>
                  <a:defRPr sz="3200"/>
                </a:pPr>
                <a:r>
                  <a:t>Example 10.3.4: Hypothesis Test for a Population Mean (Two-Tailed,</a:t>
                </a:r>
                <a:r>
                  <a:rPr sz="2800"/>
                  <a:t> </a:t>
                </a:r>
                <a14:m>
                  <m:oMath xmlns:m="http://schemas.openxmlformats.org/officeDocument/2006/math">
                    <m:r>
                      <a:rPr sz="3200">
                        <a:latin typeface="Cambria Math"/>
                      </a:rPr>
                      <m:t>𝜎</m:t>
                    </m:r>
                  </m:oMath>
                </a14:m>
                <a:r>
                  <a:rPr sz="2800"/>
                  <a:t> </a:t>
                </a:r>
                <a:r>
                  <a:t>Unknown) (cont.)</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cstate="print"/>
                <a:stretch>
                  <a:fillRect l="-1704" t="-16000" r="-3037" b="-19333"/>
                </a:stretch>
              </a:blipFill>
            </p:spPr>
            <p:txBody>
              <a:bodyPr/>
              <a:lstStyle/>
              <a:p>
                <a:r>
                  <a:rPr lang="en-US">
                    <a:noFill/>
                  </a:rPr>
                  <a:t> </a:t>
                </a:r>
              </a:p>
            </p:txBody>
          </p:sp>
        </mc:Fallback>
      </mc:AlternateContent>
      <p:pic>
        <p:nvPicPr>
          <p:cNvPr id="5" name="Content Placeholder 4">
            <a:extLst>
              <a:ext uri="{FF2B5EF4-FFF2-40B4-BE49-F238E27FC236}">
                <a16:creationId xmlns:a16="http://schemas.microsoft.com/office/drawing/2014/main" id="{DA30A36F-4048-47D5-82D2-728ECE078933}"/>
              </a:ext>
            </a:extLst>
          </p:cNvPr>
          <p:cNvPicPr>
            <a:picLocks noGrp="1" noChangeAspect="1"/>
          </p:cNvPicPr>
          <p:nvPr>
            <p:ph sz="quarter" idx="11"/>
          </p:nvPr>
        </p:nvPicPr>
        <p:blipFill>
          <a:blip r:embed="rId3" cstate="print">
            <a:extLst>
              <a:ext uri="{28A0092B-C50C-407E-A947-70E740481C1C}">
                <a14:useLocalDpi xmlns:a14="http://schemas.microsoft.com/office/drawing/2010/main" val="0"/>
              </a:ext>
            </a:extLst>
          </a:blip>
          <a:stretch>
            <a:fillRect/>
          </a:stretch>
        </p:blipFill>
        <p:spPr>
          <a:xfrm>
            <a:off x="2286189" y="1983707"/>
            <a:ext cx="4571622" cy="3047748"/>
          </a:xfr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fontScale="90000"/>
              </a:bodyPr>
              <a:lstStyle/>
              <a:p>
                <a:pPr>
                  <a:defRPr sz="3200"/>
                </a:pPr>
                <a:r>
                  <a:t>Formula: Degrees of Freedom for</a:t>
                </a:r>
                <a:r>
                  <a:rPr sz="2800"/>
                  <a:t> </a:t>
                </a:r>
                <a14:m>
                  <m:oMath xmlns:m="http://schemas.openxmlformats.org/officeDocument/2006/math">
                    <m:r>
                      <a:rPr sz="3200">
                        <a:latin typeface="Cambria Math"/>
                      </a:rPr>
                      <m:t>𝑡</m:t>
                    </m:r>
                  </m:oMath>
                </a14:m>
                <a:r>
                  <a:rPr sz="2800"/>
                  <a:t> </a:t>
                </a:r>
                <a:r>
                  <a:t>in a Hypothesis Test for a Population Mean</a:t>
                </a:r>
                <a:r>
                  <a:rPr sz="2800"/>
                  <a:t> </a:t>
                </a:r>
                <a:r>
                  <a:t>(</a:t>
                </a:r>
                <a14:m>
                  <m:oMath xmlns:m="http://schemas.openxmlformats.org/officeDocument/2006/math">
                    <m:r>
                      <a:rPr sz="3200">
                        <a:latin typeface="Cambria Math"/>
                      </a:rPr>
                      <m:t>𝜎</m:t>
                    </m:r>
                  </m:oMath>
                </a14:m>
                <a:r>
                  <a:rPr sz="2800"/>
                  <a:t> </a:t>
                </a:r>
                <a:r>
                  <a:t>Unknown)</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cstate="print"/>
                <a:stretch>
                  <a:fillRect t="-10000" b="-16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a:xfrm>
                <a:off x="457200" y="1082078"/>
                <a:ext cx="8229600" cy="2804122"/>
              </a:xfrm>
            </p:spPr>
            <p:txBody>
              <a:bodyPr>
                <a:normAutofit/>
              </a:bodyPr>
              <a:lstStyle/>
              <a:p>
                <a:pPr>
                  <a:defRPr sz="2800"/>
                </a:pPr>
                <a:r>
                  <a:rPr sz="2800"/>
                  <a:t>In a hypothesis test for a population mean where the population standard deviation is unknown, the number of degrees of freedom for the Student's </a:t>
                </a:r>
                <a14:m>
                  <m:oMath xmlns:m="http://schemas.openxmlformats.org/officeDocument/2006/math">
                    <m:r>
                      <a:rPr>
                        <a:latin typeface="Cambria Math" panose="02040503050406030204" pitchFamily="18" charset="0"/>
                      </a:rPr>
                      <m:t>𝑡</m:t>
                    </m:r>
                  </m:oMath>
                </a14:m>
                <a:r>
                  <a:rPr sz="2800"/>
                  <a:t>-distribution of the test statistic is given by</a:t>
                </a:r>
              </a:p>
              <a:p>
                <a:pPr algn="ctr">
                  <a:defRPr sz="2800"/>
                </a:pPr>
                <a14:m>
                  <m:oMathPara xmlns:m="http://schemas.openxmlformats.org/officeDocument/2006/math">
                    <m:oMathParaPr>
                      <m:jc m:val="centerGroup"/>
                    </m:oMathParaPr>
                    <m:oMath xmlns:m="http://schemas.openxmlformats.org/officeDocument/2006/math">
                      <m:r>
                        <a:rPr>
                          <a:latin typeface="Cambria Math" panose="02040503050406030204" pitchFamily="18" charset="0"/>
                        </a:rPr>
                        <m:t>𝑑𝑓</m:t>
                      </m:r>
                      <m:r>
                        <a:rPr>
                          <a:latin typeface="Cambria Math" panose="02040503050406030204" pitchFamily="18" charset="0"/>
                        </a:rPr>
                        <m:t>=</m:t>
                      </m:r>
                      <m:r>
                        <a:rPr>
                          <a:latin typeface="Cambria Math" panose="02040503050406030204" pitchFamily="18" charset="0"/>
                        </a:rPr>
                        <m:t>𝑛</m:t>
                      </m:r>
                      <m:r>
                        <a:rPr>
                          <a:latin typeface="Cambria Math" panose="02040503050406030204" pitchFamily="18" charset="0"/>
                        </a:rPr>
                        <m:t>−1</m:t>
                      </m:r>
                    </m:oMath>
                  </m:oMathPara>
                </a14:m>
                <a:endParaRPr sz="2800"/>
              </a:p>
              <a:p>
                <a:pPr>
                  <a:defRPr sz="2800"/>
                </a:pPr>
                <a:r>
                  <a:rPr sz="2800"/>
                  <a:t>where </a:t>
                </a:r>
                <a14:m>
                  <m:oMath xmlns:m="http://schemas.openxmlformats.org/officeDocument/2006/math">
                    <m:r>
                      <a:rPr>
                        <a:latin typeface="Cambria Math" panose="02040503050406030204" pitchFamily="18" charset="0"/>
                      </a:rPr>
                      <m:t>𝑛</m:t>
                    </m:r>
                  </m:oMath>
                </a14:m>
                <a:r>
                  <a:rPr sz="2800"/>
                  <a:t> is the sample size.</a:t>
                </a:r>
              </a:p>
              <a:p>
                <a:endParaRPr sz="280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xfrm>
                <a:off x="457200" y="1082078"/>
                <a:ext cx="8229600" cy="2804122"/>
              </a:xfrm>
              <a:blipFill>
                <a:blip r:embed="rId3" cstate="print"/>
                <a:stretch>
                  <a:fillRect l="-1328" t="-1720" r="-1181" b="-3226"/>
                </a:stretch>
              </a:blipFill>
            </p:spPr>
            <p:txBody>
              <a:bodyPr/>
              <a:lstStyle/>
              <a:p>
                <a:r>
                  <a:rPr lang="en-US">
                    <a:noFill/>
                  </a:rPr>
                  <a:t> </a:t>
                </a:r>
              </a:p>
            </p:txBody>
          </p:sp>
        </mc:Fallback>
      </mc:AlternateContent>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a:bodyPr>
              <a:lstStyle/>
              <a:p>
                <a:pPr>
                  <a:defRPr sz="3200"/>
                </a:pPr>
                <a:r>
                  <a:t>Example 10.3.4: Hypothesis Test for a Population Mean (Two-Tailed,</a:t>
                </a:r>
                <a:r>
                  <a:rPr sz="2800"/>
                  <a:t> </a:t>
                </a:r>
                <a14:m>
                  <m:oMath xmlns:m="http://schemas.openxmlformats.org/officeDocument/2006/math">
                    <m:r>
                      <a:rPr sz="3200">
                        <a:latin typeface="Cambria Math"/>
                      </a:rPr>
                      <m:t>𝜎</m:t>
                    </m:r>
                  </m:oMath>
                </a14:m>
                <a:r>
                  <a:rPr sz="2800"/>
                  <a:t> </a:t>
                </a:r>
                <a:r>
                  <a:t>Unknown) (cont.)</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cstate="print"/>
                <a:stretch>
                  <a:fillRect l="-1704" t="-16000" r="-3037" b="-19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a:t>The output screen, shown in the bottom screenshot, shows the alternative hypothesis, calculates the </a:t>
                </a:r>
                <a14:m>
                  <m:oMath xmlns:m="http://schemas.openxmlformats.org/officeDocument/2006/math">
                    <m:r>
                      <a:rPr>
                        <a:latin typeface="Cambria Math" panose="02040503050406030204" pitchFamily="18" charset="0"/>
                      </a:rPr>
                      <m:t>𝑡</m:t>
                    </m:r>
                  </m:oMath>
                </a14:m>
                <a:r>
                  <a:rPr sz="2800"/>
                  <a:t>-test statistic and the </a:t>
                </a:r>
                <a14:m>
                  <m:oMath xmlns:m="http://schemas.openxmlformats.org/officeDocument/2006/math">
                    <m:r>
                      <a:rPr>
                        <a:latin typeface="Cambria Math" panose="02040503050406030204" pitchFamily="18" charset="0"/>
                      </a:rPr>
                      <m:t>𝑝</m:t>
                    </m:r>
                  </m:oMath>
                </a14:m>
                <a:r>
                  <a:rPr sz="2800"/>
                  <a:t>-value, and then reiterates the sample mean, sample standard deviation, and sample size that were entered.</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3" cstate="print"/>
                <a:stretch>
                  <a:fillRect l="-1481" t="-1227"/>
                </a:stretch>
              </a:blipFill>
            </p:spPr>
            <p:txBody>
              <a:bodyPr/>
              <a:lstStyle/>
              <a:p>
                <a:r>
                  <a:rPr lang="en-US">
                    <a:noFill/>
                  </a:rPr>
                  <a:t> </a:t>
                </a:r>
              </a:p>
            </p:txBody>
          </p:sp>
        </mc:Fallback>
      </mc:AlternateContent>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a:bodyPr>
              <a:lstStyle/>
              <a:p>
                <a:pPr>
                  <a:defRPr sz="3200"/>
                </a:pPr>
                <a:r>
                  <a:t>Example 10.3.4: Hypothesis Test for a Population Mean (Two-Tailed,</a:t>
                </a:r>
                <a:r>
                  <a:rPr sz="2800"/>
                  <a:t> </a:t>
                </a:r>
                <a14:m>
                  <m:oMath xmlns:m="http://schemas.openxmlformats.org/officeDocument/2006/math">
                    <m:r>
                      <a:rPr sz="3200">
                        <a:latin typeface="Cambria Math"/>
                      </a:rPr>
                      <m:t>𝜎</m:t>
                    </m:r>
                  </m:oMath>
                </a14:m>
                <a:r>
                  <a:rPr sz="2800"/>
                  <a:t> </a:t>
                </a:r>
                <a:r>
                  <a:t>Unknown) (cont.)</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cstate="print"/>
                <a:stretch>
                  <a:fillRect l="-1704" t="-16000" r="-3037" b="-19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lnSpcReduction="10000"/>
              </a:bodyPr>
              <a:lstStyle/>
              <a:p>
                <a:pPr>
                  <a:defRPr b="1"/>
                </a:pPr>
                <a:r>
                  <a:rPr sz="2800"/>
                  <a:t>Step 4: Draw a conclusion and interpret the decision.</a:t>
                </a:r>
              </a:p>
              <a:p>
                <a:pPr>
                  <a:defRPr b="1"/>
                </a:pPr>
                <a:r>
                  <a:rPr sz="2800"/>
                  <a:t>Method 1: Rejection Regions</a:t>
                </a:r>
              </a:p>
              <a:p>
                <a:pPr>
                  <a:defRPr sz="2800"/>
                </a:pPr>
                <a:r>
                  <a:rPr sz="2800"/>
                  <a:t>Notice from the symbol found in the alternative hypothesis that we are running a two-tailed test. We then need to obtain the critical </a:t>
                </a:r>
                <a14:m>
                  <m:oMath xmlns:m="http://schemas.openxmlformats.org/officeDocument/2006/math">
                    <m:r>
                      <a:rPr>
                        <a:latin typeface="Cambria Math" panose="02040503050406030204" pitchFamily="18" charset="0"/>
                      </a:rPr>
                      <m:t>𝑡</m:t>
                    </m:r>
                  </m:oMath>
                </a14:m>
                <a:r>
                  <a:rPr sz="2800"/>
                  <a:t>-value for the rejection region. From the table, we see that a two-tailed </a:t>
                </a:r>
                <a14:m>
                  <m:oMath xmlns:m="http://schemas.openxmlformats.org/officeDocument/2006/math">
                    <m:r>
                      <a:rPr>
                        <a:latin typeface="Cambria Math" panose="02040503050406030204" pitchFamily="18" charset="0"/>
                      </a:rPr>
                      <m:t>𝑡</m:t>
                    </m:r>
                  </m:oMath>
                </a14:m>
                <a:r>
                  <a:rPr sz="2800"/>
                  <a:t>-test with </a:t>
                </a:r>
                <a14:m>
                  <m:oMath xmlns:m="http://schemas.openxmlformats.org/officeDocument/2006/math">
                    <m:r>
                      <a:rPr>
                        <a:latin typeface="Cambria Math" panose="02040503050406030204" pitchFamily="18" charset="0"/>
                      </a:rPr>
                      <m:t>𝛼</m:t>
                    </m:r>
                    <m:r>
                      <a:rPr>
                        <a:latin typeface="Cambria Math" panose="02040503050406030204" pitchFamily="18" charset="0"/>
                      </a:rPr>
                      <m:t>=0.01</m:t>
                    </m:r>
                  </m:oMath>
                </a14:m>
                <a:r>
                  <a:rPr sz="2800"/>
                  <a:t> and </a:t>
                </a:r>
                <a14:m>
                  <m:oMath xmlns:m="http://schemas.openxmlformats.org/officeDocument/2006/math">
                    <m:r>
                      <a:rPr>
                        <a:latin typeface="Cambria Math" panose="02040503050406030204" pitchFamily="18" charset="0"/>
                      </a:rPr>
                      <m:t>𝑛</m:t>
                    </m:r>
                    <m:r>
                      <a:rPr>
                        <a:latin typeface="Cambria Math" panose="02040503050406030204" pitchFamily="18" charset="0"/>
                      </a:rPr>
                      <m:t>−1=19</m:t>
                    </m:r>
                  </m:oMath>
                </a14:m>
                <a:r>
                  <a:rPr sz="2800"/>
                  <a:t> degrees of freedom has a critical </a:t>
                </a:r>
                <a14:m>
                  <m:oMath xmlns:m="http://schemas.openxmlformats.org/officeDocument/2006/math">
                    <m:r>
                      <a:rPr>
                        <a:latin typeface="Cambria Math" panose="02040503050406030204" pitchFamily="18" charset="0"/>
                      </a:rPr>
                      <m:t>𝑡</m:t>
                    </m:r>
                  </m:oMath>
                </a14:m>
                <a:r>
                  <a:rPr sz="2800"/>
                  <a:t>-value of </a:t>
                </a:r>
                <a:r>
                  <a:rPr sz="2800">
                    <a:latin typeface="Cambria Math"/>
                  </a:rPr>
                  <a:t>2.861</a:t>
                </a:r>
                <a:r>
                  <a:rPr sz="2800"/>
                  <a:t>. Thus, the rejection region for a two-tailed test is </a:t>
                </a:r>
                <a14:m>
                  <m:oMath xmlns:m="http://schemas.openxmlformats.org/officeDocument/2006/math">
                    <m:r>
                      <a:rPr>
                        <a:latin typeface="Cambria Math" panose="02040503050406030204" pitchFamily="18" charset="0"/>
                      </a:rPr>
                      <m:t>𝑡</m:t>
                    </m:r>
                    <m:r>
                      <a:rPr>
                        <a:latin typeface="Cambria Math" panose="02040503050406030204" pitchFamily="18" charset="0"/>
                      </a:rPr>
                      <m:t>≤−2.861</m:t>
                    </m:r>
                  </m:oMath>
                </a14:m>
                <a:r>
                  <a:rPr sz="2800"/>
                  <a:t> or </a:t>
                </a:r>
                <a14:m>
                  <m:oMath xmlns:m="http://schemas.openxmlformats.org/officeDocument/2006/math">
                    <m:r>
                      <a:rPr>
                        <a:latin typeface="Cambria Math" panose="02040503050406030204" pitchFamily="18" charset="0"/>
                      </a:rPr>
                      <m:t>𝑡</m:t>
                    </m:r>
                    <m:r>
                      <a:rPr>
                        <a:latin typeface="Cambria Math" panose="02040503050406030204" pitchFamily="18" charset="0"/>
                      </a:rPr>
                      <m:t>≥2.861</m:t>
                    </m:r>
                  </m:oMath>
                </a14:m>
                <a:r>
                  <a:rPr sz="2800"/>
                  <a:t>. Since the </a:t>
                </a:r>
                <a14:m>
                  <m:oMath xmlns:m="http://schemas.openxmlformats.org/officeDocument/2006/math">
                    <m:r>
                      <a:rPr>
                        <a:latin typeface="Cambria Math" panose="02040503050406030204" pitchFamily="18" charset="0"/>
                      </a:rPr>
                      <m:t>𝑡</m:t>
                    </m:r>
                  </m:oMath>
                </a14:m>
                <a:r>
                  <a:rPr sz="2800"/>
                  <a:t>-test statistic, </a:t>
                </a:r>
                <a14:m>
                  <m:oMath xmlns:m="http://schemas.openxmlformats.org/officeDocument/2006/math">
                    <m:r>
                      <a:rPr>
                        <a:latin typeface="Cambria Math" panose="02040503050406030204" pitchFamily="18" charset="0"/>
                      </a:rPr>
                      <m:t>𝑡</m:t>
                    </m:r>
                    <m:r>
                      <a:rPr>
                        <a:latin typeface="Cambria Math" panose="02040503050406030204" pitchFamily="18" charset="0"/>
                      </a:rPr>
                      <m:t>=1.355</m:t>
                    </m:r>
                  </m:oMath>
                </a14:m>
                <a:r>
                  <a:rPr sz="2800"/>
                  <a:t>, does not fall within the rejection region, the conclusion is to fail to reject the null hypothesis.</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3" cstate="print"/>
                <a:stretch>
                  <a:fillRect l="-1481" t="-2086" r="-1852" b="-1595"/>
                </a:stretch>
              </a:blipFill>
            </p:spPr>
            <p:txBody>
              <a:bodyPr/>
              <a:lstStyle/>
              <a:p>
                <a:r>
                  <a:rPr lang="en-US">
                    <a:noFill/>
                  </a:rPr>
                  <a:t> </a:t>
                </a:r>
              </a:p>
            </p:txBody>
          </p:sp>
        </mc:Fallback>
      </mc:AlternateContent>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a:bodyPr>
              <a:lstStyle/>
              <a:p>
                <a:pPr>
                  <a:defRPr sz="3200"/>
                </a:pPr>
                <a:r>
                  <a:t>Example 10.3.4: Hypothesis Test for a Population Mean (Two-Tailed,</a:t>
                </a:r>
                <a:r>
                  <a:rPr sz="2800"/>
                  <a:t> </a:t>
                </a:r>
                <a14:m>
                  <m:oMath xmlns:m="http://schemas.openxmlformats.org/officeDocument/2006/math">
                    <m:r>
                      <a:rPr sz="3200">
                        <a:latin typeface="Cambria Math"/>
                      </a:rPr>
                      <m:t>𝜎</m:t>
                    </m:r>
                  </m:oMath>
                </a14:m>
                <a:r>
                  <a:rPr sz="2800"/>
                  <a:t> </a:t>
                </a:r>
                <a:r>
                  <a:t>Unknown) (cont.)</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cstate="print"/>
                <a:stretch>
                  <a:fillRect l="-1704" t="-16000" r="-3037" b="-19333"/>
                </a:stretch>
              </a:blipFill>
            </p:spPr>
            <p:txBody>
              <a:bodyPr/>
              <a:lstStyle/>
              <a:p>
                <a:r>
                  <a:rPr lang="en-US">
                    <a:noFill/>
                  </a:rPr>
                  <a:t> </a:t>
                </a:r>
              </a:p>
            </p:txBody>
          </p:sp>
        </mc:Fallback>
      </mc:AlternateContent>
      <p:pic>
        <p:nvPicPr>
          <p:cNvPr id="5" name="Content Placeholder 4">
            <a:extLst>
              <a:ext uri="{FF2B5EF4-FFF2-40B4-BE49-F238E27FC236}">
                <a16:creationId xmlns:a16="http://schemas.microsoft.com/office/drawing/2014/main" id="{4BC08459-3AD0-43E9-ADD1-F8657DD69DA4}"/>
              </a:ext>
            </a:extLst>
          </p:cNvPr>
          <p:cNvPicPr>
            <a:picLocks noGrp="1" noChangeAspect="1"/>
          </p:cNvPicPr>
          <p:nvPr>
            <p:ph sz="quarter" idx="11"/>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809750" y="1531144"/>
            <a:ext cx="5524500" cy="3952875"/>
          </a:xfrm>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a:bodyPr>
              <a:lstStyle/>
              <a:p>
                <a:pPr>
                  <a:defRPr sz="3200"/>
                </a:pPr>
                <a:r>
                  <a:t>Example 10.3.4: Hypothesis Test for a Population Mean (Two-Tailed,</a:t>
                </a:r>
                <a:r>
                  <a:rPr sz="2800"/>
                  <a:t> </a:t>
                </a:r>
                <a14:m>
                  <m:oMath xmlns:m="http://schemas.openxmlformats.org/officeDocument/2006/math">
                    <m:r>
                      <a:rPr sz="3200">
                        <a:latin typeface="Cambria Math"/>
                      </a:rPr>
                      <m:t>𝜎</m:t>
                    </m:r>
                  </m:oMath>
                </a14:m>
                <a:r>
                  <a:rPr sz="2800"/>
                  <a:t> </a:t>
                </a:r>
                <a:r>
                  <a:t>Unknown) (cont.)</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cstate="print"/>
                <a:stretch>
                  <a:fillRect l="-1704" t="-16000" r="-3037" b="-19333"/>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a:bodyPr>
              <a:lstStyle/>
              <a:p>
                <a:pPr>
                  <a:defRPr sz="2800" b="1"/>
                </a:pPr>
                <a:r>
                  <a:rPr sz="2800" dirty="0"/>
                  <a:t>Method 2: </a:t>
                </a:r>
                <a14:m>
                  <m:oMath xmlns:m="http://schemas.openxmlformats.org/officeDocument/2006/math">
                    <m:r>
                      <a:rPr>
                        <a:latin typeface="Cambria Math" panose="02040503050406030204" pitchFamily="18" charset="0"/>
                      </a:rPr>
                      <m:t>𝑝</m:t>
                    </m:r>
                  </m:oMath>
                </a14:m>
                <a:r>
                  <a:rPr sz="2800" dirty="0"/>
                  <a:t>-values</a:t>
                </a:r>
              </a:p>
              <a:p>
                <a:pPr>
                  <a:defRPr sz="2800"/>
                </a:pPr>
                <a:r>
                  <a:rPr sz="2800" dirty="0"/>
                  <a:t>The </a:t>
                </a:r>
                <a14:m>
                  <m:oMath xmlns:m="http://schemas.openxmlformats.org/officeDocument/2006/math">
                    <m:r>
                      <a:rPr>
                        <a:latin typeface="Cambria Math" panose="02040503050406030204" pitchFamily="18" charset="0"/>
                      </a:rPr>
                      <m:t>𝑝</m:t>
                    </m:r>
                  </m:oMath>
                </a14:m>
                <a:r>
                  <a:rPr sz="2800" dirty="0"/>
                  <a:t>-value given by the calculator is approximately </a:t>
                </a:r>
                <a:r>
                  <a:rPr sz="2800" dirty="0">
                    <a:latin typeface="Cambria Math"/>
                  </a:rPr>
                  <a:t>0.1912</a:t>
                </a:r>
                <a:r>
                  <a:rPr sz="2800" dirty="0"/>
                  <a:t> as shown. Since </a:t>
                </a:r>
                <a14:m>
                  <m:oMath xmlns:m="http://schemas.openxmlformats.org/officeDocument/2006/math">
                    <m:r>
                      <a:rPr>
                        <a:latin typeface="Cambria Math" panose="02040503050406030204" pitchFamily="18" charset="0"/>
                      </a:rPr>
                      <m:t>0.1912&gt;0.01</m:t>
                    </m:r>
                  </m:oMath>
                </a14:m>
                <a:r>
                  <a:rPr sz="2800" dirty="0"/>
                  <a:t>, we have </a:t>
                </a:r>
                <a14:m>
                  <m:oMath xmlns:m="http://schemas.openxmlformats.org/officeDocument/2006/math">
                    <m:r>
                      <a:rPr>
                        <a:latin typeface="Cambria Math" panose="02040503050406030204" pitchFamily="18" charset="0"/>
                      </a:rPr>
                      <m:t>𝑝</m:t>
                    </m:r>
                    <m:r>
                      <m:rPr>
                        <m:nor/>
                      </m:rPr>
                      <a:rPr/>
                      <m:t>−</m:t>
                    </m:r>
                    <m:r>
                      <m:rPr>
                        <m:nor/>
                      </m:rPr>
                      <a:rPr/>
                      <m:t>value</m:t>
                    </m:r>
                    <m:r>
                      <a:rPr>
                        <a:latin typeface="Cambria Math" panose="02040503050406030204" pitchFamily="18" charset="0"/>
                      </a:rPr>
                      <m:t>&gt;</m:t>
                    </m:r>
                    <m:r>
                      <a:rPr>
                        <a:latin typeface="Cambria Math" panose="02040503050406030204" pitchFamily="18" charset="0"/>
                      </a:rPr>
                      <m:t>𝛼</m:t>
                    </m:r>
                  </m:oMath>
                </a14:m>
                <a:r>
                  <a:rPr sz="2800" dirty="0"/>
                  <a:t>. Thus, the conclusion is to fail to reject the null hypothesis.</a:t>
                </a:r>
              </a:p>
              <a:p>
                <a:r>
                  <a:rPr sz="2800" i="1" dirty="0"/>
                  <a:t>Interpretation</a:t>
                </a:r>
                <a:r>
                  <a:rPr sz="2800" dirty="0"/>
                  <a:t>: We interpret failing to reject the null hypothesis to mean that the evidence collected is not strong enough at the </a:t>
                </a:r>
                <a:r>
                  <a:rPr sz="2800" dirty="0">
                    <a:latin typeface="Cambria Math"/>
                  </a:rPr>
                  <a:t>0.01</a:t>
                </a:r>
                <a:r>
                  <a:rPr sz="2800" dirty="0"/>
                  <a:t> level of significance to say that the machine is working improperly.</a:t>
                </a:r>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3"/>
                <a:stretch>
                  <a:fillRect l="-1481" t="-1227" r="-2222"/>
                </a:stretch>
              </a:blipFill>
            </p:spPr>
            <p:txBody>
              <a:bodyPr/>
              <a:lstStyle/>
              <a:p>
                <a:r>
                  <a:rPr lang="en-US">
                    <a:noFill/>
                  </a:rPr>
                  <a:t> </a:t>
                </a:r>
              </a:p>
            </p:txBody>
          </p:sp>
        </mc:Fallback>
      </mc:AlternateContent>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Technology</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a:xfrm>
                <a:off x="457200" y="1082078"/>
                <a:ext cx="8229600" cy="2346922"/>
              </a:xfrm>
            </p:spPr>
            <p:txBody>
              <a:bodyPr>
                <a:normAutofit/>
              </a:bodyPr>
              <a:lstStyle/>
              <a:p>
                <a:pPr>
                  <a:defRPr sz="2800"/>
                </a:pPr>
                <a:r>
                  <a:rPr sz="2800"/>
                  <a:t>For further instructions on performing a hypothesis test for a population mean with </a:t>
                </a:r>
                <a14:m>
                  <m:oMath xmlns:m="http://schemas.openxmlformats.org/officeDocument/2006/math">
                    <m:r>
                      <a:rPr>
                        <a:latin typeface="Cambria Math" panose="02040503050406030204" pitchFamily="18" charset="0"/>
                      </a:rPr>
                      <m:t>𝜎</m:t>
                    </m:r>
                  </m:oMath>
                </a14:m>
                <a:r>
                  <a:rPr sz="2800"/>
                  <a:t> unknown using a TI-83/84 Plus calculator or other technology, please visit stat.hawkeslearning.com and see </a:t>
                </a:r>
                <a:r>
                  <a:rPr b="1"/>
                  <a:t>Technology Instructions &gt; Hypothesis Testing &gt; t-Test</a:t>
                </a:r>
                <a:r>
                  <a:rPr sz="280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xfrm>
                <a:off x="457200" y="1082078"/>
                <a:ext cx="8229600" cy="2346922"/>
              </a:xfrm>
              <a:blipFill>
                <a:blip r:embed="rId2" cstate="print"/>
                <a:stretch>
                  <a:fillRect l="-1328" t="-2051" r="-1993" b="-1538"/>
                </a:stretch>
              </a:blipFill>
            </p:spPr>
            <p:txBody>
              <a:bodyPr/>
              <a:lstStyle/>
              <a:p>
                <a:r>
                  <a:rPr lang="en-US">
                    <a:noFill/>
                  </a:rPr>
                  <a:t> </a:t>
                </a:r>
              </a:p>
            </p:txBody>
          </p:sp>
        </mc:Fallback>
      </mc:AlternateContent>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a:bodyPr>
              <a:lstStyle/>
              <a:p>
                <a:pPr>
                  <a:defRPr sz="3200"/>
                </a:pPr>
                <a:r>
                  <a:t>Procedure: Rejection Regions for Hypothesis Tests for Population Means</a:t>
                </a:r>
                <a:r>
                  <a:rPr sz="2800"/>
                  <a:t> </a:t>
                </a:r>
                <a:r>
                  <a:t>(</a:t>
                </a:r>
                <a14:m>
                  <m:oMath xmlns:m="http://schemas.openxmlformats.org/officeDocument/2006/math">
                    <m:r>
                      <a:rPr sz="3200">
                        <a:latin typeface="Cambria Math"/>
                      </a:rPr>
                      <m:t>𝜎</m:t>
                    </m:r>
                  </m:oMath>
                </a14:m>
                <a:r>
                  <a:rPr sz="2800"/>
                  <a:t> </a:t>
                </a:r>
                <a:r>
                  <a:t>Unknown)</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cstate="print"/>
                <a:stretch>
                  <a:fillRect t="-16000" b="-19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a:xfrm>
                <a:off x="457200" y="1082078"/>
                <a:ext cx="8229600" cy="2270722"/>
              </a:xfrm>
            </p:spPr>
            <p:txBody>
              <a:bodyPr>
                <a:normAutofit/>
              </a:bodyPr>
              <a:lstStyle/>
              <a:p>
                <a:pPr>
                  <a:defRPr sz="2800"/>
                </a:pPr>
                <a:r>
                  <a:rPr sz="2800"/>
                  <a:t>Reject the null hypothesis,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𝐻</m:t>
                        </m:r>
                      </m:e>
                      <m:sub>
                        <m:r>
                          <a:rPr>
                            <a:latin typeface="Cambria Math" panose="02040503050406030204" pitchFamily="18" charset="0"/>
                          </a:rPr>
                          <m:t>0</m:t>
                        </m:r>
                      </m:sub>
                    </m:sSub>
                  </m:oMath>
                </a14:m>
                <a:r>
                  <a:rPr sz="2800"/>
                  <a:t>, if:</a:t>
                </a:r>
              </a:p>
              <a:p>
                <a:pPr algn="ctr">
                  <a:defRPr sz="2800"/>
                </a:pPr>
                <a14:m>
                  <m:oMath xmlns:m="http://schemas.openxmlformats.org/officeDocument/2006/math">
                    <m:r>
                      <a:rPr>
                        <a:latin typeface="Cambria Math" panose="02040503050406030204" pitchFamily="18" charset="0"/>
                      </a:rPr>
                      <m:t>𝑡</m:t>
                    </m:r>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𝑡</m:t>
                        </m:r>
                      </m:e>
                      <m:sub>
                        <m:r>
                          <a:rPr>
                            <a:latin typeface="Cambria Math" panose="02040503050406030204" pitchFamily="18" charset="0"/>
                          </a:rPr>
                          <m:t>𝛼</m:t>
                        </m:r>
                      </m:sub>
                    </m:sSub>
                  </m:oMath>
                </a14:m>
                <a:r>
                  <a:rPr sz="2800"/>
                  <a:t> for a left-tailed test</a:t>
                </a:r>
              </a:p>
              <a:p>
                <a:pPr algn="ctr">
                  <a:defRPr sz="2800"/>
                </a:pPr>
                <a14:m>
                  <m:oMath xmlns:m="http://schemas.openxmlformats.org/officeDocument/2006/math">
                    <m:r>
                      <a:rPr>
                        <a:latin typeface="Cambria Math" panose="02040503050406030204" pitchFamily="18" charset="0"/>
                      </a:rPr>
                      <m:t>𝑡</m:t>
                    </m:r>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𝑡</m:t>
                        </m:r>
                      </m:e>
                      <m:sub>
                        <m:r>
                          <a:rPr>
                            <a:latin typeface="Cambria Math" panose="02040503050406030204" pitchFamily="18" charset="0"/>
                          </a:rPr>
                          <m:t>𝛼</m:t>
                        </m:r>
                      </m:sub>
                    </m:sSub>
                  </m:oMath>
                </a14:m>
                <a:r>
                  <a:rPr sz="2800"/>
                  <a:t> for a right-tailed test</a:t>
                </a:r>
              </a:p>
              <a:p>
                <a:pPr algn="ctr">
                  <a:defRPr sz="2800"/>
                </a:pPr>
                <a14:m>
                  <m:oMath xmlns:m="http://schemas.openxmlformats.org/officeDocument/2006/math">
                    <m:d>
                      <m:dPr>
                        <m:begChr m:val="|"/>
                        <m:endChr m:val="|"/>
                        <m:ctrlPr>
                          <a:rPr i="1">
                            <a:latin typeface="Cambria Math" panose="02040503050406030204" pitchFamily="18" charset="0"/>
                          </a:rPr>
                        </m:ctrlPr>
                      </m:dPr>
                      <m:e>
                        <m:r>
                          <a:rPr>
                            <a:latin typeface="Cambria Math" panose="02040503050406030204" pitchFamily="18" charset="0"/>
                          </a:rPr>
                          <m:t>𝑡</m:t>
                        </m:r>
                      </m:e>
                    </m:d>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𝑡</m:t>
                        </m:r>
                      </m:e>
                      <m:sub>
                        <m:f>
                          <m:fPr>
                            <m:type m:val="skw"/>
                            <m:ctrlPr>
                              <a:rPr i="1">
                                <a:latin typeface="Cambria Math" panose="02040503050406030204" pitchFamily="18" charset="0"/>
                              </a:rPr>
                            </m:ctrlPr>
                          </m:fPr>
                          <m:num>
                            <m:r>
                              <a:rPr>
                                <a:latin typeface="Cambria Math" panose="02040503050406030204" pitchFamily="18" charset="0"/>
                              </a:rPr>
                              <m:t>𝛼</m:t>
                            </m:r>
                          </m:num>
                          <m:den>
                            <m:r>
                              <a:rPr>
                                <a:latin typeface="Cambria Math" panose="02040503050406030204" pitchFamily="18" charset="0"/>
                              </a:rPr>
                              <m:t>2</m:t>
                            </m:r>
                          </m:den>
                        </m:f>
                      </m:sub>
                    </m:sSub>
                  </m:oMath>
                </a14:m>
                <a:r>
                  <a:rPr sz="2800"/>
                  <a:t> for a two-tailed test</a:t>
                </a:r>
              </a:p>
              <a:p>
                <a:endParaRPr sz="280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xfrm>
                <a:off x="457200" y="1082078"/>
                <a:ext cx="8229600" cy="2270722"/>
              </a:xfrm>
              <a:blipFill>
                <a:blip r:embed="rId3" cstate="print"/>
                <a:stretch>
                  <a:fillRect l="-1328" t="-2122"/>
                </a:stretch>
              </a:blipFill>
            </p:spPr>
            <p:txBody>
              <a:bodyPr/>
              <a:lstStyle/>
              <a:p>
                <a:r>
                  <a:rPr lang="en-US">
                    <a:noFill/>
                  </a:rPr>
                  <a:t> </a:t>
                </a:r>
              </a:p>
            </p:txBody>
          </p:sp>
        </mc:Fallback>
      </mc:AlternateContent>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a:bodyPr>
              <a:lstStyle/>
              <a:p>
                <a:pPr>
                  <a:defRPr sz="3200"/>
                </a:pPr>
                <a:r>
                  <a:t>Example 10.3.1: Finding the Critical</a:t>
                </a:r>
                <a:r>
                  <a:rPr sz="2800"/>
                  <a:t> </a:t>
                </a:r>
                <a14:m>
                  <m:oMath xmlns:m="http://schemas.openxmlformats.org/officeDocument/2006/math">
                    <m:r>
                      <a:rPr sz="3200">
                        <a:latin typeface="Cambria Math"/>
                      </a:rPr>
                      <m:t>𝑡</m:t>
                    </m:r>
                  </m:oMath>
                </a14:m>
                <a:r>
                  <a:t>-value for a Right-Tailed Hypothesis Test</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cstate="print"/>
                <a:stretch>
                  <a:fillRect l="-1111" t="-16000" r="-2222" b="-19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a:t>Find the critical </a:t>
                </a:r>
                <a14:m>
                  <m:oMath xmlns:m="http://schemas.openxmlformats.org/officeDocument/2006/math">
                    <m:r>
                      <a:rPr>
                        <a:latin typeface="Cambria Math" panose="02040503050406030204" pitchFamily="18" charset="0"/>
                      </a:rPr>
                      <m:t>𝑡</m:t>
                    </m:r>
                  </m:oMath>
                </a14:m>
                <a:r>
                  <a:rPr sz="2800"/>
                  <a:t>-value that corresponds with </a:t>
                </a:r>
                <a:r>
                  <a:rPr sz="2800">
                    <a:latin typeface="Cambria Math"/>
                  </a:rPr>
                  <a:t>14</a:t>
                </a:r>
                <a:r>
                  <a:rPr sz="2800"/>
                  <a:t> degrees of freedom at the </a:t>
                </a:r>
                <a:r>
                  <a:rPr sz="2800">
                    <a:latin typeface="Cambria Math"/>
                  </a:rPr>
                  <a:t>0.025</a:t>
                </a:r>
                <a:r>
                  <a:rPr sz="2800"/>
                  <a:t> level of significance for a right-tailed hypothesis test.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3" cstate="print"/>
                <a:stretch>
                  <a:fillRect l="-1481" t="-1595"/>
                </a:stretch>
              </a:blipFill>
            </p:spPr>
            <p:txBody>
              <a:bodyPr/>
              <a:lstStyle/>
              <a:p>
                <a:r>
                  <a:rPr lang="en-US">
                    <a:noFill/>
                  </a:rPr>
                  <a:t> </a:t>
                </a:r>
              </a:p>
            </p:txBody>
          </p:sp>
        </mc:Fallback>
      </mc:AlternateContent>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a:bodyPr>
              <a:lstStyle/>
              <a:p>
                <a:pPr>
                  <a:defRPr sz="3200"/>
                </a:pPr>
                <a:r>
                  <a:t>Example 10.3.1: Finding the Critical</a:t>
                </a:r>
                <a:r>
                  <a:rPr sz="2800"/>
                  <a:t> </a:t>
                </a:r>
                <a14:m>
                  <m:oMath xmlns:m="http://schemas.openxmlformats.org/officeDocument/2006/math">
                    <m:r>
                      <a:rPr sz="3200">
                        <a:latin typeface="Cambria Math"/>
                      </a:rPr>
                      <m:t>𝑡</m:t>
                    </m:r>
                  </m:oMath>
                </a14:m>
                <a:r>
                  <a:t>-value for a Right-Tailed Hypothesis Test (cont.)</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cstate="print"/>
                <a:stretch>
                  <a:fillRect l="-1111" t="-16000" r="-2222" b="-19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b="1"/>
                  <a:t>Solution</a:t>
                </a:r>
              </a:p>
              <a:p>
                <a:pPr>
                  <a:defRPr sz="2800"/>
                </a:pPr>
                <a:r>
                  <a:rPr sz="2800"/>
                  <a:t>Scanning through the table, we see that the row for </a:t>
                </a:r>
                <a:r>
                  <a:rPr sz="2800">
                    <a:latin typeface="Cambria Math"/>
                  </a:rPr>
                  <a:t>14</a:t>
                </a:r>
                <a:r>
                  <a:rPr sz="2800"/>
                  <a:t> degrees of freedom and column for a one-tailed area of </a:t>
                </a:r>
                <a14:m>
                  <m:oMath xmlns:m="http://schemas.openxmlformats.org/officeDocument/2006/math">
                    <m:r>
                      <a:rPr>
                        <a:latin typeface="Cambria Math" panose="02040503050406030204" pitchFamily="18" charset="0"/>
                      </a:rPr>
                      <m:t>𝛼</m:t>
                    </m:r>
                    <m:r>
                      <a:rPr>
                        <a:latin typeface="Cambria Math" panose="02040503050406030204" pitchFamily="18" charset="0"/>
                      </a:rPr>
                      <m:t>=</m:t>
                    </m:r>
                    <m:r>
                      <a:rPr>
                        <a:latin typeface="Cambria Math" panose="02040503050406030204" pitchFamily="18" charset="0"/>
                      </a:rPr>
                      <m:t>0</m:t>
                    </m:r>
                    <m:r>
                      <a:rPr>
                        <a:latin typeface="Cambria Math" panose="02040503050406030204" pitchFamily="18" charset="0"/>
                      </a:rPr>
                      <m:t>.</m:t>
                    </m:r>
                    <m:r>
                      <a:rPr>
                        <a:latin typeface="Cambria Math" panose="02040503050406030204" pitchFamily="18" charset="0"/>
                      </a:rPr>
                      <m:t>025</m:t>
                    </m:r>
                  </m:oMath>
                </a14:m>
                <a:r>
                  <a:rPr sz="2800"/>
                  <a:t> intersect at a critical </a:t>
                </a:r>
                <a14:m>
                  <m:oMath xmlns:m="http://schemas.openxmlformats.org/officeDocument/2006/math">
                    <m:r>
                      <a:rPr>
                        <a:latin typeface="Cambria Math" panose="02040503050406030204" pitchFamily="18" charset="0"/>
                      </a:rPr>
                      <m:t>𝑡</m:t>
                    </m:r>
                  </m:oMath>
                </a14:m>
                <a:r>
                  <a:rPr sz="2800"/>
                  <a:t>-value of </a:t>
                </a:r>
                <a:r>
                  <a:rPr sz="2800">
                    <a:latin typeface="Cambria Math"/>
                  </a:rPr>
                  <a:t>2.145</a:t>
                </a:r>
                <a:r>
                  <a:rPr sz="2800"/>
                  <a:t>. Hence,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𝑡</m:t>
                        </m:r>
                      </m:e>
                      <m:sub>
                        <m:r>
                          <a:rPr>
                            <a:latin typeface="Cambria Math" panose="02040503050406030204" pitchFamily="18" charset="0"/>
                          </a:rPr>
                          <m:t>𝛼</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𝑡</m:t>
                        </m:r>
                      </m:e>
                      <m:sub>
                        <m:r>
                          <a:rPr>
                            <a:latin typeface="Cambria Math" panose="02040503050406030204" pitchFamily="18" charset="0"/>
                          </a:rPr>
                          <m:t>0</m:t>
                        </m:r>
                        <m:r>
                          <a:rPr>
                            <a:latin typeface="Cambria Math" panose="02040503050406030204" pitchFamily="18" charset="0"/>
                          </a:rPr>
                          <m:t>.</m:t>
                        </m:r>
                        <m:r>
                          <a:rPr>
                            <a:latin typeface="Cambria Math" panose="02040503050406030204" pitchFamily="18" charset="0"/>
                          </a:rPr>
                          <m:t>025</m:t>
                        </m:r>
                      </m:sub>
                    </m:sSub>
                    <m:r>
                      <a:rPr>
                        <a:latin typeface="Cambria Math" panose="02040503050406030204" pitchFamily="18" charset="0"/>
                      </a:rPr>
                      <m:t>=</m:t>
                    </m:r>
                    <m:r>
                      <a:rPr>
                        <a:latin typeface="Cambria Math" panose="02040503050406030204" pitchFamily="18" charset="0"/>
                      </a:rPr>
                      <m:t>2</m:t>
                    </m:r>
                    <m:r>
                      <a:rPr>
                        <a:latin typeface="Cambria Math" panose="02040503050406030204" pitchFamily="18" charset="0"/>
                      </a:rPr>
                      <m:t>.</m:t>
                    </m:r>
                    <m:r>
                      <a:rPr>
                        <a:latin typeface="Cambria Math" panose="02040503050406030204" pitchFamily="18" charset="0"/>
                      </a:rPr>
                      <m:t>145</m:t>
                    </m:r>
                  </m:oMath>
                </a14:m>
                <a:r>
                  <a:rPr sz="280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3" cstate="print"/>
                <a:stretch>
                  <a:fillRect l="-1481" t="-1227" r="-2000"/>
                </a:stretch>
              </a:blipFill>
            </p:spPr>
            <p:txBody>
              <a:bodyPr/>
              <a:lstStyle/>
              <a:p>
                <a:r>
                  <a:rPr lang="en-US">
                    <a:noFill/>
                  </a:rPr>
                  <a:t> </a:t>
                </a:r>
              </a:p>
            </p:txBody>
          </p:sp>
        </mc:Fallback>
      </mc:AlternateContent>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a:bodyPr>
              <a:lstStyle/>
              <a:p>
                <a:pPr>
                  <a:defRPr sz="3200"/>
                </a:pPr>
                <a:r>
                  <a:t>Example 10.3.1: Finding the Critical</a:t>
                </a:r>
                <a:r>
                  <a:rPr sz="2800"/>
                  <a:t> </a:t>
                </a:r>
                <a14:m>
                  <m:oMath xmlns:m="http://schemas.openxmlformats.org/officeDocument/2006/math">
                    <m:r>
                      <a:rPr sz="3200">
                        <a:latin typeface="Cambria Math"/>
                      </a:rPr>
                      <m:t>𝑡</m:t>
                    </m:r>
                  </m:oMath>
                </a14:m>
                <a:r>
                  <a:t>-value for a Right-Tailed Hypothesis Test (cont.)</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cstate="print"/>
                <a:stretch>
                  <a:fillRect l="-1111" t="-16000" r="-2222" b="-19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3" name="Table Placeholder 2"/>
              <p:cNvGraphicFramePr>
                <a:graphicFrameLocks noGrp="1"/>
              </p:cNvGraphicFramePr>
              <p:nvPr>
                <p:ph type="tbl" sz="quarter" idx="10"/>
              </p:nvPr>
            </p:nvGraphicFramePr>
            <p:xfrm>
              <a:off x="457200" y="1105523"/>
              <a:ext cx="8229600" cy="3708400"/>
            </p:xfrm>
            <a:graphic>
              <a:graphicData uri="http://schemas.openxmlformats.org/drawingml/2006/table">
                <a:tbl>
                  <a:tblPr firstRow="1" bandRow="1">
                    <a:tableStyleId>{5C22544A-7EE6-4342-B048-85BDC9FD1C3A}</a:tableStyleId>
                  </a:tblPr>
                  <a:tblGrid>
                    <a:gridCol w="1371600">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gridCol w="1371600">
                      <a:extLst>
                        <a:ext uri="{9D8B030D-6E8A-4147-A177-3AD203B41FA5}">
                          <a16:colId xmlns:a16="http://schemas.microsoft.com/office/drawing/2014/main" val="20002"/>
                        </a:ext>
                      </a:extLst>
                    </a:gridCol>
                    <a:gridCol w="1371600">
                      <a:extLst>
                        <a:ext uri="{9D8B030D-6E8A-4147-A177-3AD203B41FA5}">
                          <a16:colId xmlns:a16="http://schemas.microsoft.com/office/drawing/2014/main" val="20003"/>
                        </a:ext>
                      </a:extLst>
                    </a:gridCol>
                    <a:gridCol w="1371600">
                      <a:extLst>
                        <a:ext uri="{9D8B030D-6E8A-4147-A177-3AD203B41FA5}">
                          <a16:colId xmlns:a16="http://schemas.microsoft.com/office/drawing/2014/main" val="20004"/>
                        </a:ext>
                      </a:extLst>
                    </a:gridCol>
                    <a:gridCol w="1371600">
                      <a:extLst>
                        <a:ext uri="{9D8B030D-6E8A-4147-A177-3AD203B41FA5}">
                          <a16:colId xmlns:a16="http://schemas.microsoft.com/office/drawing/2014/main" val="20005"/>
                        </a:ext>
                      </a:extLst>
                    </a:gridCol>
                  </a:tblGrid>
                  <a:tr h="370840">
                    <a:tc>
                      <a:txBody>
                        <a:bodyPr/>
                        <a:lstStyle/>
                        <a:p>
                          <a:pPr algn="ctr">
                            <a:defRPr b="1">
                              <a:solidFill>
                                <a:schemeClr val="tx1"/>
                              </a:solidFill>
                            </a:defRPr>
                          </a:pPr>
                          <a:endParaRPr/>
                        </a:p>
                      </a:txBody>
                      <a:tcPr>
                        <a:lnR w="12700" cap="flat" cmpd="sng" algn="ctr">
                          <a:solidFill>
                            <a:schemeClr val="tx1"/>
                          </a:solidFill>
                          <a:prstDash val="solid"/>
                          <a:round/>
                          <a:headEnd type="none" w="med" len="med"/>
                          <a:tailEnd type="none" w="med" len="med"/>
                        </a:lnR>
                      </a:tcPr>
                    </a:tc>
                    <a:tc gridSpan="5">
                      <a:txBody>
                        <a:bodyPr/>
                        <a:lstStyle/>
                        <a:p>
                          <a:pPr algn="ctr">
                            <a:defRPr sz="1800" b="1"/>
                          </a:pPr>
                          <a:r>
                            <a:t>Area in One Tail</a:t>
                          </a:r>
                        </a:p>
                      </a:txBody>
                      <a:tcPr>
                        <a:lnL w="12700" cap="flat" cmpd="sng" algn="ctr">
                          <a:solidFill>
                            <a:schemeClr val="tx1"/>
                          </a:solidFill>
                          <a:prstDash val="solid"/>
                          <a:round/>
                          <a:headEnd type="none" w="med" len="med"/>
                          <a:tailEnd type="none" w="med" len="med"/>
                        </a:lnL>
                      </a:tcPr>
                    </a:tc>
                    <a:tc hMerge="1">
                      <a:txBody>
                        <a:bodyPr/>
                        <a:lstStyle/>
                        <a:p>
                          <a:endParaRPr/>
                        </a:p>
                      </a:txBody>
                      <a:tcPr/>
                    </a:tc>
                    <a:tc hMerge="1">
                      <a:txBody>
                        <a:bodyPr/>
                        <a:lstStyle/>
                        <a:p>
                          <a:endParaRPr/>
                        </a:p>
                      </a:txBody>
                      <a:tcPr/>
                    </a:tc>
                    <a:tc hMerge="1">
                      <a:txBody>
                        <a:bodyPr/>
                        <a:lstStyle/>
                        <a:p>
                          <a:endParaRPr/>
                        </a:p>
                      </a:txBody>
                      <a:tcPr/>
                    </a:tc>
                    <a:tc hMerge="1">
                      <a:txBody>
                        <a:bodyPr/>
                        <a:lstStyle/>
                        <a:p>
                          <a:endParaRPr/>
                        </a:p>
                      </a:txBody>
                      <a:tcPr/>
                    </a:tc>
                    <a:extLst>
                      <a:ext uri="{0D108BD9-81ED-4DB2-BD59-A6C34878D82A}">
                        <a16:rowId xmlns:a16="http://schemas.microsoft.com/office/drawing/2014/main" val="10000"/>
                      </a:ext>
                    </a:extLst>
                  </a:tr>
                  <a:tr h="370840">
                    <a:tc>
                      <a:txBody>
                        <a:bodyPr/>
                        <a:lstStyle/>
                        <a:p>
                          <a:pPr algn="ctr">
                            <a:defRPr b="1">
                              <a:solidFill>
                                <a:schemeClr val="tx1"/>
                              </a:solidFill>
                            </a:defRPr>
                          </a:pPr>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defRPr b="1">
                              <a:solidFill>
                                <a:schemeClr val="tx1"/>
                              </a:solidFill>
                            </a:defRPr>
                          </a:pPr>
                          <a:r>
                            <a:rPr sz="1400">
                              <a:latin typeface="Cambria Math"/>
                            </a:rPr>
                            <a:t>0.100</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defRPr b="1">
                              <a:solidFill>
                                <a:schemeClr val="tx1"/>
                              </a:solidFill>
                            </a:defRPr>
                          </a:pPr>
                          <a:r>
                            <a:rPr sz="1400">
                              <a:latin typeface="Cambria Math"/>
                            </a:rPr>
                            <a:t>0.050</a:t>
                          </a:r>
                        </a:p>
                      </a:txBody>
                      <a:tcPr>
                        <a:lnB w="12700" cap="flat" cmpd="sng" algn="ctr">
                          <a:solidFill>
                            <a:schemeClr val="tx1"/>
                          </a:solidFill>
                          <a:prstDash val="solid"/>
                          <a:round/>
                          <a:headEnd type="none" w="med" len="med"/>
                          <a:tailEnd type="none" w="med" len="med"/>
                        </a:lnB>
                      </a:tcPr>
                    </a:tc>
                    <a:tc>
                      <a:txBody>
                        <a:bodyPr/>
                        <a:lstStyle/>
                        <a:p>
                          <a:pPr algn="ctr">
                            <a:defRPr b="1">
                              <a:solidFill>
                                <a:schemeClr val="tx1"/>
                              </a:solidFill>
                            </a:defRPr>
                          </a:pPr>
                          <a:r>
                            <a:rPr sz="1400">
                              <a:latin typeface="Cambria Math"/>
                            </a:rPr>
                            <a:t>0.025</a:t>
                          </a:r>
                        </a:p>
                      </a:txBody>
                      <a:tcPr>
                        <a:lnB w="12700" cap="flat" cmpd="sng" algn="ctr">
                          <a:solidFill>
                            <a:schemeClr val="tx1"/>
                          </a:solidFill>
                          <a:prstDash val="solid"/>
                          <a:round/>
                          <a:headEnd type="none" w="med" len="med"/>
                          <a:tailEnd type="none" w="med" len="med"/>
                        </a:lnB>
                        <a:solidFill>
                          <a:srgbClr val="92D050"/>
                        </a:solidFill>
                      </a:tcPr>
                    </a:tc>
                    <a:tc>
                      <a:txBody>
                        <a:bodyPr/>
                        <a:lstStyle/>
                        <a:p>
                          <a:pPr algn="ctr">
                            <a:defRPr b="1">
                              <a:solidFill>
                                <a:schemeClr val="tx1"/>
                              </a:solidFill>
                            </a:defRPr>
                          </a:pPr>
                          <a:r>
                            <a:rPr sz="1400">
                              <a:latin typeface="Cambria Math"/>
                            </a:rPr>
                            <a:t>0.010</a:t>
                          </a:r>
                        </a:p>
                      </a:txBody>
                      <a:tcPr>
                        <a:lnB w="12700" cap="flat" cmpd="sng" algn="ctr">
                          <a:solidFill>
                            <a:schemeClr val="tx1"/>
                          </a:solidFill>
                          <a:prstDash val="solid"/>
                          <a:round/>
                          <a:headEnd type="none" w="med" len="med"/>
                          <a:tailEnd type="none" w="med" len="med"/>
                        </a:lnB>
                      </a:tcPr>
                    </a:tc>
                    <a:tc>
                      <a:txBody>
                        <a:bodyPr/>
                        <a:lstStyle/>
                        <a:p>
                          <a:pPr algn="ctr">
                            <a:defRPr b="1">
                              <a:solidFill>
                                <a:schemeClr val="tx1"/>
                              </a:solidFill>
                            </a:defRPr>
                          </a:pPr>
                          <a:r>
                            <a:rPr sz="1400">
                              <a:latin typeface="Cambria Math"/>
                            </a:rPr>
                            <a:t>0.005</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70840">
                    <a:tc>
                      <a:txBody>
                        <a:bodyPr/>
                        <a:lstStyle/>
                        <a:p>
                          <a:pPr algn="ctr">
                            <a:defRPr b="1">
                              <a:solidFill>
                                <a:schemeClr val="tx1"/>
                              </a:solidFill>
                            </a:defRPr>
                          </a:pPr>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E7E9EC"/>
                        </a:solidFill>
                      </a:tcPr>
                    </a:tc>
                    <a:tc gridSpan="5">
                      <a:txBody>
                        <a:bodyPr/>
                        <a:lstStyle/>
                        <a:p>
                          <a:pPr algn="ctr">
                            <a:defRPr sz="1800" b="1"/>
                          </a:pPr>
                          <a:r>
                            <a:t>Area in Two Tails</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rgbClr val="E7E9EC"/>
                        </a:solidFill>
                      </a:tcPr>
                    </a:tc>
                    <a:tc hMerge="1">
                      <a:txBody>
                        <a:bodyPr/>
                        <a:lstStyle/>
                        <a:p>
                          <a:endParaRPr/>
                        </a:p>
                      </a:txBody>
                      <a:tcPr/>
                    </a:tc>
                    <a:tc hMerge="1">
                      <a:txBody>
                        <a:bodyPr/>
                        <a:lstStyle/>
                        <a:p>
                          <a:endParaRPr/>
                        </a:p>
                      </a:txBody>
                      <a:tcPr/>
                    </a:tc>
                    <a:tc hMerge="1">
                      <a:txBody>
                        <a:bodyPr/>
                        <a:lstStyle/>
                        <a:p>
                          <a:endParaRPr/>
                        </a:p>
                      </a:txBody>
                      <a:tcPr/>
                    </a:tc>
                    <a:tc hMerge="1">
                      <a:txBody>
                        <a:bodyPr/>
                        <a:lstStyle/>
                        <a:p>
                          <a:endParaRPr/>
                        </a:p>
                      </a:txBody>
                      <a:tcPr/>
                    </a:tc>
                    <a:extLst>
                      <a:ext uri="{0D108BD9-81ED-4DB2-BD59-A6C34878D82A}">
                        <a16:rowId xmlns:a16="http://schemas.microsoft.com/office/drawing/2014/main" val="10002"/>
                      </a:ext>
                    </a:extLst>
                  </a:tr>
                  <a:tr h="370840">
                    <a:tc>
                      <a:txBody>
                        <a:bodyPr/>
                        <a:lstStyle/>
                        <a:p>
                          <a:pPr algn="ctr">
                            <a:defRPr sz="1400" b="1">
                              <a:solidFill>
                                <a:schemeClr val="tx1"/>
                              </a:solidFill>
                            </a:defRPr>
                          </a:pPr>
                          <a14:m>
                            <m:oMathPara xmlns:m="http://schemas.openxmlformats.org/officeDocument/2006/math">
                              <m:oMathParaPr>
                                <m:jc m:val="centerGroup"/>
                              </m:oMathParaPr>
                              <m:oMath xmlns:m="http://schemas.openxmlformats.org/officeDocument/2006/math">
                                <m:r>
                                  <a:rPr sz="1400">
                                    <a:latin typeface="Cambria Math"/>
                                  </a:rPr>
                                  <m:t>𝑑𝑓</m:t>
                                </m:r>
                              </m:oMath>
                            </m:oMathPara>
                          </a14:m>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defRPr b="1">
                              <a:solidFill>
                                <a:schemeClr val="tx1"/>
                              </a:solidFill>
                            </a:defRPr>
                          </a:pPr>
                          <a:r>
                            <a:rPr sz="1400">
                              <a:latin typeface="Cambria Math"/>
                            </a:rPr>
                            <a:t>0.200</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defRPr b="1">
                              <a:solidFill>
                                <a:schemeClr val="tx1"/>
                              </a:solidFill>
                            </a:defRPr>
                          </a:pPr>
                          <a:r>
                            <a:rPr sz="1400">
                              <a:latin typeface="Cambria Math"/>
                            </a:rPr>
                            <a:t>0.100</a:t>
                          </a:r>
                        </a:p>
                      </a:txBody>
                      <a:tcPr>
                        <a:lnB w="12700" cap="flat" cmpd="sng" algn="ctr">
                          <a:solidFill>
                            <a:schemeClr val="tx1"/>
                          </a:solidFill>
                          <a:prstDash val="solid"/>
                          <a:round/>
                          <a:headEnd type="none" w="med" len="med"/>
                          <a:tailEnd type="none" w="med" len="med"/>
                        </a:lnB>
                      </a:tcPr>
                    </a:tc>
                    <a:tc>
                      <a:txBody>
                        <a:bodyPr/>
                        <a:lstStyle/>
                        <a:p>
                          <a:pPr algn="ctr">
                            <a:defRPr b="1">
                              <a:solidFill>
                                <a:schemeClr val="tx1"/>
                              </a:solidFill>
                            </a:defRPr>
                          </a:pPr>
                          <a:r>
                            <a:rPr sz="1400">
                              <a:latin typeface="Cambria Math"/>
                            </a:rPr>
                            <a:t>0.050</a:t>
                          </a:r>
                        </a:p>
                      </a:txBody>
                      <a:tcPr>
                        <a:lnB w="12700" cap="flat" cmpd="sng" algn="ctr">
                          <a:solidFill>
                            <a:schemeClr val="tx1"/>
                          </a:solidFill>
                          <a:prstDash val="solid"/>
                          <a:round/>
                          <a:headEnd type="none" w="med" len="med"/>
                          <a:tailEnd type="none" w="med" len="med"/>
                        </a:lnB>
                        <a:solidFill>
                          <a:srgbClr val="92D050"/>
                        </a:solidFill>
                      </a:tcPr>
                    </a:tc>
                    <a:tc>
                      <a:txBody>
                        <a:bodyPr/>
                        <a:lstStyle/>
                        <a:p>
                          <a:pPr algn="ctr">
                            <a:defRPr b="1">
                              <a:solidFill>
                                <a:schemeClr val="tx1"/>
                              </a:solidFill>
                            </a:defRPr>
                          </a:pPr>
                          <a:r>
                            <a:rPr sz="1400">
                              <a:latin typeface="Cambria Math"/>
                            </a:rPr>
                            <a:t>0.020</a:t>
                          </a:r>
                        </a:p>
                      </a:txBody>
                      <a:tcPr>
                        <a:lnB w="12700" cap="flat" cmpd="sng" algn="ctr">
                          <a:solidFill>
                            <a:schemeClr val="tx1"/>
                          </a:solidFill>
                          <a:prstDash val="solid"/>
                          <a:round/>
                          <a:headEnd type="none" w="med" len="med"/>
                          <a:tailEnd type="none" w="med" len="med"/>
                        </a:lnB>
                      </a:tcPr>
                    </a:tc>
                    <a:tc>
                      <a:txBody>
                        <a:bodyPr/>
                        <a:lstStyle/>
                        <a:p>
                          <a:pPr algn="ctr">
                            <a:defRPr b="1">
                              <a:solidFill>
                                <a:schemeClr val="tx1"/>
                              </a:solidFill>
                            </a:defRPr>
                          </a:pPr>
                          <a:r>
                            <a:rPr sz="1400">
                              <a:latin typeface="Cambria Math"/>
                            </a:rPr>
                            <a:t>0.010</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370840">
                    <a:tc>
                      <a:txBody>
                        <a:bodyPr/>
                        <a:lstStyle/>
                        <a:p>
                          <a:pPr algn="ctr">
                            <a:defRPr b="1">
                              <a:solidFill>
                                <a:schemeClr val="tx1"/>
                              </a:solidFill>
                            </a:defRPr>
                          </a:pPr>
                          <a:r>
                            <a:rPr sz="1400">
                              <a:latin typeface="Cambria Math"/>
                            </a:rPr>
                            <a:t>13</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defRPr>
                              <a:solidFill>
                                <a:schemeClr val="tx1"/>
                              </a:solidFill>
                            </a:defRPr>
                          </a:pPr>
                          <a:r>
                            <a:rPr sz="1400">
                              <a:latin typeface="Cambria Math"/>
                            </a:rPr>
                            <a:t>1.350</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defRPr>
                              <a:solidFill>
                                <a:schemeClr val="tx1"/>
                              </a:solidFill>
                            </a:defRPr>
                          </a:pPr>
                          <a:r>
                            <a:rPr sz="1400">
                              <a:latin typeface="Cambria Math"/>
                            </a:rPr>
                            <a:t>1.771</a:t>
                          </a:r>
                        </a:p>
                      </a:txBody>
                      <a:tcPr>
                        <a:lnT w="12700" cap="flat" cmpd="sng" algn="ctr">
                          <a:solidFill>
                            <a:schemeClr val="tx1"/>
                          </a:solidFill>
                          <a:prstDash val="solid"/>
                          <a:round/>
                          <a:headEnd type="none" w="med" len="med"/>
                          <a:tailEnd type="none" w="med" len="med"/>
                        </a:lnT>
                      </a:tcPr>
                    </a:tc>
                    <a:tc>
                      <a:txBody>
                        <a:bodyPr/>
                        <a:lstStyle/>
                        <a:p>
                          <a:pPr algn="ctr">
                            <a:defRPr>
                              <a:solidFill>
                                <a:schemeClr val="tx1"/>
                              </a:solidFill>
                            </a:defRPr>
                          </a:pPr>
                          <a:r>
                            <a:rPr sz="1400">
                              <a:latin typeface="Cambria Math"/>
                            </a:rPr>
                            <a:t>2.160</a:t>
                          </a:r>
                        </a:p>
                      </a:txBody>
                      <a:tcPr>
                        <a:lnT w="12700" cap="flat" cmpd="sng" algn="ctr">
                          <a:solidFill>
                            <a:schemeClr val="tx1"/>
                          </a:solidFill>
                          <a:prstDash val="solid"/>
                          <a:round/>
                          <a:headEnd type="none" w="med" len="med"/>
                          <a:tailEnd type="none" w="med" len="med"/>
                        </a:lnT>
                        <a:solidFill>
                          <a:srgbClr val="92D050"/>
                        </a:solidFill>
                      </a:tcPr>
                    </a:tc>
                    <a:tc>
                      <a:txBody>
                        <a:bodyPr/>
                        <a:lstStyle/>
                        <a:p>
                          <a:pPr algn="ctr">
                            <a:defRPr>
                              <a:solidFill>
                                <a:schemeClr val="tx1"/>
                              </a:solidFill>
                            </a:defRPr>
                          </a:pPr>
                          <a:r>
                            <a:rPr sz="1400">
                              <a:latin typeface="Cambria Math"/>
                            </a:rPr>
                            <a:t>2.650</a:t>
                          </a:r>
                        </a:p>
                      </a:txBody>
                      <a:tcPr>
                        <a:lnT w="12700" cap="flat" cmpd="sng" algn="ctr">
                          <a:solidFill>
                            <a:schemeClr val="tx1"/>
                          </a:solidFill>
                          <a:prstDash val="solid"/>
                          <a:round/>
                          <a:headEnd type="none" w="med" len="med"/>
                          <a:tailEnd type="none" w="med" len="med"/>
                        </a:lnT>
                      </a:tcPr>
                    </a:tc>
                    <a:tc>
                      <a:txBody>
                        <a:bodyPr/>
                        <a:lstStyle/>
                        <a:p>
                          <a:pPr algn="ctr">
                            <a:defRPr>
                              <a:solidFill>
                                <a:schemeClr val="tx1"/>
                              </a:solidFill>
                            </a:defRPr>
                          </a:pPr>
                          <a:r>
                            <a:rPr sz="1400">
                              <a:latin typeface="Cambria Math"/>
                            </a:rPr>
                            <a:t>3.012</a:t>
                          </a: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4"/>
                      </a:ext>
                    </a:extLst>
                  </a:tr>
                  <a:tr h="370840">
                    <a:tc>
                      <a:txBody>
                        <a:bodyPr/>
                        <a:lstStyle/>
                        <a:p>
                          <a:pPr algn="ctr">
                            <a:defRPr b="1">
                              <a:solidFill>
                                <a:schemeClr val="tx1"/>
                              </a:solidFill>
                            </a:defRPr>
                          </a:pPr>
                          <a:r>
                            <a:rPr sz="1400">
                              <a:latin typeface="Cambria Math"/>
                            </a:rPr>
                            <a:t>14</a:t>
                          </a:r>
                        </a:p>
                      </a:txBody>
                      <a:tcPr>
                        <a:lnR w="12700" cap="flat" cmpd="sng" algn="ctr">
                          <a:solidFill>
                            <a:schemeClr val="tx1"/>
                          </a:solidFill>
                          <a:prstDash val="solid"/>
                          <a:round/>
                          <a:headEnd type="none" w="med" len="med"/>
                          <a:tailEnd type="none" w="med" len="med"/>
                        </a:lnR>
                        <a:solidFill>
                          <a:srgbClr val="92D050"/>
                        </a:solidFill>
                      </a:tcPr>
                    </a:tc>
                    <a:tc>
                      <a:txBody>
                        <a:bodyPr/>
                        <a:lstStyle/>
                        <a:p>
                          <a:pPr algn="ctr">
                            <a:defRPr>
                              <a:solidFill>
                                <a:schemeClr val="tx1"/>
                              </a:solidFill>
                            </a:defRPr>
                          </a:pPr>
                          <a:r>
                            <a:rPr sz="1400">
                              <a:latin typeface="Cambria Math"/>
                            </a:rPr>
                            <a:t>1.345</a:t>
                          </a:r>
                        </a:p>
                      </a:txBody>
                      <a:tcPr>
                        <a:lnL w="12700" cap="flat" cmpd="sng" algn="ctr">
                          <a:solidFill>
                            <a:schemeClr val="tx1"/>
                          </a:solidFill>
                          <a:prstDash val="solid"/>
                          <a:round/>
                          <a:headEnd type="none" w="med" len="med"/>
                          <a:tailEnd type="none" w="med" len="med"/>
                        </a:lnL>
                        <a:solidFill>
                          <a:srgbClr val="92D050"/>
                        </a:solidFill>
                      </a:tcPr>
                    </a:tc>
                    <a:tc>
                      <a:txBody>
                        <a:bodyPr/>
                        <a:lstStyle/>
                        <a:p>
                          <a:pPr algn="ctr">
                            <a:defRPr>
                              <a:solidFill>
                                <a:schemeClr val="tx1"/>
                              </a:solidFill>
                            </a:defRPr>
                          </a:pPr>
                          <a:r>
                            <a:rPr sz="1400">
                              <a:latin typeface="Cambria Math"/>
                            </a:rPr>
                            <a:t>1.761</a:t>
                          </a:r>
                        </a:p>
                      </a:txBody>
                      <a:tcPr>
                        <a:solidFill>
                          <a:srgbClr val="92D050"/>
                        </a:solidFill>
                      </a:tcPr>
                    </a:tc>
                    <a:tc>
                      <a:txBody>
                        <a:bodyPr/>
                        <a:lstStyle/>
                        <a:p>
                          <a:pPr algn="ctr">
                            <a:defRPr sz="1400">
                              <a:solidFill>
                                <a:schemeClr val="tx1"/>
                              </a:solidFill>
                            </a:defRPr>
                          </a:pPr>
                          <a:r>
                            <a:rPr sz="1400">
                              <a:highlight>
                                <a:srgbClr val="FFFF00"/>
                              </a:highlight>
                              <a:latin typeface="Cambria Math"/>
                            </a:rPr>
                            <a:t>2.145</a:t>
                          </a:r>
                        </a:p>
                      </a:txBody>
                      <a:tcPr>
                        <a:solidFill>
                          <a:srgbClr val="FFFF00"/>
                        </a:solidFill>
                      </a:tcPr>
                    </a:tc>
                    <a:tc>
                      <a:txBody>
                        <a:bodyPr/>
                        <a:lstStyle/>
                        <a:p>
                          <a:pPr algn="ctr">
                            <a:defRPr>
                              <a:solidFill>
                                <a:schemeClr val="tx1"/>
                              </a:solidFill>
                            </a:defRPr>
                          </a:pPr>
                          <a:r>
                            <a:rPr sz="1400">
                              <a:latin typeface="Cambria Math"/>
                            </a:rPr>
                            <a:t>2.624</a:t>
                          </a:r>
                        </a:p>
                      </a:txBody>
                      <a:tcPr>
                        <a:solidFill>
                          <a:srgbClr val="92D050"/>
                        </a:solidFill>
                      </a:tcPr>
                    </a:tc>
                    <a:tc>
                      <a:txBody>
                        <a:bodyPr/>
                        <a:lstStyle/>
                        <a:p>
                          <a:pPr algn="ctr">
                            <a:defRPr>
                              <a:solidFill>
                                <a:schemeClr val="tx1"/>
                              </a:solidFill>
                            </a:defRPr>
                          </a:pPr>
                          <a:r>
                            <a:rPr sz="1400">
                              <a:latin typeface="Cambria Math"/>
                            </a:rPr>
                            <a:t>2.977</a:t>
                          </a:r>
                        </a:p>
                      </a:txBody>
                      <a:tcPr>
                        <a:solidFill>
                          <a:srgbClr val="92D050"/>
                        </a:solidFill>
                      </a:tcPr>
                    </a:tc>
                    <a:extLst>
                      <a:ext uri="{0D108BD9-81ED-4DB2-BD59-A6C34878D82A}">
                        <a16:rowId xmlns:a16="http://schemas.microsoft.com/office/drawing/2014/main" val="10005"/>
                      </a:ext>
                    </a:extLst>
                  </a:tr>
                  <a:tr h="370840">
                    <a:tc>
                      <a:txBody>
                        <a:bodyPr/>
                        <a:lstStyle/>
                        <a:p>
                          <a:pPr algn="ctr">
                            <a:defRPr b="1">
                              <a:solidFill>
                                <a:schemeClr val="tx1"/>
                              </a:solidFill>
                            </a:defRPr>
                          </a:pPr>
                          <a:r>
                            <a:rPr sz="1400">
                              <a:latin typeface="Cambria Math"/>
                            </a:rPr>
                            <a:t>15</a:t>
                          </a:r>
                        </a:p>
                      </a:txBody>
                      <a:tcPr>
                        <a:lnR w="12700" cap="flat" cmpd="sng" algn="ctr">
                          <a:solidFill>
                            <a:schemeClr val="tx1"/>
                          </a:solidFill>
                          <a:prstDash val="solid"/>
                          <a:round/>
                          <a:headEnd type="none" w="med" len="med"/>
                          <a:tailEnd type="none" w="med" len="med"/>
                        </a:lnR>
                      </a:tcPr>
                    </a:tc>
                    <a:tc>
                      <a:txBody>
                        <a:bodyPr/>
                        <a:lstStyle/>
                        <a:p>
                          <a:pPr algn="ctr">
                            <a:defRPr>
                              <a:solidFill>
                                <a:schemeClr val="tx1"/>
                              </a:solidFill>
                            </a:defRPr>
                          </a:pPr>
                          <a:r>
                            <a:rPr sz="1400">
                              <a:latin typeface="Cambria Math"/>
                            </a:rPr>
                            <a:t>1.341</a:t>
                          </a:r>
                        </a:p>
                      </a:txBody>
                      <a:tcPr>
                        <a:lnL w="12700" cap="flat" cmpd="sng" algn="ctr">
                          <a:solidFill>
                            <a:schemeClr val="tx1"/>
                          </a:solidFill>
                          <a:prstDash val="solid"/>
                          <a:round/>
                          <a:headEnd type="none" w="med" len="med"/>
                          <a:tailEnd type="none" w="med" len="med"/>
                        </a:lnL>
                      </a:tcPr>
                    </a:tc>
                    <a:tc>
                      <a:txBody>
                        <a:bodyPr/>
                        <a:lstStyle/>
                        <a:p>
                          <a:pPr algn="ctr">
                            <a:defRPr>
                              <a:solidFill>
                                <a:schemeClr val="tx1"/>
                              </a:solidFill>
                            </a:defRPr>
                          </a:pPr>
                          <a:r>
                            <a:rPr sz="1400">
                              <a:latin typeface="Cambria Math"/>
                            </a:rPr>
                            <a:t>1.753</a:t>
                          </a:r>
                        </a:p>
                      </a:txBody>
                      <a:tcPr/>
                    </a:tc>
                    <a:tc>
                      <a:txBody>
                        <a:bodyPr/>
                        <a:lstStyle/>
                        <a:p>
                          <a:pPr algn="ctr">
                            <a:defRPr>
                              <a:solidFill>
                                <a:schemeClr val="tx1"/>
                              </a:solidFill>
                            </a:defRPr>
                          </a:pPr>
                          <a:r>
                            <a:rPr sz="1400">
                              <a:latin typeface="Cambria Math"/>
                            </a:rPr>
                            <a:t>2.131</a:t>
                          </a:r>
                        </a:p>
                      </a:txBody>
                      <a:tcPr>
                        <a:solidFill>
                          <a:srgbClr val="92D050"/>
                        </a:solidFill>
                      </a:tcPr>
                    </a:tc>
                    <a:tc>
                      <a:txBody>
                        <a:bodyPr/>
                        <a:lstStyle/>
                        <a:p>
                          <a:pPr algn="ctr">
                            <a:defRPr>
                              <a:solidFill>
                                <a:schemeClr val="tx1"/>
                              </a:solidFill>
                            </a:defRPr>
                          </a:pPr>
                          <a:r>
                            <a:rPr sz="1400">
                              <a:latin typeface="Cambria Math"/>
                            </a:rPr>
                            <a:t>2.602</a:t>
                          </a:r>
                        </a:p>
                      </a:txBody>
                      <a:tcPr/>
                    </a:tc>
                    <a:tc>
                      <a:txBody>
                        <a:bodyPr/>
                        <a:lstStyle/>
                        <a:p>
                          <a:pPr algn="ctr">
                            <a:defRPr>
                              <a:solidFill>
                                <a:schemeClr val="tx1"/>
                              </a:solidFill>
                            </a:defRPr>
                          </a:pPr>
                          <a:r>
                            <a:rPr sz="1400">
                              <a:latin typeface="Cambria Math"/>
                            </a:rPr>
                            <a:t>2.947</a:t>
                          </a:r>
                        </a:p>
                      </a:txBody>
                      <a:tcPr/>
                    </a:tc>
                    <a:extLst>
                      <a:ext uri="{0D108BD9-81ED-4DB2-BD59-A6C34878D82A}">
                        <a16:rowId xmlns:a16="http://schemas.microsoft.com/office/drawing/2014/main" val="10006"/>
                      </a:ext>
                    </a:extLst>
                  </a:tr>
                  <a:tr h="370840">
                    <a:tc>
                      <a:txBody>
                        <a:bodyPr/>
                        <a:lstStyle/>
                        <a:p>
                          <a:pPr algn="ctr">
                            <a:defRPr b="1">
                              <a:solidFill>
                                <a:schemeClr val="tx1"/>
                              </a:solidFill>
                            </a:defRPr>
                          </a:pPr>
                          <a:r>
                            <a:rPr sz="1400">
                              <a:latin typeface="Cambria Math"/>
                            </a:rPr>
                            <a:t>16</a:t>
                          </a:r>
                        </a:p>
                      </a:txBody>
                      <a:tcPr>
                        <a:lnR w="12700" cap="flat" cmpd="sng" algn="ctr">
                          <a:solidFill>
                            <a:schemeClr val="tx1"/>
                          </a:solidFill>
                          <a:prstDash val="solid"/>
                          <a:round/>
                          <a:headEnd type="none" w="med" len="med"/>
                          <a:tailEnd type="none" w="med" len="med"/>
                        </a:lnR>
                      </a:tcPr>
                    </a:tc>
                    <a:tc>
                      <a:txBody>
                        <a:bodyPr/>
                        <a:lstStyle/>
                        <a:p>
                          <a:pPr algn="ctr">
                            <a:defRPr>
                              <a:solidFill>
                                <a:schemeClr val="tx1"/>
                              </a:solidFill>
                            </a:defRPr>
                          </a:pPr>
                          <a:r>
                            <a:rPr sz="1400">
                              <a:latin typeface="Cambria Math"/>
                            </a:rPr>
                            <a:t>1.337</a:t>
                          </a:r>
                        </a:p>
                      </a:txBody>
                      <a:tcPr>
                        <a:lnL w="12700" cap="flat" cmpd="sng" algn="ctr">
                          <a:solidFill>
                            <a:schemeClr val="tx1"/>
                          </a:solidFill>
                          <a:prstDash val="solid"/>
                          <a:round/>
                          <a:headEnd type="none" w="med" len="med"/>
                          <a:tailEnd type="none" w="med" len="med"/>
                        </a:lnL>
                      </a:tcPr>
                    </a:tc>
                    <a:tc>
                      <a:txBody>
                        <a:bodyPr/>
                        <a:lstStyle/>
                        <a:p>
                          <a:pPr algn="ctr">
                            <a:defRPr>
                              <a:solidFill>
                                <a:schemeClr val="tx1"/>
                              </a:solidFill>
                            </a:defRPr>
                          </a:pPr>
                          <a:r>
                            <a:rPr sz="1400">
                              <a:latin typeface="Cambria Math"/>
                            </a:rPr>
                            <a:t>1.746</a:t>
                          </a:r>
                        </a:p>
                      </a:txBody>
                      <a:tcPr/>
                    </a:tc>
                    <a:tc>
                      <a:txBody>
                        <a:bodyPr/>
                        <a:lstStyle/>
                        <a:p>
                          <a:pPr algn="ctr">
                            <a:defRPr>
                              <a:solidFill>
                                <a:schemeClr val="tx1"/>
                              </a:solidFill>
                            </a:defRPr>
                          </a:pPr>
                          <a:r>
                            <a:rPr sz="1400">
                              <a:latin typeface="Cambria Math"/>
                            </a:rPr>
                            <a:t>2.120</a:t>
                          </a:r>
                        </a:p>
                      </a:txBody>
                      <a:tcPr>
                        <a:solidFill>
                          <a:srgbClr val="92D050"/>
                        </a:solidFill>
                      </a:tcPr>
                    </a:tc>
                    <a:tc>
                      <a:txBody>
                        <a:bodyPr/>
                        <a:lstStyle/>
                        <a:p>
                          <a:pPr algn="ctr">
                            <a:defRPr>
                              <a:solidFill>
                                <a:schemeClr val="tx1"/>
                              </a:solidFill>
                            </a:defRPr>
                          </a:pPr>
                          <a:r>
                            <a:rPr sz="1400">
                              <a:latin typeface="Cambria Math"/>
                            </a:rPr>
                            <a:t>2.583</a:t>
                          </a:r>
                        </a:p>
                      </a:txBody>
                      <a:tcPr/>
                    </a:tc>
                    <a:tc>
                      <a:txBody>
                        <a:bodyPr/>
                        <a:lstStyle/>
                        <a:p>
                          <a:pPr algn="ctr">
                            <a:defRPr>
                              <a:solidFill>
                                <a:schemeClr val="tx1"/>
                              </a:solidFill>
                            </a:defRPr>
                          </a:pPr>
                          <a:r>
                            <a:rPr sz="1400">
                              <a:latin typeface="Cambria Math"/>
                            </a:rPr>
                            <a:t>2.921</a:t>
                          </a:r>
                        </a:p>
                      </a:txBody>
                      <a:tcPr/>
                    </a:tc>
                    <a:extLst>
                      <a:ext uri="{0D108BD9-81ED-4DB2-BD59-A6C34878D82A}">
                        <a16:rowId xmlns:a16="http://schemas.microsoft.com/office/drawing/2014/main" val="10007"/>
                      </a:ext>
                    </a:extLst>
                  </a:tr>
                  <a:tr h="370840">
                    <a:tc>
                      <a:txBody>
                        <a:bodyPr/>
                        <a:lstStyle/>
                        <a:p>
                          <a:pPr algn="ctr">
                            <a:defRPr b="1">
                              <a:solidFill>
                                <a:schemeClr val="tx1"/>
                              </a:solidFill>
                            </a:defRPr>
                          </a:pPr>
                          <a:r>
                            <a:rPr sz="1400">
                              <a:latin typeface="Cambria Math"/>
                            </a:rPr>
                            <a:t>17</a:t>
                          </a:r>
                        </a:p>
                      </a:txBody>
                      <a:tcPr>
                        <a:lnR w="12700" cap="flat" cmpd="sng" algn="ctr">
                          <a:solidFill>
                            <a:schemeClr val="tx1"/>
                          </a:solidFill>
                          <a:prstDash val="solid"/>
                          <a:round/>
                          <a:headEnd type="none" w="med" len="med"/>
                          <a:tailEnd type="none" w="med" len="med"/>
                        </a:lnR>
                      </a:tcPr>
                    </a:tc>
                    <a:tc>
                      <a:txBody>
                        <a:bodyPr/>
                        <a:lstStyle/>
                        <a:p>
                          <a:pPr algn="ctr">
                            <a:defRPr>
                              <a:solidFill>
                                <a:schemeClr val="tx1"/>
                              </a:solidFill>
                            </a:defRPr>
                          </a:pPr>
                          <a:r>
                            <a:rPr sz="1400">
                              <a:latin typeface="Cambria Math"/>
                            </a:rPr>
                            <a:t>1.333</a:t>
                          </a:r>
                        </a:p>
                      </a:txBody>
                      <a:tcPr>
                        <a:lnL w="12700" cap="flat" cmpd="sng" algn="ctr">
                          <a:solidFill>
                            <a:schemeClr val="tx1"/>
                          </a:solidFill>
                          <a:prstDash val="solid"/>
                          <a:round/>
                          <a:headEnd type="none" w="med" len="med"/>
                          <a:tailEnd type="none" w="med" len="med"/>
                        </a:lnL>
                      </a:tcPr>
                    </a:tc>
                    <a:tc>
                      <a:txBody>
                        <a:bodyPr/>
                        <a:lstStyle/>
                        <a:p>
                          <a:pPr algn="ctr">
                            <a:defRPr>
                              <a:solidFill>
                                <a:schemeClr val="tx1"/>
                              </a:solidFill>
                            </a:defRPr>
                          </a:pPr>
                          <a:r>
                            <a:rPr sz="1400">
                              <a:latin typeface="Cambria Math"/>
                            </a:rPr>
                            <a:t>1.740</a:t>
                          </a:r>
                        </a:p>
                      </a:txBody>
                      <a:tcPr/>
                    </a:tc>
                    <a:tc>
                      <a:txBody>
                        <a:bodyPr/>
                        <a:lstStyle/>
                        <a:p>
                          <a:pPr algn="ctr">
                            <a:defRPr>
                              <a:solidFill>
                                <a:schemeClr val="tx1"/>
                              </a:solidFill>
                            </a:defRPr>
                          </a:pPr>
                          <a:r>
                            <a:rPr sz="1400">
                              <a:latin typeface="Cambria Math"/>
                            </a:rPr>
                            <a:t>2.110</a:t>
                          </a:r>
                        </a:p>
                      </a:txBody>
                      <a:tcPr>
                        <a:solidFill>
                          <a:srgbClr val="92D050"/>
                        </a:solidFill>
                      </a:tcPr>
                    </a:tc>
                    <a:tc>
                      <a:txBody>
                        <a:bodyPr/>
                        <a:lstStyle/>
                        <a:p>
                          <a:pPr algn="ctr">
                            <a:defRPr>
                              <a:solidFill>
                                <a:schemeClr val="tx1"/>
                              </a:solidFill>
                            </a:defRPr>
                          </a:pPr>
                          <a:r>
                            <a:rPr sz="1400">
                              <a:latin typeface="Cambria Math"/>
                            </a:rPr>
                            <a:t>2.567</a:t>
                          </a:r>
                        </a:p>
                      </a:txBody>
                      <a:tcPr/>
                    </a:tc>
                    <a:tc>
                      <a:txBody>
                        <a:bodyPr/>
                        <a:lstStyle/>
                        <a:p>
                          <a:pPr algn="ctr">
                            <a:defRPr>
                              <a:solidFill>
                                <a:schemeClr val="tx1"/>
                              </a:solidFill>
                            </a:defRPr>
                          </a:pPr>
                          <a:r>
                            <a:rPr sz="1400">
                              <a:latin typeface="Cambria Math"/>
                            </a:rPr>
                            <a:t>2.898</a:t>
                          </a:r>
                        </a:p>
                      </a:txBody>
                      <a:tcPr/>
                    </a:tc>
                    <a:extLst>
                      <a:ext uri="{0D108BD9-81ED-4DB2-BD59-A6C34878D82A}">
                        <a16:rowId xmlns:a16="http://schemas.microsoft.com/office/drawing/2014/main" val="10008"/>
                      </a:ext>
                    </a:extLst>
                  </a:tr>
                  <a:tr h="370840">
                    <a:tc>
                      <a:txBody>
                        <a:bodyPr/>
                        <a:lstStyle/>
                        <a:p>
                          <a:pPr algn="ctr">
                            <a:defRPr b="1">
                              <a:solidFill>
                                <a:schemeClr val="tx1"/>
                              </a:solidFill>
                            </a:defRPr>
                          </a:pPr>
                          <a:r>
                            <a:rPr sz="1400">
                              <a:latin typeface="Cambria Math"/>
                            </a:rPr>
                            <a:t>18</a:t>
                          </a:r>
                        </a:p>
                      </a:txBody>
                      <a:tcPr>
                        <a:lnR w="12700" cap="flat" cmpd="sng" algn="ctr">
                          <a:solidFill>
                            <a:schemeClr val="tx1"/>
                          </a:solidFill>
                          <a:prstDash val="solid"/>
                          <a:round/>
                          <a:headEnd type="none" w="med" len="med"/>
                          <a:tailEnd type="none" w="med" len="med"/>
                        </a:lnR>
                      </a:tcPr>
                    </a:tc>
                    <a:tc>
                      <a:txBody>
                        <a:bodyPr/>
                        <a:lstStyle/>
                        <a:p>
                          <a:pPr algn="ctr">
                            <a:defRPr>
                              <a:solidFill>
                                <a:schemeClr val="tx1"/>
                              </a:solidFill>
                            </a:defRPr>
                          </a:pPr>
                          <a:r>
                            <a:rPr sz="1400">
                              <a:latin typeface="Cambria Math"/>
                            </a:rPr>
                            <a:t>1.330</a:t>
                          </a:r>
                        </a:p>
                      </a:txBody>
                      <a:tcPr>
                        <a:lnL w="12700" cap="flat" cmpd="sng" algn="ctr">
                          <a:solidFill>
                            <a:schemeClr val="tx1"/>
                          </a:solidFill>
                          <a:prstDash val="solid"/>
                          <a:round/>
                          <a:headEnd type="none" w="med" len="med"/>
                          <a:tailEnd type="none" w="med" len="med"/>
                        </a:lnL>
                      </a:tcPr>
                    </a:tc>
                    <a:tc>
                      <a:txBody>
                        <a:bodyPr/>
                        <a:lstStyle/>
                        <a:p>
                          <a:pPr algn="ctr">
                            <a:defRPr>
                              <a:solidFill>
                                <a:schemeClr val="tx1"/>
                              </a:solidFill>
                            </a:defRPr>
                          </a:pPr>
                          <a:r>
                            <a:rPr sz="1400">
                              <a:latin typeface="Cambria Math"/>
                            </a:rPr>
                            <a:t>1.734</a:t>
                          </a:r>
                        </a:p>
                      </a:txBody>
                      <a:tcPr/>
                    </a:tc>
                    <a:tc>
                      <a:txBody>
                        <a:bodyPr/>
                        <a:lstStyle/>
                        <a:p>
                          <a:pPr algn="ctr">
                            <a:defRPr>
                              <a:solidFill>
                                <a:schemeClr val="tx1"/>
                              </a:solidFill>
                            </a:defRPr>
                          </a:pPr>
                          <a:r>
                            <a:rPr sz="1400">
                              <a:latin typeface="Cambria Math"/>
                            </a:rPr>
                            <a:t>2.101</a:t>
                          </a:r>
                        </a:p>
                      </a:txBody>
                      <a:tcPr>
                        <a:solidFill>
                          <a:srgbClr val="92D050"/>
                        </a:solidFill>
                      </a:tcPr>
                    </a:tc>
                    <a:tc>
                      <a:txBody>
                        <a:bodyPr/>
                        <a:lstStyle/>
                        <a:p>
                          <a:pPr algn="ctr">
                            <a:defRPr>
                              <a:solidFill>
                                <a:schemeClr val="tx1"/>
                              </a:solidFill>
                            </a:defRPr>
                          </a:pPr>
                          <a:r>
                            <a:rPr sz="1400">
                              <a:latin typeface="Cambria Math"/>
                            </a:rPr>
                            <a:t>2.552</a:t>
                          </a:r>
                        </a:p>
                      </a:txBody>
                      <a:tcPr/>
                    </a:tc>
                    <a:tc>
                      <a:txBody>
                        <a:bodyPr/>
                        <a:lstStyle/>
                        <a:p>
                          <a:pPr algn="ctr">
                            <a:defRPr>
                              <a:solidFill>
                                <a:schemeClr val="tx1"/>
                              </a:solidFill>
                            </a:defRPr>
                          </a:pPr>
                          <a:r>
                            <a:rPr sz="1400">
                              <a:latin typeface="Cambria Math"/>
                            </a:rPr>
                            <a:t>2.878</a:t>
                          </a:r>
                        </a:p>
                      </a:txBody>
                      <a:tcPr/>
                    </a:tc>
                    <a:extLst>
                      <a:ext uri="{0D108BD9-81ED-4DB2-BD59-A6C34878D82A}">
                        <a16:rowId xmlns:a16="http://schemas.microsoft.com/office/drawing/2014/main" val="10009"/>
                      </a:ext>
                    </a:extLst>
                  </a:tr>
                </a:tbl>
              </a:graphicData>
            </a:graphic>
          </p:graphicFrame>
        </mc:Choice>
        <mc:Fallback xmlns="">
          <p:graphicFrame>
            <p:nvGraphicFramePr>
              <p:cNvPr id="3" name="Table Placeholder 2"/>
              <p:cNvGraphicFramePr>
                <a:graphicFrameLocks noGrp="1"/>
              </p:cNvGraphicFramePr>
              <p:nvPr>
                <p:ph type="tbl" sz="quarter" idx="10"/>
              </p:nvPr>
            </p:nvGraphicFramePr>
            <p:xfrm>
              <a:off x="457200" y="1105523"/>
              <a:ext cx="8229600" cy="3708400"/>
            </p:xfrm>
            <a:graphic>
              <a:graphicData uri="http://schemas.openxmlformats.org/drawingml/2006/table">
                <a:tbl>
                  <a:tblPr firstRow="1" bandRow="1">
                    <a:tableStyleId>{5C22544A-7EE6-4342-B048-85BDC9FD1C3A}</a:tableStyleId>
                  </a:tblPr>
                  <a:tblGrid>
                    <a:gridCol w="1371600">
                      <a:extLst>
                        <a:ext uri="{9D8B030D-6E8A-4147-A177-3AD203B41FA5}">
                          <a16:colId xmlns:a16="http://schemas.microsoft.com/office/drawing/2014/main" xmlns="" xmlns:a14="http://schemas.microsoft.com/office/drawing/2010/main" val="20000"/>
                        </a:ext>
                      </a:extLst>
                    </a:gridCol>
                    <a:gridCol w="1371600">
                      <a:extLst>
                        <a:ext uri="{9D8B030D-6E8A-4147-A177-3AD203B41FA5}">
                          <a16:colId xmlns:a16="http://schemas.microsoft.com/office/drawing/2014/main" xmlns="" xmlns:a14="http://schemas.microsoft.com/office/drawing/2010/main" val="20001"/>
                        </a:ext>
                      </a:extLst>
                    </a:gridCol>
                    <a:gridCol w="1371600">
                      <a:extLst>
                        <a:ext uri="{9D8B030D-6E8A-4147-A177-3AD203B41FA5}">
                          <a16:colId xmlns:a16="http://schemas.microsoft.com/office/drawing/2014/main" xmlns="" xmlns:a14="http://schemas.microsoft.com/office/drawing/2010/main" val="20002"/>
                        </a:ext>
                      </a:extLst>
                    </a:gridCol>
                    <a:gridCol w="1371600">
                      <a:extLst>
                        <a:ext uri="{9D8B030D-6E8A-4147-A177-3AD203B41FA5}">
                          <a16:colId xmlns:a16="http://schemas.microsoft.com/office/drawing/2014/main" xmlns="" xmlns:a14="http://schemas.microsoft.com/office/drawing/2010/main" val="20003"/>
                        </a:ext>
                      </a:extLst>
                    </a:gridCol>
                    <a:gridCol w="1371600">
                      <a:extLst>
                        <a:ext uri="{9D8B030D-6E8A-4147-A177-3AD203B41FA5}">
                          <a16:colId xmlns:a16="http://schemas.microsoft.com/office/drawing/2014/main" xmlns="" xmlns:a14="http://schemas.microsoft.com/office/drawing/2010/main" val="20004"/>
                        </a:ext>
                      </a:extLst>
                    </a:gridCol>
                    <a:gridCol w="1371600">
                      <a:extLst>
                        <a:ext uri="{9D8B030D-6E8A-4147-A177-3AD203B41FA5}">
                          <a16:colId xmlns:a16="http://schemas.microsoft.com/office/drawing/2014/main" xmlns="" xmlns:a14="http://schemas.microsoft.com/office/drawing/2010/main" val="20005"/>
                        </a:ext>
                      </a:extLst>
                    </a:gridCol>
                  </a:tblGrid>
                  <a:tr h="370840">
                    <a:tc>
                      <a:txBody>
                        <a:bodyPr/>
                        <a:lstStyle/>
                        <a:p>
                          <a:pPr algn="ctr">
                            <a:defRPr b="1">
                              <a:solidFill>
                                <a:schemeClr val="tx1"/>
                              </a:solidFill>
                            </a:defRPr>
                          </a:pPr>
                          <a:endParaRPr/>
                        </a:p>
                      </a:txBody>
                      <a:tcPr>
                        <a:lnR w="12700" cap="flat" cmpd="sng" algn="ctr">
                          <a:solidFill>
                            <a:schemeClr val="tx1"/>
                          </a:solidFill>
                          <a:prstDash val="solid"/>
                          <a:round/>
                          <a:headEnd type="none" w="med" len="med"/>
                          <a:tailEnd type="none" w="med" len="med"/>
                        </a:lnR>
                      </a:tcPr>
                    </a:tc>
                    <a:tc gridSpan="5">
                      <a:txBody>
                        <a:bodyPr/>
                        <a:lstStyle/>
                        <a:p>
                          <a:pPr algn="ctr">
                            <a:defRPr sz="1800" b="1"/>
                          </a:pPr>
                          <a:r>
                            <a:t>Area in One Tail</a:t>
                          </a:r>
                        </a:p>
                      </a:txBody>
                      <a:tcPr>
                        <a:lnL w="12700" cap="flat" cmpd="sng" algn="ctr">
                          <a:solidFill>
                            <a:schemeClr val="tx1"/>
                          </a:solidFill>
                          <a:prstDash val="solid"/>
                          <a:round/>
                          <a:headEnd type="none" w="med" len="med"/>
                          <a:tailEnd type="none" w="med" len="med"/>
                        </a:lnL>
                      </a:tcPr>
                    </a:tc>
                    <a:tc hMerge="1">
                      <a:txBody>
                        <a:bodyPr/>
                        <a:lstStyle/>
                        <a:p>
                          <a:endParaRPr/>
                        </a:p>
                      </a:txBody>
                      <a:tcPr/>
                    </a:tc>
                    <a:tc hMerge="1">
                      <a:txBody>
                        <a:bodyPr/>
                        <a:lstStyle/>
                        <a:p>
                          <a:endParaRPr/>
                        </a:p>
                      </a:txBody>
                      <a:tcPr/>
                    </a:tc>
                    <a:tc hMerge="1">
                      <a:txBody>
                        <a:bodyPr/>
                        <a:lstStyle/>
                        <a:p>
                          <a:endParaRPr/>
                        </a:p>
                      </a:txBody>
                      <a:tcPr/>
                    </a:tc>
                    <a:tc hMerge="1">
                      <a:txBody>
                        <a:bodyPr/>
                        <a:lstStyle/>
                        <a:p>
                          <a:endParaRPr/>
                        </a:p>
                      </a:txBody>
                      <a:tcPr/>
                    </a:tc>
                    <a:extLst>
                      <a:ext uri="{0D108BD9-81ED-4DB2-BD59-A6C34878D82A}">
                        <a16:rowId xmlns:a16="http://schemas.microsoft.com/office/drawing/2014/main" xmlns="" xmlns:a14="http://schemas.microsoft.com/office/drawing/2010/main" val="10000"/>
                      </a:ext>
                    </a:extLst>
                  </a:tr>
                  <a:tr h="370840">
                    <a:tc>
                      <a:txBody>
                        <a:bodyPr/>
                        <a:lstStyle/>
                        <a:p>
                          <a:pPr algn="ctr">
                            <a:defRPr b="1">
                              <a:solidFill>
                                <a:schemeClr val="tx1"/>
                              </a:solidFill>
                            </a:defRPr>
                          </a:pPr>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defRPr b="1">
                              <a:solidFill>
                                <a:schemeClr val="tx1"/>
                              </a:solidFill>
                            </a:defRPr>
                          </a:pPr>
                          <a:r>
                            <a:rPr sz="1400">
                              <a:latin typeface="Cambria Math"/>
                            </a:rPr>
                            <a:t>0.100</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defRPr b="1">
                              <a:solidFill>
                                <a:schemeClr val="tx1"/>
                              </a:solidFill>
                            </a:defRPr>
                          </a:pPr>
                          <a:r>
                            <a:rPr sz="1400">
                              <a:latin typeface="Cambria Math"/>
                            </a:rPr>
                            <a:t>0.050</a:t>
                          </a:r>
                        </a:p>
                      </a:txBody>
                      <a:tcPr>
                        <a:lnB w="12700" cap="flat" cmpd="sng" algn="ctr">
                          <a:solidFill>
                            <a:schemeClr val="tx1"/>
                          </a:solidFill>
                          <a:prstDash val="solid"/>
                          <a:round/>
                          <a:headEnd type="none" w="med" len="med"/>
                          <a:tailEnd type="none" w="med" len="med"/>
                        </a:lnB>
                      </a:tcPr>
                    </a:tc>
                    <a:tc>
                      <a:txBody>
                        <a:bodyPr/>
                        <a:lstStyle/>
                        <a:p>
                          <a:pPr algn="ctr">
                            <a:defRPr b="1">
                              <a:solidFill>
                                <a:schemeClr val="tx1"/>
                              </a:solidFill>
                            </a:defRPr>
                          </a:pPr>
                          <a:r>
                            <a:rPr sz="1400">
                              <a:latin typeface="Cambria Math"/>
                            </a:rPr>
                            <a:t>0.025</a:t>
                          </a:r>
                        </a:p>
                      </a:txBody>
                      <a:tcPr>
                        <a:lnB w="12700" cap="flat" cmpd="sng" algn="ctr">
                          <a:solidFill>
                            <a:schemeClr val="tx1"/>
                          </a:solidFill>
                          <a:prstDash val="solid"/>
                          <a:round/>
                          <a:headEnd type="none" w="med" len="med"/>
                          <a:tailEnd type="none" w="med" len="med"/>
                        </a:lnB>
                        <a:solidFill>
                          <a:srgbClr val="92D050"/>
                        </a:solidFill>
                      </a:tcPr>
                    </a:tc>
                    <a:tc>
                      <a:txBody>
                        <a:bodyPr/>
                        <a:lstStyle/>
                        <a:p>
                          <a:pPr algn="ctr">
                            <a:defRPr b="1">
                              <a:solidFill>
                                <a:schemeClr val="tx1"/>
                              </a:solidFill>
                            </a:defRPr>
                          </a:pPr>
                          <a:r>
                            <a:rPr sz="1400">
                              <a:latin typeface="Cambria Math"/>
                            </a:rPr>
                            <a:t>0.010</a:t>
                          </a:r>
                        </a:p>
                      </a:txBody>
                      <a:tcPr>
                        <a:lnB w="12700" cap="flat" cmpd="sng" algn="ctr">
                          <a:solidFill>
                            <a:schemeClr val="tx1"/>
                          </a:solidFill>
                          <a:prstDash val="solid"/>
                          <a:round/>
                          <a:headEnd type="none" w="med" len="med"/>
                          <a:tailEnd type="none" w="med" len="med"/>
                        </a:lnB>
                      </a:tcPr>
                    </a:tc>
                    <a:tc>
                      <a:txBody>
                        <a:bodyPr/>
                        <a:lstStyle/>
                        <a:p>
                          <a:pPr algn="ctr">
                            <a:defRPr b="1">
                              <a:solidFill>
                                <a:schemeClr val="tx1"/>
                              </a:solidFill>
                            </a:defRPr>
                          </a:pPr>
                          <a:r>
                            <a:rPr sz="1400">
                              <a:latin typeface="Cambria Math"/>
                            </a:rPr>
                            <a:t>0.005</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xmlns:a14="http://schemas.microsoft.com/office/drawing/2010/main" val="10001"/>
                      </a:ext>
                    </a:extLst>
                  </a:tr>
                  <a:tr h="370840">
                    <a:tc>
                      <a:txBody>
                        <a:bodyPr/>
                        <a:lstStyle/>
                        <a:p>
                          <a:pPr algn="ctr">
                            <a:defRPr b="1">
                              <a:solidFill>
                                <a:schemeClr val="tx1"/>
                              </a:solidFill>
                            </a:defRPr>
                          </a:pPr>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E7E9EC"/>
                        </a:solidFill>
                      </a:tcPr>
                    </a:tc>
                    <a:tc gridSpan="5">
                      <a:txBody>
                        <a:bodyPr/>
                        <a:lstStyle/>
                        <a:p>
                          <a:pPr algn="ctr">
                            <a:defRPr sz="1800" b="1"/>
                          </a:pPr>
                          <a:r>
                            <a:t>Area in Two Tails</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rgbClr val="E7E9EC"/>
                        </a:solidFill>
                      </a:tcPr>
                    </a:tc>
                    <a:tc hMerge="1">
                      <a:txBody>
                        <a:bodyPr/>
                        <a:lstStyle/>
                        <a:p>
                          <a:endParaRPr/>
                        </a:p>
                      </a:txBody>
                      <a:tcPr/>
                    </a:tc>
                    <a:tc hMerge="1">
                      <a:txBody>
                        <a:bodyPr/>
                        <a:lstStyle/>
                        <a:p>
                          <a:endParaRPr/>
                        </a:p>
                      </a:txBody>
                      <a:tcPr/>
                    </a:tc>
                    <a:tc hMerge="1">
                      <a:txBody>
                        <a:bodyPr/>
                        <a:lstStyle/>
                        <a:p>
                          <a:endParaRPr/>
                        </a:p>
                      </a:txBody>
                      <a:tcPr/>
                    </a:tc>
                    <a:tc hMerge="1">
                      <a:txBody>
                        <a:bodyPr/>
                        <a:lstStyle/>
                        <a:p>
                          <a:endParaRPr/>
                        </a:p>
                      </a:txBody>
                      <a:tcPr/>
                    </a:tc>
                    <a:extLst>
                      <a:ext uri="{0D108BD9-81ED-4DB2-BD59-A6C34878D82A}">
                        <a16:rowId xmlns:a16="http://schemas.microsoft.com/office/drawing/2014/main" xmlns="" xmlns:a14="http://schemas.microsoft.com/office/drawing/2010/main" val="10002"/>
                      </a:ext>
                    </a:extLst>
                  </a:tr>
                  <a:tr h="370840">
                    <a:tc>
                      <a:txBody>
                        <a:bodyPr/>
                        <a:lstStyle/>
                        <a:p>
                          <a:endParaRPr lang="en-US"/>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blipFill>
                          <a:blip r:embed="rId3"/>
                          <a:stretch>
                            <a:fillRect l="-889" t="-308197" r="-502222" b="-601639"/>
                          </a:stretch>
                        </a:blipFill>
                      </a:tcPr>
                    </a:tc>
                    <a:tc>
                      <a:txBody>
                        <a:bodyPr/>
                        <a:lstStyle/>
                        <a:p>
                          <a:pPr algn="ctr">
                            <a:defRPr b="1">
                              <a:solidFill>
                                <a:schemeClr val="tx1"/>
                              </a:solidFill>
                            </a:defRPr>
                          </a:pPr>
                          <a:r>
                            <a:rPr sz="1400">
                              <a:latin typeface="Cambria Math"/>
                            </a:rPr>
                            <a:t>0.200</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defRPr b="1">
                              <a:solidFill>
                                <a:schemeClr val="tx1"/>
                              </a:solidFill>
                            </a:defRPr>
                          </a:pPr>
                          <a:r>
                            <a:rPr sz="1400">
                              <a:latin typeface="Cambria Math"/>
                            </a:rPr>
                            <a:t>0.100</a:t>
                          </a:r>
                        </a:p>
                      </a:txBody>
                      <a:tcPr>
                        <a:lnB w="12700" cap="flat" cmpd="sng" algn="ctr">
                          <a:solidFill>
                            <a:schemeClr val="tx1"/>
                          </a:solidFill>
                          <a:prstDash val="solid"/>
                          <a:round/>
                          <a:headEnd type="none" w="med" len="med"/>
                          <a:tailEnd type="none" w="med" len="med"/>
                        </a:lnB>
                      </a:tcPr>
                    </a:tc>
                    <a:tc>
                      <a:txBody>
                        <a:bodyPr/>
                        <a:lstStyle/>
                        <a:p>
                          <a:pPr algn="ctr">
                            <a:defRPr b="1">
                              <a:solidFill>
                                <a:schemeClr val="tx1"/>
                              </a:solidFill>
                            </a:defRPr>
                          </a:pPr>
                          <a:r>
                            <a:rPr sz="1400">
                              <a:latin typeface="Cambria Math"/>
                            </a:rPr>
                            <a:t>0.050</a:t>
                          </a:r>
                        </a:p>
                      </a:txBody>
                      <a:tcPr>
                        <a:lnB w="12700" cap="flat" cmpd="sng" algn="ctr">
                          <a:solidFill>
                            <a:schemeClr val="tx1"/>
                          </a:solidFill>
                          <a:prstDash val="solid"/>
                          <a:round/>
                          <a:headEnd type="none" w="med" len="med"/>
                          <a:tailEnd type="none" w="med" len="med"/>
                        </a:lnB>
                        <a:solidFill>
                          <a:srgbClr val="92D050"/>
                        </a:solidFill>
                      </a:tcPr>
                    </a:tc>
                    <a:tc>
                      <a:txBody>
                        <a:bodyPr/>
                        <a:lstStyle/>
                        <a:p>
                          <a:pPr algn="ctr">
                            <a:defRPr b="1">
                              <a:solidFill>
                                <a:schemeClr val="tx1"/>
                              </a:solidFill>
                            </a:defRPr>
                          </a:pPr>
                          <a:r>
                            <a:rPr sz="1400">
                              <a:latin typeface="Cambria Math"/>
                            </a:rPr>
                            <a:t>0.020</a:t>
                          </a:r>
                        </a:p>
                      </a:txBody>
                      <a:tcPr>
                        <a:lnB w="12700" cap="flat" cmpd="sng" algn="ctr">
                          <a:solidFill>
                            <a:schemeClr val="tx1"/>
                          </a:solidFill>
                          <a:prstDash val="solid"/>
                          <a:round/>
                          <a:headEnd type="none" w="med" len="med"/>
                          <a:tailEnd type="none" w="med" len="med"/>
                        </a:lnB>
                      </a:tcPr>
                    </a:tc>
                    <a:tc>
                      <a:txBody>
                        <a:bodyPr/>
                        <a:lstStyle/>
                        <a:p>
                          <a:pPr algn="ctr">
                            <a:defRPr b="1">
                              <a:solidFill>
                                <a:schemeClr val="tx1"/>
                              </a:solidFill>
                            </a:defRPr>
                          </a:pPr>
                          <a:r>
                            <a:rPr sz="1400">
                              <a:latin typeface="Cambria Math"/>
                            </a:rPr>
                            <a:t>0.010</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xmlns:a14="http://schemas.microsoft.com/office/drawing/2010/main" val="10003"/>
                      </a:ext>
                    </a:extLst>
                  </a:tr>
                  <a:tr h="370840">
                    <a:tc>
                      <a:txBody>
                        <a:bodyPr/>
                        <a:lstStyle/>
                        <a:p>
                          <a:pPr algn="ctr">
                            <a:defRPr b="1">
                              <a:solidFill>
                                <a:schemeClr val="tx1"/>
                              </a:solidFill>
                            </a:defRPr>
                          </a:pPr>
                          <a:r>
                            <a:rPr sz="1400">
                              <a:latin typeface="Cambria Math"/>
                            </a:rPr>
                            <a:t>13</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defRPr>
                              <a:solidFill>
                                <a:schemeClr val="tx1"/>
                              </a:solidFill>
                            </a:defRPr>
                          </a:pPr>
                          <a:r>
                            <a:rPr sz="1400">
                              <a:latin typeface="Cambria Math"/>
                            </a:rPr>
                            <a:t>1.350</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defRPr>
                              <a:solidFill>
                                <a:schemeClr val="tx1"/>
                              </a:solidFill>
                            </a:defRPr>
                          </a:pPr>
                          <a:r>
                            <a:rPr sz="1400">
                              <a:latin typeface="Cambria Math"/>
                            </a:rPr>
                            <a:t>1.771</a:t>
                          </a:r>
                        </a:p>
                      </a:txBody>
                      <a:tcPr>
                        <a:lnT w="12700" cap="flat" cmpd="sng" algn="ctr">
                          <a:solidFill>
                            <a:schemeClr val="tx1"/>
                          </a:solidFill>
                          <a:prstDash val="solid"/>
                          <a:round/>
                          <a:headEnd type="none" w="med" len="med"/>
                          <a:tailEnd type="none" w="med" len="med"/>
                        </a:lnT>
                      </a:tcPr>
                    </a:tc>
                    <a:tc>
                      <a:txBody>
                        <a:bodyPr/>
                        <a:lstStyle/>
                        <a:p>
                          <a:pPr algn="ctr">
                            <a:defRPr>
                              <a:solidFill>
                                <a:schemeClr val="tx1"/>
                              </a:solidFill>
                            </a:defRPr>
                          </a:pPr>
                          <a:r>
                            <a:rPr sz="1400">
                              <a:latin typeface="Cambria Math"/>
                            </a:rPr>
                            <a:t>2.160</a:t>
                          </a:r>
                        </a:p>
                      </a:txBody>
                      <a:tcPr>
                        <a:lnT w="12700" cap="flat" cmpd="sng" algn="ctr">
                          <a:solidFill>
                            <a:schemeClr val="tx1"/>
                          </a:solidFill>
                          <a:prstDash val="solid"/>
                          <a:round/>
                          <a:headEnd type="none" w="med" len="med"/>
                          <a:tailEnd type="none" w="med" len="med"/>
                        </a:lnT>
                        <a:solidFill>
                          <a:srgbClr val="92D050"/>
                        </a:solidFill>
                      </a:tcPr>
                    </a:tc>
                    <a:tc>
                      <a:txBody>
                        <a:bodyPr/>
                        <a:lstStyle/>
                        <a:p>
                          <a:pPr algn="ctr">
                            <a:defRPr>
                              <a:solidFill>
                                <a:schemeClr val="tx1"/>
                              </a:solidFill>
                            </a:defRPr>
                          </a:pPr>
                          <a:r>
                            <a:rPr sz="1400">
                              <a:latin typeface="Cambria Math"/>
                            </a:rPr>
                            <a:t>2.650</a:t>
                          </a:r>
                        </a:p>
                      </a:txBody>
                      <a:tcPr>
                        <a:lnT w="12700" cap="flat" cmpd="sng" algn="ctr">
                          <a:solidFill>
                            <a:schemeClr val="tx1"/>
                          </a:solidFill>
                          <a:prstDash val="solid"/>
                          <a:round/>
                          <a:headEnd type="none" w="med" len="med"/>
                          <a:tailEnd type="none" w="med" len="med"/>
                        </a:lnT>
                      </a:tcPr>
                    </a:tc>
                    <a:tc>
                      <a:txBody>
                        <a:bodyPr/>
                        <a:lstStyle/>
                        <a:p>
                          <a:pPr algn="ctr">
                            <a:defRPr>
                              <a:solidFill>
                                <a:schemeClr val="tx1"/>
                              </a:solidFill>
                            </a:defRPr>
                          </a:pPr>
                          <a:r>
                            <a:rPr sz="1400">
                              <a:latin typeface="Cambria Math"/>
                            </a:rPr>
                            <a:t>3.012</a:t>
                          </a: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xmlns="" xmlns:a14="http://schemas.microsoft.com/office/drawing/2010/main" val="10004"/>
                      </a:ext>
                    </a:extLst>
                  </a:tr>
                  <a:tr h="370840">
                    <a:tc>
                      <a:txBody>
                        <a:bodyPr/>
                        <a:lstStyle/>
                        <a:p>
                          <a:pPr algn="ctr">
                            <a:defRPr b="1">
                              <a:solidFill>
                                <a:schemeClr val="tx1"/>
                              </a:solidFill>
                            </a:defRPr>
                          </a:pPr>
                          <a:r>
                            <a:rPr sz="1400">
                              <a:latin typeface="Cambria Math"/>
                            </a:rPr>
                            <a:t>14</a:t>
                          </a:r>
                        </a:p>
                      </a:txBody>
                      <a:tcPr>
                        <a:lnR w="12700" cap="flat" cmpd="sng" algn="ctr">
                          <a:solidFill>
                            <a:schemeClr val="tx1"/>
                          </a:solidFill>
                          <a:prstDash val="solid"/>
                          <a:round/>
                          <a:headEnd type="none" w="med" len="med"/>
                          <a:tailEnd type="none" w="med" len="med"/>
                        </a:lnR>
                        <a:solidFill>
                          <a:srgbClr val="92D050"/>
                        </a:solidFill>
                      </a:tcPr>
                    </a:tc>
                    <a:tc>
                      <a:txBody>
                        <a:bodyPr/>
                        <a:lstStyle/>
                        <a:p>
                          <a:pPr algn="ctr">
                            <a:defRPr>
                              <a:solidFill>
                                <a:schemeClr val="tx1"/>
                              </a:solidFill>
                            </a:defRPr>
                          </a:pPr>
                          <a:r>
                            <a:rPr sz="1400">
                              <a:latin typeface="Cambria Math"/>
                            </a:rPr>
                            <a:t>1.345</a:t>
                          </a:r>
                        </a:p>
                      </a:txBody>
                      <a:tcPr>
                        <a:lnL w="12700" cap="flat" cmpd="sng" algn="ctr">
                          <a:solidFill>
                            <a:schemeClr val="tx1"/>
                          </a:solidFill>
                          <a:prstDash val="solid"/>
                          <a:round/>
                          <a:headEnd type="none" w="med" len="med"/>
                          <a:tailEnd type="none" w="med" len="med"/>
                        </a:lnL>
                        <a:solidFill>
                          <a:srgbClr val="92D050"/>
                        </a:solidFill>
                      </a:tcPr>
                    </a:tc>
                    <a:tc>
                      <a:txBody>
                        <a:bodyPr/>
                        <a:lstStyle/>
                        <a:p>
                          <a:pPr algn="ctr">
                            <a:defRPr>
                              <a:solidFill>
                                <a:schemeClr val="tx1"/>
                              </a:solidFill>
                            </a:defRPr>
                          </a:pPr>
                          <a:r>
                            <a:rPr sz="1400">
                              <a:latin typeface="Cambria Math"/>
                            </a:rPr>
                            <a:t>1.761</a:t>
                          </a:r>
                        </a:p>
                      </a:txBody>
                      <a:tcPr>
                        <a:solidFill>
                          <a:srgbClr val="92D050"/>
                        </a:solidFill>
                      </a:tcPr>
                    </a:tc>
                    <a:tc>
                      <a:txBody>
                        <a:bodyPr/>
                        <a:lstStyle/>
                        <a:p>
                          <a:pPr algn="ctr">
                            <a:defRPr sz="1400">
                              <a:solidFill>
                                <a:schemeClr val="tx1"/>
                              </a:solidFill>
                            </a:defRPr>
                          </a:pPr>
                          <a:r>
                            <a:rPr sz="1400">
                              <a:highlight>
                                <a:srgbClr val="FFFF00"/>
                              </a:highlight>
                              <a:latin typeface="Cambria Math"/>
                            </a:rPr>
                            <a:t>2.145</a:t>
                          </a:r>
                        </a:p>
                      </a:txBody>
                      <a:tcPr>
                        <a:solidFill>
                          <a:srgbClr val="FFFF00"/>
                        </a:solidFill>
                      </a:tcPr>
                    </a:tc>
                    <a:tc>
                      <a:txBody>
                        <a:bodyPr/>
                        <a:lstStyle/>
                        <a:p>
                          <a:pPr algn="ctr">
                            <a:defRPr>
                              <a:solidFill>
                                <a:schemeClr val="tx1"/>
                              </a:solidFill>
                            </a:defRPr>
                          </a:pPr>
                          <a:r>
                            <a:rPr sz="1400">
                              <a:latin typeface="Cambria Math"/>
                            </a:rPr>
                            <a:t>2.624</a:t>
                          </a:r>
                        </a:p>
                      </a:txBody>
                      <a:tcPr>
                        <a:solidFill>
                          <a:srgbClr val="92D050"/>
                        </a:solidFill>
                      </a:tcPr>
                    </a:tc>
                    <a:tc>
                      <a:txBody>
                        <a:bodyPr/>
                        <a:lstStyle/>
                        <a:p>
                          <a:pPr algn="ctr">
                            <a:defRPr>
                              <a:solidFill>
                                <a:schemeClr val="tx1"/>
                              </a:solidFill>
                            </a:defRPr>
                          </a:pPr>
                          <a:r>
                            <a:rPr sz="1400">
                              <a:latin typeface="Cambria Math"/>
                            </a:rPr>
                            <a:t>2.977</a:t>
                          </a:r>
                        </a:p>
                      </a:txBody>
                      <a:tcPr>
                        <a:solidFill>
                          <a:srgbClr val="92D050"/>
                        </a:solidFill>
                      </a:tcPr>
                    </a:tc>
                    <a:extLst>
                      <a:ext uri="{0D108BD9-81ED-4DB2-BD59-A6C34878D82A}">
                        <a16:rowId xmlns:a16="http://schemas.microsoft.com/office/drawing/2014/main" xmlns="" xmlns:a14="http://schemas.microsoft.com/office/drawing/2010/main" val="10005"/>
                      </a:ext>
                    </a:extLst>
                  </a:tr>
                  <a:tr h="370840">
                    <a:tc>
                      <a:txBody>
                        <a:bodyPr/>
                        <a:lstStyle/>
                        <a:p>
                          <a:pPr algn="ctr">
                            <a:defRPr b="1">
                              <a:solidFill>
                                <a:schemeClr val="tx1"/>
                              </a:solidFill>
                            </a:defRPr>
                          </a:pPr>
                          <a:r>
                            <a:rPr sz="1400">
                              <a:latin typeface="Cambria Math"/>
                            </a:rPr>
                            <a:t>15</a:t>
                          </a:r>
                        </a:p>
                      </a:txBody>
                      <a:tcPr>
                        <a:lnR w="12700" cap="flat" cmpd="sng" algn="ctr">
                          <a:solidFill>
                            <a:schemeClr val="tx1"/>
                          </a:solidFill>
                          <a:prstDash val="solid"/>
                          <a:round/>
                          <a:headEnd type="none" w="med" len="med"/>
                          <a:tailEnd type="none" w="med" len="med"/>
                        </a:lnR>
                      </a:tcPr>
                    </a:tc>
                    <a:tc>
                      <a:txBody>
                        <a:bodyPr/>
                        <a:lstStyle/>
                        <a:p>
                          <a:pPr algn="ctr">
                            <a:defRPr>
                              <a:solidFill>
                                <a:schemeClr val="tx1"/>
                              </a:solidFill>
                            </a:defRPr>
                          </a:pPr>
                          <a:r>
                            <a:rPr sz="1400">
                              <a:latin typeface="Cambria Math"/>
                            </a:rPr>
                            <a:t>1.341</a:t>
                          </a:r>
                        </a:p>
                      </a:txBody>
                      <a:tcPr>
                        <a:lnL w="12700" cap="flat" cmpd="sng" algn="ctr">
                          <a:solidFill>
                            <a:schemeClr val="tx1"/>
                          </a:solidFill>
                          <a:prstDash val="solid"/>
                          <a:round/>
                          <a:headEnd type="none" w="med" len="med"/>
                          <a:tailEnd type="none" w="med" len="med"/>
                        </a:lnL>
                      </a:tcPr>
                    </a:tc>
                    <a:tc>
                      <a:txBody>
                        <a:bodyPr/>
                        <a:lstStyle/>
                        <a:p>
                          <a:pPr algn="ctr">
                            <a:defRPr>
                              <a:solidFill>
                                <a:schemeClr val="tx1"/>
                              </a:solidFill>
                            </a:defRPr>
                          </a:pPr>
                          <a:r>
                            <a:rPr sz="1400">
                              <a:latin typeface="Cambria Math"/>
                            </a:rPr>
                            <a:t>1.753</a:t>
                          </a:r>
                        </a:p>
                      </a:txBody>
                      <a:tcPr/>
                    </a:tc>
                    <a:tc>
                      <a:txBody>
                        <a:bodyPr/>
                        <a:lstStyle/>
                        <a:p>
                          <a:pPr algn="ctr">
                            <a:defRPr>
                              <a:solidFill>
                                <a:schemeClr val="tx1"/>
                              </a:solidFill>
                            </a:defRPr>
                          </a:pPr>
                          <a:r>
                            <a:rPr sz="1400">
                              <a:latin typeface="Cambria Math"/>
                            </a:rPr>
                            <a:t>2.131</a:t>
                          </a:r>
                        </a:p>
                      </a:txBody>
                      <a:tcPr>
                        <a:solidFill>
                          <a:srgbClr val="92D050"/>
                        </a:solidFill>
                      </a:tcPr>
                    </a:tc>
                    <a:tc>
                      <a:txBody>
                        <a:bodyPr/>
                        <a:lstStyle/>
                        <a:p>
                          <a:pPr algn="ctr">
                            <a:defRPr>
                              <a:solidFill>
                                <a:schemeClr val="tx1"/>
                              </a:solidFill>
                            </a:defRPr>
                          </a:pPr>
                          <a:r>
                            <a:rPr sz="1400">
                              <a:latin typeface="Cambria Math"/>
                            </a:rPr>
                            <a:t>2.602</a:t>
                          </a:r>
                        </a:p>
                      </a:txBody>
                      <a:tcPr/>
                    </a:tc>
                    <a:tc>
                      <a:txBody>
                        <a:bodyPr/>
                        <a:lstStyle/>
                        <a:p>
                          <a:pPr algn="ctr">
                            <a:defRPr>
                              <a:solidFill>
                                <a:schemeClr val="tx1"/>
                              </a:solidFill>
                            </a:defRPr>
                          </a:pPr>
                          <a:r>
                            <a:rPr sz="1400">
                              <a:latin typeface="Cambria Math"/>
                            </a:rPr>
                            <a:t>2.947</a:t>
                          </a:r>
                        </a:p>
                      </a:txBody>
                      <a:tcPr/>
                    </a:tc>
                    <a:extLst>
                      <a:ext uri="{0D108BD9-81ED-4DB2-BD59-A6C34878D82A}">
                        <a16:rowId xmlns:a16="http://schemas.microsoft.com/office/drawing/2014/main" xmlns="" xmlns:a14="http://schemas.microsoft.com/office/drawing/2010/main" val="10006"/>
                      </a:ext>
                    </a:extLst>
                  </a:tr>
                  <a:tr h="370840">
                    <a:tc>
                      <a:txBody>
                        <a:bodyPr/>
                        <a:lstStyle/>
                        <a:p>
                          <a:pPr algn="ctr">
                            <a:defRPr b="1">
                              <a:solidFill>
                                <a:schemeClr val="tx1"/>
                              </a:solidFill>
                            </a:defRPr>
                          </a:pPr>
                          <a:r>
                            <a:rPr sz="1400">
                              <a:latin typeface="Cambria Math"/>
                            </a:rPr>
                            <a:t>16</a:t>
                          </a:r>
                        </a:p>
                      </a:txBody>
                      <a:tcPr>
                        <a:lnR w="12700" cap="flat" cmpd="sng" algn="ctr">
                          <a:solidFill>
                            <a:schemeClr val="tx1"/>
                          </a:solidFill>
                          <a:prstDash val="solid"/>
                          <a:round/>
                          <a:headEnd type="none" w="med" len="med"/>
                          <a:tailEnd type="none" w="med" len="med"/>
                        </a:lnR>
                      </a:tcPr>
                    </a:tc>
                    <a:tc>
                      <a:txBody>
                        <a:bodyPr/>
                        <a:lstStyle/>
                        <a:p>
                          <a:pPr algn="ctr">
                            <a:defRPr>
                              <a:solidFill>
                                <a:schemeClr val="tx1"/>
                              </a:solidFill>
                            </a:defRPr>
                          </a:pPr>
                          <a:r>
                            <a:rPr sz="1400">
                              <a:latin typeface="Cambria Math"/>
                            </a:rPr>
                            <a:t>1.337</a:t>
                          </a:r>
                        </a:p>
                      </a:txBody>
                      <a:tcPr>
                        <a:lnL w="12700" cap="flat" cmpd="sng" algn="ctr">
                          <a:solidFill>
                            <a:schemeClr val="tx1"/>
                          </a:solidFill>
                          <a:prstDash val="solid"/>
                          <a:round/>
                          <a:headEnd type="none" w="med" len="med"/>
                          <a:tailEnd type="none" w="med" len="med"/>
                        </a:lnL>
                      </a:tcPr>
                    </a:tc>
                    <a:tc>
                      <a:txBody>
                        <a:bodyPr/>
                        <a:lstStyle/>
                        <a:p>
                          <a:pPr algn="ctr">
                            <a:defRPr>
                              <a:solidFill>
                                <a:schemeClr val="tx1"/>
                              </a:solidFill>
                            </a:defRPr>
                          </a:pPr>
                          <a:r>
                            <a:rPr sz="1400">
                              <a:latin typeface="Cambria Math"/>
                            </a:rPr>
                            <a:t>1.746</a:t>
                          </a:r>
                        </a:p>
                      </a:txBody>
                      <a:tcPr/>
                    </a:tc>
                    <a:tc>
                      <a:txBody>
                        <a:bodyPr/>
                        <a:lstStyle/>
                        <a:p>
                          <a:pPr algn="ctr">
                            <a:defRPr>
                              <a:solidFill>
                                <a:schemeClr val="tx1"/>
                              </a:solidFill>
                            </a:defRPr>
                          </a:pPr>
                          <a:r>
                            <a:rPr sz="1400">
                              <a:latin typeface="Cambria Math"/>
                            </a:rPr>
                            <a:t>2.120</a:t>
                          </a:r>
                        </a:p>
                      </a:txBody>
                      <a:tcPr>
                        <a:solidFill>
                          <a:srgbClr val="92D050"/>
                        </a:solidFill>
                      </a:tcPr>
                    </a:tc>
                    <a:tc>
                      <a:txBody>
                        <a:bodyPr/>
                        <a:lstStyle/>
                        <a:p>
                          <a:pPr algn="ctr">
                            <a:defRPr>
                              <a:solidFill>
                                <a:schemeClr val="tx1"/>
                              </a:solidFill>
                            </a:defRPr>
                          </a:pPr>
                          <a:r>
                            <a:rPr sz="1400">
                              <a:latin typeface="Cambria Math"/>
                            </a:rPr>
                            <a:t>2.583</a:t>
                          </a:r>
                        </a:p>
                      </a:txBody>
                      <a:tcPr/>
                    </a:tc>
                    <a:tc>
                      <a:txBody>
                        <a:bodyPr/>
                        <a:lstStyle/>
                        <a:p>
                          <a:pPr algn="ctr">
                            <a:defRPr>
                              <a:solidFill>
                                <a:schemeClr val="tx1"/>
                              </a:solidFill>
                            </a:defRPr>
                          </a:pPr>
                          <a:r>
                            <a:rPr sz="1400">
                              <a:latin typeface="Cambria Math"/>
                            </a:rPr>
                            <a:t>2.921</a:t>
                          </a:r>
                        </a:p>
                      </a:txBody>
                      <a:tcPr/>
                    </a:tc>
                    <a:extLst>
                      <a:ext uri="{0D108BD9-81ED-4DB2-BD59-A6C34878D82A}">
                        <a16:rowId xmlns:a16="http://schemas.microsoft.com/office/drawing/2014/main" xmlns="" xmlns:a14="http://schemas.microsoft.com/office/drawing/2010/main" val="10007"/>
                      </a:ext>
                    </a:extLst>
                  </a:tr>
                  <a:tr h="370840">
                    <a:tc>
                      <a:txBody>
                        <a:bodyPr/>
                        <a:lstStyle/>
                        <a:p>
                          <a:pPr algn="ctr">
                            <a:defRPr b="1">
                              <a:solidFill>
                                <a:schemeClr val="tx1"/>
                              </a:solidFill>
                            </a:defRPr>
                          </a:pPr>
                          <a:r>
                            <a:rPr sz="1400">
                              <a:latin typeface="Cambria Math"/>
                            </a:rPr>
                            <a:t>17</a:t>
                          </a:r>
                        </a:p>
                      </a:txBody>
                      <a:tcPr>
                        <a:lnR w="12700" cap="flat" cmpd="sng" algn="ctr">
                          <a:solidFill>
                            <a:schemeClr val="tx1"/>
                          </a:solidFill>
                          <a:prstDash val="solid"/>
                          <a:round/>
                          <a:headEnd type="none" w="med" len="med"/>
                          <a:tailEnd type="none" w="med" len="med"/>
                        </a:lnR>
                      </a:tcPr>
                    </a:tc>
                    <a:tc>
                      <a:txBody>
                        <a:bodyPr/>
                        <a:lstStyle/>
                        <a:p>
                          <a:pPr algn="ctr">
                            <a:defRPr>
                              <a:solidFill>
                                <a:schemeClr val="tx1"/>
                              </a:solidFill>
                            </a:defRPr>
                          </a:pPr>
                          <a:r>
                            <a:rPr sz="1400">
                              <a:latin typeface="Cambria Math"/>
                            </a:rPr>
                            <a:t>1.333</a:t>
                          </a:r>
                        </a:p>
                      </a:txBody>
                      <a:tcPr>
                        <a:lnL w="12700" cap="flat" cmpd="sng" algn="ctr">
                          <a:solidFill>
                            <a:schemeClr val="tx1"/>
                          </a:solidFill>
                          <a:prstDash val="solid"/>
                          <a:round/>
                          <a:headEnd type="none" w="med" len="med"/>
                          <a:tailEnd type="none" w="med" len="med"/>
                        </a:lnL>
                      </a:tcPr>
                    </a:tc>
                    <a:tc>
                      <a:txBody>
                        <a:bodyPr/>
                        <a:lstStyle/>
                        <a:p>
                          <a:pPr algn="ctr">
                            <a:defRPr>
                              <a:solidFill>
                                <a:schemeClr val="tx1"/>
                              </a:solidFill>
                            </a:defRPr>
                          </a:pPr>
                          <a:r>
                            <a:rPr sz="1400">
                              <a:latin typeface="Cambria Math"/>
                            </a:rPr>
                            <a:t>1.740</a:t>
                          </a:r>
                        </a:p>
                      </a:txBody>
                      <a:tcPr/>
                    </a:tc>
                    <a:tc>
                      <a:txBody>
                        <a:bodyPr/>
                        <a:lstStyle/>
                        <a:p>
                          <a:pPr algn="ctr">
                            <a:defRPr>
                              <a:solidFill>
                                <a:schemeClr val="tx1"/>
                              </a:solidFill>
                            </a:defRPr>
                          </a:pPr>
                          <a:r>
                            <a:rPr sz="1400">
                              <a:latin typeface="Cambria Math"/>
                            </a:rPr>
                            <a:t>2.110</a:t>
                          </a:r>
                        </a:p>
                      </a:txBody>
                      <a:tcPr>
                        <a:solidFill>
                          <a:srgbClr val="92D050"/>
                        </a:solidFill>
                      </a:tcPr>
                    </a:tc>
                    <a:tc>
                      <a:txBody>
                        <a:bodyPr/>
                        <a:lstStyle/>
                        <a:p>
                          <a:pPr algn="ctr">
                            <a:defRPr>
                              <a:solidFill>
                                <a:schemeClr val="tx1"/>
                              </a:solidFill>
                            </a:defRPr>
                          </a:pPr>
                          <a:r>
                            <a:rPr sz="1400">
                              <a:latin typeface="Cambria Math"/>
                            </a:rPr>
                            <a:t>2.567</a:t>
                          </a:r>
                        </a:p>
                      </a:txBody>
                      <a:tcPr/>
                    </a:tc>
                    <a:tc>
                      <a:txBody>
                        <a:bodyPr/>
                        <a:lstStyle/>
                        <a:p>
                          <a:pPr algn="ctr">
                            <a:defRPr>
                              <a:solidFill>
                                <a:schemeClr val="tx1"/>
                              </a:solidFill>
                            </a:defRPr>
                          </a:pPr>
                          <a:r>
                            <a:rPr sz="1400">
                              <a:latin typeface="Cambria Math"/>
                            </a:rPr>
                            <a:t>2.898</a:t>
                          </a:r>
                        </a:p>
                      </a:txBody>
                      <a:tcPr/>
                    </a:tc>
                    <a:extLst>
                      <a:ext uri="{0D108BD9-81ED-4DB2-BD59-A6C34878D82A}">
                        <a16:rowId xmlns:a16="http://schemas.microsoft.com/office/drawing/2014/main" xmlns="" xmlns:a14="http://schemas.microsoft.com/office/drawing/2010/main" val="10008"/>
                      </a:ext>
                    </a:extLst>
                  </a:tr>
                  <a:tr h="370840">
                    <a:tc>
                      <a:txBody>
                        <a:bodyPr/>
                        <a:lstStyle/>
                        <a:p>
                          <a:pPr algn="ctr">
                            <a:defRPr b="1">
                              <a:solidFill>
                                <a:schemeClr val="tx1"/>
                              </a:solidFill>
                            </a:defRPr>
                          </a:pPr>
                          <a:r>
                            <a:rPr sz="1400">
                              <a:latin typeface="Cambria Math"/>
                            </a:rPr>
                            <a:t>18</a:t>
                          </a:r>
                        </a:p>
                      </a:txBody>
                      <a:tcPr>
                        <a:lnR w="12700" cap="flat" cmpd="sng" algn="ctr">
                          <a:solidFill>
                            <a:schemeClr val="tx1"/>
                          </a:solidFill>
                          <a:prstDash val="solid"/>
                          <a:round/>
                          <a:headEnd type="none" w="med" len="med"/>
                          <a:tailEnd type="none" w="med" len="med"/>
                        </a:lnR>
                      </a:tcPr>
                    </a:tc>
                    <a:tc>
                      <a:txBody>
                        <a:bodyPr/>
                        <a:lstStyle/>
                        <a:p>
                          <a:pPr algn="ctr">
                            <a:defRPr>
                              <a:solidFill>
                                <a:schemeClr val="tx1"/>
                              </a:solidFill>
                            </a:defRPr>
                          </a:pPr>
                          <a:r>
                            <a:rPr sz="1400">
                              <a:latin typeface="Cambria Math"/>
                            </a:rPr>
                            <a:t>1.330</a:t>
                          </a:r>
                        </a:p>
                      </a:txBody>
                      <a:tcPr>
                        <a:lnL w="12700" cap="flat" cmpd="sng" algn="ctr">
                          <a:solidFill>
                            <a:schemeClr val="tx1"/>
                          </a:solidFill>
                          <a:prstDash val="solid"/>
                          <a:round/>
                          <a:headEnd type="none" w="med" len="med"/>
                          <a:tailEnd type="none" w="med" len="med"/>
                        </a:lnL>
                      </a:tcPr>
                    </a:tc>
                    <a:tc>
                      <a:txBody>
                        <a:bodyPr/>
                        <a:lstStyle/>
                        <a:p>
                          <a:pPr algn="ctr">
                            <a:defRPr>
                              <a:solidFill>
                                <a:schemeClr val="tx1"/>
                              </a:solidFill>
                            </a:defRPr>
                          </a:pPr>
                          <a:r>
                            <a:rPr sz="1400">
                              <a:latin typeface="Cambria Math"/>
                            </a:rPr>
                            <a:t>1.734</a:t>
                          </a:r>
                        </a:p>
                      </a:txBody>
                      <a:tcPr/>
                    </a:tc>
                    <a:tc>
                      <a:txBody>
                        <a:bodyPr/>
                        <a:lstStyle/>
                        <a:p>
                          <a:pPr algn="ctr">
                            <a:defRPr>
                              <a:solidFill>
                                <a:schemeClr val="tx1"/>
                              </a:solidFill>
                            </a:defRPr>
                          </a:pPr>
                          <a:r>
                            <a:rPr sz="1400">
                              <a:latin typeface="Cambria Math"/>
                            </a:rPr>
                            <a:t>2.101</a:t>
                          </a:r>
                        </a:p>
                      </a:txBody>
                      <a:tcPr>
                        <a:solidFill>
                          <a:srgbClr val="92D050"/>
                        </a:solidFill>
                      </a:tcPr>
                    </a:tc>
                    <a:tc>
                      <a:txBody>
                        <a:bodyPr/>
                        <a:lstStyle/>
                        <a:p>
                          <a:pPr algn="ctr">
                            <a:defRPr>
                              <a:solidFill>
                                <a:schemeClr val="tx1"/>
                              </a:solidFill>
                            </a:defRPr>
                          </a:pPr>
                          <a:r>
                            <a:rPr sz="1400">
                              <a:latin typeface="Cambria Math"/>
                            </a:rPr>
                            <a:t>2.552</a:t>
                          </a:r>
                        </a:p>
                      </a:txBody>
                      <a:tcPr/>
                    </a:tc>
                    <a:tc>
                      <a:txBody>
                        <a:bodyPr/>
                        <a:lstStyle/>
                        <a:p>
                          <a:pPr algn="ctr">
                            <a:defRPr>
                              <a:solidFill>
                                <a:schemeClr val="tx1"/>
                              </a:solidFill>
                            </a:defRPr>
                          </a:pPr>
                          <a:r>
                            <a:rPr sz="1400">
                              <a:latin typeface="Cambria Math"/>
                            </a:rPr>
                            <a:t>2.878</a:t>
                          </a:r>
                        </a:p>
                      </a:txBody>
                      <a:tcPr/>
                    </a:tc>
                    <a:extLst>
                      <a:ext uri="{0D108BD9-81ED-4DB2-BD59-A6C34878D82A}">
                        <a16:rowId xmlns:a16="http://schemas.microsoft.com/office/drawing/2014/main" xmlns="" xmlns:a14="http://schemas.microsoft.com/office/drawing/2010/main" val="10009"/>
                      </a:ext>
                    </a:extLst>
                  </a:tr>
                </a:tbl>
              </a:graphicData>
            </a:graphic>
          </p:graphicFrame>
        </mc:Fallback>
      </mc:AlternateContent>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a:bodyPr>
              <a:lstStyle/>
              <a:p>
                <a:pPr>
                  <a:defRPr sz="3200"/>
                </a:pPr>
                <a:r>
                  <a:t>Procedure: Conclusions Using</a:t>
                </a:r>
                <a:r>
                  <a:rPr sz="2800"/>
                  <a:t> </a:t>
                </a:r>
                <a14:m>
                  <m:oMath xmlns:m="http://schemas.openxmlformats.org/officeDocument/2006/math">
                    <m:r>
                      <a:rPr sz="3200">
                        <a:latin typeface="Cambria Math"/>
                      </a:rPr>
                      <m:t>𝑝</m:t>
                    </m:r>
                  </m:oMath>
                </a14:m>
                <a:r>
                  <a:t>-Values</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cstate="print"/>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a:xfrm>
                <a:off x="457200" y="1082078"/>
                <a:ext cx="8229600" cy="1508722"/>
              </a:xfrm>
            </p:spPr>
            <p:txBody>
              <a:bodyPr>
                <a:normAutofit/>
              </a:bodyPr>
              <a:lstStyle/>
              <a:p>
                <a:pPr marL="514350" indent="-514350">
                  <a:buFont typeface="+mj-lt"/>
                  <a:buChar char="•"/>
                  <a:defRPr sz="2800"/>
                </a:pPr>
                <a:r>
                  <a:rPr dirty="0"/>
                  <a:t>​</a:t>
                </a:r>
                <a:r>
                  <a:rPr sz="2800" dirty="0"/>
                  <a:t>If </a:t>
                </a:r>
                <a14:m>
                  <m:oMath xmlns:m="http://schemas.openxmlformats.org/officeDocument/2006/math">
                    <m:r>
                      <a:rPr>
                        <a:latin typeface="Cambria Math" panose="02040503050406030204" pitchFamily="18" charset="0"/>
                      </a:rPr>
                      <m:t>𝑝</m:t>
                    </m:r>
                    <m:r>
                      <m:rPr>
                        <m:nor/>
                      </m:rPr>
                      <a:rPr/>
                      <m:t>−</m:t>
                    </m:r>
                    <m:r>
                      <m:rPr>
                        <m:nor/>
                      </m:rPr>
                      <a:rPr/>
                      <m:t>value</m:t>
                    </m:r>
                    <m:r>
                      <a:rPr>
                        <a:latin typeface="Cambria Math" panose="02040503050406030204" pitchFamily="18" charset="0"/>
                      </a:rPr>
                      <m:t>≤</m:t>
                    </m:r>
                    <m:r>
                      <a:rPr>
                        <a:latin typeface="Cambria Math" panose="02040503050406030204" pitchFamily="18" charset="0"/>
                      </a:rPr>
                      <m:t>𝛼</m:t>
                    </m:r>
                  </m:oMath>
                </a14:m>
                <a:r>
                  <a:rPr sz="2800" dirty="0"/>
                  <a:t>, then </a:t>
                </a:r>
                <a:r>
                  <a:rPr sz="2800" i="1" dirty="0"/>
                  <a:t>reject</a:t>
                </a:r>
                <a:r>
                  <a:rPr sz="2800" dirty="0"/>
                  <a:t> the null hypothesis.</a:t>
                </a:r>
              </a:p>
              <a:p>
                <a:pPr marL="514350" indent="-514350">
                  <a:buFont typeface="+mj-lt"/>
                  <a:buChar char="•"/>
                  <a:defRPr sz="2800"/>
                </a:pPr>
                <a:r>
                  <a:rPr dirty="0"/>
                  <a:t>​</a:t>
                </a:r>
                <a:r>
                  <a:rPr sz="2800" dirty="0"/>
                  <a:t>If </a:t>
                </a:r>
                <a14:m>
                  <m:oMath xmlns:m="http://schemas.openxmlformats.org/officeDocument/2006/math">
                    <m:r>
                      <a:rPr>
                        <a:latin typeface="Cambria Math" panose="02040503050406030204" pitchFamily="18" charset="0"/>
                      </a:rPr>
                      <m:t>𝑝</m:t>
                    </m:r>
                    <m:r>
                      <m:rPr>
                        <m:nor/>
                      </m:rPr>
                      <a:rPr/>
                      <m:t>−</m:t>
                    </m:r>
                    <m:r>
                      <m:rPr>
                        <m:nor/>
                      </m:rPr>
                      <a:rPr/>
                      <m:t>value</m:t>
                    </m:r>
                    <m:r>
                      <a:rPr>
                        <a:latin typeface="Cambria Math" panose="02040503050406030204" pitchFamily="18" charset="0"/>
                      </a:rPr>
                      <m:t>&gt;</m:t>
                    </m:r>
                    <m:r>
                      <a:rPr>
                        <a:latin typeface="Cambria Math" panose="02040503050406030204" pitchFamily="18" charset="0"/>
                      </a:rPr>
                      <m:t>𝛼</m:t>
                    </m:r>
                  </m:oMath>
                </a14:m>
                <a:r>
                  <a:rPr sz="2800" dirty="0"/>
                  <a:t>, then </a:t>
                </a:r>
                <a:r>
                  <a:rPr sz="2800" i="1" dirty="0"/>
                  <a:t>fail to reject </a:t>
                </a:r>
                <a:r>
                  <a:rPr sz="2800" dirty="0"/>
                  <a:t>the null hypothesis.</a:t>
                </a:r>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xfrm>
                <a:off x="457200" y="1082078"/>
                <a:ext cx="8229600" cy="1508722"/>
              </a:xfrm>
              <a:blipFill>
                <a:blip r:embed="rId3"/>
                <a:stretch>
                  <a:fillRect l="-1402" t="-3571" b="-7143"/>
                </a:stretch>
              </a:blipFill>
            </p:spPr>
            <p:txBody>
              <a:bodyPr/>
              <a:lstStyle/>
              <a:p>
                <a:r>
                  <a:rPr lang="en-US">
                    <a:noFill/>
                  </a:rPr>
                  <a:t> </a:t>
                </a:r>
              </a:p>
            </p:txBody>
          </p:sp>
        </mc:Fallback>
      </mc:AlternateContent>
    </p:spTree>
  </p:cSld>
  <p:clrMapOvr>
    <a:masterClrMapping/>
  </p:clrMapOvr>
</p:sld>
</file>

<file path=ppt/theme/theme1.xml><?xml version="1.0" encoding="utf-8"?>
<a:theme xmlns:a="http://schemas.openxmlformats.org/drawingml/2006/main" name="Office Theme">
  <a:themeElements>
    <a:clrScheme name="Custom 1">
      <a:dk1>
        <a:srgbClr val="366092"/>
      </a:dk1>
      <a:lt1>
        <a:srgbClr val="FFFFFF"/>
      </a:lt1>
      <a:dk2>
        <a:srgbClr val="4F81BD"/>
      </a:dk2>
      <a:lt2>
        <a:srgbClr val="FFFFFF"/>
      </a:lt2>
      <a:accent1>
        <a:srgbClr val="1F497D"/>
      </a:accent1>
      <a:accent2>
        <a:srgbClr val="366092"/>
      </a:accent2>
      <a:accent3>
        <a:srgbClr val="FFFFCC"/>
      </a:accent3>
      <a:accent4>
        <a:srgbClr val="B8CCE4"/>
      </a:accent4>
      <a:accent5>
        <a:srgbClr val="DBE5F1"/>
      </a:accent5>
      <a:accent6>
        <a:srgbClr val="C6D9F0"/>
      </a:accent6>
      <a:hlink>
        <a:srgbClr val="92CDDC"/>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470</TotalTime>
  <Words>3296</Words>
  <Application>Microsoft Office PowerPoint</Application>
  <PresentationFormat>On-screen Show (4:3)</PresentationFormat>
  <Paragraphs>191</Paragraphs>
  <Slides>44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44</vt:i4>
      </vt:variant>
    </vt:vector>
  </HeadingPairs>
  <TitlesOfParts>
    <vt:vector size="49" baseType="lpstr">
      <vt:lpstr>Arial</vt:lpstr>
      <vt:lpstr>Courier New</vt:lpstr>
      <vt:lpstr>Cambria Math</vt:lpstr>
      <vt:lpstr>Calibri</vt:lpstr>
      <vt:lpstr>Office Theme</vt:lpstr>
      <vt:lpstr>Section 10.3</vt:lpstr>
      <vt:lpstr>Formula: Test Statistic for a Hypothesis Test for a Population Mean (σ Unknown)</vt:lpstr>
      <vt:lpstr>Rounding Rule</vt:lpstr>
      <vt:lpstr>Formula: Degrees of Freedom for t in a Hypothesis Test for a Population Mean (σ Unknown)</vt:lpstr>
      <vt:lpstr>Procedure: Rejection Regions for Hypothesis Tests for Population Means (σ Unknown)</vt:lpstr>
      <vt:lpstr>Example 10.3.1: Finding the Critical t-value for a Right-Tailed Hypothesis Test</vt:lpstr>
      <vt:lpstr>Example 10.3.1: Finding the Critical t-value for a Right-Tailed Hypothesis Test (cont.)</vt:lpstr>
      <vt:lpstr>Example 10.3.1: Finding the Critical t-value for a Right-Tailed Hypothesis Test (cont.)</vt:lpstr>
      <vt:lpstr>Procedure: Conclusions Using p-Values</vt:lpstr>
      <vt:lpstr>Example 10.3.2: Hypothesis Test for a Population Mean (Left-Tailed, σ Unknown)</vt:lpstr>
      <vt:lpstr>Example 10.3.2: Hypothesis Test for a Population Mean (Left-Tailed, σ Unknown) (cont.)</vt:lpstr>
      <vt:lpstr>Example 10.3.2: Hypothesis Test for a Population Mean (Left-Tailed, σ Unknown) (cont.)</vt:lpstr>
      <vt:lpstr>Example 10.3.2: Hypothesis Test for a Population Mean (Left-Tailed, σ Unknown) (cont.)</vt:lpstr>
      <vt:lpstr>Example 10.3.2: Hypothesis Test for a Population Mean (Left-Tailed, σ Unknown) (cont.)</vt:lpstr>
      <vt:lpstr>Example 10.3.2: Hypothesis Test for a Population Mean (Left-Tailed, σ Unknown) (cont.)</vt:lpstr>
      <vt:lpstr>Example 10.3.2: Hypothesis Test for a Population Mean (Left-Tailed, σ Unknown) (cont.)</vt:lpstr>
      <vt:lpstr>Example 10.3.2: Hypothesis Test for a Population Mean (Left-Tailed, σ Unknown) (cont.)</vt:lpstr>
      <vt:lpstr>Example 10.3.2: Hypothesis Test for a Population Mean (Left-Tailed, σ Unknown) (cont.)</vt:lpstr>
      <vt:lpstr>Example 10.3.2: Hypothesis Test for a Population Mean (Left-Tailed, σ Unknown) (cont.)</vt:lpstr>
      <vt:lpstr>Technology</vt:lpstr>
      <vt:lpstr>Example 10.3.3: Hypothesis Test for a Population Mean (Right-Tailed, σ Unknown)</vt:lpstr>
      <vt:lpstr>Example 10.3.3: Hypothesis Test for a Population Mean (Right-Tailed, σ Unknown) (cont.)</vt:lpstr>
      <vt:lpstr>Example 10.3.3: Hypothesis Test for a Population Mean (Right-Tailed, σ Unknown) (cont.)</vt:lpstr>
      <vt:lpstr>Example 10.3.3: Hypothesis Test for a Population Mean (Right-Tailed, σ Unknown) (cont.)</vt:lpstr>
      <vt:lpstr>Example 10.3.3: Hypothesis Test for a Population Mean (Right-Tailed, σ Unknown) (cont.)</vt:lpstr>
      <vt:lpstr>Example 10.3.3: Hypothesis Test for a Population Mean (Right-Tailed, σ Unknown) (cont.)</vt:lpstr>
      <vt:lpstr>Example 10.3.3: Hypothesis Test for a Population Mean (Right-Tailed, σ Unknown) (cont.)</vt:lpstr>
      <vt:lpstr>Example 10.3.3: Hypothesis Test for a Population Mean (Right-Tailed, σ Unknown) (cont.)</vt:lpstr>
      <vt:lpstr>Example 10.3.3: Hypothesis Test for a Population Mean (Right-Tailed, σ Unknown) (cont.)</vt:lpstr>
      <vt:lpstr>Example 10.3.3: Hypothesis Test for a Population Mean (Right-Tailed, σ Unknown) (cont.)</vt:lpstr>
      <vt:lpstr>Example 10.3.3: Hypothesis Test for a Population Mean (Right-Tailed, σ Unknown) (cont.)</vt:lpstr>
      <vt:lpstr>Technology</vt:lpstr>
      <vt:lpstr>Example 10.3.4: Hypothesis Test for a Population Mean (Two-Tailed, σ Unknown)</vt:lpstr>
      <vt:lpstr>Example 10.3.4: Hypothesis Test for a Population Mean (Two-Tailed, σ Unknown) (cont.)</vt:lpstr>
      <vt:lpstr>Example 10.3.4: Hypothesis Test for a Population Mean (Two-Tailed, σ Unknown) (cont.)</vt:lpstr>
      <vt:lpstr>Example 10.3.4: Hypothesis Test for a Population Mean (Two-Tailed, σ Unknown) (cont.)</vt:lpstr>
      <vt:lpstr>Example 10.3.4: Hypothesis Test for a Population Mean (Two-Tailed, σ Unknown) (cont.)</vt:lpstr>
      <vt:lpstr>Example 10.3.4: Hypothesis Test for a Population Mean (Two-Tailed, σ Unknown) (cont.)</vt:lpstr>
      <vt:lpstr>Example 10.3.4: Hypothesis Test for a Population Mean (Two-Tailed, σ Unknown) (cont.)</vt:lpstr>
      <vt:lpstr>Example 10.3.4: Hypothesis Test for a Population Mean (Two-Tailed, σ Unknown) (cont.)</vt:lpstr>
      <vt:lpstr>Example 10.3.4: Hypothesis Test for a Population Mean (Two-Tailed, σ Unknown) (cont.)</vt:lpstr>
      <vt:lpstr>Example 10.3.4: Hypothesis Test for a Population Mean (Two-Tailed, σ Unknown) (cont.)</vt:lpstr>
      <vt:lpstr>Example 10.3.4: Hypothesis Test for a Population Mean (Two-Tailed, σ Unknown) (cont.)</vt:lpstr>
      <vt:lpstr>Technology</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Beginning Statistics 3rd Edition</dc:title>
  <dc:creator>Hawkes Learning</dc:creator>
  <cp:lastModifiedBy>Kyle Gilstrap</cp:lastModifiedBy>
  <cp:revision>123</cp:revision>
  <dcterms:created xsi:type="dcterms:W3CDTF">2013-04-26T14:43:13Z</dcterms:created>
  <dcterms:modified xsi:type="dcterms:W3CDTF">2020-06-02T19:46:43Z</dcterms:modified>
</cp:coreProperties>
</file>