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DF682-3352-4662-BEC5-D5E5E15E3BD5}" v="2" dt="2022-04-29T19:23:28.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63" d="100"/>
          <a:sy n="63" d="100"/>
        </p:scale>
        <p:origin x="1288" y="5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Jordan" userId="7649d907-d876-412a-8e53-dd49fe8f555f" providerId="ADAL" clId="{BC9DF682-3352-4662-BEC5-D5E5E15E3BD5}"/>
    <pc:docChg chg="modSld">
      <pc:chgData name="Stephanie Jordan" userId="7649d907-d876-412a-8e53-dd49fe8f555f" providerId="ADAL" clId="{BC9DF682-3352-4662-BEC5-D5E5E15E3BD5}" dt="2022-04-29T19:23:28.585" v="1" actId="20577"/>
      <pc:docMkLst>
        <pc:docMk/>
      </pc:docMkLst>
      <pc:sldChg chg="modSp">
        <pc:chgData name="Stephanie Jordan" userId="7649d907-d876-412a-8e53-dd49fe8f555f" providerId="ADAL" clId="{BC9DF682-3352-4662-BEC5-D5E5E15E3BD5}" dt="2022-04-29T19:23:28.585" v="1" actId="20577"/>
        <pc:sldMkLst>
          <pc:docMk/>
          <pc:sldMk cId="0" sldId="291"/>
        </pc:sldMkLst>
        <pc:spChg chg="mod">
          <ac:chgData name="Stephanie Jordan" userId="7649d907-d876-412a-8e53-dd49fe8f555f" providerId="ADAL" clId="{BC9DF682-3352-4662-BEC5-D5E5E15E3BD5}" dt="2022-04-29T19:23:28.585" v="1" actId="20577"/>
          <ac:spMkLst>
            <pc:docMk/>
            <pc:sldMk cId="0" sldId="29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4/29/2022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Hypothesis Testing for Population Proportions</a:t>
            </a:r>
          </a:p>
        </p:txBody>
      </p:sp>
      <p:sp>
        <p:nvSpPr>
          <p:cNvPr id="3" name="Title 2"/>
          <p:cNvSpPr>
            <a:spLocks noGrp="1"/>
          </p:cNvSpPr>
          <p:nvPr>
            <p:ph type="title"/>
          </p:nvPr>
        </p:nvSpPr>
        <p:spPr/>
        <p:txBody>
          <a:bodyPr/>
          <a:lstStyle/>
          <a:p>
            <a:r>
              <a:t>Section 10.4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Rejection Region for Hypothesis Tests for Population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194522"/>
              </a:xfrm>
            </p:spPr>
            <p:txBody>
              <a:bodyPr>
                <a:normAutofit/>
              </a:bodyPr>
              <a:lstStyle/>
              <a:p>
                <a:pP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a:t>
                </a:r>
              </a:p>
              <a:p>
                <a:pPr algn="ctr">
                  <a:defRPr sz="2800"/>
                </a:pPr>
                <a14:m>
                  <m:oMath xmlns:m="http://schemas.openxmlformats.org/officeDocument/2006/math">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𝛼</m:t>
                        </m:r>
                      </m:sub>
                    </m:sSub>
                  </m:oMath>
                </a14:m>
                <a:r>
                  <a:rPr sz="2800"/>
                  <a:t> for a left-tailed test</a:t>
                </a:r>
              </a:p>
              <a:p>
                <a:pPr algn="ctr">
                  <a:defRPr sz="2800"/>
                </a:pPr>
                <a14:m>
                  <m:oMath xmlns:m="http://schemas.openxmlformats.org/officeDocument/2006/math">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𝛼</m:t>
                        </m:r>
                      </m:sub>
                    </m:sSub>
                  </m:oMath>
                </a14:m>
                <a:r>
                  <a:rPr sz="2800"/>
                  <a:t> for a right-tailed test</a:t>
                </a:r>
              </a:p>
              <a:p>
                <a:pPr algn="ctr">
                  <a:defRPr sz="2800"/>
                </a:pP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for a two-tailed test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194522"/>
              </a:xfrm>
              <a:blipFill>
                <a:blip r:embed="rId2" cstate="print"/>
                <a:stretch>
                  <a:fillRect l="-1328" t="-2192" b="-1370"/>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08722"/>
              </a:xfrm>
            </p:spPr>
            <p:txBody>
              <a:bodyPr>
                <a:normAutofit/>
              </a:bodyPr>
              <a:lstStyle/>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then </a:t>
                </a:r>
                <a:r>
                  <a:rPr sz="2800" i="1" dirty="0"/>
                  <a:t>reject</a:t>
                </a:r>
                <a:r>
                  <a:rPr sz="2800" dirty="0"/>
                  <a:t> the null hypothesis.</a:t>
                </a:r>
              </a:p>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then </a:t>
                </a:r>
                <a:r>
                  <a:rPr sz="2800" i="1" dirty="0"/>
                  <a:t>fail to reject</a:t>
                </a:r>
                <a:r>
                  <a:rPr sz="2800" dirty="0"/>
                  <a: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3"/>
                <a:stretch>
                  <a:fillRect l="-1402" t="-3571" b="-7143"/>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10.4.2: Hypothesis Test for a Population Proportion (Left-Tailed)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local school board has been advertising that </a:t>
                </a:r>
                <a14:m>
                  <m:oMath xmlns:m="http://schemas.openxmlformats.org/officeDocument/2006/math">
                    <m:r>
                      <a:rPr>
                        <a:latin typeface="Cambria Math" panose="02040503050406030204" pitchFamily="18" charset="0"/>
                      </a:rPr>
                      <m:t>65%</m:t>
                    </m:r>
                  </m:oMath>
                </a14:m>
                <a:r>
                  <a:rPr sz="2800"/>
                  <a:t> of voters favor a tax increase to pay for a new school. A local politician believes that less than </a:t>
                </a:r>
                <a14:m>
                  <m:oMath xmlns:m="http://schemas.openxmlformats.org/officeDocument/2006/math">
                    <m:r>
                      <a:rPr>
                        <a:latin typeface="Cambria Math" panose="02040503050406030204" pitchFamily="18" charset="0"/>
                      </a:rPr>
                      <m:t>65%</m:t>
                    </m:r>
                  </m:oMath>
                </a14:m>
                <a:r>
                  <a:rPr sz="2800"/>
                  <a:t> of his constituents favor this tax increase. To test his belief, his staff asked a simple random sample of </a:t>
                </a:r>
                <a:r>
                  <a:rPr sz="2800">
                    <a:latin typeface="Cambria Math"/>
                  </a:rPr>
                  <a:t>50</a:t>
                </a:r>
                <a:r>
                  <a:rPr sz="2800"/>
                  <a:t> of his constituents whether they favor the tax increase and </a:t>
                </a:r>
                <a:r>
                  <a:rPr sz="2800">
                    <a:latin typeface="Cambria Math"/>
                  </a:rPr>
                  <a:t>27</a:t>
                </a:r>
                <a:r>
                  <a:rPr sz="2800"/>
                  <a:t> said that they would vote in favor of the tax increase. If the politician wishes to be </a:t>
                </a:r>
                <a14:m>
                  <m:oMath xmlns:m="http://schemas.openxmlformats.org/officeDocument/2006/math">
                    <m:r>
                      <a:rPr>
                        <a:latin typeface="Cambria Math" panose="02040503050406030204" pitchFamily="18" charset="0"/>
                      </a:rPr>
                      <m:t>95%</m:t>
                    </m:r>
                  </m:oMath>
                </a14:m>
                <a:r>
                  <a:rPr sz="2800"/>
                  <a:t> confident in his conclusion, does this information support his belief?</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1942513"/>
              </a:xfrm>
            </p:spPr>
            <p:txBody>
              <a:bodyPr>
                <a:normAutofit/>
              </a:bodyPr>
              <a:lstStyle/>
              <a:p>
                <a:pPr>
                  <a:defRPr sz="2800"/>
                </a:pPr>
                <a:r>
                  <a:rPr lang="en-US" dirty="0"/>
                  <a:t>I</a:t>
                </a:r>
                <a:r>
                  <a:rPr sz="2800" dirty="0"/>
                  <a:t>n standard practice, the symbol, </a:t>
                </a:r>
                <a14:m>
                  <m:oMath xmlns:m="http://schemas.openxmlformats.org/officeDocument/2006/math">
                    <m:r>
                      <a:rPr>
                        <a:latin typeface="Cambria Math" panose="02040503050406030204" pitchFamily="18" charset="0"/>
                      </a:rPr>
                      <m:t>𝑝</m:t>
                    </m:r>
                  </m:oMath>
                </a14:m>
                <a:r>
                  <a:rPr sz="2800" dirty="0"/>
                  <a:t>, can represent either population proportion or </a:t>
                </a:r>
                <a14:m>
                  <m:oMath xmlns:m="http://schemas.openxmlformats.org/officeDocument/2006/math">
                    <m:r>
                      <a:rPr>
                        <a:latin typeface="Cambria Math" panose="02040503050406030204" pitchFamily="18" charset="0"/>
                      </a:rPr>
                      <m:t>𝑝</m:t>
                    </m:r>
                  </m:oMath>
                </a14:m>
                <a:r>
                  <a:rPr sz="2800" dirty="0"/>
                  <a:t>-value. You must pay attention to the context in which the symbol is used to determine its meaning.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1942513"/>
              </a:xfrm>
              <a:blipFill>
                <a:blip r:embed="rId2"/>
                <a:stretch>
                  <a:fillRect l="-1328" t="-2469" b="-61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politician's belief is that less than </a:t>
                </a:r>
                <a14:m>
                  <m:oMath xmlns:m="http://schemas.openxmlformats.org/officeDocument/2006/math">
                    <m:r>
                      <a:rPr>
                        <a:latin typeface="Cambria Math" panose="02040503050406030204" pitchFamily="18" charset="0"/>
                      </a:rPr>
                      <m:t>65%</m:t>
                    </m:r>
                  </m:oMath>
                </a14:m>
                <a:r>
                  <a:rPr sz="2800"/>
                  <a:t> of the constituents favor a tax increase. Written mathematically, this claim is </a:t>
                </a:r>
                <a14:m>
                  <m:oMath xmlns:m="http://schemas.openxmlformats.org/officeDocument/2006/math">
                    <m:r>
                      <a:rPr>
                        <a:latin typeface="Cambria Math" panose="02040503050406030204" pitchFamily="18" charset="0"/>
                      </a:rPr>
                      <m:t>𝑝</m:t>
                    </m:r>
                    <m:r>
                      <a:rPr>
                        <a:latin typeface="Cambria Math" panose="02040503050406030204" pitchFamily="18" charset="0"/>
                      </a:rPr>
                      <m:t>&lt;0.65</m:t>
                    </m:r>
                  </m:oMath>
                </a14:m>
                <a:r>
                  <a:rPr sz="2800"/>
                  <a:t>. Thus, the null and alternative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𝑝</m:t>
                      </m:r>
                      <m:r>
                        <a:rPr>
                          <a:latin typeface="Cambria Math" panose="02040503050406030204" pitchFamily="18" charset="0"/>
                        </a:rPr>
                        <m:t>=0.65</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&lt;0.65</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Step 2: Determine which distribution to use for the test statistic, and state the level of significance.</a:t>
                </a:r>
              </a:p>
              <a:p>
                <a:pPr>
                  <a:defRPr sz="2800"/>
                </a:pPr>
                <a:r>
                  <a:rPr sz="2800" dirty="0"/>
                  <a:t>We are testing a population proportion, so we must check the necessary conditions to use the normal distribution and the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𝑧</m:t>
                    </m:r>
                  </m:oMath>
                </a14:m>
                <a:r>
                  <a:rPr sz="2800" dirty="0"/>
                  <a:t>-test statistic. A simple random sample of </a:t>
                </a:r>
                <a:r>
                  <a:rPr sz="2800" dirty="0">
                    <a:latin typeface="Cambria Math"/>
                  </a:rPr>
                  <a:t>50</a:t>
                </a:r>
                <a:r>
                  <a:rPr sz="2800" dirty="0"/>
                  <a:t> constituents were surveyed, giving us </a:t>
                </a:r>
                <a14:m>
                  <m:oMath xmlns:m="http://schemas.openxmlformats.org/officeDocument/2006/math">
                    <m:r>
                      <a:rPr>
                        <a:latin typeface="Cambria Math" panose="02040503050406030204" pitchFamily="18" charset="0"/>
                      </a:rPr>
                      <m:t>𝑛</m:t>
                    </m:r>
                    <m:r>
                      <a:rPr>
                        <a:latin typeface="Cambria Math" panose="02040503050406030204" pitchFamily="18" charset="0"/>
                      </a:rPr>
                      <m:t>=50</m:t>
                    </m:r>
                  </m:oMath>
                </a14:m>
                <a:r>
                  <a:rPr sz="2800" dirty="0"/>
                  <a:t>, and we know from Step 1 that </a:t>
                </a:r>
                <a:br>
                  <a:rPr lang="en-US" sz="2800" dirty="0"/>
                </a:br>
                <a14:m>
                  <m:oMath xmlns:m="http://schemas.openxmlformats.org/officeDocument/2006/math">
                    <m:r>
                      <a:rPr>
                        <a:latin typeface="Cambria Math" panose="02040503050406030204" pitchFamily="18" charset="0"/>
                      </a:rPr>
                      <m:t>𝑝</m:t>
                    </m:r>
                    <m:r>
                      <a:rPr>
                        <a:latin typeface="Cambria Math" panose="02040503050406030204" pitchFamily="18" charset="0"/>
                      </a:rPr>
                      <m:t>=0.65</m:t>
                    </m:r>
                  </m:oMath>
                </a14:m>
                <a:r>
                  <a:rPr sz="2800" dirty="0"/>
                  <a:t>. Therefore, we check the conditions for the sample size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𝑛𝑝</m:t>
                      </m:r>
                      <m:r>
                        <a:rPr>
                          <a:latin typeface="Cambria Math" panose="02040503050406030204" pitchFamily="18" charset="0"/>
                        </a:rPr>
                        <m:t>=50</m:t>
                      </m:r>
                      <m:d>
                        <m:dPr>
                          <m:ctrlPr>
                            <a:rPr i="1">
                              <a:latin typeface="Cambria Math" panose="02040503050406030204" pitchFamily="18" charset="0"/>
                            </a:rPr>
                          </m:ctrlPr>
                        </m:dPr>
                        <m:e>
                          <m:r>
                            <a:rPr>
                              <a:latin typeface="Cambria Math" panose="02040503050406030204" pitchFamily="18" charset="0"/>
                            </a:rPr>
                            <m:t>0.65</m:t>
                          </m:r>
                        </m:e>
                      </m:d>
                      <m:r>
                        <a:rPr>
                          <a:latin typeface="Cambria Math" panose="02040503050406030204" pitchFamily="18" charset="0"/>
                        </a:rPr>
                        <m:t>=32.5≥10</m:t>
                      </m:r>
                    </m:oMath>
                  </m:oMathPara>
                </a14:m>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=50</m:t>
                      </m:r>
                      <m:d>
                        <m:dPr>
                          <m:ctrlPr>
                            <a:rPr i="1">
                              <a:latin typeface="Cambria Math" panose="02040503050406030204" pitchFamily="18" charset="0"/>
                            </a:rPr>
                          </m:ctrlPr>
                        </m:dPr>
                        <m:e>
                          <m:r>
                            <a:rPr>
                              <a:latin typeface="Cambria Math" panose="02040503050406030204" pitchFamily="18" charset="0"/>
                            </a:rPr>
                            <m:t>1−0.65</m:t>
                          </m:r>
                        </m:e>
                      </m:d>
                      <m:r>
                        <a:rPr>
                          <a:latin typeface="Cambria Math" panose="02040503050406030204" pitchFamily="18" charset="0"/>
                        </a:rPr>
                        <m:t>=17.5≥10</m:t>
                      </m:r>
                    </m:oMath>
                  </m:oMathPara>
                </a14:m>
                <a:endParaRPr sz="2800" dirty="0"/>
              </a:p>
              <a:p>
                <a:pPr>
                  <a:defRPr sz="2800"/>
                </a:pPr>
                <a:r>
                  <a:rPr sz="2800" dirty="0"/>
                  <a:t>Since all of the conditions are satisfied, we can use the </a:t>
                </a:r>
                <a14:m>
                  <m:oMath xmlns:m="http://schemas.openxmlformats.org/officeDocument/2006/math">
                    <m:r>
                      <a:rPr>
                        <a:latin typeface="Cambria Math" panose="02040503050406030204" pitchFamily="18" charset="0"/>
                      </a:rPr>
                      <m:t>𝑧</m:t>
                    </m:r>
                  </m:oMath>
                </a14:m>
                <a:r>
                  <a:rPr sz="2800" dirty="0"/>
                  <a:t>-test statistic for the sample proportion.</a:t>
                </a:r>
              </a:p>
              <a:p>
                <a:pPr>
                  <a:defRPr sz="2800"/>
                </a:pPr>
                <a:r>
                  <a:rPr sz="2800" dirty="0"/>
                  <a:t>For this hypothesis test, the level of confidence is </a:t>
                </a:r>
                <a14:m>
                  <m:oMath xmlns:m="http://schemas.openxmlformats.org/officeDocument/2006/math">
                    <m:r>
                      <a:rPr>
                        <a:latin typeface="Cambria Math" panose="02040503050406030204" pitchFamily="18" charset="0"/>
                      </a:rPr>
                      <m:t>95%</m:t>
                    </m:r>
                  </m:oMath>
                </a14:m>
                <a:r>
                  <a:rPr sz="2800" dirty="0"/>
                  <a:t>, so </a:t>
                </a:r>
                <a:br>
                  <a:rPr lang="en-US" sz="2800" dirty="0"/>
                </a:b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dirty="0"/>
                  <a:t> and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=1−</m:t>
                    </m:r>
                    <m:r>
                      <a:rPr>
                        <a:latin typeface="Cambria Math" panose="02040503050406030204" pitchFamily="18" charset="0"/>
                      </a:rPr>
                      <m:t>𝑐</m:t>
                    </m:r>
                    <m:r>
                      <a:rPr>
                        <a:latin typeface="Cambria Math" panose="02040503050406030204" pitchFamily="18" charset="0"/>
                      </a:rPr>
                      <m:t>=1−0.95=0.05</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r="-1481"/>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dirty="0"/>
                  <a:t>Step 3: Gather data and calculate the necessary sample statistics.</a:t>
                </a:r>
              </a:p>
              <a:p>
                <a:pPr>
                  <a:defRPr b="1"/>
                </a:pPr>
                <a:r>
                  <a:rPr sz="2800" dirty="0"/>
                  <a:t>Tables:</a:t>
                </a:r>
              </a:p>
              <a:p>
                <a:pPr>
                  <a:defRPr sz="2800"/>
                </a:pPr>
                <a:r>
                  <a:rPr sz="2800" dirty="0"/>
                  <a:t>Whether you are using tables to find the rejection region or the </a:t>
                </a:r>
                <a:br>
                  <a:rPr lang="en-US" sz="2800" dirty="0"/>
                </a:br>
                <a14:m>
                  <m:oMath xmlns:m="http://schemas.openxmlformats.org/officeDocument/2006/math">
                    <m:r>
                      <a:rPr>
                        <a:latin typeface="Cambria Math" panose="02040503050406030204" pitchFamily="18" charset="0"/>
                      </a:rPr>
                      <m:t>𝑝</m:t>
                    </m:r>
                  </m:oMath>
                </a14:m>
                <a:r>
                  <a:rPr sz="2800" dirty="0"/>
                  <a:t>-value to draw a conclusion, you will need to calculate the </a:t>
                </a:r>
                <a14:m>
                  <m:oMath xmlns:m="http://schemas.openxmlformats.org/officeDocument/2006/math">
                    <m:r>
                      <a:rPr>
                        <a:latin typeface="Cambria Math" panose="02040503050406030204" pitchFamily="18" charset="0"/>
                      </a:rPr>
                      <m:t>𝑧</m:t>
                    </m:r>
                  </m:oMath>
                </a14:m>
                <a:r>
                  <a:rPr sz="2800" dirty="0"/>
                  <a:t>-test statistic. The sample data show that </a:t>
                </a:r>
                <a:r>
                  <a:rPr sz="2800" dirty="0">
                    <a:latin typeface="Cambria Math"/>
                  </a:rPr>
                  <a:t>27</a:t>
                </a:r>
                <a:r>
                  <a:rPr sz="2800" dirty="0"/>
                  <a:t> out of </a:t>
                </a:r>
                <a:r>
                  <a:rPr sz="2800" dirty="0">
                    <a:latin typeface="Cambria Math"/>
                  </a:rPr>
                  <a:t>50</a:t>
                </a:r>
                <a:r>
                  <a:rPr sz="2800" dirty="0"/>
                  <a:t> constituents favor the tax increase. Thus, the sample proportion is computed as follows.</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27</m:t>
                          </m:r>
                        </m:num>
                        <m:den>
                          <m:r>
                            <a:rPr>
                              <a:latin typeface="Cambria Math" panose="02040503050406030204" pitchFamily="18" charset="0"/>
                            </a:rPr>
                            <m:t>50</m:t>
                          </m:r>
                        </m:den>
                      </m:f>
                      <m:r>
                        <a:rPr>
                          <a:latin typeface="Cambria Math" panose="02040503050406030204" pitchFamily="18" charset="0"/>
                        </a:rPr>
                        <m:t>=0.54</m:t>
                      </m:r>
                    </m:oMath>
                  </m:oMathPara>
                </a14:m>
                <a:endParaRPr sz="2800" dirty="0"/>
              </a:p>
              <a:p>
                <a:pPr>
                  <a:defRPr sz="2800"/>
                </a:pPr>
                <a:r>
                  <a:rPr sz="2800" dirty="0"/>
                  <a:t>Substituting the necessary values into the formula for the test statistic for the sample proportion, we obtain the following </a:t>
                </a:r>
                <a14:m>
                  <m:oMath xmlns:m="http://schemas.openxmlformats.org/officeDocument/2006/math">
                    <m:r>
                      <a:rPr>
                        <a:latin typeface="Cambria Math" panose="02040503050406030204" pitchFamily="18" charset="0"/>
                      </a:rPr>
                      <m:t>𝑧</m:t>
                    </m:r>
                  </m:oMath>
                </a14:m>
                <a:r>
                  <a:rPr sz="2800" dirty="0"/>
                  <a:t>-score.</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num>
                                <m:den>
                                  <m:r>
                                    <a:rPr>
                                      <a:latin typeface="Cambria Math" panose="02040503050406030204" pitchFamily="18" charset="0"/>
                                    </a:rPr>
                                    <m:t>𝑛</m:t>
                                  </m:r>
                                </m:den>
                              </m:f>
                            </m:e>
                          </m:rad>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0.54−0.65</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0.65</m:t>
                                  </m:r>
                                  <m:d>
                                    <m:dPr>
                                      <m:ctrlPr>
                                        <a:rPr i="1">
                                          <a:latin typeface="Cambria Math" panose="02040503050406030204" pitchFamily="18" charset="0"/>
                                        </a:rPr>
                                      </m:ctrlPr>
                                    </m:dPr>
                                    <m:e>
                                      <m:r>
                                        <a:rPr>
                                          <a:latin typeface="Cambria Math" panose="02040503050406030204" pitchFamily="18" charset="0"/>
                                        </a:rPr>
                                        <m:t>1−0.65</m:t>
                                      </m:r>
                                    </m:e>
                                  </m:d>
                                </m:num>
                                <m:den>
                                  <m:r>
                                    <a:rPr>
                                      <a:latin typeface="Cambria Math" panose="02040503050406030204" pitchFamily="18" charset="0"/>
                                    </a:rPr>
                                    <m:t>50</m:t>
                                  </m:r>
                                </m:den>
                              </m:f>
                            </m:e>
                          </m:rad>
                        </m:den>
                      </m:f>
                      <m:r>
                        <a:rPr>
                          <a:latin typeface="Cambria Math" panose="02040503050406030204" pitchFamily="18" charset="0"/>
                        </a:rPr>
                        <m:t>≈−1.63</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222"/>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a:t>TI-83/84 Plus:</a:t>
                </a:r>
              </a:p>
              <a:p>
                <a:r>
                  <a:rPr sz="2800"/>
                  <a:t>You will not need to calculate the sample proportion first; the calculator does that for you. In fact, all that is required is the presumed value of the population proportion from the null hypothesis, which is denoted on the calculator by </a:t>
                </a:r>
                <a:r>
                  <a:rPr sz="2800" b="1"/>
                  <a:t>p0</a:t>
                </a:r>
                <a:r>
                  <a:rPr sz="2800"/>
                  <a:t>; the sample size, </a:t>
                </a:r>
                <a:r>
                  <a:rPr sz="2800" b="1"/>
                  <a:t>n</a:t>
                </a:r>
                <a:r>
                  <a:rPr sz="2800"/>
                  <a:t>; and the number of members of the sample that have the characteristic in which you are interested, which is denoted by </a:t>
                </a:r>
                <a:r>
                  <a:rPr sz="2800" b="1"/>
                  <a:t>x</a:t>
                </a:r>
                <a:r>
                  <a:rPr sz="2800"/>
                  <a:t>. From the </a:t>
                </a:r>
                <a:r>
                  <a:rPr sz="2800" b="1"/>
                  <a:t>STAT &gt; TESTS</a:t>
                </a:r>
                <a:r>
                  <a:rPr sz="2800"/>
                  <a:t> menu, choose option </a:t>
                </a:r>
                <a:r>
                  <a:rPr sz="2800" b="1"/>
                  <a:t>1-PropZTest</a:t>
                </a:r>
                <a:r>
                  <a:rPr sz="2800"/>
                  <a:t>. Enter the given values, as shown in the top screenshot. From the research hypothesis, we know that this is a left-tailed test, so make sure that </a:t>
                </a:r>
                <a:r>
                  <a:rPr sz="2800" b="1"/>
                  <a:t>&lt;p0</a:t>
                </a:r>
                <a:r>
                  <a:rPr sz="2800"/>
                  <a:t> is highlighted. Then select </a:t>
                </a:r>
                <a:r>
                  <a:rPr sz="2800" b="1"/>
                  <a:t>Calculate</a:t>
                </a:r>
                <a:r>
                  <a:rPr sz="2800"/>
                  <a:t> and press </a:t>
                </a:r>
                <a:r>
                  <a:rPr sz="2800" b="1"/>
                  <a:t>Enter</a:t>
                </a:r>
                <a:r>
                  <a:rPr sz="2800"/>
                  <a:t>.</a:t>
                </a:r>
              </a:p>
              <a:p>
                <a:pPr>
                  <a:defRPr sz="2800"/>
                </a:pPr>
                <a:r>
                  <a:rPr sz="2800"/>
                  <a:t>The output screen, below, displays the test statistic: </a:t>
                </a:r>
                <a14:m>
                  <m:oMath xmlns:m="http://schemas.openxmlformats.org/officeDocument/2006/math">
                    <m:r>
                      <a:rPr>
                        <a:latin typeface="Cambria Math" panose="02040503050406030204" pitchFamily="18" charset="0"/>
                      </a:rPr>
                      <m:t>𝑧</m:t>
                    </m:r>
                    <m:r>
                      <a:rPr>
                        <a:latin typeface="Cambria Math" panose="02040503050406030204" pitchFamily="18" charset="0"/>
                      </a:rPr>
                      <m:t>≈−1.63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481"/>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p:pic>
        <p:nvPicPr>
          <p:cNvPr id="5" name="Content Placeholder 4">
            <a:extLst>
              <a:ext uri="{FF2B5EF4-FFF2-40B4-BE49-F238E27FC236}">
                <a16:creationId xmlns:a16="http://schemas.microsoft.com/office/drawing/2014/main" id="{840D31FB-A659-4E3F-BD57-ABE958C7B82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p:pic>
        <p:nvPicPr>
          <p:cNvPr id="5" name="Content Placeholder 4">
            <a:extLst>
              <a:ext uri="{FF2B5EF4-FFF2-40B4-BE49-F238E27FC236}">
                <a16:creationId xmlns:a16="http://schemas.microsoft.com/office/drawing/2014/main" id="{9B64A510-77D4-45CB-B2AD-25A2FD71600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92500" lnSpcReduction="10000"/>
              </a:bodyPr>
              <a:lstStyle/>
              <a:p>
                <a:r>
                  <a:rPr sz="2800" dirty="0"/>
                  <a:t>Properties of a Binomial Distribution</a:t>
                </a:r>
              </a:p>
              <a:p>
                <a:pPr marL="514350" indent="-514350">
                  <a:buFont typeface="+mj-lt"/>
                  <a:buAutoNum type="arabicPeriod"/>
                  <a:defRPr sz="2800"/>
                </a:pPr>
                <a:r>
                  <a:rPr dirty="0"/>
                  <a:t>​</a:t>
                </a:r>
                <a:r>
                  <a:rPr sz="2800" dirty="0"/>
                  <a:t>The experiment consists of a fixed number, </a:t>
                </a:r>
                <a14:m>
                  <m:oMath xmlns:m="http://schemas.openxmlformats.org/officeDocument/2006/math">
                    <m:r>
                      <a:rPr>
                        <a:latin typeface="Cambria Math" panose="02040503050406030204" pitchFamily="18" charset="0"/>
                      </a:rPr>
                      <m:t>𝑛</m:t>
                    </m:r>
                  </m:oMath>
                </a14:m>
                <a:r>
                  <a:rPr sz="2800" dirty="0"/>
                  <a:t>, of identical trials.</a:t>
                </a:r>
              </a:p>
              <a:p>
                <a:pPr marL="514350" indent="-514350">
                  <a:buFont typeface="+mj-lt"/>
                  <a:buAutoNum type="arabicPeriod" startAt="2"/>
                  <a:defRPr sz="2800"/>
                </a:pPr>
                <a:r>
                  <a:rPr dirty="0"/>
                  <a:t>​</a:t>
                </a:r>
                <a:r>
                  <a:rPr sz="2800" dirty="0"/>
                  <a:t>Each trial is independent of the others.</a:t>
                </a:r>
              </a:p>
              <a:p>
                <a:pPr marL="514350" indent="-514350">
                  <a:buFont typeface="+mj-lt"/>
                  <a:buAutoNum type="arabicPeriod" startAt="3"/>
                  <a:defRPr sz="2800"/>
                </a:pPr>
                <a:r>
                  <a:rPr dirty="0"/>
                  <a:t>​</a:t>
                </a:r>
                <a:r>
                  <a:rPr sz="2800" dirty="0"/>
                  <a:t>For each trial, there are only two possible outcomes. For counting purposes, one outcome is labeled a success, and the other a failure.</a:t>
                </a:r>
              </a:p>
              <a:p>
                <a:pPr marL="514350" indent="-514350">
                  <a:buFont typeface="+mj-lt"/>
                  <a:buAutoNum type="arabicPeriod" startAt="4"/>
                  <a:defRPr sz="2800"/>
                </a:pPr>
                <a:r>
                  <a:rPr dirty="0"/>
                  <a:t>​</a:t>
                </a:r>
                <a:r>
                  <a:rPr sz="2800" dirty="0"/>
                  <a:t>For every trial, the probability of getting a success is called </a:t>
                </a:r>
                <a14:m>
                  <m:oMath xmlns:m="http://schemas.openxmlformats.org/officeDocument/2006/math">
                    <m:r>
                      <a:rPr>
                        <a:latin typeface="Cambria Math" panose="02040503050406030204" pitchFamily="18" charset="0"/>
                      </a:rPr>
                      <m:t>𝑝</m:t>
                    </m:r>
                  </m:oMath>
                </a14:m>
                <a:r>
                  <a:rPr sz="2800" dirty="0"/>
                  <a:t>. The probability of getting a failure is then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1−</m:t>
                    </m:r>
                    <m:r>
                      <a:rPr>
                        <a:latin typeface="Cambria Math" panose="02040503050406030204" pitchFamily="18" charset="0"/>
                      </a:rPr>
                      <m:t>𝑝</m:t>
                    </m:r>
                  </m:oMath>
                </a14:m>
                <a:r>
                  <a:rPr sz="2800" dirty="0"/>
                  <a:t>.</a:t>
                </a:r>
              </a:p>
              <a:p>
                <a:pPr marL="514350" indent="-514350">
                  <a:buFont typeface="+mj-lt"/>
                  <a:buAutoNum type="arabicPeriod" startAt="5"/>
                  <a:defRPr sz="2800"/>
                </a:pPr>
                <a:r>
                  <a:rPr dirty="0"/>
                  <a:t>​</a:t>
                </a:r>
                <a:r>
                  <a:rPr sz="2800" dirty="0"/>
                  <a:t>The binomial random variable, </a:t>
                </a:r>
                <a14:m>
                  <m:oMath xmlns:m="http://schemas.openxmlformats.org/officeDocument/2006/math">
                    <m:r>
                      <a:rPr>
                        <a:latin typeface="Cambria Math" panose="02040503050406030204" pitchFamily="18" charset="0"/>
                      </a:rPr>
                      <m:t>𝑋</m:t>
                    </m:r>
                  </m:oMath>
                </a14:m>
                <a:r>
                  <a:rPr sz="2800" dirty="0"/>
                  <a:t>, counts the number of successes in </a:t>
                </a:r>
                <a14:m>
                  <m:oMath xmlns:m="http://schemas.openxmlformats.org/officeDocument/2006/math">
                    <m:r>
                      <a:rPr>
                        <a:latin typeface="Cambria Math" panose="02040503050406030204" pitchFamily="18" charset="0"/>
                      </a:rPr>
                      <m:t>𝑛</m:t>
                    </m:r>
                  </m:oMath>
                </a14:m>
                <a:r>
                  <a:rPr sz="2800" dirty="0"/>
                  <a:t> trials.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1181" t="-1772" r="-959" b="-253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Step 4: Draw a conclusion and interpret the decision.</a:t>
                </a:r>
              </a:p>
              <a:p>
                <a:pPr>
                  <a:defRPr sz="2800"/>
                </a:pPr>
                <a:r>
                  <a:rPr sz="2800"/>
                  <a:t>We can use either rejection regions or </a:t>
                </a:r>
                <a14:m>
                  <m:oMath xmlns:m="http://schemas.openxmlformats.org/officeDocument/2006/math">
                    <m:r>
                      <a:rPr>
                        <a:latin typeface="Cambria Math" panose="02040503050406030204" pitchFamily="18" charset="0"/>
                      </a:rPr>
                      <m:t>𝑝</m:t>
                    </m:r>
                  </m:oMath>
                </a14:m>
                <a:r>
                  <a:rPr sz="2800"/>
                  <a:t>-values to determine the conclusion to the hypothesis test.</a:t>
                </a:r>
              </a:p>
              <a:p>
                <a:pPr>
                  <a:defRPr b="1"/>
                </a:pPr>
                <a:r>
                  <a:rPr sz="2800"/>
                  <a:t>Method 1: Rejection Regions</a:t>
                </a:r>
              </a:p>
              <a:p>
                <a:pPr>
                  <a:defRPr sz="2800"/>
                </a:pPr>
                <a:r>
                  <a:rPr sz="2800"/>
                  <a:t>Since this is a left-tailed test, we can use the critical </a:t>
                </a:r>
                <a14:m>
                  <m:oMath xmlns:m="http://schemas.openxmlformats.org/officeDocument/2006/math">
                    <m:r>
                      <a:rPr>
                        <a:latin typeface="Cambria Math" panose="02040503050406030204" pitchFamily="18" charset="0"/>
                      </a:rPr>
                      <m:t>𝑧</m:t>
                    </m:r>
                  </m:oMath>
                </a14:m>
                <a:r>
                  <a:rPr sz="2800"/>
                  <a:t>-values table from Section 10.2 with a </a:t>
                </a:r>
                <a:r>
                  <a:rPr sz="2800">
                    <a:latin typeface="Cambria Math"/>
                  </a:rPr>
                  <a:t>0.05</a:t>
                </a:r>
                <a:r>
                  <a:rPr sz="2800"/>
                  <a:t> level of significance for a one-tailed test to state the rejection region. Remember that for a left-tailed test, we need to use the negative of the critical value. Thus the rejection region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𝑐</m:t>
                        </m:r>
                      </m:sub>
                    </m:sSub>
                    <m:r>
                      <a:rPr>
                        <a:latin typeface="Cambria Math" panose="02040503050406030204" pitchFamily="18" charset="0"/>
                      </a:rPr>
                      <m:t>≤−1.645</m:t>
                    </m:r>
                  </m:oMath>
                </a14:m>
                <a:r>
                  <a:rPr sz="2800"/>
                  <a:t>. Since the test statistic, </a:t>
                </a:r>
                <a14:m>
                  <m:oMath xmlns:m="http://schemas.openxmlformats.org/officeDocument/2006/math">
                    <m:r>
                      <a:rPr>
                        <a:latin typeface="Cambria Math" panose="02040503050406030204" pitchFamily="18" charset="0"/>
                      </a:rPr>
                      <m:t>𝑧</m:t>
                    </m:r>
                    <m:r>
                      <a:rPr>
                        <a:latin typeface="Cambria Math" panose="02040503050406030204" pitchFamily="18" charset="0"/>
                      </a:rPr>
                      <m:t>=−1.63</m:t>
                    </m:r>
                  </m:oMath>
                </a14:m>
                <a:r>
                  <a:rPr sz="2800"/>
                  <a:t>, does not fall within the rejection region, we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1852" b="-331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p:pic>
        <p:nvPicPr>
          <p:cNvPr id="5" name="Content Placeholder 4">
            <a:extLst>
              <a:ext uri="{FF2B5EF4-FFF2-40B4-BE49-F238E27FC236}">
                <a16:creationId xmlns:a16="http://schemas.microsoft.com/office/drawing/2014/main" id="{A08DE21C-A679-4E19-9E86-FB94BA3E2C8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888331"/>
            <a:ext cx="5524500" cy="32385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We can determine the </a:t>
                </a:r>
                <a14:m>
                  <m:oMath xmlns:m="http://schemas.openxmlformats.org/officeDocument/2006/math">
                    <m:r>
                      <a:rPr>
                        <a:latin typeface="Cambria Math" panose="02040503050406030204" pitchFamily="18" charset="0"/>
                      </a:rPr>
                      <m:t>𝑝</m:t>
                    </m:r>
                  </m:oMath>
                </a14:m>
                <a:r>
                  <a:rPr sz="2800" dirty="0"/>
                  <a:t>-value for this hypothesis test using the cumulative standard normal table, or by using technology.</a:t>
                </a:r>
              </a:p>
              <a:p>
                <a:pPr>
                  <a:defRPr b="1"/>
                </a:pPr>
                <a:r>
                  <a:rPr sz="2800" dirty="0"/>
                  <a:t>Tables:</a:t>
                </a:r>
              </a:p>
              <a:p>
                <a:pPr>
                  <a:defRPr sz="2800"/>
                </a:pPr>
                <a:r>
                  <a:rPr sz="2800" dirty="0"/>
                  <a:t>The alternative hypothesis tells us that we are conducting a left-tailed test. Therefore, the </a:t>
                </a:r>
                <a14:m>
                  <m:oMath xmlns:m="http://schemas.openxmlformats.org/officeDocument/2006/math">
                    <m:r>
                      <a:rPr>
                        <a:latin typeface="Cambria Math" panose="02040503050406030204" pitchFamily="18" charset="0"/>
                      </a:rPr>
                      <m:t>𝑝</m:t>
                    </m:r>
                  </m:oMath>
                </a14:m>
                <a:r>
                  <a:rPr sz="2800" dirty="0"/>
                  <a:t>-value for this test statistic is the probability of obtaining a test statistic less than or equal to </a:t>
                </a:r>
                <a14:m>
                  <m:oMath xmlns:m="http://schemas.openxmlformats.org/officeDocument/2006/math">
                    <m:r>
                      <a:rPr>
                        <a:latin typeface="Cambria Math" panose="02040503050406030204" pitchFamily="18" charset="0"/>
                      </a:rPr>
                      <m:t>𝑧</m:t>
                    </m:r>
                    <m:r>
                      <a:rPr>
                        <a:latin typeface="Cambria Math" panose="02040503050406030204" pitchFamily="18" charset="0"/>
                      </a:rPr>
                      <m:t>=−1.63</m:t>
                    </m:r>
                  </m:oMath>
                </a14:m>
                <a:r>
                  <a:rPr sz="2800" dirty="0"/>
                  <a:t>, written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≤−1.63</m:t>
                            </m:r>
                          </m:e>
                        </m:d>
                      </m:e>
                    </m:func>
                  </m:oMath>
                </a14:m>
                <a:r>
                  <a:rPr sz="2800" dirty="0"/>
                  <a:t>. To find the </a:t>
                </a:r>
                <a14:m>
                  <m:oMath xmlns:m="http://schemas.openxmlformats.org/officeDocument/2006/math">
                    <m:r>
                      <a:rPr>
                        <a:latin typeface="Cambria Math" panose="02040503050406030204" pitchFamily="18" charset="0"/>
                      </a:rPr>
                      <m:t>𝑝</m:t>
                    </m:r>
                  </m:oMath>
                </a14:m>
                <a:r>
                  <a:rPr sz="2800" dirty="0"/>
                  <a:t>-value, we need to find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=−1.63</m:t>
                    </m:r>
                  </m:oMath>
                </a14:m>
                <a:r>
                  <a:rPr sz="2800" dirty="0"/>
                  <a:t>.</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is </a:t>
                </a:r>
                <a:r>
                  <a:rPr sz="2800" dirty="0">
                    <a:latin typeface="Cambria Math"/>
                  </a:rPr>
                  <a:t>0.0516</a:t>
                </a:r>
                <a:r>
                  <a:rPr sz="2800" dirty="0"/>
                  <a:t>. Comparing this </a:t>
                </a:r>
                <a14:m>
                  <m:oMath xmlns:m="http://schemas.openxmlformats.org/officeDocument/2006/math">
                    <m:r>
                      <a:rPr>
                        <a:latin typeface="Cambria Math" panose="02040503050406030204" pitchFamily="18" charset="0"/>
                      </a:rPr>
                      <m:t>𝑝</m:t>
                    </m:r>
                  </m:oMath>
                </a14:m>
                <a:r>
                  <a:rPr sz="2800" dirty="0"/>
                  <a:t>-value to the level of significance, we see that </a:t>
                </a:r>
                <a14:m>
                  <m:oMath xmlns:m="http://schemas.openxmlformats.org/officeDocument/2006/math">
                    <m:r>
                      <a:rPr>
                        <a:latin typeface="Cambria Math" panose="02040503050406030204" pitchFamily="18" charset="0"/>
                      </a:rPr>
                      <m:t>0.0516&gt;0.05</m:t>
                    </m:r>
                  </m:oMath>
                </a14:m>
                <a:r>
                  <a:rPr sz="2800" dirty="0"/>
                  <a:t>, so </a:t>
                </a:r>
                <a:br>
                  <a:rPr lang="en-US" sz="2800" dirty="0"/>
                </a:b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Thus, we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454" r="-2000" b="-859"/>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10.4.2: Hypothesis Test for a Population Proportion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output screen above displays the </a:t>
                </a:r>
                <a14:m>
                  <m:oMath xmlns:m="http://schemas.openxmlformats.org/officeDocument/2006/math">
                    <m:r>
                      <a:rPr>
                        <a:latin typeface="Cambria Math" panose="02040503050406030204" pitchFamily="18" charset="0"/>
                      </a:rPr>
                      <m:t>𝑝</m:t>
                    </m:r>
                  </m:oMath>
                </a14:m>
                <a:r>
                  <a:rPr sz="2800" dirty="0"/>
                  <a:t>-value as well as the test statistic all in one step. Since the </a:t>
                </a:r>
                <a14:m>
                  <m:oMath xmlns:m="http://schemas.openxmlformats.org/officeDocument/2006/math">
                    <m:r>
                      <a:rPr>
                        <a:latin typeface="Cambria Math" panose="02040503050406030204" pitchFamily="18" charset="0"/>
                      </a:rPr>
                      <m:t>𝑝</m:t>
                    </m:r>
                  </m:oMath>
                </a14:m>
                <a:r>
                  <a:rPr sz="2800" dirty="0"/>
                  <a:t>-value is approximately </a:t>
                </a:r>
                <a:r>
                  <a:rPr sz="2800" dirty="0">
                    <a:latin typeface="Cambria Math"/>
                  </a:rPr>
                  <a:t>0.0515</a:t>
                </a:r>
                <a:r>
                  <a:rPr sz="2800" dirty="0"/>
                  <a:t>, which is greater than </a:t>
                </a:r>
                <a:r>
                  <a:rPr sz="2800" dirty="0">
                    <a:latin typeface="Cambria Math"/>
                  </a:rPr>
                  <a:t>0.05</a:t>
                </a:r>
                <a:r>
                  <a:rPr sz="2800" dirty="0"/>
                  <a:t>,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we fail to reject the null hypothesis.</a:t>
                </a:r>
              </a:p>
              <a:p>
                <a:pPr>
                  <a:defRPr sz="2800"/>
                </a:pPr>
                <a:r>
                  <a:rPr sz="2800" i="1" dirty="0"/>
                  <a:t>Interpretation</a:t>
                </a:r>
                <a:r>
                  <a:rPr sz="2800" dirty="0"/>
                  <a:t>: Failing to reject the null hypothesis means that at the </a:t>
                </a:r>
                <a:r>
                  <a:rPr sz="2800" dirty="0">
                    <a:latin typeface="Cambria Math"/>
                  </a:rPr>
                  <a:t>0.05</a:t>
                </a:r>
                <a:r>
                  <a:rPr sz="2800" dirty="0"/>
                  <a:t> level of significance, this evidence does not sufficiently support the politician's belief that less than </a:t>
                </a:r>
                <a14:m>
                  <m:oMath xmlns:m="http://schemas.openxmlformats.org/officeDocument/2006/math">
                    <m:r>
                      <a:rPr>
                        <a:latin typeface="Cambria Math" panose="02040503050406030204" pitchFamily="18" charset="0"/>
                      </a:rPr>
                      <m:t>65%</m:t>
                    </m:r>
                  </m:oMath>
                </a14:m>
                <a:r>
                  <a:rPr sz="2800" dirty="0"/>
                  <a:t> of his constituents favor a tax increase to pay for a new school.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727922"/>
              </a:xfrm>
            </p:spPr>
            <p:txBody>
              <a:bodyPr>
                <a:normAutofit/>
              </a:bodyPr>
              <a:lstStyle/>
              <a:p>
                <a:pPr>
                  <a:defRPr sz="2800"/>
                </a:pPr>
                <a:r>
                  <a:rPr sz="2800"/>
                  <a:t>For further instructions on performing a hypothesis test for a population proportion with </a:t>
                </a:r>
                <a14:m>
                  <m:oMath xmlns:m="http://schemas.openxmlformats.org/officeDocument/2006/math">
                    <m:r>
                      <a:rPr>
                        <a:latin typeface="Cambria Math" panose="02040503050406030204" pitchFamily="18" charset="0"/>
                      </a:rPr>
                      <m:t>𝜎</m:t>
                    </m:r>
                  </m:oMath>
                </a14:m>
                <a:r>
                  <a:rPr sz="2800"/>
                  <a:t> unknown using a TI-83/84 Plus calculator, please visit stat.hawkeslearning.com and see </a:t>
                </a:r>
                <a:r>
                  <a:rPr b="1"/>
                  <a:t>Technology Instructions &gt; Hypothesis Testing &gt; One Proportion z-Test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727922"/>
              </a:xfrm>
              <a:blipFill>
                <a:blip r:embed="rId2" cstate="print"/>
                <a:stretch>
                  <a:fillRect l="-1328" t="-1770" r="-1993" b="-309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10.4.3: Hypothesis Test for a Population Proportion (Two-Tailed)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sz="2800"/>
                </a:pPr>
                <a:r>
                  <a:rPr sz="2800"/>
                  <a:t>Researchers in an Apple-funded study reported that " </a:t>
                </a:r>
                <a14:m>
                  <m:oMath xmlns:m="http://schemas.openxmlformats.org/officeDocument/2006/math">
                    <m:r>
                      <a:rPr>
                        <a:latin typeface="Cambria Math" panose="02040503050406030204" pitchFamily="18" charset="0"/>
                      </a:rPr>
                      <m:t>0.5%</m:t>
                    </m:r>
                  </m:oMath>
                </a14:m>
                <a:r>
                  <a:rPr sz="2800"/>
                  <a:t> of participants received irregular pulse notifications indicative of possible </a:t>
                </a:r>
                <a:r>
                  <a:rPr sz="2800" b="1"/>
                  <a:t>AFib</a:t>
                </a:r>
                <a:r>
                  <a:rPr sz="2800"/>
                  <a:t> " or atrial fibrillation from their Apple watches. To improve the benefits of pulse notifications, it is important to identify the percentage of people receiving false notifications. Suppose that a cardiologist is concerned that the reported percentage of people receiving these notifications is not accurate. To perform the hypothesis test, the doctor conducts a simple random sample of </a:t>
                </a:r>
                <a:r>
                  <a:rPr sz="2800">
                    <a:latin typeface="Cambria Math"/>
                  </a:rPr>
                  <a:t>2315</a:t>
                </a:r>
                <a:r>
                  <a:rPr sz="2800"/>
                  <a:t> people in the area who own Apple watches and asks if they have received a notification of an irregular heartbeat. Nine of the respondents claimed to have received such a notification. Does this evidence support the cardiologist's claim that the percentage of people who receive notifications of irregular heartbeats is not </a:t>
                </a:r>
                <a14:m>
                  <m:oMath xmlns:m="http://schemas.openxmlformats.org/officeDocument/2006/math">
                    <m:r>
                      <a:rPr>
                        <a:latin typeface="Cambria Math" panose="02040503050406030204" pitchFamily="18" charset="0"/>
                      </a:rPr>
                      <m:t>0.5%</m:t>
                    </m:r>
                  </m:oMath>
                </a14:m>
                <a:r>
                  <a:rPr sz="2800"/>
                  <a:t>? Use a </a:t>
                </a:r>
                <a:r>
                  <a:rPr sz="2800">
                    <a:latin typeface="Cambria Math"/>
                  </a:rPr>
                  <a:t>0.01</a:t>
                </a:r>
                <a:r>
                  <a:rPr sz="2800"/>
                  <a:t> level of significance.</a:t>
                </a:r>
              </a:p>
              <a:p>
                <a:r>
                  <a:rPr sz="1800"/>
                  <a:t>Source: CNN. "Apple Watch app could detect life-threatening irregular heartbeat, study says". 2019. https://www.cnn.com/2019/03/16/health/apple-watch-heart-rate-arrhythmia-afib-study/index.htm (Mar. 20 2019).</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333"/>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cardiologist is trying to show that the percentage of people receiving notifications of irregular heartbeats is not </a:t>
                </a:r>
                <a14:m>
                  <m:oMath xmlns:m="http://schemas.openxmlformats.org/officeDocument/2006/math">
                    <m:r>
                      <a:rPr>
                        <a:latin typeface="Cambria Math" panose="02040503050406030204" pitchFamily="18" charset="0"/>
                      </a:rPr>
                      <m:t>0.5%</m:t>
                    </m:r>
                  </m:oMath>
                </a14:m>
                <a:r>
                  <a:rPr sz="2800"/>
                  <a:t>. Written mathematically, this is </a:t>
                </a:r>
                <a14:m>
                  <m:oMath xmlns:m="http://schemas.openxmlformats.org/officeDocument/2006/math">
                    <m:r>
                      <a:rPr>
                        <a:latin typeface="Cambria Math" panose="02040503050406030204" pitchFamily="18" charset="0"/>
                      </a:rPr>
                      <m:t>𝑝</m:t>
                    </m:r>
                    <m:r>
                      <a:rPr>
                        <a:latin typeface="Cambria Math" panose="02040503050406030204" pitchFamily="18" charset="0"/>
                      </a:rPr>
                      <m:t>≠0.005</m:t>
                    </m:r>
                  </m:oMath>
                </a14:m>
                <a:r>
                  <a:rPr sz="2800"/>
                  <a:t>. Thus, the null and alternative hypotheses are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𝑝</m:t>
                      </m:r>
                      <m:r>
                        <a:rPr>
                          <a:latin typeface="Cambria Math" panose="02040503050406030204" pitchFamily="18" charset="0"/>
                        </a:rPr>
                        <m:t>=0.005</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≠0.005</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40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Step 2: Determine which distribution to use for the test statistic, and state the level of significance.</a:t>
                </a:r>
              </a:p>
              <a:p>
                <a:pPr>
                  <a:defRPr sz="2800"/>
                </a:pPr>
                <a:r>
                  <a:rPr sz="2800"/>
                  <a:t>We are testing a population proportion, so we must check the necessary conditions to use the normal distribution and the </a:t>
                </a:r>
                <a14:m>
                  <m:oMath xmlns:m="http://schemas.openxmlformats.org/officeDocument/2006/math">
                    <m:r>
                      <a:rPr>
                        <a:latin typeface="Cambria Math" panose="02040503050406030204" pitchFamily="18" charset="0"/>
                      </a:rPr>
                      <m:t>𝑧</m:t>
                    </m:r>
                  </m:oMath>
                </a14:m>
                <a:r>
                  <a:rPr sz="2800"/>
                  <a:t>-test statistic. Recall from the information given that the sample was a simple random sample and that </a:t>
                </a:r>
                <a14:m>
                  <m:oMath xmlns:m="http://schemas.openxmlformats.org/officeDocument/2006/math">
                    <m:r>
                      <a:rPr>
                        <a:latin typeface="Cambria Math" panose="02040503050406030204" pitchFamily="18" charset="0"/>
                      </a:rPr>
                      <m:t>𝑛</m:t>
                    </m:r>
                    <m:r>
                      <a:rPr>
                        <a:latin typeface="Cambria Math" panose="02040503050406030204" pitchFamily="18" charset="0"/>
                      </a:rPr>
                      <m:t>=2315</m:t>
                    </m:r>
                  </m:oMath>
                </a14:m>
                <a:r>
                  <a:rPr sz="2800"/>
                  <a:t> and </a:t>
                </a:r>
                <a14:m>
                  <m:oMath xmlns:m="http://schemas.openxmlformats.org/officeDocument/2006/math">
                    <m:r>
                      <a:rPr>
                        <a:latin typeface="Cambria Math" panose="02040503050406030204" pitchFamily="18" charset="0"/>
                      </a:rPr>
                      <m:t>𝑝</m:t>
                    </m:r>
                    <m:r>
                      <a:rPr>
                        <a:latin typeface="Cambria Math" panose="02040503050406030204" pitchFamily="18" charset="0"/>
                      </a:rPr>
                      <m:t>=0.005</m:t>
                    </m:r>
                  </m:oMath>
                </a14:m>
                <a:r>
                  <a:rPr sz="2800"/>
                  <a:t>. Therefore, we check the conditions for the sample size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𝑛𝑝</m:t>
                      </m:r>
                      <m:r>
                        <a:rPr>
                          <a:latin typeface="Cambria Math" panose="02040503050406030204" pitchFamily="18" charset="0"/>
                        </a:rPr>
                        <m:t>=2315</m:t>
                      </m:r>
                      <m:d>
                        <m:dPr>
                          <m:ctrlPr>
                            <a:rPr i="1">
                              <a:latin typeface="Cambria Math" panose="02040503050406030204" pitchFamily="18" charset="0"/>
                            </a:rPr>
                          </m:ctrlPr>
                        </m:dPr>
                        <m:e>
                          <m:r>
                            <a:rPr>
                              <a:latin typeface="Cambria Math" panose="02040503050406030204" pitchFamily="18" charset="0"/>
                            </a:rPr>
                            <m:t>0.005</m:t>
                          </m:r>
                        </m:e>
                      </m:d>
                      <m:r>
                        <a:rPr>
                          <a:latin typeface="Cambria Math" panose="02040503050406030204" pitchFamily="18" charset="0"/>
                        </a:rPr>
                        <m:t>=11.575&gt;10</m:t>
                      </m:r>
                    </m:oMath>
                  </m:oMathPara>
                </a14:m>
                <a:endParaRPr sz="280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=2315</m:t>
                      </m:r>
                      <m:d>
                        <m:dPr>
                          <m:ctrlPr>
                            <a:rPr i="1">
                              <a:latin typeface="Cambria Math" panose="02040503050406030204" pitchFamily="18" charset="0"/>
                            </a:rPr>
                          </m:ctrlPr>
                        </m:dPr>
                        <m:e>
                          <m:r>
                            <a:rPr>
                              <a:latin typeface="Cambria Math" panose="02040503050406030204" pitchFamily="18" charset="0"/>
                            </a:rPr>
                            <m:t>1−0.005</m:t>
                          </m:r>
                        </m:e>
                      </m:d>
                      <m:r>
                        <a:rPr>
                          <a:latin typeface="Cambria Math" panose="02040503050406030204" pitchFamily="18" charset="0"/>
                        </a:rPr>
                        <m:t>=2303.425&gt;10</m:t>
                      </m:r>
                    </m:oMath>
                  </m:oMathPara>
                </a14:m>
                <a:endParaRPr sz="2800"/>
              </a:p>
              <a:p>
                <a:pPr>
                  <a:defRPr sz="2800"/>
                </a:pPr>
                <a:r>
                  <a:rPr sz="2800"/>
                  <a:t>Even though the sample size is large, the small presumed population proportion could result in a value less than </a:t>
                </a:r>
                <a:r>
                  <a:rPr sz="2800">
                    <a:latin typeface="Cambria Math"/>
                  </a:rPr>
                  <a:t>10</a:t>
                </a:r>
                <a:r>
                  <a:rPr sz="2800"/>
                  <a:t>, thus it is important that the conditions are checked. Since all of the conditions are satisfied, we can use the </a:t>
                </a:r>
                <a14:m>
                  <m:oMath xmlns:m="http://schemas.openxmlformats.org/officeDocument/2006/math">
                    <m:r>
                      <a:rPr>
                        <a:latin typeface="Cambria Math" panose="02040503050406030204" pitchFamily="18" charset="0"/>
                      </a:rPr>
                      <m:t>𝑧</m:t>
                    </m:r>
                  </m:oMath>
                </a14:m>
                <a:r>
                  <a:rPr sz="2800"/>
                  <a:t>-test statistics for the sample proportions.</a:t>
                </a:r>
              </a:p>
              <a:p>
                <a:pPr>
                  <a:defRPr sz="2800"/>
                </a:pPr>
                <a:r>
                  <a:rPr sz="2800"/>
                  <a:t>For this hypothesis test, we were told to use a level of significance of </a:t>
                </a: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333"/>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55000" lnSpcReduction="20000"/>
              </a:bodyPr>
              <a:lstStyle/>
              <a:p>
                <a:pPr>
                  <a:defRPr b="1"/>
                </a:pPr>
                <a:r>
                  <a:rPr sz="2800"/>
                  <a:t>Step 3: Gather data and calculate the necessary sample statistics.</a:t>
                </a:r>
              </a:p>
              <a:p>
                <a:pPr>
                  <a:defRPr b="1"/>
                </a:pPr>
                <a:r>
                  <a:rPr sz="2800"/>
                  <a:t>Tables:</a:t>
                </a:r>
              </a:p>
              <a:p>
                <a:pPr>
                  <a:defRPr sz="2800"/>
                </a:pPr>
                <a:r>
                  <a:rPr sz="2800"/>
                  <a:t>Using the table to calculate the rejection region or the </a:t>
                </a:r>
                <a14:m>
                  <m:oMath xmlns:m="http://schemas.openxmlformats.org/officeDocument/2006/math">
                    <m:r>
                      <a:rPr>
                        <a:latin typeface="Cambria Math" panose="02040503050406030204" pitchFamily="18" charset="0"/>
                      </a:rPr>
                      <m:t>𝑝</m:t>
                    </m:r>
                  </m:oMath>
                </a14:m>
                <a:r>
                  <a:rPr sz="2800"/>
                  <a:t>-value, you will need to calculate the </a:t>
                </a:r>
                <a14:m>
                  <m:oMath xmlns:m="http://schemas.openxmlformats.org/officeDocument/2006/math">
                    <m:r>
                      <a:rPr>
                        <a:latin typeface="Cambria Math" panose="02040503050406030204" pitchFamily="18" charset="0"/>
                      </a:rPr>
                      <m:t>𝑧</m:t>
                    </m:r>
                  </m:oMath>
                </a14:m>
                <a:r>
                  <a:rPr sz="2800"/>
                  <a:t>-test statistic. First, the sample data show that only </a:t>
                </a:r>
                <a:r>
                  <a:rPr sz="2800">
                    <a:latin typeface="Cambria Math"/>
                  </a:rPr>
                  <a:t>9</a:t>
                </a:r>
                <a:r>
                  <a:rPr sz="2800"/>
                  <a:t> of the </a:t>
                </a:r>
                <a:r>
                  <a:rPr sz="2800">
                    <a:latin typeface="Cambria Math"/>
                  </a:rPr>
                  <a:t>2315</a:t>
                </a:r>
                <a:r>
                  <a:rPr sz="2800"/>
                  <a:t> people samples received a notification of an irregular heartbeat. Thus, the sample proportion is calculated as follows.</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2315</m:t>
                          </m:r>
                        </m:den>
                      </m:f>
                      <m:r>
                        <a:rPr>
                          <a:latin typeface="Cambria Math" panose="02040503050406030204" pitchFamily="18" charset="0"/>
                        </a:rPr>
                        <m:t>≈0.003888</m:t>
                      </m:r>
                    </m:oMath>
                  </m:oMathPara>
                </a14:m>
                <a:endParaRPr sz="2800"/>
              </a:p>
              <a:p>
                <a:pPr>
                  <a:defRPr sz="2800"/>
                </a:pPr>
                <a:r>
                  <a:rPr sz="2800"/>
                  <a:t>Note that we rounded the sample proportion to six decimal places, rather than three decimal places, to avoid additional rounding errors in the following calculation of the </a:t>
                </a:r>
                <a14:m>
                  <m:oMath xmlns:m="http://schemas.openxmlformats.org/officeDocument/2006/math">
                    <m:r>
                      <a:rPr>
                        <a:latin typeface="Cambria Math" panose="02040503050406030204" pitchFamily="18" charset="0"/>
                      </a:rPr>
                      <m:t>𝑧</m:t>
                    </m:r>
                  </m:oMath>
                </a14:m>
                <a:r>
                  <a:rPr sz="2800"/>
                  <a:t>-score.</a:t>
                </a:r>
              </a:p>
              <a:p>
                <a:pPr>
                  <a:defRPr sz="2800"/>
                </a:pPr>
                <a:r>
                  <a:rPr sz="2800"/>
                  <a:t>Substituting the necessary values into the formula for the test statistic for the sample proportion, we obtain the following </a:t>
                </a:r>
                <a14:m>
                  <m:oMath xmlns:m="http://schemas.openxmlformats.org/officeDocument/2006/math">
                    <m:r>
                      <a:rPr>
                        <a:latin typeface="Cambria Math" panose="02040503050406030204" pitchFamily="18" charset="0"/>
                      </a:rPr>
                      <m:t>𝑧</m:t>
                    </m:r>
                  </m:oMath>
                </a14:m>
                <a:r>
                  <a:rPr sz="2800"/>
                  <a:t>-score.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num>
                                <m:den>
                                  <m:r>
                                    <a:rPr>
                                      <a:latin typeface="Cambria Math" panose="02040503050406030204" pitchFamily="18" charset="0"/>
                                    </a:rPr>
                                    <m:t>𝑛</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0.003888−0.005</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0.005</m:t>
                                  </m:r>
                                  <m:d>
                                    <m:dPr>
                                      <m:ctrlPr>
                                        <a:rPr i="1">
                                          <a:latin typeface="Cambria Math" panose="02040503050406030204" pitchFamily="18" charset="0"/>
                                        </a:rPr>
                                      </m:ctrlPr>
                                    </m:dPr>
                                    <m:e>
                                      <m:r>
                                        <a:rPr>
                                          <a:latin typeface="Cambria Math" panose="02040503050406030204" pitchFamily="18" charset="0"/>
                                        </a:rPr>
                                        <m:t>1−0.005</m:t>
                                      </m:r>
                                    </m:e>
                                  </m:d>
                                </m:num>
                                <m:den>
                                  <m:r>
                                    <a:rPr>
                                      <a:latin typeface="Cambria Math" panose="02040503050406030204" pitchFamily="18" charset="0"/>
                                    </a:rPr>
                                    <m:t>2315</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≈−0.76</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296" t="-982"/>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dirty="0"/>
                  <a:t>TI-83/84 Plus:</a:t>
                </a:r>
              </a:p>
              <a:p>
                <a:pPr>
                  <a:defRPr sz="2800"/>
                </a:pPr>
                <a:r>
                  <a:rPr sz="2800" dirty="0"/>
                  <a:t>Recall from the previous example that if you are using the </a:t>
                </a:r>
                <a:br>
                  <a:rPr lang="en-US" sz="2800" dirty="0"/>
                </a:br>
                <a:r>
                  <a:rPr sz="2800" dirty="0"/>
                  <a:t>TI-83/84 Plus calculator to perform the hypothesis test you will not need to calculate the sample proportion first; the calculator does that for you. From the </a:t>
                </a:r>
                <a:r>
                  <a:rPr sz="2800" b="1" dirty="0"/>
                  <a:t>STAT &gt; TESTS</a:t>
                </a:r>
                <a:r>
                  <a:rPr sz="2800" dirty="0"/>
                  <a:t> menu, choose option </a:t>
                </a:r>
                <a:br>
                  <a:rPr lang="en-US" sz="2800" dirty="0"/>
                </a:br>
                <a:r>
                  <a:rPr sz="2800" b="1" dirty="0"/>
                  <a:t>1-PropZTest</a:t>
                </a:r>
                <a:r>
                  <a:rPr sz="2800" dirty="0"/>
                  <a:t>. Enter the values for the presumed value of the population proportion,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0</m:t>
                        </m:r>
                      </m:sub>
                    </m:sSub>
                    <m:r>
                      <a:rPr>
                        <a:latin typeface="Cambria Math" panose="02040503050406030204" pitchFamily="18" charset="0"/>
                      </a:rPr>
                      <m:t>=0.005</m:t>
                    </m:r>
                  </m:oMath>
                </a14:m>
                <a:r>
                  <a:rPr sz="2800" dirty="0"/>
                  <a:t>, the sample size, </a:t>
                </a:r>
                <a14:m>
                  <m:oMath xmlns:m="http://schemas.openxmlformats.org/officeDocument/2006/math">
                    <m:r>
                      <a:rPr>
                        <a:latin typeface="Cambria Math" panose="02040503050406030204" pitchFamily="18" charset="0"/>
                      </a:rPr>
                      <m:t>𝑛</m:t>
                    </m:r>
                    <m:r>
                      <a:rPr>
                        <a:latin typeface="Cambria Math" panose="02040503050406030204" pitchFamily="18" charset="0"/>
                      </a:rPr>
                      <m:t>=2315</m:t>
                    </m:r>
                  </m:oMath>
                </a14:m>
                <a:r>
                  <a:rPr sz="2800" dirty="0"/>
                  <a:t>, and the number of members of the sample that have the characteristic in which we are interested, </a:t>
                </a:r>
                <a14:m>
                  <m:oMath xmlns:m="http://schemas.openxmlformats.org/officeDocument/2006/math">
                    <m:r>
                      <a:rPr>
                        <a:latin typeface="Cambria Math" panose="02040503050406030204" pitchFamily="18" charset="0"/>
                      </a:rPr>
                      <m:t>𝑥</m:t>
                    </m:r>
                    <m:r>
                      <a:rPr>
                        <a:latin typeface="Cambria Math" panose="02040503050406030204" pitchFamily="18" charset="0"/>
                      </a:rPr>
                      <m:t>=9</m:t>
                    </m:r>
                  </m:oMath>
                </a14:m>
                <a:r>
                  <a:rPr sz="2800" dirty="0"/>
                  <a:t>, as shown in the screenshot. From the research hypothesis, we know that this is a two-tailed test, so make sure that </a:t>
                </a:r>
                <a:r>
                  <a:rPr sz="2800" b="1" dirty="0"/>
                  <a:t>≠p0</a:t>
                </a:r>
                <a:r>
                  <a:rPr sz="2800" dirty="0"/>
                  <a:t> is highlighted. Then select </a:t>
                </a:r>
                <a:r>
                  <a:rPr sz="2800" b="1" dirty="0"/>
                  <a:t>Calculate</a:t>
                </a:r>
                <a:r>
                  <a:rPr sz="2800" dirty="0"/>
                  <a:t> and press </a:t>
                </a:r>
                <a:r>
                  <a:rPr sz="2800" b="1" dirty="0"/>
                  <a:t>ENTER</a:t>
                </a:r>
                <a:r>
                  <a:rPr sz="2800" dirty="0"/>
                  <a:t>.</a:t>
                </a:r>
              </a:p>
              <a:p>
                <a:pPr>
                  <a:defRPr sz="2800"/>
                </a:pPr>
                <a:r>
                  <a:rPr sz="2800" dirty="0"/>
                  <a:t>The output screen, shown below, displays the test statistic </a:t>
                </a:r>
                <a:br>
                  <a:rPr lang="en-US" dirty="0"/>
                </a:br>
                <a14:m>
                  <m:oMath xmlns:m="http://schemas.openxmlformats.org/officeDocument/2006/math">
                    <m:r>
                      <a:rPr>
                        <a:latin typeface="Cambria Math" panose="02040503050406030204" pitchFamily="18" charset="0"/>
                      </a:rPr>
                      <m:t>𝑧</m:t>
                    </m:r>
                    <m:r>
                      <a:rPr>
                        <a:latin typeface="Cambria Math" panose="02040503050406030204" pitchFamily="18" charset="0"/>
                      </a:rPr>
                      <m:t>≈−0.76</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185" b="-368"/>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Test Statistic for a Hypothesis Test for a Population Proportion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92500" lnSpcReduction="10000"/>
              </a:bodyPr>
              <a:lstStyle/>
              <a:p>
                <a:pPr>
                  <a:defRPr sz="2800"/>
                </a:pPr>
                <a:r>
                  <a:rPr sz="2800" dirty="0"/>
                  <a:t>When the sample taken is a simple random sample, the conditions for a binomial distribution are met, and the sample size is large enough to ensure that </a:t>
                </a:r>
                <a14:m>
                  <m:oMath xmlns:m="http://schemas.openxmlformats.org/officeDocument/2006/math">
                    <m:r>
                      <a:rPr>
                        <a:latin typeface="Cambria Math" panose="02040503050406030204" pitchFamily="18" charset="0"/>
                      </a:rPr>
                      <m:t>𝑛𝑝</m:t>
                    </m:r>
                    <m:r>
                      <a:rPr>
                        <a:latin typeface="Cambria Math" panose="02040503050406030204" pitchFamily="18" charset="0"/>
                      </a:rPr>
                      <m:t>≥10</m:t>
                    </m:r>
                  </m:oMath>
                </a14:m>
                <a:r>
                  <a:rPr sz="2800" dirty="0"/>
                  <a:t> and </a:t>
                </a: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≥10</m:t>
                    </m:r>
                  </m:oMath>
                </a14:m>
                <a:r>
                  <a:rPr sz="2800" dirty="0"/>
                  <a:t>, the test statistic for a hypothesis test for a population proportion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num>
                                <m:den>
                                  <m:r>
                                    <a:rPr>
                                      <a:latin typeface="Cambria Math" panose="02040503050406030204" pitchFamily="18" charset="0"/>
                                    </a:rPr>
                                    <m:t>𝑛</m:t>
                                  </m:r>
                                </m:den>
                              </m:f>
                            </m:e>
                          </m:rad>
                        </m:den>
                      </m:f>
                    </m:oMath>
                  </m:oMathPara>
                </a14:m>
                <a:endParaRPr sz="2800" dirty="0"/>
              </a:p>
              <a:p>
                <a:pPr>
                  <a:defRPr sz="2800"/>
                </a:pPr>
                <a:r>
                  <a:rPr sz="2800" dirty="0"/>
                  <a:t>where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oMath>
                </a14:m>
                <a:r>
                  <a:rPr sz="2800" dirty="0"/>
                  <a:t> is the sample proportion,</a:t>
                </a:r>
              </a:p>
              <a:p>
                <a14:m>
                  <m:oMath xmlns:m="http://schemas.openxmlformats.org/officeDocument/2006/math">
                    <m:r>
                      <a:rPr>
                        <a:latin typeface="Cambria Math" panose="02040503050406030204" pitchFamily="18" charset="0"/>
                      </a:rPr>
                      <m:t>𝑝</m:t>
                    </m:r>
                  </m:oMath>
                </a14:m>
                <a:r>
                  <a:rPr sz="2800" dirty="0"/>
                  <a:t> is the presumed value of the population proportion from the null hypothesis, and</a:t>
                </a:r>
              </a:p>
              <a:p>
                <a14:m>
                  <m:oMath xmlns:m="http://schemas.openxmlformats.org/officeDocument/2006/math">
                    <m:r>
                      <a:rPr>
                        <a:latin typeface="Cambria Math" panose="02040503050406030204" pitchFamily="18" charset="0"/>
                      </a:rPr>
                      <m:t>𝑛</m:t>
                    </m:r>
                  </m:oMath>
                </a14:m>
                <a:r>
                  <a:rPr sz="2800" dirty="0"/>
                  <a:t> is the sample size.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cstate="print"/>
                <a:stretch>
                  <a:fillRect l="-1181" t="-1746" b="-137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p:pic>
        <p:nvPicPr>
          <p:cNvPr id="5" name="Content Placeholder 4">
            <a:extLst>
              <a:ext uri="{FF2B5EF4-FFF2-40B4-BE49-F238E27FC236}">
                <a16:creationId xmlns:a16="http://schemas.microsoft.com/office/drawing/2014/main" id="{20178304-A1BA-4EAF-8214-1F1EC2E1036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p:pic>
        <p:nvPicPr>
          <p:cNvPr id="5" name="Content Placeholder 4">
            <a:extLst>
              <a:ext uri="{FF2B5EF4-FFF2-40B4-BE49-F238E27FC236}">
                <a16:creationId xmlns:a16="http://schemas.microsoft.com/office/drawing/2014/main" id="{8905B627-4DC6-41EA-A66D-AE0C25E5267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determine the conclusion to the hypothesis test.</a:t>
                </a:r>
              </a:p>
              <a:p>
                <a:pPr>
                  <a:defRPr b="1"/>
                </a:pPr>
                <a:r>
                  <a:rPr sz="2800" dirty="0"/>
                  <a:t>Method 1: Rejection Regions</a:t>
                </a:r>
              </a:p>
              <a:p>
                <a:pPr>
                  <a:defRPr sz="2800"/>
                </a:pPr>
                <a:r>
                  <a:rPr sz="2800" dirty="0"/>
                  <a:t>Since this is a two-tailed test, we can use the critical </a:t>
                </a:r>
                <a:br>
                  <a:rPr lang="en-US" sz="2800" dirty="0"/>
                </a:br>
                <a14:m>
                  <m:oMath xmlns:m="http://schemas.openxmlformats.org/officeDocument/2006/math">
                    <m:r>
                      <a:rPr>
                        <a:latin typeface="Cambria Math" panose="02040503050406030204" pitchFamily="18" charset="0"/>
                      </a:rPr>
                      <m:t>𝑧</m:t>
                    </m:r>
                  </m:oMath>
                </a14:m>
                <a:r>
                  <a:rPr sz="2800" dirty="0"/>
                  <a:t>-values table with a </a:t>
                </a:r>
                <a:r>
                  <a:rPr sz="2800" dirty="0">
                    <a:latin typeface="Cambria Math"/>
                  </a:rPr>
                  <a:t>0.01</a:t>
                </a:r>
                <a:r>
                  <a:rPr sz="2800" dirty="0"/>
                  <a:t> level of significance for a two-tailed test to state the rejection region. Thus, the rejection region is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≥2.575</m:t>
                    </m:r>
                  </m:oMath>
                </a14:m>
                <a:r>
                  <a:rPr sz="2800" dirty="0"/>
                  <a:t>. Since the test statistic, </a:t>
                </a:r>
                <a14:m>
                  <m:oMath xmlns:m="http://schemas.openxmlformats.org/officeDocument/2006/math">
                    <m:r>
                      <a:rPr>
                        <a:latin typeface="Cambria Math" panose="02040503050406030204" pitchFamily="18" charset="0"/>
                      </a:rPr>
                      <m:t>𝑧</m:t>
                    </m:r>
                    <m:r>
                      <a:rPr>
                        <a:latin typeface="Cambria Math" panose="02040503050406030204" pitchFamily="18" charset="0"/>
                      </a:rPr>
                      <m:t>=−0.76</m:t>
                    </m:r>
                  </m:oMath>
                </a14:m>
                <a:r>
                  <a:rPr sz="2800" dirty="0"/>
                  <a:t>, does not fall within the rejection region, we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22"/>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p:pic>
        <p:nvPicPr>
          <p:cNvPr id="5" name="Content Placeholder 4">
            <a:extLst>
              <a:ext uri="{FF2B5EF4-FFF2-40B4-BE49-F238E27FC236}">
                <a16:creationId xmlns:a16="http://schemas.microsoft.com/office/drawing/2014/main" id="{62FE2110-65E9-47FF-A070-272070AA31B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531144"/>
            <a:ext cx="5524500" cy="395287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r>
                  <a:rPr sz="2800" dirty="0"/>
                  <a:t>We can determine the p-value for this hypothesis test using the cumulative standard normal table, or by using technology.</a:t>
                </a:r>
              </a:p>
              <a:p>
                <a:pPr>
                  <a:defRPr b="1"/>
                </a:pPr>
                <a:r>
                  <a:rPr sz="2800" dirty="0"/>
                  <a:t>Tables:</a:t>
                </a:r>
              </a:p>
              <a:p>
                <a:pPr>
                  <a:defRPr sz="2800"/>
                </a:pPr>
                <a:r>
                  <a:rPr sz="2800" dirty="0"/>
                  <a:t>The alternative hypothesis test tells us that we are conducting a two-tailed test. Therefore, the </a:t>
                </a:r>
                <a14:m>
                  <m:oMath xmlns:m="http://schemas.openxmlformats.org/officeDocument/2006/math">
                    <m:r>
                      <a:rPr>
                        <a:latin typeface="Cambria Math" panose="02040503050406030204" pitchFamily="18" charset="0"/>
                      </a:rPr>
                      <m:t>𝑝</m:t>
                    </m:r>
                  </m:oMath>
                </a14:m>
                <a:r>
                  <a:rPr sz="2800" dirty="0"/>
                  <a:t>-value for this test statistic is the probability of obtaining a test statistic less than or equal to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dirty="0"/>
                  <a:t> or greater than or equal to </a:t>
                </a:r>
                <a14:m>
                  <m:oMath xmlns:m="http://schemas.openxmlformats.org/officeDocument/2006/math">
                    <m:r>
                      <a:rPr>
                        <a:latin typeface="Cambria Math" panose="02040503050406030204" pitchFamily="18" charset="0"/>
                      </a:rPr>
                      <m:t>𝑧</m:t>
                    </m:r>
                  </m:oMath>
                </a14:m>
                <a:r>
                  <a:rPr sz="2800" dirty="0"/>
                  <a:t>, written mathematically as </a:t>
                </a:r>
                <a:br>
                  <a:rPr lang="en-US" sz="2800" dirty="0"/>
                </a:b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≥0.76</m:t>
                            </m:r>
                          </m:e>
                        </m:d>
                      </m:e>
                    </m:func>
                  </m:oMath>
                </a14:m>
                <a:r>
                  <a:rPr sz="2800" dirty="0"/>
                  <a:t>. To find the </a:t>
                </a:r>
                <a14:m>
                  <m:oMath xmlns:m="http://schemas.openxmlformats.org/officeDocument/2006/math">
                    <m:r>
                      <a:rPr>
                        <a:latin typeface="Cambria Math" panose="02040503050406030204" pitchFamily="18" charset="0"/>
                      </a:rPr>
                      <m:t>𝑝</m:t>
                    </m:r>
                  </m:oMath>
                </a14:m>
                <a:r>
                  <a:rPr sz="2800" dirty="0"/>
                  <a:t>-value, we will find the area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=−0.76</m:t>
                    </m:r>
                  </m:oMath>
                </a14:m>
                <a:r>
                  <a:rPr sz="2800" dirty="0"/>
                  <a:t> and double it. Thus, </a:t>
                </a:r>
                <a:br>
                  <a:rPr lang="en-US" sz="2800" dirty="0"/>
                </a:b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0.2236</m:t>
                        </m:r>
                      </m:e>
                    </m:d>
                    <m:r>
                      <a:rPr>
                        <a:latin typeface="Cambria Math" panose="02040503050406030204" pitchFamily="18" charset="0"/>
                      </a:rPr>
                      <m:t>=0.4472</m:t>
                    </m:r>
                  </m:oMath>
                </a14:m>
                <a:r>
                  <a:rPr sz="2800" dirty="0"/>
                  <a:t>. Comparing the </a:t>
                </a:r>
                <a14:m>
                  <m:oMath xmlns:m="http://schemas.openxmlformats.org/officeDocument/2006/math">
                    <m:r>
                      <a:rPr>
                        <a:latin typeface="Cambria Math" panose="02040503050406030204" pitchFamily="18" charset="0"/>
                      </a:rPr>
                      <m:t>𝑝</m:t>
                    </m:r>
                  </m:oMath>
                </a14:m>
                <a:r>
                  <a:rPr sz="2800" dirty="0"/>
                  <a:t>-value to the level of significance, we see that </a:t>
                </a:r>
                <a14:m>
                  <m:oMath xmlns:m="http://schemas.openxmlformats.org/officeDocument/2006/math">
                    <m:r>
                      <a:rPr>
                        <a:latin typeface="Cambria Math" panose="02040503050406030204" pitchFamily="18" charset="0"/>
                      </a:rPr>
                      <m:t>0.4472&gt;0.01</m:t>
                    </m:r>
                  </m:oMath>
                </a14:m>
                <a:r>
                  <a:rPr sz="2800" dirty="0"/>
                  <a:t>, so </a:t>
                </a:r>
                <a:br>
                  <a:rPr lang="en-US" sz="2800" dirty="0"/>
                </a:b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Thus, we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630"/>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10.4.3: Hypothesis Test for a Population Proportion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TI-83/84 Plus:</a:t>
                </a:r>
              </a:p>
              <a:p>
                <a:pPr>
                  <a:defRPr sz="2800"/>
                </a:pPr>
                <a:r>
                  <a:rPr sz="2800"/>
                  <a:t>The previous output screen in the margin displays the </a:t>
                </a:r>
                <a14:m>
                  <m:oMath xmlns:m="http://schemas.openxmlformats.org/officeDocument/2006/math">
                    <m:r>
                      <a:rPr>
                        <a:latin typeface="Cambria Math" panose="02040503050406030204" pitchFamily="18" charset="0"/>
                      </a:rPr>
                      <m:t>𝑝</m:t>
                    </m:r>
                  </m:oMath>
                </a14:m>
                <a:r>
                  <a:rPr sz="2800"/>
                  <a:t>-value as well as the test statistic all in one step. Since the </a:t>
                </a:r>
                <a14:m>
                  <m:oMath xmlns:m="http://schemas.openxmlformats.org/officeDocument/2006/math">
                    <m:r>
                      <a:rPr>
                        <a:latin typeface="Cambria Math" panose="02040503050406030204" pitchFamily="18" charset="0"/>
                      </a:rPr>
                      <m:t>𝑝</m:t>
                    </m:r>
                  </m:oMath>
                </a14:m>
                <a:r>
                  <a:rPr sz="2800"/>
                  <a:t>-value is approximately </a:t>
                </a:r>
                <a:r>
                  <a:rPr sz="2800">
                    <a:latin typeface="Cambria Math"/>
                  </a:rPr>
                  <a:t>0.4480</a:t>
                </a:r>
                <a:r>
                  <a:rPr sz="2800"/>
                  <a:t>, which is greater than </a:t>
                </a:r>
                <a:r>
                  <a:rPr sz="2800">
                    <a:latin typeface="Cambria Math"/>
                  </a:rPr>
                  <a:t>0.01</a:t>
                </a:r>
                <a:r>
                  <a:rPr sz="2800"/>
                  <a:t>,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a:t>, we fail to reject the null hypothesis.</a:t>
                </a:r>
              </a:p>
              <a:p>
                <a:pPr>
                  <a:defRPr sz="2800"/>
                </a:pPr>
                <a:r>
                  <a:rPr sz="2800" b="1"/>
                  <a:t>Interpretation</a:t>
                </a:r>
                <a:r>
                  <a:rPr sz="2800"/>
                  <a:t>: Failing to reject the null hypothesis means that, at the </a:t>
                </a:r>
                <a:r>
                  <a:rPr sz="2800">
                    <a:latin typeface="Cambria Math"/>
                  </a:rPr>
                  <a:t>0.01</a:t>
                </a:r>
                <a:r>
                  <a:rPr sz="2800"/>
                  <a:t> level of significance, this evidence does not sufficiently support the cardiologist's claim that the proportion of Apple watch users who get a notification of an irregular heartbeat is different from </a:t>
                </a:r>
                <a14:m>
                  <m:oMath xmlns:m="http://schemas.openxmlformats.org/officeDocument/2006/math">
                    <m:r>
                      <a:rPr>
                        <a:latin typeface="Cambria Math" panose="02040503050406030204" pitchFamily="18" charset="0"/>
                      </a:rPr>
                      <m:t>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296" b="-1595"/>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10.4.4: Hypothesis Test for a Population Proportion (Right-Tailed)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sz="2800"/>
                </a:pPr>
                <a:r>
                  <a:rPr sz="2800" dirty="0"/>
                  <a:t>According to the International Telecommunications Union (</a:t>
                </a:r>
                <a:r>
                  <a:rPr sz="2800" b="1" dirty="0"/>
                  <a:t>ITU</a:t>
                </a:r>
                <a:r>
                  <a:rPr sz="2800" dirty="0"/>
                  <a:t>), </a:t>
                </a:r>
                <a14:m>
                  <m:oMath xmlns:m="http://schemas.openxmlformats.org/officeDocument/2006/math">
                    <m:r>
                      <a:rPr>
                        <a:latin typeface="Cambria Math" panose="02040503050406030204" pitchFamily="18" charset="0"/>
                      </a:rPr>
                      <m:t>75.23%</m:t>
                    </m:r>
                  </m:oMath>
                </a14:m>
                <a:r>
                  <a:rPr sz="2800" dirty="0"/>
                  <a:t> of people in the United States were using the internet in 2017. A national broadband provider believes that a larger percentage of people in the United States actually use the internet than reported by </a:t>
                </a:r>
                <a:r>
                  <a:rPr sz="2800" b="1" dirty="0"/>
                  <a:t>ITU</a:t>
                </a:r>
                <a:r>
                  <a:rPr sz="2800" dirty="0"/>
                  <a:t>. Suppose that the company conducts a large simple random sample of people in the United States. </a:t>
                </a:r>
                <a:r>
                  <a:rPr sz="2800"/>
                  <a:t>Of the </a:t>
                </a:r>
                <a:r>
                  <a:rPr sz="2800">
                    <a:latin typeface="Cambria Math"/>
                  </a:rPr>
                  <a:t>8573</a:t>
                </a:r>
                <a:r>
                  <a:rPr sz="2800"/>
                  <a:t> respondents, </a:t>
                </a:r>
                <a:r>
                  <a:rPr sz="2800">
                    <a:latin typeface="Cambria Math"/>
                  </a:rPr>
                  <a:t>655</a:t>
                </a:r>
                <a:r>
                  <a:rPr lang="en-US" sz="2800">
                    <a:latin typeface="Cambria Math"/>
                  </a:rPr>
                  <a:t>3</a:t>
                </a:r>
                <a:r>
                  <a:rPr sz="2800"/>
                  <a:t> people indicated that they use the internet. </a:t>
                </a:r>
                <a:r>
                  <a:rPr sz="2800" dirty="0"/>
                  <a:t>Use a hypothesis test to determine if the company can be </a:t>
                </a:r>
                <a14:m>
                  <m:oMath xmlns:m="http://schemas.openxmlformats.org/officeDocument/2006/math">
                    <m:r>
                      <a:rPr>
                        <a:latin typeface="Cambria Math" panose="02040503050406030204" pitchFamily="18" charset="0"/>
                      </a:rPr>
                      <m:t>95%</m:t>
                    </m:r>
                  </m:oMath>
                </a14:m>
                <a:r>
                  <a:rPr sz="2800" dirty="0"/>
                  <a:t> confident that their claim is correct?</a:t>
                </a:r>
              </a:p>
              <a:p>
                <a:r>
                  <a:rPr sz="1800" dirty="0"/>
                  <a:t>Source: International Telecommunications Union. “Statistics”. Percentage of Individuals using the Internet. 31 Dec. 2017. https://www.itu.int/en/ITU-D/Statistics/Pages/stat/default.aspx (23 Mar. 2019).</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00"/>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company is trying to show that the percentage of people using the internet is greater than </a:t>
                </a:r>
                <a14:m>
                  <m:oMath xmlns:m="http://schemas.openxmlformats.org/officeDocument/2006/math">
                    <m:r>
                      <a:rPr>
                        <a:latin typeface="Cambria Math" panose="02040503050406030204" pitchFamily="18" charset="0"/>
                      </a:rPr>
                      <m:t>75.23%</m:t>
                    </m:r>
                  </m:oMath>
                </a14:m>
                <a:r>
                  <a:rPr sz="2800"/>
                  <a:t>. Written mathematically, this is </a:t>
                </a:r>
                <a14:m>
                  <m:oMath xmlns:m="http://schemas.openxmlformats.org/officeDocument/2006/math">
                    <m:r>
                      <a:rPr>
                        <a:latin typeface="Cambria Math" panose="02040503050406030204" pitchFamily="18" charset="0"/>
                      </a:rPr>
                      <m:t>𝑝</m:t>
                    </m:r>
                    <m:r>
                      <a:rPr>
                        <a:latin typeface="Cambria Math" panose="02040503050406030204" pitchFamily="18" charset="0"/>
                      </a:rPr>
                      <m:t>&gt;0.7523</m:t>
                    </m:r>
                  </m:oMath>
                </a14:m>
                <a:r>
                  <a:rPr sz="2800"/>
                  <a:t>. Thus, the null and alternative hypotheses are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𝑝</m:t>
                      </m:r>
                      <m:r>
                        <a:rPr>
                          <a:latin typeface="Cambria Math" panose="02040503050406030204" pitchFamily="18" charset="0"/>
                        </a:rPr>
                        <m:t>=0.7523</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&gt;0.7523</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Step 2: Determine which distribution to use for the test statistic, and state the level of significance.</a:t>
                </a:r>
              </a:p>
              <a:p>
                <a:pPr>
                  <a:defRPr sz="2800"/>
                </a:pPr>
                <a:r>
                  <a:rPr sz="2800" dirty="0"/>
                  <a:t>We are testing a population proportion, so we must check the necessary conditions to use the normal distribution and the </a:t>
                </a:r>
                <a:br>
                  <a:rPr lang="en-US" sz="2800" dirty="0"/>
                </a:br>
                <a14:m>
                  <m:oMath xmlns:m="http://schemas.openxmlformats.org/officeDocument/2006/math">
                    <m:r>
                      <a:rPr>
                        <a:latin typeface="Cambria Math" panose="02040503050406030204" pitchFamily="18" charset="0"/>
                      </a:rPr>
                      <m:t>𝑧</m:t>
                    </m:r>
                  </m:oMath>
                </a14:m>
                <a:r>
                  <a:rPr sz="2800" dirty="0"/>
                  <a:t>-test statistic. Recall from the information given that the sample was a simple random sample and that </a:t>
                </a:r>
                <a14:m>
                  <m:oMath xmlns:m="http://schemas.openxmlformats.org/officeDocument/2006/math">
                    <m:r>
                      <a:rPr>
                        <a:latin typeface="Cambria Math" panose="02040503050406030204" pitchFamily="18" charset="0"/>
                      </a:rPr>
                      <m:t>𝑛</m:t>
                    </m:r>
                    <m:r>
                      <a:rPr>
                        <a:latin typeface="Cambria Math" panose="02040503050406030204" pitchFamily="18" charset="0"/>
                      </a:rPr>
                      <m:t>=8573</m:t>
                    </m:r>
                  </m:oMath>
                </a14:m>
                <a:r>
                  <a:rPr sz="2800" dirty="0"/>
                  <a:t> and </a:t>
                </a:r>
                <a:br>
                  <a:rPr lang="en-US" sz="2800" dirty="0"/>
                </a:br>
                <a14:m>
                  <m:oMath xmlns:m="http://schemas.openxmlformats.org/officeDocument/2006/math">
                    <m:r>
                      <a:rPr>
                        <a:latin typeface="Cambria Math" panose="02040503050406030204" pitchFamily="18" charset="0"/>
                      </a:rPr>
                      <m:t>𝑝</m:t>
                    </m:r>
                    <m:r>
                      <a:rPr>
                        <a:latin typeface="Cambria Math" panose="02040503050406030204" pitchFamily="18" charset="0"/>
                      </a:rPr>
                      <m:t>=0.7523</m:t>
                    </m:r>
                  </m:oMath>
                </a14:m>
                <a:r>
                  <a:rPr sz="2800" dirty="0"/>
                  <a:t>. Therefore, we check the conditions for the sample size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𝑛𝑝</m:t>
                      </m:r>
                      <m:r>
                        <a:rPr>
                          <a:latin typeface="Cambria Math" panose="02040503050406030204" pitchFamily="18" charset="0"/>
                        </a:rPr>
                        <m:t>=8573</m:t>
                      </m:r>
                      <m:d>
                        <m:dPr>
                          <m:ctrlPr>
                            <a:rPr i="1">
                              <a:latin typeface="Cambria Math" panose="02040503050406030204" pitchFamily="18" charset="0"/>
                            </a:rPr>
                          </m:ctrlPr>
                        </m:dPr>
                        <m:e>
                          <m:r>
                            <a:rPr>
                              <a:latin typeface="Cambria Math" panose="02040503050406030204" pitchFamily="18" charset="0"/>
                            </a:rPr>
                            <m:t>0.7523</m:t>
                          </m:r>
                        </m:e>
                      </m:d>
                      <m:r>
                        <a:rPr>
                          <a:latin typeface="Cambria Math" panose="02040503050406030204" pitchFamily="18" charset="0"/>
                        </a:rPr>
                        <m:t>=6449.4679&gt;10</m:t>
                      </m:r>
                    </m:oMath>
                  </m:oMathPara>
                </a14:m>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=8573</m:t>
                      </m:r>
                      <m:d>
                        <m:dPr>
                          <m:ctrlPr>
                            <a:rPr i="1">
                              <a:latin typeface="Cambria Math" panose="02040503050406030204" pitchFamily="18" charset="0"/>
                            </a:rPr>
                          </m:ctrlPr>
                        </m:dPr>
                        <m:e>
                          <m:r>
                            <a:rPr>
                              <a:latin typeface="Cambria Math" panose="02040503050406030204" pitchFamily="18" charset="0"/>
                            </a:rPr>
                            <m:t>1−0.7523</m:t>
                          </m:r>
                        </m:e>
                      </m:d>
                      <m:r>
                        <a:rPr>
                          <a:latin typeface="Cambria Math" panose="02040503050406030204" pitchFamily="18" charset="0"/>
                        </a:rPr>
                        <m:t>=2123.5321&gt;10</m:t>
                      </m:r>
                    </m:oMath>
                  </m:oMathPara>
                </a14:m>
                <a:endParaRPr sz="2800" dirty="0"/>
              </a:p>
              <a:p>
                <a:pPr>
                  <a:defRPr sz="2800"/>
                </a:pPr>
                <a:r>
                  <a:rPr sz="2800" dirty="0"/>
                  <a:t>Since all of the conditions are satisfied, we can use the </a:t>
                </a:r>
                <a14:m>
                  <m:oMath xmlns:m="http://schemas.openxmlformats.org/officeDocument/2006/math">
                    <m:r>
                      <a:rPr>
                        <a:latin typeface="Cambria Math" panose="02040503050406030204" pitchFamily="18" charset="0"/>
                      </a:rPr>
                      <m:t>𝑧</m:t>
                    </m:r>
                  </m:oMath>
                </a14:m>
                <a:r>
                  <a:rPr sz="2800" dirty="0"/>
                  <a:t>-test statistics for the sample proportions.</a:t>
                </a:r>
              </a:p>
              <a:p>
                <a:pPr>
                  <a:defRPr sz="2800"/>
                </a:pPr>
                <a:r>
                  <a:rPr sz="2800" dirty="0"/>
                  <a:t>For this hypothesis test, we were told to use a level of confidence of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dirty="0"/>
                  <a:t>. Since </a:t>
                </a:r>
                <a14:m>
                  <m:oMath xmlns:m="http://schemas.openxmlformats.org/officeDocument/2006/math">
                    <m:r>
                      <a:rPr>
                        <a:latin typeface="Cambria Math" panose="02040503050406030204" pitchFamily="18" charset="0"/>
                      </a:rPr>
                      <m:t>𝛼</m:t>
                    </m:r>
                    <m:r>
                      <a:rPr>
                        <a:latin typeface="Cambria Math" panose="02040503050406030204" pitchFamily="18" charset="0"/>
                      </a:rPr>
                      <m:t>=1−</m:t>
                    </m:r>
                    <m:r>
                      <a:rPr>
                        <a:latin typeface="Cambria Math" panose="02040503050406030204" pitchFamily="18" charset="0"/>
                      </a:rPr>
                      <m:t>𝑐</m:t>
                    </m:r>
                    <m:r>
                      <a:rPr>
                        <a:latin typeface="Cambria Math" panose="02040503050406030204" pitchFamily="18" charset="0"/>
                      </a:rPr>
                      <m:t>=1−0.95=0.05</m:t>
                    </m:r>
                  </m:oMath>
                </a14:m>
                <a:r>
                  <a:rPr sz="2800" dirty="0"/>
                  <a:t>, we will use a level of significance of </a:t>
                </a:r>
                <a:r>
                  <a:rPr sz="2800" dirty="0">
                    <a:latin typeface="Cambria Math"/>
                  </a:rPr>
                  <a:t>0.05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r="-1556" b="-491"/>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pPr>
                  <a:defRPr b="1"/>
                </a:pPr>
                <a:r>
                  <a:rPr sz="2800"/>
                  <a:t>Step 3: Gather data and calculate the necessary sample statistics.</a:t>
                </a:r>
              </a:p>
              <a:p>
                <a:pPr>
                  <a:defRPr b="1"/>
                </a:pPr>
                <a:r>
                  <a:rPr sz="2800"/>
                  <a:t>Tables:</a:t>
                </a:r>
              </a:p>
              <a:p>
                <a:pPr>
                  <a:defRPr sz="2800"/>
                </a:pPr>
                <a:r>
                  <a:rPr sz="2800"/>
                  <a:t>Using the table to calculate the rejection region or the </a:t>
                </a:r>
                <a14:m>
                  <m:oMath xmlns:m="http://schemas.openxmlformats.org/officeDocument/2006/math">
                    <m:r>
                      <a:rPr>
                        <a:latin typeface="Cambria Math" panose="02040503050406030204" pitchFamily="18" charset="0"/>
                      </a:rPr>
                      <m:t>𝑝</m:t>
                    </m:r>
                  </m:oMath>
                </a14:m>
                <a:r>
                  <a:rPr sz="2800"/>
                  <a:t>-value, you will need to calculate the </a:t>
                </a:r>
                <a14:m>
                  <m:oMath xmlns:m="http://schemas.openxmlformats.org/officeDocument/2006/math">
                    <m:r>
                      <a:rPr>
                        <a:latin typeface="Cambria Math" panose="02040503050406030204" pitchFamily="18" charset="0"/>
                      </a:rPr>
                      <m:t>𝑧</m:t>
                    </m:r>
                  </m:oMath>
                </a14:m>
                <a:r>
                  <a:rPr sz="2800"/>
                  <a:t>-test statistic. First, the sample data show that </a:t>
                </a:r>
                <a:r>
                  <a:rPr sz="2800">
                    <a:latin typeface="Cambria Math"/>
                  </a:rPr>
                  <a:t>6553</a:t>
                </a:r>
                <a:r>
                  <a:rPr sz="2800"/>
                  <a:t> of the </a:t>
                </a:r>
                <a:r>
                  <a:rPr sz="2800">
                    <a:latin typeface="Cambria Math"/>
                  </a:rPr>
                  <a:t>8573</a:t>
                </a:r>
                <a:r>
                  <a:rPr sz="2800"/>
                  <a:t> people sampled use the internet. Thus, the sample proportion is calculated as follows.</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6553</m:t>
                          </m:r>
                        </m:num>
                        <m:den>
                          <m:r>
                            <a:rPr>
                              <a:latin typeface="Cambria Math" panose="02040503050406030204" pitchFamily="18" charset="0"/>
                            </a:rPr>
                            <m:t>8573</m:t>
                          </m:r>
                        </m:den>
                      </m:f>
                      <m:r>
                        <a:rPr>
                          <a:latin typeface="Cambria Math" panose="02040503050406030204" pitchFamily="18" charset="0"/>
                        </a:rPr>
                        <m:t>≈0.764377</m:t>
                      </m:r>
                    </m:oMath>
                  </m:oMathPara>
                </a14:m>
                <a:endParaRPr sz="2800"/>
              </a:p>
              <a:p>
                <a:pPr>
                  <a:defRPr sz="2800"/>
                </a:pPr>
                <a:r>
                  <a:rPr sz="2800"/>
                  <a:t>Note that we rounded the sample proportion to six decimal places, rather than three decimal places, to avoid additional rounding errors in the calculation of the </a:t>
                </a:r>
                <a14:m>
                  <m:oMath xmlns:m="http://schemas.openxmlformats.org/officeDocument/2006/math">
                    <m:r>
                      <a:rPr>
                        <a:latin typeface="Cambria Math" panose="02040503050406030204" pitchFamily="18" charset="0"/>
                      </a:rPr>
                      <m:t>𝑧</m:t>
                    </m:r>
                  </m:oMath>
                </a14:m>
                <a:r>
                  <a:rPr sz="2800"/>
                  <a:t>-score.</a:t>
                </a:r>
              </a:p>
              <a:p>
                <a:pPr>
                  <a:defRPr sz="2800"/>
                </a:pPr>
                <a:r>
                  <a:rPr sz="2800"/>
                  <a:t>Substituting the necessary values into the formula for the test statistic for the sample proportion, we obtain the following </a:t>
                </a:r>
                <a14:m>
                  <m:oMath xmlns:m="http://schemas.openxmlformats.org/officeDocument/2006/math">
                    <m:r>
                      <a:rPr>
                        <a:latin typeface="Cambria Math" panose="02040503050406030204" pitchFamily="18" charset="0"/>
                      </a:rPr>
                      <m:t>𝑧</m:t>
                    </m:r>
                  </m:oMath>
                </a14:m>
                <a:r>
                  <a:rPr sz="2800"/>
                  <a:t>-score.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num>
                                <m:den>
                                  <m:r>
                                    <a:rPr>
                                      <a:latin typeface="Cambria Math" panose="02040503050406030204" pitchFamily="18" charset="0"/>
                                    </a:rPr>
                                    <m:t>𝑛</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0.764377−0.7523</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0.7523</m:t>
                                  </m:r>
                                  <m:d>
                                    <m:dPr>
                                      <m:ctrlPr>
                                        <a:rPr i="1">
                                          <a:latin typeface="Cambria Math" panose="02040503050406030204" pitchFamily="18" charset="0"/>
                                        </a:rPr>
                                      </m:ctrlPr>
                                    </m:dPr>
                                    <m:e>
                                      <m:r>
                                        <a:rPr>
                                          <a:latin typeface="Cambria Math" panose="02040503050406030204" pitchFamily="18" charset="0"/>
                                        </a:rPr>
                                        <m:t>1−0.7523</m:t>
                                      </m:r>
                                    </m:e>
                                  </m:d>
                                </m:num>
                                <m:den>
                                  <m:r>
                                    <a:rPr>
                                      <a:latin typeface="Cambria Math" panose="02040503050406030204" pitchFamily="18" charset="0"/>
                                    </a:rPr>
                                    <m:t>8573</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≈2.59</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593" t="-1718" r="-1111"/>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10.4.1: Determining Which Distribution to Use for the Test Statistic in a Hypothesis Test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For each scenario, identify which distribution should be used to test the claim.</a:t>
                </a:r>
              </a:p>
              <a:p>
                <a:pPr marL="514350" indent="-514350">
                  <a:buFont typeface="+mj-lt"/>
                  <a:buAutoNum type="alphaLcPeriod"/>
                  <a:defRPr sz="2800"/>
                </a:pPr>
                <a:r>
                  <a:t>​</a:t>
                </a:r>
                <a:r>
                  <a:rPr sz="2800"/>
                  <a:t>It is estimated that </a:t>
                </a:r>
                <a14:m>
                  <m:oMath xmlns:m="http://schemas.openxmlformats.org/officeDocument/2006/math">
                    <m:r>
                      <a:rPr>
                        <a:latin typeface="Cambria Math" panose="02040503050406030204" pitchFamily="18" charset="0"/>
                      </a:rPr>
                      <m:t>15%</m:t>
                    </m:r>
                  </m:oMath>
                </a14:m>
                <a:r>
                  <a:rPr sz="2800"/>
                  <a:t> of listeners of nonprofit radio stations favor commercials for other nonprofit organizations on the station. A local nonprofit radio station believes that less than </a:t>
                </a:r>
                <a14:m>
                  <m:oMath xmlns:m="http://schemas.openxmlformats.org/officeDocument/2006/math">
                    <m:r>
                      <a:rPr>
                        <a:latin typeface="Cambria Math" panose="02040503050406030204" pitchFamily="18" charset="0"/>
                      </a:rPr>
                      <m:t>15%</m:t>
                    </m:r>
                  </m:oMath>
                </a14:m>
                <a:r>
                  <a:rPr sz="2800"/>
                  <a:t> of its listeners favor such commercials. The station plans to survey a simple random sample of </a:t>
                </a:r>
                <a:r>
                  <a:rPr sz="2800">
                    <a:latin typeface="Cambria Math"/>
                  </a:rPr>
                  <a:t>75</a:t>
                </a:r>
                <a:r>
                  <a:rPr sz="2800"/>
                  <a:t> of its listeners to test its claim.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r="-1852"/>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r>
                  <a:rPr sz="2800" dirty="0"/>
                  <a:t>If you are using the TI-83/84 Plus calculator to perform the hypothesis test you will not need to calculate the sample proportion first; the calculator does that for you. In fact, all that is required is the presumed value of the population proportion from the null hypothesis, which is denoted on the calculator by </a:t>
                </a:r>
                <a:r>
                  <a:rPr sz="2800" b="1" dirty="0"/>
                  <a:t>p</a:t>
                </a:r>
                <a:r>
                  <a:rPr sz="2800" b="1" baseline="-25000" dirty="0"/>
                  <a:t>0</a:t>
                </a:r>
                <a:r>
                  <a:rPr sz="2800" dirty="0"/>
                  <a:t>; the sample size, </a:t>
                </a:r>
                <a:r>
                  <a:rPr sz="2800" b="1" dirty="0"/>
                  <a:t>n</a:t>
                </a:r>
                <a:r>
                  <a:rPr sz="2800" dirty="0"/>
                  <a:t>; and the number of members of the sample that have the characteristic in which you are interested, which is denoted by </a:t>
                </a:r>
                <a:r>
                  <a:rPr sz="2800" b="1" dirty="0"/>
                  <a:t>x</a:t>
                </a:r>
                <a:r>
                  <a:rPr sz="2800" dirty="0"/>
                  <a:t>. From the </a:t>
                </a:r>
                <a:r>
                  <a:rPr sz="2800" b="1" dirty="0"/>
                  <a:t>STAT &gt; TESTS</a:t>
                </a:r>
                <a:r>
                  <a:rPr sz="2800" dirty="0"/>
                  <a:t> menu, choose option </a:t>
                </a:r>
                <a:r>
                  <a:rPr sz="2800" b="1" dirty="0"/>
                  <a:t>1-PropZTest</a:t>
                </a:r>
                <a:r>
                  <a:rPr sz="2800" dirty="0"/>
                  <a:t>. Enter the given values, as shown in the following screenshot. From the research hypothesis, we know that this is a right-tailed test, so make sure that </a:t>
                </a:r>
                <a:r>
                  <a:rPr sz="2800" b="1" dirty="0"/>
                  <a:t>&gt;p</a:t>
                </a:r>
                <a:r>
                  <a:rPr sz="2800" b="1" baseline="-25000" dirty="0"/>
                  <a:t>0</a:t>
                </a:r>
                <a:r>
                  <a:rPr sz="2800" b="1" dirty="0"/>
                  <a:t> </a:t>
                </a:r>
                <a:r>
                  <a:rPr sz="2800" dirty="0"/>
                  <a:t>is highlighted before selecting </a:t>
                </a:r>
                <a:r>
                  <a:rPr sz="2800" b="1" dirty="0"/>
                  <a:t>Calculate</a:t>
                </a:r>
                <a:r>
                  <a:rPr sz="2800" dirty="0"/>
                  <a:t>.</a:t>
                </a:r>
              </a:p>
              <a:p>
                <a:pPr>
                  <a:defRPr sz="2800"/>
                </a:pPr>
                <a:r>
                  <a:rPr sz="2800" dirty="0"/>
                  <a:t>The output screen that follows displays the test statistic,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≈2.59</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81"/>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p:pic>
        <p:nvPicPr>
          <p:cNvPr id="5" name="Content Placeholder 4">
            <a:extLst>
              <a:ext uri="{FF2B5EF4-FFF2-40B4-BE49-F238E27FC236}">
                <a16:creationId xmlns:a16="http://schemas.microsoft.com/office/drawing/2014/main" id="{303895B0-9495-40AB-BED8-B6A5C70AD0F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p:pic>
        <p:nvPicPr>
          <p:cNvPr id="5" name="Content Placeholder 4">
            <a:extLst>
              <a:ext uri="{FF2B5EF4-FFF2-40B4-BE49-F238E27FC236}">
                <a16:creationId xmlns:a16="http://schemas.microsoft.com/office/drawing/2014/main" id="{F0D785E3-B2DE-4752-970A-7EDBDFE5CB2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determine the conclusion to the hypothesis test.</a:t>
                </a:r>
              </a:p>
              <a:p>
                <a:pPr>
                  <a:defRPr b="1"/>
                </a:pPr>
                <a:r>
                  <a:rPr sz="2800" dirty="0"/>
                  <a:t>Method 1: Rejection Regions</a:t>
                </a:r>
              </a:p>
              <a:p>
                <a:pPr>
                  <a:defRPr sz="2800"/>
                </a:pPr>
                <a:r>
                  <a:rPr sz="2800" dirty="0"/>
                  <a:t>Since this is a right-tailed test, we can use the critical </a:t>
                </a:r>
                <a:br>
                  <a:rPr lang="en-US" sz="2800" dirty="0"/>
                </a:br>
                <a14:m>
                  <m:oMath xmlns:m="http://schemas.openxmlformats.org/officeDocument/2006/math">
                    <m:r>
                      <a:rPr>
                        <a:latin typeface="Cambria Math" panose="02040503050406030204" pitchFamily="18" charset="0"/>
                      </a:rPr>
                      <m:t>𝑧</m:t>
                    </m:r>
                  </m:oMath>
                </a14:m>
                <a:r>
                  <a:rPr sz="2800" dirty="0"/>
                  <a:t>-values table with a </a:t>
                </a:r>
                <a:r>
                  <a:rPr sz="2800" dirty="0">
                    <a:latin typeface="Cambria Math"/>
                  </a:rPr>
                  <a:t>0.05</a:t>
                </a:r>
                <a:r>
                  <a:rPr sz="2800" dirty="0"/>
                  <a:t> level of significance for a one-tailed test to state the rejection region. Thus, the rejection region is </a:t>
                </a:r>
                <a14:m>
                  <m:oMath xmlns:m="http://schemas.openxmlformats.org/officeDocument/2006/math">
                    <m:r>
                      <a:rPr>
                        <a:latin typeface="Cambria Math" panose="02040503050406030204" pitchFamily="18" charset="0"/>
                      </a:rPr>
                      <m:t>𝑧</m:t>
                    </m:r>
                    <m:r>
                      <a:rPr>
                        <a:latin typeface="Cambria Math" panose="02040503050406030204" pitchFamily="18" charset="0"/>
                      </a:rPr>
                      <m:t>≥1.645</m:t>
                    </m:r>
                  </m:oMath>
                </a14:m>
                <a:r>
                  <a:rPr sz="2800" dirty="0"/>
                  <a:t>. Since the test statistic, </a:t>
                </a:r>
                <a14:m>
                  <m:oMath xmlns:m="http://schemas.openxmlformats.org/officeDocument/2006/math">
                    <m:r>
                      <a:rPr>
                        <a:latin typeface="Cambria Math" panose="02040503050406030204" pitchFamily="18" charset="0"/>
                      </a:rPr>
                      <m:t>𝑧</m:t>
                    </m:r>
                    <m:r>
                      <a:rPr>
                        <a:latin typeface="Cambria Math" panose="02040503050406030204" pitchFamily="18" charset="0"/>
                      </a:rPr>
                      <m:t>=2.59</m:t>
                    </m:r>
                  </m:oMath>
                </a14:m>
                <a:r>
                  <a:rPr sz="2800" dirty="0"/>
                  <a:t>, falls within the rejection region,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96"/>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p:pic>
        <p:nvPicPr>
          <p:cNvPr id="5" name="Content Placeholder 4">
            <a:extLst>
              <a:ext uri="{FF2B5EF4-FFF2-40B4-BE49-F238E27FC236}">
                <a16:creationId xmlns:a16="http://schemas.microsoft.com/office/drawing/2014/main" id="{D39B93B2-4923-4B41-B7A5-4DDDC4D4EA5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888331"/>
            <a:ext cx="5524500" cy="32385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We can determine the </a:t>
                </a:r>
                <a14:m>
                  <m:oMath xmlns:m="http://schemas.openxmlformats.org/officeDocument/2006/math">
                    <m:r>
                      <a:rPr>
                        <a:latin typeface="Cambria Math" panose="02040503050406030204" pitchFamily="18" charset="0"/>
                      </a:rPr>
                      <m:t>𝑝</m:t>
                    </m:r>
                  </m:oMath>
                </a14:m>
                <a:r>
                  <a:rPr sz="2800" dirty="0"/>
                  <a:t>-value for this hypothesis test using the cumulative standard normal table or by using technology.</a:t>
                </a:r>
              </a:p>
              <a:p>
                <a:pPr>
                  <a:defRPr b="1"/>
                </a:pPr>
                <a:r>
                  <a:rPr sz="2800" dirty="0"/>
                  <a:t>Tables:</a:t>
                </a:r>
              </a:p>
              <a:p>
                <a:pPr>
                  <a:defRPr sz="2800"/>
                </a:pPr>
                <a:r>
                  <a:rPr sz="2800" dirty="0"/>
                  <a:t>The alternative hypothesis test tells us that we are conducting a right-tailed test. Therefore, the </a:t>
                </a:r>
                <a14:m>
                  <m:oMath xmlns:m="http://schemas.openxmlformats.org/officeDocument/2006/math">
                    <m:r>
                      <a:rPr>
                        <a:latin typeface="Cambria Math" panose="02040503050406030204" pitchFamily="18" charset="0"/>
                      </a:rPr>
                      <m:t>𝑝</m:t>
                    </m:r>
                  </m:oMath>
                </a14:m>
                <a:r>
                  <a:rPr sz="2800" dirty="0"/>
                  <a:t>-value for this test statistic is the probability of obtaining a test statistic greater than </a:t>
                </a:r>
                <a14:m>
                  <m:oMath xmlns:m="http://schemas.openxmlformats.org/officeDocument/2006/math">
                    <m:r>
                      <a:rPr>
                        <a:latin typeface="Cambria Math" panose="02040503050406030204" pitchFamily="18" charset="0"/>
                      </a:rPr>
                      <m:t>𝑧</m:t>
                    </m:r>
                  </m:oMath>
                </a14:m>
                <a:r>
                  <a:rPr sz="2800" dirty="0"/>
                  <a:t>, written mathematically as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&gt;2.59</m:t>
                            </m:r>
                          </m:e>
                        </m:d>
                      </m:e>
                    </m:func>
                  </m:oMath>
                </a14:m>
                <a:r>
                  <a:rPr sz="2800" dirty="0"/>
                  <a:t>. To find the </a:t>
                </a:r>
                <a14:m>
                  <m:oMath xmlns:m="http://schemas.openxmlformats.org/officeDocument/2006/math">
                    <m:r>
                      <a:rPr>
                        <a:latin typeface="Cambria Math" panose="02040503050406030204" pitchFamily="18" charset="0"/>
                      </a:rPr>
                      <m:t>𝑝</m:t>
                    </m:r>
                  </m:oMath>
                </a14:m>
                <a:r>
                  <a:rPr sz="2800" dirty="0"/>
                  <a:t>-value, we need to find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=2.59</m:t>
                    </m:r>
                  </m:oMath>
                </a14:m>
                <a:r>
                  <a:rPr sz="2800" dirty="0"/>
                  <a:t>, which is </a:t>
                </a:r>
                <a:r>
                  <a:rPr sz="2800" dirty="0">
                    <a:latin typeface="Cambria Math"/>
                  </a:rPr>
                  <a:t>0.0048</a:t>
                </a:r>
                <a:r>
                  <a:rPr sz="2800" dirty="0"/>
                  <a:t>. Thus, the </a:t>
                </a:r>
                <a14:m>
                  <m:oMath xmlns:m="http://schemas.openxmlformats.org/officeDocument/2006/math">
                    <m:r>
                      <a:rPr>
                        <a:latin typeface="Cambria Math" panose="02040503050406030204" pitchFamily="18" charset="0"/>
                      </a:rPr>
                      <m:t>𝑝</m:t>
                    </m:r>
                  </m:oMath>
                </a14:m>
                <a:r>
                  <a:rPr sz="2800" dirty="0"/>
                  <a:t>-value is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𝑝</m:t>
                    </m:r>
                    <m:r>
                      <a:rPr>
                        <a:latin typeface="Cambria Math" panose="02040503050406030204" pitchFamily="18" charset="0"/>
                      </a:rPr>
                      <m:t>=0.0048</m:t>
                    </m:r>
                  </m:oMath>
                </a14:m>
                <a:r>
                  <a:rPr sz="2800" dirty="0"/>
                  <a:t>. Comparing the </a:t>
                </a:r>
                <a14:m>
                  <m:oMath xmlns:m="http://schemas.openxmlformats.org/officeDocument/2006/math">
                    <m:r>
                      <a:rPr>
                        <a:latin typeface="Cambria Math" panose="02040503050406030204" pitchFamily="18" charset="0"/>
                      </a:rPr>
                      <m:t>𝑝</m:t>
                    </m:r>
                  </m:oMath>
                </a14:m>
                <a:r>
                  <a:rPr sz="2800" dirty="0"/>
                  <a:t>-value to the level of significance, we see that </a:t>
                </a:r>
                <a14:m>
                  <m:oMath xmlns:m="http://schemas.openxmlformats.org/officeDocument/2006/math">
                    <m:r>
                      <a:rPr>
                        <a:latin typeface="Cambria Math" panose="02040503050406030204" pitchFamily="18" charset="0"/>
                      </a:rPr>
                      <m:t>0.0048&lt;0.05</m:t>
                    </m:r>
                  </m:oMath>
                </a14:m>
                <a:r>
                  <a:rPr sz="2800" dirty="0"/>
                  <a:t>, so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&lt;</m:t>
                    </m:r>
                    <m:r>
                      <a:rPr>
                        <a:latin typeface="Cambria Math" panose="02040503050406030204" pitchFamily="18" charset="0"/>
                      </a:rPr>
                      <m:t>𝛼</m:t>
                    </m:r>
                  </m:oMath>
                </a14:m>
                <a:r>
                  <a:rPr sz="2800" dirty="0"/>
                  <a:t>. Thus,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481"/>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10.4.4: Hypothesis Test for a Population Proportion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previous output screen displays the </a:t>
                </a:r>
                <a14:m>
                  <m:oMath xmlns:m="http://schemas.openxmlformats.org/officeDocument/2006/math">
                    <m:r>
                      <a:rPr>
                        <a:latin typeface="Cambria Math" panose="02040503050406030204" pitchFamily="18" charset="0"/>
                      </a:rPr>
                      <m:t>𝑝</m:t>
                    </m:r>
                  </m:oMath>
                </a14:m>
                <a:r>
                  <a:rPr sz="2800" dirty="0"/>
                  <a:t>-value as well as the test statistic all in one step. Since the </a:t>
                </a:r>
                <a14:m>
                  <m:oMath xmlns:m="http://schemas.openxmlformats.org/officeDocument/2006/math">
                    <m:r>
                      <a:rPr>
                        <a:latin typeface="Cambria Math" panose="02040503050406030204" pitchFamily="18" charset="0"/>
                      </a:rPr>
                      <m:t>𝑝</m:t>
                    </m:r>
                  </m:oMath>
                </a14:m>
                <a:r>
                  <a:rPr sz="2800" dirty="0"/>
                  <a:t>-value is approximately </a:t>
                </a:r>
                <a:r>
                  <a:rPr sz="2800" dirty="0">
                    <a:latin typeface="Cambria Math"/>
                  </a:rPr>
                  <a:t>0.0048</a:t>
                </a:r>
                <a:r>
                  <a:rPr sz="2800" dirty="0"/>
                  <a:t>, which is less than </a:t>
                </a:r>
                <a:r>
                  <a:rPr sz="2800" dirty="0">
                    <a:latin typeface="Cambria Math"/>
                  </a:rPr>
                  <a:t>0.05</a:t>
                </a:r>
                <a:r>
                  <a:rPr sz="2800" dirty="0"/>
                  <a:t>,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&lt;</m:t>
                    </m:r>
                    <m:r>
                      <a:rPr>
                        <a:latin typeface="Cambria Math" panose="02040503050406030204" pitchFamily="18" charset="0"/>
                      </a:rPr>
                      <m:t>𝛼</m:t>
                    </m:r>
                  </m:oMath>
                </a14:m>
                <a:r>
                  <a:rPr sz="2800" dirty="0"/>
                  <a:t>; thus, we reject the null hypothesis.</a:t>
                </a:r>
              </a:p>
              <a:p>
                <a:pPr>
                  <a:defRPr sz="2800"/>
                </a:pPr>
                <a:r>
                  <a:rPr sz="2800" i="1" dirty="0"/>
                  <a:t>Interpretation</a:t>
                </a:r>
                <a:r>
                  <a:rPr sz="2800" dirty="0"/>
                  <a:t>: Rejecting the null hypothesis means that, at the </a:t>
                </a:r>
                <a:r>
                  <a:rPr sz="2800" dirty="0">
                    <a:latin typeface="Cambria Math"/>
                  </a:rPr>
                  <a:t>0.05</a:t>
                </a:r>
                <a:r>
                  <a:rPr sz="2800" dirty="0"/>
                  <a:t> level of significance, this evidence sufficiently supports the company's claim that the percentage of people in the United States who use the internet is greater than </a:t>
                </a:r>
                <a14:m>
                  <m:oMath xmlns:m="http://schemas.openxmlformats.org/officeDocument/2006/math">
                    <m:r>
                      <a:rPr>
                        <a:latin typeface="Cambria Math" panose="02040503050406030204" pitchFamily="18" charset="0"/>
                      </a:rPr>
                      <m:t>75.23%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10.4.1: Determining Which Distribution to Use for the Test Statistic in a Hypothesis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 college paper reports that only </a:t>
                </a:r>
                <a14:m>
                  <m:oMath xmlns:m="http://schemas.openxmlformats.org/officeDocument/2006/math">
                    <m:r>
                      <a:rPr>
                        <a:latin typeface="Cambria Math" panose="02040503050406030204" pitchFamily="18" charset="0"/>
                      </a:rPr>
                      <m:t>10%</m:t>
                    </m:r>
                  </m:oMath>
                </a14:m>
                <a:r>
                  <a:rPr sz="2800"/>
                  <a:t> of students turn off their cell phones during classes. Aggravated with the number of cell phones that ring during his classes, a professor believes that fewer than </a:t>
                </a:r>
                <a14:m>
                  <m:oMath xmlns:m="http://schemas.openxmlformats.org/officeDocument/2006/math">
                    <m:r>
                      <a:rPr>
                        <a:latin typeface="Cambria Math" panose="02040503050406030204" pitchFamily="18" charset="0"/>
                      </a:rPr>
                      <m:t>10%</m:t>
                    </m:r>
                  </m:oMath>
                </a14:m>
                <a:r>
                  <a:rPr sz="2800"/>
                  <a:t> of his students turn off their cell phones during the class period. He plans on testing his claim by asking a simple random sample of </a:t>
                </a:r>
                <a:r>
                  <a:rPr sz="2800">
                    <a:latin typeface="Cambria Math"/>
                  </a:rPr>
                  <a:t>20</a:t>
                </a:r>
                <a:r>
                  <a:rPr sz="2800"/>
                  <a:t> of his students to show him their cell phones one day during class.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2222"/>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10.4.1: Determining Which Distribution to Use for the Test Statistic in a Hypothesis Test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The mean amount of rainfall in the southern part of Texas during the month of September is commonly believed to be </a:t>
            </a:r>
            <a:r>
              <a:rPr sz="2800">
                <a:latin typeface="Cambria Math"/>
              </a:rPr>
              <a:t>3.02</a:t>
            </a:r>
            <a:r>
              <a:rPr sz="2800"/>
              <a:t> inches. A meteorologist claims that the amount of rainfall this September has been higher than normal. He tests his claim by measuring the amounts of rainfall in a simple random sample of </a:t>
            </a:r>
            <a:r>
              <a:rPr sz="2800">
                <a:latin typeface="Cambria Math"/>
              </a:rPr>
              <a:t>12</a:t>
            </a:r>
            <a:r>
              <a:rPr sz="2800"/>
              <a:t> locations across the region. Assume that the population standard deviation is unknown and the population distribution is approximately normal.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10.4.1: Determining Which Distribution to Use for the Test Statistic in a Hypothesis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a:t>Solution</a:t>
                </a:r>
              </a:p>
              <a:p>
                <a:pPr marL="514350" indent="-514350">
                  <a:buFont typeface="+mj-lt"/>
                  <a:buAutoNum type="alphaLcPeriod"/>
                  <a:defRPr sz="2800"/>
                </a:pPr>
                <a:r>
                  <a:t>​</a:t>
                </a:r>
                <a:r>
                  <a:rPr sz="2800"/>
                  <a:t>The claim refers to a population proportion, thus we must test the conditions necessary to use the normal distribution. First, note that the sample will be a simple random sample. The station plans to survey </a:t>
                </a:r>
                <a:r>
                  <a:rPr sz="2800">
                    <a:latin typeface="Cambria Math"/>
                  </a:rPr>
                  <a:t>75</a:t>
                </a:r>
                <a:r>
                  <a:rPr sz="2800"/>
                  <a:t> listeners, so </a:t>
                </a:r>
                <a14:m>
                  <m:oMath xmlns:m="http://schemas.openxmlformats.org/officeDocument/2006/math">
                    <m:r>
                      <a:rPr>
                        <a:latin typeface="Cambria Math" panose="02040503050406030204" pitchFamily="18" charset="0"/>
                      </a:rPr>
                      <m:t>𝑛</m:t>
                    </m:r>
                    <m:r>
                      <a:rPr>
                        <a:latin typeface="Cambria Math" panose="02040503050406030204" pitchFamily="18" charset="0"/>
                      </a:rPr>
                      <m:t>=75</m:t>
                    </m:r>
                  </m:oMath>
                </a14:m>
                <a:r>
                  <a:rPr sz="2800"/>
                  <a:t>, and the claim is referencing </a:t>
                </a:r>
                <a14:m>
                  <m:oMath xmlns:m="http://schemas.openxmlformats.org/officeDocument/2006/math">
                    <m:r>
                      <a:rPr>
                        <a:latin typeface="Cambria Math" panose="02040503050406030204" pitchFamily="18" charset="0"/>
                      </a:rPr>
                      <m:t>15%</m:t>
                    </m:r>
                  </m:oMath>
                </a14:m>
                <a:r>
                  <a:rPr sz="2800"/>
                  <a:t>, so </a:t>
                </a:r>
                <a14:m>
                  <m:oMath xmlns:m="http://schemas.openxmlformats.org/officeDocument/2006/math">
                    <m:r>
                      <a:rPr>
                        <a:latin typeface="Cambria Math" panose="02040503050406030204" pitchFamily="18" charset="0"/>
                      </a:rPr>
                      <m:t>𝑝</m:t>
                    </m:r>
                    <m:r>
                      <a:rPr>
                        <a:latin typeface="Cambria Math" panose="02040503050406030204" pitchFamily="18" charset="0"/>
                      </a:rPr>
                      <m:t>=0.15</m:t>
                    </m:r>
                  </m:oMath>
                </a14:m>
                <a:r>
                  <a:rPr sz="2800"/>
                  <a:t>. Therefore, we can calculate the following.</a:t>
                </a:r>
              </a:p>
              <a:p>
                <a:pPr algn="ctr">
                  <a:defRPr sz="2800"/>
                </a:pPr>
                <a:r>
                  <a:t>​</a:t>
                </a:r>
                <a14:m>
                  <m:oMath xmlns:m="http://schemas.openxmlformats.org/officeDocument/2006/math">
                    <m:r>
                      <a:rPr>
                        <a:latin typeface="Cambria Math" panose="02040503050406030204" pitchFamily="18" charset="0"/>
                      </a:rPr>
                      <m:t>𝑛𝑝</m:t>
                    </m:r>
                    <m:r>
                      <a:rPr>
                        <a:latin typeface="Cambria Math" panose="02040503050406030204" pitchFamily="18" charset="0"/>
                      </a:rPr>
                      <m:t>=75</m:t>
                    </m:r>
                    <m:d>
                      <m:dPr>
                        <m:ctrlPr>
                          <a:rPr i="1">
                            <a:latin typeface="Cambria Math" panose="02040503050406030204" pitchFamily="18" charset="0"/>
                          </a:rPr>
                        </m:ctrlPr>
                      </m:dPr>
                      <m:e>
                        <m:r>
                          <a:rPr>
                            <a:latin typeface="Cambria Math" panose="02040503050406030204" pitchFamily="18" charset="0"/>
                          </a:rPr>
                          <m:t>0.15</m:t>
                        </m:r>
                      </m:e>
                    </m:d>
                    <m:r>
                      <a:rPr>
                        <a:latin typeface="Cambria Math" panose="02040503050406030204" pitchFamily="18" charset="0"/>
                      </a:rPr>
                      <m:t>=11.25≥10</m:t>
                    </m:r>
                  </m:oMath>
                </a14:m>
                <a:endParaRPr/>
              </a:p>
              <a:p>
                <a:pPr algn="ctr">
                  <a:defRPr sz="2800"/>
                </a:pPr>
                <a:r>
                  <a:t>​</a:t>
                </a: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=75</m:t>
                    </m:r>
                    <m:d>
                      <m:dPr>
                        <m:ctrlPr>
                          <a:rPr i="1">
                            <a:latin typeface="Cambria Math" panose="02040503050406030204" pitchFamily="18" charset="0"/>
                          </a:rPr>
                        </m:ctrlPr>
                      </m:dPr>
                      <m:e>
                        <m:r>
                          <a:rPr>
                            <a:latin typeface="Cambria Math" panose="02040503050406030204" pitchFamily="18" charset="0"/>
                          </a:rPr>
                          <m:t>1−0.15</m:t>
                        </m:r>
                      </m:e>
                    </m:d>
                    <m:r>
                      <a:rPr>
                        <a:latin typeface="Cambria Math" panose="02040503050406030204" pitchFamily="18" charset="0"/>
                      </a:rPr>
                      <m:t>=63.75≥10</m:t>
                    </m:r>
                  </m:oMath>
                </a14:m>
                <a:endParaRPr/>
              </a:p>
              <a:p>
                <a:r>
                  <a:t>​</a:t>
                </a:r>
                <a:r>
                  <a:rPr sz="2800"/>
                  <a:t>All of the conditions are met, so the station should use the normal distribution to test its claim.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r="-519"/>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10.4.1: Determining Which Distribution to Use for the Test Statistic in a Hypothesis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dirty="0"/>
                  <a:t>​</a:t>
                </a:r>
                <a:r>
                  <a:rPr sz="2800" dirty="0"/>
                  <a:t>The claim refers to a population proportion, thus we must test the conditions necessary to use the normal distribution. The professor plans to survey </a:t>
                </a:r>
                <a:r>
                  <a:rPr sz="2800" dirty="0">
                    <a:latin typeface="Cambria Math"/>
                  </a:rPr>
                  <a:t>20</a:t>
                </a:r>
                <a:r>
                  <a:rPr sz="2800" dirty="0"/>
                  <a:t> students, so </a:t>
                </a:r>
                <a14:m>
                  <m:oMath xmlns:m="http://schemas.openxmlformats.org/officeDocument/2006/math">
                    <m:r>
                      <a:rPr>
                        <a:latin typeface="Cambria Math" panose="02040503050406030204" pitchFamily="18" charset="0"/>
                      </a:rPr>
                      <m:t>𝑛</m:t>
                    </m:r>
                    <m:r>
                      <a:rPr>
                        <a:latin typeface="Cambria Math" panose="02040503050406030204" pitchFamily="18" charset="0"/>
                      </a:rPr>
                      <m:t>=20</m:t>
                    </m:r>
                  </m:oMath>
                </a14:m>
                <a:r>
                  <a:rPr sz="2800" dirty="0"/>
                  <a:t>, and the claim is referencing </a:t>
                </a:r>
                <a14:m>
                  <m:oMath xmlns:m="http://schemas.openxmlformats.org/officeDocument/2006/math">
                    <m:r>
                      <a:rPr>
                        <a:latin typeface="Cambria Math" panose="02040503050406030204" pitchFamily="18" charset="0"/>
                      </a:rPr>
                      <m:t>10%</m:t>
                    </m:r>
                  </m:oMath>
                </a14:m>
                <a:r>
                  <a:rPr sz="2800" dirty="0"/>
                  <a:t>, so </a:t>
                </a:r>
                <a:br>
                  <a:rPr lang="en-US" sz="2800" dirty="0"/>
                </a:br>
                <a14:m>
                  <m:oMath xmlns:m="http://schemas.openxmlformats.org/officeDocument/2006/math">
                    <m:r>
                      <a:rPr>
                        <a:latin typeface="Cambria Math" panose="02040503050406030204" pitchFamily="18" charset="0"/>
                      </a:rPr>
                      <m:t>𝑝</m:t>
                    </m:r>
                    <m:r>
                      <a:rPr>
                        <a:latin typeface="Cambria Math" panose="02040503050406030204" pitchFamily="18" charset="0"/>
                      </a:rPr>
                      <m:t>=0.10</m:t>
                    </m:r>
                  </m:oMath>
                </a14:m>
                <a:r>
                  <a:rPr sz="2800" dirty="0"/>
                  <a:t>. Therefore, we can calculate the following.</a:t>
                </a:r>
              </a:p>
              <a:p>
                <a:pPr algn="ctr">
                  <a:defRPr sz="2800"/>
                </a:pPr>
                <a:r>
                  <a:rPr dirty="0"/>
                  <a:t>​</a:t>
                </a:r>
                <a14:m>
                  <m:oMath xmlns:m="http://schemas.openxmlformats.org/officeDocument/2006/math">
                    <m:r>
                      <a:rPr>
                        <a:latin typeface="Cambria Math" panose="02040503050406030204" pitchFamily="18" charset="0"/>
                      </a:rPr>
                      <m:t>𝑛𝑝</m:t>
                    </m:r>
                    <m:r>
                      <a:rPr>
                        <a:latin typeface="Cambria Math" panose="02040503050406030204" pitchFamily="18" charset="0"/>
                      </a:rPr>
                      <m:t>=20</m:t>
                    </m:r>
                    <m:d>
                      <m:dPr>
                        <m:ctrlPr>
                          <a:rPr i="1">
                            <a:latin typeface="Cambria Math" panose="02040503050406030204" pitchFamily="18" charset="0"/>
                          </a:rPr>
                        </m:ctrlPr>
                      </m:dPr>
                      <m:e>
                        <m:r>
                          <a:rPr>
                            <a:latin typeface="Cambria Math" panose="02040503050406030204" pitchFamily="18" charset="0"/>
                          </a:rPr>
                          <m:t>0.10</m:t>
                        </m:r>
                      </m:e>
                    </m:d>
                    <m:r>
                      <a:rPr>
                        <a:latin typeface="Cambria Math" panose="02040503050406030204" pitchFamily="18" charset="0"/>
                      </a:rPr>
                      <m:t>=2&lt;10</m:t>
                    </m:r>
                  </m:oMath>
                </a14:m>
                <a:endParaRPr dirty="0"/>
              </a:p>
              <a:p>
                <a:pPr>
                  <a:defRPr sz="2800"/>
                </a:pPr>
                <a:r>
                  <a:rPr dirty="0"/>
                  <a:t>​</a:t>
                </a:r>
                <a:r>
                  <a:rPr sz="2800" dirty="0"/>
                  <a:t>The condition that the sample size must be large enough such that </a:t>
                </a:r>
                <a14:m>
                  <m:oMath xmlns:m="http://schemas.openxmlformats.org/officeDocument/2006/math">
                    <m:r>
                      <a:rPr>
                        <a:latin typeface="Cambria Math" panose="02040503050406030204" pitchFamily="18" charset="0"/>
                      </a:rPr>
                      <m:t>𝑛𝑝</m:t>
                    </m:r>
                    <m:r>
                      <a:rPr>
                        <a:latin typeface="Cambria Math" panose="02040503050406030204" pitchFamily="18" charset="0"/>
                      </a:rPr>
                      <m:t>≥10</m:t>
                    </m:r>
                  </m:oMath>
                </a14:m>
                <a:r>
                  <a:rPr sz="2800" dirty="0"/>
                  <a:t> is not met; therefore, the normal distribution cannot be used with the sample size given. If it is possible to increase the sample size to at least </a:t>
                </a:r>
                <a:r>
                  <a:rPr sz="2800" dirty="0">
                    <a:latin typeface="Cambria Math"/>
                  </a:rPr>
                  <a:t>100</a:t>
                </a:r>
                <a:r>
                  <a:rPr sz="2800" dirty="0"/>
                  <a:t>, then the normal distribution could be used. Otherwise, other methods are necessary.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086" r="-519"/>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10.4.1: Determining Which Distribution to Use for the Test Statistic in a Hypothesis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The claim refers to a population mean, therefore we must use one of the distributions discussed in the previous sections. Note that the population standard deviation is unknown and the population is assumed to be normally distributed. Therefore, a Student's </a:t>
                </a:r>
                <a14:m>
                  <m:oMath xmlns:m="http://schemas.openxmlformats.org/officeDocument/2006/math">
                    <m:r>
                      <a:rPr>
                        <a:latin typeface="Cambria Math" panose="02040503050406030204" pitchFamily="18" charset="0"/>
                      </a:rPr>
                      <m:t>𝑡</m:t>
                    </m:r>
                  </m:oMath>
                </a14:m>
                <a:r>
                  <a:rPr sz="2800"/>
                  <a:t>-distribution should be used.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2222"/>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4494</Words>
  <Application>Microsoft Office PowerPoint</Application>
  <PresentationFormat>On-screen Show (4:3)</PresentationFormat>
  <Paragraphs>180</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Courier New</vt:lpstr>
      <vt:lpstr>Calibri</vt:lpstr>
      <vt:lpstr>Cambria Math</vt:lpstr>
      <vt:lpstr>Arial</vt:lpstr>
      <vt:lpstr>Office Theme</vt:lpstr>
      <vt:lpstr>Section 10.4</vt:lpstr>
      <vt:lpstr>Memory Booster</vt:lpstr>
      <vt:lpstr>Formula: Test Statistic for a Hypothesis Test for a Population Proportion</vt:lpstr>
      <vt:lpstr>Example 10.4.1: Determining Which Distribution to Use for the Test Statistic in a Hypothesis Test</vt:lpstr>
      <vt:lpstr>Example 10.4.1: Determining Which Distribution to Use for the Test Statistic in a Hypothesis Test (cont.)</vt:lpstr>
      <vt:lpstr>Example 10.4.1: Determining Which Distribution to Use for the Test Statistic in a Hypothesis Test (cont.)</vt:lpstr>
      <vt:lpstr>Example 10.4.1: Determining Which Distribution to Use for the Test Statistic in a Hypothesis Test (cont.)</vt:lpstr>
      <vt:lpstr>Example 10.4.1: Determining Which Distribution to Use for the Test Statistic in a Hypothesis Test (cont.)</vt:lpstr>
      <vt:lpstr>Example 10.4.1: Determining Which Distribution to Use for the Test Statistic in a Hypothesis Test (cont.)</vt:lpstr>
      <vt:lpstr>Procedure: Rejection Region for Hypothesis Tests for Population Proportions</vt:lpstr>
      <vt:lpstr>Procedure: Conclusions Using p-Values</vt:lpstr>
      <vt:lpstr>Example 10.4.2: Hypothesis Test for a Population Proportion (Left-Tailed)</vt:lpstr>
      <vt:lpstr>Caution</vt:lpstr>
      <vt:lpstr>Example 10.4.2: Hypothesis Test for a Population Proportion (Left-Tailed) (cont.)</vt:lpstr>
      <vt:lpstr>Example 10.4.2: Hypothesis Test for a Population Proportion (Left-Tailed) (cont.)</vt:lpstr>
      <vt:lpstr>Example 10.4.2: Hypothesis Test for a Population Proportion (Left-Tailed) (cont.)</vt:lpstr>
      <vt:lpstr>Example 10.4.2: Hypothesis Test for a Population Proportion (Left-Tailed) (cont.)</vt:lpstr>
      <vt:lpstr>Example 10.4.2: Hypothesis Test for a Population Proportion (Left-Tailed) (cont.)</vt:lpstr>
      <vt:lpstr>Example 10.4.2: Hypothesis Test for a Population Proportion (Left-Tailed) (cont.)</vt:lpstr>
      <vt:lpstr>Example 10.4.2: Hypothesis Test for a Population Proportion (Left-Tailed) (cont.)</vt:lpstr>
      <vt:lpstr>Example 10.4.2: Hypothesis Test for a Population Proportion (Left-Tailed) (cont.)</vt:lpstr>
      <vt:lpstr>Example 10.4.2: Hypothesis Test for a Population Proportion (Left-Tailed) (cont.)</vt:lpstr>
      <vt:lpstr>Example 10.4.2: Hypothesis Test for a Population Proportion (Left-Tailed) (cont.)</vt:lpstr>
      <vt:lpstr>Technology</vt:lpstr>
      <vt:lpstr>Example 10.4.3: Hypothesis Test for a Population Proportion (Two-Tailed)</vt:lpstr>
      <vt:lpstr>Example 10.4.3: Hypothesis Test for a Population Proportion (Two-Tailed) (cont.)</vt:lpstr>
      <vt:lpstr>Example 10.4.3: Hypothesis Test for a Population Proportion (Two-Tailed) (cont.)</vt:lpstr>
      <vt:lpstr>Example 10.4.3: Hypothesis Test for a Population Proportion (Two-Tailed) (cont.)</vt:lpstr>
      <vt:lpstr>Example 10.4.3: Hypothesis Test for a Population Proportion (Two-Tailed) (cont.)</vt:lpstr>
      <vt:lpstr>Example 10.4.3: Hypothesis Test for a Population Proportion (Two-Tailed) (cont.)</vt:lpstr>
      <vt:lpstr>Example 10.4.3: Hypothesis Test for a Population Proportion (Two-Tailed) (cont.)</vt:lpstr>
      <vt:lpstr>Example 10.4.3: Hypothesis Test for a Population Proportion (Two-Tailed) (cont.)</vt:lpstr>
      <vt:lpstr>Example 10.4.3: Hypothesis Test for a Population Proportion (Two-Tailed) (cont.)</vt:lpstr>
      <vt:lpstr>Example 10.4.3: Hypothesis Test for a Population Proportion (Two-Tailed) (cont.)</vt:lpstr>
      <vt:lpstr>Example 10.4.3: Hypothesis Test for a Population Proportion (Two-Tailed) (cont.)</vt:lpstr>
      <vt:lpstr>Example 10.4.4: Hypothesis Test for a Population Proportion (Right-Tailed)</vt:lpstr>
      <vt:lpstr>Example 10.4.4: Hypothesis Test for a Population Proportion (Right-Tailed) (cont.)</vt:lpstr>
      <vt:lpstr>Example 10.4.4: Hypothesis Test for a Population Proportion (Right-Tailed) (cont.)</vt:lpstr>
      <vt:lpstr>Example 10.4.4: Hypothesis Test for a Population Proportion (Right-Tailed) (cont.)</vt:lpstr>
      <vt:lpstr>Example 10.4.4: Hypothesis Test for a Population Proportion (Right-Tailed) (cont.)</vt:lpstr>
      <vt:lpstr>Example 10.4.4: Hypothesis Test for a Population Proportion (Right-Tailed) (cont.)</vt:lpstr>
      <vt:lpstr>Example 10.4.4: Hypothesis Test for a Population Proportion (Right-Tailed) (cont.)</vt:lpstr>
      <vt:lpstr>Example 10.4.4: Hypothesis Test for a Population Proportion (Right-Tailed) (cont.)</vt:lpstr>
      <vt:lpstr>Example 10.4.4: Hypothesis Test for a Population Proportion (Right-Tailed) (cont.)</vt:lpstr>
      <vt:lpstr>Example 10.4.4: Hypothesis Test for a Population Proportion (Right-Tailed) (cont.)</vt:lpstr>
      <vt:lpstr>Example 10.4.4: Hypothesis Test for a Population Proportion (Right-Tailed)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Stephanie Jordan</cp:lastModifiedBy>
  <cp:revision>126</cp:revision>
  <dcterms:created xsi:type="dcterms:W3CDTF">2013-04-26T14:43:13Z</dcterms:created>
  <dcterms:modified xsi:type="dcterms:W3CDTF">2022-04-29T19:23:40Z</dcterms:modified>
</cp:coreProperties>
</file>