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2"/>
  </p:notesMasterIdLst>
  <p:handoutMasterIdLst>
    <p:handoutMasterId r:id="rId33"/>
  </p:handoutMasterIdLst>
  <p:sldIdLst>
    <p:sldId id="256" r:id="rId2"/>
    <p:sldId id="257" r:id="rId3"/>
    <p:sldId id="259" r:id="rId4"/>
    <p:sldId id="260" r:id="rId5"/>
    <p:sldId id="261" r:id="rId6"/>
    <p:sldId id="262" r:id="rId7"/>
    <p:sldId id="287"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6858000" cy="9144000"/>
  <p:embeddedFontLst>
    <p:embeddedFont>
      <p:font typeface="Calibri" panose="020F0502020204030204" pitchFamily="34" charset="0"/>
      <p:regular r:id="rId34"/>
      <p:bold r:id="rId35"/>
      <p:italic r:id="rId36"/>
      <p:boldItalic r:id="rId37"/>
    </p:embeddedFont>
    <p:embeddedFont>
      <p:font typeface="Cambria Math" panose="02040503050406030204" pitchFamily="18" charset="0"/>
      <p:regular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Allison Conger" initials="AC" lastIdx="1" clrIdx="1">
    <p:extLst>
      <p:ext uri="{19B8F6BF-5375-455C-9EA6-DF929625EA0E}">
        <p15:presenceInfo xmlns:p15="http://schemas.microsoft.com/office/powerpoint/2012/main" userId="S::aconger@hawkeslearning.com::ade6c5c3-e633-4050-96d1-34f11caf605e" providerId="AD"/>
      </p:ext>
    </p:extLst>
  </p:cmAuthor>
  <p:cmAuthor id="2" name="Asha" initials="A" lastIdx="6"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114" d="100"/>
          <a:sy n="114" d="100"/>
        </p:scale>
        <p:origin x="1686" y="10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6/2/2020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6/2/2020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Hypothesis Testing for Population Variances</a:t>
            </a:r>
          </a:p>
        </p:txBody>
      </p:sp>
      <p:sp>
        <p:nvSpPr>
          <p:cNvPr id="3" name="Title 2"/>
          <p:cNvSpPr>
            <a:spLocks noGrp="1"/>
          </p:cNvSpPr>
          <p:nvPr>
            <p:ph type="title"/>
          </p:nvPr>
        </p:nvSpPr>
        <p:spPr/>
        <p:txBody>
          <a:bodyPr/>
          <a:lstStyle/>
          <a:p>
            <a:r>
              <a:t>Section 10.5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10.5.1: Hypothesis Test for a Population Variance (Left-Tailed)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dirty="0"/>
                  <a:t>Step 2: Determine which distribution to use for the test statistic, and state the level of significance.</a:t>
                </a:r>
              </a:p>
              <a:p>
                <a:pPr>
                  <a:defRPr sz="2800"/>
                </a:pPr>
                <a:r>
                  <a:rPr sz="2800" dirty="0"/>
                  <a:t>We are testing claims about a population variance, the sample is a simple random sample, and the population is normally distributed. Therefore, we can use the chi-square distribution and thus the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𝜒</m:t>
                        </m:r>
                      </m:e>
                      <m:sup>
                        <m:r>
                          <a:rPr>
                            <a:latin typeface="Cambria Math" panose="02040503050406030204" pitchFamily="18" charset="0"/>
                          </a:rPr>
                          <m:t>2</m:t>
                        </m:r>
                      </m:sup>
                    </m:sSup>
                  </m:oMath>
                </a14:m>
                <a:r>
                  <a:rPr sz="2800" dirty="0"/>
                  <a:t>-test statistic. The problem states that the level of significance is </a:t>
                </a:r>
                <a:br>
                  <a:rPr lang="en-US" sz="2800" dirty="0"/>
                </a:br>
                <a14:m>
                  <m:oMath xmlns:m="http://schemas.openxmlformats.org/officeDocument/2006/math">
                    <m:r>
                      <a:rPr>
                        <a:latin typeface="Cambria Math" panose="02040503050406030204" pitchFamily="18" charset="0"/>
                      </a:rPr>
                      <m:t>𝛼</m:t>
                    </m:r>
                    <m:r>
                      <a:rPr>
                        <a:latin typeface="Cambria Math" panose="02040503050406030204" pitchFamily="18" charset="0"/>
                      </a:rPr>
                      <m:t>=0.01</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r="-519"/>
                </a:stretch>
              </a:blipFill>
            </p:spPr>
            <p:txBody>
              <a:bodyPr/>
              <a:lstStyle/>
              <a:p>
                <a:r>
                  <a:rPr 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10.5.1: Hypothesis Test for a Population Variance (Left-Tailed)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a:bodyPr>
              <a:lstStyle/>
              <a:p>
                <a:pPr>
                  <a:defRPr b="1"/>
                </a:pPr>
                <a:r>
                  <a:rPr sz="2800"/>
                  <a:t>Step 3: Gather data and calculate the necessary sample statistics.</a:t>
                </a:r>
              </a:p>
              <a:p>
                <a:pPr>
                  <a:defRPr sz="2800"/>
                </a:pPr>
                <a:r>
                  <a:rPr sz="2800"/>
                  <a:t>Using the information provided in the problem, we know that </a:t>
                </a:r>
                <a14:m>
                  <m:oMath xmlns:m="http://schemas.openxmlformats.org/officeDocument/2006/math">
                    <m:r>
                      <a:rPr>
                        <a:latin typeface="Cambria Math" panose="02040503050406030204" pitchFamily="18" charset="0"/>
                      </a:rPr>
                      <m:t>𝑛</m:t>
                    </m:r>
                    <m:r>
                      <a:rPr>
                        <a:latin typeface="Cambria Math" panose="02040503050406030204" pitchFamily="18" charset="0"/>
                      </a:rPr>
                      <m:t>=100</m:t>
                    </m:r>
                  </m:oMath>
                </a14:m>
                <a:r>
                  <a:rPr sz="2800"/>
                  <a:t>,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𝑠</m:t>
                        </m:r>
                      </m:e>
                      <m:sup>
                        <m:r>
                          <a:rPr>
                            <a:latin typeface="Cambria Math" panose="02040503050406030204" pitchFamily="18" charset="0"/>
                          </a:rPr>
                          <m:t>2</m:t>
                        </m:r>
                      </m:sup>
                    </m:sSup>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0.026</m:t>
                            </m:r>
                          </m:e>
                        </m:d>
                      </m:e>
                      <m:sup>
                        <m:r>
                          <a:rPr>
                            <a:latin typeface="Cambria Math" panose="02040503050406030204" pitchFamily="18" charset="0"/>
                          </a:rPr>
                          <m:t>2</m:t>
                        </m:r>
                      </m:sup>
                    </m:sSup>
                    <m:r>
                      <a:rPr>
                        <a:latin typeface="Cambria Math" panose="02040503050406030204" pitchFamily="18" charset="0"/>
                      </a:rPr>
                      <m:t>=0.000676</m:t>
                    </m:r>
                  </m:oMath>
                </a14:m>
                <a:r>
                  <a:rPr sz="2800"/>
                  <a:t>, and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𝜎</m:t>
                        </m:r>
                      </m:e>
                      <m:sup>
                        <m:r>
                          <a:rPr>
                            <a:latin typeface="Cambria Math" panose="02040503050406030204" pitchFamily="18" charset="0"/>
                          </a:rPr>
                          <m:t>2</m:t>
                        </m:r>
                      </m:sup>
                    </m:sSup>
                    <m:r>
                      <a:rPr>
                        <a:latin typeface="Cambria Math" panose="02040503050406030204" pitchFamily="18" charset="0"/>
                      </a:rPr>
                      <m:t>=0.0009</m:t>
                    </m:r>
                  </m:oMath>
                </a14:m>
                <a:r>
                  <a:rPr sz="2800"/>
                  <a:t>. Substituting these values into the formula, we obtain the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𝜒</m:t>
                        </m:r>
                      </m:e>
                      <m:sup>
                        <m:r>
                          <a:rPr>
                            <a:latin typeface="Cambria Math" panose="02040503050406030204" pitchFamily="18" charset="0"/>
                          </a:rPr>
                          <m:t>2</m:t>
                        </m:r>
                      </m:sup>
                    </m:sSup>
                  </m:oMath>
                </a14:m>
                <a:r>
                  <a:rPr sz="2800"/>
                  <a:t>-test statistic as shown below.</a:t>
                </a:r>
              </a:p>
              <a:p>
                <a:pPr/>
                <a14:m>
                  <m:oMathPara xmlns:m="http://schemas.openxmlformats.org/officeDocument/2006/math">
                    <m:oMathParaPr>
                      <m:jc m:val="centerGroup"/>
                    </m:oMathParaPr>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𝜒</m:t>
                          </m:r>
                        </m:e>
                        <m:sup>
                          <m:r>
                            <a:rPr>
                              <a:latin typeface="Cambria Math" panose="02040503050406030204" pitchFamily="18" charset="0"/>
                            </a:rPr>
                            <m:t>2</m:t>
                          </m:r>
                        </m:sup>
                      </m:sSup>
                      <m:r>
                        <a:rPr>
                          <a:latin typeface="Cambria Math" panose="02040503050406030204" pitchFamily="18" charset="0"/>
                        </a:rPr>
                        <m:t>=</m:t>
                      </m:r>
                      <m:f>
                        <m:fPr>
                          <m:ctrlPr>
                            <a:rPr i="1">
                              <a:latin typeface="Cambria Math" panose="02040503050406030204" pitchFamily="18" charset="0"/>
                            </a:rPr>
                          </m:ctrlPr>
                        </m:fPr>
                        <m:num>
                          <m:d>
                            <m:dPr>
                              <m:ctrlPr>
                                <a:rPr i="1">
                                  <a:latin typeface="Cambria Math" panose="02040503050406030204" pitchFamily="18" charset="0"/>
                                </a:rPr>
                              </m:ctrlPr>
                            </m:dPr>
                            <m:e>
                              <m:r>
                                <a:rPr>
                                  <a:latin typeface="Cambria Math" panose="02040503050406030204" pitchFamily="18" charset="0"/>
                                </a:rPr>
                                <m:t>𝑛</m:t>
                              </m:r>
                              <m:r>
                                <a:rPr>
                                  <a:latin typeface="Cambria Math" panose="02040503050406030204" pitchFamily="18" charset="0"/>
                                </a:rPr>
                                <m:t>−1</m:t>
                              </m:r>
                            </m:e>
                          </m:d>
                          <m:sSup>
                            <m:sSupPr>
                              <m:ctrlPr>
                                <a:rPr i="1">
                                  <a:latin typeface="Cambria Math" panose="02040503050406030204" pitchFamily="18" charset="0"/>
                                </a:rPr>
                              </m:ctrlPr>
                            </m:sSupPr>
                            <m:e>
                              <m:r>
                                <a:rPr>
                                  <a:latin typeface="Cambria Math" panose="02040503050406030204" pitchFamily="18" charset="0"/>
                                </a:rPr>
                                <m:t>𝑠</m:t>
                              </m:r>
                            </m:e>
                            <m:sup>
                              <m:r>
                                <a:rPr>
                                  <a:latin typeface="Cambria Math" panose="02040503050406030204" pitchFamily="18" charset="0"/>
                                </a:rPr>
                                <m:t>2</m:t>
                              </m:r>
                            </m:sup>
                          </m:sSup>
                        </m:num>
                        <m:den>
                          <m:sSup>
                            <m:sSupPr>
                              <m:ctrlPr>
                                <a:rPr i="1">
                                  <a:latin typeface="Cambria Math" panose="02040503050406030204" pitchFamily="18" charset="0"/>
                                </a:rPr>
                              </m:ctrlPr>
                            </m:sSupPr>
                            <m:e>
                              <m:r>
                                <a:rPr>
                                  <a:latin typeface="Cambria Math" panose="02040503050406030204" pitchFamily="18" charset="0"/>
                                </a:rPr>
                                <m:t>𝜎</m:t>
                              </m:r>
                            </m:e>
                            <m:sup>
                              <m:r>
                                <a:rPr>
                                  <a:latin typeface="Cambria Math" panose="02040503050406030204" pitchFamily="18" charset="0"/>
                                </a:rPr>
                                <m:t>2</m:t>
                              </m:r>
                            </m:sup>
                          </m:sSup>
                        </m:den>
                      </m:f>
                    </m:oMath>
                    <m:oMath xmlns:m="http://schemas.openxmlformats.org/officeDocument/2006/math">
                      <m:phant>
                        <m:phantPr>
                          <m:show m:val="off"/>
                          <m:ctrlPr>
                            <a:rPr i="1">
                              <a:latin typeface="Cambria Math" panose="02040503050406030204" pitchFamily="18" charset="0"/>
                            </a:rPr>
                          </m:ctrlPr>
                        </m:phantPr>
                        <m:e>
                          <m:sSup>
                            <m:sSupPr>
                              <m:ctrlPr>
                                <a:rPr i="1">
                                  <a:latin typeface="Cambria Math" panose="02040503050406030204" pitchFamily="18" charset="0"/>
                                </a:rPr>
                              </m:ctrlPr>
                            </m:sSupPr>
                            <m:e>
                              <m:r>
                                <a:rPr>
                                  <a:latin typeface="Cambria Math" panose="02040503050406030204" pitchFamily="18" charset="0"/>
                                </a:rPr>
                                <m:t>𝜒</m:t>
                              </m:r>
                            </m:e>
                            <m:sup>
                              <m:r>
                                <a:rPr>
                                  <a:latin typeface="Cambria Math" panose="02040503050406030204" pitchFamily="18" charset="0"/>
                                </a:rPr>
                                <m:t>2</m:t>
                              </m:r>
                            </m:sup>
                          </m:sSup>
                        </m:e>
                      </m:phant>
                      <m:r>
                        <a:rPr>
                          <a:latin typeface="Cambria Math" panose="02040503050406030204" pitchFamily="18" charset="0"/>
                        </a:rPr>
                        <m:t>=</m:t>
                      </m:r>
                      <m:f>
                        <m:fPr>
                          <m:ctrlPr>
                            <a:rPr i="1">
                              <a:latin typeface="Cambria Math" panose="02040503050406030204" pitchFamily="18" charset="0"/>
                            </a:rPr>
                          </m:ctrlPr>
                        </m:fPr>
                        <m:num>
                          <m:d>
                            <m:dPr>
                              <m:ctrlPr>
                                <a:rPr i="1">
                                  <a:latin typeface="Cambria Math" panose="02040503050406030204" pitchFamily="18" charset="0"/>
                                </a:rPr>
                              </m:ctrlPr>
                            </m:dPr>
                            <m:e>
                              <m:r>
                                <a:rPr>
                                  <a:latin typeface="Cambria Math" panose="02040503050406030204" pitchFamily="18" charset="0"/>
                                </a:rPr>
                                <m:t>100−1</m:t>
                              </m:r>
                            </m:e>
                          </m:d>
                          <m:d>
                            <m:dPr>
                              <m:ctrlPr>
                                <a:rPr i="1">
                                  <a:latin typeface="Cambria Math" panose="02040503050406030204" pitchFamily="18" charset="0"/>
                                </a:rPr>
                              </m:ctrlPr>
                            </m:dPr>
                            <m:e>
                              <m:r>
                                <a:rPr>
                                  <a:latin typeface="Cambria Math" panose="02040503050406030204" pitchFamily="18" charset="0"/>
                                </a:rPr>
                                <m:t>0.000676</m:t>
                              </m:r>
                            </m:e>
                          </m:d>
                        </m:num>
                        <m:den>
                          <m:r>
                            <a:rPr>
                              <a:latin typeface="Cambria Math" panose="02040503050406030204" pitchFamily="18" charset="0"/>
                            </a:rPr>
                            <m:t>0.0009</m:t>
                          </m:r>
                        </m:den>
                      </m:f>
                    </m:oMath>
                    <m:oMath xmlns:m="http://schemas.openxmlformats.org/officeDocument/2006/math">
                      <m:phant>
                        <m:phantPr>
                          <m:show m:val="off"/>
                          <m:ctrlPr>
                            <a:rPr i="1">
                              <a:latin typeface="Cambria Math" panose="02040503050406030204" pitchFamily="18" charset="0"/>
                            </a:rPr>
                          </m:ctrlPr>
                        </m:phantPr>
                        <m:e>
                          <m:sSup>
                            <m:sSupPr>
                              <m:ctrlPr>
                                <a:rPr i="1">
                                  <a:latin typeface="Cambria Math" panose="02040503050406030204" pitchFamily="18" charset="0"/>
                                </a:rPr>
                              </m:ctrlPr>
                            </m:sSupPr>
                            <m:e>
                              <m:r>
                                <a:rPr>
                                  <a:latin typeface="Cambria Math" panose="02040503050406030204" pitchFamily="18" charset="0"/>
                                </a:rPr>
                                <m:t>𝜒</m:t>
                              </m:r>
                            </m:e>
                            <m:sup>
                              <m:r>
                                <a:rPr>
                                  <a:latin typeface="Cambria Math" panose="02040503050406030204" pitchFamily="18" charset="0"/>
                                </a:rPr>
                                <m:t>2</m:t>
                              </m:r>
                            </m:sup>
                          </m:sSup>
                        </m:e>
                      </m:phant>
                      <m:r>
                        <a:rPr>
                          <a:latin typeface="Cambria Math" panose="02040503050406030204" pitchFamily="18" charset="0"/>
                        </a:rPr>
                        <m:t>=74.36</m:t>
                      </m:r>
                    </m:oMath>
                  </m:oMathPara>
                </a14:m>
                <a:endParaRPr sz="2800"/>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333" t="-982"/>
                </a:stretch>
              </a:blipFill>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10.5.1: Hypothesis Test for a Population Variance (Left-Tailed)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defRPr b="1"/>
                </a:pPr>
                <a:r>
                  <a:rPr sz="2800" dirty="0"/>
                  <a:t>Step 4: Draw a conclusion and interpret the decision.</a:t>
                </a:r>
              </a:p>
              <a:p>
                <a:pPr>
                  <a:defRPr b="1"/>
                </a:pPr>
                <a:r>
                  <a:rPr sz="2800" dirty="0"/>
                  <a:t>Method 1: Rejection Regions</a:t>
                </a:r>
              </a:p>
              <a:p>
                <a:pPr>
                  <a:defRPr sz="2800"/>
                </a:pPr>
                <a:r>
                  <a:rPr sz="2800" dirty="0"/>
                  <a:t>This is a left-tailed test, so the rejection region is </a:t>
                </a:r>
                <a:br>
                  <a:rPr lang="en-US" sz="2800" dirty="0"/>
                </a:b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𝜒</m:t>
                        </m:r>
                      </m:e>
                      <m:sup>
                        <m:r>
                          <a:rPr>
                            <a:latin typeface="Cambria Math" panose="02040503050406030204" pitchFamily="18" charset="0"/>
                          </a:rPr>
                          <m:t>2</m:t>
                        </m:r>
                      </m:sup>
                    </m:sSup>
                    <m:r>
                      <a:rPr>
                        <a:latin typeface="Cambria Math" panose="02040503050406030204" pitchFamily="18" charset="0"/>
                      </a:rPr>
                      <m:t>≤</m:t>
                    </m:r>
                    <m:sSubSup>
                      <m:sSubSupPr>
                        <m:ctrlPr>
                          <a:rPr i="1">
                            <a:latin typeface="Cambria Math" panose="02040503050406030204" pitchFamily="18" charset="0"/>
                          </a:rPr>
                        </m:ctrlPr>
                      </m:sSubSupPr>
                      <m:e>
                        <m:r>
                          <a:rPr>
                            <a:latin typeface="Cambria Math" panose="02040503050406030204" pitchFamily="18" charset="0"/>
                          </a:rPr>
                          <m:t>𝜒</m:t>
                        </m:r>
                      </m:e>
                      <m:sub>
                        <m:d>
                          <m:dPr>
                            <m:ctrlPr>
                              <a:rPr i="1">
                                <a:latin typeface="Cambria Math" panose="02040503050406030204" pitchFamily="18" charset="0"/>
                              </a:rPr>
                            </m:ctrlPr>
                          </m:dPr>
                          <m:e>
                            <m:r>
                              <a:rPr>
                                <a:latin typeface="Cambria Math" panose="02040503050406030204" pitchFamily="18" charset="0"/>
                              </a:rPr>
                              <m:t>1−</m:t>
                            </m:r>
                            <m:r>
                              <a:rPr>
                                <a:latin typeface="Cambria Math" panose="02040503050406030204" pitchFamily="18" charset="0"/>
                              </a:rPr>
                              <m:t>𝛼</m:t>
                            </m:r>
                          </m:e>
                        </m:d>
                      </m:sub>
                      <m:sup>
                        <m:r>
                          <a:rPr>
                            <a:latin typeface="Cambria Math" panose="02040503050406030204" pitchFamily="18" charset="0"/>
                          </a:rPr>
                          <m:t>2</m:t>
                        </m:r>
                      </m:sup>
                    </m:sSubSup>
                  </m:oMath>
                </a14:m>
                <a:r>
                  <a:rPr sz="2800" dirty="0"/>
                  <a:t>. The level of significance is </a:t>
                </a:r>
                <a14:m>
                  <m:oMath xmlns:m="http://schemas.openxmlformats.org/officeDocument/2006/math">
                    <m:r>
                      <a:rPr>
                        <a:latin typeface="Cambria Math" panose="02040503050406030204" pitchFamily="18" charset="0"/>
                      </a:rPr>
                      <m:t>𝛼</m:t>
                    </m:r>
                    <m:r>
                      <a:rPr>
                        <a:latin typeface="Cambria Math" panose="02040503050406030204" pitchFamily="18" charset="0"/>
                      </a:rPr>
                      <m:t>=0.01</m:t>
                    </m:r>
                  </m:oMath>
                </a14:m>
                <a:r>
                  <a:rPr sz="2800" dirty="0"/>
                  <a:t> and the number of degrees of freedom is </a:t>
                </a:r>
                <a:br>
                  <a:rPr lang="en-US" sz="2800" dirty="0"/>
                </a:br>
                <a14:m>
                  <m:oMath xmlns:m="http://schemas.openxmlformats.org/officeDocument/2006/math">
                    <m:r>
                      <a:rPr>
                        <a:latin typeface="Cambria Math" panose="02040503050406030204" pitchFamily="18" charset="0"/>
                      </a:rPr>
                      <m:t>𝑑𝑓</m:t>
                    </m:r>
                    <m:r>
                      <a:rPr>
                        <a:latin typeface="Cambria Math" panose="02040503050406030204" pitchFamily="18" charset="0"/>
                      </a:rPr>
                      <m:t>=</m:t>
                    </m:r>
                    <m:r>
                      <a:rPr>
                        <a:latin typeface="Cambria Math" panose="02040503050406030204" pitchFamily="18" charset="0"/>
                      </a:rPr>
                      <m:t>𝑛</m:t>
                    </m:r>
                    <m:r>
                      <a:rPr>
                        <a:latin typeface="Cambria Math" panose="02040503050406030204" pitchFamily="18" charset="0"/>
                      </a:rPr>
                      <m:t>−1=100−1=99</m:t>
                    </m:r>
                  </m:oMath>
                </a14:m>
                <a:r>
                  <a:rPr sz="2800" dirty="0"/>
                  <a:t>. Since the chi-square table only gives multiples of </a:t>
                </a:r>
                <a:r>
                  <a:rPr sz="2800" dirty="0">
                    <a:latin typeface="Cambria Math"/>
                  </a:rPr>
                  <a:t>10</a:t>
                </a:r>
                <a:r>
                  <a:rPr sz="2800" dirty="0"/>
                  <a:t> after </a:t>
                </a:r>
                <a:r>
                  <a:rPr sz="2800" dirty="0">
                    <a:latin typeface="Cambria Math"/>
                  </a:rPr>
                  <a:t>30</a:t>
                </a:r>
                <a:r>
                  <a:rPr sz="2800" dirty="0"/>
                  <a:t> degrees of freedom, we will approximate the critical value using the closest number of degrees of freedom given. The closest value to </a:t>
                </a:r>
                <a:r>
                  <a:rPr sz="2800" dirty="0">
                    <a:latin typeface="Cambria Math"/>
                  </a:rPr>
                  <a:t>99</a:t>
                </a:r>
                <a:r>
                  <a:rPr sz="2800" dirty="0"/>
                  <a:t> is </a:t>
                </a:r>
                <a:r>
                  <a:rPr sz="2800" dirty="0">
                    <a:latin typeface="Cambria Math"/>
                  </a:rPr>
                  <a:t>100</a:t>
                </a:r>
                <a:r>
                  <a:rPr sz="2800" dirty="0"/>
                  <a:t>, so we will use </a:t>
                </a:r>
                <a14:m>
                  <m:oMath xmlns:m="http://schemas.openxmlformats.org/officeDocument/2006/math">
                    <m:r>
                      <a:rPr>
                        <a:latin typeface="Cambria Math" panose="02040503050406030204" pitchFamily="18" charset="0"/>
                      </a:rPr>
                      <m:t>𝑑𝑓</m:t>
                    </m:r>
                    <m:r>
                      <a:rPr>
                        <a:latin typeface="Cambria Math" panose="02040503050406030204" pitchFamily="18" charset="0"/>
                      </a:rPr>
                      <m:t>=100</m:t>
                    </m:r>
                  </m:oMath>
                </a14:m>
                <a:r>
                  <a:rPr sz="2800" dirty="0"/>
                  <a:t>. Thus, the critical value is </a:t>
                </a:r>
                <a14:m>
                  <m:oMath xmlns:m="http://schemas.openxmlformats.org/officeDocument/2006/math">
                    <m:sSubSup>
                      <m:sSubSupPr>
                        <m:ctrlPr>
                          <a:rPr i="1">
                            <a:latin typeface="Cambria Math" panose="02040503050406030204" pitchFamily="18" charset="0"/>
                          </a:rPr>
                        </m:ctrlPr>
                      </m:sSubSupPr>
                      <m:e>
                        <m:r>
                          <a:rPr>
                            <a:latin typeface="Cambria Math" panose="02040503050406030204" pitchFamily="18" charset="0"/>
                          </a:rPr>
                          <m:t>𝜒</m:t>
                        </m:r>
                      </m:e>
                      <m:sub>
                        <m:r>
                          <a:rPr>
                            <a:latin typeface="Cambria Math" panose="02040503050406030204" pitchFamily="18" charset="0"/>
                          </a:rPr>
                          <m:t>0.990</m:t>
                        </m:r>
                      </m:sub>
                      <m:sup>
                        <m:r>
                          <a:rPr>
                            <a:latin typeface="Cambria Math" panose="02040503050406030204" pitchFamily="18" charset="0"/>
                          </a:rPr>
                          <m:t>2</m:t>
                        </m:r>
                      </m:sup>
                    </m:sSubSup>
                    <m:r>
                      <a:rPr>
                        <a:latin typeface="Cambria Math" panose="02040503050406030204" pitchFamily="18" charset="0"/>
                      </a:rPr>
                      <m:t>=70.065</m:t>
                    </m:r>
                  </m:oMath>
                </a14:m>
                <a:r>
                  <a:rPr sz="2800" dirty="0"/>
                  <a:t>. Therefore, the decision rule is to reject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0</m:t>
                        </m:r>
                      </m:sub>
                    </m:sSub>
                  </m:oMath>
                </a14:m>
                <a:r>
                  <a:rPr sz="2800" dirty="0"/>
                  <a:t> if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𝜒</m:t>
                        </m:r>
                      </m:e>
                      <m:sup>
                        <m:r>
                          <a:rPr>
                            <a:latin typeface="Cambria Math" panose="02040503050406030204" pitchFamily="18" charset="0"/>
                          </a:rPr>
                          <m:t>2</m:t>
                        </m:r>
                      </m:sup>
                    </m:sSup>
                    <m:r>
                      <a:rPr>
                        <a:latin typeface="Cambria Math" panose="02040503050406030204" pitchFamily="18" charset="0"/>
                      </a:rPr>
                      <m:t>≤70.065</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2086" b="-3190"/>
                </a:stretch>
              </a:blipFill>
            </p:spPr>
            <p:txBody>
              <a:bodyPr/>
              <a:lstStyle/>
              <a:p>
                <a:r>
                  <a:rPr 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10.5.1: Hypothesis Test for a Population Variance (Left-Tailed) (cont.)</a:t>
            </a:r>
          </a:p>
        </p:txBody>
      </p:sp>
      <p:pic>
        <p:nvPicPr>
          <p:cNvPr id="5" name="Content Placeholder 4">
            <a:extLst>
              <a:ext uri="{FF2B5EF4-FFF2-40B4-BE49-F238E27FC236}">
                <a16:creationId xmlns:a16="http://schemas.microsoft.com/office/drawing/2014/main" id="{57131E93-ACBA-49AB-B0AF-8796C02C1443}"/>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95500" y="1840706"/>
            <a:ext cx="4953000" cy="333375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10.5.1: Hypothesis Test for a Population Variance (Left-Tailed)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85000" lnSpcReduction="20000"/>
              </a:bodyPr>
              <a:lstStyle/>
              <a:p>
                <a:pPr>
                  <a:defRPr sz="2800"/>
                </a:pPr>
                <a:r>
                  <a:rPr sz="2800" dirty="0"/>
                  <a:t>Since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𝜒</m:t>
                        </m:r>
                      </m:e>
                      <m:sup>
                        <m:r>
                          <a:rPr>
                            <a:latin typeface="Cambria Math" panose="02040503050406030204" pitchFamily="18" charset="0"/>
                          </a:rPr>
                          <m:t>2</m:t>
                        </m:r>
                      </m:sup>
                    </m:sSup>
                    <m:r>
                      <a:rPr>
                        <a:latin typeface="Cambria Math" panose="02040503050406030204" pitchFamily="18" charset="0"/>
                      </a:rPr>
                      <m:t>=74.36</m:t>
                    </m:r>
                  </m:oMath>
                </a14:m>
                <a:r>
                  <a:rPr sz="2800" dirty="0"/>
                  <a:t>, which is not in the rejection region, we fail to reject the null hypothesis.</a:t>
                </a:r>
              </a:p>
              <a:p>
                <a:pPr>
                  <a:defRPr sz="2800" b="1"/>
                </a:pPr>
                <a:r>
                  <a:rPr sz="2800" dirty="0"/>
                  <a:t>Method 2: </a:t>
                </a:r>
                <a14:m>
                  <m:oMath xmlns:m="http://schemas.openxmlformats.org/officeDocument/2006/math">
                    <m:r>
                      <a:rPr>
                        <a:latin typeface="Cambria Math" panose="02040503050406030204" pitchFamily="18" charset="0"/>
                      </a:rPr>
                      <m:t>𝑝</m:t>
                    </m:r>
                  </m:oMath>
                </a14:m>
                <a:r>
                  <a:rPr sz="2800" dirty="0"/>
                  <a:t>-values</a:t>
                </a:r>
              </a:p>
              <a:p>
                <a:pPr>
                  <a:defRPr sz="2800"/>
                </a:pPr>
                <a:r>
                  <a:rPr sz="2800" dirty="0"/>
                  <a:t>Since the standard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𝜒</m:t>
                        </m:r>
                      </m:e>
                      <m:sup>
                        <m:r>
                          <a:rPr>
                            <a:latin typeface="Cambria Math" panose="02040503050406030204" pitchFamily="18" charset="0"/>
                          </a:rPr>
                          <m:t>2</m:t>
                        </m:r>
                      </m:sup>
                    </m:sSup>
                  </m:oMath>
                </a14:m>
                <a:r>
                  <a:rPr sz="2800" dirty="0"/>
                  <a:t> table does not give us the area directly, we will use technology to find the area to the left of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𝜒</m:t>
                        </m:r>
                      </m:e>
                      <m:sup>
                        <m:r>
                          <a:rPr>
                            <a:latin typeface="Cambria Math" panose="02040503050406030204" pitchFamily="18" charset="0"/>
                          </a:rPr>
                          <m:t>2</m:t>
                        </m:r>
                      </m:sup>
                    </m:sSup>
                    <m:r>
                      <a:rPr>
                        <a:latin typeface="Cambria Math" panose="02040503050406030204" pitchFamily="18" charset="0"/>
                      </a:rPr>
                      <m:t>=74.36</m:t>
                    </m:r>
                  </m:oMath>
                </a14:m>
                <a:r>
                  <a:rPr sz="2800" dirty="0"/>
                  <a:t>. For this example we will use a TI-83/84 Plus calculator. Under the </a:t>
                </a:r>
                <a:r>
                  <a:rPr sz="2800" b="1" dirty="0"/>
                  <a:t>DISTR</a:t>
                </a:r>
                <a:r>
                  <a:rPr sz="2800" dirty="0"/>
                  <a:t> menu, use the </a:t>
                </a:r>
                <a:r>
                  <a:rPr sz="2800" b="1" dirty="0"/>
                  <a:t>chi-</a:t>
                </a:r>
                <a:r>
                  <a:rPr sz="2800" b="1" dirty="0" err="1"/>
                  <a:t>squaredcdf</a:t>
                </a:r>
                <a:r>
                  <a:rPr sz="2800" dirty="0"/>
                  <a:t> option. The format is </a:t>
                </a:r>
                <a:r>
                  <a:rPr b="1" dirty="0" err="1"/>
                  <a:t>chisquare-symbolcdf</a:t>
                </a:r>
                <a:r>
                  <a:rPr b="1" dirty="0"/>
                  <a:t> (</a:t>
                </a:r>
                <a:r>
                  <a:rPr b="1" dirty="0" err="1"/>
                  <a:t>lowerbound</a:t>
                </a:r>
                <a:r>
                  <a:rPr b="1" dirty="0"/>
                  <a:t>, </a:t>
                </a:r>
                <a:r>
                  <a:rPr b="1" dirty="0" err="1"/>
                  <a:t>upperbound</a:t>
                </a:r>
                <a:r>
                  <a:rPr b="1" dirty="0"/>
                  <a:t>,</a:t>
                </a:r>
                <a:r>
                  <a:rPr sz="2800" b="1" dirty="0"/>
                  <a:t> </a:t>
                </a:r>
                <a14:m>
                  <m:oMath xmlns:m="http://schemas.openxmlformats.org/officeDocument/2006/math">
                    <m:r>
                      <a:rPr b="1" i="1">
                        <a:latin typeface="Cambria Math" panose="02040503050406030204" pitchFamily="18" charset="0"/>
                      </a:rPr>
                      <m:t>𝒅𝒇</m:t>
                    </m:r>
                  </m:oMath>
                </a14:m>
                <a:r>
                  <a:rPr b="1" dirty="0"/>
                  <a:t>)</a:t>
                </a:r>
                <a:r>
                  <a:rPr sz="2800" dirty="0"/>
                  <a:t>.</a:t>
                </a:r>
              </a:p>
              <a:p>
                <a:r>
                  <a:rPr sz="2800" i="1" dirty="0" err="1"/>
                  <a:t>lowerbound</a:t>
                </a:r>
                <a:r>
                  <a:rPr sz="2800" dirty="0"/>
                  <a:t>: Since the chi-square distribution is always greater than or equal to </a:t>
                </a:r>
                <a:r>
                  <a:rPr sz="2800" dirty="0">
                    <a:latin typeface="Cambria Math"/>
                  </a:rPr>
                  <a:t>0</a:t>
                </a:r>
                <a:r>
                  <a:rPr sz="2800" dirty="0"/>
                  <a:t>, the </a:t>
                </a:r>
                <a:r>
                  <a:rPr sz="2800" dirty="0" err="1"/>
                  <a:t>lowerbound</a:t>
                </a:r>
                <a:r>
                  <a:rPr sz="2800" dirty="0"/>
                  <a:t> is </a:t>
                </a:r>
                <a:r>
                  <a:rPr sz="2800" dirty="0">
                    <a:latin typeface="Cambria Math"/>
                  </a:rPr>
                  <a:t>0</a:t>
                </a:r>
                <a:r>
                  <a:rPr sz="2800" dirty="0"/>
                  <a:t>.</a:t>
                </a:r>
              </a:p>
              <a:p>
                <a:r>
                  <a:rPr sz="2800" i="1" dirty="0" err="1"/>
                  <a:t>upperbound</a:t>
                </a:r>
                <a:r>
                  <a:rPr sz="2800" dirty="0"/>
                  <a:t>: The </a:t>
                </a:r>
                <a:r>
                  <a:rPr sz="2800" dirty="0" err="1"/>
                  <a:t>upperbound</a:t>
                </a:r>
                <a:r>
                  <a:rPr sz="2800" dirty="0"/>
                  <a:t> is our test statistic, </a:t>
                </a:r>
                <a:r>
                  <a:rPr sz="2800" dirty="0">
                    <a:latin typeface="Cambria Math"/>
                  </a:rPr>
                  <a:t>74.36</a:t>
                </a:r>
                <a:r>
                  <a:rPr sz="2800" dirty="0"/>
                  <a:t>.</a:t>
                </a:r>
              </a:p>
              <a:p>
                <a14:m>
                  <m:oMath xmlns:m="http://schemas.openxmlformats.org/officeDocument/2006/math">
                    <m:r>
                      <a:rPr>
                        <a:latin typeface="Cambria Math" panose="02040503050406030204" pitchFamily="18" charset="0"/>
                      </a:rPr>
                      <m:t>𝑑𝑓</m:t>
                    </m:r>
                  </m:oMath>
                </a14:m>
                <a:r>
                  <a:rPr sz="2800" dirty="0"/>
                  <a:t>: The degrees of freedom is </a:t>
                </a:r>
                <a14:m>
                  <m:oMath xmlns:m="http://schemas.openxmlformats.org/officeDocument/2006/math">
                    <m:r>
                      <a:rPr>
                        <a:latin typeface="Cambria Math" panose="02040503050406030204" pitchFamily="18" charset="0"/>
                      </a:rPr>
                      <m:t>𝑛</m:t>
                    </m:r>
                    <m:r>
                      <a:rPr>
                        <a:latin typeface="Cambria Math" panose="02040503050406030204" pitchFamily="18" charset="0"/>
                      </a:rPr>
                      <m:t>−1=100−1=99</m:t>
                    </m:r>
                  </m:oMath>
                </a14:m>
                <a:r>
                  <a:rPr sz="2800" dirty="0"/>
                  <a:t>.</a:t>
                </a:r>
              </a:p>
              <a:p>
                <a:pPr>
                  <a:defRPr sz="2800"/>
                </a:pPr>
                <a:r>
                  <a:rPr sz="2800" dirty="0"/>
                  <a:t>Therefore, the </a:t>
                </a:r>
                <a14:m>
                  <m:oMath xmlns:m="http://schemas.openxmlformats.org/officeDocument/2006/math">
                    <m:r>
                      <a:rPr>
                        <a:latin typeface="Cambria Math" panose="02040503050406030204" pitchFamily="18" charset="0"/>
                      </a:rPr>
                      <m:t>𝑝</m:t>
                    </m:r>
                  </m:oMath>
                </a14:m>
                <a:r>
                  <a:rPr sz="2800" dirty="0"/>
                  <a:t>-value is approximately </a:t>
                </a:r>
                <a:r>
                  <a:rPr sz="2800" dirty="0">
                    <a:latin typeface="Cambria Math"/>
                  </a:rPr>
                  <a:t>0.0305</a:t>
                </a:r>
                <a:r>
                  <a:rPr sz="2800" dirty="0"/>
                  <a:t>. Since we reject the null hypothesis if </a:t>
                </a:r>
                <a14:m>
                  <m:oMath xmlns:m="http://schemas.openxmlformats.org/officeDocument/2006/math">
                    <m:r>
                      <a:rPr>
                        <a:latin typeface="Cambria Math" panose="02040503050406030204" pitchFamily="18" charset="0"/>
                      </a:rPr>
                      <m:t>𝑝</m:t>
                    </m:r>
                    <m:r>
                      <a:rPr>
                        <a:latin typeface="Cambria Math" panose="02040503050406030204" pitchFamily="18" charset="0"/>
                      </a:rPr>
                      <m:t>≤</m:t>
                    </m:r>
                    <m:r>
                      <a:rPr>
                        <a:latin typeface="Cambria Math" panose="02040503050406030204" pitchFamily="18" charset="0"/>
                      </a:rPr>
                      <m:t>𝛼</m:t>
                    </m:r>
                  </m:oMath>
                </a14:m>
                <a:r>
                  <a:rPr sz="2800" dirty="0"/>
                  <a:t>, and the </a:t>
                </a:r>
                <a14:m>
                  <m:oMath xmlns:m="http://schemas.openxmlformats.org/officeDocument/2006/math">
                    <m:r>
                      <a:rPr>
                        <a:latin typeface="Cambria Math" panose="02040503050406030204" pitchFamily="18" charset="0"/>
                      </a:rPr>
                      <m:t>𝑝</m:t>
                    </m:r>
                  </m:oMath>
                </a14:m>
                <a:r>
                  <a:rPr sz="2800" dirty="0"/>
                  <a:t>-value is greater than </a:t>
                </a:r>
                <a:br>
                  <a:rPr lang="en-US" sz="2800" dirty="0"/>
                </a:br>
                <a14:m>
                  <m:oMath xmlns:m="http://schemas.openxmlformats.org/officeDocument/2006/math">
                    <m:r>
                      <a:rPr>
                        <a:latin typeface="Cambria Math" panose="02040503050406030204" pitchFamily="18" charset="0"/>
                      </a:rPr>
                      <m:t>𝛼</m:t>
                    </m:r>
                    <m:r>
                      <a:rPr>
                        <a:latin typeface="Cambria Math" panose="02040503050406030204" pitchFamily="18" charset="0"/>
                      </a:rPr>
                      <m:t>=0.01</m:t>
                    </m:r>
                  </m:oMath>
                </a14:m>
                <a:r>
                  <a:rPr sz="2800" dirty="0"/>
                  <a:t>, we fail to reject the null hypothesis.</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2331" r="-1852" b="-1963"/>
                </a:stretch>
              </a:blipFill>
            </p:spPr>
            <p:txBody>
              <a:bodyPr/>
              <a:lstStyle/>
              <a:p>
                <a:r>
                  <a:rPr lang="en-US">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10.5.1: Hypothesis Test for a Population Variance (Left-Tailed) (cont.)</a:t>
            </a:r>
          </a:p>
        </p:txBody>
      </p:sp>
      <p:pic>
        <p:nvPicPr>
          <p:cNvPr id="5" name="Content Placeholder 4">
            <a:extLst>
              <a:ext uri="{FF2B5EF4-FFF2-40B4-BE49-F238E27FC236}">
                <a16:creationId xmlns:a16="http://schemas.microsoft.com/office/drawing/2014/main" id="{904EFD3A-09FF-4CFB-97F8-4316B490C73F}"/>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10.5.1: Hypothesis Test for a Population Variance (Left-Tailed) (cont.)</a:t>
            </a:r>
          </a:p>
        </p:txBody>
      </p:sp>
      <p:sp>
        <p:nvSpPr>
          <p:cNvPr id="3" name="Text Placeholder 2"/>
          <p:cNvSpPr>
            <a:spLocks noGrp="1"/>
          </p:cNvSpPr>
          <p:nvPr>
            <p:ph type="body" sz="quarter" idx="10"/>
          </p:nvPr>
        </p:nvSpPr>
        <p:spPr/>
        <p:txBody>
          <a:bodyPr>
            <a:normAutofit/>
          </a:bodyPr>
          <a:lstStyle/>
          <a:p>
            <a:r>
              <a:rPr sz="2800" i="1" dirty="0"/>
              <a:t>Interpretation</a:t>
            </a:r>
            <a:r>
              <a:rPr sz="2800" dirty="0"/>
              <a:t>: Failing to reject the null hypothesis means that there is not sufficient evidence at the </a:t>
            </a:r>
            <a:r>
              <a:rPr sz="2800" dirty="0">
                <a:latin typeface="Cambria Math"/>
              </a:rPr>
              <a:t>0.01</a:t>
            </a:r>
            <a:r>
              <a:rPr sz="2800" dirty="0"/>
              <a:t> level of significance to support the new drug company's claim that the variance in the amount of the active ingredient in its drug is less than </a:t>
            </a:r>
            <a:r>
              <a:rPr sz="2800" dirty="0">
                <a:latin typeface="Cambria Math"/>
              </a:rPr>
              <a:t>0.0009</a:t>
            </a:r>
            <a:r>
              <a:rPr sz="2800" dirty="0"/>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10.5.2: Hypothesis Test for a Population Standard Deviation (Right-Tailed)</a:t>
            </a:r>
          </a:p>
        </p:txBody>
      </p:sp>
      <p:sp>
        <p:nvSpPr>
          <p:cNvPr id="3" name="Text Placeholder 2"/>
          <p:cNvSpPr>
            <a:spLocks noGrp="1"/>
          </p:cNvSpPr>
          <p:nvPr>
            <p:ph type="body" sz="quarter" idx="10"/>
          </p:nvPr>
        </p:nvSpPr>
        <p:spPr/>
        <p:txBody>
          <a:bodyPr>
            <a:normAutofit fontScale="92500"/>
          </a:bodyPr>
          <a:lstStyle/>
          <a:p>
            <a:r>
              <a:rPr sz="2800"/>
              <a:t>A manufacturer of golf balls requires that the weights of its golf balls have a standard deviation that does not exceed </a:t>
            </a:r>
            <a:r>
              <a:rPr sz="2800">
                <a:latin typeface="Cambria Math"/>
              </a:rPr>
              <a:t>0.08</a:t>
            </a:r>
            <a:r>
              <a:rPr sz="2800"/>
              <a:t> ounces. One of the quality control inspectors says that the machines need to be recalibrated because he believes the standard deviation of the weights of the golf balls is more than </a:t>
            </a:r>
            <a:r>
              <a:rPr sz="2800">
                <a:latin typeface="Cambria Math"/>
              </a:rPr>
              <a:t>0.08</a:t>
            </a:r>
            <a:r>
              <a:rPr sz="2800"/>
              <a:t> ounces. To test the machines, he selects a simple random sample of </a:t>
            </a:r>
            <a:r>
              <a:rPr sz="2800">
                <a:latin typeface="Cambria Math"/>
              </a:rPr>
              <a:t>30</a:t>
            </a:r>
            <a:r>
              <a:rPr sz="2800"/>
              <a:t> golf balls off the assembly line and finds that they have a mean weight of </a:t>
            </a:r>
            <a:r>
              <a:rPr sz="2800">
                <a:latin typeface="Cambria Math"/>
              </a:rPr>
              <a:t>1.6200</a:t>
            </a:r>
            <a:r>
              <a:rPr sz="2800"/>
              <a:t> ounces and a standard deviation of </a:t>
            </a:r>
            <a:r>
              <a:rPr sz="2800">
                <a:latin typeface="Cambria Math"/>
              </a:rPr>
              <a:t>0.0804</a:t>
            </a:r>
            <a:r>
              <a:rPr sz="2800"/>
              <a:t> ounces. Does this evidence support the need to recalibrate the machines, at the </a:t>
            </a:r>
            <a:r>
              <a:rPr sz="2800">
                <a:latin typeface="Cambria Math"/>
              </a:rPr>
              <a:t>0.05</a:t>
            </a:r>
            <a:r>
              <a:rPr sz="2800"/>
              <a:t> level of significance? Assume that the weights of the golf balls are normally distributed.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10.5.2: Hypothesis Test for a Population Standard Deviation (Right-Tailed)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r>
                  <a:rPr sz="2800" b="1"/>
                  <a:t>Solution</a:t>
                </a:r>
              </a:p>
              <a:p>
                <a:pPr>
                  <a:defRPr b="1"/>
                </a:pPr>
                <a:r>
                  <a:rPr sz="2800"/>
                  <a:t>Step 1: State the null and alternative hypotheses.</a:t>
                </a:r>
              </a:p>
              <a:p>
                <a:pPr>
                  <a:defRPr sz="2800"/>
                </a:pPr>
                <a:r>
                  <a:rPr sz="2800"/>
                  <a:t>The inspector believes that the machines need to be recalibrated because the standard deviation is greater than the allowed </a:t>
                </a:r>
                <a:r>
                  <a:rPr sz="2800">
                    <a:latin typeface="Cambria Math"/>
                  </a:rPr>
                  <a:t>0.08</a:t>
                </a:r>
                <a:r>
                  <a:rPr sz="2800"/>
                  <a:t> ounces. Thus, the research hypothesis,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𝑎</m:t>
                        </m:r>
                      </m:sub>
                    </m:sSub>
                  </m:oMath>
                </a14:m>
                <a:r>
                  <a:rPr sz="2800"/>
                  <a:t>, is that the standard deviation of the weights of the golf balls is more than </a:t>
                </a:r>
                <a:r>
                  <a:rPr sz="2800">
                    <a:latin typeface="Cambria Math"/>
                  </a:rPr>
                  <a:t>0.08</a:t>
                </a:r>
                <a:r>
                  <a:rPr sz="2800"/>
                  <a:t> ounces, which is written mathematically as </a:t>
                </a:r>
                <a14:m>
                  <m:oMath xmlns:m="http://schemas.openxmlformats.org/officeDocument/2006/math">
                    <m:r>
                      <a:rPr>
                        <a:latin typeface="Cambria Math" panose="02040503050406030204" pitchFamily="18" charset="0"/>
                      </a:rPr>
                      <m:t>𝜎</m:t>
                    </m:r>
                    <m:r>
                      <a:rPr>
                        <a:latin typeface="Cambria Math" panose="02040503050406030204" pitchFamily="18" charset="0"/>
                      </a:rPr>
                      <m:t>&gt;0.08</m:t>
                    </m:r>
                  </m:oMath>
                </a14:m>
                <a:r>
                  <a:rPr sz="2800"/>
                  <a:t>. Notice that we use </a:t>
                </a:r>
                <a14:m>
                  <m:oMath xmlns:m="http://schemas.openxmlformats.org/officeDocument/2006/math">
                    <m:r>
                      <a:rPr>
                        <a:latin typeface="Cambria Math" panose="02040503050406030204" pitchFamily="18" charset="0"/>
                      </a:rPr>
                      <m:t>𝜎</m:t>
                    </m:r>
                  </m:oMath>
                </a14:m>
                <a:r>
                  <a:rPr sz="2800"/>
                  <a:t> and not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𝜎</m:t>
                        </m:r>
                      </m:e>
                      <m:sup>
                        <m:r>
                          <a:rPr>
                            <a:latin typeface="Cambria Math" panose="02040503050406030204" pitchFamily="18" charset="0"/>
                          </a:rPr>
                          <m:t>2</m:t>
                        </m:r>
                      </m:sup>
                    </m:sSup>
                  </m:oMath>
                </a14:m>
                <a:r>
                  <a:rPr sz="2800"/>
                  <a:t> here because we are testing the standard deviation and not the variance. Thus, the hypotheses are stated as follows.</a:t>
                </a:r>
              </a:p>
              <a:p>
                <a:pPr algn="ctr">
                  <a:defRPr sz="2800"/>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0</m:t>
                          </m:r>
                        </m:sub>
                      </m:sSub>
                      <m:r>
                        <m:rPr>
                          <m:nor/>
                        </m:rPr>
                        <a:rPr/>
                        <m:t>:</m:t>
                      </m:r>
                      <m:r>
                        <a:rPr>
                          <a:latin typeface="Cambria Math" panose="02040503050406030204" pitchFamily="18" charset="0"/>
                        </a:rPr>
                        <m:t>𝜎</m:t>
                      </m:r>
                      <m:r>
                        <a:rPr>
                          <a:latin typeface="Cambria Math" panose="02040503050406030204" pitchFamily="18" charset="0"/>
                        </a:rPr>
                        <m:t>=0.08</m:t>
                      </m:r>
                    </m:oMath>
                  </m:oMathPara>
                </a14:m>
                <a:endParaRPr sz="2800"/>
              </a:p>
              <a:p>
                <a:pPr algn="ctr">
                  <a:defRPr sz="2800"/>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𝑎</m:t>
                          </m:r>
                        </m:sub>
                      </m:sSub>
                      <m:r>
                        <m:rPr>
                          <m:nor/>
                        </m:rPr>
                        <a:rPr/>
                        <m:t>:</m:t>
                      </m:r>
                      <m:r>
                        <a:rPr>
                          <a:latin typeface="Cambria Math" panose="02040503050406030204" pitchFamily="18" charset="0"/>
                        </a:rPr>
                        <m:t>𝜎</m:t>
                      </m:r>
                      <m:r>
                        <a:rPr>
                          <a:latin typeface="Cambria Math" panose="02040503050406030204" pitchFamily="18" charset="0"/>
                        </a:rPr>
                        <m:t>&gt;0.08</m:t>
                      </m:r>
                    </m:oMath>
                  </m:oMathPara>
                </a14:m>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333" t="-1840" r="-667"/>
                </a:stretch>
              </a:blipFill>
            </p:spPr>
            <p:txBody>
              <a:bodyPr/>
              <a:lstStyle/>
              <a:p>
                <a:r>
                  <a:rPr lang="en-US">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10.5.2: Hypothesis Test for a Population Standard Deviation (Right-Tailed)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a:t>Step 2: Determine which distribution to use for the test statistic, and state the level of significance.</a:t>
                </a:r>
              </a:p>
              <a:p>
                <a:pPr>
                  <a:defRPr sz="2800"/>
                </a:pPr>
                <a:r>
                  <a:rPr sz="2800"/>
                  <a:t>We are testing claims about a population standard deviation, the sample is a simple random sample, and the population is normally distributed. Therefore, we can use the chi-square distribution just as we did for variance, and thus the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𝜒</m:t>
                        </m:r>
                      </m:e>
                      <m:sup>
                        <m:r>
                          <a:rPr>
                            <a:latin typeface="Cambria Math" panose="02040503050406030204" pitchFamily="18" charset="0"/>
                          </a:rPr>
                          <m:t>2</m:t>
                        </m:r>
                      </m:sup>
                    </m:sSup>
                  </m:oMath>
                </a14:m>
                <a:r>
                  <a:rPr sz="2800"/>
                  <a:t>-test statistic with the given level of significance of </a:t>
                </a:r>
                <a14:m>
                  <m:oMath xmlns:m="http://schemas.openxmlformats.org/officeDocument/2006/math">
                    <m:r>
                      <a:rPr>
                        <a:latin typeface="Cambria Math" panose="02040503050406030204" pitchFamily="18" charset="0"/>
                      </a:rPr>
                      <m:t>𝛼</m:t>
                    </m:r>
                    <m:r>
                      <a:rPr>
                        <a:latin typeface="Cambria Math" panose="02040503050406030204" pitchFamily="18" charset="0"/>
                      </a:rPr>
                      <m:t>=0.05</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a:stretch>
              </a:blipFill>
            </p:spPr>
            <p:txBody>
              <a:bodyPr/>
              <a:lstStyle/>
              <a:p>
                <a:r>
                  <a:rPr lang="en-US">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Caution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1432522"/>
              </a:xfrm>
            </p:spPr>
            <p:txBody>
              <a:bodyPr>
                <a:normAutofit/>
              </a:bodyPr>
              <a:lstStyle/>
              <a:p>
                <a:pPr>
                  <a:defRPr sz="2800"/>
                </a:pPr>
                <a:r>
                  <a:rPr sz="2800"/>
                  <a:t>Read each example and exercise carefully. Some describe hypothesis tests for variance,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𝜎</m:t>
                        </m:r>
                      </m:e>
                      <m:sup>
                        <m:r>
                          <a:rPr>
                            <a:latin typeface="Cambria Math" panose="02040503050406030204" pitchFamily="18" charset="0"/>
                          </a:rPr>
                          <m:t>2</m:t>
                        </m:r>
                      </m:sup>
                    </m:sSup>
                  </m:oMath>
                </a14:m>
                <a:r>
                  <a:rPr sz="2800"/>
                  <a:t>, while others involve standard deviation, </a:t>
                </a:r>
                <a14:m>
                  <m:oMath xmlns:m="http://schemas.openxmlformats.org/officeDocument/2006/math">
                    <m:r>
                      <a:rPr>
                        <a:latin typeface="Cambria Math" panose="02040503050406030204" pitchFamily="18" charset="0"/>
                      </a:rPr>
                      <m:t>𝜎</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1432522"/>
              </a:xfrm>
              <a:blipFill>
                <a:blip r:embed="rId2" cstate="print"/>
                <a:stretch>
                  <a:fillRect l="-1328" t="-3333" r="-959" b="-6667"/>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10.5.2: Hypothesis Test for a Population Standard Deviation (Right-Tailed)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a:t>Step 3: Gather data and calculate the necessary sample statistics.</a:t>
                </a:r>
              </a:p>
              <a:p>
                <a:pPr>
                  <a:defRPr sz="2800"/>
                </a:pPr>
                <a:r>
                  <a:rPr sz="2800"/>
                  <a:t>Using the information provided in the problem, we know that </a:t>
                </a:r>
                <a14:m>
                  <m:oMath xmlns:m="http://schemas.openxmlformats.org/officeDocument/2006/math">
                    <m:r>
                      <a:rPr>
                        <a:latin typeface="Cambria Math" panose="02040503050406030204" pitchFamily="18" charset="0"/>
                      </a:rPr>
                      <m:t>𝑛</m:t>
                    </m:r>
                    <m:r>
                      <a:rPr>
                        <a:latin typeface="Cambria Math" panose="02040503050406030204" pitchFamily="18" charset="0"/>
                      </a:rPr>
                      <m:t>=30</m:t>
                    </m:r>
                  </m:oMath>
                </a14:m>
                <a:r>
                  <a:rPr sz="2800"/>
                  <a:t>, </a:t>
                </a:r>
                <a14:m>
                  <m:oMath xmlns:m="http://schemas.openxmlformats.org/officeDocument/2006/math">
                    <m:r>
                      <a:rPr>
                        <a:latin typeface="Cambria Math" panose="02040503050406030204" pitchFamily="18" charset="0"/>
                      </a:rPr>
                      <m:t>𝑠</m:t>
                    </m:r>
                    <m:r>
                      <a:rPr>
                        <a:latin typeface="Cambria Math" panose="02040503050406030204" pitchFamily="18" charset="0"/>
                      </a:rPr>
                      <m:t>=0.0804</m:t>
                    </m:r>
                  </m:oMath>
                </a14:m>
                <a:r>
                  <a:rPr sz="2800"/>
                  <a:t>, and </a:t>
                </a:r>
                <a14:m>
                  <m:oMath xmlns:m="http://schemas.openxmlformats.org/officeDocument/2006/math">
                    <m:r>
                      <a:rPr>
                        <a:latin typeface="Cambria Math" panose="02040503050406030204" pitchFamily="18" charset="0"/>
                      </a:rPr>
                      <m:t>𝜎</m:t>
                    </m:r>
                    <m:r>
                      <a:rPr>
                        <a:latin typeface="Cambria Math" panose="02040503050406030204" pitchFamily="18" charset="0"/>
                      </a:rPr>
                      <m:t>=0.08</m:t>
                    </m:r>
                  </m:oMath>
                </a14:m>
                <a:r>
                  <a:rPr sz="2800"/>
                  <a:t>. Substituting these values into the formula, we obtain the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𝜒</m:t>
                        </m:r>
                      </m:e>
                      <m:sup>
                        <m:r>
                          <a:rPr>
                            <a:latin typeface="Cambria Math" panose="02040503050406030204" pitchFamily="18" charset="0"/>
                          </a:rPr>
                          <m:t>2</m:t>
                        </m:r>
                      </m:sup>
                    </m:sSup>
                  </m:oMath>
                </a14:m>
                <a:r>
                  <a:rPr sz="2800"/>
                  <a:t>-test statistic as shown below.</a:t>
                </a:r>
              </a:p>
              <a:p>
                <a:pPr/>
                <a14:m>
                  <m:oMathPara xmlns:m="http://schemas.openxmlformats.org/officeDocument/2006/math">
                    <m:oMathParaPr>
                      <m:jc m:val="centerGroup"/>
                    </m:oMathParaPr>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𝜒</m:t>
                          </m:r>
                        </m:e>
                        <m:sup>
                          <m:r>
                            <a:rPr>
                              <a:latin typeface="Cambria Math" panose="02040503050406030204" pitchFamily="18" charset="0"/>
                            </a:rPr>
                            <m:t>2</m:t>
                          </m:r>
                        </m:sup>
                      </m:sSup>
                      <m:r>
                        <a:rPr>
                          <a:latin typeface="Cambria Math" panose="02040503050406030204" pitchFamily="18" charset="0"/>
                        </a:rPr>
                        <m:t>=</m:t>
                      </m:r>
                      <m:f>
                        <m:fPr>
                          <m:ctrlPr>
                            <a:rPr i="1">
                              <a:latin typeface="Cambria Math" panose="02040503050406030204" pitchFamily="18" charset="0"/>
                            </a:rPr>
                          </m:ctrlPr>
                        </m:fPr>
                        <m:num>
                          <m:d>
                            <m:dPr>
                              <m:ctrlPr>
                                <a:rPr i="1">
                                  <a:latin typeface="Cambria Math" panose="02040503050406030204" pitchFamily="18" charset="0"/>
                                </a:rPr>
                              </m:ctrlPr>
                            </m:dPr>
                            <m:e>
                              <m:r>
                                <a:rPr>
                                  <a:latin typeface="Cambria Math" panose="02040503050406030204" pitchFamily="18" charset="0"/>
                                </a:rPr>
                                <m:t>𝑛</m:t>
                              </m:r>
                              <m:r>
                                <a:rPr>
                                  <a:latin typeface="Cambria Math" panose="02040503050406030204" pitchFamily="18" charset="0"/>
                                </a:rPr>
                                <m:t>−1</m:t>
                              </m:r>
                            </m:e>
                          </m:d>
                          <m:sSup>
                            <m:sSupPr>
                              <m:ctrlPr>
                                <a:rPr i="1">
                                  <a:latin typeface="Cambria Math" panose="02040503050406030204" pitchFamily="18" charset="0"/>
                                </a:rPr>
                              </m:ctrlPr>
                            </m:sSupPr>
                            <m:e>
                              <m:r>
                                <a:rPr>
                                  <a:latin typeface="Cambria Math" panose="02040503050406030204" pitchFamily="18" charset="0"/>
                                </a:rPr>
                                <m:t>𝑠</m:t>
                              </m:r>
                            </m:e>
                            <m:sup>
                              <m:r>
                                <a:rPr>
                                  <a:latin typeface="Cambria Math" panose="02040503050406030204" pitchFamily="18" charset="0"/>
                                </a:rPr>
                                <m:t>2</m:t>
                              </m:r>
                            </m:sup>
                          </m:sSup>
                        </m:num>
                        <m:den>
                          <m:sSup>
                            <m:sSupPr>
                              <m:ctrlPr>
                                <a:rPr i="1">
                                  <a:latin typeface="Cambria Math" panose="02040503050406030204" pitchFamily="18" charset="0"/>
                                </a:rPr>
                              </m:ctrlPr>
                            </m:sSupPr>
                            <m:e>
                              <m:r>
                                <a:rPr>
                                  <a:latin typeface="Cambria Math" panose="02040503050406030204" pitchFamily="18" charset="0"/>
                                </a:rPr>
                                <m:t>𝜎</m:t>
                              </m:r>
                            </m:e>
                            <m:sup>
                              <m:r>
                                <a:rPr>
                                  <a:latin typeface="Cambria Math" panose="02040503050406030204" pitchFamily="18" charset="0"/>
                                </a:rPr>
                                <m:t>2</m:t>
                              </m:r>
                            </m:sup>
                          </m:sSup>
                        </m:den>
                      </m:f>
                    </m:oMath>
                    <m:oMath xmlns:m="http://schemas.openxmlformats.org/officeDocument/2006/math">
                      <m:phant>
                        <m:phantPr>
                          <m:show m:val="off"/>
                          <m:ctrlPr>
                            <a:rPr i="1">
                              <a:latin typeface="Cambria Math" panose="02040503050406030204" pitchFamily="18" charset="0"/>
                            </a:rPr>
                          </m:ctrlPr>
                        </m:phantPr>
                        <m:e>
                          <m:sSup>
                            <m:sSupPr>
                              <m:ctrlPr>
                                <a:rPr i="1">
                                  <a:latin typeface="Cambria Math" panose="02040503050406030204" pitchFamily="18" charset="0"/>
                                </a:rPr>
                              </m:ctrlPr>
                            </m:sSupPr>
                            <m:e>
                              <m:r>
                                <a:rPr>
                                  <a:latin typeface="Cambria Math" panose="02040503050406030204" pitchFamily="18" charset="0"/>
                                </a:rPr>
                                <m:t>𝜒</m:t>
                              </m:r>
                            </m:e>
                            <m:sup>
                              <m:r>
                                <a:rPr>
                                  <a:latin typeface="Cambria Math" panose="02040503050406030204" pitchFamily="18" charset="0"/>
                                </a:rPr>
                                <m:t>2</m:t>
                              </m:r>
                            </m:sup>
                          </m:sSup>
                        </m:e>
                      </m:phant>
                      <m:r>
                        <a:rPr>
                          <a:latin typeface="Cambria Math" panose="02040503050406030204" pitchFamily="18" charset="0"/>
                        </a:rPr>
                        <m:t>=</m:t>
                      </m:r>
                      <m:f>
                        <m:fPr>
                          <m:ctrlPr>
                            <a:rPr i="1">
                              <a:latin typeface="Cambria Math" panose="02040503050406030204" pitchFamily="18" charset="0"/>
                            </a:rPr>
                          </m:ctrlPr>
                        </m:fPr>
                        <m:num>
                          <m:d>
                            <m:dPr>
                              <m:ctrlPr>
                                <a:rPr i="1">
                                  <a:latin typeface="Cambria Math" panose="02040503050406030204" pitchFamily="18" charset="0"/>
                                </a:rPr>
                              </m:ctrlPr>
                            </m:dPr>
                            <m:e>
                              <m:r>
                                <a:rPr>
                                  <a:latin typeface="Cambria Math" panose="02040503050406030204" pitchFamily="18" charset="0"/>
                                </a:rPr>
                                <m:t>30−1</m:t>
                              </m:r>
                            </m:e>
                          </m:d>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0.0804</m:t>
                                  </m:r>
                                </m:e>
                              </m:d>
                            </m:e>
                            <m:sup>
                              <m:r>
                                <a:rPr>
                                  <a:latin typeface="Cambria Math" panose="02040503050406030204" pitchFamily="18" charset="0"/>
                                </a:rPr>
                                <m:t>2</m:t>
                              </m:r>
                            </m:sup>
                          </m:sSup>
                        </m:num>
                        <m:den>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0.08</m:t>
                                  </m:r>
                                </m:e>
                              </m:d>
                            </m:e>
                            <m:sup>
                              <m:r>
                                <a:rPr>
                                  <a:latin typeface="Cambria Math" panose="02040503050406030204" pitchFamily="18" charset="0"/>
                                </a:rPr>
                                <m:t>2</m:t>
                              </m:r>
                            </m:sup>
                          </m:sSup>
                        </m:den>
                      </m:f>
                    </m:oMath>
                    <m:oMath xmlns:m="http://schemas.openxmlformats.org/officeDocument/2006/math">
                      <m:phant>
                        <m:phantPr>
                          <m:show m:val="off"/>
                          <m:ctrlPr>
                            <a:rPr i="1">
                              <a:latin typeface="Cambria Math" panose="02040503050406030204" pitchFamily="18" charset="0"/>
                            </a:rPr>
                          </m:ctrlPr>
                        </m:phantPr>
                        <m:e>
                          <m:sSup>
                            <m:sSupPr>
                              <m:ctrlPr>
                                <a:rPr i="1">
                                  <a:latin typeface="Cambria Math" panose="02040503050406030204" pitchFamily="18" charset="0"/>
                                </a:rPr>
                              </m:ctrlPr>
                            </m:sSupPr>
                            <m:e>
                              <m:r>
                                <a:rPr>
                                  <a:latin typeface="Cambria Math" panose="02040503050406030204" pitchFamily="18" charset="0"/>
                                </a:rPr>
                                <m:t>𝜒</m:t>
                              </m:r>
                            </m:e>
                            <m:sup>
                              <m:r>
                                <a:rPr>
                                  <a:latin typeface="Cambria Math" panose="02040503050406030204" pitchFamily="18" charset="0"/>
                                </a:rPr>
                                <m:t>2</m:t>
                              </m:r>
                            </m:sup>
                          </m:sSup>
                        </m:e>
                      </m:phant>
                      <m:r>
                        <a:rPr>
                          <a:latin typeface="Cambria Math" panose="02040503050406030204" pitchFamily="18" charset="0"/>
                        </a:rPr>
                        <m:t>≈29.291</m:t>
                      </m:r>
                    </m:oMath>
                  </m:oMathPara>
                </a14:m>
                <a:endParaRPr sz="2800"/>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a:stretch>
              </a:blipFill>
            </p:spPr>
            <p:txBody>
              <a:bodyPr/>
              <a:lstStyle/>
              <a:p>
                <a:r>
                  <a:rPr 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10.5.2: Hypothesis Test for a Population Standard Deviation (Right-Tailed)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dirty="0"/>
                  <a:t>Step 4: Draw a conclusion and interpret the decision.</a:t>
                </a:r>
              </a:p>
              <a:p>
                <a:pPr>
                  <a:defRPr b="1"/>
                </a:pPr>
                <a:r>
                  <a:rPr sz="2800" dirty="0"/>
                  <a:t>Method 1: Rejection Regions</a:t>
                </a:r>
              </a:p>
              <a:p>
                <a:pPr>
                  <a:defRPr sz="2800"/>
                </a:pPr>
                <a:r>
                  <a:rPr sz="2800" dirty="0"/>
                  <a:t>This is a right-tailed test, so the rejection region is </a:t>
                </a:r>
                <a:br>
                  <a:rPr lang="en-US" sz="2800" dirty="0"/>
                </a:b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𝜒</m:t>
                        </m:r>
                      </m:e>
                      <m:sup>
                        <m:r>
                          <a:rPr>
                            <a:latin typeface="Cambria Math" panose="02040503050406030204" pitchFamily="18" charset="0"/>
                          </a:rPr>
                          <m:t>2</m:t>
                        </m:r>
                      </m:sup>
                    </m:sSup>
                    <m:r>
                      <a:rPr>
                        <a:latin typeface="Cambria Math" panose="02040503050406030204" pitchFamily="18" charset="0"/>
                      </a:rPr>
                      <m:t>≥</m:t>
                    </m:r>
                    <m:sSubSup>
                      <m:sSubSupPr>
                        <m:ctrlPr>
                          <a:rPr i="1">
                            <a:latin typeface="Cambria Math" panose="02040503050406030204" pitchFamily="18" charset="0"/>
                          </a:rPr>
                        </m:ctrlPr>
                      </m:sSubSupPr>
                      <m:e>
                        <m:r>
                          <a:rPr>
                            <a:latin typeface="Cambria Math" panose="02040503050406030204" pitchFamily="18" charset="0"/>
                          </a:rPr>
                          <m:t>𝜒</m:t>
                        </m:r>
                      </m:e>
                      <m:sub>
                        <m:r>
                          <a:rPr>
                            <a:latin typeface="Cambria Math" panose="02040503050406030204" pitchFamily="18" charset="0"/>
                          </a:rPr>
                          <m:t>𝛼</m:t>
                        </m:r>
                      </m:sub>
                      <m:sup>
                        <m:r>
                          <a:rPr>
                            <a:latin typeface="Cambria Math" panose="02040503050406030204" pitchFamily="18" charset="0"/>
                          </a:rPr>
                          <m:t>2</m:t>
                        </m:r>
                      </m:sup>
                    </m:sSubSup>
                  </m:oMath>
                </a14:m>
                <a:r>
                  <a:rPr sz="2800" dirty="0"/>
                  <a:t>. The level of significance is </a:t>
                </a:r>
                <a14:m>
                  <m:oMath xmlns:m="http://schemas.openxmlformats.org/officeDocument/2006/math">
                    <m:r>
                      <a:rPr>
                        <a:latin typeface="Cambria Math" panose="02040503050406030204" pitchFamily="18" charset="0"/>
                      </a:rPr>
                      <m:t>𝛼</m:t>
                    </m:r>
                    <m:r>
                      <a:rPr>
                        <a:latin typeface="Cambria Math" panose="02040503050406030204" pitchFamily="18" charset="0"/>
                      </a:rPr>
                      <m:t>=0.05</m:t>
                    </m:r>
                  </m:oMath>
                </a14:m>
                <a:r>
                  <a:rPr sz="2800" dirty="0"/>
                  <a:t>, and the number of degrees of freedom is </a:t>
                </a:r>
                <a:br>
                  <a:rPr lang="en-US" dirty="0">
                    <a:latin typeface="Cambria Math" panose="02040503050406030204" pitchFamily="18" charset="0"/>
                  </a:rPr>
                </a:br>
                <a14:m>
                  <m:oMath xmlns:m="http://schemas.openxmlformats.org/officeDocument/2006/math">
                    <m:r>
                      <a:rPr>
                        <a:latin typeface="Cambria Math" panose="02040503050406030204" pitchFamily="18" charset="0"/>
                      </a:rPr>
                      <m:t>𝑑𝑓</m:t>
                    </m:r>
                    <m:r>
                      <a:rPr>
                        <a:latin typeface="Cambria Math" panose="02040503050406030204" pitchFamily="18" charset="0"/>
                      </a:rPr>
                      <m:t>=</m:t>
                    </m:r>
                    <m:r>
                      <a:rPr>
                        <a:latin typeface="Cambria Math" panose="02040503050406030204" pitchFamily="18" charset="0"/>
                      </a:rPr>
                      <m:t>𝑛</m:t>
                    </m:r>
                    <m:r>
                      <a:rPr>
                        <a:latin typeface="Cambria Math" panose="02040503050406030204" pitchFamily="18" charset="0"/>
                      </a:rPr>
                      <m:t>−1=30−1=29</m:t>
                    </m:r>
                  </m:oMath>
                </a14:m>
                <a:r>
                  <a:rPr sz="2800" dirty="0"/>
                  <a:t>. Thus, the critical value is </a:t>
                </a:r>
                <a14:m>
                  <m:oMath xmlns:m="http://schemas.openxmlformats.org/officeDocument/2006/math">
                    <m:sSubSup>
                      <m:sSubSupPr>
                        <m:ctrlPr>
                          <a:rPr i="1">
                            <a:latin typeface="Cambria Math" panose="02040503050406030204" pitchFamily="18" charset="0"/>
                          </a:rPr>
                        </m:ctrlPr>
                      </m:sSubSupPr>
                      <m:e>
                        <m:r>
                          <a:rPr>
                            <a:latin typeface="Cambria Math" panose="02040503050406030204" pitchFamily="18" charset="0"/>
                          </a:rPr>
                          <m:t>𝜒</m:t>
                        </m:r>
                      </m:e>
                      <m:sub>
                        <m:r>
                          <a:rPr>
                            <a:latin typeface="Cambria Math" panose="02040503050406030204" pitchFamily="18" charset="0"/>
                          </a:rPr>
                          <m:t>0.050</m:t>
                        </m:r>
                      </m:sub>
                      <m:sup>
                        <m:r>
                          <a:rPr>
                            <a:latin typeface="Cambria Math" panose="02040503050406030204" pitchFamily="18" charset="0"/>
                          </a:rPr>
                          <m:t>2</m:t>
                        </m:r>
                      </m:sup>
                    </m:sSubSup>
                    <m:r>
                      <a:rPr>
                        <a:latin typeface="Cambria Math" panose="02040503050406030204" pitchFamily="18" charset="0"/>
                      </a:rPr>
                      <m:t>=42.557</m:t>
                    </m:r>
                  </m:oMath>
                </a14:m>
                <a:r>
                  <a:rPr sz="2800" dirty="0"/>
                  <a:t>. Therefore, the decision rule is to reject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0</m:t>
                        </m:r>
                      </m:sub>
                    </m:sSub>
                  </m:oMath>
                </a14:m>
                <a:r>
                  <a:rPr sz="2800" dirty="0"/>
                  <a:t> if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𝜒</m:t>
                        </m:r>
                      </m:e>
                      <m:sup>
                        <m:r>
                          <a:rPr>
                            <a:latin typeface="Cambria Math" panose="02040503050406030204" pitchFamily="18" charset="0"/>
                          </a:rPr>
                          <m:t>2</m:t>
                        </m:r>
                      </m:sup>
                    </m:sSup>
                    <m:r>
                      <a:rPr>
                        <a:latin typeface="Cambria Math" panose="02040503050406030204" pitchFamily="18" charset="0"/>
                      </a:rPr>
                      <m:t>≥42.557</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a:stretch>
              </a:blipFill>
            </p:spPr>
            <p:txBody>
              <a:bodyPr/>
              <a:lstStyle/>
              <a:p>
                <a:r>
                  <a:rPr lang="en-US">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10.5.2: Hypothesis Test for a Population Standard Deviation (Right-Tailed) (cont.)</a:t>
            </a:r>
          </a:p>
        </p:txBody>
      </p:sp>
      <p:pic>
        <p:nvPicPr>
          <p:cNvPr id="5" name="Content Placeholder 4">
            <a:extLst>
              <a:ext uri="{FF2B5EF4-FFF2-40B4-BE49-F238E27FC236}">
                <a16:creationId xmlns:a16="http://schemas.microsoft.com/office/drawing/2014/main" id="{B7FF26F1-0EA9-4AEE-AAE8-AFBE3C8925A9}"/>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95500" y="1602581"/>
            <a:ext cx="4953000" cy="3810000"/>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10.5.2: Hypothesis Test for a Population Standard Deviation (Right-Tailed)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85000" lnSpcReduction="10000"/>
              </a:bodyPr>
              <a:lstStyle/>
              <a:p>
                <a:pPr>
                  <a:defRPr sz="2800"/>
                </a:pPr>
                <a:r>
                  <a:rPr sz="2800" dirty="0"/>
                  <a:t>Since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𝜒</m:t>
                        </m:r>
                      </m:e>
                      <m:sup>
                        <m:r>
                          <a:rPr>
                            <a:latin typeface="Cambria Math" panose="02040503050406030204" pitchFamily="18" charset="0"/>
                          </a:rPr>
                          <m:t>2</m:t>
                        </m:r>
                      </m:sup>
                    </m:sSup>
                    <m:r>
                      <a:rPr>
                        <a:latin typeface="Cambria Math" panose="02040503050406030204" pitchFamily="18" charset="0"/>
                      </a:rPr>
                      <m:t>=29.291</m:t>
                    </m:r>
                  </m:oMath>
                </a14:m>
                <a:r>
                  <a:rPr sz="2800" dirty="0"/>
                  <a:t>, which is not in the rejection region, we fail to reject the null hypothesis.</a:t>
                </a:r>
              </a:p>
              <a:p>
                <a:pPr>
                  <a:defRPr sz="2800" b="1"/>
                </a:pPr>
                <a:r>
                  <a:rPr sz="2800" dirty="0"/>
                  <a:t>Method 2: </a:t>
                </a:r>
                <a14:m>
                  <m:oMath xmlns:m="http://schemas.openxmlformats.org/officeDocument/2006/math">
                    <m:r>
                      <a:rPr>
                        <a:latin typeface="Cambria Math" panose="02040503050406030204" pitchFamily="18" charset="0"/>
                      </a:rPr>
                      <m:t>𝑝</m:t>
                    </m:r>
                  </m:oMath>
                </a14:m>
                <a:r>
                  <a:rPr sz="2800" dirty="0"/>
                  <a:t>-values</a:t>
                </a:r>
              </a:p>
              <a:p>
                <a:pPr>
                  <a:defRPr sz="2800"/>
                </a:pPr>
                <a:r>
                  <a:rPr sz="2800" dirty="0"/>
                  <a:t>For a right-tailed test, the </a:t>
                </a:r>
                <a14:m>
                  <m:oMath xmlns:m="http://schemas.openxmlformats.org/officeDocument/2006/math">
                    <m:r>
                      <a:rPr>
                        <a:latin typeface="Cambria Math" panose="02040503050406030204" pitchFamily="18" charset="0"/>
                      </a:rPr>
                      <m:t>𝑝</m:t>
                    </m:r>
                  </m:oMath>
                </a14:m>
                <a:r>
                  <a:rPr sz="2800" dirty="0"/>
                  <a:t>-value is the area to the right of the test statistic,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𝜒</m:t>
                        </m:r>
                      </m:e>
                      <m:sup>
                        <m:r>
                          <a:rPr>
                            <a:latin typeface="Cambria Math" panose="02040503050406030204" pitchFamily="18" charset="0"/>
                          </a:rPr>
                          <m:t>2</m:t>
                        </m:r>
                      </m:sup>
                    </m:sSup>
                    <m:r>
                      <a:rPr>
                        <a:latin typeface="Cambria Math" panose="02040503050406030204" pitchFamily="18" charset="0"/>
                      </a:rPr>
                      <m:t>=29.291</m:t>
                    </m:r>
                  </m:oMath>
                </a14:m>
                <a:r>
                  <a:rPr sz="2800" dirty="0"/>
                  <a:t>. We will use Microsoft Excel to calculate the </a:t>
                </a:r>
                <a14:m>
                  <m:oMath xmlns:m="http://schemas.openxmlformats.org/officeDocument/2006/math">
                    <m:r>
                      <a:rPr>
                        <a:latin typeface="Cambria Math" panose="02040503050406030204" pitchFamily="18" charset="0"/>
                      </a:rPr>
                      <m:t>𝑝</m:t>
                    </m:r>
                  </m:oMath>
                </a14:m>
                <a:r>
                  <a:rPr sz="2800" dirty="0"/>
                  <a:t>-value. In an empty cell, enter the formula </a:t>
                </a:r>
                <a:r>
                  <a:rPr sz="2800" b="1" dirty="0"/>
                  <a:t>=CHISQ.DIST.RT(x, df)</a:t>
                </a:r>
                <a:r>
                  <a:rPr sz="2800" dirty="0"/>
                  <a:t>, where </a:t>
                </a:r>
                <a:r>
                  <a:rPr sz="2800" b="1" dirty="0"/>
                  <a:t>x</a:t>
                </a:r>
                <a:r>
                  <a:rPr sz="2800" dirty="0"/>
                  <a:t> is your test statistic and </a:t>
                </a:r>
                <a:r>
                  <a:rPr sz="2800" b="1" dirty="0"/>
                  <a:t>df</a:t>
                </a:r>
                <a:r>
                  <a:rPr sz="2800" dirty="0"/>
                  <a:t> is the degrees of freedom. Thus, enter </a:t>
                </a:r>
                <a:r>
                  <a:rPr sz="2800" b="1" dirty="0"/>
                  <a:t>=CHISQ.DIST.RT(29.291,29)</a:t>
                </a:r>
                <a:r>
                  <a:rPr sz="2800" dirty="0"/>
                  <a:t>. Therefore, the </a:t>
                </a:r>
                <a14:m>
                  <m:oMath xmlns:m="http://schemas.openxmlformats.org/officeDocument/2006/math">
                    <m:r>
                      <a:rPr>
                        <a:latin typeface="Cambria Math" panose="02040503050406030204" pitchFamily="18" charset="0"/>
                      </a:rPr>
                      <m:t>𝑝</m:t>
                    </m:r>
                  </m:oMath>
                </a14:m>
                <a:r>
                  <a:rPr sz="2800" dirty="0"/>
                  <a:t>-value is approximately </a:t>
                </a:r>
                <a14:m>
                  <m:oMath xmlns:m="http://schemas.openxmlformats.org/officeDocument/2006/math">
                    <m:r>
                      <a:rPr>
                        <a:latin typeface="Cambria Math" panose="02040503050406030204" pitchFamily="18" charset="0"/>
                      </a:rPr>
                      <m:t>=0.4500</m:t>
                    </m:r>
                  </m:oMath>
                </a14:m>
                <a:r>
                  <a:rPr sz="2800" dirty="0"/>
                  <a:t>. Since </a:t>
                </a:r>
                <a14:m>
                  <m:oMath xmlns:m="http://schemas.openxmlformats.org/officeDocument/2006/math">
                    <m:r>
                      <a:rPr>
                        <a:latin typeface="Cambria Math" panose="02040503050406030204" pitchFamily="18" charset="0"/>
                      </a:rPr>
                      <m:t>𝑝</m:t>
                    </m:r>
                    <m:r>
                      <m:rPr>
                        <m:nor/>
                      </m:rPr>
                      <a:rPr/>
                      <m:t>−</m:t>
                    </m:r>
                    <m:r>
                      <m:rPr>
                        <m:nor/>
                      </m:rPr>
                      <a:rPr/>
                      <m:t>value</m:t>
                    </m:r>
                    <m:r>
                      <a:rPr>
                        <a:latin typeface="Cambria Math" panose="02040503050406030204" pitchFamily="18" charset="0"/>
                      </a:rPr>
                      <m:t>&gt;</m:t>
                    </m:r>
                    <m:r>
                      <a:rPr>
                        <a:latin typeface="Cambria Math" panose="02040503050406030204" pitchFamily="18" charset="0"/>
                      </a:rPr>
                      <m:t>𝛼</m:t>
                    </m:r>
                  </m:oMath>
                </a14:m>
                <a:r>
                  <a:rPr sz="2800" dirty="0"/>
                  <a:t> for </a:t>
                </a:r>
                <a14:m>
                  <m:oMath xmlns:m="http://schemas.openxmlformats.org/officeDocument/2006/math">
                    <m:r>
                      <a:rPr>
                        <a:latin typeface="Cambria Math" panose="02040503050406030204" pitchFamily="18" charset="0"/>
                      </a:rPr>
                      <m:t>𝛼</m:t>
                    </m:r>
                    <m:r>
                      <a:rPr>
                        <a:latin typeface="Cambria Math" panose="02040503050406030204" pitchFamily="18" charset="0"/>
                      </a:rPr>
                      <m:t>=0.05</m:t>
                    </m:r>
                  </m:oMath>
                </a14:m>
                <a:r>
                  <a:rPr sz="2800" dirty="0"/>
                  <a:t>, we fail to reject the null hypothesis.</a:t>
                </a:r>
              </a:p>
              <a:p>
                <a:r>
                  <a:rPr sz="2800" i="1" dirty="0"/>
                  <a:t>Interpretation</a:t>
                </a:r>
                <a:r>
                  <a:rPr sz="2800" dirty="0"/>
                  <a:t>: Failing to reject the null hypothesis means that there is not sufficient evidence at the </a:t>
                </a:r>
                <a:r>
                  <a:rPr sz="2800" dirty="0">
                    <a:latin typeface="Cambria Math"/>
                  </a:rPr>
                  <a:t>0.05</a:t>
                </a:r>
                <a:r>
                  <a:rPr sz="2800" dirty="0"/>
                  <a:t> level of significance to support the need to recalibrate the machines.</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1718" r="-1926"/>
                </a:stretch>
              </a:blipFill>
            </p:spPr>
            <p:txBody>
              <a:bodyPr/>
              <a:lstStyle/>
              <a:p>
                <a:r>
                  <a:rPr lang="en-US">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10.5.3: Hypothesis Test for a Population Variance (Two-Tailed)</a:t>
            </a:r>
          </a:p>
        </p:txBody>
      </p:sp>
      <p:sp>
        <p:nvSpPr>
          <p:cNvPr id="3" name="Text Placeholder 2"/>
          <p:cNvSpPr>
            <a:spLocks noGrp="1"/>
          </p:cNvSpPr>
          <p:nvPr>
            <p:ph type="body" sz="quarter" idx="10"/>
          </p:nvPr>
        </p:nvSpPr>
        <p:spPr/>
        <p:txBody>
          <a:bodyPr>
            <a:normAutofit lnSpcReduction="10000"/>
          </a:bodyPr>
          <a:lstStyle/>
          <a:p>
            <a:r>
              <a:rPr sz="2800"/>
              <a:t>A tree farmer would like to know how much variance there is in the heights of two-year-old trees on the farm. It is generally accepted by botanists that after two years of growth, the heights of this variety of tree, measured in feet, should have a variance of </a:t>
            </a:r>
            <a:r>
              <a:rPr sz="2800">
                <a:latin typeface="Cambria Math"/>
              </a:rPr>
              <a:t>16</a:t>
            </a:r>
            <a:r>
              <a:rPr sz="2800"/>
              <a:t>. The farmer claims that after two years of growth, the variance in the heights of the trees is not </a:t>
            </a:r>
            <a:r>
              <a:rPr sz="2800">
                <a:latin typeface="Cambria Math"/>
              </a:rPr>
              <a:t>16</a:t>
            </a:r>
            <a:r>
              <a:rPr sz="2800"/>
              <a:t>. A simple random sample of </a:t>
            </a:r>
            <a:r>
              <a:rPr sz="2800">
                <a:latin typeface="Cambria Math"/>
              </a:rPr>
              <a:t>40</a:t>
            </a:r>
            <a:r>
              <a:rPr sz="2800"/>
              <a:t> two-year-old trees on the farm finds that their heights have a standard deviation of </a:t>
            </a:r>
            <a:r>
              <a:rPr sz="2800">
                <a:latin typeface="Cambria Math"/>
              </a:rPr>
              <a:t>3.2</a:t>
            </a:r>
            <a:r>
              <a:rPr sz="2800"/>
              <a:t> feet. Does this evidence, at the </a:t>
            </a:r>
            <a:r>
              <a:rPr sz="2800">
                <a:latin typeface="Cambria Math"/>
              </a:rPr>
              <a:t>0.10</a:t>
            </a:r>
            <a:r>
              <a:rPr sz="2800"/>
              <a:t> level of significance, support the farmer's claim? Assume that the heights of the trees are normally distributed.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10.5.3: Hypothesis Test for a Population Variance (Two-Tailed)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a:t>Solution</a:t>
                </a:r>
              </a:p>
              <a:p>
                <a:pPr>
                  <a:defRPr b="1"/>
                </a:pPr>
                <a:r>
                  <a:rPr sz="2800"/>
                  <a:t>Step 1: State the null and alternative hypotheses.</a:t>
                </a:r>
              </a:p>
              <a:p>
                <a:pPr>
                  <a:defRPr sz="2800"/>
                </a:pPr>
                <a:r>
                  <a:rPr sz="2800"/>
                  <a:t>The farmer's claim is that the variance of the heights of the trees is not </a:t>
                </a:r>
                <a:r>
                  <a:rPr sz="2800">
                    <a:latin typeface="Cambria Math"/>
                  </a:rPr>
                  <a:t>16</a:t>
                </a:r>
                <a:r>
                  <a:rPr sz="2800"/>
                  <a:t>. This claim is the research hypothesis, which is written mathematically as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𝑎</m:t>
                        </m:r>
                      </m:sub>
                    </m:sSub>
                    <m:r>
                      <m:rPr>
                        <m:nor/>
                      </m:rPr>
                      <a:rPr/>
                      <m:t>:</m:t>
                    </m:r>
                    <m:sSup>
                      <m:sSupPr>
                        <m:ctrlPr>
                          <a:rPr i="1">
                            <a:latin typeface="Cambria Math" panose="02040503050406030204" pitchFamily="18" charset="0"/>
                          </a:rPr>
                        </m:ctrlPr>
                      </m:sSupPr>
                      <m:e>
                        <m:r>
                          <a:rPr>
                            <a:latin typeface="Cambria Math" panose="02040503050406030204" pitchFamily="18" charset="0"/>
                          </a:rPr>
                          <m:t>𝜎</m:t>
                        </m:r>
                      </m:e>
                      <m:sup>
                        <m:r>
                          <a:rPr>
                            <a:latin typeface="Cambria Math" panose="02040503050406030204" pitchFamily="18" charset="0"/>
                          </a:rPr>
                          <m:t>2</m:t>
                        </m:r>
                      </m:sup>
                    </m:sSup>
                    <m:r>
                      <a:rPr>
                        <a:latin typeface="Cambria Math" panose="02040503050406030204" pitchFamily="18" charset="0"/>
                      </a:rPr>
                      <m:t>≠16</m:t>
                    </m:r>
                  </m:oMath>
                </a14:m>
                <a:r>
                  <a:rPr sz="2800"/>
                  <a:t>. Thus, the hypotheses are stated as follows.</a:t>
                </a:r>
              </a:p>
              <a:p>
                <a:pPr algn="ctr">
                  <a:defRPr sz="2800"/>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0</m:t>
                          </m:r>
                        </m:sub>
                      </m:sSub>
                      <m:r>
                        <m:rPr>
                          <m:nor/>
                        </m:rPr>
                        <a:rPr/>
                        <m:t>:</m:t>
                      </m:r>
                      <m:sSup>
                        <m:sSupPr>
                          <m:ctrlPr>
                            <a:rPr i="1">
                              <a:latin typeface="Cambria Math" panose="02040503050406030204" pitchFamily="18" charset="0"/>
                            </a:rPr>
                          </m:ctrlPr>
                        </m:sSupPr>
                        <m:e>
                          <m:r>
                            <a:rPr>
                              <a:latin typeface="Cambria Math" panose="02040503050406030204" pitchFamily="18" charset="0"/>
                            </a:rPr>
                            <m:t>𝜎</m:t>
                          </m:r>
                        </m:e>
                        <m:sup>
                          <m:r>
                            <a:rPr>
                              <a:latin typeface="Cambria Math" panose="02040503050406030204" pitchFamily="18" charset="0"/>
                            </a:rPr>
                            <m:t>2</m:t>
                          </m:r>
                        </m:sup>
                      </m:sSup>
                      <m:r>
                        <a:rPr>
                          <a:latin typeface="Cambria Math" panose="02040503050406030204" pitchFamily="18" charset="0"/>
                        </a:rPr>
                        <m:t>=16</m:t>
                      </m:r>
                    </m:oMath>
                  </m:oMathPara>
                </a14:m>
                <a:endParaRPr sz="2800"/>
              </a:p>
              <a:p>
                <a:pPr algn="ctr">
                  <a:defRPr sz="2800"/>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𝑎</m:t>
                          </m:r>
                        </m:sub>
                      </m:sSub>
                      <m:r>
                        <m:rPr>
                          <m:nor/>
                        </m:rPr>
                        <a:rPr/>
                        <m:t>:</m:t>
                      </m:r>
                      <m:sSup>
                        <m:sSupPr>
                          <m:ctrlPr>
                            <a:rPr i="1">
                              <a:latin typeface="Cambria Math" panose="02040503050406030204" pitchFamily="18" charset="0"/>
                            </a:rPr>
                          </m:ctrlPr>
                        </m:sSupPr>
                        <m:e>
                          <m:r>
                            <a:rPr>
                              <a:latin typeface="Cambria Math" panose="02040503050406030204" pitchFamily="18" charset="0"/>
                            </a:rPr>
                            <m:t>𝜎</m:t>
                          </m:r>
                        </m:e>
                        <m:sup>
                          <m:r>
                            <a:rPr>
                              <a:latin typeface="Cambria Math" panose="02040503050406030204" pitchFamily="18" charset="0"/>
                            </a:rPr>
                            <m:t>2</m:t>
                          </m:r>
                        </m:sup>
                      </m:sSup>
                      <m:r>
                        <a:rPr>
                          <a:latin typeface="Cambria Math" panose="02040503050406030204" pitchFamily="18" charset="0"/>
                        </a:rPr>
                        <m:t>≠16</m:t>
                      </m:r>
                    </m:oMath>
                  </m:oMathPara>
                </a14:m>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r="-1259"/>
                </a:stretch>
              </a:blipFill>
            </p:spPr>
            <p:txBody>
              <a:bodyPr/>
              <a:lstStyle/>
              <a:p>
                <a:r>
                  <a:rPr lang="en-US">
                    <a:noFill/>
                  </a:rPr>
                  <a:t> </a:t>
                </a:r>
              </a:p>
            </p:txBody>
          </p:sp>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10.5.3: Hypothesis Test for a Population Variance (Two-Tailed)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a:t>Step 2: Determine which distribution to use for the test statistic, and state the level of significance.</a:t>
                </a:r>
              </a:p>
              <a:p>
                <a:pPr>
                  <a:defRPr sz="2800"/>
                </a:pPr>
                <a:r>
                  <a:rPr sz="2800"/>
                  <a:t>We are testing claims about a population variance, the sample is a simple random sample, and the population is normally distributed. Therefore, we can use the chi-square distribution and the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𝜒</m:t>
                        </m:r>
                      </m:e>
                      <m:sup>
                        <m:r>
                          <a:rPr>
                            <a:latin typeface="Cambria Math" panose="02040503050406030204" pitchFamily="18" charset="0"/>
                          </a:rPr>
                          <m:t>2</m:t>
                        </m:r>
                      </m:sup>
                    </m:sSup>
                  </m:oMath>
                </a14:m>
                <a:r>
                  <a:rPr sz="2800"/>
                  <a:t>-test statistic with the given level of significance of </a:t>
                </a:r>
                <a14:m>
                  <m:oMath xmlns:m="http://schemas.openxmlformats.org/officeDocument/2006/math">
                    <m:r>
                      <a:rPr>
                        <a:latin typeface="Cambria Math" panose="02040503050406030204" pitchFamily="18" charset="0"/>
                      </a:rPr>
                      <m:t>𝛼</m:t>
                    </m:r>
                    <m:r>
                      <a:rPr>
                        <a:latin typeface="Cambria Math" panose="02040503050406030204" pitchFamily="18" charset="0"/>
                      </a:rPr>
                      <m:t>=0.10</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r="-519"/>
                </a:stretch>
              </a:blipFill>
            </p:spPr>
            <p:txBody>
              <a:bodyPr/>
              <a:lstStyle/>
              <a:p>
                <a:r>
                  <a:rPr lang="en-US">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10.5.3: Hypothesis Test for a Population Variance (Two-Tailed)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a:t>Step 3: Gather data and calculate the necessary sample statistics.</a:t>
                </a:r>
              </a:p>
              <a:p>
                <a:pPr>
                  <a:defRPr sz="2800"/>
                </a:pPr>
                <a:r>
                  <a:rPr sz="2800"/>
                  <a:t>Using the information provided in the problem, we know that </a:t>
                </a:r>
                <a14:m>
                  <m:oMath xmlns:m="http://schemas.openxmlformats.org/officeDocument/2006/math">
                    <m:r>
                      <a:rPr>
                        <a:latin typeface="Cambria Math" panose="02040503050406030204" pitchFamily="18" charset="0"/>
                      </a:rPr>
                      <m:t>𝑛</m:t>
                    </m:r>
                    <m:r>
                      <a:rPr>
                        <a:latin typeface="Cambria Math" panose="02040503050406030204" pitchFamily="18" charset="0"/>
                      </a:rPr>
                      <m:t>=40</m:t>
                    </m:r>
                  </m:oMath>
                </a14:m>
                <a:r>
                  <a:rPr sz="2800"/>
                  <a:t>, </a:t>
                </a:r>
                <a14:m>
                  <m:oMath xmlns:m="http://schemas.openxmlformats.org/officeDocument/2006/math">
                    <m:r>
                      <a:rPr>
                        <a:latin typeface="Cambria Math" panose="02040503050406030204" pitchFamily="18" charset="0"/>
                      </a:rPr>
                      <m:t>𝑠</m:t>
                    </m:r>
                    <m:r>
                      <a:rPr>
                        <a:latin typeface="Cambria Math" panose="02040503050406030204" pitchFamily="18" charset="0"/>
                      </a:rPr>
                      <m:t>=3.2</m:t>
                    </m:r>
                  </m:oMath>
                </a14:m>
                <a:r>
                  <a:rPr sz="2800"/>
                  <a:t> and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𝜎</m:t>
                        </m:r>
                      </m:e>
                      <m:sup>
                        <m:r>
                          <a:rPr>
                            <a:latin typeface="Cambria Math" panose="02040503050406030204" pitchFamily="18" charset="0"/>
                          </a:rPr>
                          <m:t>2</m:t>
                        </m:r>
                      </m:sup>
                    </m:sSup>
                    <m:r>
                      <a:rPr>
                        <a:latin typeface="Cambria Math" panose="02040503050406030204" pitchFamily="18" charset="0"/>
                      </a:rPr>
                      <m:t>=16</m:t>
                    </m:r>
                  </m:oMath>
                </a14:m>
                <a:r>
                  <a:rPr sz="2800"/>
                  <a:t>. Substituting these values into the formula, we obtain the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𝜒</m:t>
                        </m:r>
                      </m:e>
                      <m:sup>
                        <m:r>
                          <a:rPr>
                            <a:latin typeface="Cambria Math" panose="02040503050406030204" pitchFamily="18" charset="0"/>
                          </a:rPr>
                          <m:t>2</m:t>
                        </m:r>
                      </m:sup>
                    </m:sSup>
                  </m:oMath>
                </a14:m>
                <a:r>
                  <a:rPr sz="2800"/>
                  <a:t>-test statistic as shown below.</a:t>
                </a:r>
              </a:p>
              <a:p>
                <a:pPr/>
                <a14:m>
                  <m:oMathPara xmlns:m="http://schemas.openxmlformats.org/officeDocument/2006/math">
                    <m:oMathParaPr>
                      <m:jc m:val="centerGroup"/>
                    </m:oMathParaPr>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𝜒</m:t>
                          </m:r>
                        </m:e>
                        <m:sup>
                          <m:r>
                            <a:rPr>
                              <a:latin typeface="Cambria Math" panose="02040503050406030204" pitchFamily="18" charset="0"/>
                            </a:rPr>
                            <m:t>2</m:t>
                          </m:r>
                        </m:sup>
                      </m:sSup>
                      <m:r>
                        <a:rPr>
                          <a:latin typeface="Cambria Math" panose="02040503050406030204" pitchFamily="18" charset="0"/>
                        </a:rPr>
                        <m:t>=</m:t>
                      </m:r>
                      <m:f>
                        <m:fPr>
                          <m:ctrlPr>
                            <a:rPr i="1">
                              <a:latin typeface="Cambria Math" panose="02040503050406030204" pitchFamily="18" charset="0"/>
                            </a:rPr>
                          </m:ctrlPr>
                        </m:fPr>
                        <m:num>
                          <m:d>
                            <m:dPr>
                              <m:ctrlPr>
                                <a:rPr i="1">
                                  <a:latin typeface="Cambria Math" panose="02040503050406030204" pitchFamily="18" charset="0"/>
                                </a:rPr>
                              </m:ctrlPr>
                            </m:dPr>
                            <m:e>
                              <m:r>
                                <a:rPr>
                                  <a:latin typeface="Cambria Math" panose="02040503050406030204" pitchFamily="18" charset="0"/>
                                </a:rPr>
                                <m:t>𝑛</m:t>
                              </m:r>
                              <m:r>
                                <a:rPr>
                                  <a:latin typeface="Cambria Math" panose="02040503050406030204" pitchFamily="18" charset="0"/>
                                </a:rPr>
                                <m:t>−1</m:t>
                              </m:r>
                            </m:e>
                          </m:d>
                          <m:sSup>
                            <m:sSupPr>
                              <m:ctrlPr>
                                <a:rPr i="1">
                                  <a:latin typeface="Cambria Math" panose="02040503050406030204" pitchFamily="18" charset="0"/>
                                </a:rPr>
                              </m:ctrlPr>
                            </m:sSupPr>
                            <m:e>
                              <m:r>
                                <a:rPr>
                                  <a:latin typeface="Cambria Math" panose="02040503050406030204" pitchFamily="18" charset="0"/>
                                </a:rPr>
                                <m:t>𝑠</m:t>
                              </m:r>
                            </m:e>
                            <m:sup>
                              <m:r>
                                <a:rPr>
                                  <a:latin typeface="Cambria Math" panose="02040503050406030204" pitchFamily="18" charset="0"/>
                                </a:rPr>
                                <m:t>2</m:t>
                              </m:r>
                            </m:sup>
                          </m:sSup>
                        </m:num>
                        <m:den>
                          <m:sSup>
                            <m:sSupPr>
                              <m:ctrlPr>
                                <a:rPr i="1">
                                  <a:latin typeface="Cambria Math" panose="02040503050406030204" pitchFamily="18" charset="0"/>
                                </a:rPr>
                              </m:ctrlPr>
                            </m:sSupPr>
                            <m:e>
                              <m:r>
                                <a:rPr>
                                  <a:latin typeface="Cambria Math" panose="02040503050406030204" pitchFamily="18" charset="0"/>
                                </a:rPr>
                                <m:t>𝜎</m:t>
                              </m:r>
                            </m:e>
                            <m:sup>
                              <m:r>
                                <a:rPr>
                                  <a:latin typeface="Cambria Math" panose="02040503050406030204" pitchFamily="18" charset="0"/>
                                </a:rPr>
                                <m:t>2</m:t>
                              </m:r>
                            </m:sup>
                          </m:sSup>
                        </m:den>
                      </m:f>
                    </m:oMath>
                    <m:oMath xmlns:m="http://schemas.openxmlformats.org/officeDocument/2006/math">
                      <m:phant>
                        <m:phantPr>
                          <m:show m:val="off"/>
                          <m:ctrlPr>
                            <a:rPr i="1">
                              <a:latin typeface="Cambria Math" panose="02040503050406030204" pitchFamily="18" charset="0"/>
                            </a:rPr>
                          </m:ctrlPr>
                        </m:phantPr>
                        <m:e>
                          <m:sSup>
                            <m:sSupPr>
                              <m:ctrlPr>
                                <a:rPr i="1">
                                  <a:latin typeface="Cambria Math" panose="02040503050406030204" pitchFamily="18" charset="0"/>
                                </a:rPr>
                              </m:ctrlPr>
                            </m:sSupPr>
                            <m:e>
                              <m:r>
                                <a:rPr>
                                  <a:latin typeface="Cambria Math" panose="02040503050406030204" pitchFamily="18" charset="0"/>
                                </a:rPr>
                                <m:t>𝜒</m:t>
                              </m:r>
                            </m:e>
                            <m:sup>
                              <m:r>
                                <a:rPr>
                                  <a:latin typeface="Cambria Math" panose="02040503050406030204" pitchFamily="18" charset="0"/>
                                </a:rPr>
                                <m:t>2</m:t>
                              </m:r>
                            </m:sup>
                          </m:sSup>
                        </m:e>
                      </m:phant>
                      <m:r>
                        <a:rPr>
                          <a:latin typeface="Cambria Math" panose="02040503050406030204" pitchFamily="18" charset="0"/>
                        </a:rPr>
                        <m:t>=</m:t>
                      </m:r>
                      <m:f>
                        <m:fPr>
                          <m:ctrlPr>
                            <a:rPr i="1">
                              <a:latin typeface="Cambria Math" panose="02040503050406030204" pitchFamily="18" charset="0"/>
                            </a:rPr>
                          </m:ctrlPr>
                        </m:fPr>
                        <m:num>
                          <m:d>
                            <m:dPr>
                              <m:ctrlPr>
                                <a:rPr i="1">
                                  <a:latin typeface="Cambria Math" panose="02040503050406030204" pitchFamily="18" charset="0"/>
                                </a:rPr>
                              </m:ctrlPr>
                            </m:dPr>
                            <m:e>
                              <m:r>
                                <a:rPr>
                                  <a:latin typeface="Cambria Math" panose="02040503050406030204" pitchFamily="18" charset="0"/>
                                </a:rPr>
                                <m:t>40−1</m:t>
                              </m:r>
                            </m:e>
                          </m:d>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3.2</m:t>
                                  </m:r>
                                </m:e>
                              </m:d>
                            </m:e>
                            <m:sup>
                              <m:r>
                                <a:rPr>
                                  <a:latin typeface="Cambria Math" panose="02040503050406030204" pitchFamily="18" charset="0"/>
                                </a:rPr>
                                <m:t>2</m:t>
                              </m:r>
                            </m:sup>
                          </m:sSup>
                        </m:num>
                        <m:den>
                          <m:r>
                            <a:rPr>
                              <a:latin typeface="Cambria Math" panose="02040503050406030204" pitchFamily="18" charset="0"/>
                            </a:rPr>
                            <m:t>16</m:t>
                          </m:r>
                        </m:den>
                      </m:f>
                    </m:oMath>
                    <m:oMath xmlns:m="http://schemas.openxmlformats.org/officeDocument/2006/math">
                      <m:phant>
                        <m:phantPr>
                          <m:show m:val="off"/>
                          <m:ctrlPr>
                            <a:rPr i="1">
                              <a:latin typeface="Cambria Math" panose="02040503050406030204" pitchFamily="18" charset="0"/>
                            </a:rPr>
                          </m:ctrlPr>
                        </m:phantPr>
                        <m:e>
                          <m:sSup>
                            <m:sSupPr>
                              <m:ctrlPr>
                                <a:rPr i="1">
                                  <a:latin typeface="Cambria Math" panose="02040503050406030204" pitchFamily="18" charset="0"/>
                                </a:rPr>
                              </m:ctrlPr>
                            </m:sSupPr>
                            <m:e>
                              <m:r>
                                <a:rPr>
                                  <a:latin typeface="Cambria Math" panose="02040503050406030204" pitchFamily="18" charset="0"/>
                                </a:rPr>
                                <m:t>𝜒</m:t>
                              </m:r>
                            </m:e>
                            <m:sup>
                              <m:r>
                                <a:rPr>
                                  <a:latin typeface="Cambria Math" panose="02040503050406030204" pitchFamily="18" charset="0"/>
                                </a:rPr>
                                <m:t>2</m:t>
                              </m:r>
                            </m:sup>
                          </m:sSup>
                        </m:e>
                      </m:phant>
                      <m:r>
                        <a:rPr>
                          <a:latin typeface="Cambria Math" panose="02040503050406030204" pitchFamily="18" charset="0"/>
                        </a:rPr>
                        <m:t>=24.96</m:t>
                      </m:r>
                    </m:oMath>
                  </m:oMathPara>
                </a14:m>
                <a:endParaRPr sz="2800"/>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a:stretch>
              </a:blipFill>
            </p:spPr>
            <p:txBody>
              <a:bodyPr/>
              <a:lstStyle/>
              <a:p>
                <a:r>
                  <a:rPr lang="en-US">
                    <a:noFill/>
                  </a:rPr>
                  <a:t> </a:t>
                </a:r>
              </a:p>
            </p:txBody>
          </p:sp>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10.5.3: Hypothesis Test for a Population Variance (Two-Tailed)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defRPr b="1"/>
                </a:pPr>
                <a:r>
                  <a:rPr sz="2800" dirty="0"/>
                  <a:t>Step 4: Draw a conclusion and interpret the decision.</a:t>
                </a:r>
              </a:p>
              <a:p>
                <a:pPr>
                  <a:defRPr sz="2800"/>
                </a:pPr>
                <a:r>
                  <a:rPr sz="2800" dirty="0"/>
                  <a:t>This is a two-tailed test, so the rejection region is </a:t>
                </a:r>
                <a:br>
                  <a:rPr lang="en-US" sz="2800" dirty="0"/>
                </a:b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𝜒</m:t>
                        </m:r>
                      </m:e>
                      <m:sup>
                        <m:r>
                          <a:rPr>
                            <a:latin typeface="Cambria Math" panose="02040503050406030204" pitchFamily="18" charset="0"/>
                          </a:rPr>
                          <m:t>2</m:t>
                        </m:r>
                      </m:sup>
                    </m:sSup>
                    <m:r>
                      <a:rPr>
                        <a:latin typeface="Cambria Math" panose="02040503050406030204" pitchFamily="18" charset="0"/>
                      </a:rPr>
                      <m:t>≤</m:t>
                    </m:r>
                    <m:sSubSup>
                      <m:sSubSupPr>
                        <m:ctrlPr>
                          <a:rPr i="1">
                            <a:latin typeface="Cambria Math" panose="02040503050406030204" pitchFamily="18" charset="0"/>
                          </a:rPr>
                        </m:ctrlPr>
                      </m:sSubSupPr>
                      <m:e>
                        <m:r>
                          <a:rPr>
                            <a:latin typeface="Cambria Math" panose="02040503050406030204" pitchFamily="18" charset="0"/>
                          </a:rPr>
                          <m:t>𝜒</m:t>
                        </m:r>
                      </m:e>
                      <m:sub>
                        <m:d>
                          <m:dPr>
                            <m:ctrlPr>
                              <a:rPr i="1">
                                <a:latin typeface="Cambria Math" panose="02040503050406030204" pitchFamily="18" charset="0"/>
                              </a:rPr>
                            </m:ctrlPr>
                          </m:dPr>
                          <m:e>
                            <m:r>
                              <a:rPr>
                                <a:latin typeface="Cambria Math" panose="02040503050406030204" pitchFamily="18" charset="0"/>
                              </a:rPr>
                              <m:t>1−</m:t>
                            </m:r>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e>
                        </m:d>
                      </m:sub>
                      <m:sup>
                        <m:r>
                          <a:rPr>
                            <a:latin typeface="Cambria Math" panose="02040503050406030204" pitchFamily="18" charset="0"/>
                          </a:rPr>
                          <m:t>2</m:t>
                        </m:r>
                      </m:sup>
                    </m:sSubSup>
                  </m:oMath>
                </a14:m>
                <a:r>
                  <a:rPr sz="2800" dirty="0"/>
                  <a:t> or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𝜒</m:t>
                        </m:r>
                      </m:e>
                      <m:sup>
                        <m:r>
                          <a:rPr>
                            <a:latin typeface="Cambria Math" panose="02040503050406030204" pitchFamily="18" charset="0"/>
                          </a:rPr>
                          <m:t>2</m:t>
                        </m:r>
                      </m:sup>
                    </m:sSup>
                    <m:r>
                      <a:rPr>
                        <a:latin typeface="Cambria Math" panose="02040503050406030204" pitchFamily="18" charset="0"/>
                      </a:rPr>
                      <m:t>≥</m:t>
                    </m:r>
                    <m:sSubSup>
                      <m:sSubSupPr>
                        <m:ctrlPr>
                          <a:rPr i="1">
                            <a:latin typeface="Cambria Math" panose="02040503050406030204" pitchFamily="18" charset="0"/>
                          </a:rPr>
                        </m:ctrlPr>
                      </m:sSubSupPr>
                      <m:e>
                        <m:r>
                          <a:rPr>
                            <a:latin typeface="Cambria Math" panose="02040503050406030204" pitchFamily="18" charset="0"/>
                          </a:rPr>
                          <m:t>𝜒</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up>
                        <m:r>
                          <a:rPr>
                            <a:latin typeface="Cambria Math" panose="02040503050406030204" pitchFamily="18" charset="0"/>
                          </a:rPr>
                          <m:t>2</m:t>
                        </m:r>
                      </m:sup>
                    </m:sSubSup>
                  </m:oMath>
                </a14:m>
                <a:r>
                  <a:rPr sz="2800" dirty="0"/>
                  <a:t>. The level of significance is </a:t>
                </a:r>
                <a14:m>
                  <m:oMath xmlns:m="http://schemas.openxmlformats.org/officeDocument/2006/math">
                    <m:r>
                      <a:rPr>
                        <a:latin typeface="Cambria Math" panose="02040503050406030204" pitchFamily="18" charset="0"/>
                      </a:rPr>
                      <m:t>𝛼</m:t>
                    </m:r>
                    <m:r>
                      <a:rPr>
                        <a:latin typeface="Cambria Math" panose="02040503050406030204" pitchFamily="18" charset="0"/>
                      </a:rPr>
                      <m:t>=0.10</m:t>
                    </m:r>
                  </m:oMath>
                </a14:m>
                <a:r>
                  <a:rPr sz="2800" dirty="0"/>
                  <a:t>. The number of degrees of freedom is </a:t>
                </a:r>
                <a:br>
                  <a:rPr lang="en-US" dirty="0">
                    <a:latin typeface="Cambria Math" panose="02040503050406030204" pitchFamily="18" charset="0"/>
                  </a:rPr>
                </a:br>
                <a14:m>
                  <m:oMath xmlns:m="http://schemas.openxmlformats.org/officeDocument/2006/math">
                    <m:r>
                      <a:rPr>
                        <a:latin typeface="Cambria Math" panose="02040503050406030204" pitchFamily="18" charset="0"/>
                      </a:rPr>
                      <m:t>𝑑𝑓</m:t>
                    </m:r>
                    <m:r>
                      <a:rPr>
                        <a:latin typeface="Cambria Math" panose="02040503050406030204" pitchFamily="18" charset="0"/>
                      </a:rPr>
                      <m:t>=</m:t>
                    </m:r>
                    <m:r>
                      <a:rPr>
                        <a:latin typeface="Cambria Math" panose="02040503050406030204" pitchFamily="18" charset="0"/>
                      </a:rPr>
                      <m:t>𝑛</m:t>
                    </m:r>
                    <m:r>
                      <a:rPr>
                        <a:latin typeface="Cambria Math" panose="02040503050406030204" pitchFamily="18" charset="0"/>
                      </a:rPr>
                      <m:t>−1=40−1=39</m:t>
                    </m:r>
                  </m:oMath>
                </a14:m>
                <a:r>
                  <a:rPr sz="2800" dirty="0"/>
                  <a:t>. Since the chi-square table only gives multiples of </a:t>
                </a:r>
                <a:r>
                  <a:rPr sz="2800" dirty="0">
                    <a:latin typeface="Cambria Math"/>
                  </a:rPr>
                  <a:t>10</a:t>
                </a:r>
                <a:r>
                  <a:rPr sz="2800" dirty="0"/>
                  <a:t> after </a:t>
                </a:r>
                <a:r>
                  <a:rPr sz="2800" dirty="0">
                    <a:latin typeface="Cambria Math"/>
                  </a:rPr>
                  <a:t>30</a:t>
                </a:r>
                <a:r>
                  <a:rPr sz="2800" dirty="0"/>
                  <a:t> degrees of freedom, we will approximate the critical value using the closest number of degrees of freedom given. The closest value to </a:t>
                </a:r>
                <a:r>
                  <a:rPr sz="2800" dirty="0">
                    <a:latin typeface="Cambria Math"/>
                  </a:rPr>
                  <a:t>39</a:t>
                </a:r>
                <a:r>
                  <a:rPr sz="2800" dirty="0"/>
                  <a:t> is </a:t>
                </a:r>
                <a:r>
                  <a:rPr sz="2800" dirty="0">
                    <a:latin typeface="Cambria Math"/>
                  </a:rPr>
                  <a:t>40</a:t>
                </a:r>
                <a:r>
                  <a:rPr sz="2800" dirty="0"/>
                  <a:t>, so we will use </a:t>
                </a:r>
                <a14:m>
                  <m:oMath xmlns:m="http://schemas.openxmlformats.org/officeDocument/2006/math">
                    <m:r>
                      <a:rPr>
                        <a:latin typeface="Cambria Math" panose="02040503050406030204" pitchFamily="18" charset="0"/>
                      </a:rPr>
                      <m:t>𝑑𝑓</m:t>
                    </m:r>
                    <m:r>
                      <a:rPr>
                        <a:latin typeface="Cambria Math" panose="02040503050406030204" pitchFamily="18" charset="0"/>
                      </a:rPr>
                      <m:t>=40</m:t>
                    </m:r>
                  </m:oMath>
                </a14:m>
                <a:r>
                  <a:rPr sz="2800" dirty="0"/>
                  <a:t>. The left-hand critical value is </a:t>
                </a:r>
                <a14:m>
                  <m:oMath xmlns:m="http://schemas.openxmlformats.org/officeDocument/2006/math">
                    <m:sSubSup>
                      <m:sSubSupPr>
                        <m:ctrlPr>
                          <a:rPr i="1">
                            <a:latin typeface="Cambria Math" panose="02040503050406030204" pitchFamily="18" charset="0"/>
                          </a:rPr>
                        </m:ctrlPr>
                      </m:sSubSupPr>
                      <m:e>
                        <m:r>
                          <a:rPr>
                            <a:latin typeface="Cambria Math" panose="02040503050406030204" pitchFamily="18" charset="0"/>
                          </a:rPr>
                          <m:t>𝜒</m:t>
                        </m:r>
                      </m:e>
                      <m:sub>
                        <m:r>
                          <a:rPr>
                            <a:latin typeface="Cambria Math" panose="02040503050406030204" pitchFamily="18" charset="0"/>
                          </a:rPr>
                          <m:t>0.950</m:t>
                        </m:r>
                      </m:sub>
                      <m:sup>
                        <m:r>
                          <a:rPr>
                            <a:latin typeface="Cambria Math" panose="02040503050406030204" pitchFamily="18" charset="0"/>
                          </a:rPr>
                          <m:t>2</m:t>
                        </m:r>
                      </m:sup>
                    </m:sSubSup>
                    <m:r>
                      <a:rPr>
                        <a:latin typeface="Cambria Math" panose="02040503050406030204" pitchFamily="18" charset="0"/>
                      </a:rPr>
                      <m:t>=26.509</m:t>
                    </m:r>
                  </m:oMath>
                </a14:m>
                <a:r>
                  <a:rPr sz="2800" dirty="0"/>
                  <a:t> and the right-hand critical value is </a:t>
                </a:r>
                <a14:m>
                  <m:oMath xmlns:m="http://schemas.openxmlformats.org/officeDocument/2006/math">
                    <m:sSubSup>
                      <m:sSubSupPr>
                        <m:ctrlPr>
                          <a:rPr i="1">
                            <a:latin typeface="Cambria Math" panose="02040503050406030204" pitchFamily="18" charset="0"/>
                          </a:rPr>
                        </m:ctrlPr>
                      </m:sSubSupPr>
                      <m:e>
                        <m:r>
                          <a:rPr>
                            <a:latin typeface="Cambria Math" panose="02040503050406030204" pitchFamily="18" charset="0"/>
                          </a:rPr>
                          <m:t>𝜒</m:t>
                        </m:r>
                      </m:e>
                      <m:sub>
                        <m:r>
                          <a:rPr>
                            <a:latin typeface="Cambria Math" panose="02040503050406030204" pitchFamily="18" charset="0"/>
                          </a:rPr>
                          <m:t>0.050</m:t>
                        </m:r>
                      </m:sub>
                      <m:sup>
                        <m:r>
                          <a:rPr>
                            <a:latin typeface="Cambria Math" panose="02040503050406030204" pitchFamily="18" charset="0"/>
                          </a:rPr>
                          <m:t>2</m:t>
                        </m:r>
                      </m:sup>
                    </m:sSubSup>
                    <m:r>
                      <a:rPr>
                        <a:latin typeface="Cambria Math" panose="02040503050406030204" pitchFamily="18" charset="0"/>
                      </a:rPr>
                      <m:t>=55.758</m:t>
                    </m:r>
                  </m:oMath>
                </a14:m>
                <a:r>
                  <a:rPr sz="2800" dirty="0"/>
                  <a:t>. Thus, the decision rule is to reject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0</m:t>
                        </m:r>
                      </m:sub>
                    </m:sSub>
                  </m:oMath>
                </a14:m>
                <a:r>
                  <a:rPr sz="2800" dirty="0"/>
                  <a:t> if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𝜒</m:t>
                        </m:r>
                      </m:e>
                      <m:sup>
                        <m:r>
                          <a:rPr>
                            <a:latin typeface="Cambria Math" panose="02040503050406030204" pitchFamily="18" charset="0"/>
                          </a:rPr>
                          <m:t>2</m:t>
                        </m:r>
                      </m:sup>
                    </m:sSup>
                    <m:r>
                      <a:rPr>
                        <a:latin typeface="Cambria Math" panose="02040503050406030204" pitchFamily="18" charset="0"/>
                      </a:rPr>
                      <m:t>≤26.509</m:t>
                    </m:r>
                  </m:oMath>
                </a14:m>
                <a:r>
                  <a:rPr sz="2800" dirty="0"/>
                  <a:t> or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𝜒</m:t>
                        </m:r>
                      </m:e>
                      <m:sup>
                        <m:r>
                          <a:rPr>
                            <a:latin typeface="Cambria Math" panose="02040503050406030204" pitchFamily="18" charset="0"/>
                          </a:rPr>
                          <m:t>2</m:t>
                        </m:r>
                      </m:sup>
                    </m:sSup>
                    <m:r>
                      <a:rPr>
                        <a:latin typeface="Cambria Math" panose="02040503050406030204" pitchFamily="18" charset="0"/>
                      </a:rPr>
                      <m:t>≥55.758</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2086" r="-2000" b="-2209"/>
                </a:stretch>
              </a:blipFill>
            </p:spPr>
            <p:txBody>
              <a:bodyPr/>
              <a:lstStyle/>
              <a:p>
                <a:r>
                  <a:rPr lang="en-US">
                    <a:noFill/>
                  </a:rPr>
                  <a:t> </a:t>
                </a:r>
              </a:p>
            </p:txBody>
          </p:sp>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10.5.3: Hypothesis Test for a Population Variance (Two-Tailed) (cont.)</a:t>
            </a:r>
          </a:p>
        </p:txBody>
      </p:sp>
      <p:pic>
        <p:nvPicPr>
          <p:cNvPr id="5" name="Content Placeholder 4">
            <a:extLst>
              <a:ext uri="{FF2B5EF4-FFF2-40B4-BE49-F238E27FC236}">
                <a16:creationId xmlns:a16="http://schemas.microsoft.com/office/drawing/2014/main" id="{032D596A-B358-46FB-B35A-1B11D6E93353}"/>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47875" y="1745456"/>
            <a:ext cx="5048250" cy="352425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t>Formula: Test Statistic for a Hypothesis Test for a Population Variance or Population Standard Deviation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4785322"/>
              </a:xfrm>
            </p:spPr>
            <p:txBody>
              <a:bodyPr>
                <a:normAutofit lnSpcReduction="10000"/>
              </a:bodyPr>
              <a:lstStyle/>
              <a:p>
                <a:r>
                  <a:rPr sz="2800" dirty="0"/>
                  <a:t>When the sample taken is a simple random sample and the population distribution is approximately normal, the test statistic for a hypothesis test for a population variance or population standard deviation is given by</a:t>
                </a:r>
              </a:p>
              <a:p>
                <a:pPr algn="ctr">
                  <a:defRPr sz="2800"/>
                </a:pPr>
                <a14:m>
                  <m:oMathPara xmlns:m="http://schemas.openxmlformats.org/officeDocument/2006/math">
                    <m:oMathParaPr>
                      <m:jc m:val="centerGroup"/>
                    </m:oMathParaPr>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𝜒</m:t>
                          </m:r>
                        </m:e>
                        <m:sup>
                          <m:r>
                            <a:rPr>
                              <a:latin typeface="Cambria Math" panose="02040503050406030204" pitchFamily="18" charset="0"/>
                            </a:rPr>
                            <m:t>2</m:t>
                          </m:r>
                        </m:sup>
                      </m:sSup>
                      <m:r>
                        <a:rPr>
                          <a:latin typeface="Cambria Math" panose="02040503050406030204" pitchFamily="18" charset="0"/>
                        </a:rPr>
                        <m:t>=</m:t>
                      </m:r>
                      <m:f>
                        <m:fPr>
                          <m:ctrlPr>
                            <a:rPr i="1">
                              <a:latin typeface="Cambria Math" panose="02040503050406030204" pitchFamily="18" charset="0"/>
                            </a:rPr>
                          </m:ctrlPr>
                        </m:fPr>
                        <m:num>
                          <m:d>
                            <m:dPr>
                              <m:ctrlPr>
                                <a:rPr i="1">
                                  <a:latin typeface="Cambria Math" panose="02040503050406030204" pitchFamily="18" charset="0"/>
                                </a:rPr>
                              </m:ctrlPr>
                            </m:dPr>
                            <m:e>
                              <m:r>
                                <a:rPr>
                                  <a:latin typeface="Cambria Math" panose="02040503050406030204" pitchFamily="18" charset="0"/>
                                </a:rPr>
                                <m:t>𝑛</m:t>
                              </m:r>
                              <m:r>
                                <a:rPr>
                                  <a:latin typeface="Cambria Math" panose="02040503050406030204" pitchFamily="18" charset="0"/>
                                </a:rPr>
                                <m:t>−1</m:t>
                              </m:r>
                            </m:e>
                          </m:d>
                          <m:sSup>
                            <m:sSupPr>
                              <m:ctrlPr>
                                <a:rPr i="1">
                                  <a:latin typeface="Cambria Math" panose="02040503050406030204" pitchFamily="18" charset="0"/>
                                </a:rPr>
                              </m:ctrlPr>
                            </m:sSupPr>
                            <m:e>
                              <m:r>
                                <a:rPr>
                                  <a:latin typeface="Cambria Math" panose="02040503050406030204" pitchFamily="18" charset="0"/>
                                </a:rPr>
                                <m:t>𝑠</m:t>
                              </m:r>
                            </m:e>
                            <m:sup>
                              <m:r>
                                <a:rPr>
                                  <a:latin typeface="Cambria Math" panose="02040503050406030204" pitchFamily="18" charset="0"/>
                                </a:rPr>
                                <m:t>2</m:t>
                              </m:r>
                            </m:sup>
                          </m:sSup>
                        </m:num>
                        <m:den>
                          <m:sSup>
                            <m:sSupPr>
                              <m:ctrlPr>
                                <a:rPr i="1">
                                  <a:latin typeface="Cambria Math" panose="02040503050406030204" pitchFamily="18" charset="0"/>
                                </a:rPr>
                              </m:ctrlPr>
                            </m:sSupPr>
                            <m:e>
                              <m:r>
                                <a:rPr>
                                  <a:latin typeface="Cambria Math" panose="02040503050406030204" pitchFamily="18" charset="0"/>
                                </a:rPr>
                                <m:t>𝜎</m:t>
                              </m:r>
                            </m:e>
                            <m:sup>
                              <m:r>
                                <a:rPr>
                                  <a:latin typeface="Cambria Math" panose="02040503050406030204" pitchFamily="18" charset="0"/>
                                </a:rPr>
                                <m:t>2</m:t>
                              </m:r>
                            </m:sup>
                          </m:sSup>
                        </m:den>
                      </m:f>
                    </m:oMath>
                  </m:oMathPara>
                </a14:m>
                <a:endParaRPr sz="2800" dirty="0"/>
              </a:p>
              <a:p>
                <a:pPr>
                  <a:defRPr sz="2800"/>
                </a:pPr>
                <a:r>
                  <a:rPr sz="2800" dirty="0"/>
                  <a:t>where </a:t>
                </a:r>
                <a14:m>
                  <m:oMath xmlns:m="http://schemas.openxmlformats.org/officeDocument/2006/math">
                    <m:r>
                      <a:rPr>
                        <a:latin typeface="Cambria Math" panose="02040503050406030204" pitchFamily="18" charset="0"/>
                      </a:rPr>
                      <m:t>𝑛</m:t>
                    </m:r>
                  </m:oMath>
                </a14:m>
                <a:r>
                  <a:rPr sz="2800" dirty="0"/>
                  <a:t> is the sample size,</a:t>
                </a:r>
              </a:p>
              <a:p>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𝑠</m:t>
                        </m:r>
                      </m:e>
                      <m:sup>
                        <m:r>
                          <a:rPr>
                            <a:latin typeface="Cambria Math" panose="02040503050406030204" pitchFamily="18" charset="0"/>
                          </a:rPr>
                          <m:t>2</m:t>
                        </m:r>
                      </m:sup>
                    </m:sSup>
                  </m:oMath>
                </a14:m>
                <a:r>
                  <a:rPr sz="2800" dirty="0"/>
                  <a:t> is the sample variance, and</a:t>
                </a:r>
              </a:p>
              <a:p>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𝜎</m:t>
                        </m:r>
                      </m:e>
                      <m:sup>
                        <m:r>
                          <a:rPr>
                            <a:latin typeface="Cambria Math" panose="02040503050406030204" pitchFamily="18" charset="0"/>
                          </a:rPr>
                          <m:t>2</m:t>
                        </m:r>
                      </m:sup>
                    </m:sSup>
                  </m:oMath>
                </a14:m>
                <a:r>
                  <a:rPr sz="2800" dirty="0"/>
                  <a:t> is the presumed value of the population variance (or square of the presumed value of the population standard deviation) from the null hypothesis.</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785322"/>
              </a:xfrm>
              <a:blipFill>
                <a:blip r:embed="rId2" cstate="print"/>
                <a:stretch>
                  <a:fillRect l="-1328" t="-1899" r="-2140" b="-633"/>
                </a:stretch>
              </a:blipFill>
            </p:spPr>
            <p:txBody>
              <a:bodyPr/>
              <a:lstStyle/>
              <a:p>
                <a:r>
                  <a:rPr lang="en-US">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10.5.3: Hypothesis Test for a Population Variance (Two-Tailed)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dirty="0"/>
                  <a:t>Since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𝜒</m:t>
                        </m:r>
                      </m:e>
                      <m:sup>
                        <m:r>
                          <a:rPr>
                            <a:latin typeface="Cambria Math" panose="02040503050406030204" pitchFamily="18" charset="0"/>
                          </a:rPr>
                          <m:t>2</m:t>
                        </m:r>
                      </m:sup>
                    </m:sSup>
                    <m:r>
                      <a:rPr>
                        <a:latin typeface="Cambria Math" panose="02040503050406030204" pitchFamily="18" charset="0"/>
                      </a:rPr>
                      <m:t>=24.96</m:t>
                    </m:r>
                  </m:oMath>
                </a14:m>
                <a:r>
                  <a:rPr sz="2800" dirty="0"/>
                  <a:t>, which is in the rejection region, we reject the null hypothesis.</a:t>
                </a:r>
              </a:p>
              <a:p>
                <a:r>
                  <a:rPr sz="2800" i="1" dirty="0"/>
                  <a:t>Interpretation</a:t>
                </a:r>
                <a:r>
                  <a:rPr sz="2800" dirty="0"/>
                  <a:t>: Thus, there is sufficient evidence at the </a:t>
                </a:r>
                <a:r>
                  <a:rPr sz="2800" dirty="0">
                    <a:latin typeface="Cambria Math"/>
                  </a:rPr>
                  <a:t>0.10</a:t>
                </a:r>
                <a:r>
                  <a:rPr sz="2800" dirty="0"/>
                  <a:t> level of significance to support the farmer's claim that the variance of the heights of the two-year-old trees is not </a:t>
                </a:r>
                <a:r>
                  <a:rPr sz="2800" dirty="0">
                    <a:latin typeface="Cambria Math"/>
                  </a:rPr>
                  <a:t>16</a:t>
                </a:r>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sz="3200"/>
            </a:pPr>
            <a:r>
              <a:rPr sz="2800" dirty="0"/>
              <a:t>Formula: Degrees of Freedom for a Hypothesis Test for a Population Variance or Population Standard Deviation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2804122"/>
              </a:xfrm>
            </p:spPr>
            <p:txBody>
              <a:bodyPr>
                <a:normAutofit/>
              </a:bodyPr>
              <a:lstStyle/>
              <a:p>
                <a:r>
                  <a:rPr sz="2800" dirty="0"/>
                  <a:t>In a hypothesis test for a population variance or population standard deviation, the number of degrees of freedom for the chi-square distribution of the test statistic is given by</a:t>
                </a:r>
              </a:p>
              <a:p>
                <a:pPr algn="ctr">
                  <a:defRPr sz="2800"/>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𝑑𝑓</m:t>
                      </m:r>
                      <m:r>
                        <a:rPr>
                          <a:latin typeface="Cambria Math" panose="02040503050406030204" pitchFamily="18" charset="0"/>
                        </a:rPr>
                        <m:t>=</m:t>
                      </m:r>
                      <m:r>
                        <a:rPr>
                          <a:latin typeface="Cambria Math" panose="02040503050406030204" pitchFamily="18" charset="0"/>
                        </a:rPr>
                        <m:t>𝑛</m:t>
                      </m:r>
                      <m:r>
                        <a:rPr>
                          <a:latin typeface="Cambria Math" panose="02040503050406030204" pitchFamily="18" charset="0"/>
                        </a:rPr>
                        <m:t>−1</m:t>
                      </m:r>
                    </m:oMath>
                  </m:oMathPara>
                </a14:m>
                <a:endParaRPr sz="2800" dirty="0"/>
              </a:p>
              <a:p>
                <a:pPr>
                  <a:defRPr sz="2800"/>
                </a:pPr>
                <a:r>
                  <a:rPr sz="2800" dirty="0"/>
                  <a:t>where </a:t>
                </a:r>
                <a14:m>
                  <m:oMath xmlns:m="http://schemas.openxmlformats.org/officeDocument/2006/math">
                    <m:r>
                      <a:rPr>
                        <a:latin typeface="Cambria Math" panose="02040503050406030204" pitchFamily="18" charset="0"/>
                      </a:rPr>
                      <m:t>𝑛</m:t>
                    </m:r>
                  </m:oMath>
                </a14:m>
                <a:r>
                  <a:rPr sz="2800" dirty="0"/>
                  <a:t> is the sample size.</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2804122"/>
              </a:xfrm>
              <a:blipFill>
                <a:blip r:embed="rId2" cstate="print"/>
                <a:stretch>
                  <a:fillRect l="-1328" t="-1720" b="-3226"/>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sz="3200"/>
            </a:pPr>
            <a:r>
              <a:t>Procedure: Rejection Regions for Hypothesis Tests for Population Variances and Standard Deviations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2423122"/>
              </a:xfrm>
            </p:spPr>
            <p:txBody>
              <a:bodyPr>
                <a:normAutofit/>
              </a:bodyPr>
              <a:lstStyle/>
              <a:p>
                <a:pPr>
                  <a:defRPr sz="2800"/>
                </a:pPr>
                <a:r>
                  <a:rPr sz="2800"/>
                  <a:t>Reject the null hypothesis,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0</m:t>
                        </m:r>
                      </m:sub>
                    </m:sSub>
                  </m:oMath>
                </a14:m>
                <a:r>
                  <a:rPr sz="2800"/>
                  <a:t>, if:</a:t>
                </a:r>
              </a:p>
              <a:p>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𝜒</m:t>
                        </m:r>
                      </m:e>
                      <m:sup>
                        <m:r>
                          <a:rPr>
                            <a:latin typeface="Cambria Math" panose="02040503050406030204" pitchFamily="18" charset="0"/>
                          </a:rPr>
                          <m:t>2</m:t>
                        </m:r>
                      </m:sup>
                    </m:sSup>
                    <m:r>
                      <a:rPr>
                        <a:latin typeface="Cambria Math" panose="02040503050406030204" pitchFamily="18" charset="0"/>
                      </a:rPr>
                      <m:t>≤</m:t>
                    </m:r>
                    <m:sSubSup>
                      <m:sSubSupPr>
                        <m:ctrlPr>
                          <a:rPr i="1">
                            <a:latin typeface="Cambria Math" panose="02040503050406030204" pitchFamily="18" charset="0"/>
                          </a:rPr>
                        </m:ctrlPr>
                      </m:sSubSupPr>
                      <m:e>
                        <m:r>
                          <a:rPr>
                            <a:latin typeface="Cambria Math" panose="02040503050406030204" pitchFamily="18" charset="0"/>
                          </a:rPr>
                          <m:t>𝜒</m:t>
                        </m:r>
                      </m:e>
                      <m:sub>
                        <m:d>
                          <m:dPr>
                            <m:ctrlPr>
                              <a:rPr i="1">
                                <a:latin typeface="Cambria Math" panose="02040503050406030204" pitchFamily="18" charset="0"/>
                              </a:rPr>
                            </m:ctrlPr>
                          </m:dPr>
                          <m:e>
                            <m:r>
                              <a:rPr>
                                <a:latin typeface="Cambria Math" panose="02040503050406030204" pitchFamily="18" charset="0"/>
                              </a:rPr>
                              <m:t>1−</m:t>
                            </m:r>
                            <m:r>
                              <a:rPr>
                                <a:latin typeface="Cambria Math" panose="02040503050406030204" pitchFamily="18" charset="0"/>
                              </a:rPr>
                              <m:t>𝛼</m:t>
                            </m:r>
                          </m:e>
                        </m:d>
                      </m:sub>
                      <m:sup>
                        <m:r>
                          <a:rPr>
                            <a:latin typeface="Cambria Math" panose="02040503050406030204" pitchFamily="18" charset="0"/>
                          </a:rPr>
                          <m:t>2</m:t>
                        </m:r>
                      </m:sup>
                    </m:sSubSup>
                  </m:oMath>
                </a14:m>
                <a:r>
                  <a:rPr sz="2800"/>
                  <a:t> for a left-tailed test</a:t>
                </a:r>
              </a:p>
              <a:p>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𝜒</m:t>
                        </m:r>
                      </m:e>
                      <m:sup>
                        <m:r>
                          <a:rPr>
                            <a:latin typeface="Cambria Math" panose="02040503050406030204" pitchFamily="18" charset="0"/>
                          </a:rPr>
                          <m:t>2</m:t>
                        </m:r>
                      </m:sup>
                    </m:sSup>
                    <m:r>
                      <a:rPr>
                        <a:latin typeface="Cambria Math" panose="02040503050406030204" pitchFamily="18" charset="0"/>
                      </a:rPr>
                      <m:t>≥</m:t>
                    </m:r>
                    <m:sSubSup>
                      <m:sSubSupPr>
                        <m:ctrlPr>
                          <a:rPr i="1">
                            <a:latin typeface="Cambria Math" panose="02040503050406030204" pitchFamily="18" charset="0"/>
                          </a:rPr>
                        </m:ctrlPr>
                      </m:sSubSupPr>
                      <m:e>
                        <m:r>
                          <a:rPr>
                            <a:latin typeface="Cambria Math" panose="02040503050406030204" pitchFamily="18" charset="0"/>
                          </a:rPr>
                          <m:t>𝜒</m:t>
                        </m:r>
                      </m:e>
                      <m:sub>
                        <m:r>
                          <a:rPr>
                            <a:latin typeface="Cambria Math" panose="02040503050406030204" pitchFamily="18" charset="0"/>
                          </a:rPr>
                          <m:t>𝛼</m:t>
                        </m:r>
                      </m:sub>
                      <m:sup>
                        <m:r>
                          <a:rPr>
                            <a:latin typeface="Cambria Math" panose="02040503050406030204" pitchFamily="18" charset="0"/>
                          </a:rPr>
                          <m:t>2</m:t>
                        </m:r>
                      </m:sup>
                    </m:sSubSup>
                  </m:oMath>
                </a14:m>
                <a:r>
                  <a:rPr sz="2800"/>
                  <a:t> for a right-tailed test</a:t>
                </a:r>
              </a:p>
              <a:p>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𝜒</m:t>
                        </m:r>
                      </m:e>
                      <m:sup>
                        <m:r>
                          <a:rPr>
                            <a:latin typeface="Cambria Math" panose="02040503050406030204" pitchFamily="18" charset="0"/>
                          </a:rPr>
                          <m:t>2</m:t>
                        </m:r>
                      </m:sup>
                    </m:sSup>
                    <m:r>
                      <a:rPr>
                        <a:latin typeface="Cambria Math" panose="02040503050406030204" pitchFamily="18" charset="0"/>
                      </a:rPr>
                      <m:t>≤</m:t>
                    </m:r>
                    <m:sSubSup>
                      <m:sSubSupPr>
                        <m:ctrlPr>
                          <a:rPr i="1">
                            <a:latin typeface="Cambria Math" panose="02040503050406030204" pitchFamily="18" charset="0"/>
                          </a:rPr>
                        </m:ctrlPr>
                      </m:sSubSupPr>
                      <m:e>
                        <m:r>
                          <a:rPr>
                            <a:latin typeface="Cambria Math" panose="02040503050406030204" pitchFamily="18" charset="0"/>
                          </a:rPr>
                          <m:t>𝜒</m:t>
                        </m:r>
                      </m:e>
                      <m:sub>
                        <m:d>
                          <m:dPr>
                            <m:ctrlPr>
                              <a:rPr i="1">
                                <a:latin typeface="Cambria Math" panose="02040503050406030204" pitchFamily="18" charset="0"/>
                              </a:rPr>
                            </m:ctrlPr>
                          </m:dPr>
                          <m:e>
                            <m:r>
                              <a:rPr>
                                <a:latin typeface="Cambria Math" panose="02040503050406030204" pitchFamily="18" charset="0"/>
                              </a:rPr>
                              <m:t>1−</m:t>
                            </m:r>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e>
                        </m:d>
                      </m:sub>
                      <m:sup>
                        <m:r>
                          <a:rPr>
                            <a:latin typeface="Cambria Math" panose="02040503050406030204" pitchFamily="18" charset="0"/>
                          </a:rPr>
                          <m:t>2</m:t>
                        </m:r>
                      </m:sup>
                    </m:sSubSup>
                  </m:oMath>
                </a14:m>
                <a:r>
                  <a:rPr sz="2800"/>
                  <a:t> or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𝜒</m:t>
                        </m:r>
                      </m:e>
                      <m:sup>
                        <m:r>
                          <a:rPr>
                            <a:latin typeface="Cambria Math" panose="02040503050406030204" pitchFamily="18" charset="0"/>
                          </a:rPr>
                          <m:t>2</m:t>
                        </m:r>
                      </m:sup>
                    </m:sSup>
                    <m:r>
                      <a:rPr>
                        <a:latin typeface="Cambria Math" panose="02040503050406030204" pitchFamily="18" charset="0"/>
                      </a:rPr>
                      <m:t>≥</m:t>
                    </m:r>
                    <m:sSubSup>
                      <m:sSubSupPr>
                        <m:ctrlPr>
                          <a:rPr i="1">
                            <a:latin typeface="Cambria Math" panose="02040503050406030204" pitchFamily="18" charset="0"/>
                          </a:rPr>
                        </m:ctrlPr>
                      </m:sSubSupPr>
                      <m:e>
                        <m:r>
                          <a:rPr>
                            <a:latin typeface="Cambria Math" panose="02040503050406030204" pitchFamily="18" charset="0"/>
                          </a:rPr>
                          <m:t>𝜒</m:t>
                        </m:r>
                      </m:e>
                      <m:sub>
                        <m:f>
                          <m:fPr>
                            <m:type m:val="skw"/>
                            <m:ctrlPr>
                              <a:rPr i="1">
                                <a:latin typeface="Cambria Math" panose="02040503050406030204" pitchFamily="18" charset="0"/>
                              </a:rPr>
                            </m:ctrlPr>
                          </m:fPr>
                          <m:num>
                            <m:r>
                              <a:rPr>
                                <a:latin typeface="Cambria Math" panose="02040503050406030204" pitchFamily="18" charset="0"/>
                              </a:rPr>
                              <m:t>𝛼</m:t>
                            </m:r>
                          </m:num>
                          <m:den>
                            <m:r>
                              <a:rPr>
                                <a:latin typeface="Cambria Math" panose="02040503050406030204" pitchFamily="18" charset="0"/>
                              </a:rPr>
                              <m:t>2</m:t>
                            </m:r>
                          </m:den>
                        </m:f>
                      </m:sub>
                      <m:sup>
                        <m:r>
                          <a:rPr>
                            <a:latin typeface="Cambria Math" panose="02040503050406030204" pitchFamily="18" charset="0"/>
                          </a:rPr>
                          <m:t>2</m:t>
                        </m:r>
                      </m:sup>
                    </m:sSubSup>
                  </m:oMath>
                </a14:m>
                <a:r>
                  <a:rPr sz="2800"/>
                  <a:t> for a two-tailed test</a:t>
                </a:r>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2423122"/>
              </a:xfrm>
              <a:blipFill>
                <a:blip r:embed="rId2" cstate="print"/>
                <a:stretch>
                  <a:fillRect l="-1328" t="-1990"/>
                </a:stretch>
              </a:blipFill>
            </p:spPr>
            <p:txBody>
              <a:bodyPr/>
              <a:lstStyle/>
              <a:p>
                <a:r>
                  <a:rPr 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Procedure: Conclusions Using</a:t>
                </a:r>
                <a:r>
                  <a:rPr sz="2800"/>
                  <a:t> </a:t>
                </a:r>
                <a14:m>
                  <m:oMath xmlns:m="http://schemas.openxmlformats.org/officeDocument/2006/math">
                    <m:r>
                      <a:rPr sz="3200">
                        <a:latin typeface="Cambria Math"/>
                      </a:rPr>
                      <m:t>𝑝</m:t>
                    </m:r>
                  </m:oMath>
                </a14:m>
                <a:r>
                  <a:t>-Values for</a:t>
                </a:r>
                <a:r>
                  <a:rPr sz="2800"/>
                  <a:t> </a:t>
                </a:r>
                <a14:m>
                  <m:oMath xmlns:m="http://schemas.openxmlformats.org/officeDocument/2006/math">
                    <m:sSup>
                      <m:sSupPr>
                        <m:ctrlPr>
                          <a:rPr sz="3200" i="1">
                            <a:latin typeface="Cambria Math" panose="02040503050406030204" pitchFamily="18" charset="0"/>
                          </a:rPr>
                        </m:ctrlPr>
                      </m:sSupPr>
                      <m:e>
                        <m:r>
                          <a:rPr sz="3200">
                            <a:latin typeface="Cambria Math"/>
                          </a:rPr>
                          <m:t>𝜒</m:t>
                        </m:r>
                      </m:e>
                      <m:sup>
                        <m:r>
                          <a:rPr sz="3200">
                            <a:latin typeface="Cambria Math"/>
                          </a:rPr>
                          <m:t>2</m:t>
                        </m:r>
                      </m:sup>
                    </m:sSup>
                  </m:oMath>
                </a14:m>
                <a:r>
                  <a:t>-distribution</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cstate="print"/>
                <a:stretch>
                  <a:fillRect t="-16000" b="-19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a:xfrm>
                <a:off x="457200" y="1082078"/>
                <a:ext cx="8229600" cy="1584922"/>
              </a:xfrm>
            </p:spPr>
            <p:txBody>
              <a:bodyPr>
                <a:normAutofit/>
              </a:bodyPr>
              <a:lstStyle/>
              <a:p>
                <a:pPr marL="514350" indent="-514350">
                  <a:buFont typeface="+mj-lt"/>
                  <a:buChar char="•"/>
                  <a:defRPr sz="2800"/>
                </a:pPr>
                <a:r>
                  <a:rPr dirty="0"/>
                  <a:t>​</a:t>
                </a:r>
                <a:r>
                  <a:rPr sz="2800" dirty="0"/>
                  <a:t>If </a:t>
                </a:r>
                <a14:m>
                  <m:oMath xmlns:m="http://schemas.openxmlformats.org/officeDocument/2006/math">
                    <m:r>
                      <a:rPr>
                        <a:latin typeface="Cambria Math" panose="02040503050406030204" pitchFamily="18" charset="0"/>
                      </a:rPr>
                      <m:t>𝑝</m:t>
                    </m:r>
                    <m:r>
                      <m:rPr>
                        <m:nor/>
                      </m:rPr>
                      <a:rPr/>
                      <m:t>−</m:t>
                    </m:r>
                    <m:r>
                      <m:rPr>
                        <m:nor/>
                      </m:rPr>
                      <a:rPr/>
                      <m:t>value</m:t>
                    </m:r>
                    <m:r>
                      <a:rPr>
                        <a:latin typeface="Cambria Math" panose="02040503050406030204" pitchFamily="18" charset="0"/>
                      </a:rPr>
                      <m:t>≤</m:t>
                    </m:r>
                    <m:r>
                      <a:rPr>
                        <a:latin typeface="Cambria Math" panose="02040503050406030204" pitchFamily="18" charset="0"/>
                      </a:rPr>
                      <m:t>𝛼</m:t>
                    </m:r>
                  </m:oMath>
                </a14:m>
                <a:r>
                  <a:rPr sz="2800" dirty="0"/>
                  <a:t>, then </a:t>
                </a:r>
                <a:r>
                  <a:rPr sz="2800" i="1" dirty="0"/>
                  <a:t>reject</a:t>
                </a:r>
                <a:r>
                  <a:rPr sz="2800" dirty="0"/>
                  <a:t> the null hypothesis.</a:t>
                </a:r>
              </a:p>
              <a:p>
                <a:pPr marL="514350" indent="-514350">
                  <a:buFont typeface="+mj-lt"/>
                  <a:buChar char="•"/>
                  <a:defRPr sz="2800"/>
                </a:pPr>
                <a:r>
                  <a:rPr dirty="0"/>
                  <a:t>​</a:t>
                </a:r>
                <a:r>
                  <a:rPr sz="2800" dirty="0"/>
                  <a:t>If </a:t>
                </a:r>
                <a14:m>
                  <m:oMath xmlns:m="http://schemas.openxmlformats.org/officeDocument/2006/math">
                    <m:r>
                      <a:rPr>
                        <a:latin typeface="Cambria Math" panose="02040503050406030204" pitchFamily="18" charset="0"/>
                      </a:rPr>
                      <m:t>𝑝</m:t>
                    </m:r>
                    <m:r>
                      <m:rPr>
                        <m:nor/>
                      </m:rPr>
                      <a:rPr/>
                      <m:t>−</m:t>
                    </m:r>
                    <m:r>
                      <m:rPr>
                        <m:nor/>
                      </m:rPr>
                      <a:rPr/>
                      <m:t>value</m:t>
                    </m:r>
                    <m:r>
                      <a:rPr>
                        <a:latin typeface="Cambria Math" panose="02040503050406030204" pitchFamily="18" charset="0"/>
                      </a:rPr>
                      <m:t>&gt;</m:t>
                    </m:r>
                    <m:r>
                      <a:rPr>
                        <a:latin typeface="Cambria Math" panose="02040503050406030204" pitchFamily="18" charset="0"/>
                      </a:rPr>
                      <m:t>𝛼</m:t>
                    </m:r>
                  </m:oMath>
                </a14:m>
                <a:r>
                  <a:rPr sz="2800" dirty="0"/>
                  <a:t>, then </a:t>
                </a:r>
                <a:r>
                  <a:rPr sz="2800" i="1" dirty="0"/>
                  <a:t>fail to reject</a:t>
                </a:r>
                <a:r>
                  <a:rPr sz="2800" dirty="0"/>
                  <a:t> the null hypothesis.</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1584922"/>
              </a:xfrm>
              <a:blipFill>
                <a:blip r:embed="rId3"/>
                <a:stretch>
                  <a:fillRect l="-1402" t="-3396" b="-1887"/>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Technology</a:t>
            </a:r>
          </a:p>
        </p:txBody>
      </p:sp>
      <p:sp>
        <p:nvSpPr>
          <p:cNvPr id="3" name="Text Placeholder 2"/>
          <p:cNvSpPr>
            <a:spLocks noGrp="1"/>
          </p:cNvSpPr>
          <p:nvPr>
            <p:ph type="body" sz="quarter" idx="10"/>
          </p:nvPr>
        </p:nvSpPr>
        <p:spPr>
          <a:xfrm>
            <a:off x="457200" y="1082078"/>
            <a:ext cx="8229600" cy="2727922"/>
          </a:xfrm>
        </p:spPr>
        <p:txBody>
          <a:bodyPr>
            <a:normAutofit fontScale="92500" lnSpcReduction="10000"/>
          </a:bodyPr>
          <a:lstStyle/>
          <a:p>
            <a:pPr>
              <a:defRPr sz="2800"/>
            </a:pPr>
            <a:r>
              <a:rPr lang="en-US" sz="2800" dirty="0"/>
              <a:t>The p-value for a right-tailed hypothesis test for a population variance can be found at </a:t>
            </a:r>
            <a:r>
              <a:rPr sz="2800" dirty="0"/>
              <a:t>stat.hawkeslearning.com </a:t>
            </a:r>
            <a:r>
              <a:rPr lang="en-US" sz="2800" dirty="0"/>
              <a:t>by navigating to</a:t>
            </a:r>
            <a:r>
              <a:rPr sz="2800" dirty="0"/>
              <a:t> </a:t>
            </a:r>
            <a:r>
              <a:rPr b="1" dirty="0"/>
              <a:t>Technology Instructions &gt; </a:t>
            </a:r>
            <a:r>
              <a:rPr lang="en-US" b="1" dirty="0"/>
              <a:t>Chi-Square Distribution</a:t>
            </a:r>
            <a:r>
              <a:rPr b="1" dirty="0"/>
              <a:t> &gt; </a:t>
            </a:r>
            <a:r>
              <a:rPr lang="en-US" b="1" dirty="0"/>
              <a:t>Right Tailed Probability (</a:t>
            </a:r>
            <a:r>
              <a:rPr lang="en-US" b="1" dirty="0" err="1"/>
              <a:t>cdf</a:t>
            </a:r>
            <a:r>
              <a:rPr lang="en-US" b="1" dirty="0"/>
              <a:t>)</a:t>
            </a:r>
            <a:r>
              <a:rPr sz="2800" dirty="0"/>
              <a:t>.</a:t>
            </a:r>
            <a:r>
              <a:rPr lang="en-US" sz="2800" dirty="0"/>
              <a:t> Likewise, for a left-tailed test, navigate to </a:t>
            </a:r>
            <a:r>
              <a:rPr lang="en-US" b="1" dirty="0"/>
              <a:t>Technology Instructions &gt; Chi-Square Distribution &gt; Left Tailed Probability (</a:t>
            </a:r>
            <a:r>
              <a:rPr lang="en-US" b="1" dirty="0" err="1"/>
              <a:t>cdf</a:t>
            </a:r>
            <a:r>
              <a:rPr lang="en-US" b="1" dirty="0"/>
              <a:t>)</a:t>
            </a:r>
            <a:r>
              <a:rPr lang="en-US" dirty="0"/>
              <a:t>.</a:t>
            </a:r>
            <a:endParaRPr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10.5.1: Hypothesis Test for a Population Variance (Left-Tailed)</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20000"/>
              </a:bodyPr>
              <a:lstStyle/>
              <a:p>
                <a:pPr>
                  <a:defRPr sz="2800"/>
                </a:pPr>
                <a:r>
                  <a:rPr sz="2800"/>
                  <a:t>Suppose that your pharmacy currently buys Drug A, a medication for high blood pressure. However, a new company says that it has a "better" drug for blood pressure than Drug A. Both drugs have exactly the same active ingredient in them. The new company claims that its pill is better because the variance in the amounts of the active ingredient in its pills is smaller than in Drug A, which is known to have a variance of </a:t>
                </a:r>
                <a:r>
                  <a:rPr sz="2800">
                    <a:latin typeface="Cambria Math"/>
                  </a:rPr>
                  <a:t>0.0009</a:t>
                </a:r>
                <a:r>
                  <a:rPr sz="2800"/>
                  <a:t>. To test the new company's claim, a simple random sample of </a:t>
                </a:r>
                <a:r>
                  <a:rPr sz="2800">
                    <a:latin typeface="Cambria Math"/>
                  </a:rPr>
                  <a:t>100</a:t>
                </a:r>
                <a:r>
                  <a:rPr sz="2800"/>
                  <a:t> new pills are selected and the amounts of the active ingredient are found to have a mean of </a:t>
                </a:r>
                <a14:m>
                  <m:oMath xmlns:m="http://schemas.openxmlformats.org/officeDocument/2006/math">
                    <m:r>
                      <a:rPr>
                        <a:latin typeface="Cambria Math" panose="02040503050406030204" pitchFamily="18" charset="0"/>
                      </a:rPr>
                      <m:t>2.470</m:t>
                    </m:r>
                    <m:r>
                      <m:rPr>
                        <m:nor/>
                      </m:rPr>
                      <a:rPr/>
                      <m:t> </m:t>
                    </m:r>
                    <m:r>
                      <m:rPr>
                        <m:sty m:val="p"/>
                      </m:rPr>
                      <a:rPr>
                        <a:latin typeface="Cambria Math" panose="02040503050406030204" pitchFamily="18" charset="0"/>
                      </a:rPr>
                      <m:t>mg</m:t>
                    </m:r>
                  </m:oMath>
                </a14:m>
                <a:r>
                  <a:rPr sz="2800"/>
                  <a:t> and a standard deviation of </a:t>
                </a:r>
                <a14:m>
                  <m:oMath xmlns:m="http://schemas.openxmlformats.org/officeDocument/2006/math">
                    <m:r>
                      <a:rPr>
                        <a:latin typeface="Cambria Math" panose="02040503050406030204" pitchFamily="18" charset="0"/>
                      </a:rPr>
                      <m:t>0.026</m:t>
                    </m:r>
                    <m:r>
                      <m:rPr>
                        <m:nor/>
                      </m:rPr>
                      <a:rPr/>
                      <m:t> </m:t>
                    </m:r>
                    <m:r>
                      <m:rPr>
                        <m:sty m:val="p"/>
                      </m:rPr>
                      <a:rPr>
                        <a:latin typeface="Cambria Math" panose="02040503050406030204" pitchFamily="18" charset="0"/>
                      </a:rPr>
                      <m:t>mg</m:t>
                    </m:r>
                  </m:oMath>
                </a14:m>
                <a:r>
                  <a:rPr sz="2800"/>
                  <a:t>. Is this sufficient evidence, at the </a:t>
                </a:r>
                <a:r>
                  <a:rPr sz="2800">
                    <a:latin typeface="Cambria Math"/>
                  </a:rPr>
                  <a:t>0.01</a:t>
                </a:r>
                <a:r>
                  <a:rPr sz="2800"/>
                  <a:t> level of significance, to support the new company's claim that its drug has a smaller variance in the amount of the active ingredient? Assume that the amounts of the active ingredient in the pills are normally distributed.</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111" t="-2331" r="-1852"/>
                </a:stretch>
              </a:blipFill>
            </p:spPr>
            <p:txBody>
              <a:bodyPr/>
              <a:lstStyle/>
              <a:p>
                <a:r>
                  <a:rPr 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10.5.1: Hypothesis Test for a Population Variance (Left-Tailed)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a:t>Solution</a:t>
                </a:r>
              </a:p>
              <a:p>
                <a:pPr>
                  <a:defRPr b="1"/>
                </a:pPr>
                <a:r>
                  <a:rPr sz="2800"/>
                  <a:t>Step 1: State the null and alternative hypotheses.</a:t>
                </a:r>
              </a:p>
              <a:p>
                <a:pPr>
                  <a:defRPr sz="2800"/>
                </a:pPr>
                <a:r>
                  <a:rPr sz="2800"/>
                  <a:t>The new drug company wants to show that its drug's variance is smaller than the variance, </a:t>
                </a:r>
                <a:r>
                  <a:rPr sz="2800">
                    <a:latin typeface="Cambria Math"/>
                  </a:rPr>
                  <a:t>0.0009</a:t>
                </a:r>
                <a:r>
                  <a:rPr sz="2800"/>
                  <a:t>, of the other drug. This research hypothesis can be written mathematically as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𝜎</m:t>
                        </m:r>
                      </m:e>
                      <m:sup>
                        <m:r>
                          <a:rPr>
                            <a:latin typeface="Cambria Math" panose="02040503050406030204" pitchFamily="18" charset="0"/>
                          </a:rPr>
                          <m:t>2</m:t>
                        </m:r>
                      </m:sup>
                    </m:sSup>
                    <m:r>
                      <a:rPr>
                        <a:latin typeface="Cambria Math" panose="02040503050406030204" pitchFamily="18" charset="0"/>
                      </a:rPr>
                      <m:t>&lt;0.0009</m:t>
                    </m:r>
                  </m:oMath>
                </a14:m>
                <a:r>
                  <a:rPr sz="2800"/>
                  <a:t>.</a:t>
                </a:r>
              </a:p>
              <a:p>
                <a:r>
                  <a:rPr sz="2800"/>
                  <a:t>Thus, the null and alternative hypotheses are stated as follows.</a:t>
                </a:r>
              </a:p>
              <a:p>
                <a:pPr algn="ctr">
                  <a:defRPr sz="2800"/>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0</m:t>
                          </m:r>
                        </m:sub>
                      </m:sSub>
                      <m:r>
                        <m:rPr>
                          <m:nor/>
                        </m:rPr>
                        <a:rPr/>
                        <m:t>:</m:t>
                      </m:r>
                      <m:sSup>
                        <m:sSupPr>
                          <m:ctrlPr>
                            <a:rPr i="1">
                              <a:latin typeface="Cambria Math" panose="02040503050406030204" pitchFamily="18" charset="0"/>
                            </a:rPr>
                          </m:ctrlPr>
                        </m:sSupPr>
                        <m:e>
                          <m:r>
                            <a:rPr>
                              <a:latin typeface="Cambria Math" panose="02040503050406030204" pitchFamily="18" charset="0"/>
                            </a:rPr>
                            <m:t>𝜎</m:t>
                          </m:r>
                        </m:e>
                        <m:sup>
                          <m:r>
                            <a:rPr>
                              <a:latin typeface="Cambria Math" panose="02040503050406030204" pitchFamily="18" charset="0"/>
                            </a:rPr>
                            <m:t>2</m:t>
                          </m:r>
                        </m:sup>
                      </m:sSup>
                      <m:r>
                        <a:rPr>
                          <a:latin typeface="Cambria Math" panose="02040503050406030204" pitchFamily="18" charset="0"/>
                        </a:rPr>
                        <m:t>=0.0009</m:t>
                      </m:r>
                    </m:oMath>
                  </m:oMathPara>
                </a14:m>
                <a:endParaRPr sz="2800"/>
              </a:p>
              <a:p>
                <a:pPr algn="ctr">
                  <a:defRPr sz="2800"/>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𝑎</m:t>
                          </m:r>
                        </m:sub>
                      </m:sSub>
                      <m:r>
                        <m:rPr>
                          <m:nor/>
                        </m:rPr>
                        <a:rPr/>
                        <m:t>:</m:t>
                      </m:r>
                      <m:sSup>
                        <m:sSupPr>
                          <m:ctrlPr>
                            <a:rPr i="1">
                              <a:latin typeface="Cambria Math" panose="02040503050406030204" pitchFamily="18" charset="0"/>
                            </a:rPr>
                          </m:ctrlPr>
                        </m:sSupPr>
                        <m:e>
                          <m:r>
                            <a:rPr>
                              <a:latin typeface="Cambria Math" panose="02040503050406030204" pitchFamily="18" charset="0"/>
                            </a:rPr>
                            <m:t>𝜎</m:t>
                          </m:r>
                        </m:e>
                        <m:sup>
                          <m:r>
                            <a:rPr>
                              <a:latin typeface="Cambria Math" panose="02040503050406030204" pitchFamily="18" charset="0"/>
                            </a:rPr>
                            <m:t>2</m:t>
                          </m:r>
                        </m:sup>
                      </m:sSup>
                      <m:r>
                        <a:rPr>
                          <a:latin typeface="Cambria Math" panose="02040503050406030204" pitchFamily="18" charset="0"/>
                        </a:rPr>
                        <m:t>&lt;0.0009</m:t>
                      </m:r>
                    </m:oMath>
                  </m:oMathPara>
                </a14:m>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r="-296"/>
                </a:stretch>
              </a:blipFill>
            </p:spPr>
            <p:txBody>
              <a:bodyPr/>
              <a:lstStyle/>
              <a:p>
                <a:r>
                  <a:rPr lang="en-US">
                    <a:noFill/>
                  </a:rPr>
                  <a:t> </a:t>
                </a:r>
              </a:p>
            </p:txBody>
          </p:sp>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463</TotalTime>
  <Words>2234</Words>
  <Application>Microsoft Office PowerPoint</Application>
  <PresentationFormat>On-screen Show (4:3)</PresentationFormat>
  <Paragraphs>103</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Courier New</vt:lpstr>
      <vt:lpstr>Cambria Math</vt:lpstr>
      <vt:lpstr>Calibri</vt:lpstr>
      <vt:lpstr>Office Theme</vt:lpstr>
      <vt:lpstr>Section 10.5</vt:lpstr>
      <vt:lpstr>Caution</vt:lpstr>
      <vt:lpstr>Formula: Test Statistic for a Hypothesis Test for a Population Variance or Population Standard Deviation</vt:lpstr>
      <vt:lpstr>Formula: Degrees of Freedom for a Hypothesis Test for a Population Variance or Population Standard Deviation</vt:lpstr>
      <vt:lpstr>Procedure: Rejection Regions for Hypothesis Tests for Population Variances and Standard Deviations</vt:lpstr>
      <vt:lpstr>Procedure: Conclusions Using p-Values for χ^2-distribution</vt:lpstr>
      <vt:lpstr>Technology</vt:lpstr>
      <vt:lpstr>Example 10.5.1: Hypothesis Test for a Population Variance (Left-Tailed)</vt:lpstr>
      <vt:lpstr>Example 10.5.1: Hypothesis Test for a Population Variance (Left-Tailed) (cont.)</vt:lpstr>
      <vt:lpstr>Example 10.5.1: Hypothesis Test for a Population Variance (Left-Tailed) (cont.)</vt:lpstr>
      <vt:lpstr>Example 10.5.1: Hypothesis Test for a Population Variance (Left-Tailed) (cont.)</vt:lpstr>
      <vt:lpstr>Example 10.5.1: Hypothesis Test for a Population Variance (Left-Tailed) (cont.)</vt:lpstr>
      <vt:lpstr>Example 10.5.1: Hypothesis Test for a Population Variance (Left-Tailed) (cont.)</vt:lpstr>
      <vt:lpstr>Example 10.5.1: Hypothesis Test for a Population Variance (Left-Tailed) (cont.)</vt:lpstr>
      <vt:lpstr>Example 10.5.1: Hypothesis Test for a Population Variance (Left-Tailed) (cont.)</vt:lpstr>
      <vt:lpstr>Example 10.5.1: Hypothesis Test for a Population Variance (Left-Tailed) (cont.)</vt:lpstr>
      <vt:lpstr>Example 10.5.2: Hypothesis Test for a Population Standard Deviation (Right-Tailed)</vt:lpstr>
      <vt:lpstr>Example 10.5.2: Hypothesis Test for a Population Standard Deviation (Right-Tailed) (cont.)</vt:lpstr>
      <vt:lpstr>Example 10.5.2: Hypothesis Test for a Population Standard Deviation (Right-Tailed) (cont.)</vt:lpstr>
      <vt:lpstr>Example 10.5.2: Hypothesis Test for a Population Standard Deviation (Right-Tailed) (cont.)</vt:lpstr>
      <vt:lpstr>Example 10.5.2: Hypothesis Test for a Population Standard Deviation (Right-Tailed) (cont.)</vt:lpstr>
      <vt:lpstr>Example 10.5.2: Hypothesis Test for a Population Standard Deviation (Right-Tailed) (cont.)</vt:lpstr>
      <vt:lpstr>Example 10.5.2: Hypothesis Test for a Population Standard Deviation (Right-Tailed) (cont.)</vt:lpstr>
      <vt:lpstr>Example 10.5.3: Hypothesis Test for a Population Variance (Two-Tailed)</vt:lpstr>
      <vt:lpstr>Example 10.5.3: Hypothesis Test for a Population Variance (Two-Tailed) (cont.)</vt:lpstr>
      <vt:lpstr>Example 10.5.3: Hypothesis Test for a Population Variance (Two-Tailed) (cont.)</vt:lpstr>
      <vt:lpstr>Example 10.5.3: Hypothesis Test for a Population Variance (Two-Tailed) (cont.)</vt:lpstr>
      <vt:lpstr>Example 10.5.3: Hypothesis Test for a Population Variance (Two-Tailed) (cont.)</vt:lpstr>
      <vt:lpstr>Example 10.5.3: Hypothesis Test for a Population Variance (Two-Tailed) (cont.)</vt:lpstr>
      <vt:lpstr>Example 10.5.3: Hypothesis Test for a Population Variance (Two-Tailed)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Beginning Statistics 3rd Edition</dc:title>
  <dc:creator>Hawkes Learning</dc:creator>
  <cp:lastModifiedBy>Kyle Gilstrap</cp:lastModifiedBy>
  <cp:revision>122</cp:revision>
  <dcterms:created xsi:type="dcterms:W3CDTF">2013-04-26T14:43:13Z</dcterms:created>
  <dcterms:modified xsi:type="dcterms:W3CDTF">2020-06-02T20:13:08Z</dcterms:modified>
</cp:coreProperties>
</file>