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90" r:id="rId16"/>
    <p:sldId id="291" r:id="rId17"/>
    <p:sldId id="270" r:id="rId18"/>
    <p:sldId id="271" r:id="rId19"/>
    <p:sldId id="292" r:id="rId20"/>
    <p:sldId id="273" r:id="rId21"/>
    <p:sldId id="274" r:id="rId22"/>
    <p:sldId id="275" r:id="rId23"/>
    <p:sldId id="276" r:id="rId24"/>
    <p:sldId id="277" r:id="rId25"/>
    <p:sldId id="278" r:id="rId26"/>
    <p:sldId id="279" r:id="rId27"/>
    <p:sldId id="280" r:id="rId28"/>
    <p:sldId id="281" r:id="rId29"/>
    <p:sldId id="293" r:id="rId30"/>
    <p:sldId id="282" r:id="rId31"/>
    <p:sldId id="283" r:id="rId32"/>
    <p:sldId id="284" r:id="rId33"/>
    <p:sldId id="285" r:id="rId34"/>
    <p:sldId id="286" r:id="rId35"/>
    <p:sldId id="287" r:id="rId36"/>
    <p:sldId id="288" r:id="rId37"/>
    <p:sldId id="294" r:id="rId38"/>
    <p:sldId id="289" r:id="rId39"/>
  </p:sldIdLst>
  <p:sldSz cx="9144000" cy="6858000" type="screen4x3"/>
  <p:notesSz cx="6858000" cy="9144000"/>
  <p:embeddedFontLst>
    <p:embeddedFont>
      <p:font typeface="Calibri" panose="020F0502020204030204" pitchFamily="34" charset="0"/>
      <p:regular r:id="rId42"/>
      <p:bold r:id="rId43"/>
      <p:italic r:id="rId44"/>
      <p:boldItalic r:id="rId45"/>
    </p:embeddedFont>
    <p:embeddedFont>
      <p:font typeface="Cambria Math" panose="02040503050406030204" pitchFamily="18" charset="0"/>
      <p:regular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sha"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6/3/2020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6/3/2020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Chi-Square Test for Goodness of Fit</a:t>
            </a:r>
          </a:p>
        </p:txBody>
      </p:sp>
      <p:sp>
        <p:nvSpPr>
          <p:cNvPr id="3" name="Title 2"/>
          <p:cNvSpPr>
            <a:spLocks noGrp="1"/>
          </p:cNvSpPr>
          <p:nvPr>
            <p:ph type="title"/>
          </p:nvPr>
        </p:nvSpPr>
        <p:spPr/>
        <p:txBody>
          <a:bodyPr/>
          <a:lstStyle/>
          <a:p>
            <a:r>
              <a:t>Section 10.6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10.6.1: Chi-Square Test for Goodness of Fit (cont.)</a:t>
            </a:r>
          </a:p>
        </p:txBody>
      </p:sp>
      <p:graphicFrame>
        <p:nvGraphicFramePr>
          <p:cNvPr id="3" name="Table Placeholder 2"/>
          <p:cNvGraphicFramePr>
            <a:graphicFrameLocks noGrp="1"/>
          </p:cNvGraphicFramePr>
          <p:nvPr>
            <p:ph type="tbl" sz="quarter" idx="10"/>
          </p:nvPr>
        </p:nvGraphicFramePr>
        <p:xfrm>
          <a:off x="457200" y="1105523"/>
          <a:ext cx="8229600" cy="33375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b="1"/>
                      </a:pPr>
                      <a:r>
                        <a:rPr sz="1800" b="1"/>
                        <a:t>ATM</a:t>
                      </a:r>
                      <a:r>
                        <a:rPr sz="1800"/>
                        <a:t> Usage</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Day of the Week</a:t>
                      </a:r>
                    </a:p>
                  </a:txBody>
                  <a:tcPr/>
                </a:tc>
                <a:tc>
                  <a:txBody>
                    <a:bodyPr/>
                    <a:lstStyle/>
                    <a:p>
                      <a:pPr algn="ctr">
                        <a:defRPr sz="1800" b="1"/>
                      </a:pPr>
                      <a:r>
                        <a:t>Number of Times Used</a:t>
                      </a:r>
                    </a:p>
                  </a:txBody>
                  <a:tcPr/>
                </a:tc>
                <a:extLst>
                  <a:ext uri="{0D108BD9-81ED-4DB2-BD59-A6C34878D82A}">
                    <a16:rowId xmlns:a16="http://schemas.microsoft.com/office/drawing/2014/main" val="10001"/>
                  </a:ext>
                </a:extLst>
              </a:tr>
              <a:tr h="370840">
                <a:tc>
                  <a:txBody>
                    <a:bodyPr/>
                    <a:lstStyle/>
                    <a:p>
                      <a:pPr algn="ctr">
                        <a:defRPr sz="1800" b="1"/>
                      </a:pPr>
                      <a:r>
                        <a:t>Monday</a:t>
                      </a:r>
                    </a:p>
                  </a:txBody>
                  <a:tcPr/>
                </a:tc>
                <a:tc>
                  <a:txBody>
                    <a:bodyPr/>
                    <a:lstStyle/>
                    <a:p>
                      <a:pPr algn="ctr"/>
                      <a:r>
                        <a:rPr sz="1800">
                          <a:latin typeface="Cambria Math"/>
                        </a:rPr>
                        <a:t>38</a:t>
                      </a:r>
                    </a:p>
                  </a:txBody>
                  <a:tcPr/>
                </a:tc>
                <a:extLst>
                  <a:ext uri="{0D108BD9-81ED-4DB2-BD59-A6C34878D82A}">
                    <a16:rowId xmlns:a16="http://schemas.microsoft.com/office/drawing/2014/main" val="10002"/>
                  </a:ext>
                </a:extLst>
              </a:tr>
              <a:tr h="370840">
                <a:tc>
                  <a:txBody>
                    <a:bodyPr/>
                    <a:lstStyle/>
                    <a:p>
                      <a:pPr algn="ctr">
                        <a:defRPr sz="1800" b="1"/>
                      </a:pPr>
                      <a:r>
                        <a:t>Tuesday</a:t>
                      </a:r>
                    </a:p>
                  </a:txBody>
                  <a:tcPr/>
                </a:tc>
                <a:tc>
                  <a:txBody>
                    <a:bodyPr/>
                    <a:lstStyle/>
                    <a:p>
                      <a:pPr algn="ctr"/>
                      <a:r>
                        <a:rPr sz="1800">
                          <a:latin typeface="Cambria Math"/>
                        </a:rPr>
                        <a:t>33</a:t>
                      </a:r>
                    </a:p>
                  </a:txBody>
                  <a:tcPr/>
                </a:tc>
                <a:extLst>
                  <a:ext uri="{0D108BD9-81ED-4DB2-BD59-A6C34878D82A}">
                    <a16:rowId xmlns:a16="http://schemas.microsoft.com/office/drawing/2014/main" val="10003"/>
                  </a:ext>
                </a:extLst>
              </a:tr>
              <a:tr h="370840">
                <a:tc>
                  <a:txBody>
                    <a:bodyPr/>
                    <a:lstStyle/>
                    <a:p>
                      <a:pPr algn="ctr">
                        <a:defRPr sz="1800" b="1"/>
                      </a:pPr>
                      <a:r>
                        <a:t>Wednesday</a:t>
                      </a:r>
                    </a:p>
                  </a:txBody>
                  <a:tcPr/>
                </a:tc>
                <a:tc>
                  <a:txBody>
                    <a:bodyPr/>
                    <a:lstStyle/>
                    <a:p>
                      <a:pPr algn="ctr"/>
                      <a:r>
                        <a:rPr sz="1800">
                          <a:latin typeface="Cambria Math"/>
                        </a:rPr>
                        <a:t>41</a:t>
                      </a:r>
                    </a:p>
                  </a:txBody>
                  <a:tcPr/>
                </a:tc>
                <a:extLst>
                  <a:ext uri="{0D108BD9-81ED-4DB2-BD59-A6C34878D82A}">
                    <a16:rowId xmlns:a16="http://schemas.microsoft.com/office/drawing/2014/main" val="10004"/>
                  </a:ext>
                </a:extLst>
              </a:tr>
              <a:tr h="370840">
                <a:tc>
                  <a:txBody>
                    <a:bodyPr/>
                    <a:lstStyle/>
                    <a:p>
                      <a:pPr algn="ctr">
                        <a:defRPr sz="1800" b="1"/>
                      </a:pPr>
                      <a:r>
                        <a:t>Thursday</a:t>
                      </a:r>
                    </a:p>
                  </a:txBody>
                  <a:tcPr/>
                </a:tc>
                <a:tc>
                  <a:txBody>
                    <a:bodyPr/>
                    <a:lstStyle/>
                    <a:p>
                      <a:pPr algn="ctr"/>
                      <a:r>
                        <a:rPr sz="1800">
                          <a:latin typeface="Cambria Math"/>
                        </a:rPr>
                        <a:t>25</a:t>
                      </a:r>
                    </a:p>
                  </a:txBody>
                  <a:tcPr/>
                </a:tc>
                <a:extLst>
                  <a:ext uri="{0D108BD9-81ED-4DB2-BD59-A6C34878D82A}">
                    <a16:rowId xmlns:a16="http://schemas.microsoft.com/office/drawing/2014/main" val="10005"/>
                  </a:ext>
                </a:extLst>
              </a:tr>
              <a:tr h="370840">
                <a:tc>
                  <a:txBody>
                    <a:bodyPr/>
                    <a:lstStyle/>
                    <a:p>
                      <a:pPr algn="ctr">
                        <a:defRPr sz="1800" b="1"/>
                      </a:pPr>
                      <a:r>
                        <a:t>Friday</a:t>
                      </a:r>
                    </a:p>
                  </a:txBody>
                  <a:tcPr/>
                </a:tc>
                <a:tc>
                  <a:txBody>
                    <a:bodyPr/>
                    <a:lstStyle/>
                    <a:p>
                      <a:pPr algn="ctr"/>
                      <a:r>
                        <a:rPr sz="1800">
                          <a:latin typeface="Cambria Math"/>
                        </a:rPr>
                        <a:t>22</a:t>
                      </a:r>
                    </a:p>
                  </a:txBody>
                  <a:tcPr/>
                </a:tc>
                <a:extLst>
                  <a:ext uri="{0D108BD9-81ED-4DB2-BD59-A6C34878D82A}">
                    <a16:rowId xmlns:a16="http://schemas.microsoft.com/office/drawing/2014/main" val="10006"/>
                  </a:ext>
                </a:extLst>
              </a:tr>
              <a:tr h="370840">
                <a:tc>
                  <a:txBody>
                    <a:bodyPr/>
                    <a:lstStyle/>
                    <a:p>
                      <a:pPr algn="ctr">
                        <a:defRPr sz="1800" b="1"/>
                      </a:pPr>
                      <a:r>
                        <a:t>Saturday</a:t>
                      </a:r>
                    </a:p>
                  </a:txBody>
                  <a:tcPr/>
                </a:tc>
                <a:tc>
                  <a:txBody>
                    <a:bodyPr/>
                    <a:lstStyle/>
                    <a:p>
                      <a:pPr algn="ctr"/>
                      <a:r>
                        <a:rPr sz="1800">
                          <a:latin typeface="Cambria Math"/>
                        </a:rPr>
                        <a:t>38</a:t>
                      </a:r>
                    </a:p>
                  </a:txBody>
                  <a:tcPr/>
                </a:tc>
                <a:extLst>
                  <a:ext uri="{0D108BD9-81ED-4DB2-BD59-A6C34878D82A}">
                    <a16:rowId xmlns:a16="http://schemas.microsoft.com/office/drawing/2014/main" val="10007"/>
                  </a:ext>
                </a:extLst>
              </a:tr>
              <a:tr h="370840">
                <a:tc>
                  <a:txBody>
                    <a:bodyPr/>
                    <a:lstStyle/>
                    <a:p>
                      <a:pPr algn="ctr">
                        <a:defRPr sz="1800" b="1"/>
                      </a:pPr>
                      <a:r>
                        <a:t>Sunday</a:t>
                      </a:r>
                    </a:p>
                  </a:txBody>
                  <a:tcPr/>
                </a:tc>
                <a:tc>
                  <a:txBody>
                    <a:bodyPr/>
                    <a:lstStyle/>
                    <a:p>
                      <a:pPr algn="ctr"/>
                      <a:r>
                        <a:rPr sz="1800">
                          <a:latin typeface="Cambria Math"/>
                        </a:rPr>
                        <a:t>45</a:t>
                      </a:r>
                    </a:p>
                  </a:txBody>
                  <a:tcPr/>
                </a:tc>
                <a:extLst>
                  <a:ext uri="{0D108BD9-81ED-4DB2-BD59-A6C34878D82A}">
                    <a16:rowId xmlns:a16="http://schemas.microsoft.com/office/drawing/2014/main" val="1000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10.6.1: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defRPr b="1"/>
                </a:pPr>
                <a:r>
                  <a:rPr sz="2800"/>
                  <a:t>Step 1: State the null and alternative hypotheses.</a:t>
                </a:r>
              </a:p>
              <a:p>
                <a:r>
                  <a:rPr sz="2800"/>
                  <a:t>When stating the hypotheses to be tested, we take the null hypothesis to be that the proportions of customers are the same for every day of the week.</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The proportions of customers who use the </a:t>
                </a:r>
                <a:r>
                  <a:rPr sz="2800" b="1"/>
                  <a:t>ATM</a:t>
                </a:r>
                <a:r>
                  <a:rPr sz="2800"/>
                  <a:t> do not vary by the day of the week.</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The proportions of customers who use the </a:t>
                </a:r>
                <a:r>
                  <a:rPr sz="2800" b="1"/>
                  <a:t>ATM</a:t>
                </a:r>
                <a:r>
                  <a:rPr sz="2800"/>
                  <a:t> do vary by the day of the week</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63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10.6.1: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Mathematically, we can write the null and alternative hypotheses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6</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7</m:t>
                          </m:r>
                        </m:sub>
                      </m:sSub>
                    </m:oMath>
                  </m:oMathPara>
                </a14:m>
                <a:endParaRPr sz="2800"/>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There is some difference among the proportions.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10.6.1: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a:t>Step 2: Determine which distribution to use for the test statistic, and state the level of significance.</a:t>
                </a:r>
              </a:p>
              <a:p>
                <a:pPr>
                  <a:defRPr sz="2800"/>
                </a:pPr>
                <a:r>
                  <a:rPr sz="2800"/>
                  <a:t>We are looking to see whether the observed values of </a:t>
                </a:r>
                <a:r>
                  <a:rPr sz="2800" b="1"/>
                  <a:t>ATM</a:t>
                </a:r>
                <a:r>
                  <a:rPr sz="2800"/>
                  <a:t> usage match the expected values for </a:t>
                </a:r>
                <a:r>
                  <a:rPr sz="2800" b="1"/>
                  <a:t>ATM</a:t>
                </a:r>
                <a:r>
                  <a:rPr sz="2800"/>
                  <a:t> usage at the bank. The sample data are randomly selected and the calculations use frequency counts of the data for each of the different categories. We will verify in the next step that the expected frequency for each category is at least </a:t>
                </a:r>
                <a:r>
                  <a:rPr sz="2800">
                    <a:latin typeface="Cambria Math"/>
                  </a:rPr>
                  <a:t>5</a:t>
                </a:r>
                <a:r>
                  <a:rPr sz="2800"/>
                  <a:t>. Thus, the chi-square test for the goodness of fit is the appropriate choice for this scenario. The level of significance given in the problem is </a:t>
                </a:r>
                <a14:m>
                  <m:oMath xmlns:m="http://schemas.openxmlformats.org/officeDocument/2006/math">
                    <m:r>
                      <a:rPr>
                        <a:latin typeface="Cambria Math" panose="02040503050406030204" pitchFamily="18" charset="0"/>
                      </a:rPr>
                      <m:t>𝛼</m:t>
                    </m:r>
                    <m:r>
                      <a:rPr>
                        <a:latin typeface="Cambria Math" panose="02040503050406030204" pitchFamily="18" charset="0"/>
                      </a:rPr>
                      <m:t>=0.10</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2296"/>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10.6.1: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b="1"/>
                </a:pPr>
                <a:r>
                  <a:rPr sz="2800" dirty="0"/>
                  <a:t>Step 3: Gather data and calculate the necessary sample statistics.</a:t>
                </a:r>
              </a:p>
              <a:p>
                <a:pPr>
                  <a:defRPr sz="2800"/>
                </a:pPr>
                <a:r>
                  <a:rPr sz="2800" dirty="0"/>
                  <a:t>Before we begin to calculate the test statistic, let's calculate the expected value for each day of the week. Since we are assuming that the number of times the </a:t>
                </a:r>
                <a:r>
                  <a:rPr sz="2800" b="1" dirty="0"/>
                  <a:t>ATM</a:t>
                </a:r>
                <a:r>
                  <a:rPr sz="2800" dirty="0"/>
                  <a:t> is used does not vary for each day, then the probability will be the same for every day, so the expected number of customers for each day of the week is calculated as follows. Note that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38</m:t>
                    </m:r>
                    <m:r>
                      <a:rPr>
                        <a:latin typeface="Cambria Math" panose="02040503050406030204" pitchFamily="18" charset="0"/>
                      </a:rPr>
                      <m:t>+</m:t>
                    </m:r>
                    <m:r>
                      <a:rPr>
                        <a:latin typeface="Cambria Math" panose="02040503050406030204" pitchFamily="18" charset="0"/>
                      </a:rPr>
                      <m:t>33</m:t>
                    </m:r>
                    <m:r>
                      <a:rPr>
                        <a:latin typeface="Cambria Math" panose="02040503050406030204" pitchFamily="18" charset="0"/>
                      </a:rPr>
                      <m:t>+</m:t>
                    </m:r>
                    <m:r>
                      <a:rPr>
                        <a:latin typeface="Cambria Math" panose="02040503050406030204" pitchFamily="18" charset="0"/>
                      </a:rPr>
                      <m:t>41</m:t>
                    </m:r>
                    <m:r>
                      <a:rPr>
                        <a:latin typeface="Cambria Math" panose="02040503050406030204" pitchFamily="18" charset="0"/>
                      </a:rPr>
                      <m:t>+</m:t>
                    </m:r>
                    <m:r>
                      <a:rPr>
                        <a:latin typeface="Cambria Math" panose="02040503050406030204" pitchFamily="18" charset="0"/>
                      </a:rPr>
                      <m:t>25</m:t>
                    </m:r>
                    <m:r>
                      <a:rPr>
                        <a:latin typeface="Cambria Math" panose="02040503050406030204" pitchFamily="18" charset="0"/>
                      </a:rPr>
                      <m:t>+</m:t>
                    </m:r>
                    <m:r>
                      <a:rPr>
                        <a:latin typeface="Cambria Math" panose="02040503050406030204" pitchFamily="18" charset="0"/>
                      </a:rPr>
                      <m:t>22</m:t>
                    </m:r>
                    <m:r>
                      <a:rPr>
                        <a:latin typeface="Cambria Math" panose="02040503050406030204" pitchFamily="18" charset="0"/>
                      </a:rPr>
                      <m:t>+</m:t>
                    </m:r>
                    <m:r>
                      <a:rPr>
                        <a:latin typeface="Cambria Math" panose="02040503050406030204" pitchFamily="18" charset="0"/>
                      </a:rPr>
                      <m:t>38</m:t>
                    </m:r>
                    <m:r>
                      <a:rPr>
                        <a:latin typeface="Cambria Math" panose="02040503050406030204" pitchFamily="18" charset="0"/>
                      </a:rPr>
                      <m:t>+</m:t>
                    </m:r>
                    <m:r>
                      <a:rPr>
                        <a:latin typeface="Cambria Math" panose="02040503050406030204" pitchFamily="18" charset="0"/>
                      </a:rPr>
                      <m:t>45</m:t>
                    </m:r>
                    <m:r>
                      <a:rPr>
                        <a:latin typeface="Cambria Math" panose="02040503050406030204" pitchFamily="18" charset="0"/>
                      </a:rPr>
                      <m:t>=</m:t>
                    </m:r>
                    <m:r>
                      <a:rPr>
                        <a:latin typeface="Cambria Math" panose="02040503050406030204" pitchFamily="18" charset="0"/>
                      </a:rPr>
                      <m:t>242</m:t>
                    </m:r>
                  </m:oMath>
                </a14:m>
                <a:r>
                  <a:rPr sz="2800" dirty="0"/>
                  <a:t> (the total number of times the </a:t>
                </a:r>
                <a:r>
                  <a:rPr sz="2800" b="1" dirty="0"/>
                  <a:t>ATM</a:t>
                </a:r>
                <a:r>
                  <a:rPr sz="2800" dirty="0"/>
                  <a:t> was used).</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r>
                        <a:rPr>
                          <a:latin typeface="Cambria Math" panose="02040503050406030204" pitchFamily="18" charset="0"/>
                        </a:rPr>
                        <m:t>=</m:t>
                      </m:r>
                      <m:r>
                        <a:rPr>
                          <a:latin typeface="Cambria Math" panose="02040503050406030204" pitchFamily="18" charset="0"/>
                        </a:rPr>
                        <m:t>𝑛</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m:t>
                          </m:r>
                        </m:sub>
                      </m:sSub>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e>
                      </m:phant>
                      <m:r>
                        <a:rPr>
                          <a:latin typeface="Cambria Math" panose="02040503050406030204" pitchFamily="18" charset="0"/>
                        </a:rPr>
                        <m:t>=</m:t>
                      </m:r>
                      <m:r>
                        <a:rPr>
                          <a:latin typeface="Cambria Math" panose="02040503050406030204" pitchFamily="18" charset="0"/>
                        </a:rPr>
                        <m:t>242</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7</m:t>
                          </m:r>
                        </m:den>
                      </m:f>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e>
                      </m:phant>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1718" r="-1185"/>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10.6.1: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77500" lnSpcReduction="20000"/>
              </a:bodyPr>
              <a:lstStyle/>
              <a:p>
                <a:pPr>
                  <a:defRPr b="1"/>
                </a:pPr>
                <a:r>
                  <a:rPr sz="2800" dirty="0"/>
                  <a:t>Tables:</a:t>
                </a:r>
              </a:p>
              <a:p>
                <a:pPr>
                  <a:defRPr sz="2800"/>
                </a:pPr>
                <a:r>
                  <a:rPr sz="2800" dirty="0"/>
                  <a:t>When using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dirty="0"/>
                  <a:t> critical value tables to calculate the rejection region, you will need to calculate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dirty="0"/>
                  <a:t> test statistic as follows:</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𝑂</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e>
                              </m:d>
                            </m:e>
                            <m:sup>
                              <m:r>
                                <a:rPr>
                                  <a:latin typeface="Cambria Math" panose="02040503050406030204" pitchFamily="18" charset="0"/>
                                </a:rPr>
                                <m:t>2</m:t>
                              </m:r>
                            </m:sup>
                          </m:sSup>
                        </m:num>
                        <m:den>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38−</m:t>
                                  </m:r>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e>
                              </m:d>
                            </m:e>
                            <m:sup>
                              <m:r>
                                <a:rPr>
                                  <a:latin typeface="Cambria Math" panose="02040503050406030204" pitchFamily="18" charset="0"/>
                                </a:rPr>
                                <m:t>2</m:t>
                              </m:r>
                            </m:sup>
                          </m:sSup>
                        </m:num>
                        <m:den>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33−</m:t>
                                  </m:r>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e>
                              </m:d>
                            </m:e>
                            <m:sup>
                              <m:r>
                                <a:rPr>
                                  <a:latin typeface="Cambria Math" panose="02040503050406030204" pitchFamily="18" charset="0"/>
                                </a:rPr>
                                <m:t>2</m:t>
                              </m:r>
                            </m:sup>
                          </m:sSup>
                        </m:num>
                        <m:den>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41−</m:t>
                                  </m:r>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e>
                              </m:d>
                            </m:e>
                            <m:sup>
                              <m:r>
                                <a:rPr>
                                  <a:latin typeface="Cambria Math" panose="02040503050406030204" pitchFamily="18" charset="0"/>
                                </a:rPr>
                                <m:t>2</m:t>
                              </m:r>
                            </m:sup>
                          </m:sSup>
                        </m:num>
                        <m:den>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25−</m:t>
                                  </m:r>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e>
                              </m:d>
                            </m:e>
                            <m:sup>
                              <m:r>
                                <a:rPr>
                                  <a:latin typeface="Cambria Math" panose="02040503050406030204" pitchFamily="18" charset="0"/>
                                </a:rPr>
                                <m:t>2</m:t>
                              </m:r>
                            </m:sup>
                          </m:sSup>
                        </m:num>
                        <m:den>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e>
                      </m:phant>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22−</m:t>
                                  </m:r>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e>
                              </m:d>
                            </m:e>
                            <m:sup>
                              <m:r>
                                <a:rPr>
                                  <a:latin typeface="Cambria Math" panose="02040503050406030204" pitchFamily="18" charset="0"/>
                                </a:rPr>
                                <m:t>2</m:t>
                              </m:r>
                            </m:sup>
                          </m:sSup>
                        </m:num>
                        <m:den>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38−</m:t>
                                  </m:r>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e>
                              </m:d>
                            </m:e>
                            <m:sup>
                              <m:r>
                                <a:rPr>
                                  <a:latin typeface="Cambria Math" panose="02040503050406030204" pitchFamily="18" charset="0"/>
                                </a:rPr>
                                <m:t>2</m:t>
                              </m:r>
                            </m:sup>
                          </m:sSup>
                        </m:num>
                        <m:den>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45−</m:t>
                                  </m:r>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e>
                              </m:d>
                            </m:e>
                            <m:sup>
                              <m:r>
                                <a:rPr>
                                  <a:latin typeface="Cambria Math" panose="02040503050406030204" pitchFamily="18" charset="0"/>
                                </a:rPr>
                                <m:t>2</m:t>
                              </m:r>
                            </m:sup>
                          </m:sSup>
                        </m:num>
                        <m:den>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≈12.314</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963" t="-2086"/>
                </a:stretch>
              </a:blipFill>
            </p:spPr>
            <p:txBody>
              <a:bodyPr/>
              <a:lstStyle/>
              <a:p>
                <a:r>
                  <a:rPr lang="en-US">
                    <a:noFill/>
                  </a:rPr>
                  <a:t> </a:t>
                </a:r>
              </a:p>
            </p:txBody>
          </p:sp>
        </mc:Fallback>
      </mc:AlternateContent>
    </p:spTree>
    <p:extLst>
      <p:ext uri="{BB962C8B-B14F-4D97-AF65-F5344CB8AC3E}">
        <p14:creationId xmlns:p14="http://schemas.microsoft.com/office/powerpoint/2010/main" val="143577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10.6.1: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dirty="0"/>
                  <a:t>Microsoft Excel:</a:t>
                </a:r>
              </a:p>
              <a:p>
                <a:pPr>
                  <a:defRPr sz="2800"/>
                </a:pPr>
                <a:r>
                  <a:rPr sz="2800" dirty="0"/>
                  <a:t>There are many available ways to use technology to perform this type of test. We will use Microsoft Excel for this example and a TI-83/84 Plus calculator for the next example. Additional methods can be found by going to the companion website at stat.hawkeslearning.com and navigating to Technology Instructions. Microsoft Excel calculates the </a:t>
                </a:r>
                <a14:m>
                  <m:oMath xmlns:m="http://schemas.openxmlformats.org/officeDocument/2006/math">
                    <m:r>
                      <a:rPr>
                        <a:latin typeface="Cambria Math" panose="02040503050406030204" pitchFamily="18" charset="0"/>
                      </a:rPr>
                      <m:t>𝑝</m:t>
                    </m:r>
                  </m:oMath>
                </a14:m>
                <a:r>
                  <a:rPr sz="2800" dirty="0"/>
                  <a:t>-value needed to draw the conclusion directly from a list of the observed frequencies and the expected frequencies without reporting the test statistic. Therefore, we will discuss the details of this method in the next step.</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2222"/>
                </a:stretch>
              </a:blipFill>
            </p:spPr>
            <p:txBody>
              <a:bodyPr/>
              <a:lstStyle/>
              <a:p>
                <a:r>
                  <a:rPr lang="en-US">
                    <a:noFill/>
                  </a:rPr>
                  <a:t> </a:t>
                </a:r>
              </a:p>
            </p:txBody>
          </p:sp>
        </mc:Fallback>
      </mc:AlternateContent>
    </p:spTree>
    <p:extLst>
      <p:ext uri="{BB962C8B-B14F-4D97-AF65-F5344CB8AC3E}">
        <p14:creationId xmlns:p14="http://schemas.microsoft.com/office/powerpoint/2010/main" val="2444781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10.6.1: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pPr>
                  <a:defRPr b="1"/>
                </a:pPr>
                <a:r>
                  <a:rPr sz="2800" dirty="0"/>
                  <a:t>Method 1: Rejection Regions</a:t>
                </a:r>
              </a:p>
              <a:p>
                <a:pPr>
                  <a:defRPr sz="2800"/>
                </a:pPr>
                <a:r>
                  <a:rPr sz="2800" dirty="0"/>
                  <a:t>The number of degrees of freedom for the chi-square distribution for this test is </a:t>
                </a:r>
                <a14:m>
                  <m:oMath xmlns:m="http://schemas.openxmlformats.org/officeDocument/2006/math">
                    <m:r>
                      <a:rPr>
                        <a:latin typeface="Cambria Math" panose="02040503050406030204" pitchFamily="18" charset="0"/>
                      </a:rPr>
                      <m:t>𝑑𝑓</m:t>
                    </m:r>
                    <m:r>
                      <a:rPr>
                        <a:latin typeface="Cambria Math" panose="02040503050406030204" pitchFamily="18" charset="0"/>
                      </a:rPr>
                      <m:t>=7−1=6</m:t>
                    </m:r>
                  </m:oMath>
                </a14:m>
                <a:r>
                  <a:rPr sz="2800" dirty="0"/>
                  <a:t>, and </a:t>
                </a:r>
                <a:br>
                  <a:rPr lang="en-US" sz="2800" dirty="0"/>
                </a:br>
                <a14:m>
                  <m:oMath xmlns:m="http://schemas.openxmlformats.org/officeDocument/2006/math">
                    <m:r>
                      <a:rPr>
                        <a:latin typeface="Cambria Math" panose="02040503050406030204" pitchFamily="18" charset="0"/>
                      </a:rPr>
                      <m:t>𝛼</m:t>
                    </m:r>
                    <m:r>
                      <a:rPr>
                        <a:latin typeface="Cambria Math" panose="02040503050406030204" pitchFamily="18" charset="0"/>
                      </a:rPr>
                      <m:t>=0.10</m:t>
                    </m:r>
                  </m:oMath>
                </a14:m>
                <a:r>
                  <a:rPr sz="2800" dirty="0"/>
                  <a:t>. Using the table, we find that the critical value is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0.10</m:t>
                        </m:r>
                      </m:sub>
                      <m:sup>
                        <m:r>
                          <a:rPr>
                            <a:latin typeface="Cambria Math" panose="02040503050406030204" pitchFamily="18" charset="0"/>
                          </a:rPr>
                          <m:t>2</m:t>
                        </m:r>
                      </m:sup>
                    </m:sSubSup>
                    <m:r>
                      <a:rPr>
                        <a:latin typeface="Cambria Math" panose="02040503050406030204" pitchFamily="18" charset="0"/>
                      </a:rPr>
                      <m:t>=10.645</m:t>
                    </m:r>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10.6.1: Chi-Square Test for Goodness of Fit (cont.)</a:t>
            </a:r>
          </a:p>
        </p:txBody>
      </p:sp>
      <p:pic>
        <p:nvPicPr>
          <p:cNvPr id="5" name="Content Placeholder 4">
            <a:extLst>
              <a:ext uri="{FF2B5EF4-FFF2-40B4-BE49-F238E27FC236}">
                <a16:creationId xmlns:a16="http://schemas.microsoft.com/office/drawing/2014/main" id="{340E0D4D-0625-4488-B2C0-0D3AA213908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81200" y="1157370"/>
            <a:ext cx="4953000" cy="3524250"/>
          </a:xfr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B65A3A8-BEDF-4DC4-9DCF-B8541443416F}"/>
                  </a:ext>
                </a:extLst>
              </p:cNvPr>
              <p:cNvSpPr txBox="1"/>
              <p:nvPr/>
            </p:nvSpPr>
            <p:spPr>
              <a:xfrm>
                <a:off x="460695" y="4681620"/>
                <a:ext cx="8229600" cy="1484637"/>
              </a:xfrm>
              <a:prstGeom prst="rect">
                <a:avLst/>
              </a:prstGeom>
              <a:noFill/>
            </p:spPr>
            <p:txBody>
              <a:bodyPr wrap="square" rtlCol="0" anchor="b">
                <a:spAutoFit/>
              </a:bodyPr>
              <a:lstStyle/>
              <a:p>
                <a:r>
                  <a:rPr lang="en-US" sz="2400" dirty="0"/>
                  <a:t>Comparing the test statistic to the critical value, we have </a:t>
                </a:r>
                <a:br>
                  <a:rPr lang="en-US" sz="2400" dirty="0"/>
                </a:br>
                <a14:m>
                  <m:oMath xmlns:m="http://schemas.openxmlformats.org/officeDocument/2006/math">
                    <m:r>
                      <a:rPr lang="en-US" sz="2400">
                        <a:latin typeface="Cambria Math" panose="02040503050406030204" pitchFamily="18" charset="0"/>
                      </a:rPr>
                      <m:t>12.314&gt;10.645</m:t>
                    </m:r>
                  </m:oMath>
                </a14:m>
                <a:r>
                  <a:rPr lang="en-US" sz="2400" dirty="0"/>
                  <a:t> so </a:t>
                </a:r>
                <a14:m>
                  <m:oMath xmlns:m="http://schemas.openxmlformats.org/officeDocument/2006/math">
                    <m:sSup>
                      <m:sSupPr>
                        <m:ctrlPr>
                          <a:rPr lang="ar-AE" sz="2400" i="1">
                            <a:latin typeface="Cambria Math" panose="02040503050406030204" pitchFamily="18" charset="0"/>
                          </a:rPr>
                        </m:ctrlPr>
                      </m:sSupPr>
                      <m:e>
                        <m:r>
                          <a:rPr lang="ar-AE" sz="2400">
                            <a:latin typeface="Cambria Math" panose="02040503050406030204" pitchFamily="18" charset="0"/>
                          </a:rPr>
                          <m:t>𝜒</m:t>
                        </m:r>
                      </m:e>
                      <m:sup>
                        <m:r>
                          <a:rPr lang="ar-AE" sz="2400">
                            <a:latin typeface="Cambria Math" panose="02040503050406030204" pitchFamily="18" charset="0"/>
                          </a:rPr>
                          <m:t>2</m:t>
                        </m:r>
                      </m:sup>
                    </m:sSup>
                    <m:r>
                      <a:rPr lang="ar-AE" sz="2400">
                        <a:latin typeface="Cambria Math" panose="02040503050406030204" pitchFamily="18" charset="0"/>
                      </a:rPr>
                      <m:t>&gt;</m:t>
                    </m:r>
                    <m:sSubSup>
                      <m:sSubSupPr>
                        <m:ctrlPr>
                          <a:rPr lang="ar-AE" sz="2400" i="1">
                            <a:latin typeface="Cambria Math" panose="02040503050406030204" pitchFamily="18" charset="0"/>
                          </a:rPr>
                        </m:ctrlPr>
                      </m:sSubSupPr>
                      <m:e>
                        <m:r>
                          <a:rPr lang="ar-AE" sz="2400">
                            <a:latin typeface="Cambria Math" panose="02040503050406030204" pitchFamily="18" charset="0"/>
                          </a:rPr>
                          <m:t>𝜒</m:t>
                        </m:r>
                      </m:e>
                      <m:sub>
                        <m:r>
                          <a:rPr lang="ar-AE" sz="2400">
                            <a:latin typeface="Cambria Math" panose="02040503050406030204" pitchFamily="18" charset="0"/>
                          </a:rPr>
                          <m:t>0</m:t>
                        </m:r>
                        <m:r>
                          <a:rPr lang="ar-AE" sz="2400">
                            <a:latin typeface="Cambria Math" panose="02040503050406030204" pitchFamily="18" charset="0"/>
                          </a:rPr>
                          <m:t>.</m:t>
                        </m:r>
                        <m:r>
                          <a:rPr lang="ar-AE" sz="2400">
                            <a:latin typeface="Cambria Math" panose="02040503050406030204" pitchFamily="18" charset="0"/>
                          </a:rPr>
                          <m:t>100</m:t>
                        </m:r>
                      </m:sub>
                      <m:sup>
                        <m:r>
                          <a:rPr lang="ar-AE" sz="2400">
                            <a:latin typeface="Cambria Math" panose="02040503050406030204" pitchFamily="18" charset="0"/>
                          </a:rPr>
                          <m:t>2</m:t>
                        </m:r>
                      </m:sup>
                    </m:sSubSup>
                  </m:oMath>
                </a14:m>
                <a:r>
                  <a:rPr lang="ar-AE" sz="2400" dirty="0"/>
                  <a:t>, </a:t>
                </a:r>
                <a:r>
                  <a:rPr lang="en-US" sz="2400" dirty="0"/>
                  <a:t>and thus we reject the null hypothesis.</a:t>
                </a:r>
              </a:p>
              <a:p>
                <a:endParaRPr lang="en-US" dirty="0"/>
              </a:p>
            </p:txBody>
          </p:sp>
        </mc:Choice>
        <mc:Fallback xmlns="">
          <p:sp>
            <p:nvSpPr>
              <p:cNvPr id="3" name="TextBox 2">
                <a:extLst>
                  <a:ext uri="{FF2B5EF4-FFF2-40B4-BE49-F238E27FC236}">
                    <a16:creationId xmlns:a16="http://schemas.microsoft.com/office/drawing/2014/main" xmlns="" id="{BB65A3A8-BEDF-4DC4-9DCF-B8541443416F}"/>
                  </a:ext>
                </a:extLst>
              </p:cNvPr>
              <p:cNvSpPr txBox="1">
                <a:spLocks noRot="1" noChangeAspect="1" noMove="1" noResize="1" noEditPoints="1" noAdjustHandles="1" noChangeArrowheads="1" noChangeShapeType="1" noTextEdit="1"/>
              </p:cNvSpPr>
              <p:nvPr/>
            </p:nvSpPr>
            <p:spPr>
              <a:xfrm>
                <a:off x="460695" y="4681620"/>
                <a:ext cx="8229600" cy="1484637"/>
              </a:xfrm>
              <a:prstGeom prst="rect">
                <a:avLst/>
              </a:prstGeom>
              <a:blipFill>
                <a:blip r:embed="rId4" cstate="print"/>
                <a:stretch>
                  <a:fillRect l="-1185" t="-2459"/>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10.6.1: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10000"/>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We will use Microsoft Excel in this example to find the </a:t>
                </a:r>
                <a14:m>
                  <m:oMath xmlns:m="http://schemas.openxmlformats.org/officeDocument/2006/math">
                    <m:r>
                      <a:rPr>
                        <a:latin typeface="Cambria Math" panose="02040503050406030204" pitchFamily="18" charset="0"/>
                      </a:rPr>
                      <m:t>𝑝</m:t>
                    </m:r>
                  </m:oMath>
                </a14:m>
                <a:r>
                  <a:rPr sz="2800" dirty="0"/>
                  <a:t>-value. To use Excel, you need to enter the observed frequencies and the expected frequencies for each outcome in an array. For this example, let's enter the observed frequencies in cells </a:t>
                </a:r>
                <a:r>
                  <a:rPr sz="2800" b="1" dirty="0"/>
                  <a:t>B1</a:t>
                </a:r>
                <a:r>
                  <a:rPr sz="2800" dirty="0"/>
                  <a:t> through </a:t>
                </a:r>
                <a:r>
                  <a:rPr sz="2800" b="1" dirty="0"/>
                  <a:t>B7</a:t>
                </a:r>
                <a:r>
                  <a:rPr sz="2800" dirty="0"/>
                  <a:t>, which is the array </a:t>
                </a:r>
                <a:r>
                  <a:rPr sz="2800" b="1" dirty="0"/>
                  <a:t>B1:B7</a:t>
                </a:r>
                <a:r>
                  <a:rPr sz="2800" dirty="0"/>
                  <a:t>. The expected frequency is the same for each outcome,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242</m:t>
                        </m:r>
                      </m:num>
                      <m:den>
                        <m:r>
                          <a:rPr>
                            <a:latin typeface="Cambria Math" panose="02040503050406030204" pitchFamily="18" charset="0"/>
                          </a:rPr>
                          <m:t>7</m:t>
                        </m:r>
                      </m:den>
                    </m:f>
                  </m:oMath>
                </a14:m>
                <a:r>
                  <a:rPr sz="2800" dirty="0"/>
                  <a:t>, however we must enter this value into an array for each outcome. To enter this expected frequency for each outcome, you must type </a:t>
                </a:r>
                <a:r>
                  <a:rPr sz="2800" b="1" dirty="0"/>
                  <a:t>=242/7</a:t>
                </a:r>
                <a:r>
                  <a:rPr sz="2800" dirty="0"/>
                  <a:t> into each of the cells </a:t>
                </a:r>
                <a:r>
                  <a:rPr sz="2800" b="1" dirty="0"/>
                  <a:t>C1</a:t>
                </a:r>
                <a:r>
                  <a:rPr sz="2800" dirty="0"/>
                  <a:t> through </a:t>
                </a:r>
                <a:r>
                  <a:rPr sz="2800" b="1" dirty="0"/>
                  <a:t>C7</a:t>
                </a:r>
                <a:r>
                  <a:rPr sz="2800" dirty="0"/>
                  <a:t>, which is the array </a:t>
                </a:r>
                <a:r>
                  <a:rPr sz="2800" b="1" dirty="0"/>
                  <a:t>C1:C7</a:t>
                </a:r>
                <a:r>
                  <a:rPr sz="2800" dirty="0"/>
                  <a:t>. The formula for this test is </a:t>
                </a:r>
                <a:r>
                  <a:rPr sz="2800" b="1" dirty="0"/>
                  <a:t>=CHITEST(observed array, expected array)</a:t>
                </a:r>
                <a:r>
                  <a:rPr sz="2800" dirty="0"/>
                  <a:t>. In an empty cell, enter </a:t>
                </a:r>
                <a:r>
                  <a:rPr sz="2800" b="1" dirty="0"/>
                  <a:t>=CHITEST(B1:B7, C1:C7)</a:t>
                </a:r>
                <a:r>
                  <a:rPr sz="2800" dirty="0"/>
                  <a:t>. The output is the </a:t>
                </a:r>
                <a14:m>
                  <m:oMath xmlns:m="http://schemas.openxmlformats.org/officeDocument/2006/math">
                    <m:r>
                      <a:rPr>
                        <a:latin typeface="Cambria Math" panose="02040503050406030204" pitchFamily="18" charset="0"/>
                      </a:rPr>
                      <m:t>𝑝</m:t>
                    </m:r>
                  </m:oMath>
                </a14:m>
                <a:r>
                  <a:rPr sz="2800" dirty="0"/>
                  <a:t>-value for this test. Thus,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=0.0553</m:t>
                    </m:r>
                  </m:oMath>
                </a14:m>
                <a:r>
                  <a:rPr sz="2800" dirty="0"/>
                  <a:t>. Since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&lt;0.10</m:t>
                    </m:r>
                  </m:oMath>
                </a14:m>
                <a:r>
                  <a:rPr sz="2800" dirty="0"/>
                  <a:t>, in other words,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dirty="0"/>
                  <a:t>, we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1718" r="-1852" b="-1595"/>
                </a:stretch>
              </a:blipFill>
            </p:spPr>
            <p:txBody>
              <a:bodyPr/>
              <a:lstStyle/>
              <a:p>
                <a:r>
                  <a:rPr lang="en-US">
                    <a:noFill/>
                  </a:rPr>
                  <a:t> </a:t>
                </a:r>
              </a:p>
            </p:txBody>
          </p:sp>
        </mc:Fallback>
      </mc:AlternateContent>
    </p:spTree>
    <p:extLst>
      <p:ext uri="{BB962C8B-B14F-4D97-AF65-F5344CB8AC3E}">
        <p14:creationId xmlns:p14="http://schemas.microsoft.com/office/powerpoint/2010/main" val="61705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Multinomial Experiment</a:t>
            </a:r>
          </a:p>
        </p:txBody>
      </p:sp>
      <p:sp>
        <p:nvSpPr>
          <p:cNvPr id="3" name="Text Placeholder 2"/>
          <p:cNvSpPr>
            <a:spLocks noGrp="1"/>
          </p:cNvSpPr>
          <p:nvPr>
            <p:ph type="body" sz="quarter" idx="10"/>
          </p:nvPr>
        </p:nvSpPr>
        <p:spPr>
          <a:xfrm>
            <a:off x="457200" y="1082078"/>
            <a:ext cx="8229600" cy="3185122"/>
          </a:xfrm>
        </p:spPr>
        <p:txBody>
          <a:bodyPr>
            <a:normAutofit/>
          </a:bodyPr>
          <a:lstStyle/>
          <a:p>
            <a:pPr algn="ctr">
              <a:defRPr sz="2800" b="1"/>
            </a:pPr>
            <a:r>
              <a:rPr dirty="0"/>
              <a:t>Definition</a:t>
            </a:r>
          </a:p>
          <a:p>
            <a:r>
              <a:rPr sz="2800" dirty="0"/>
              <a:t>A </a:t>
            </a:r>
            <a:r>
              <a:rPr sz="2800" b="1" dirty="0"/>
              <a:t>multinomial experiment</a:t>
            </a:r>
            <a:r>
              <a:rPr sz="2800" dirty="0"/>
              <a:t> is a probability experiment consisting of a fixed number of identical independent trials. The outcome of each trial can be classified into exactly one of several different categories where the probabilities of each category remain constant for each trial.</a:t>
            </a:r>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10.6.1: Chi-Square Test for Goodness of Fit (cont.)</a:t>
            </a:r>
          </a:p>
        </p:txBody>
      </p:sp>
      <p:pic>
        <p:nvPicPr>
          <p:cNvPr id="5" name="Content Placeholder 4">
            <a:extLst>
              <a:ext uri="{FF2B5EF4-FFF2-40B4-BE49-F238E27FC236}">
                <a16:creationId xmlns:a16="http://schemas.microsoft.com/office/drawing/2014/main" id="{03DA5E9B-AA45-4F27-8212-F9EE9D0FA37C}"/>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614339" y="2040527"/>
            <a:ext cx="3915321" cy="2934109"/>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10.6.1: Chi-Square Test for Goodness of Fit (cont.)</a:t>
            </a:r>
          </a:p>
        </p:txBody>
      </p:sp>
      <p:sp>
        <p:nvSpPr>
          <p:cNvPr id="3" name="Text Placeholder 2"/>
          <p:cNvSpPr>
            <a:spLocks noGrp="1"/>
          </p:cNvSpPr>
          <p:nvPr>
            <p:ph type="body" sz="quarter" idx="10"/>
          </p:nvPr>
        </p:nvSpPr>
        <p:spPr/>
        <p:txBody>
          <a:bodyPr>
            <a:normAutofit/>
          </a:bodyPr>
          <a:lstStyle/>
          <a:p>
            <a:r>
              <a:rPr sz="2800" i="1" dirty="0"/>
              <a:t>Interpretation</a:t>
            </a:r>
            <a:r>
              <a:rPr sz="2800" dirty="0"/>
              <a:t>: At the </a:t>
            </a:r>
            <a:r>
              <a:rPr sz="2800" dirty="0">
                <a:latin typeface="Cambria Math"/>
              </a:rPr>
              <a:t>0.10</a:t>
            </a:r>
            <a:r>
              <a:rPr sz="2800" dirty="0"/>
              <a:t> level of significance, there is sufficient evidence to support the customer's claim that the </a:t>
            </a:r>
            <a:r>
              <a:rPr sz="2800" b="1" dirty="0"/>
              <a:t>ATM</a:t>
            </a:r>
            <a:r>
              <a:rPr sz="2800" dirty="0"/>
              <a:t> is used significantly more on certain days of the week. Note, however, that the test does not tell us which days of the week it is used more. We might be able to guess which days from the data; however, the test gives no indication of which day the </a:t>
            </a:r>
            <a:r>
              <a:rPr sz="2800" b="1" dirty="0"/>
              <a:t>ATM</a:t>
            </a:r>
            <a:r>
              <a:rPr sz="2800" dirty="0"/>
              <a:t> is used more than any other.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a:t>For instructions on how to perform a chi-square goodness of fit test please visit stat.hawkeslearning.com and navigate to </a:t>
            </a:r>
            <a:r>
              <a:rPr sz="2800" b="1"/>
              <a:t>Technology Instructions &gt; Chi-Square Distribution &gt; Test for Goodness of Fit</a:t>
            </a:r>
            <a:r>
              <a:rPr sz="2800"/>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10.6.2: Chi-Square Test for Goodness of Fit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In one region of the country, the participation rates for the most popular youth sports have historically been </a:t>
                </a:r>
                <a14:m>
                  <m:oMath xmlns:m="http://schemas.openxmlformats.org/officeDocument/2006/math">
                    <m:r>
                      <a:rPr>
                        <a:latin typeface="Cambria Math" panose="02040503050406030204" pitchFamily="18" charset="0"/>
                      </a:rPr>
                      <m:t>20%</m:t>
                    </m:r>
                  </m:oMath>
                </a14:m>
                <a:r>
                  <a:rPr sz="2800"/>
                  <a:t> hockey, </a:t>
                </a:r>
                <a14:m>
                  <m:oMath xmlns:m="http://schemas.openxmlformats.org/officeDocument/2006/math">
                    <m:r>
                      <a:rPr>
                        <a:latin typeface="Cambria Math" panose="02040503050406030204" pitchFamily="18" charset="0"/>
                      </a:rPr>
                      <m:t>50%</m:t>
                    </m:r>
                  </m:oMath>
                </a14:m>
                <a:r>
                  <a:rPr sz="2800"/>
                  <a:t> football, </a:t>
                </a:r>
                <a14:m>
                  <m:oMath xmlns:m="http://schemas.openxmlformats.org/officeDocument/2006/math">
                    <m:r>
                      <a:rPr>
                        <a:latin typeface="Cambria Math" panose="02040503050406030204" pitchFamily="18" charset="0"/>
                      </a:rPr>
                      <m:t>10%</m:t>
                    </m:r>
                  </m:oMath>
                </a14:m>
                <a:r>
                  <a:rPr sz="2800"/>
                  <a:t> soccer, </a:t>
                </a:r>
                <a14:m>
                  <m:oMath xmlns:m="http://schemas.openxmlformats.org/officeDocument/2006/math">
                    <m:r>
                      <a:rPr>
                        <a:latin typeface="Cambria Math" panose="02040503050406030204" pitchFamily="18" charset="0"/>
                      </a:rPr>
                      <m:t>10%</m:t>
                    </m:r>
                  </m:oMath>
                </a14:m>
                <a:r>
                  <a:rPr sz="2800"/>
                  <a:t> tennis, and </a:t>
                </a:r>
                <a14:m>
                  <m:oMath xmlns:m="http://schemas.openxmlformats.org/officeDocument/2006/math">
                    <m:r>
                      <a:rPr>
                        <a:latin typeface="Cambria Math" panose="02040503050406030204" pitchFamily="18" charset="0"/>
                      </a:rPr>
                      <m:t>10%</m:t>
                    </m:r>
                  </m:oMath>
                </a14:m>
                <a:r>
                  <a:rPr sz="2800"/>
                  <a:t> basketball. After running a campaign to educate parents about the dangers of </a:t>
                </a:r>
                <a:r>
                  <a:rPr sz="2800" b="1"/>
                  <a:t>CTE</a:t>
                </a:r>
                <a:r>
                  <a:rPr sz="2800"/>
                  <a:t> (Chronic Traumatic Encephalopathy) which can be caused by high contact sports such as hockey and football, they want to know if the campaign has made a difference. The results from the next season are listed in the following table.</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370"/>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10.6.2: Chi-Square Test for Goodness of Fit (cont.)</a:t>
            </a:r>
          </a:p>
        </p:txBody>
      </p:sp>
      <p:graphicFrame>
        <p:nvGraphicFramePr>
          <p:cNvPr id="3" name="Table Placeholder 2"/>
          <p:cNvGraphicFramePr>
            <a:graphicFrameLocks noGrp="1"/>
          </p:cNvGraphicFramePr>
          <p:nvPr>
            <p:ph type="tbl" sz="quarter" idx="10"/>
          </p:nvPr>
        </p:nvGraphicFramePr>
        <p:xfrm>
          <a:off x="457200" y="1105523"/>
          <a:ext cx="8229600" cy="259588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algn="ctr">
                        <a:defRPr sz="1800" b="1"/>
                      </a:pPr>
                      <a:r>
                        <a:t>Youth Sports Participation</a:t>
                      </a:r>
                    </a:p>
                  </a:txBody>
                  <a:tcPr/>
                </a:tc>
                <a:tc hMerge="1">
                  <a:txBody>
                    <a:bodyPr/>
                    <a:lstStyle/>
                    <a:p>
                      <a:endParaRPr/>
                    </a:p>
                  </a:txBody>
                  <a:tcPr/>
                </a:tc>
                <a:extLst>
                  <a:ext uri="{0D108BD9-81ED-4DB2-BD59-A6C34878D82A}">
                    <a16:rowId xmlns:a16="http://schemas.microsoft.com/office/drawing/2014/main" val="10000"/>
                  </a:ext>
                </a:extLst>
              </a:tr>
              <a:tr h="370840">
                <a:tc>
                  <a:txBody>
                    <a:bodyPr/>
                    <a:lstStyle/>
                    <a:p>
                      <a:pPr algn="ctr">
                        <a:defRPr sz="1800" b="1"/>
                      </a:pPr>
                      <a:r>
                        <a:t>Sport</a:t>
                      </a:r>
                    </a:p>
                  </a:txBody>
                  <a:tcPr/>
                </a:tc>
                <a:tc>
                  <a:txBody>
                    <a:bodyPr/>
                    <a:lstStyle/>
                    <a:p>
                      <a:pPr algn="ctr">
                        <a:defRPr sz="1800" b="1"/>
                      </a:pPr>
                      <a:r>
                        <a:t>Number Participating</a:t>
                      </a:r>
                    </a:p>
                  </a:txBody>
                  <a:tcPr/>
                </a:tc>
                <a:extLst>
                  <a:ext uri="{0D108BD9-81ED-4DB2-BD59-A6C34878D82A}">
                    <a16:rowId xmlns:a16="http://schemas.microsoft.com/office/drawing/2014/main" val="10001"/>
                  </a:ext>
                </a:extLst>
              </a:tr>
              <a:tr h="370840">
                <a:tc>
                  <a:txBody>
                    <a:bodyPr/>
                    <a:lstStyle/>
                    <a:p>
                      <a:pPr algn="ctr">
                        <a:defRPr sz="1800" b="1"/>
                      </a:pPr>
                      <a:r>
                        <a:t>Hockey</a:t>
                      </a:r>
                    </a:p>
                  </a:txBody>
                  <a:tcPr/>
                </a:tc>
                <a:tc>
                  <a:txBody>
                    <a:bodyPr/>
                    <a:lstStyle/>
                    <a:p>
                      <a:pPr algn="ctr"/>
                      <a:r>
                        <a:rPr sz="1800">
                          <a:latin typeface="Cambria Math"/>
                        </a:rPr>
                        <a:t>251</a:t>
                      </a:r>
                    </a:p>
                  </a:txBody>
                  <a:tcPr/>
                </a:tc>
                <a:extLst>
                  <a:ext uri="{0D108BD9-81ED-4DB2-BD59-A6C34878D82A}">
                    <a16:rowId xmlns:a16="http://schemas.microsoft.com/office/drawing/2014/main" val="10002"/>
                  </a:ext>
                </a:extLst>
              </a:tr>
              <a:tr h="370840">
                <a:tc>
                  <a:txBody>
                    <a:bodyPr/>
                    <a:lstStyle/>
                    <a:p>
                      <a:pPr algn="ctr">
                        <a:defRPr sz="1800" b="1"/>
                      </a:pPr>
                      <a:r>
                        <a:t>Football</a:t>
                      </a:r>
                    </a:p>
                  </a:txBody>
                  <a:tcPr/>
                </a:tc>
                <a:tc>
                  <a:txBody>
                    <a:bodyPr/>
                    <a:lstStyle/>
                    <a:p>
                      <a:pPr algn="ctr"/>
                      <a:r>
                        <a:rPr sz="1800">
                          <a:latin typeface="Cambria Math"/>
                        </a:rPr>
                        <a:t>630</a:t>
                      </a:r>
                    </a:p>
                  </a:txBody>
                  <a:tcPr/>
                </a:tc>
                <a:extLst>
                  <a:ext uri="{0D108BD9-81ED-4DB2-BD59-A6C34878D82A}">
                    <a16:rowId xmlns:a16="http://schemas.microsoft.com/office/drawing/2014/main" val="10003"/>
                  </a:ext>
                </a:extLst>
              </a:tr>
              <a:tr h="370840">
                <a:tc>
                  <a:txBody>
                    <a:bodyPr/>
                    <a:lstStyle/>
                    <a:p>
                      <a:pPr algn="ctr">
                        <a:defRPr sz="1800" b="1"/>
                      </a:pPr>
                      <a:r>
                        <a:t>Soccer</a:t>
                      </a:r>
                    </a:p>
                  </a:txBody>
                  <a:tcPr/>
                </a:tc>
                <a:tc>
                  <a:txBody>
                    <a:bodyPr/>
                    <a:lstStyle/>
                    <a:p>
                      <a:pPr algn="ctr"/>
                      <a:r>
                        <a:rPr sz="1800">
                          <a:latin typeface="Cambria Math"/>
                        </a:rPr>
                        <a:t>115</a:t>
                      </a:r>
                    </a:p>
                  </a:txBody>
                  <a:tcPr/>
                </a:tc>
                <a:extLst>
                  <a:ext uri="{0D108BD9-81ED-4DB2-BD59-A6C34878D82A}">
                    <a16:rowId xmlns:a16="http://schemas.microsoft.com/office/drawing/2014/main" val="10004"/>
                  </a:ext>
                </a:extLst>
              </a:tr>
              <a:tr h="370840">
                <a:tc>
                  <a:txBody>
                    <a:bodyPr/>
                    <a:lstStyle/>
                    <a:p>
                      <a:pPr algn="ctr">
                        <a:defRPr sz="1800" b="1"/>
                      </a:pPr>
                      <a:r>
                        <a:t>Tennis</a:t>
                      </a:r>
                    </a:p>
                  </a:txBody>
                  <a:tcPr/>
                </a:tc>
                <a:tc>
                  <a:txBody>
                    <a:bodyPr/>
                    <a:lstStyle/>
                    <a:p>
                      <a:pPr algn="ctr"/>
                      <a:r>
                        <a:rPr sz="1800">
                          <a:latin typeface="Cambria Math"/>
                        </a:rPr>
                        <a:t>141</a:t>
                      </a:r>
                    </a:p>
                  </a:txBody>
                  <a:tcPr/>
                </a:tc>
                <a:extLst>
                  <a:ext uri="{0D108BD9-81ED-4DB2-BD59-A6C34878D82A}">
                    <a16:rowId xmlns:a16="http://schemas.microsoft.com/office/drawing/2014/main" val="10005"/>
                  </a:ext>
                </a:extLst>
              </a:tr>
              <a:tr h="370840">
                <a:tc>
                  <a:txBody>
                    <a:bodyPr/>
                    <a:lstStyle/>
                    <a:p>
                      <a:pPr algn="ctr">
                        <a:defRPr sz="1800" b="1"/>
                      </a:pPr>
                      <a:r>
                        <a:t>Basketball</a:t>
                      </a:r>
                    </a:p>
                  </a:txBody>
                  <a:tcPr/>
                </a:tc>
                <a:tc>
                  <a:txBody>
                    <a:bodyPr/>
                    <a:lstStyle/>
                    <a:p>
                      <a:pPr algn="ctr"/>
                      <a:r>
                        <a:rPr sz="1800">
                          <a:latin typeface="Cambria Math"/>
                        </a:rPr>
                        <a:t>121</a:t>
                      </a:r>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10.6.2: Chi-Square Test for Goodness of Fit (cont.)</a:t>
            </a:r>
          </a:p>
        </p:txBody>
      </p:sp>
      <p:sp>
        <p:nvSpPr>
          <p:cNvPr id="3" name="Text Placeholder 2"/>
          <p:cNvSpPr>
            <a:spLocks noGrp="1"/>
          </p:cNvSpPr>
          <p:nvPr>
            <p:ph type="body" sz="quarter" idx="10"/>
          </p:nvPr>
        </p:nvSpPr>
        <p:spPr/>
        <p:txBody>
          <a:bodyPr>
            <a:normAutofit/>
          </a:bodyPr>
          <a:lstStyle/>
          <a:p>
            <a:r>
              <a:rPr sz="2800"/>
              <a:t>Is there sufficient evidence at the </a:t>
            </a:r>
            <a:r>
              <a:rPr sz="2800">
                <a:latin typeface="Cambria Math"/>
              </a:rPr>
              <a:t>0.05</a:t>
            </a:r>
            <a:r>
              <a:rPr sz="2800"/>
              <a:t> level of significance to say that the educational campaign has made any difference in the proportions of children playing the most popular sports?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10.6.2: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a:t>Solution</a:t>
                </a:r>
              </a:p>
              <a:p>
                <a:pPr>
                  <a:defRPr b="1"/>
                </a:pPr>
                <a:r>
                  <a:rPr sz="2800"/>
                  <a:t>Step 1: State the null and alternative hypotheses.</a:t>
                </a:r>
              </a:p>
              <a:p>
                <a:pPr>
                  <a:defRPr sz="2800"/>
                </a:pPr>
                <a:r>
                  <a:rPr sz="2800"/>
                  <a:t>The null hypothesis here is that the proportions of the kids playing sports are the same as they were before the educational campaign and the alternative is that they are different. To write this mathematically, we need to state the theoretical proportions for the five different sports. Let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3</m:t>
                        </m:r>
                      </m:sub>
                    </m:sSub>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4</m:t>
                        </m:r>
                      </m:sub>
                    </m:sSub>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5</m:t>
                        </m:r>
                      </m:sub>
                    </m:sSub>
                  </m:oMath>
                </a14:m>
                <a:r>
                  <a:rPr sz="2800"/>
                  <a:t> be the proportions for hockey, football, soccer, tennis, and basketball respectively. Then we have the following.</a:t>
                </a:r>
              </a:p>
              <a:p>
                <a:pPr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=0.20</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r>
                      <a:rPr>
                        <a:latin typeface="Cambria Math" panose="02040503050406030204" pitchFamily="18" charset="0"/>
                      </a:rPr>
                      <m:t>=0.50</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3</m:t>
                        </m:r>
                      </m:sub>
                    </m:sSub>
                    <m:r>
                      <a:rPr>
                        <a:latin typeface="Cambria Math" panose="02040503050406030204" pitchFamily="18" charset="0"/>
                      </a:rPr>
                      <m:t>=0.10</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4</m:t>
                        </m:r>
                      </m:sub>
                    </m:sSub>
                    <m:r>
                      <a:rPr>
                        <a:latin typeface="Cambria Math" panose="02040503050406030204" pitchFamily="18" charset="0"/>
                      </a:rPr>
                      <m:t>=0.10</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5</m:t>
                        </m:r>
                      </m:sub>
                    </m:sSub>
                    <m:r>
                      <a:rPr>
                        <a:latin typeface="Cambria Math" panose="02040503050406030204" pitchFamily="18" charset="0"/>
                      </a:rPr>
                      <m:t>=0.10</m:t>
                    </m:r>
                  </m:oMath>
                </a14:m>
                <a:endParaRPr sz="2800"/>
              </a:p>
              <a:p>
                <a:r>
                  <a:rPr sz="2800"/>
                  <a:t>Therefore, the null and alternative hypotheses are stated as follows.</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=0.20</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r>
                      <a:rPr>
                        <a:latin typeface="Cambria Math" panose="02040503050406030204" pitchFamily="18" charset="0"/>
                      </a:rPr>
                      <m:t>=0.50</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3</m:t>
                        </m:r>
                      </m:sub>
                    </m:sSub>
                    <m:r>
                      <a:rPr>
                        <a:latin typeface="Cambria Math" panose="02040503050406030204" pitchFamily="18" charset="0"/>
                      </a:rPr>
                      <m:t>=0.10</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4</m:t>
                        </m:r>
                      </m:sub>
                    </m:sSub>
                    <m:r>
                      <a:rPr>
                        <a:latin typeface="Cambria Math" panose="02040503050406030204" pitchFamily="18" charset="0"/>
                      </a:rPr>
                      <m:t>=0.10</m:t>
                    </m:r>
                  </m:oMath>
                </a14:m>
                <a:r>
                  <a:rPr sz="280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5</m:t>
                        </m:r>
                      </m:sub>
                    </m:sSub>
                    <m:r>
                      <a:rPr>
                        <a:latin typeface="Cambria Math" panose="02040503050406030204" pitchFamily="18" charset="0"/>
                      </a:rPr>
                      <m:t>=0.10</m:t>
                    </m:r>
                  </m:oMath>
                </a14:m>
                <a:endParaRPr sz="2800"/>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a:t>: There is some difference from the stated proportions.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111" t="-2331" r="-1778"/>
                </a:stretch>
              </a:blipFill>
            </p:spPr>
            <p:txBody>
              <a:bodyPr/>
              <a:lstStyle/>
              <a:p>
                <a:r>
                  <a:rPr lang="en-US">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10.6.2: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b="1"/>
                </a:pPr>
                <a:r>
                  <a:rPr sz="2800"/>
                  <a:t>Step 2: Determine which distribution to use for the test statistic, and state the level of significance.</a:t>
                </a:r>
              </a:p>
              <a:p>
                <a:pPr>
                  <a:defRPr sz="2800"/>
                </a:pPr>
                <a:r>
                  <a:rPr sz="2800"/>
                  <a:t>We are evaluating whether the observed proportions of kids playing youth sports match the expected proportions for the five sports. The sample data are randomly selected and the calculations use frequency counts of the data for each of the different categories. We will verify in the next step that the expected frequency for each category is at least </a:t>
                </a:r>
                <a:r>
                  <a:rPr sz="2800">
                    <a:latin typeface="Cambria Math"/>
                  </a:rPr>
                  <a:t>5</a:t>
                </a:r>
                <a:r>
                  <a:rPr sz="2800"/>
                  <a:t>. Thus, the chi-square test for goodness of fit is the appropriate choice for this scenario. The level of significance given in the problem is </a:t>
                </a:r>
                <a14:m>
                  <m:oMath xmlns:m="http://schemas.openxmlformats.org/officeDocument/2006/math">
                    <m:r>
                      <a:rPr>
                        <a:latin typeface="Cambria Math" panose="02040503050406030204" pitchFamily="18" charset="0"/>
                      </a:rPr>
                      <m:t>𝛼</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05</m:t>
                    </m:r>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2086" r="-2370"/>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10.6.2: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pPr>
                  <a:defRPr b="1"/>
                </a:pPr>
                <a:r>
                  <a:rPr sz="2800" dirty="0"/>
                  <a:t>Step 3: Gather data and calculate the necessary sample statistics.</a:t>
                </a:r>
              </a:p>
              <a:p>
                <a:pPr>
                  <a:defRPr sz="2800"/>
                </a:pPr>
                <a:r>
                  <a:rPr sz="2800" dirty="0"/>
                  <a:t>Next, to calculate the </a:t>
                </a:r>
                <a14:m>
                  <m:oMath xmlns:m="http://schemas.openxmlformats.org/officeDocument/2006/math">
                    <m:r>
                      <a:rPr>
                        <a:latin typeface="Cambria Math" panose="02040503050406030204" pitchFamily="18" charset="0"/>
                      </a:rPr>
                      <m:t>𝜒</m:t>
                    </m:r>
                  </m:oMath>
                </a14:m>
                <a:r>
                  <a:rPr sz="2800" baseline="30000" dirty="0"/>
                  <a:t>2</a:t>
                </a:r>
                <a:r>
                  <a:rPr sz="2800" dirty="0"/>
                  <a:t>-test statistic for the data given, let's begin by calculating the expected value of the number of kids playing each sport since they are not all the same. Here, </a:t>
                </a:r>
                <a14:m>
                  <m:oMath xmlns:m="http://schemas.openxmlformats.org/officeDocument/2006/math">
                    <m:r>
                      <a:rPr>
                        <a:latin typeface="Cambria Math" panose="02040503050406030204" pitchFamily="18" charset="0"/>
                      </a:rPr>
                      <m:t>𝑛</m:t>
                    </m:r>
                    <m:r>
                      <a:rPr>
                        <a:latin typeface="Cambria Math" panose="02040503050406030204" pitchFamily="18" charset="0"/>
                      </a:rPr>
                      <m:t>=251+630+115+141+121=1258</m:t>
                    </m:r>
                  </m:oMath>
                </a14:m>
                <a:r>
                  <a:rPr sz="2800" dirty="0"/>
                  <a:t> (the total number of children in the sample).</a:t>
                </a:r>
              </a:p>
              <a:p>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r>
                                <m:rPr>
                                  <m:nor/>
                                </m:rPr>
                                <a:rPr/>
                                <m:t>Hockey</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𝑛</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1258</m:t>
                          </m:r>
                        </m:e>
                      </m:d>
                      <m:d>
                        <m:dPr>
                          <m:ctrlPr>
                            <a:rPr i="1">
                              <a:latin typeface="Cambria Math" panose="02040503050406030204" pitchFamily="18" charset="0"/>
                            </a:rPr>
                          </m:ctrlPr>
                        </m:dPr>
                        <m:e>
                          <m:r>
                            <a:rPr>
                              <a:latin typeface="Cambria Math" panose="02040503050406030204" pitchFamily="18" charset="0"/>
                            </a:rPr>
                            <m:t>0.20</m:t>
                          </m:r>
                        </m:e>
                      </m:d>
                      <m:r>
                        <a:rPr>
                          <a:latin typeface="Cambria Math" panose="02040503050406030204" pitchFamily="18" charset="0"/>
                        </a:rPr>
                        <m:t>=251.6</m:t>
                      </m:r>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r>
                                <m:rPr>
                                  <m:nor/>
                                </m:rPr>
                                <a:rPr/>
                                <m:t>Football</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𝑛</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1258</m:t>
                          </m:r>
                        </m:e>
                      </m:d>
                      <m:d>
                        <m:dPr>
                          <m:ctrlPr>
                            <a:rPr i="1">
                              <a:latin typeface="Cambria Math" panose="02040503050406030204" pitchFamily="18" charset="0"/>
                            </a:rPr>
                          </m:ctrlPr>
                        </m:dPr>
                        <m:e>
                          <m:r>
                            <a:rPr>
                              <a:latin typeface="Cambria Math" panose="02040503050406030204" pitchFamily="18" charset="0"/>
                            </a:rPr>
                            <m:t>0.50</m:t>
                          </m:r>
                        </m:e>
                      </m:d>
                      <m:r>
                        <a:rPr>
                          <a:latin typeface="Cambria Math" panose="02040503050406030204" pitchFamily="18" charset="0"/>
                        </a:rPr>
                        <m:t>=629</m:t>
                      </m:r>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r>
                                <m:rPr>
                                  <m:nor/>
                                </m:rPr>
                                <a:rPr/>
                                <m:t>Soccer</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3</m:t>
                          </m:r>
                        </m:sub>
                      </m:sSub>
                      <m:r>
                        <a:rPr>
                          <a:latin typeface="Cambria Math" panose="02040503050406030204" pitchFamily="18" charset="0"/>
                        </a:rPr>
                        <m:t>=</m:t>
                      </m:r>
                      <m:r>
                        <a:rPr>
                          <a:latin typeface="Cambria Math" panose="02040503050406030204" pitchFamily="18" charset="0"/>
                        </a:rPr>
                        <m:t>𝑛</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3</m:t>
                          </m:r>
                        </m:sub>
                      </m:sSub>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1258</m:t>
                          </m:r>
                        </m:e>
                      </m:d>
                      <m:d>
                        <m:dPr>
                          <m:ctrlPr>
                            <a:rPr i="1">
                              <a:latin typeface="Cambria Math" panose="02040503050406030204" pitchFamily="18" charset="0"/>
                            </a:rPr>
                          </m:ctrlPr>
                        </m:dPr>
                        <m:e>
                          <m:r>
                            <a:rPr>
                              <a:latin typeface="Cambria Math" panose="02040503050406030204" pitchFamily="18" charset="0"/>
                            </a:rPr>
                            <m:t>0.10</m:t>
                          </m:r>
                        </m:e>
                      </m:d>
                      <m:r>
                        <a:rPr>
                          <a:latin typeface="Cambria Math" panose="02040503050406030204" pitchFamily="18" charset="0"/>
                        </a:rPr>
                        <m:t>=125.8</m:t>
                      </m:r>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r>
                                <m:rPr>
                                  <m:nor/>
                                </m:rPr>
                                <a:rPr/>
                                <m:t>Tennis</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4</m:t>
                          </m:r>
                        </m:sub>
                      </m:sSub>
                      <m:r>
                        <a:rPr>
                          <a:latin typeface="Cambria Math" panose="02040503050406030204" pitchFamily="18" charset="0"/>
                        </a:rPr>
                        <m:t>=</m:t>
                      </m:r>
                      <m:r>
                        <a:rPr>
                          <a:latin typeface="Cambria Math" panose="02040503050406030204" pitchFamily="18" charset="0"/>
                        </a:rPr>
                        <m:t>𝑛</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4</m:t>
                          </m:r>
                        </m:sub>
                      </m:sSub>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1258</m:t>
                          </m:r>
                        </m:e>
                      </m:d>
                      <m:d>
                        <m:dPr>
                          <m:ctrlPr>
                            <a:rPr i="1">
                              <a:latin typeface="Cambria Math" panose="02040503050406030204" pitchFamily="18" charset="0"/>
                            </a:rPr>
                          </m:ctrlPr>
                        </m:dPr>
                        <m:e>
                          <m:r>
                            <a:rPr>
                              <a:latin typeface="Cambria Math" panose="02040503050406030204" pitchFamily="18" charset="0"/>
                            </a:rPr>
                            <m:t>0.10</m:t>
                          </m:r>
                        </m:e>
                      </m:d>
                      <m:r>
                        <a:rPr>
                          <a:latin typeface="Cambria Math" panose="02040503050406030204" pitchFamily="18" charset="0"/>
                        </a:rPr>
                        <m:t>=125.8</m:t>
                      </m:r>
                    </m:oMath>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𝐸</m:t>
                          </m:r>
                        </m:fName>
                        <m:e>
                          <m:d>
                            <m:dPr>
                              <m:ctrlPr>
                                <a:rPr i="1">
                                  <a:latin typeface="Cambria Math" panose="02040503050406030204" pitchFamily="18" charset="0"/>
                                </a:rPr>
                              </m:ctrlPr>
                            </m:dPr>
                            <m:e>
                              <m:r>
                                <m:rPr>
                                  <m:nor/>
                                </m:rPr>
                                <a:rPr/>
                                <m:t>Basketball</m:t>
                              </m:r>
                            </m:e>
                          </m:d>
                        </m:e>
                      </m:func>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5</m:t>
                          </m:r>
                        </m:sub>
                      </m:sSub>
                      <m:r>
                        <a:rPr>
                          <a:latin typeface="Cambria Math" panose="02040503050406030204" pitchFamily="18" charset="0"/>
                        </a:rPr>
                        <m:t>=</m:t>
                      </m:r>
                      <m:r>
                        <a:rPr>
                          <a:latin typeface="Cambria Math" panose="02040503050406030204" pitchFamily="18" charset="0"/>
                        </a:rPr>
                        <m:t>𝑛</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5</m:t>
                          </m:r>
                        </m:sub>
                      </m:sSub>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1258</m:t>
                          </m:r>
                        </m:e>
                      </m:d>
                      <m:d>
                        <m:dPr>
                          <m:ctrlPr>
                            <a:rPr i="1">
                              <a:latin typeface="Cambria Math" panose="02040503050406030204" pitchFamily="18" charset="0"/>
                            </a:rPr>
                          </m:ctrlPr>
                        </m:dPr>
                        <m:e>
                          <m:r>
                            <a:rPr>
                              <a:latin typeface="Cambria Math" panose="02040503050406030204" pitchFamily="18" charset="0"/>
                            </a:rPr>
                            <m:t>0.10</m:t>
                          </m:r>
                        </m:e>
                      </m:d>
                      <m:r>
                        <a:rPr>
                          <a:latin typeface="Cambria Math" panose="02040503050406030204" pitchFamily="18" charset="0"/>
                        </a:rPr>
                        <m:t>=125.8</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982" r="-296"/>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10.6.2: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pPr>
                  <a:defRPr b="1"/>
                </a:pPr>
                <a:r>
                  <a:rPr sz="2800" dirty="0"/>
                  <a:t>Tables:</a:t>
                </a:r>
              </a:p>
              <a:p>
                <a:pPr>
                  <a:defRPr sz="2800"/>
                </a:pPr>
                <a:r>
                  <a:rPr sz="2800" dirty="0"/>
                  <a:t>When using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dirty="0"/>
                  <a:t> critical value tables to calculate the rejection region, you will need to calculate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dirty="0"/>
                  <a:t> test statistic as follows:</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𝑂</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e>
                              </m:d>
                            </m:e>
                            <m:sup>
                              <m:r>
                                <a:rPr>
                                  <a:latin typeface="Cambria Math" panose="02040503050406030204" pitchFamily="18" charset="0"/>
                                </a:rPr>
                                <m:t>2</m:t>
                              </m:r>
                            </m:sup>
                          </m:sSup>
                        </m:num>
                        <m:den>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251</m:t>
                                  </m:r>
                                  <m:r>
                                    <a:rPr>
                                      <a:latin typeface="Cambria Math" panose="02040503050406030204" pitchFamily="18" charset="0"/>
                                    </a:rPr>
                                    <m:t>−</m:t>
                                  </m:r>
                                  <m:r>
                                    <a:rPr>
                                      <a:latin typeface="Cambria Math" panose="02040503050406030204" pitchFamily="18" charset="0"/>
                                    </a:rPr>
                                    <m:t>251</m:t>
                                  </m:r>
                                  <m:r>
                                    <a:rPr>
                                      <a:latin typeface="Cambria Math" panose="02040503050406030204" pitchFamily="18" charset="0"/>
                                    </a:rPr>
                                    <m:t>.</m:t>
                                  </m:r>
                                  <m:r>
                                    <a:rPr>
                                      <a:latin typeface="Cambria Math" panose="02040503050406030204" pitchFamily="18" charset="0"/>
                                    </a:rPr>
                                    <m:t>6</m:t>
                                  </m:r>
                                </m:e>
                              </m:d>
                            </m:e>
                            <m:sup>
                              <m:r>
                                <a:rPr>
                                  <a:latin typeface="Cambria Math" panose="02040503050406030204" pitchFamily="18" charset="0"/>
                                </a:rPr>
                                <m:t>2</m:t>
                              </m:r>
                            </m:sup>
                          </m:sSup>
                        </m:num>
                        <m:den>
                          <m:r>
                            <a:rPr>
                              <a:latin typeface="Cambria Math" panose="02040503050406030204" pitchFamily="18" charset="0"/>
                            </a:rPr>
                            <m:t>251</m:t>
                          </m:r>
                          <m:r>
                            <a:rPr>
                              <a:latin typeface="Cambria Math" panose="02040503050406030204" pitchFamily="18" charset="0"/>
                            </a:rPr>
                            <m:t>.</m:t>
                          </m:r>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630</m:t>
                                  </m:r>
                                  <m:r>
                                    <a:rPr>
                                      <a:latin typeface="Cambria Math" panose="02040503050406030204" pitchFamily="18" charset="0"/>
                                    </a:rPr>
                                    <m:t>−</m:t>
                                  </m:r>
                                  <m:r>
                                    <a:rPr>
                                      <a:latin typeface="Cambria Math" panose="02040503050406030204" pitchFamily="18" charset="0"/>
                                    </a:rPr>
                                    <m:t>629</m:t>
                                  </m:r>
                                </m:e>
                              </m:d>
                            </m:e>
                            <m:sup>
                              <m:r>
                                <a:rPr>
                                  <a:latin typeface="Cambria Math" panose="02040503050406030204" pitchFamily="18" charset="0"/>
                                </a:rPr>
                                <m:t>2</m:t>
                              </m:r>
                            </m:sup>
                          </m:sSup>
                        </m:num>
                        <m:den>
                          <m:r>
                            <a:rPr>
                              <a:latin typeface="Cambria Math" panose="02040503050406030204" pitchFamily="18" charset="0"/>
                            </a:rPr>
                            <m:t>629</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115</m:t>
                                  </m:r>
                                  <m:r>
                                    <a:rPr>
                                      <a:latin typeface="Cambria Math" panose="02040503050406030204" pitchFamily="18" charset="0"/>
                                    </a:rPr>
                                    <m:t>−</m:t>
                                  </m:r>
                                  <m:r>
                                    <a:rPr>
                                      <a:latin typeface="Cambria Math" panose="02040503050406030204" pitchFamily="18" charset="0"/>
                                    </a:rPr>
                                    <m:t>125</m:t>
                                  </m:r>
                                  <m:r>
                                    <a:rPr>
                                      <a:latin typeface="Cambria Math" panose="02040503050406030204" pitchFamily="18" charset="0"/>
                                    </a:rPr>
                                    <m:t>.</m:t>
                                  </m:r>
                                  <m:r>
                                    <a:rPr>
                                      <a:latin typeface="Cambria Math" panose="02040503050406030204" pitchFamily="18" charset="0"/>
                                    </a:rPr>
                                    <m:t>8</m:t>
                                  </m:r>
                                </m:e>
                              </m:d>
                            </m:e>
                            <m:sup>
                              <m:r>
                                <a:rPr>
                                  <a:latin typeface="Cambria Math" panose="02040503050406030204" pitchFamily="18" charset="0"/>
                                </a:rPr>
                                <m:t>2</m:t>
                              </m:r>
                            </m:sup>
                          </m:sSup>
                        </m:num>
                        <m:den>
                          <m:r>
                            <a:rPr>
                              <a:latin typeface="Cambria Math" panose="02040503050406030204" pitchFamily="18" charset="0"/>
                            </a:rPr>
                            <m:t>125</m:t>
                          </m:r>
                          <m:r>
                            <a:rPr>
                              <a:latin typeface="Cambria Math" panose="02040503050406030204" pitchFamily="18" charset="0"/>
                            </a:rPr>
                            <m:t>.</m:t>
                          </m:r>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141</m:t>
                                  </m:r>
                                  <m:r>
                                    <a:rPr>
                                      <a:latin typeface="Cambria Math" panose="02040503050406030204" pitchFamily="18" charset="0"/>
                                    </a:rPr>
                                    <m:t>−</m:t>
                                  </m:r>
                                  <m:r>
                                    <a:rPr>
                                      <a:latin typeface="Cambria Math" panose="02040503050406030204" pitchFamily="18" charset="0"/>
                                    </a:rPr>
                                    <m:t>125</m:t>
                                  </m:r>
                                  <m:r>
                                    <a:rPr>
                                      <a:latin typeface="Cambria Math" panose="02040503050406030204" pitchFamily="18" charset="0"/>
                                    </a:rPr>
                                    <m:t>.</m:t>
                                  </m:r>
                                  <m:r>
                                    <a:rPr>
                                      <a:latin typeface="Cambria Math" panose="02040503050406030204" pitchFamily="18" charset="0"/>
                                    </a:rPr>
                                    <m:t>8</m:t>
                                  </m:r>
                                </m:e>
                              </m:d>
                            </m:e>
                            <m:sup>
                              <m:r>
                                <a:rPr>
                                  <a:latin typeface="Cambria Math" panose="02040503050406030204" pitchFamily="18" charset="0"/>
                                </a:rPr>
                                <m:t>2</m:t>
                              </m:r>
                            </m:sup>
                          </m:sSup>
                        </m:num>
                        <m:den>
                          <m:r>
                            <a:rPr>
                              <a:latin typeface="Cambria Math" panose="02040503050406030204" pitchFamily="18" charset="0"/>
                            </a:rPr>
                            <m:t>125</m:t>
                          </m:r>
                          <m:r>
                            <a:rPr>
                              <a:latin typeface="Cambria Math" panose="02040503050406030204" pitchFamily="18" charset="0"/>
                            </a:rPr>
                            <m:t>.</m:t>
                          </m:r>
                          <m:r>
                            <a:rPr>
                              <a:latin typeface="Cambria Math" panose="02040503050406030204" pitchFamily="18" charset="0"/>
                            </a:rPr>
                            <m:t>8</m:t>
                          </m:r>
                        </m:den>
                      </m:f>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121</m:t>
                                  </m:r>
                                  <m:r>
                                    <a:rPr>
                                      <a:latin typeface="Cambria Math" panose="02040503050406030204" pitchFamily="18" charset="0"/>
                                    </a:rPr>
                                    <m:t>−</m:t>
                                  </m:r>
                                  <m:r>
                                    <a:rPr>
                                      <a:latin typeface="Cambria Math" panose="02040503050406030204" pitchFamily="18" charset="0"/>
                                    </a:rPr>
                                    <m:t>125</m:t>
                                  </m:r>
                                  <m:r>
                                    <a:rPr>
                                      <a:latin typeface="Cambria Math" panose="02040503050406030204" pitchFamily="18" charset="0"/>
                                    </a:rPr>
                                    <m:t>.</m:t>
                                  </m:r>
                                  <m:r>
                                    <a:rPr>
                                      <a:latin typeface="Cambria Math" panose="02040503050406030204" pitchFamily="18" charset="0"/>
                                    </a:rPr>
                                    <m:t>8</m:t>
                                  </m:r>
                                </m:e>
                              </m:d>
                            </m:e>
                            <m:sup>
                              <m:r>
                                <a:rPr>
                                  <a:latin typeface="Cambria Math" panose="02040503050406030204" pitchFamily="18" charset="0"/>
                                </a:rPr>
                                <m:t>2</m:t>
                              </m:r>
                            </m:sup>
                          </m:sSup>
                        </m:num>
                        <m:den>
                          <m:r>
                            <a:rPr>
                              <a:latin typeface="Cambria Math" panose="02040503050406030204" pitchFamily="18" charset="0"/>
                            </a:rPr>
                            <m:t>125</m:t>
                          </m:r>
                          <m:r>
                            <a:rPr>
                              <a:latin typeface="Cambria Math" panose="02040503050406030204" pitchFamily="18" charset="0"/>
                            </a:rPr>
                            <m:t>.</m:t>
                          </m:r>
                          <m:r>
                            <a:rPr>
                              <a:latin typeface="Cambria Math" panose="02040503050406030204" pitchFamily="18" charset="0"/>
                            </a:rPr>
                            <m:t>8</m:t>
                          </m:r>
                        </m:den>
                      </m:f>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e>
                      </m:phant>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950</m:t>
                      </m:r>
                    </m:oMath>
                  </m:oMathPara>
                </a14:m>
                <a:endParaRPr sz="2800" dirty="0"/>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333" t="-1840"/>
                </a:stretch>
              </a:blipFill>
            </p:spPr>
            <p:txBody>
              <a:bodyPr/>
              <a:lstStyle/>
              <a:p>
                <a:r>
                  <a:rPr lang="en-US">
                    <a:noFill/>
                  </a:rPr>
                  <a:t> </a:t>
                </a:r>
              </a:p>
            </p:txBody>
          </p:sp>
        </mc:Fallback>
      </mc:AlternateContent>
    </p:spTree>
    <p:extLst>
      <p:ext uri="{BB962C8B-B14F-4D97-AF65-F5344CB8AC3E}">
        <p14:creationId xmlns:p14="http://schemas.microsoft.com/office/powerpoint/2010/main" val="3517408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Null and Alternative Hypotheses for a Chi-Square Test for Goodness of Fit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4861522"/>
              </a:xfrm>
            </p:spPr>
            <p:txBody>
              <a:bodyPr>
                <a:normAutofit fontScale="85000" lnSpcReduction="10000"/>
              </a:bodyPr>
              <a:lstStyle/>
              <a:p>
                <a:r>
                  <a:rPr sz="2800" dirty="0"/>
                  <a:t>When the theoretical probabilities for the various outcomes are all the same, the null and alternative hypotheses for a chi-square test for goodness of fit are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𝑘</m:t>
                          </m:r>
                        </m:sub>
                      </m:sSub>
                    </m:oMath>
                  </m:oMathPara>
                </a14:m>
                <a:endParaRPr sz="2800" dirty="0"/>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oMath>
                </a14:m>
                <a:r>
                  <a:rPr sz="2800" dirty="0"/>
                  <a:t>: There is some difference among the proportions.</a:t>
                </a:r>
              </a:p>
              <a:p>
                <a:r>
                  <a:rPr sz="2800" dirty="0"/>
                  <a:t>If the theoretical proportions for the various outcomes are not all the same, each probability must be stated in the null hypothesis, so in that case, the hypotheses are as follows.</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1</m:t>
                          </m:r>
                        </m:sub>
                      </m:sSub>
                      <m:r>
                        <a:rPr>
                          <a:latin typeface="Cambria Math" panose="02040503050406030204" pitchFamily="18" charset="0"/>
                        </a:rPr>
                        <m:t>=</m:t>
                      </m:r>
                      <m:r>
                        <m:rPr>
                          <m:nor/>
                        </m:rPr>
                        <a:rPr/>
                        <m:t>proportion</m:t>
                      </m:r>
                      <m:r>
                        <m:rPr>
                          <m:nor/>
                        </m:rPr>
                        <a:rPr/>
                        <m:t> </m:t>
                      </m:r>
                      <m:r>
                        <m:rPr>
                          <m:nor/>
                        </m:rPr>
                        <a:rPr/>
                        <m:t>of</m:t>
                      </m:r>
                      <m:r>
                        <m:rPr>
                          <m:nor/>
                        </m:rPr>
                        <a:rPr/>
                        <m:t> </m:t>
                      </m:r>
                      <m:r>
                        <m:rPr>
                          <m:nor/>
                        </m:rPr>
                        <a:rPr/>
                        <m:t>the</m:t>
                      </m:r>
                      <m:r>
                        <m:rPr>
                          <m:nor/>
                        </m:rPr>
                        <a:rPr/>
                        <m:t> </m:t>
                      </m:r>
                      <m:r>
                        <m:rPr>
                          <m:nor/>
                        </m:rPr>
                        <a:rPr/>
                        <m:t>first</m:t>
                      </m:r>
                      <m:r>
                        <m:rPr>
                          <m:nor/>
                        </m:rPr>
                        <a:rPr/>
                        <m:t> </m:t>
                      </m:r>
                      <m:r>
                        <m:rPr>
                          <m:nor/>
                        </m:rPr>
                        <a:rPr/>
                        <m:t>outcome</m:t>
                      </m:r>
                      <m:r>
                        <m:rPr>
                          <m:nor/>
                        </m:rPr>
                        <a:rPr/>
                        <m:t>,</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e>
                      </m:phant>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2</m:t>
                          </m:r>
                        </m:sub>
                      </m:sSub>
                      <m:r>
                        <a:rPr>
                          <a:latin typeface="Cambria Math" panose="02040503050406030204" pitchFamily="18" charset="0"/>
                        </a:rPr>
                        <m:t>=</m:t>
                      </m:r>
                      <m:r>
                        <m:rPr>
                          <m:nor/>
                        </m:rPr>
                        <a:rPr/>
                        <m:t>proportion</m:t>
                      </m:r>
                      <m:r>
                        <m:rPr>
                          <m:nor/>
                        </m:rPr>
                        <a:rPr/>
                        <m:t> </m:t>
                      </m:r>
                      <m:r>
                        <m:rPr>
                          <m:nor/>
                        </m:rPr>
                        <a:rPr/>
                        <m:t>of</m:t>
                      </m:r>
                      <m:r>
                        <m:rPr>
                          <m:nor/>
                        </m:rPr>
                        <a:rPr/>
                        <m:t> </m:t>
                      </m:r>
                      <m:r>
                        <m:rPr>
                          <m:nor/>
                        </m:rPr>
                        <a:rPr/>
                        <m:t>the</m:t>
                      </m:r>
                      <m:r>
                        <m:rPr>
                          <m:nor/>
                        </m:rPr>
                        <a:rPr/>
                        <m:t> </m:t>
                      </m:r>
                      <m:r>
                        <m:rPr>
                          <m:nor/>
                        </m:rPr>
                        <a:rPr/>
                        <m:t>second</m:t>
                      </m:r>
                      <m:r>
                        <m:rPr>
                          <m:nor/>
                        </m:rPr>
                        <a:rPr/>
                        <m:t> </m:t>
                      </m:r>
                      <m:r>
                        <m:rPr>
                          <m:nor/>
                        </m:rPr>
                        <a:rPr/>
                        <m:t>outcome</m:t>
                      </m:r>
                      <m:r>
                        <m:rPr>
                          <m:nor/>
                        </m:rPr>
                        <a:rPr/>
                        <m:t>,</m:t>
                      </m:r>
                      <m:r>
                        <a:rPr>
                          <a:latin typeface="Cambria Math" panose="02040503050406030204" pitchFamily="18" charset="0"/>
                        </a:rPr>
                        <m:t>…</m:t>
                      </m:r>
                      <m:r>
                        <m:rPr>
                          <m:nor/>
                        </m:rPr>
                        <a:rPr/>
                        <m:t>,</m:t>
                      </m:r>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r>
                            <m:rPr>
                              <m:nor/>
                            </m:rPr>
                            <a:rPr/>
                            <m:t>:</m:t>
                          </m:r>
                        </m:e>
                      </m:phant>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𝑘</m:t>
                          </m:r>
                        </m:sub>
                      </m:sSub>
                      <m:r>
                        <a:rPr>
                          <a:latin typeface="Cambria Math" panose="02040503050406030204" pitchFamily="18" charset="0"/>
                        </a:rPr>
                        <m:t>=</m:t>
                      </m:r>
                      <m:r>
                        <m:rPr>
                          <m:nor/>
                        </m:rPr>
                        <a:rPr/>
                        <m:t>proportion</m:t>
                      </m:r>
                      <m:r>
                        <m:rPr>
                          <m:nor/>
                        </m:rPr>
                        <a:rPr/>
                        <m:t> </m:t>
                      </m:r>
                      <m:r>
                        <m:rPr>
                          <m:nor/>
                        </m:rPr>
                        <a:rPr/>
                        <m:t>of</m:t>
                      </m:r>
                      <m:r>
                        <m:rPr>
                          <m:nor/>
                        </m:rPr>
                        <a:rPr/>
                        <m:t> </m:t>
                      </m:r>
                      <m:r>
                        <m:rPr>
                          <m:nor/>
                        </m:rPr>
                        <a:rPr/>
                        <m:t>the</m:t>
                      </m:r>
                      <m:sSup>
                        <m:sSupPr>
                          <m:ctrlPr>
                            <a:rPr i="1">
                              <a:latin typeface="Cambria Math" panose="02040503050406030204" pitchFamily="18" charset="0"/>
                            </a:rPr>
                          </m:ctrlPr>
                        </m:sSupPr>
                        <m:e>
                          <m:r>
                            <a:rPr>
                              <a:latin typeface="Cambria Math" panose="02040503050406030204" pitchFamily="18" charset="0"/>
                            </a:rPr>
                            <m:t>𝑘</m:t>
                          </m:r>
                        </m:e>
                        <m:sup>
                          <m:r>
                            <m:rPr>
                              <m:sty m:val="p"/>
                            </m:rPr>
                            <a:rPr>
                              <a:latin typeface="Cambria Math" panose="02040503050406030204" pitchFamily="18" charset="0"/>
                            </a:rPr>
                            <m:t>th</m:t>
                          </m:r>
                        </m:sup>
                      </m:sSup>
                      <m:r>
                        <m:rPr>
                          <m:nor/>
                        </m:rPr>
                        <a:rPr/>
                        <m:t>outcome</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𝑎</m:t>
                          </m:r>
                        </m:sub>
                      </m:sSub>
                      <m:r>
                        <m:rPr>
                          <m:nor/>
                        </m:rPr>
                        <a:rPr/>
                        <m:t>: </m:t>
                      </m:r>
                      <m:r>
                        <m:rPr>
                          <m:nor/>
                        </m:rPr>
                        <a:rPr/>
                        <m:t>There</m:t>
                      </m:r>
                      <m:r>
                        <m:rPr>
                          <m:nor/>
                        </m:rPr>
                        <a:rPr/>
                        <m:t> </m:t>
                      </m:r>
                      <m:r>
                        <m:rPr>
                          <m:nor/>
                        </m:rPr>
                        <a:rPr/>
                        <m:t>is</m:t>
                      </m:r>
                      <m:r>
                        <m:rPr>
                          <m:nor/>
                        </m:rPr>
                        <a:rPr/>
                        <m:t> </m:t>
                      </m:r>
                      <m:r>
                        <m:rPr>
                          <m:nor/>
                        </m:rPr>
                        <a:rPr/>
                        <m:t>some</m:t>
                      </m:r>
                      <m:r>
                        <m:rPr>
                          <m:nor/>
                        </m:rPr>
                        <a:rPr/>
                        <m:t> </m:t>
                      </m:r>
                      <m:r>
                        <m:rPr>
                          <m:nor/>
                        </m:rPr>
                        <a:rPr/>
                        <m:t>difference</m:t>
                      </m:r>
                      <m:r>
                        <m:rPr>
                          <m:nor/>
                        </m:rPr>
                        <a:rPr/>
                        <m:t> </m:t>
                      </m:r>
                      <m:r>
                        <m:rPr>
                          <m:nor/>
                        </m:rPr>
                        <a:rPr/>
                        <m:t>from</m:t>
                      </m:r>
                      <m:r>
                        <m:rPr>
                          <m:nor/>
                        </m:rPr>
                        <a:rPr/>
                        <m:t> </m:t>
                      </m:r>
                      <m:r>
                        <m:rPr>
                          <m:nor/>
                        </m:rPr>
                        <a:rPr/>
                        <m:t>the</m:t>
                      </m:r>
                      <m:r>
                        <m:rPr>
                          <m:nor/>
                        </m:rPr>
                        <a:rPr/>
                        <m:t> </m:t>
                      </m:r>
                      <m:r>
                        <m:rPr>
                          <m:nor/>
                        </m:rPr>
                        <a:rPr/>
                        <m:t>stated</m:t>
                      </m:r>
                      <m:r>
                        <m:rPr>
                          <m:nor/>
                        </m:rPr>
                        <a:rPr/>
                        <m:t> </m:t>
                      </m:r>
                      <m:r>
                        <m:rPr>
                          <m:nor/>
                        </m:rPr>
                        <a:rPr/>
                        <m:t>proportions</m:t>
                      </m:r>
                      <m:r>
                        <m:rPr>
                          <m:nor/>
                        </m:rPr>
                        <a:rPr/>
                        <m:t>.</m:t>
                      </m:r>
                    </m:oMath>
                  </m:oMathPara>
                </a14:m>
                <a:endParaRPr sz="2800" dirty="0"/>
              </a:p>
              <a:p>
                <a14:m>
                  <m:oMath xmlns:m="http://schemas.openxmlformats.org/officeDocument/2006/math">
                    <m:r>
                      <a:rPr>
                        <a:latin typeface="Cambria Math" panose="02040503050406030204" pitchFamily="18" charset="0"/>
                      </a:rPr>
                      <m:t>𝑘</m:t>
                    </m:r>
                  </m:oMath>
                </a14:m>
                <a:r>
                  <a:rPr sz="2800" dirty="0"/>
                  <a:t> is the number of possible outcomes for each trial.</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861522"/>
              </a:xfrm>
              <a:blipFill>
                <a:blip r:embed="rId2" cstate="print"/>
                <a:stretch>
                  <a:fillRect l="-959" t="-1496" r="-1255" b="-112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10.6.2: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a:t>TI-83/84 Plus:</a:t>
                </a:r>
              </a:p>
              <a:p>
                <a:pPr>
                  <a:defRPr sz="2800"/>
                </a:pPr>
                <a:r>
                  <a:rPr sz="2800"/>
                  <a:t>Some TI-84 Plus calculators can calculate the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oMath>
                </a14:m>
                <a:r>
                  <a:rPr sz="2800"/>
                  <a:t>-test statistic as well as the </a:t>
                </a:r>
                <a14:m>
                  <m:oMath xmlns:m="http://schemas.openxmlformats.org/officeDocument/2006/math">
                    <m:r>
                      <a:rPr>
                        <a:latin typeface="Cambria Math" panose="02040503050406030204" pitchFamily="18" charset="0"/>
                      </a:rPr>
                      <m:t>𝑝</m:t>
                    </m:r>
                  </m:oMath>
                </a14:m>
                <a:r>
                  <a:rPr sz="2800"/>
                  <a:t>-value for a chi-square test for goodness of fit. Begin by pressing </a:t>
                </a:r>
                <a:r>
                  <a:rPr sz="2800" b="1"/>
                  <a:t>STAT</a:t>
                </a:r>
                <a:r>
                  <a:rPr sz="2800"/>
                  <a:t> and then choose option </a:t>
                </a:r>
                <a:r>
                  <a:rPr sz="2800" b="1"/>
                  <a:t>EDIT</a:t>
                </a:r>
                <a:r>
                  <a:rPr sz="2800"/>
                  <a:t>. Enter the observed values in </a:t>
                </a:r>
                <a:r>
                  <a:rPr sz="2800" b="1"/>
                  <a:t>L1</a:t>
                </a:r>
                <a:r>
                  <a:rPr sz="2800"/>
                  <a:t> and the expected values in </a:t>
                </a:r>
                <a:r>
                  <a:rPr sz="2800" b="1"/>
                  <a:t>L2</a:t>
                </a:r>
                <a:r>
                  <a:rPr sz="2800"/>
                  <a:t>, as shown in the screenshot below.</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10.6.2: Chi-Square Test for Goodness of Fit (cont.)</a:t>
            </a:r>
          </a:p>
        </p:txBody>
      </p:sp>
      <p:pic>
        <p:nvPicPr>
          <p:cNvPr id="5" name="Content Placeholder 4">
            <a:extLst>
              <a:ext uri="{FF2B5EF4-FFF2-40B4-BE49-F238E27FC236}">
                <a16:creationId xmlns:a16="http://schemas.microsoft.com/office/drawing/2014/main" id="{32A3D68A-7DE0-4930-96F9-43B6D17AE187}"/>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10.6.2: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Next, press </a:t>
                </a:r>
                <a:r>
                  <a:rPr sz="2800" b="1"/>
                  <a:t>STAT</a:t>
                </a:r>
                <a:r>
                  <a:rPr sz="2800"/>
                  <a:t>, scroll to </a:t>
                </a:r>
                <a:r>
                  <a:rPr sz="2800" b="1"/>
                  <a:t>TESTS</a:t>
                </a:r>
                <a:r>
                  <a:rPr sz="2800"/>
                  <a:t>, and then choose option χ</a:t>
                </a:r>
                <a:r>
                  <a:rPr sz="2800" baseline="30000"/>
                  <a:t>2</a:t>
                </a:r>
                <a:r>
                  <a:rPr sz="2800"/>
                  <a:t> GOF-Test. The calculator will prompt you for the following: </a:t>
                </a:r>
                <a:r>
                  <a:rPr sz="2800" b="1"/>
                  <a:t>Observed, Expected,</a:t>
                </a:r>
                <a:r>
                  <a:rPr sz="2800"/>
                  <a:t> and </a:t>
                </a:r>
                <a:r>
                  <a:rPr sz="2800" b="1"/>
                  <a:t>df</a:t>
                </a:r>
                <a:r>
                  <a:rPr sz="2800"/>
                  <a:t>, as shown in the first screenshot below. Enter </a:t>
                </a:r>
                <a:r>
                  <a:rPr sz="2800" b="1"/>
                  <a:t>L1</a:t>
                </a:r>
                <a:r>
                  <a:rPr sz="2800"/>
                  <a:t> for </a:t>
                </a:r>
                <a:r>
                  <a:rPr sz="2800" b="1"/>
                  <a:t>Observed</a:t>
                </a:r>
                <a:r>
                  <a:rPr sz="2800"/>
                  <a:t> since that is the list where you entered the observed values. Enter </a:t>
                </a:r>
                <a:r>
                  <a:rPr sz="2800" b="1"/>
                  <a:t>L2</a:t>
                </a:r>
                <a:r>
                  <a:rPr sz="2800"/>
                  <a:t> for </a:t>
                </a:r>
                <a:r>
                  <a:rPr sz="2800" b="1"/>
                  <a:t>Expected</a:t>
                </a:r>
                <a:r>
                  <a:rPr sz="2800"/>
                  <a:t> and enter the number of degrees of freedom for </a:t>
                </a:r>
                <a:r>
                  <a:rPr sz="2800" b="1"/>
                  <a:t>df</a:t>
                </a:r>
                <a:r>
                  <a:rPr sz="2800"/>
                  <a:t>. The number of degrees of freedom for this test is </a:t>
                </a:r>
                <a14:m>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4</m:t>
                    </m:r>
                  </m:oMath>
                </a14:m>
                <a:r>
                  <a:rPr sz="2800"/>
                  <a:t>, so enter </a:t>
                </a:r>
                <a:r>
                  <a:rPr sz="2800">
                    <a:latin typeface="Cambria Math"/>
                  </a:rPr>
                  <a:t>4</a:t>
                </a:r>
                <a:r>
                  <a:rPr sz="2800"/>
                  <a:t> for </a:t>
                </a:r>
                <a:r>
                  <a:rPr sz="2800" b="1"/>
                  <a:t>df</a:t>
                </a:r>
                <a:r>
                  <a:rPr sz="2800"/>
                  <a:t>. Finally, select </a:t>
                </a:r>
                <a:r>
                  <a:rPr sz="2800" b="1"/>
                  <a:t>Calculate</a:t>
                </a:r>
                <a:r>
                  <a:rPr sz="2800"/>
                  <a:t> and press </a:t>
                </a:r>
                <a:r>
                  <a:rPr sz="2800" b="1"/>
                  <a:t>ENTER</a:t>
                </a:r>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630"/>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10.6.2: Chi-Square Test for Goodness of Fit (cont.)</a:t>
            </a:r>
          </a:p>
        </p:txBody>
      </p:sp>
      <p:pic>
        <p:nvPicPr>
          <p:cNvPr id="5" name="Content Placeholder 4">
            <a:extLst>
              <a:ext uri="{FF2B5EF4-FFF2-40B4-BE49-F238E27FC236}">
                <a16:creationId xmlns:a16="http://schemas.microsoft.com/office/drawing/2014/main" id="{51868592-A22B-495E-A2C9-E051AF5F9C4A}"/>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10.6.2: Chi-Square Test for Goodness of Fit (cont.)</a:t>
            </a:r>
          </a:p>
        </p:txBody>
      </p:sp>
      <p:pic>
        <p:nvPicPr>
          <p:cNvPr id="5" name="Content Placeholder 4">
            <a:extLst>
              <a:ext uri="{FF2B5EF4-FFF2-40B4-BE49-F238E27FC236}">
                <a16:creationId xmlns:a16="http://schemas.microsoft.com/office/drawing/2014/main" id="{327766ED-A42A-4874-831E-EBDE6D1239FF}"/>
              </a:ext>
            </a:extLst>
          </p:cNvPr>
          <p:cNvPicPr>
            <a:picLocks noGrp="1" noChangeAspect="1"/>
          </p:cNvPicPr>
          <p:nvPr>
            <p:ph sz="quarter" idx="11"/>
          </p:nvPr>
        </p:nvPicPr>
        <p:blipFill>
          <a:blip r:embed="rId2" cstate="print">
            <a:extLst>
              <a:ext uri="{28A0092B-C50C-407E-A947-70E740481C1C}">
                <a14:useLocalDpi xmlns:a14="http://schemas.microsoft.com/office/drawing/2010/main" val="0"/>
              </a:ext>
            </a:extLst>
          </a:blip>
          <a:stretch>
            <a:fillRect/>
          </a:stretch>
        </p:blipFill>
        <p:spPr>
          <a:xfrm>
            <a:off x="2286189" y="1983707"/>
            <a:ext cx="4571622" cy="3047748"/>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10.6.2: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The output screen displays the </a:t>
                </a:r>
                <a14:m>
                  <m:oMath xmlns:m="http://schemas.openxmlformats.org/officeDocument/2006/math">
                    <m:r>
                      <a:rPr>
                        <a:latin typeface="Cambria Math" panose="02040503050406030204" pitchFamily="18" charset="0"/>
                      </a:rPr>
                      <m:t>𝜒</m:t>
                    </m:r>
                  </m:oMath>
                </a14:m>
                <a:r>
                  <a:rPr sz="2800" baseline="30000"/>
                  <a:t>2</a:t>
                </a:r>
                <a:r>
                  <a:rPr sz="2800"/>
                  <a:t>-test statistic and the </a:t>
                </a:r>
                <a14:m>
                  <m:oMath xmlns:m="http://schemas.openxmlformats.org/officeDocument/2006/math">
                    <m:r>
                      <a:rPr>
                        <a:latin typeface="Cambria Math" panose="02040503050406030204" pitchFamily="18" charset="0"/>
                      </a:rPr>
                      <m:t>𝑝</m:t>
                    </m:r>
                  </m:oMath>
                </a14:m>
                <a:r>
                  <a:rPr sz="2800"/>
                  <a:t>-value, and reiterates the number of degrees of freedom that was entered.</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r="-148"/>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10.6.2: Chi-Square Test for Goodness of Fit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b="1"/>
                </a:pPr>
                <a:r>
                  <a:rPr sz="2800" dirty="0"/>
                  <a:t>Step 4: Draw a conclusion and interpret the decision.</a:t>
                </a:r>
              </a:p>
              <a:p>
                <a:pPr>
                  <a:defRPr b="1"/>
                </a:pPr>
                <a:r>
                  <a:rPr sz="2800" dirty="0"/>
                  <a:t>Method 1: Rejection Regions</a:t>
                </a:r>
              </a:p>
              <a:p>
                <a:pPr>
                  <a:defRPr sz="2800"/>
                </a:pPr>
                <a:r>
                  <a:rPr sz="2800" dirty="0"/>
                  <a:t>The number of degrees of freedom for the chi‑square distribution for this test is </a:t>
                </a:r>
                <a14:m>
                  <m:oMath xmlns:m="http://schemas.openxmlformats.org/officeDocument/2006/math">
                    <m:r>
                      <a:rPr>
                        <a:latin typeface="Cambria Math" panose="02040503050406030204" pitchFamily="18" charset="0"/>
                      </a:rPr>
                      <m:t>𝑑𝑓</m:t>
                    </m:r>
                    <m:r>
                      <a:rPr>
                        <a:latin typeface="Cambria Math" panose="02040503050406030204" pitchFamily="18" charset="0"/>
                      </a:rPr>
                      <m:t>=5−1=4</m:t>
                    </m:r>
                  </m:oMath>
                </a14:m>
                <a:r>
                  <a:rPr sz="2800" dirty="0"/>
                  <a:t>, and </a:t>
                </a:r>
                <a:br>
                  <a:rPr lang="en-US" sz="2800" dirty="0"/>
                </a:b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dirty="0"/>
                  <a:t>. Using the table, we find that the critical value is </a:t>
                </a:r>
                <a14:m>
                  <m:oMath xmlns:m="http://schemas.openxmlformats.org/officeDocument/2006/math">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0.05</m:t>
                        </m:r>
                      </m:sub>
                      <m:sup>
                        <m:r>
                          <a:rPr>
                            <a:latin typeface="Cambria Math" panose="02040503050406030204" pitchFamily="18" charset="0"/>
                          </a:rPr>
                          <m:t>2</m:t>
                        </m:r>
                      </m:sup>
                    </m:sSubSup>
                    <m:r>
                      <a:rPr>
                        <a:latin typeface="Cambria Math" panose="02040503050406030204" pitchFamily="18" charset="0"/>
                      </a:rPr>
                      <m:t>=9.488</m:t>
                    </m:r>
                  </m:oMath>
                </a14:m>
                <a:r>
                  <a:rPr sz="2800" dirty="0"/>
                  <a:t>. Comparing the test statistic to the critical value, we have </a:t>
                </a:r>
                <a14:m>
                  <m:oMath xmlns:m="http://schemas.openxmlformats.org/officeDocument/2006/math">
                    <m:r>
                      <a:rPr>
                        <a:latin typeface="Cambria Math" panose="02040503050406030204" pitchFamily="18" charset="0"/>
                      </a:rPr>
                      <m:t>2.950&lt;9.488</m:t>
                    </m:r>
                  </m:oMath>
                </a14:m>
                <a:r>
                  <a:rPr sz="2800" dirty="0"/>
                  <a:t>, so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&lt;</m:t>
                    </m:r>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0.05</m:t>
                        </m:r>
                      </m:sub>
                      <m:sup>
                        <m:r>
                          <a:rPr>
                            <a:latin typeface="Cambria Math" panose="02040503050406030204" pitchFamily="18" charset="0"/>
                          </a:rPr>
                          <m:t>2</m:t>
                        </m:r>
                      </m:sup>
                    </m:sSubSup>
                  </m:oMath>
                </a14:m>
                <a:r>
                  <a:rPr sz="2800" dirty="0"/>
                  <a:t>, and thus we must fail to reject the null hypothesis.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cstate="print"/>
                <a:stretch>
                  <a:fillRect l="-1481" t="-1227"/>
                </a:stretch>
              </a:blipFill>
            </p:spPr>
            <p:txBody>
              <a:bodyPr/>
              <a:lstStyle/>
              <a:p>
                <a:r>
                  <a:rPr lang="en-US">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10.6.2: Chi-Square Test for Goodness of Fit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10000"/>
              </a:bodyPr>
              <a:lstStyle/>
              <a:p>
                <a:pPr>
                  <a:defRPr sz="2800" b="1"/>
                </a:pPr>
                <a:r>
                  <a:rPr sz="2800" dirty="0"/>
                  <a:t>Method 2: </a:t>
                </a:r>
                <a14:m>
                  <m:oMath xmlns:m="http://schemas.openxmlformats.org/officeDocument/2006/math">
                    <m:r>
                      <a:rPr>
                        <a:latin typeface="Cambria Math" panose="02040503050406030204" pitchFamily="18" charset="0"/>
                      </a:rPr>
                      <m:t>𝑝</m:t>
                    </m:r>
                  </m:oMath>
                </a14:m>
                <a:r>
                  <a:rPr sz="2800" dirty="0"/>
                  <a:t>-values</a:t>
                </a:r>
              </a:p>
              <a:p>
                <a:pPr>
                  <a:defRPr sz="2800"/>
                </a:pPr>
                <a:r>
                  <a:rPr sz="2800" dirty="0"/>
                  <a:t>We see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≈2.950</m:t>
                    </m:r>
                  </m:oMath>
                </a14:m>
                <a:r>
                  <a:rPr sz="2800" dirty="0"/>
                  <a:t> and the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≈0.5662</m:t>
                    </m:r>
                  </m:oMath>
                </a14:m>
                <a:r>
                  <a:rPr sz="2800" dirty="0"/>
                  <a:t> from the output screen for the TI-83/84 Plus calculator. This </a:t>
                </a:r>
                <a:br>
                  <a:rPr lang="en-US" sz="2800" dirty="0"/>
                </a:br>
                <a14:m>
                  <m:oMath xmlns:m="http://schemas.openxmlformats.org/officeDocument/2006/math">
                    <m:r>
                      <a:rPr>
                        <a:latin typeface="Cambria Math" panose="02040503050406030204" pitchFamily="18" charset="0"/>
                      </a:rPr>
                      <m:t>𝑝</m:t>
                    </m:r>
                  </m:oMath>
                </a14:m>
                <a:r>
                  <a:rPr sz="2800" dirty="0"/>
                  <a:t>-value can be compared to the level of significance, </a:t>
                </a:r>
                <a14:m>
                  <m:oMath xmlns:m="http://schemas.openxmlformats.org/officeDocument/2006/math">
                    <m:r>
                      <a:rPr>
                        <a:latin typeface="Cambria Math" panose="02040503050406030204" pitchFamily="18" charset="0"/>
                      </a:rPr>
                      <m:t>𝛼</m:t>
                    </m:r>
                    <m:r>
                      <a:rPr>
                        <a:latin typeface="Cambria Math" panose="02040503050406030204" pitchFamily="18" charset="0"/>
                      </a:rPr>
                      <m:t>=0.05</m:t>
                    </m:r>
                  </m:oMath>
                </a14:m>
                <a:r>
                  <a:rPr sz="2800" dirty="0"/>
                  <a:t>, to draw a conclusion. Remember that 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dirty="0"/>
                  <a:t>, then the conclusion is to reject the null hypothesis. In this case,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so the conclusion is to fail to reject the null hypothesis.</a:t>
                </a:r>
              </a:p>
              <a:p>
                <a:r>
                  <a:rPr sz="2800" i="1" dirty="0"/>
                  <a:t>Interpretation</a:t>
                </a:r>
                <a:r>
                  <a:rPr sz="2800" dirty="0"/>
                  <a:t>: The evidence does not support the claim that the proportions of kids playing youth sports have changed. The educational campaign does not appear to have made any difference based on this evidence.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667"/>
                </a:stretch>
              </a:blipFill>
            </p:spPr>
            <p:txBody>
              <a:bodyPr/>
              <a:lstStyle/>
              <a:p>
                <a:r>
                  <a:rPr lang="en-US">
                    <a:noFill/>
                  </a:rPr>
                  <a:t> </a:t>
                </a:r>
              </a:p>
            </p:txBody>
          </p:sp>
        </mc:Fallback>
      </mc:AlternateContent>
    </p:spTree>
    <p:extLst>
      <p:ext uri="{BB962C8B-B14F-4D97-AF65-F5344CB8AC3E}">
        <p14:creationId xmlns:p14="http://schemas.microsoft.com/office/powerpoint/2010/main" val="3532727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Technology</a:t>
            </a:r>
          </a:p>
        </p:txBody>
      </p:sp>
      <p:sp>
        <p:nvSpPr>
          <p:cNvPr id="3" name="Text Placeholder 2"/>
          <p:cNvSpPr>
            <a:spLocks noGrp="1"/>
          </p:cNvSpPr>
          <p:nvPr>
            <p:ph type="body" sz="quarter" idx="10"/>
          </p:nvPr>
        </p:nvSpPr>
        <p:spPr>
          <a:xfrm>
            <a:off x="457200" y="1082078"/>
            <a:ext cx="8229600" cy="2270722"/>
          </a:xfrm>
        </p:spPr>
        <p:txBody>
          <a:bodyPr>
            <a:normAutofit/>
          </a:bodyPr>
          <a:lstStyle/>
          <a:p>
            <a:r>
              <a:rPr sz="2800"/>
              <a:t>For further instructions on performing a chi-square test for goodness of fit with a TI-83/84 Plus calculator or other technology, please visit stat.hawkeslearning.com and see </a:t>
            </a:r>
            <a:r>
              <a:rPr sz="2800" b="1"/>
              <a:t>Technology Instructions &gt; Chi-Square Distribution &gt; Test for Goodness of Fit</a:t>
            </a:r>
            <a:r>
              <a:rPr sz="280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Memory Booster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670522"/>
              </a:xfrm>
            </p:spPr>
            <p:txBody>
              <a:bodyPr>
                <a:normAutofit/>
              </a:bodyPr>
              <a:lstStyle/>
              <a:p>
                <a:pPr algn="ctr">
                  <a:defRPr sz="2800"/>
                </a:pPr>
                <a14:m>
                  <m:oMathPara xmlns:m="http://schemas.openxmlformats.org/officeDocument/2006/math">
                    <m:oMathParaPr>
                      <m:jc m:val="left"/>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r>
                        <a:rPr>
                          <a:latin typeface="Cambria Math" panose="02040503050406030204" pitchFamily="18" charset="0"/>
                        </a:rPr>
                        <m:t>=</m:t>
                      </m:r>
                      <m:r>
                        <a:rPr>
                          <a:latin typeface="Cambria Math" panose="02040503050406030204" pitchFamily="18" charset="0"/>
                        </a:rPr>
                        <m:t>𝑛</m:t>
                      </m:r>
                      <m:sSub>
                        <m:sSubPr>
                          <m:ctrlPr>
                            <a:rPr i="1">
                              <a:latin typeface="Cambria Math" panose="02040503050406030204" pitchFamily="18" charset="0"/>
                            </a:rPr>
                          </m:ctrlPr>
                        </m:sSubPr>
                        <m:e>
                          <m:r>
                            <a:rPr>
                              <a:latin typeface="Cambria Math" panose="02040503050406030204" pitchFamily="18" charset="0"/>
                            </a:rPr>
                            <m:t>𝑝</m:t>
                          </m:r>
                        </m:e>
                        <m:sub>
                          <m:r>
                            <a:rPr>
                              <a:latin typeface="Cambria Math" panose="02040503050406030204" pitchFamily="18" charset="0"/>
                            </a:rPr>
                            <m:t>𝑖</m:t>
                          </m:r>
                        </m:sub>
                      </m:sSub>
                    </m:oMath>
                  </m:oMathPara>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670522"/>
              </a:xfrm>
              <a:blipFill>
                <a:blip r:embed="rId2" cstate="print"/>
                <a:stretch>
                  <a:fillRect/>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Test Statistic for a Chi-Square Test for Goodness of Fit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3870922"/>
              </a:xfrm>
            </p:spPr>
            <p:txBody>
              <a:bodyPr>
                <a:normAutofit/>
              </a:bodyPr>
              <a:lstStyle/>
              <a:p>
                <a:r>
                  <a:rPr sz="2800"/>
                  <a:t>The test statistic for a chi-square test for goodness of fit is given by</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𝑂</m:t>
                                      </m:r>
                                    </m:e>
                                    <m:sub>
                                      <m:r>
                                        <a:rPr>
                                          <a:latin typeface="Cambria Math" panose="02040503050406030204" pitchFamily="18" charset="0"/>
                                        </a:rPr>
                                        <m:t>𝑖</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e>
                              </m:d>
                            </m:e>
                            <m:sup>
                              <m:r>
                                <a:rPr>
                                  <a:latin typeface="Cambria Math" panose="02040503050406030204" pitchFamily="18" charset="0"/>
                                </a:rPr>
                                <m:t>2</m:t>
                              </m:r>
                            </m:sup>
                          </m:sSup>
                        </m:num>
                        <m:den>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den>
                      </m:f>
                    </m:oMath>
                  </m:oMathPara>
                </a14:m>
                <a:endParaRPr sz="2800"/>
              </a:p>
              <a:p>
                <a:pPr>
                  <a:defRPr sz="2800"/>
                </a:pPr>
                <a:r>
                  <a:rPr sz="2800"/>
                  <a:t>where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𝑂</m:t>
                        </m:r>
                      </m:e>
                      <m:sub>
                        <m:r>
                          <a:rPr>
                            <a:latin typeface="Cambria Math" panose="02040503050406030204" pitchFamily="18" charset="0"/>
                          </a:rPr>
                          <m:t>𝑖</m:t>
                        </m:r>
                      </m:sub>
                    </m:sSub>
                  </m:oMath>
                </a14:m>
                <a:r>
                  <a:rPr sz="2800"/>
                  <a:t> is the observed frequency for the </a:t>
                </a:r>
                <a14:m>
                  <m:oMath xmlns:m="http://schemas.openxmlformats.org/officeDocument/2006/math">
                    <m:r>
                      <a:rPr>
                        <a:latin typeface="Cambria Math" panose="02040503050406030204" pitchFamily="18" charset="0"/>
                      </a:rPr>
                      <m:t>𝑖</m:t>
                    </m:r>
                  </m:oMath>
                </a14:m>
                <a:r>
                  <a:rPr sz="2800" baseline="30000"/>
                  <a:t>th</a:t>
                </a:r>
                <a:r>
                  <a:rPr sz="2800"/>
                  <a:t> possible outcome and</a:t>
                </a:r>
              </a:p>
              <a:p>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𝐸</m:t>
                        </m:r>
                      </m:e>
                      <m:sub>
                        <m:r>
                          <a:rPr>
                            <a:latin typeface="Cambria Math" panose="02040503050406030204" pitchFamily="18" charset="0"/>
                          </a:rPr>
                          <m:t>𝑖</m:t>
                        </m:r>
                      </m:sub>
                    </m:sSub>
                  </m:oMath>
                </a14:m>
                <a:r>
                  <a:rPr sz="2800"/>
                  <a:t> is the expected frequency for the </a:t>
                </a:r>
                <a14:m>
                  <m:oMath xmlns:m="http://schemas.openxmlformats.org/officeDocument/2006/math">
                    <m:r>
                      <a:rPr>
                        <a:latin typeface="Cambria Math" panose="02040503050406030204" pitchFamily="18" charset="0"/>
                      </a:rPr>
                      <m:t>𝑖</m:t>
                    </m:r>
                  </m:oMath>
                </a14:m>
                <a:r>
                  <a:rPr sz="2800" baseline="30000"/>
                  <a:t>th</a:t>
                </a:r>
                <a:r>
                  <a:rPr sz="2800"/>
                  <a:t> possible outcome.</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3870922"/>
              </a:xfrm>
              <a:blipFill>
                <a:blip r:embed="rId2" cstate="print"/>
                <a:stretch>
                  <a:fillRect l="-1328" t="-1250" r="-1845" b="-93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Formula: Degrees of Freedom in a Chi-Square Test for Goodness of Fit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2804122"/>
              </a:xfrm>
            </p:spPr>
            <p:txBody>
              <a:bodyPr>
                <a:normAutofit/>
              </a:bodyPr>
              <a:lstStyle/>
              <a:p>
                <a:r>
                  <a:rPr sz="2800"/>
                  <a:t>In a chi-square test for goodness of fit, the number of degrees of freedom for the chi-square distribution of the test statistic is given by</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𝑑𝑓</m:t>
                      </m:r>
                      <m:r>
                        <a:rPr>
                          <a:latin typeface="Cambria Math" panose="02040503050406030204" pitchFamily="18" charset="0"/>
                        </a:rPr>
                        <m:t>=</m:t>
                      </m:r>
                      <m:r>
                        <a:rPr>
                          <a:latin typeface="Cambria Math" panose="02040503050406030204" pitchFamily="18" charset="0"/>
                        </a:rPr>
                        <m:t>𝑘</m:t>
                      </m:r>
                      <m:r>
                        <a:rPr>
                          <a:latin typeface="Cambria Math" panose="02040503050406030204" pitchFamily="18" charset="0"/>
                        </a:rPr>
                        <m:t>−1</m:t>
                      </m:r>
                    </m:oMath>
                  </m:oMathPara>
                </a14:m>
                <a:endParaRPr sz="2800"/>
              </a:p>
              <a:p>
                <a:pPr>
                  <a:defRPr sz="2800"/>
                </a:pPr>
                <a:r>
                  <a:rPr sz="2800"/>
                  <a:t>where </a:t>
                </a:r>
                <a14:m>
                  <m:oMath xmlns:m="http://schemas.openxmlformats.org/officeDocument/2006/math">
                    <m:r>
                      <a:rPr>
                        <a:latin typeface="Cambria Math" panose="02040503050406030204" pitchFamily="18" charset="0"/>
                      </a:rPr>
                      <m:t>𝑘</m:t>
                    </m:r>
                  </m:oMath>
                </a14:m>
                <a:r>
                  <a:rPr sz="2800"/>
                  <a:t> is the number of possible outcomes for each trial.</a:t>
                </a:r>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2804122"/>
              </a:xfrm>
              <a:blipFill>
                <a:blip r:embed="rId2" cstate="print"/>
                <a:stretch>
                  <a:fillRect l="-1328" t="-1720" b="-3226"/>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Procedure: Rejection Region for a Chi-Square Test for Goodness of Fit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82078"/>
                <a:ext cx="8229600" cy="1127722"/>
              </a:xfrm>
            </p:spPr>
            <p:txBody>
              <a:bodyPr>
                <a:normAutofit/>
              </a:bodyPr>
              <a:lstStyle/>
              <a:p>
                <a:pPr>
                  <a:defRPr sz="2800"/>
                </a:pPr>
                <a:r>
                  <a:rPr sz="2800"/>
                  <a:t>Reject the null hypothesis,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𝐻</m:t>
                        </m:r>
                      </m:e>
                      <m:sub>
                        <m:r>
                          <a:rPr>
                            <a:latin typeface="Cambria Math" panose="02040503050406030204" pitchFamily="18" charset="0"/>
                          </a:rPr>
                          <m:t>0</m:t>
                        </m:r>
                      </m:sub>
                    </m:sSub>
                  </m:oMath>
                </a14:m>
                <a:r>
                  <a:rPr sz="2800"/>
                  <a:t>, if:</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𝜒</m:t>
                          </m:r>
                        </m:e>
                        <m:sup>
                          <m:r>
                            <a:rPr>
                              <a:latin typeface="Cambria Math" panose="02040503050406030204" pitchFamily="18" charset="0"/>
                            </a:rPr>
                            <m:t>2</m:t>
                          </m:r>
                        </m:sup>
                      </m:sSup>
                      <m:r>
                        <a:rPr>
                          <a:latin typeface="Cambria Math" panose="02040503050406030204" pitchFamily="18" charset="0"/>
                        </a:rPr>
                        <m:t>≥</m:t>
                      </m:r>
                      <m:sSubSup>
                        <m:sSubSupPr>
                          <m:ctrlPr>
                            <a:rPr i="1">
                              <a:latin typeface="Cambria Math" panose="02040503050406030204" pitchFamily="18" charset="0"/>
                            </a:rPr>
                          </m:ctrlPr>
                        </m:sSubSupPr>
                        <m:e>
                          <m:r>
                            <a:rPr>
                              <a:latin typeface="Cambria Math" panose="02040503050406030204" pitchFamily="18" charset="0"/>
                            </a:rPr>
                            <m:t>𝜒</m:t>
                          </m:r>
                        </m:e>
                        <m:sub>
                          <m:r>
                            <a:rPr>
                              <a:latin typeface="Cambria Math" panose="02040503050406030204" pitchFamily="18" charset="0"/>
                            </a:rPr>
                            <m:t>𝛼</m:t>
                          </m:r>
                        </m:sub>
                        <m:sup>
                          <m:r>
                            <a:rPr>
                              <a:latin typeface="Cambria Math" panose="02040503050406030204" pitchFamily="18" charset="0"/>
                            </a:rPr>
                            <m:t>2</m:t>
                          </m:r>
                        </m:sup>
                      </m:sSubSup>
                    </m:oMath>
                  </m:oMathPara>
                </a14:m>
                <a:endParaRPr sz="2800"/>
              </a:p>
              <a:p>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127722"/>
              </a:xfrm>
              <a:blipFill>
                <a:blip r:embed="rId2" cstate="print"/>
                <a:stretch>
                  <a:fillRect l="-1328" t="-4211"/>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t>Procedure: Conclusions Using</a:t>
                </a:r>
                <a:r>
                  <a:rPr sz="2800"/>
                  <a:t> </a:t>
                </a:r>
                <a14:m>
                  <m:oMath xmlns:m="http://schemas.openxmlformats.org/officeDocument/2006/math">
                    <m:r>
                      <a:rPr sz="3200">
                        <a:latin typeface="Cambria Math"/>
                      </a:rPr>
                      <m:t>𝑝</m:t>
                    </m:r>
                  </m:oMath>
                </a14:m>
                <a:r>
                  <a:t>-Values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cstate="print"/>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1584922"/>
              </a:xfrm>
            </p:spPr>
            <p:txBody>
              <a:bodyPr>
                <a:normAutofit/>
              </a:bodyPr>
              <a:lstStyle/>
              <a:p>
                <a:pPr marL="514350" indent="-514350">
                  <a:buFont typeface="+mj-lt"/>
                  <a:buChar char="•"/>
                  <a:defRPr sz="2800"/>
                </a:pPr>
                <a:r>
                  <a:rPr dirty="0"/>
                  <a:t>​</a:t>
                </a:r>
                <a:r>
                  <a:rPr sz="2800" dirty="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m:t>
                    </m:r>
                    <m:r>
                      <a:rPr>
                        <a:latin typeface="Cambria Math" panose="02040503050406030204" pitchFamily="18" charset="0"/>
                      </a:rPr>
                      <m:t>𝛼</m:t>
                    </m:r>
                  </m:oMath>
                </a14:m>
                <a:r>
                  <a:rPr sz="2800" dirty="0"/>
                  <a:t>, then </a:t>
                </a:r>
                <a:r>
                  <a:rPr sz="2800" i="1" dirty="0"/>
                  <a:t>reject</a:t>
                </a:r>
                <a:r>
                  <a:rPr sz="2800" dirty="0"/>
                  <a:t> the null hypothesis.</a:t>
                </a:r>
              </a:p>
              <a:p>
                <a:pPr marL="514350" indent="-514350">
                  <a:buFont typeface="+mj-lt"/>
                  <a:buChar char="•"/>
                  <a:defRPr sz="2800"/>
                </a:pPr>
                <a:r>
                  <a:rPr dirty="0"/>
                  <a:t>​</a:t>
                </a:r>
                <a:r>
                  <a:rPr sz="2800" dirty="0"/>
                  <a:t>If </a:t>
                </a:r>
                <a14:m>
                  <m:oMath xmlns:m="http://schemas.openxmlformats.org/officeDocument/2006/math">
                    <m:r>
                      <a:rPr>
                        <a:latin typeface="Cambria Math" panose="02040503050406030204" pitchFamily="18" charset="0"/>
                      </a:rPr>
                      <m:t>𝑝</m:t>
                    </m:r>
                    <m:r>
                      <m:rPr>
                        <m:nor/>
                      </m:rPr>
                      <a:rPr/>
                      <m:t>−</m:t>
                    </m:r>
                    <m:r>
                      <m:rPr>
                        <m:nor/>
                      </m:rPr>
                      <a:rPr/>
                      <m:t>value</m:t>
                    </m:r>
                    <m:r>
                      <a:rPr>
                        <a:latin typeface="Cambria Math" panose="02040503050406030204" pitchFamily="18" charset="0"/>
                      </a:rPr>
                      <m:t>&gt;</m:t>
                    </m:r>
                    <m:r>
                      <a:rPr>
                        <a:latin typeface="Cambria Math" panose="02040503050406030204" pitchFamily="18" charset="0"/>
                      </a:rPr>
                      <m:t>𝛼</m:t>
                    </m:r>
                  </m:oMath>
                </a14:m>
                <a:r>
                  <a:rPr sz="2800" dirty="0"/>
                  <a:t>, then </a:t>
                </a:r>
                <a:r>
                  <a:rPr sz="2800" i="1" dirty="0"/>
                  <a:t>fail to reject</a:t>
                </a:r>
                <a:r>
                  <a:rPr sz="2800" dirty="0"/>
                  <a:t> the null hypothesis.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1584922"/>
              </a:xfrm>
              <a:blipFill>
                <a:blip r:embed="rId3"/>
                <a:stretch>
                  <a:fillRect l="-1402" t="-3396" b="-188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10.6.1: Chi-Square Test for Goodness of Fit</a:t>
            </a:r>
          </a:p>
        </p:txBody>
      </p:sp>
      <p:sp>
        <p:nvSpPr>
          <p:cNvPr id="3" name="Text Placeholder 2"/>
          <p:cNvSpPr>
            <a:spLocks noGrp="1"/>
          </p:cNvSpPr>
          <p:nvPr>
            <p:ph type="body" sz="quarter" idx="10"/>
          </p:nvPr>
        </p:nvSpPr>
        <p:spPr/>
        <p:txBody>
          <a:bodyPr>
            <a:normAutofit/>
          </a:bodyPr>
          <a:lstStyle/>
          <a:p>
            <a:r>
              <a:rPr sz="2800"/>
              <a:t>A local bank wants to evaluate the usage of its </a:t>
            </a:r>
            <a:r>
              <a:rPr sz="2800" b="1"/>
              <a:t>ATM</a:t>
            </a:r>
            <a:r>
              <a:rPr sz="2800"/>
              <a:t>. Currently, the bank manager assumes that the </a:t>
            </a:r>
            <a:r>
              <a:rPr sz="2800" b="1"/>
              <a:t>ATM</a:t>
            </a:r>
            <a:r>
              <a:rPr sz="2800"/>
              <a:t> is used consistently throughout the week, including weekends. She decides to use statistical inference with a </a:t>
            </a:r>
            <a:r>
              <a:rPr sz="2800">
                <a:latin typeface="Cambria Math"/>
              </a:rPr>
              <a:t>0.10</a:t>
            </a:r>
            <a:r>
              <a:rPr sz="2800"/>
              <a:t> level of significance to test a customer's claim that the </a:t>
            </a:r>
            <a:r>
              <a:rPr sz="2800" b="1"/>
              <a:t>ATM</a:t>
            </a:r>
            <a:r>
              <a:rPr sz="2800"/>
              <a:t> is much busier on some days of the week than it is on other days. During a randomly selected week, the bank recorded the number of times the </a:t>
            </a:r>
            <a:r>
              <a:rPr sz="2800" b="1"/>
              <a:t>ATM</a:t>
            </a:r>
            <a:r>
              <a:rPr sz="2800"/>
              <a:t> was used on each day. The results are listed in the following table.</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481</TotalTime>
  <Words>2437</Words>
  <Application>Microsoft Office PowerPoint</Application>
  <PresentationFormat>On-screen Show (4:3)</PresentationFormat>
  <Paragraphs>144</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Calibri</vt:lpstr>
      <vt:lpstr>Arial</vt:lpstr>
      <vt:lpstr>Courier New</vt:lpstr>
      <vt:lpstr>Cambria Math</vt:lpstr>
      <vt:lpstr>Office Theme</vt:lpstr>
      <vt:lpstr>Section 10.6</vt:lpstr>
      <vt:lpstr>Multinomial Experiment</vt:lpstr>
      <vt:lpstr>Procedure: Null and Alternative Hypotheses for a Chi-Square Test for Goodness of Fit</vt:lpstr>
      <vt:lpstr>Memory Booster</vt:lpstr>
      <vt:lpstr>Formula: Test Statistic for a Chi-Square Test for Goodness of Fit</vt:lpstr>
      <vt:lpstr>Formula: Degrees of Freedom in a Chi-Square Test for Goodness of Fit</vt:lpstr>
      <vt:lpstr>Procedure: Rejection Region for a Chi-Square Test for Goodness of Fit</vt:lpstr>
      <vt:lpstr>Procedure: Conclusions Using p-Values</vt:lpstr>
      <vt:lpstr>Example 10.6.1: Chi-Square Test for Goodness of Fit</vt:lpstr>
      <vt:lpstr>Example 10.6.1: Chi-Square Test for Goodness of Fit (cont.)</vt:lpstr>
      <vt:lpstr>Example 10.6.1: Chi-Square Test for Goodness of Fit (cont.)</vt:lpstr>
      <vt:lpstr>Example 10.6.1: Chi-Square Test for Goodness of Fit (cont.)</vt:lpstr>
      <vt:lpstr>Example 10.6.1: Chi-Square Test for Goodness of Fit (cont.)</vt:lpstr>
      <vt:lpstr>Example 10.6.1: Chi-Square Test for Goodness of Fit (cont.)</vt:lpstr>
      <vt:lpstr>Example 10.6.1: Chi-Square Test for Goodness of Fit (cont.)</vt:lpstr>
      <vt:lpstr>Example 10.6.1: Chi-Square Test for Goodness of Fit (cont.)</vt:lpstr>
      <vt:lpstr>Example 10.6.1: Chi-Square Test for Goodness of Fit (cont.)</vt:lpstr>
      <vt:lpstr>Example 10.6.1: Chi-Square Test for Goodness of Fit (cont.)</vt:lpstr>
      <vt:lpstr>Example 10.6.1: Chi-Square Test for Goodness of Fit (cont.)</vt:lpstr>
      <vt:lpstr>Example 10.6.1: Chi-Square Test for Goodness of Fit (cont.)</vt:lpstr>
      <vt:lpstr>Example 10.6.1: Chi-Square Test for Goodness of Fit (cont.)</vt:lpstr>
      <vt:lpstr>Technology</vt:lpstr>
      <vt:lpstr>Example 10.6.2: Chi-Square Test for Goodness of Fit</vt:lpstr>
      <vt:lpstr>Example 10.6.2: Chi-Square Test for Goodness of Fit (cont.)</vt:lpstr>
      <vt:lpstr>Example 10.6.2: Chi-Square Test for Goodness of Fit (cont.)</vt:lpstr>
      <vt:lpstr>Example 10.6.2: Chi-Square Test for Goodness of Fit (cont.)</vt:lpstr>
      <vt:lpstr>Example 10.6.2: Chi-Square Test for Goodness of Fit (cont.)</vt:lpstr>
      <vt:lpstr>Example 10.6.2: Chi-Square Test for Goodness of Fit (cont.)</vt:lpstr>
      <vt:lpstr>Example 10.6.2: Chi-Square Test for Goodness of Fit (cont.)</vt:lpstr>
      <vt:lpstr>Example 10.6.2: Chi-Square Test for Goodness of Fit (cont.)</vt:lpstr>
      <vt:lpstr>Example 10.6.2: Chi-Square Test for Goodness of Fit (cont.)</vt:lpstr>
      <vt:lpstr>Example 10.6.2: Chi-Square Test for Goodness of Fit (cont.)</vt:lpstr>
      <vt:lpstr>Example 10.6.2: Chi-Square Test for Goodness of Fit (cont.)</vt:lpstr>
      <vt:lpstr>Example 10.6.2: Chi-Square Test for Goodness of Fit (cont.)</vt:lpstr>
      <vt:lpstr>Example 10.6.2: Chi-Square Test for Goodness of Fit (cont.)</vt:lpstr>
      <vt:lpstr>Example 10.6.2: Chi-Square Test for Goodness of Fit (cont.)</vt:lpstr>
      <vt:lpstr>Example 10.6.2: Chi-Square Test for Goodness of Fit (cont.)</vt:lpstr>
      <vt:lpstr>Technology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dc:title>
  <dc:creator>Hawkes Learning</dc:creator>
  <cp:lastModifiedBy>Kyle Gilstrap</cp:lastModifiedBy>
  <cp:revision>124</cp:revision>
  <dcterms:created xsi:type="dcterms:W3CDTF">2013-04-26T14:43:13Z</dcterms:created>
  <dcterms:modified xsi:type="dcterms:W3CDTF">2020-06-03T15:11:34Z</dcterms:modified>
</cp:coreProperties>
</file>