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1"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6" r:id="rId32"/>
    <p:sldId id="287" r:id="rId33"/>
    <p:sldId id="288" r:id="rId34"/>
    <p:sldId id="298" r:id="rId35"/>
    <p:sldId id="289" r:id="rId36"/>
    <p:sldId id="290" r:id="rId37"/>
    <p:sldId id="291" r:id="rId38"/>
    <p:sldId id="292" r:id="rId39"/>
    <p:sldId id="293" r:id="rId40"/>
    <p:sldId id="294" r:id="rId41"/>
    <p:sldId id="295" r:id="rId42"/>
    <p:sldId id="296" r:id="rId43"/>
    <p:sldId id="297" r:id="rId44"/>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sha"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Chi-Square Test for Association</a:t>
            </a:r>
          </a:p>
        </p:txBody>
      </p:sp>
      <p:sp>
        <p:nvSpPr>
          <p:cNvPr id="3" name="Title 2"/>
          <p:cNvSpPr>
            <a:spLocks noGrp="1"/>
          </p:cNvSpPr>
          <p:nvPr>
            <p:ph type="title"/>
          </p:nvPr>
        </p:nvSpPr>
        <p:spPr/>
        <p:txBody>
          <a:bodyPr/>
          <a:lstStyle/>
          <a:p>
            <a:r>
              <a:t>Section 10.7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10.7.1: Performing a Chi-Square Test for Association (cont.)</a:t>
            </a:r>
          </a:p>
        </p:txBody>
      </p:sp>
      <p:sp>
        <p:nvSpPr>
          <p:cNvPr id="3" name="Text Placeholder 2"/>
          <p:cNvSpPr>
            <a:spLocks noGrp="1"/>
          </p:cNvSpPr>
          <p:nvPr>
            <p:ph type="body" sz="quarter" idx="10"/>
          </p:nvPr>
        </p:nvSpPr>
        <p:spPr/>
        <p:txBody>
          <a:bodyPr>
            <a:normAutofit/>
          </a:bodyPr>
          <a:lstStyle/>
          <a:p>
            <a:r>
              <a:rPr sz="2800"/>
              <a:t>Is there evidence at the </a:t>
            </a:r>
            <a:r>
              <a:rPr sz="2800">
                <a:latin typeface="Cambria Math"/>
              </a:rPr>
              <a:t>0.05</a:t>
            </a:r>
            <a:r>
              <a:rPr sz="2800"/>
              <a:t> level to say that residential location and party choice were related for this election?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10.7.1: Performing a Chi-Square Test for Association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State the null and alternative hypotheses.</a:t>
                </a:r>
              </a:p>
              <a:p>
                <a:r>
                  <a:rPr sz="2800"/>
                  <a:t>We let the null hypothesis be that residential location and political party preference are independent of one another.</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Residential location and political party preference are independent.</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Residential location and political party preference are not independent.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10.7.1: Performing a Chi-Square Test for Association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Determine which distribution to use for the test statistic, and state the level of significance.</a:t>
                </a:r>
              </a:p>
              <a:p>
                <a:pPr>
                  <a:defRPr sz="2800"/>
                </a:pPr>
                <a:r>
                  <a:rPr sz="2800"/>
                  <a:t>We wish to determine if there is an association between residential location and political party preference. This meets the requirements for a multinomial experiment, the data is randomly selected, and as we will see, the expected frequency for each outcome is greater than </a:t>
                </a:r>
                <a:r>
                  <a:rPr sz="2800">
                    <a:latin typeface="Cambria Math"/>
                  </a:rPr>
                  <a:t>5</a:t>
                </a:r>
                <a:r>
                  <a:rPr sz="2800"/>
                  <a:t>. So, we can use the chi-square test statistic to test for association between the variables. We are told that the level of significance is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704" b="-1595"/>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10.7.1: Performing a Chi-Square Test for Association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3: Gather data and calculate the necessary sample statistics.</a:t>
                </a:r>
              </a:p>
              <a:p>
                <a:pPr>
                  <a:defRPr b="1"/>
                </a:pPr>
                <a:r>
                  <a:rPr sz="2800"/>
                  <a:t>Tables:</a:t>
                </a:r>
              </a:p>
              <a:p>
                <a:pPr>
                  <a:defRPr sz="2800"/>
                </a:pPr>
                <a:r>
                  <a:rPr sz="2800"/>
                  <a:t>If you plan to use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a:t> critical value tables to determine the rejection region, you will need to begin by calculating the test statistic by hand. Before we begin to calculate the test statistic, we must calculate the expected value for each cell in the contingency 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10.7.1: Performing a Chi-Square Test for Association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183586944"/>
                  </p:ext>
                </p:extLst>
              </p:nvPr>
            </p:nvGraphicFramePr>
            <p:xfrm>
              <a:off x="457200" y="1105523"/>
              <a:ext cx="8229600" cy="278117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gridSpan="5">
                      <a:txBody>
                        <a:bodyPr/>
                        <a:lstStyle/>
                        <a:p>
                          <a:pPr algn="ctr">
                            <a:defRPr sz="1800" b="1"/>
                          </a:pPr>
                          <a:r>
                            <a:t>Expected Values</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endParaRPr/>
                        </a:p>
                      </a:txBody>
                      <a:tcPr/>
                    </a:tc>
                    <a:tc>
                      <a:txBody>
                        <a:bodyPr/>
                        <a:lstStyle/>
                        <a:p>
                          <a:pPr algn="ctr">
                            <a:defRPr sz="1600" b="1"/>
                          </a:pPr>
                          <a:r>
                            <a:t>Republican</a:t>
                          </a:r>
                        </a:p>
                      </a:txBody>
                      <a:tcPr/>
                    </a:tc>
                    <a:tc>
                      <a:txBody>
                        <a:bodyPr/>
                        <a:lstStyle/>
                        <a:p>
                          <a:pPr algn="ctr">
                            <a:defRPr sz="1600" b="1"/>
                          </a:pPr>
                          <a:r>
                            <a:t>Democrat</a:t>
                          </a:r>
                        </a:p>
                      </a:txBody>
                      <a:tcPr/>
                    </a:tc>
                    <a:tc>
                      <a:txBody>
                        <a:bodyPr/>
                        <a:lstStyle/>
                        <a:p>
                          <a:pPr algn="ctr">
                            <a:defRPr sz="1600" b="1"/>
                          </a:pPr>
                          <a:r>
                            <a:t>Independent</a:t>
                          </a:r>
                        </a:p>
                      </a:txBody>
                      <a:tcPr/>
                    </a:tc>
                    <a:tc>
                      <a:txBody>
                        <a:bodyPr/>
                        <a:lstStyle/>
                        <a:p>
                          <a:pPr algn="ctr">
                            <a:defRPr sz="1600" b="1"/>
                          </a:pPr>
                          <a:r>
                            <a:t>Total</a:t>
                          </a:r>
                        </a:p>
                      </a:txBody>
                      <a:tcPr/>
                    </a:tc>
                    <a:extLst>
                      <a:ext uri="{0D108BD9-81ED-4DB2-BD59-A6C34878D82A}">
                        <a16:rowId xmlns:a16="http://schemas.microsoft.com/office/drawing/2014/main" val="10001"/>
                      </a:ext>
                    </a:extLst>
                  </a:tr>
                  <a:tr h="370840">
                    <a:tc>
                      <a:txBody>
                        <a:bodyPr/>
                        <a:lstStyle/>
                        <a:p>
                          <a:pPr algn="ctr">
                            <a:defRPr sz="1600" b="1"/>
                          </a:pPr>
                          <a:r>
                            <a:t>Rural</a:t>
                          </a: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d>
                                      <m:dPr>
                                        <m:ctrlPr>
                                          <a:rPr sz="1600" i="1">
                                            <a:latin typeface="Cambria Math" panose="02040503050406030204" pitchFamily="18" charset="0"/>
                                          </a:rPr>
                                        </m:ctrlPr>
                                      </m:dPr>
                                      <m:e>
                                        <m:r>
                                          <a:rPr sz="1600">
                                            <a:latin typeface="Cambria Math"/>
                                          </a:rPr>
                                          <m:t>6284</m:t>
                                        </m:r>
                                      </m:e>
                                    </m:d>
                                    <m:d>
                                      <m:dPr>
                                        <m:ctrlPr>
                                          <a:rPr sz="1600" i="1">
                                            <a:latin typeface="Cambria Math" panose="02040503050406030204" pitchFamily="18" charset="0"/>
                                          </a:rPr>
                                        </m:ctrlPr>
                                      </m:dPr>
                                      <m:e>
                                        <m:r>
                                          <a:rPr sz="1600">
                                            <a:latin typeface="Cambria Math"/>
                                          </a:rPr>
                                          <m:t>6996</m:t>
                                        </m:r>
                                      </m:e>
                                    </m:d>
                                  </m:num>
                                  <m:den>
                                    <m:r>
                                      <a:rPr sz="1600">
                                        <a:latin typeface="Cambria Math"/>
                                      </a:rPr>
                                      <m:t>13,660</m:t>
                                    </m:r>
                                  </m:den>
                                </m:f>
                                <m:r>
                                  <a:rPr sz="1600">
                                    <a:latin typeface="Cambria Math"/>
                                  </a:rPr>
                                  <m:t>≈3218.364861</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d>
                                      <m:dPr>
                                        <m:ctrlPr>
                                          <a:rPr sz="1600" i="1">
                                            <a:latin typeface="Cambria Math" panose="02040503050406030204" pitchFamily="18" charset="0"/>
                                          </a:rPr>
                                        </m:ctrlPr>
                                      </m:dPr>
                                      <m:e>
                                        <m:r>
                                          <a:rPr sz="1600">
                                            <a:latin typeface="Cambria Math"/>
                                          </a:rPr>
                                          <m:t>6284</m:t>
                                        </m:r>
                                      </m:e>
                                    </m:d>
                                    <m:d>
                                      <m:dPr>
                                        <m:ctrlPr>
                                          <a:rPr sz="1600" i="1">
                                            <a:latin typeface="Cambria Math" panose="02040503050406030204" pitchFamily="18" charset="0"/>
                                          </a:rPr>
                                        </m:ctrlPr>
                                      </m:dPr>
                                      <m:e>
                                        <m:r>
                                          <a:rPr sz="1600">
                                            <a:latin typeface="Cambria Math"/>
                                          </a:rPr>
                                          <m:t>6526</m:t>
                                        </m:r>
                                      </m:e>
                                    </m:d>
                                  </m:num>
                                  <m:den>
                                    <m:r>
                                      <a:rPr sz="1600">
                                        <a:latin typeface="Cambria Math"/>
                                      </a:rPr>
                                      <m:t>13,660</m:t>
                                    </m:r>
                                  </m:den>
                                </m:f>
                                <m:r>
                                  <a:rPr sz="1600">
                                    <a:latin typeface="Cambria Math"/>
                                  </a:rPr>
                                  <m:t>≈3002.151098</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d>
                                      <m:dPr>
                                        <m:ctrlPr>
                                          <a:rPr sz="1600" i="1">
                                            <a:latin typeface="Cambria Math" panose="02040503050406030204" pitchFamily="18" charset="0"/>
                                          </a:rPr>
                                        </m:ctrlPr>
                                      </m:dPr>
                                      <m:e>
                                        <m:r>
                                          <a:rPr sz="1600">
                                            <a:latin typeface="Cambria Math"/>
                                          </a:rPr>
                                          <m:t>6284</m:t>
                                        </m:r>
                                      </m:e>
                                    </m:d>
                                    <m:d>
                                      <m:dPr>
                                        <m:ctrlPr>
                                          <a:rPr sz="1600" i="1">
                                            <a:latin typeface="Cambria Math" panose="02040503050406030204" pitchFamily="18" charset="0"/>
                                          </a:rPr>
                                        </m:ctrlPr>
                                      </m:dPr>
                                      <m:e>
                                        <m:r>
                                          <a:rPr sz="1600">
                                            <a:latin typeface="Cambria Math"/>
                                          </a:rPr>
                                          <m:t>138</m:t>
                                        </m:r>
                                      </m:e>
                                    </m:d>
                                  </m:num>
                                  <m:den>
                                    <m:r>
                                      <a:rPr sz="1600">
                                        <a:latin typeface="Cambria Math"/>
                                      </a:rPr>
                                      <m:t>13,660</m:t>
                                    </m:r>
                                  </m:den>
                                </m:f>
                                <m:r>
                                  <a:rPr sz="1600">
                                    <a:latin typeface="Cambria Math"/>
                                  </a:rPr>
                                  <m:t>≈63.484041</m:t>
                                </m:r>
                              </m:oMath>
                            </m:oMathPara>
                          </a14:m>
                          <a:endParaRPr/>
                        </a:p>
                      </a:txBody>
                      <a:tcPr/>
                    </a:tc>
                    <a:tc>
                      <a:txBody>
                        <a:bodyPr/>
                        <a:lstStyle/>
                        <a:p>
                          <a:pPr algn="ctr"/>
                          <a:r>
                            <a:rPr sz="1600">
                              <a:latin typeface="Cambria Math"/>
                            </a:rPr>
                            <a:t>6284</a:t>
                          </a:r>
                        </a:p>
                      </a:txBody>
                      <a:tcPr/>
                    </a:tc>
                    <a:extLst>
                      <a:ext uri="{0D108BD9-81ED-4DB2-BD59-A6C34878D82A}">
                        <a16:rowId xmlns:a16="http://schemas.microsoft.com/office/drawing/2014/main" val="10002"/>
                      </a:ext>
                    </a:extLst>
                  </a:tr>
                  <a:tr h="370840">
                    <a:tc>
                      <a:txBody>
                        <a:bodyPr/>
                        <a:lstStyle/>
                        <a:p>
                          <a:pPr algn="ctr">
                            <a:defRPr sz="1600" b="1"/>
                          </a:pPr>
                          <a:r>
                            <a:t>Urban</a:t>
                          </a: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d>
                                      <m:dPr>
                                        <m:ctrlPr>
                                          <a:rPr sz="1600" i="1">
                                            <a:latin typeface="Cambria Math" panose="02040503050406030204" pitchFamily="18" charset="0"/>
                                          </a:rPr>
                                        </m:ctrlPr>
                                      </m:dPr>
                                      <m:e>
                                        <m:r>
                                          <a:rPr sz="1600">
                                            <a:latin typeface="Cambria Math"/>
                                          </a:rPr>
                                          <m:t>7376</m:t>
                                        </m:r>
                                      </m:e>
                                    </m:d>
                                    <m:d>
                                      <m:dPr>
                                        <m:ctrlPr>
                                          <a:rPr sz="1600" i="1">
                                            <a:latin typeface="Cambria Math" panose="02040503050406030204" pitchFamily="18" charset="0"/>
                                          </a:rPr>
                                        </m:ctrlPr>
                                      </m:dPr>
                                      <m:e>
                                        <m:r>
                                          <a:rPr sz="1600">
                                            <a:latin typeface="Cambria Math"/>
                                          </a:rPr>
                                          <m:t>6996</m:t>
                                        </m:r>
                                      </m:e>
                                    </m:d>
                                  </m:num>
                                  <m:den>
                                    <m:r>
                                      <a:rPr sz="1600">
                                        <a:latin typeface="Cambria Math"/>
                                      </a:rPr>
                                      <m:t>13,660</m:t>
                                    </m:r>
                                  </m:den>
                                </m:f>
                                <m:r>
                                  <a:rPr sz="1600">
                                    <a:latin typeface="Cambria Math"/>
                                  </a:rPr>
                                  <m:t>≈3777.635139</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d>
                                      <m:dPr>
                                        <m:ctrlPr>
                                          <a:rPr sz="1600" i="1">
                                            <a:latin typeface="Cambria Math" panose="02040503050406030204" pitchFamily="18" charset="0"/>
                                          </a:rPr>
                                        </m:ctrlPr>
                                      </m:dPr>
                                      <m:e>
                                        <m:r>
                                          <a:rPr sz="1600">
                                            <a:latin typeface="Cambria Math"/>
                                          </a:rPr>
                                          <m:t>7376</m:t>
                                        </m:r>
                                      </m:e>
                                    </m:d>
                                    <m:d>
                                      <m:dPr>
                                        <m:ctrlPr>
                                          <a:rPr sz="1600" i="1">
                                            <a:latin typeface="Cambria Math" panose="02040503050406030204" pitchFamily="18" charset="0"/>
                                          </a:rPr>
                                        </m:ctrlPr>
                                      </m:dPr>
                                      <m:e>
                                        <m:r>
                                          <a:rPr sz="1600">
                                            <a:latin typeface="Cambria Math"/>
                                          </a:rPr>
                                          <m:t>6526</m:t>
                                        </m:r>
                                      </m:e>
                                    </m:d>
                                  </m:num>
                                  <m:den>
                                    <m:r>
                                      <a:rPr sz="1600">
                                        <a:latin typeface="Cambria Math"/>
                                      </a:rPr>
                                      <m:t>13,660</m:t>
                                    </m:r>
                                  </m:den>
                                </m:f>
                                <m:r>
                                  <a:rPr sz="1600">
                                    <a:latin typeface="Cambria Math"/>
                                  </a:rPr>
                                  <m:t>≈3523.848902</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d>
                                      <m:dPr>
                                        <m:ctrlPr>
                                          <a:rPr sz="1600" i="1">
                                            <a:latin typeface="Cambria Math" panose="02040503050406030204" pitchFamily="18" charset="0"/>
                                          </a:rPr>
                                        </m:ctrlPr>
                                      </m:dPr>
                                      <m:e>
                                        <m:r>
                                          <a:rPr sz="1600">
                                            <a:latin typeface="Cambria Math"/>
                                          </a:rPr>
                                          <m:t>7376</m:t>
                                        </m:r>
                                      </m:e>
                                    </m:d>
                                    <m:d>
                                      <m:dPr>
                                        <m:ctrlPr>
                                          <a:rPr sz="1600" i="1">
                                            <a:latin typeface="Cambria Math" panose="02040503050406030204" pitchFamily="18" charset="0"/>
                                          </a:rPr>
                                        </m:ctrlPr>
                                      </m:dPr>
                                      <m:e>
                                        <m:r>
                                          <a:rPr sz="1600">
                                            <a:latin typeface="Cambria Math"/>
                                          </a:rPr>
                                          <m:t>138</m:t>
                                        </m:r>
                                      </m:e>
                                    </m:d>
                                  </m:num>
                                  <m:den>
                                    <m:r>
                                      <a:rPr sz="1600">
                                        <a:latin typeface="Cambria Math"/>
                                      </a:rPr>
                                      <m:t>13,660</m:t>
                                    </m:r>
                                  </m:den>
                                </m:f>
                                <m:r>
                                  <a:rPr sz="1600">
                                    <a:latin typeface="Cambria Math"/>
                                  </a:rPr>
                                  <m:t>≈74.515959</m:t>
                                </m:r>
                              </m:oMath>
                            </m:oMathPara>
                          </a14:m>
                          <a:endParaRPr/>
                        </a:p>
                      </a:txBody>
                      <a:tcPr/>
                    </a:tc>
                    <a:tc>
                      <a:txBody>
                        <a:bodyPr/>
                        <a:lstStyle/>
                        <a:p>
                          <a:pPr algn="ctr"/>
                          <a:r>
                            <a:rPr sz="1600">
                              <a:latin typeface="Cambria Math"/>
                            </a:rPr>
                            <a:t>7376</a:t>
                          </a:r>
                        </a:p>
                      </a:txBody>
                      <a:tcPr/>
                    </a:tc>
                    <a:extLst>
                      <a:ext uri="{0D108BD9-81ED-4DB2-BD59-A6C34878D82A}">
                        <a16:rowId xmlns:a16="http://schemas.microsoft.com/office/drawing/2014/main" val="10003"/>
                      </a:ext>
                    </a:extLst>
                  </a:tr>
                  <a:tr h="370840">
                    <a:tc>
                      <a:txBody>
                        <a:bodyPr/>
                        <a:lstStyle/>
                        <a:p>
                          <a:pPr algn="ctr">
                            <a:defRPr sz="1600" b="1"/>
                          </a:pPr>
                          <a:r>
                            <a:t>Total</a:t>
                          </a:r>
                        </a:p>
                      </a:txBody>
                      <a:tcPr/>
                    </a:tc>
                    <a:tc>
                      <a:txBody>
                        <a:bodyPr/>
                        <a:lstStyle/>
                        <a:p>
                          <a:pPr algn="ctr"/>
                          <a:r>
                            <a:rPr sz="1600">
                              <a:latin typeface="Cambria Math"/>
                            </a:rPr>
                            <a:t>6996</a:t>
                          </a:r>
                        </a:p>
                      </a:txBody>
                      <a:tcPr/>
                    </a:tc>
                    <a:tc>
                      <a:txBody>
                        <a:bodyPr/>
                        <a:lstStyle/>
                        <a:p>
                          <a:pPr algn="ctr"/>
                          <a:r>
                            <a:rPr sz="1600">
                              <a:latin typeface="Cambria Math"/>
                            </a:rPr>
                            <a:t>6526</a:t>
                          </a:r>
                        </a:p>
                      </a:txBody>
                      <a:tcPr/>
                    </a:tc>
                    <a:tc>
                      <a:txBody>
                        <a:bodyPr/>
                        <a:lstStyle/>
                        <a:p>
                          <a:pPr algn="ctr"/>
                          <a:r>
                            <a:rPr sz="1600">
                              <a:latin typeface="Cambria Math"/>
                            </a:rPr>
                            <a:t>138</a:t>
                          </a:r>
                        </a:p>
                      </a:txBody>
                      <a:tcPr/>
                    </a:tc>
                    <a:tc>
                      <a:txBody>
                        <a:bodyPr/>
                        <a:lstStyle/>
                        <a:p>
                          <a:pPr algn="ctr"/>
                          <a:r>
                            <a:rPr sz="1600" dirty="0">
                              <a:latin typeface="Cambria Math"/>
                            </a:rPr>
                            <a:t>13,660</a:t>
                          </a:r>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xmlns="" val="3183586944"/>
                  </p:ext>
                </p:extLst>
              </p:nvPr>
            </p:nvGraphicFramePr>
            <p:xfrm>
              <a:off x="457200" y="1105523"/>
              <a:ext cx="8229600" cy="278117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0840">
                    <a:tc gridSpan="5">
                      <a:txBody>
                        <a:bodyPr/>
                        <a:lstStyle/>
                        <a:p>
                          <a:pPr algn="ctr">
                            <a:defRPr sz="1800" b="1"/>
                          </a:pPr>
                          <a:r>
                            <a:t>Expected Values</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val="10000"/>
                      </a:ext>
                    </a:extLst>
                  </a:tr>
                  <a:tr h="370840">
                    <a:tc>
                      <a:txBody>
                        <a:bodyPr/>
                        <a:lstStyle/>
                        <a:p>
                          <a:pPr algn="ctr"/>
                          <a:endParaRPr/>
                        </a:p>
                      </a:txBody>
                      <a:tcPr/>
                    </a:tc>
                    <a:tc>
                      <a:txBody>
                        <a:bodyPr/>
                        <a:lstStyle/>
                        <a:p>
                          <a:pPr algn="ctr">
                            <a:defRPr sz="1600" b="1"/>
                          </a:pPr>
                          <a:r>
                            <a:t>Republican</a:t>
                          </a:r>
                        </a:p>
                      </a:txBody>
                      <a:tcPr/>
                    </a:tc>
                    <a:tc>
                      <a:txBody>
                        <a:bodyPr/>
                        <a:lstStyle/>
                        <a:p>
                          <a:pPr algn="ctr">
                            <a:defRPr sz="1600" b="1"/>
                          </a:pPr>
                          <a:r>
                            <a:t>Democrat</a:t>
                          </a:r>
                        </a:p>
                      </a:txBody>
                      <a:tcPr/>
                    </a:tc>
                    <a:tc>
                      <a:txBody>
                        <a:bodyPr/>
                        <a:lstStyle/>
                        <a:p>
                          <a:pPr algn="ctr">
                            <a:defRPr sz="1600" b="1"/>
                          </a:pPr>
                          <a:r>
                            <a:t>Independent</a:t>
                          </a:r>
                        </a:p>
                      </a:txBody>
                      <a:tcPr/>
                    </a:tc>
                    <a:tc>
                      <a:txBody>
                        <a:bodyPr/>
                        <a:lstStyle/>
                        <a:p>
                          <a:pPr algn="ctr">
                            <a:defRPr sz="1600" b="1"/>
                          </a:pPr>
                          <a:r>
                            <a:t>Total</a:t>
                          </a:r>
                        </a:p>
                      </a:txBody>
                      <a:tcPr/>
                    </a:tc>
                    <a:extLst>
                      <a:ext uri="{0D108BD9-81ED-4DB2-BD59-A6C34878D82A}">
                        <a16:rowId xmlns:a16="http://schemas.microsoft.com/office/drawing/2014/main" xmlns="" val="10001"/>
                      </a:ext>
                    </a:extLst>
                  </a:tr>
                  <a:tr h="834327">
                    <a:tc>
                      <a:txBody>
                        <a:bodyPr/>
                        <a:lstStyle/>
                        <a:p>
                          <a:pPr algn="ctr">
                            <a:defRPr sz="1600" b="1"/>
                          </a:pPr>
                          <a:r>
                            <a:t>Rural</a:t>
                          </a:r>
                        </a:p>
                      </a:txBody>
                      <a:tcPr/>
                    </a:tc>
                    <a:tc>
                      <a:txBody>
                        <a:bodyPr/>
                        <a:lstStyle/>
                        <a:p>
                          <a:endParaRPr lang="en-US"/>
                        </a:p>
                      </a:txBody>
                      <a:tcPr>
                        <a:blipFill>
                          <a:blip r:embed="rId2"/>
                          <a:stretch>
                            <a:fillRect l="-100741" t="-92701" r="-301852" b="-149635"/>
                          </a:stretch>
                        </a:blipFill>
                      </a:tcPr>
                    </a:tc>
                    <a:tc>
                      <a:txBody>
                        <a:bodyPr/>
                        <a:lstStyle/>
                        <a:p>
                          <a:endParaRPr lang="en-US"/>
                        </a:p>
                      </a:txBody>
                      <a:tcPr>
                        <a:blipFill>
                          <a:blip r:embed="rId2"/>
                          <a:stretch>
                            <a:fillRect l="-200741" t="-92701" r="-201852" b="-149635"/>
                          </a:stretch>
                        </a:blipFill>
                      </a:tcPr>
                    </a:tc>
                    <a:tc>
                      <a:txBody>
                        <a:bodyPr/>
                        <a:lstStyle/>
                        <a:p>
                          <a:endParaRPr lang="en-US"/>
                        </a:p>
                      </a:txBody>
                      <a:tcPr>
                        <a:blipFill>
                          <a:blip r:embed="rId2"/>
                          <a:stretch>
                            <a:fillRect l="-300741" t="-92701" r="-101852" b="-149635"/>
                          </a:stretch>
                        </a:blipFill>
                      </a:tcPr>
                    </a:tc>
                    <a:tc>
                      <a:txBody>
                        <a:bodyPr/>
                        <a:lstStyle/>
                        <a:p>
                          <a:pPr algn="ctr"/>
                          <a:r>
                            <a:rPr sz="1600">
                              <a:latin typeface="Cambria Math"/>
                            </a:rPr>
                            <a:t>6284</a:t>
                          </a:r>
                        </a:p>
                      </a:txBody>
                      <a:tcPr/>
                    </a:tc>
                    <a:extLst>
                      <a:ext uri="{0D108BD9-81ED-4DB2-BD59-A6C34878D82A}">
                        <a16:rowId xmlns:a16="http://schemas.microsoft.com/office/drawing/2014/main" xmlns="" val="10002"/>
                      </a:ext>
                    </a:extLst>
                  </a:tr>
                  <a:tr h="834327">
                    <a:tc>
                      <a:txBody>
                        <a:bodyPr/>
                        <a:lstStyle/>
                        <a:p>
                          <a:pPr algn="ctr">
                            <a:defRPr sz="1600" b="1"/>
                          </a:pPr>
                          <a:r>
                            <a:t>Urban</a:t>
                          </a:r>
                        </a:p>
                      </a:txBody>
                      <a:tcPr/>
                    </a:tc>
                    <a:tc>
                      <a:txBody>
                        <a:bodyPr/>
                        <a:lstStyle/>
                        <a:p>
                          <a:endParaRPr lang="en-US"/>
                        </a:p>
                      </a:txBody>
                      <a:tcPr>
                        <a:blipFill>
                          <a:blip r:embed="rId2"/>
                          <a:stretch>
                            <a:fillRect l="-100741" t="-192701" r="-301852" b="-49635"/>
                          </a:stretch>
                        </a:blipFill>
                      </a:tcPr>
                    </a:tc>
                    <a:tc>
                      <a:txBody>
                        <a:bodyPr/>
                        <a:lstStyle/>
                        <a:p>
                          <a:endParaRPr lang="en-US"/>
                        </a:p>
                      </a:txBody>
                      <a:tcPr>
                        <a:blipFill>
                          <a:blip r:embed="rId2"/>
                          <a:stretch>
                            <a:fillRect l="-200741" t="-192701" r="-201852" b="-49635"/>
                          </a:stretch>
                        </a:blipFill>
                      </a:tcPr>
                    </a:tc>
                    <a:tc>
                      <a:txBody>
                        <a:bodyPr/>
                        <a:lstStyle/>
                        <a:p>
                          <a:endParaRPr lang="en-US"/>
                        </a:p>
                      </a:txBody>
                      <a:tcPr>
                        <a:blipFill>
                          <a:blip r:embed="rId2"/>
                          <a:stretch>
                            <a:fillRect l="-300741" t="-192701" r="-101852" b="-49635"/>
                          </a:stretch>
                        </a:blipFill>
                      </a:tcPr>
                    </a:tc>
                    <a:tc>
                      <a:txBody>
                        <a:bodyPr/>
                        <a:lstStyle/>
                        <a:p>
                          <a:pPr algn="ctr"/>
                          <a:r>
                            <a:rPr sz="1600">
                              <a:latin typeface="Cambria Math"/>
                            </a:rPr>
                            <a:t>7376</a:t>
                          </a:r>
                        </a:p>
                      </a:txBody>
                      <a:tcPr/>
                    </a:tc>
                    <a:extLst>
                      <a:ext uri="{0D108BD9-81ED-4DB2-BD59-A6C34878D82A}">
                        <a16:rowId xmlns:a16="http://schemas.microsoft.com/office/drawing/2014/main" xmlns="" val="10003"/>
                      </a:ext>
                    </a:extLst>
                  </a:tr>
                  <a:tr h="370840">
                    <a:tc>
                      <a:txBody>
                        <a:bodyPr/>
                        <a:lstStyle/>
                        <a:p>
                          <a:pPr algn="ctr">
                            <a:defRPr sz="1600" b="1"/>
                          </a:pPr>
                          <a:r>
                            <a:t>Total</a:t>
                          </a:r>
                        </a:p>
                      </a:txBody>
                      <a:tcPr/>
                    </a:tc>
                    <a:tc>
                      <a:txBody>
                        <a:bodyPr/>
                        <a:lstStyle/>
                        <a:p>
                          <a:pPr algn="ctr"/>
                          <a:r>
                            <a:rPr sz="1600">
                              <a:latin typeface="Cambria Math"/>
                            </a:rPr>
                            <a:t>6996</a:t>
                          </a:r>
                        </a:p>
                      </a:txBody>
                      <a:tcPr/>
                    </a:tc>
                    <a:tc>
                      <a:txBody>
                        <a:bodyPr/>
                        <a:lstStyle/>
                        <a:p>
                          <a:pPr algn="ctr"/>
                          <a:r>
                            <a:rPr sz="1600">
                              <a:latin typeface="Cambria Math"/>
                            </a:rPr>
                            <a:t>6526</a:t>
                          </a:r>
                        </a:p>
                      </a:txBody>
                      <a:tcPr/>
                    </a:tc>
                    <a:tc>
                      <a:txBody>
                        <a:bodyPr/>
                        <a:lstStyle/>
                        <a:p>
                          <a:pPr algn="ctr"/>
                          <a:r>
                            <a:rPr sz="1600">
                              <a:latin typeface="Cambria Math"/>
                            </a:rPr>
                            <a:t>138</a:t>
                          </a:r>
                        </a:p>
                      </a:txBody>
                      <a:tcPr/>
                    </a:tc>
                    <a:tc>
                      <a:txBody>
                        <a:bodyPr/>
                        <a:lstStyle/>
                        <a:p>
                          <a:pPr algn="ctr"/>
                          <a:r>
                            <a:rPr sz="1600" dirty="0">
                              <a:latin typeface="Cambria Math"/>
                            </a:rPr>
                            <a:t>13,660</a:t>
                          </a:r>
                        </a:p>
                      </a:txBody>
                      <a:tcPr/>
                    </a:tc>
                    <a:extLst>
                      <a:ext uri="{0D108BD9-81ED-4DB2-BD59-A6C34878D82A}">
                        <a16:rowId xmlns:a16="http://schemas.microsoft.com/office/drawing/2014/main" xmlns="" val="10004"/>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10.7.1: Performing a Chi-Square Test for Association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sz="2800"/>
                </a:pPr>
                <a:r>
                  <a:rPr sz="2800"/>
                  <a:t>Now let's calculate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a:t>-test statistic.</a:t>
                </a:r>
              </a:p>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𝑂</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e>
                              </m:d>
                            </m:e>
                            <m:sup>
                              <m:r>
                                <a:rPr>
                                  <a:latin typeface="Cambria Math" panose="02040503050406030204" pitchFamily="18" charset="0"/>
                                </a:rPr>
                                <m:t>2</m:t>
                              </m:r>
                            </m:sup>
                          </m:sSup>
                        </m:num>
                        <m:den>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e>
                      </m:phant>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3455−3218.364861</m:t>
                                  </m:r>
                                </m:e>
                              </m:d>
                            </m:e>
                            <m:sup>
                              <m:r>
                                <a:rPr>
                                  <a:latin typeface="Cambria Math" panose="02040503050406030204" pitchFamily="18" charset="0"/>
                                </a:rPr>
                                <m:t>2</m:t>
                              </m:r>
                            </m:sup>
                          </m:sSup>
                        </m:num>
                        <m:den>
                          <m:r>
                            <a:rPr>
                              <a:latin typeface="Cambria Math" panose="02040503050406030204" pitchFamily="18" charset="0"/>
                            </a:rPr>
                            <m:t>3218.364861</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2764−3002.151098</m:t>
                                  </m:r>
                                </m:e>
                              </m:d>
                            </m:e>
                            <m:sup>
                              <m:r>
                                <a:rPr>
                                  <a:latin typeface="Cambria Math" panose="02040503050406030204" pitchFamily="18" charset="0"/>
                                </a:rPr>
                                <m:t>2</m:t>
                              </m:r>
                            </m:sup>
                          </m:sSup>
                        </m:num>
                        <m:den>
                          <m:r>
                            <a:rPr>
                              <a:latin typeface="Cambria Math" panose="02040503050406030204" pitchFamily="18" charset="0"/>
                            </a:rPr>
                            <m:t>3002.151098</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65−63.484041</m:t>
                                  </m:r>
                                </m:e>
                              </m:d>
                            </m:e>
                            <m:sup>
                              <m:r>
                                <a:rPr>
                                  <a:latin typeface="Cambria Math" panose="02040503050406030204" pitchFamily="18" charset="0"/>
                                </a:rPr>
                                <m:t>2</m:t>
                              </m:r>
                            </m:sup>
                          </m:sSup>
                        </m:num>
                        <m:den>
                          <m:r>
                            <a:rPr>
                              <a:latin typeface="Cambria Math" panose="02040503050406030204" pitchFamily="18" charset="0"/>
                            </a:rPr>
                            <m:t>63.484041</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e>
                      </m:phant>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3541−3777.635139</m:t>
                                  </m:r>
                                </m:e>
                              </m:d>
                            </m:e>
                            <m:sup>
                              <m:r>
                                <a:rPr>
                                  <a:latin typeface="Cambria Math" panose="02040503050406030204" pitchFamily="18" charset="0"/>
                                </a:rPr>
                                <m:t>2</m:t>
                              </m:r>
                            </m:sup>
                          </m:sSup>
                        </m:num>
                        <m:den>
                          <m:r>
                            <a:rPr>
                              <a:latin typeface="Cambria Math" panose="02040503050406030204" pitchFamily="18" charset="0"/>
                            </a:rPr>
                            <m:t>3777.635139</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3762−3523.848902</m:t>
                                  </m:r>
                                </m:e>
                              </m:d>
                            </m:e>
                            <m:sup>
                              <m:r>
                                <a:rPr>
                                  <a:latin typeface="Cambria Math" panose="02040503050406030204" pitchFamily="18" charset="0"/>
                                </a:rPr>
                                <m:t>2</m:t>
                              </m:r>
                            </m:sup>
                          </m:sSup>
                        </m:num>
                        <m:den>
                          <m:r>
                            <a:rPr>
                              <a:latin typeface="Cambria Math" panose="02040503050406030204" pitchFamily="18" charset="0"/>
                            </a:rPr>
                            <m:t>3523.848902</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73−74.515959</m:t>
                                  </m:r>
                                </m:e>
                              </m:d>
                            </m:e>
                            <m:sup>
                              <m:r>
                                <a:rPr>
                                  <a:latin typeface="Cambria Math" panose="02040503050406030204" pitchFamily="18" charset="0"/>
                                </a:rPr>
                                <m:t>2</m:t>
                              </m:r>
                            </m:sup>
                          </m:sSup>
                        </m:num>
                        <m:den>
                          <m:r>
                            <a:rPr>
                              <a:latin typeface="Cambria Math" panose="02040503050406030204" pitchFamily="18" charset="0"/>
                            </a:rPr>
                            <m:t>74.515959</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e>
                      </m:phant>
                      <m:r>
                        <a:rPr>
                          <a:latin typeface="Cambria Math" panose="02040503050406030204" pitchFamily="18" charset="0"/>
                        </a:rPr>
                        <m:t>≈67.276</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1718"/>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1051522"/>
          </a:xfrm>
        </p:spPr>
        <p:txBody>
          <a:bodyPr>
            <a:normAutofit/>
          </a:bodyPr>
          <a:lstStyle/>
          <a:p>
            <a:r>
              <a:rPr sz="2800"/>
              <a:t>Remember to round intermediate calculations to at least six decimal places.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10.7.1: Performing a Chi-Square Test for Association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b="1"/>
                </a:pPr>
                <a:r>
                  <a:rPr sz="2800" dirty="0"/>
                  <a:t>TI-83/84 Plus:</a:t>
                </a:r>
              </a:p>
              <a:p>
                <a:r>
                  <a:rPr sz="2800" dirty="0"/>
                  <a:t>The data have been gathered and presented in the form of a contingency table. When using a TI-83/84 Plus calculator, you do not have to calculate the expected values as you would if you were performing a chi-square test for association by hand.</a:t>
                </a:r>
              </a:p>
              <a:p>
                <a:pPr>
                  <a:defRPr sz="2800"/>
                </a:pPr>
                <a:r>
                  <a:rPr sz="2800" dirty="0"/>
                  <a:t>To use a TI-83/84 Plus calculator, start by entering the table of observed values into the calculator in the form of a matrix. Press </a:t>
                </a:r>
                <a:r>
                  <a:rPr sz="2800" b="1" dirty="0"/>
                  <a:t>2ND</a:t>
                </a:r>
                <a:r>
                  <a:rPr sz="2800" dirty="0"/>
                  <a:t> and then </a:t>
                </a:r>
                <a:r>
                  <a:rPr sz="2800" b="1" dirty="0"/>
                  <a:t>x-1</a:t>
                </a:r>
                <a:r>
                  <a:rPr sz="2800" dirty="0"/>
                  <a:t> to access the </a:t>
                </a:r>
                <a:r>
                  <a:rPr sz="2800" b="1" dirty="0"/>
                  <a:t>MATRIX</a:t>
                </a:r>
                <a:r>
                  <a:rPr sz="2800" dirty="0"/>
                  <a:t> menu. Scroll over to </a:t>
                </a:r>
                <a:r>
                  <a:rPr sz="2800" b="1" dirty="0"/>
                  <a:t>EDIT</a:t>
                </a:r>
                <a:r>
                  <a:rPr sz="2800" dirty="0"/>
                  <a:t> and choose option </a:t>
                </a:r>
                <a:r>
                  <a:rPr sz="2800" b="1" dirty="0"/>
                  <a:t>[A]</a:t>
                </a:r>
                <a:r>
                  <a:rPr sz="2800" dirty="0"/>
                  <a:t>, which is the name of the first matrix. Now you need to enter the size of the matrix in the form of </a:t>
                </a:r>
                <a:br>
                  <a:rPr lang="en-US" sz="2800" dirty="0"/>
                </a:br>
                <a14:m>
                  <m:oMath xmlns:m="http://schemas.openxmlformats.org/officeDocument/2006/math">
                    <m:r>
                      <m:rPr>
                        <m:sty m:val="p"/>
                      </m:rPr>
                      <a:rPr>
                        <a:latin typeface="Cambria Math" panose="02040503050406030204" pitchFamily="18" charset="0"/>
                      </a:rPr>
                      <m:t>number</m:t>
                    </m:r>
                    <m:r>
                      <a:rPr>
                        <a:latin typeface="Cambria Math" panose="02040503050406030204" pitchFamily="18" charset="0"/>
                      </a:rPr>
                      <m:t> </m:t>
                    </m:r>
                    <m:r>
                      <m:rPr>
                        <m:sty m:val="p"/>
                      </m:rPr>
                      <a:rPr>
                        <a:latin typeface="Cambria Math" panose="02040503050406030204" pitchFamily="18" charset="0"/>
                      </a:rPr>
                      <m:t>of</m:t>
                    </m:r>
                    <m:r>
                      <a:rPr>
                        <a:latin typeface="Cambria Math" panose="02040503050406030204" pitchFamily="18" charset="0"/>
                      </a:rPr>
                      <m:t> </m:t>
                    </m:r>
                    <m:r>
                      <m:rPr>
                        <m:sty m:val="p"/>
                      </m:rPr>
                      <a:rPr>
                        <a:latin typeface="Cambria Math" panose="02040503050406030204" pitchFamily="18" charset="0"/>
                      </a:rPr>
                      <m:t>rows</m:t>
                    </m:r>
                    <m:r>
                      <a:rPr>
                        <a:latin typeface="Cambria Math" panose="02040503050406030204" pitchFamily="18" charset="0"/>
                      </a:rPr>
                      <m:t>×</m:t>
                    </m:r>
                    <m:r>
                      <m:rPr>
                        <m:sty m:val="p"/>
                      </m:rPr>
                      <a:rPr>
                        <a:latin typeface="Cambria Math" panose="02040503050406030204" pitchFamily="18" charset="0"/>
                      </a:rPr>
                      <m:t>number</m:t>
                    </m:r>
                    <m:r>
                      <a:rPr>
                        <a:latin typeface="Cambria Math" panose="02040503050406030204" pitchFamily="18" charset="0"/>
                      </a:rPr>
                      <m:t> </m:t>
                    </m:r>
                    <m:r>
                      <m:rPr>
                        <m:sty m:val="p"/>
                      </m:rPr>
                      <a:rPr>
                        <a:latin typeface="Cambria Math" panose="02040503050406030204" pitchFamily="18" charset="0"/>
                      </a:rPr>
                      <m:t>of</m:t>
                    </m:r>
                    <m:r>
                      <a:rPr>
                        <a:latin typeface="Cambria Math" panose="02040503050406030204" pitchFamily="18" charset="0"/>
                      </a:rPr>
                      <m:t> </m:t>
                    </m:r>
                    <m:r>
                      <m:rPr>
                        <m:sty m:val="p"/>
                      </m:rPr>
                      <a:rPr>
                        <a:latin typeface="Cambria Math" panose="02040503050406030204" pitchFamily="18" charset="0"/>
                      </a:rPr>
                      <m:t>columns</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1840" r="-2000" b="-1472"/>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185122"/>
              </a:xfrm>
            </p:spPr>
            <p:txBody>
              <a:bodyPr>
                <a:normAutofit/>
              </a:bodyPr>
              <a:lstStyle/>
              <a:p>
                <a:r>
                  <a:rPr sz="2800"/>
                  <a:t>It is important to note that when using the calculator the </a:t>
                </a:r>
                <a:r>
                  <a:rPr sz="2800" b="1"/>
                  <a:t>number of rows</a:t>
                </a:r>
                <a:r>
                  <a:rPr sz="2800"/>
                  <a:t> and </a:t>
                </a:r>
                <a:r>
                  <a:rPr sz="2800" b="1"/>
                  <a:t>number of columns</a:t>
                </a:r>
                <a:r>
                  <a:rPr sz="2800"/>
                  <a:t> does not include the row or column labeled "Total".</a:t>
                </a:r>
              </a:p>
              <a:p>
                <a:pPr>
                  <a:defRPr sz="2800"/>
                </a:pPr>
                <a:r>
                  <a:rPr sz="2800"/>
                  <a:t>For our table of observed values, there are </a:t>
                </a:r>
                <a:r>
                  <a:rPr sz="2800">
                    <a:latin typeface="Cambria Math"/>
                  </a:rPr>
                  <a:t>2</a:t>
                </a:r>
                <a:r>
                  <a:rPr sz="2800"/>
                  <a:t> rows and </a:t>
                </a:r>
                <a:r>
                  <a:rPr sz="2800">
                    <a:latin typeface="Cambria Math"/>
                  </a:rPr>
                  <a:t>3</a:t>
                </a:r>
                <a:r>
                  <a:rPr sz="2800"/>
                  <a:t> columns (omitting the totals), so the size of the matrix is </a:t>
                </a:r>
                <a14:m>
                  <m:oMath xmlns:m="http://schemas.openxmlformats.org/officeDocument/2006/math">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oMath>
                </a14:m>
                <a:r>
                  <a:rPr sz="2800"/>
                  <a:t>. Now enter the data from the table, as shown in the screenshot below.</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185122"/>
              </a:xfrm>
              <a:blipFill>
                <a:blip r:embed="rId2" cstate="print"/>
                <a:stretch>
                  <a:fillRect l="-1328" t="-1518" b="-4364"/>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10.7.1: Performing a Chi-Square Test for Association (cont.)</a:t>
            </a:r>
          </a:p>
        </p:txBody>
      </p:sp>
      <p:pic>
        <p:nvPicPr>
          <p:cNvPr id="5" name="Content Placeholder 4">
            <a:extLst>
              <a:ext uri="{FF2B5EF4-FFF2-40B4-BE49-F238E27FC236}">
                <a16:creationId xmlns:a16="http://schemas.microsoft.com/office/drawing/2014/main" id="{8627BF67-B57B-4DA3-9366-7814AFB37D76}"/>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133600" y="1701800"/>
            <a:ext cx="5181600" cy="34544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Null and Alternative Hypotheses for a Chi-Square Test for Association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965922"/>
              </a:xfrm>
            </p:spPr>
            <p:txBody>
              <a:bodyPr>
                <a:normAutofit/>
              </a:bodyPr>
              <a:lstStyle/>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The two variables in the population are independent.</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The two variables in the population are not independent.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965922"/>
              </a:xfrm>
              <a:blipFill>
                <a:blip r:embed="rId2" cstate="print"/>
                <a:stretch>
                  <a:fillRect l="-1328" t="-2446" b="-397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10.7.1: Performing a Chi-Square Test for Association (cont.)</a:t>
            </a:r>
          </a:p>
        </p:txBody>
      </p:sp>
      <p:sp>
        <p:nvSpPr>
          <p:cNvPr id="3" name="Text Placeholder 2"/>
          <p:cNvSpPr>
            <a:spLocks noGrp="1"/>
          </p:cNvSpPr>
          <p:nvPr>
            <p:ph type="body" sz="quarter" idx="10"/>
          </p:nvPr>
        </p:nvSpPr>
        <p:spPr/>
        <p:txBody>
          <a:bodyPr>
            <a:normAutofit fontScale="92500" lnSpcReduction="10000"/>
          </a:bodyPr>
          <a:lstStyle/>
          <a:p>
            <a:r>
              <a:rPr sz="2800"/>
              <a:t>Next press </a:t>
            </a:r>
            <a:r>
              <a:rPr sz="2800" b="1"/>
              <a:t>STAT</a:t>
            </a:r>
            <a:r>
              <a:rPr sz="2800"/>
              <a:t> and scroll to </a:t>
            </a:r>
            <a:r>
              <a:rPr sz="2800" b="1"/>
              <a:t>TESTS</a:t>
            </a:r>
            <a:r>
              <a:rPr sz="2800"/>
              <a:t>. Choose option C:χ</a:t>
            </a:r>
            <a:r>
              <a:rPr sz="2800" baseline="30000"/>
              <a:t>2</a:t>
            </a:r>
            <a:r>
              <a:rPr sz="2800"/>
              <a:t>-Test. We must then enter the name of the matrix containing the observed values and the name of the matrix where we want the expected values to be calculated. The TI-83/84 Plus calculates the expected values for the given matrix of observed values, and stores them in the matrix that you specify.</a:t>
            </a:r>
          </a:p>
          <a:p>
            <a:r>
              <a:rPr sz="2800"/>
              <a:t>If the names of the matrices you wish to use are not the ones indicated, press </a:t>
            </a:r>
            <a:r>
              <a:rPr sz="2800" b="1"/>
              <a:t>2ND</a:t>
            </a:r>
            <a:r>
              <a:rPr sz="2800"/>
              <a:t> and then </a:t>
            </a:r>
            <a:r>
              <a:rPr sz="2800" b="1"/>
              <a:t>x^-1</a:t>
            </a:r>
            <a:r>
              <a:rPr sz="2800"/>
              <a:t> to access the </a:t>
            </a:r>
            <a:r>
              <a:rPr sz="2800" b="1"/>
              <a:t>MATRIX</a:t>
            </a:r>
            <a:r>
              <a:rPr sz="2800"/>
              <a:t> menu. Then choose the name of the matrix needed. The default options of </a:t>
            </a:r>
            <a:r>
              <a:rPr sz="2800" b="1"/>
              <a:t>[A]</a:t>
            </a:r>
            <a:r>
              <a:rPr sz="2800"/>
              <a:t> for </a:t>
            </a:r>
            <a:r>
              <a:rPr sz="2800" b="1"/>
              <a:t>Observed</a:t>
            </a:r>
            <a:r>
              <a:rPr sz="2800"/>
              <a:t> and </a:t>
            </a:r>
            <a:r>
              <a:rPr sz="2800" b="1"/>
              <a:t>[B]</a:t>
            </a:r>
            <a:r>
              <a:rPr sz="2800"/>
              <a:t> for </a:t>
            </a:r>
            <a:r>
              <a:rPr sz="2800" b="1"/>
              <a:t>Expected</a:t>
            </a:r>
            <a:r>
              <a:rPr sz="2800"/>
              <a:t> are correct for our example. To run the test, scroll down to select </a:t>
            </a:r>
            <a:r>
              <a:rPr sz="2800" b="1"/>
              <a:t>Calculate</a:t>
            </a:r>
            <a:r>
              <a:rPr sz="280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10.7.1: Performing a Chi-Square Test for Association (cont.)</a:t>
            </a:r>
          </a:p>
        </p:txBody>
      </p:sp>
      <p:pic>
        <p:nvPicPr>
          <p:cNvPr id="5" name="Content Placeholder 4">
            <a:extLst>
              <a:ext uri="{FF2B5EF4-FFF2-40B4-BE49-F238E27FC236}">
                <a16:creationId xmlns:a16="http://schemas.microsoft.com/office/drawing/2014/main" id="{7A944FE2-0776-4836-B972-27611E1BD73D}"/>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10.7.1: Performing a Chi-Square Test for Association (cont.)</a:t>
            </a:r>
          </a:p>
        </p:txBody>
      </p:sp>
      <p:pic>
        <p:nvPicPr>
          <p:cNvPr id="5" name="Content Placeholder 4">
            <a:extLst>
              <a:ext uri="{FF2B5EF4-FFF2-40B4-BE49-F238E27FC236}">
                <a16:creationId xmlns:a16="http://schemas.microsoft.com/office/drawing/2014/main" id="{46C8569E-A932-493E-9D55-890576C7DD39}"/>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10.7.1: Performing a Chi-Square Test for Association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output screen, shown above, displays the test statistic, the </a:t>
                </a:r>
                <a14:m>
                  <m:oMath xmlns:m="http://schemas.openxmlformats.org/officeDocument/2006/math">
                    <m:r>
                      <a:rPr>
                        <a:latin typeface="Cambria Math" panose="02040503050406030204" pitchFamily="18" charset="0"/>
                      </a:rPr>
                      <m:t>𝑝</m:t>
                    </m:r>
                  </m:oMath>
                </a14:m>
                <a:r>
                  <a:rPr sz="2800"/>
                  <a:t>-value, and the number of degrees of freedom.</a:t>
                </a:r>
              </a:p>
              <a:p>
                <a:r>
                  <a:rPr sz="2800"/>
                  <a:t>After running the test, we can view the matrix of expected values calculated by the TI-83/84 Plus. Access the </a:t>
                </a:r>
                <a:r>
                  <a:rPr sz="2800" b="1"/>
                  <a:t>MATRIX</a:t>
                </a:r>
                <a:r>
                  <a:rPr sz="2800"/>
                  <a:t> menu. Then scroll over to </a:t>
                </a:r>
                <a:r>
                  <a:rPr sz="2800" b="1"/>
                  <a:t>EDIT</a:t>
                </a:r>
                <a:r>
                  <a:rPr sz="2800"/>
                  <a:t> and choose option </a:t>
                </a:r>
                <a:r>
                  <a:rPr sz="2800" b="1"/>
                  <a:t>[B]</a:t>
                </a:r>
                <a:r>
                  <a:rPr sz="2800"/>
                  <a:t>. The matrix of expected values is shown in the following screenshot.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556"/>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10.7.1: Performing a Chi-Square Test for Association (cont.)</a:t>
            </a:r>
          </a:p>
        </p:txBody>
      </p:sp>
      <p:pic>
        <p:nvPicPr>
          <p:cNvPr id="5" name="Content Placeholder 4">
            <a:extLst>
              <a:ext uri="{FF2B5EF4-FFF2-40B4-BE49-F238E27FC236}">
                <a16:creationId xmlns:a16="http://schemas.microsoft.com/office/drawing/2014/main" id="{E7129BD0-FD93-4C9A-891D-EE95524DC36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10.7.1: Performing a Chi-Square Test for Association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pPr>
                  <a:defRPr b="1"/>
                </a:pPr>
                <a:r>
                  <a:rPr sz="2800" dirty="0"/>
                  <a:t>Step 4: Draw a conclusion and interpret the decision.</a:t>
                </a:r>
              </a:p>
              <a:p>
                <a:pPr>
                  <a:defRPr b="1"/>
                </a:pPr>
                <a:r>
                  <a:rPr sz="2800" dirty="0"/>
                  <a:t>Method 1: Rejection Regions</a:t>
                </a:r>
              </a:p>
              <a:p>
                <a:pPr>
                  <a:defRPr sz="2800"/>
                </a:pPr>
                <a:r>
                  <a:rPr sz="2800" dirty="0"/>
                  <a:t>The number of degrees of freedom for this test is </a:t>
                </a:r>
                <a14:m>
                  <m:oMath xmlns:m="http://schemas.openxmlformats.org/officeDocument/2006/math">
                    <m:r>
                      <a:rPr>
                        <a:latin typeface="Cambria Math" panose="02040503050406030204" pitchFamily="18" charset="0"/>
                      </a:rPr>
                      <m:t>𝑑𝑓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3−1</m:t>
                        </m:r>
                      </m:e>
                    </m:d>
                    <m:r>
                      <a:rPr>
                        <a:latin typeface="Cambria Math" panose="02040503050406030204" pitchFamily="18" charset="0"/>
                      </a:rPr>
                      <m:t>=2</m:t>
                    </m:r>
                  </m:oMath>
                </a14:m>
                <a:r>
                  <a:rPr sz="2800" dirty="0"/>
                  <a:t>, and </a:t>
                </a:r>
                <a14:m>
                  <m:oMath xmlns:m="http://schemas.openxmlformats.org/officeDocument/2006/math">
                    <m:r>
                      <a:rPr>
                        <a:latin typeface="Cambria Math" panose="02040503050406030204" pitchFamily="18" charset="0"/>
                      </a:rPr>
                      <m:t>𝑎</m:t>
                    </m:r>
                    <m:r>
                      <a:rPr>
                        <a:latin typeface="Cambria Math" panose="02040503050406030204" pitchFamily="18" charset="0"/>
                      </a:rPr>
                      <m:t>=0.05</m:t>
                    </m:r>
                  </m:oMath>
                </a14:m>
                <a:r>
                  <a:rPr sz="2800" dirty="0"/>
                  <a:t>. Using the table, we find that the critical value is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0.050</m:t>
                        </m:r>
                      </m:sub>
                      <m:sup>
                        <m:r>
                          <a:rPr>
                            <a:latin typeface="Cambria Math" panose="02040503050406030204" pitchFamily="18" charset="0"/>
                          </a:rPr>
                          <m:t>2</m:t>
                        </m:r>
                      </m:sup>
                    </m:sSubSup>
                    <m:r>
                      <a:rPr>
                        <a:latin typeface="Cambria Math" panose="02040503050406030204" pitchFamily="18" charset="0"/>
                      </a:rPr>
                      <m:t>=5.991</m:t>
                    </m:r>
                  </m:oMath>
                </a14:m>
                <a:r>
                  <a:rPr sz="2800" dirty="0"/>
                  <a:t>. Comparing the test statistic to the critical value, we have </a:t>
                </a:r>
                <a14:m>
                  <m:oMath xmlns:m="http://schemas.openxmlformats.org/officeDocument/2006/math">
                    <m:r>
                      <a:rPr>
                        <a:latin typeface="Cambria Math" panose="02040503050406030204" pitchFamily="18" charset="0"/>
                      </a:rPr>
                      <m:t>67.276&gt;5.991</m:t>
                    </m:r>
                  </m:oMath>
                </a14:m>
                <a:r>
                  <a:rPr sz="2800" dirty="0"/>
                  <a:t>, so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0.050</m:t>
                        </m:r>
                      </m:sub>
                      <m:sup>
                        <m:r>
                          <a:rPr>
                            <a:latin typeface="Cambria Math" panose="02040503050406030204" pitchFamily="18" charset="0"/>
                          </a:rPr>
                          <m:t>2</m:t>
                        </m:r>
                      </m:sup>
                    </m:sSubSup>
                  </m:oMath>
                </a14:m>
                <a:r>
                  <a:rPr sz="2800" dirty="0"/>
                  <a:t>, and thus we must reject the null hypothesis.</a:t>
                </a:r>
              </a:p>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The calculator reported a </a:t>
                </a:r>
                <a14:m>
                  <m:oMath xmlns:m="http://schemas.openxmlformats.org/officeDocument/2006/math">
                    <m:r>
                      <a:rPr>
                        <a:latin typeface="Cambria Math" panose="02040503050406030204" pitchFamily="18" charset="0"/>
                      </a:rPr>
                      <m:t>𝑝</m:t>
                    </m:r>
                  </m:oMath>
                </a14:m>
                <a:r>
                  <a:rPr sz="2800" dirty="0"/>
                  <a:t>-value of approximately </a:t>
                </a:r>
                <a:r>
                  <a:rPr sz="2800" dirty="0">
                    <a:latin typeface="Cambria Math"/>
                  </a:rPr>
                  <a:t>0.0000</a:t>
                </a:r>
                <a:r>
                  <a:rPr sz="2800" dirty="0"/>
                  <a:t>, so we can compare that to the level of significance,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dirty="0"/>
                  <a:t>. Since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&lt;</m:t>
                    </m:r>
                    <m:r>
                      <a:rPr>
                        <a:latin typeface="Cambria Math" panose="02040503050406030204" pitchFamily="18" charset="0"/>
                      </a:rPr>
                      <m:t>𝛼</m:t>
                    </m:r>
                  </m:oMath>
                </a14:m>
                <a:r>
                  <a:rPr sz="2800" dirty="0"/>
                  <a:t>, we reject the null hypothesis.</a:t>
                </a:r>
              </a:p>
              <a:p>
                <a:r>
                  <a:rPr sz="2800" i="1" dirty="0"/>
                  <a:t>Interpretation</a:t>
                </a:r>
                <a:r>
                  <a:rPr sz="2800" dirty="0"/>
                  <a:t>: Therefore, at the </a:t>
                </a:r>
                <a:r>
                  <a:rPr sz="2800" dirty="0">
                    <a:latin typeface="Cambria Math"/>
                  </a:rPr>
                  <a:t>0.05</a:t>
                </a:r>
                <a:r>
                  <a:rPr sz="2800" dirty="0"/>
                  <a:t> level of significance, we can conclude that residential location and political party were related for the gubernatorial election.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111"/>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346922"/>
          </a:xfrm>
        </p:spPr>
        <p:txBody>
          <a:bodyPr>
            <a:normAutofit/>
          </a:bodyPr>
          <a:lstStyle/>
          <a:p>
            <a:r>
              <a:rPr sz="2800"/>
              <a:t>For further instructions on performing a chi-square test for goodness of fit with a TI-83/84 Plus calculator or other technology, please visit stat.hawkeslearning.com and see </a:t>
            </a:r>
            <a:r>
              <a:rPr sz="2800" b="1"/>
              <a:t>Technology Instructions &gt; Chi-Square Distribution &gt; Test for Association</a:t>
            </a:r>
            <a:r>
              <a:rPr sz="280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10.7.2: Performing a Chi-Square Test for Association</a:t>
            </a:r>
          </a:p>
        </p:txBody>
      </p:sp>
      <p:sp>
        <p:nvSpPr>
          <p:cNvPr id="3" name="Text Placeholder 2"/>
          <p:cNvSpPr>
            <a:spLocks noGrp="1"/>
          </p:cNvSpPr>
          <p:nvPr>
            <p:ph type="body" sz="quarter" idx="10"/>
          </p:nvPr>
        </p:nvSpPr>
        <p:spPr/>
        <p:txBody>
          <a:bodyPr>
            <a:normAutofit/>
          </a:bodyPr>
          <a:lstStyle/>
          <a:p>
            <a:r>
              <a:rPr sz="2800"/>
              <a:t>A local hairdresser is curious about whether there is a relationship between hair color and the combination of gender and marital status among his clients. He collects data from a random sample of his clients and records the data in the following contingency table.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10.7.2: Performing a Chi-Square Test for Association (cont.)</a:t>
            </a:r>
          </a:p>
        </p:txBody>
      </p:sp>
      <p:graphicFrame>
        <p:nvGraphicFramePr>
          <p:cNvPr id="3" name="Table Placeholder 2"/>
          <p:cNvGraphicFramePr>
            <a:graphicFrameLocks noGrp="1"/>
          </p:cNvGraphicFramePr>
          <p:nvPr>
            <p:ph type="tbl" sz="quarter" idx="10"/>
          </p:nvPr>
        </p:nvGraphicFramePr>
        <p:xfrm>
          <a:off x="457200" y="1105523"/>
          <a:ext cx="8229600" cy="27432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gridSpan="6">
                  <a:txBody>
                    <a:bodyPr/>
                    <a:lstStyle/>
                    <a:p>
                      <a:pPr algn="ctr">
                        <a:defRPr sz="1800" b="1"/>
                      </a:pPr>
                      <a:r>
                        <a:t>Observed Sample of 232 Clients</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endParaRPr/>
                    </a:p>
                  </a:txBody>
                  <a:tcPr/>
                </a:tc>
                <a:tc>
                  <a:txBody>
                    <a:bodyPr/>
                    <a:lstStyle/>
                    <a:p>
                      <a:pPr algn="ctr">
                        <a:defRPr sz="1400" b="1"/>
                      </a:pPr>
                      <a:r>
                        <a:t>Blonde</a:t>
                      </a:r>
                    </a:p>
                  </a:txBody>
                  <a:tcPr/>
                </a:tc>
                <a:tc>
                  <a:txBody>
                    <a:bodyPr/>
                    <a:lstStyle/>
                    <a:p>
                      <a:pPr algn="ctr">
                        <a:defRPr sz="1400" b="1"/>
                      </a:pPr>
                      <a:r>
                        <a:t>Brown</a:t>
                      </a:r>
                    </a:p>
                  </a:txBody>
                  <a:tcPr/>
                </a:tc>
                <a:tc>
                  <a:txBody>
                    <a:bodyPr/>
                    <a:lstStyle/>
                    <a:p>
                      <a:pPr algn="ctr">
                        <a:defRPr sz="1400" b="1"/>
                      </a:pPr>
                      <a:r>
                        <a:t>Red</a:t>
                      </a:r>
                    </a:p>
                  </a:txBody>
                  <a:tcPr/>
                </a:tc>
                <a:tc>
                  <a:txBody>
                    <a:bodyPr/>
                    <a:lstStyle/>
                    <a:p>
                      <a:pPr algn="ctr">
                        <a:defRPr sz="1400" b="1"/>
                      </a:pPr>
                      <a:r>
                        <a:t>Black</a:t>
                      </a:r>
                    </a:p>
                  </a:txBody>
                  <a:tcPr/>
                </a:tc>
                <a:tc>
                  <a:txBody>
                    <a:bodyPr/>
                    <a:lstStyle/>
                    <a:p>
                      <a:pPr algn="ctr">
                        <a:defRPr sz="1400" b="1"/>
                      </a:pPr>
                      <a:r>
                        <a:t>Total</a:t>
                      </a:r>
                    </a:p>
                  </a:txBody>
                  <a:tcPr/>
                </a:tc>
                <a:extLst>
                  <a:ext uri="{0D108BD9-81ED-4DB2-BD59-A6C34878D82A}">
                    <a16:rowId xmlns:a16="http://schemas.microsoft.com/office/drawing/2014/main" val="10001"/>
                  </a:ext>
                </a:extLst>
              </a:tr>
              <a:tr h="370840">
                <a:tc>
                  <a:txBody>
                    <a:bodyPr/>
                    <a:lstStyle/>
                    <a:p>
                      <a:pPr algn="ctr">
                        <a:defRPr sz="1400" b="1"/>
                      </a:pPr>
                      <a:r>
                        <a:t>Single Women</a:t>
                      </a:r>
                    </a:p>
                  </a:txBody>
                  <a:tcPr/>
                </a:tc>
                <a:tc>
                  <a:txBody>
                    <a:bodyPr/>
                    <a:lstStyle/>
                    <a:p>
                      <a:pPr algn="ctr"/>
                      <a:r>
                        <a:rPr sz="1400">
                          <a:latin typeface="Cambria Math"/>
                        </a:rPr>
                        <a:t>18</a:t>
                      </a:r>
                    </a:p>
                  </a:txBody>
                  <a:tcPr/>
                </a:tc>
                <a:tc>
                  <a:txBody>
                    <a:bodyPr/>
                    <a:lstStyle/>
                    <a:p>
                      <a:pPr algn="ctr"/>
                      <a:r>
                        <a:rPr sz="1400">
                          <a:latin typeface="Cambria Math"/>
                        </a:rPr>
                        <a:t>19</a:t>
                      </a:r>
                    </a:p>
                  </a:txBody>
                  <a:tcPr/>
                </a:tc>
                <a:tc>
                  <a:txBody>
                    <a:bodyPr/>
                    <a:lstStyle/>
                    <a:p>
                      <a:pPr algn="ctr"/>
                      <a:r>
                        <a:rPr sz="1400">
                          <a:latin typeface="Cambria Math"/>
                        </a:rPr>
                        <a:t>8</a:t>
                      </a:r>
                    </a:p>
                  </a:txBody>
                  <a:tcPr/>
                </a:tc>
                <a:tc>
                  <a:txBody>
                    <a:bodyPr/>
                    <a:lstStyle/>
                    <a:p>
                      <a:pPr algn="ctr"/>
                      <a:r>
                        <a:rPr sz="1400">
                          <a:latin typeface="Cambria Math"/>
                        </a:rPr>
                        <a:t>14</a:t>
                      </a:r>
                    </a:p>
                  </a:txBody>
                  <a:tcPr/>
                </a:tc>
                <a:tc>
                  <a:txBody>
                    <a:bodyPr/>
                    <a:lstStyle/>
                    <a:p>
                      <a:pPr algn="ctr"/>
                      <a:r>
                        <a:rPr sz="1400">
                          <a:latin typeface="Cambria Math"/>
                        </a:rPr>
                        <a:t>59</a:t>
                      </a:r>
                    </a:p>
                  </a:txBody>
                  <a:tcPr/>
                </a:tc>
                <a:extLst>
                  <a:ext uri="{0D108BD9-81ED-4DB2-BD59-A6C34878D82A}">
                    <a16:rowId xmlns:a16="http://schemas.microsoft.com/office/drawing/2014/main" val="10002"/>
                  </a:ext>
                </a:extLst>
              </a:tr>
              <a:tr h="370840">
                <a:tc>
                  <a:txBody>
                    <a:bodyPr/>
                    <a:lstStyle/>
                    <a:p>
                      <a:pPr algn="ctr">
                        <a:defRPr sz="1400" b="1"/>
                      </a:pPr>
                      <a:r>
                        <a:t>Married Women</a:t>
                      </a:r>
                    </a:p>
                  </a:txBody>
                  <a:tcPr/>
                </a:tc>
                <a:tc>
                  <a:txBody>
                    <a:bodyPr/>
                    <a:lstStyle/>
                    <a:p>
                      <a:pPr algn="ctr"/>
                      <a:r>
                        <a:rPr sz="1400">
                          <a:latin typeface="Cambria Math"/>
                        </a:rPr>
                        <a:t>20</a:t>
                      </a:r>
                    </a:p>
                  </a:txBody>
                  <a:tcPr/>
                </a:tc>
                <a:tc>
                  <a:txBody>
                    <a:bodyPr/>
                    <a:lstStyle/>
                    <a:p>
                      <a:pPr algn="ctr"/>
                      <a:r>
                        <a:rPr sz="1400">
                          <a:latin typeface="Cambria Math"/>
                        </a:rPr>
                        <a:t>18</a:t>
                      </a:r>
                    </a:p>
                  </a:txBody>
                  <a:tcPr/>
                </a:tc>
                <a:tc>
                  <a:txBody>
                    <a:bodyPr/>
                    <a:lstStyle/>
                    <a:p>
                      <a:pPr algn="ctr"/>
                      <a:r>
                        <a:rPr sz="1400">
                          <a:latin typeface="Cambria Math"/>
                        </a:rPr>
                        <a:t>9</a:t>
                      </a:r>
                    </a:p>
                  </a:txBody>
                  <a:tcPr/>
                </a:tc>
                <a:tc>
                  <a:txBody>
                    <a:bodyPr/>
                    <a:lstStyle/>
                    <a:p>
                      <a:pPr algn="ctr"/>
                      <a:r>
                        <a:rPr sz="1400">
                          <a:latin typeface="Cambria Math"/>
                        </a:rPr>
                        <a:t>17</a:t>
                      </a:r>
                    </a:p>
                  </a:txBody>
                  <a:tcPr/>
                </a:tc>
                <a:tc>
                  <a:txBody>
                    <a:bodyPr/>
                    <a:lstStyle/>
                    <a:p>
                      <a:pPr algn="ctr"/>
                      <a:r>
                        <a:rPr sz="1400">
                          <a:latin typeface="Cambria Math"/>
                        </a:rPr>
                        <a:t>64</a:t>
                      </a:r>
                    </a:p>
                  </a:txBody>
                  <a:tcPr/>
                </a:tc>
                <a:extLst>
                  <a:ext uri="{0D108BD9-81ED-4DB2-BD59-A6C34878D82A}">
                    <a16:rowId xmlns:a16="http://schemas.microsoft.com/office/drawing/2014/main" val="10003"/>
                  </a:ext>
                </a:extLst>
              </a:tr>
              <a:tr h="370840">
                <a:tc>
                  <a:txBody>
                    <a:bodyPr/>
                    <a:lstStyle/>
                    <a:p>
                      <a:pPr algn="ctr">
                        <a:defRPr sz="1400" b="1"/>
                      </a:pPr>
                      <a:r>
                        <a:t>Single Men</a:t>
                      </a:r>
                    </a:p>
                  </a:txBody>
                  <a:tcPr/>
                </a:tc>
                <a:tc>
                  <a:txBody>
                    <a:bodyPr/>
                    <a:lstStyle/>
                    <a:p>
                      <a:pPr algn="ctr"/>
                      <a:r>
                        <a:rPr sz="1400">
                          <a:latin typeface="Cambria Math"/>
                        </a:rPr>
                        <a:t>13</a:t>
                      </a:r>
                    </a:p>
                  </a:txBody>
                  <a:tcPr/>
                </a:tc>
                <a:tc>
                  <a:txBody>
                    <a:bodyPr/>
                    <a:lstStyle/>
                    <a:p>
                      <a:pPr algn="ctr"/>
                      <a:r>
                        <a:rPr sz="1400">
                          <a:latin typeface="Cambria Math"/>
                        </a:rPr>
                        <a:t>22</a:t>
                      </a:r>
                    </a:p>
                  </a:txBody>
                  <a:tcPr/>
                </a:tc>
                <a:tc>
                  <a:txBody>
                    <a:bodyPr/>
                    <a:lstStyle/>
                    <a:p>
                      <a:pPr algn="ctr"/>
                      <a:r>
                        <a:rPr sz="1400">
                          <a:latin typeface="Cambria Math"/>
                        </a:rPr>
                        <a:t>4</a:t>
                      </a:r>
                    </a:p>
                  </a:txBody>
                  <a:tcPr/>
                </a:tc>
                <a:tc>
                  <a:txBody>
                    <a:bodyPr/>
                    <a:lstStyle/>
                    <a:p>
                      <a:pPr algn="ctr"/>
                      <a:r>
                        <a:rPr sz="1400">
                          <a:latin typeface="Cambria Math"/>
                        </a:rPr>
                        <a:t>16</a:t>
                      </a:r>
                    </a:p>
                  </a:txBody>
                  <a:tcPr/>
                </a:tc>
                <a:tc>
                  <a:txBody>
                    <a:bodyPr/>
                    <a:lstStyle/>
                    <a:p>
                      <a:pPr algn="ctr"/>
                      <a:r>
                        <a:rPr sz="1400">
                          <a:latin typeface="Cambria Math"/>
                        </a:rPr>
                        <a:t>55</a:t>
                      </a:r>
                    </a:p>
                  </a:txBody>
                  <a:tcPr/>
                </a:tc>
                <a:extLst>
                  <a:ext uri="{0D108BD9-81ED-4DB2-BD59-A6C34878D82A}">
                    <a16:rowId xmlns:a16="http://schemas.microsoft.com/office/drawing/2014/main" val="10004"/>
                  </a:ext>
                </a:extLst>
              </a:tr>
              <a:tr h="370840">
                <a:tc>
                  <a:txBody>
                    <a:bodyPr/>
                    <a:lstStyle/>
                    <a:p>
                      <a:pPr algn="ctr">
                        <a:defRPr sz="1400" b="1"/>
                      </a:pPr>
                      <a:r>
                        <a:t>Married Men</a:t>
                      </a:r>
                    </a:p>
                  </a:txBody>
                  <a:tcPr/>
                </a:tc>
                <a:tc>
                  <a:txBody>
                    <a:bodyPr/>
                    <a:lstStyle/>
                    <a:p>
                      <a:pPr algn="ctr"/>
                      <a:r>
                        <a:rPr sz="1400">
                          <a:latin typeface="Cambria Math"/>
                        </a:rPr>
                        <a:t>12</a:t>
                      </a:r>
                    </a:p>
                  </a:txBody>
                  <a:tcPr/>
                </a:tc>
                <a:tc>
                  <a:txBody>
                    <a:bodyPr/>
                    <a:lstStyle/>
                    <a:p>
                      <a:pPr algn="ctr"/>
                      <a:r>
                        <a:rPr sz="1400">
                          <a:latin typeface="Cambria Math"/>
                        </a:rPr>
                        <a:t>24</a:t>
                      </a:r>
                    </a:p>
                  </a:txBody>
                  <a:tcPr/>
                </a:tc>
                <a:tc>
                  <a:txBody>
                    <a:bodyPr/>
                    <a:lstStyle/>
                    <a:p>
                      <a:pPr algn="ctr"/>
                      <a:r>
                        <a:rPr sz="1400">
                          <a:latin typeface="Cambria Math"/>
                        </a:rPr>
                        <a:t>3</a:t>
                      </a:r>
                    </a:p>
                  </a:txBody>
                  <a:tcPr/>
                </a:tc>
                <a:tc>
                  <a:txBody>
                    <a:bodyPr/>
                    <a:lstStyle/>
                    <a:p>
                      <a:pPr algn="ctr"/>
                      <a:r>
                        <a:rPr sz="1400">
                          <a:latin typeface="Cambria Math"/>
                        </a:rPr>
                        <a:t>15</a:t>
                      </a:r>
                    </a:p>
                  </a:txBody>
                  <a:tcPr/>
                </a:tc>
                <a:tc>
                  <a:txBody>
                    <a:bodyPr/>
                    <a:lstStyle/>
                    <a:p>
                      <a:pPr algn="ctr"/>
                      <a:r>
                        <a:rPr sz="1400">
                          <a:latin typeface="Cambria Math"/>
                        </a:rPr>
                        <a:t>54</a:t>
                      </a:r>
                    </a:p>
                  </a:txBody>
                  <a:tcPr/>
                </a:tc>
                <a:extLst>
                  <a:ext uri="{0D108BD9-81ED-4DB2-BD59-A6C34878D82A}">
                    <a16:rowId xmlns:a16="http://schemas.microsoft.com/office/drawing/2014/main" val="10005"/>
                  </a:ext>
                </a:extLst>
              </a:tr>
              <a:tr h="370840">
                <a:tc>
                  <a:txBody>
                    <a:bodyPr/>
                    <a:lstStyle/>
                    <a:p>
                      <a:pPr algn="ctr">
                        <a:defRPr sz="1400" b="1"/>
                      </a:pPr>
                      <a:r>
                        <a:t>Total</a:t>
                      </a:r>
                    </a:p>
                  </a:txBody>
                  <a:tcPr/>
                </a:tc>
                <a:tc>
                  <a:txBody>
                    <a:bodyPr/>
                    <a:lstStyle/>
                    <a:p>
                      <a:pPr algn="ctr"/>
                      <a:r>
                        <a:rPr sz="1400">
                          <a:latin typeface="Cambria Math"/>
                        </a:rPr>
                        <a:t>63</a:t>
                      </a:r>
                    </a:p>
                  </a:txBody>
                  <a:tcPr/>
                </a:tc>
                <a:tc>
                  <a:txBody>
                    <a:bodyPr/>
                    <a:lstStyle/>
                    <a:p>
                      <a:pPr algn="ctr"/>
                      <a:r>
                        <a:rPr sz="1400">
                          <a:latin typeface="Cambria Math"/>
                        </a:rPr>
                        <a:t>83</a:t>
                      </a:r>
                    </a:p>
                  </a:txBody>
                  <a:tcPr/>
                </a:tc>
                <a:tc>
                  <a:txBody>
                    <a:bodyPr/>
                    <a:lstStyle/>
                    <a:p>
                      <a:pPr algn="ctr"/>
                      <a:r>
                        <a:rPr sz="1400">
                          <a:latin typeface="Cambria Math"/>
                        </a:rPr>
                        <a:t>24</a:t>
                      </a:r>
                    </a:p>
                  </a:txBody>
                  <a:tcPr/>
                </a:tc>
                <a:tc>
                  <a:txBody>
                    <a:bodyPr/>
                    <a:lstStyle/>
                    <a:p>
                      <a:pPr algn="ctr"/>
                      <a:r>
                        <a:rPr sz="1400">
                          <a:latin typeface="Cambria Math"/>
                        </a:rPr>
                        <a:t>62</a:t>
                      </a:r>
                    </a:p>
                  </a:txBody>
                  <a:tcPr/>
                </a:tc>
                <a:tc>
                  <a:txBody>
                    <a:bodyPr/>
                    <a:lstStyle/>
                    <a:p>
                      <a:pPr algn="ctr"/>
                      <a:r>
                        <a:rPr sz="1400">
                          <a:latin typeface="Cambria Math"/>
                        </a:rPr>
                        <a:t>232</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10.7.2: Performing a Chi-Square Test for Association (cont.)</a:t>
            </a:r>
          </a:p>
        </p:txBody>
      </p:sp>
      <p:sp>
        <p:nvSpPr>
          <p:cNvPr id="3" name="Text Placeholder 2"/>
          <p:cNvSpPr>
            <a:spLocks noGrp="1"/>
          </p:cNvSpPr>
          <p:nvPr>
            <p:ph type="body" sz="quarter" idx="10"/>
          </p:nvPr>
        </p:nvSpPr>
        <p:spPr/>
        <p:txBody>
          <a:bodyPr>
            <a:normAutofit/>
          </a:bodyPr>
          <a:lstStyle/>
          <a:p>
            <a:r>
              <a:rPr sz="2800"/>
              <a:t>Based on these data, is there enough evidence at the </a:t>
            </a:r>
            <a:r>
              <a:rPr sz="2800">
                <a:latin typeface="Cambria Math"/>
              </a:rPr>
              <a:t>0.10</a:t>
            </a:r>
            <a:r>
              <a:rPr sz="2800"/>
              <a:t> level of significance to say that there is a relationship between a person's hair color and the combination of gender and marital status for this hairdresser's clients?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Expected Value of a Frequency in a Contingency Table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dirty="0"/>
                  <a:t>The expected value of the frequency for the </a:t>
                </a:r>
                <a14:m>
                  <m:oMath xmlns:m="http://schemas.openxmlformats.org/officeDocument/2006/math">
                    <m:r>
                      <a:rPr>
                        <a:latin typeface="Cambria Math" panose="02040503050406030204" pitchFamily="18" charset="0"/>
                      </a:rPr>
                      <m:t>𝑖</m:t>
                    </m:r>
                  </m:oMath>
                </a14:m>
                <a:r>
                  <a:rPr sz="2800" baseline="30000" dirty="0" err="1"/>
                  <a:t>th</a:t>
                </a:r>
                <a:r>
                  <a:rPr sz="2800" dirty="0"/>
                  <a:t> possible outcome in a contingency table is given by</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m:rPr>
                                  <m:nor/>
                                </m:rPr>
                                <a:rPr/>
                                <m:t>row</m:t>
                              </m:r>
                              <m:r>
                                <m:rPr>
                                  <m:nor/>
                                </m:rPr>
                                <a:rPr/>
                                <m:t> </m:t>
                              </m:r>
                              <m:r>
                                <m:rPr>
                                  <m:nor/>
                                </m:rPr>
                                <a:rPr/>
                                <m:t>total</m:t>
                              </m:r>
                            </m:e>
                          </m:d>
                          <m:d>
                            <m:dPr>
                              <m:ctrlPr>
                                <a:rPr i="1">
                                  <a:latin typeface="Cambria Math" panose="02040503050406030204" pitchFamily="18" charset="0"/>
                                </a:rPr>
                              </m:ctrlPr>
                            </m:dPr>
                            <m:e>
                              <m:r>
                                <m:rPr>
                                  <m:nor/>
                                </m:rPr>
                                <a:rPr/>
                                <m:t>column</m:t>
                              </m:r>
                              <m:r>
                                <m:rPr>
                                  <m:nor/>
                                </m:rPr>
                                <a:rPr/>
                                <m:t> </m:t>
                              </m:r>
                              <m:r>
                                <m:rPr>
                                  <m:nor/>
                                </m:rPr>
                                <a:rPr/>
                                <m:t>total</m:t>
                              </m:r>
                            </m:e>
                          </m:d>
                        </m:num>
                        <m:den>
                          <m:r>
                            <a:rPr>
                              <a:latin typeface="Cambria Math" panose="02040503050406030204" pitchFamily="18" charset="0"/>
                            </a:rPr>
                            <m:t>𝑛</m:t>
                          </m:r>
                        </m:den>
                      </m:f>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𝑛</m:t>
                    </m:r>
                  </m:oMath>
                </a14:m>
                <a:r>
                  <a:rPr sz="2800" dirty="0"/>
                  <a:t> is the sample size.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2" cstate="print"/>
                <a:stretch>
                  <a:fillRect l="-1328" t="-2051" r="-1476" b="-4103"/>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10.7.2: Performing a Chi-Square Test for Association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State the null and alternative hypotheses.</a:t>
                </a:r>
              </a:p>
              <a:p>
                <a:r>
                  <a:rPr sz="2800"/>
                  <a:t>As always in a test for association, the null hypothesis is that the two variables, hair color and the combination of gender and marital status in this example, are independent.</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Hair color and the combination of gender and marital status are independent.</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Hair color and the combination of gender and marital status are not independent.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000"/>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10.7.2: Performing a Chi-Square Test for Association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2: Determine which distribution to use for the test statistic, and state the level of significance.</a:t>
                </a:r>
              </a:p>
              <a:p>
                <a:pPr>
                  <a:defRPr sz="2800"/>
                </a:pPr>
                <a:r>
                  <a:rPr sz="2800" dirty="0"/>
                  <a:t>We wish to determine if there is an association between hair color and the combination of gender and marital status. This meets the requirements for a multinomial experiment, the data is randomly selected, and as we will see, the expected frequency for each outcome is greater than </a:t>
                </a:r>
                <a:r>
                  <a:rPr sz="2800" dirty="0">
                    <a:latin typeface="Cambria Math"/>
                  </a:rPr>
                  <a:t>5</a:t>
                </a:r>
                <a:r>
                  <a:rPr sz="2800" dirty="0"/>
                  <a:t>. So, we can use the chi-square test statistic to test for association between the variables. We are given a level of significance of </a:t>
                </a:r>
                <a:br>
                  <a:rPr lang="en-US" sz="2800" dirty="0"/>
                </a:br>
                <a14:m>
                  <m:oMath xmlns:m="http://schemas.openxmlformats.org/officeDocument/2006/math">
                    <m:r>
                      <a:rPr>
                        <a:latin typeface="Cambria Math" panose="02040503050406030204" pitchFamily="18" charset="0"/>
                      </a:rPr>
                      <m:t>𝑎</m:t>
                    </m:r>
                    <m:r>
                      <a:rPr>
                        <a:latin typeface="Cambria Math" panose="02040503050406030204" pitchFamily="18" charset="0"/>
                      </a:rPr>
                      <m:t>=0.10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704" b="-1595"/>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10.7.2: Performing a Chi-Square Test for Association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3: Gather data and calculate the necessary sample statistics.</a:t>
                </a:r>
              </a:p>
              <a:p>
                <a:pPr>
                  <a:defRPr b="1"/>
                </a:pPr>
                <a:r>
                  <a:rPr sz="2800"/>
                  <a:t>Tables:</a:t>
                </a:r>
              </a:p>
              <a:p>
                <a:pPr>
                  <a:defRPr sz="2800"/>
                </a:pPr>
                <a:r>
                  <a:rPr sz="2800"/>
                  <a:t>If you plan to use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a:t> critical value tables to determine the rejection region, you will need to begin by calculating the test statistic by hand. Before we begin to calculate the test statistic, we must calculate the expected value for each cell in the contingency 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10.7.2: Performing a Chi-Square Test for Association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5672516"/>
                  </p:ext>
                </p:extLst>
              </p:nvPr>
            </p:nvGraphicFramePr>
            <p:xfrm>
              <a:off x="457200" y="1105523"/>
              <a:ext cx="8229600" cy="398805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gridSpan="6">
                      <a:txBody>
                        <a:bodyPr/>
                        <a:lstStyle/>
                        <a:p>
                          <a:pPr algn="ctr">
                            <a:defRPr sz="1800" b="1"/>
                          </a:pPr>
                          <a:r>
                            <a:t>Expected Values</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b="1"/>
                          </a:pPr>
                          <a:endParaRPr/>
                        </a:p>
                      </a:txBody>
                      <a:tcPr anchor="ctr"/>
                    </a:tc>
                    <a:tc>
                      <a:txBody>
                        <a:bodyPr/>
                        <a:lstStyle/>
                        <a:p>
                          <a:pPr algn="ctr">
                            <a:defRPr sz="1400" b="1"/>
                          </a:pPr>
                          <a:r>
                            <a:t>Blonde</a:t>
                          </a:r>
                        </a:p>
                      </a:txBody>
                      <a:tcPr anchor="ctr"/>
                    </a:tc>
                    <a:tc>
                      <a:txBody>
                        <a:bodyPr/>
                        <a:lstStyle/>
                        <a:p>
                          <a:pPr algn="ctr">
                            <a:defRPr sz="1400" b="1"/>
                          </a:pPr>
                          <a:r>
                            <a:t>Brown</a:t>
                          </a:r>
                        </a:p>
                      </a:txBody>
                      <a:tcPr anchor="ctr"/>
                    </a:tc>
                    <a:tc>
                      <a:txBody>
                        <a:bodyPr/>
                        <a:lstStyle/>
                        <a:p>
                          <a:pPr algn="ctr">
                            <a:defRPr sz="1400" b="1"/>
                          </a:pPr>
                          <a:r>
                            <a:t>Red</a:t>
                          </a:r>
                        </a:p>
                      </a:txBody>
                      <a:tcPr anchor="ctr"/>
                    </a:tc>
                    <a:tc>
                      <a:txBody>
                        <a:bodyPr/>
                        <a:lstStyle/>
                        <a:p>
                          <a:pPr algn="ctr">
                            <a:defRPr sz="1400" b="1"/>
                          </a:pPr>
                          <a:r>
                            <a:t>Black</a:t>
                          </a:r>
                        </a:p>
                      </a:txBody>
                      <a:tcPr anchor="ctr"/>
                    </a:tc>
                    <a:tc>
                      <a:txBody>
                        <a:bodyPr/>
                        <a:lstStyle/>
                        <a:p>
                          <a:pPr algn="ctr">
                            <a:defRPr sz="1400" b="1"/>
                          </a:pPr>
                          <a:r>
                            <a:t>Total</a:t>
                          </a:r>
                        </a:p>
                      </a:txBody>
                      <a:tcPr anchor="ctr"/>
                    </a:tc>
                    <a:extLst>
                      <a:ext uri="{0D108BD9-81ED-4DB2-BD59-A6C34878D82A}">
                        <a16:rowId xmlns:a16="http://schemas.microsoft.com/office/drawing/2014/main" val="10001"/>
                      </a:ext>
                    </a:extLst>
                  </a:tr>
                  <a:tr h="370840">
                    <a:tc>
                      <a:txBody>
                        <a:bodyPr/>
                        <a:lstStyle/>
                        <a:p>
                          <a:pPr algn="ctr">
                            <a:defRPr sz="1400" b="1"/>
                          </a:pPr>
                          <a:r>
                            <a:t>Single Women</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59</m:t>
                                        </m:r>
                                      </m:e>
                                    </m:d>
                                    <m:d>
                                      <m:dPr>
                                        <m:ctrlPr>
                                          <a:rPr sz="1400" i="1">
                                            <a:latin typeface="Cambria Math" panose="02040503050406030204" pitchFamily="18" charset="0"/>
                                          </a:rPr>
                                        </m:ctrlPr>
                                      </m:dPr>
                                      <m:e>
                                        <m:r>
                                          <a:rPr sz="1400">
                                            <a:latin typeface="Cambria Math"/>
                                          </a:rPr>
                                          <m:t>63</m:t>
                                        </m:r>
                                      </m:e>
                                    </m:d>
                                  </m:num>
                                  <m:den>
                                    <m:r>
                                      <a:rPr sz="1400">
                                        <a:latin typeface="Cambria Math"/>
                                      </a:rPr>
                                      <m:t>232</m:t>
                                    </m:r>
                                  </m:den>
                                </m:f>
                                <m:r>
                                  <a:rPr sz="1400">
                                    <a:latin typeface="Cambria Math"/>
                                  </a:rPr>
                                  <m:t>≈16.021552</m:t>
                                </m:r>
                              </m:oMath>
                            </m:oMathPara>
                          </a14:m>
                          <a:endParaRP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59</m:t>
                                        </m:r>
                                      </m:e>
                                    </m:d>
                                    <m:d>
                                      <m:dPr>
                                        <m:ctrlPr>
                                          <a:rPr sz="1400" i="1">
                                            <a:latin typeface="Cambria Math" panose="02040503050406030204" pitchFamily="18" charset="0"/>
                                          </a:rPr>
                                        </m:ctrlPr>
                                      </m:dPr>
                                      <m:e>
                                        <m:r>
                                          <a:rPr sz="1400">
                                            <a:latin typeface="Cambria Math"/>
                                          </a:rPr>
                                          <m:t>83</m:t>
                                        </m:r>
                                      </m:e>
                                    </m:d>
                                  </m:num>
                                  <m:den>
                                    <m:r>
                                      <a:rPr sz="1400">
                                        <a:latin typeface="Cambria Math"/>
                                      </a:rPr>
                                      <m:t>232</m:t>
                                    </m:r>
                                  </m:den>
                                </m:f>
                                <m:r>
                                  <a:rPr sz="1400">
                                    <a:latin typeface="Cambria Math"/>
                                  </a:rPr>
                                  <m:t>≈21.107759</m:t>
                                </m:r>
                              </m:oMath>
                            </m:oMathPara>
                          </a14:m>
                          <a:endParaRP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59</m:t>
                                        </m:r>
                                      </m:e>
                                    </m:d>
                                    <m:d>
                                      <m:dPr>
                                        <m:ctrlPr>
                                          <a:rPr sz="1400" i="1">
                                            <a:latin typeface="Cambria Math" panose="02040503050406030204" pitchFamily="18" charset="0"/>
                                          </a:rPr>
                                        </m:ctrlPr>
                                      </m:dPr>
                                      <m:e>
                                        <m:r>
                                          <a:rPr sz="1400">
                                            <a:latin typeface="Cambria Math"/>
                                          </a:rPr>
                                          <m:t>24</m:t>
                                        </m:r>
                                      </m:e>
                                    </m:d>
                                  </m:num>
                                  <m:den>
                                    <m:r>
                                      <a:rPr sz="1400">
                                        <a:latin typeface="Cambria Math"/>
                                      </a:rPr>
                                      <m:t>232</m:t>
                                    </m:r>
                                  </m:den>
                                </m:f>
                                <m:r>
                                  <a:rPr sz="1400">
                                    <a:latin typeface="Cambria Math"/>
                                  </a:rPr>
                                  <m:t>≈6.103448</m:t>
                                </m:r>
                              </m:oMath>
                            </m:oMathPara>
                          </a14:m>
                          <a:endParaRP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59</m:t>
                                        </m:r>
                                      </m:e>
                                    </m:d>
                                    <m:d>
                                      <m:dPr>
                                        <m:ctrlPr>
                                          <a:rPr sz="1400" i="1">
                                            <a:latin typeface="Cambria Math" panose="02040503050406030204" pitchFamily="18" charset="0"/>
                                          </a:rPr>
                                        </m:ctrlPr>
                                      </m:dPr>
                                      <m:e>
                                        <m:r>
                                          <a:rPr sz="1400">
                                            <a:latin typeface="Cambria Math"/>
                                          </a:rPr>
                                          <m:t>62</m:t>
                                        </m:r>
                                      </m:e>
                                    </m:d>
                                  </m:num>
                                  <m:den>
                                    <m:r>
                                      <a:rPr sz="1400">
                                        <a:latin typeface="Cambria Math"/>
                                      </a:rPr>
                                      <m:t>232</m:t>
                                    </m:r>
                                  </m:den>
                                </m:f>
                                <m:r>
                                  <a:rPr sz="1400">
                                    <a:latin typeface="Cambria Math"/>
                                  </a:rPr>
                                  <m:t>≈15.767241</m:t>
                                </m:r>
                              </m:oMath>
                            </m:oMathPara>
                          </a14:m>
                          <a:endParaRPr/>
                        </a:p>
                      </a:txBody>
                      <a:tcPr anchor="ctr"/>
                    </a:tc>
                    <a:tc>
                      <a:txBody>
                        <a:bodyPr/>
                        <a:lstStyle/>
                        <a:p>
                          <a:pPr algn="ctr"/>
                          <a:r>
                            <a:rPr sz="1400">
                              <a:latin typeface="Cambria Math"/>
                            </a:rPr>
                            <a:t>59</a:t>
                          </a:r>
                        </a:p>
                      </a:txBody>
                      <a:tcPr anchor="ctr"/>
                    </a:tc>
                    <a:extLst>
                      <a:ext uri="{0D108BD9-81ED-4DB2-BD59-A6C34878D82A}">
                        <a16:rowId xmlns:a16="http://schemas.microsoft.com/office/drawing/2014/main" val="10002"/>
                      </a:ext>
                    </a:extLst>
                  </a:tr>
                  <a:tr h="370840">
                    <a:tc>
                      <a:txBody>
                        <a:bodyPr/>
                        <a:lstStyle/>
                        <a:p>
                          <a:pPr algn="ctr">
                            <a:defRPr sz="1400" b="1"/>
                          </a:pPr>
                          <a:r>
                            <a:t>Married Women</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64</m:t>
                                        </m:r>
                                      </m:e>
                                    </m:d>
                                    <m:d>
                                      <m:dPr>
                                        <m:ctrlPr>
                                          <a:rPr sz="1400" i="1">
                                            <a:latin typeface="Cambria Math" panose="02040503050406030204" pitchFamily="18" charset="0"/>
                                          </a:rPr>
                                        </m:ctrlPr>
                                      </m:dPr>
                                      <m:e>
                                        <m:r>
                                          <a:rPr sz="1400">
                                            <a:latin typeface="Cambria Math"/>
                                          </a:rPr>
                                          <m:t>63</m:t>
                                        </m:r>
                                      </m:e>
                                    </m:d>
                                  </m:num>
                                  <m:den>
                                    <m:r>
                                      <a:rPr sz="1400">
                                        <a:latin typeface="Cambria Math"/>
                                      </a:rPr>
                                      <m:t>232</m:t>
                                    </m:r>
                                  </m:den>
                                </m:f>
                                <m:r>
                                  <a:rPr sz="1400">
                                    <a:latin typeface="Cambria Math"/>
                                  </a:rPr>
                                  <m:t>≈17.379310</m:t>
                                </m:r>
                              </m:oMath>
                            </m:oMathPara>
                          </a14:m>
                          <a:endParaRP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64</m:t>
                                        </m:r>
                                      </m:e>
                                    </m:d>
                                    <m:d>
                                      <m:dPr>
                                        <m:ctrlPr>
                                          <a:rPr sz="1400" i="1">
                                            <a:latin typeface="Cambria Math" panose="02040503050406030204" pitchFamily="18" charset="0"/>
                                          </a:rPr>
                                        </m:ctrlPr>
                                      </m:dPr>
                                      <m:e>
                                        <m:r>
                                          <a:rPr sz="1400">
                                            <a:latin typeface="Cambria Math"/>
                                          </a:rPr>
                                          <m:t>83</m:t>
                                        </m:r>
                                      </m:e>
                                    </m:d>
                                  </m:num>
                                  <m:den>
                                    <m:r>
                                      <a:rPr sz="1400">
                                        <a:latin typeface="Cambria Math"/>
                                      </a:rPr>
                                      <m:t>232</m:t>
                                    </m:r>
                                  </m:den>
                                </m:f>
                                <m:r>
                                  <a:rPr sz="1400">
                                    <a:latin typeface="Cambria Math"/>
                                  </a:rPr>
                                  <m:t>≈22.896552</m:t>
                                </m:r>
                              </m:oMath>
                            </m:oMathPara>
                          </a14:m>
                          <a:endParaRP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64</m:t>
                                        </m:r>
                                      </m:e>
                                    </m:d>
                                    <m:d>
                                      <m:dPr>
                                        <m:ctrlPr>
                                          <a:rPr sz="1400" i="1">
                                            <a:latin typeface="Cambria Math" panose="02040503050406030204" pitchFamily="18" charset="0"/>
                                          </a:rPr>
                                        </m:ctrlPr>
                                      </m:dPr>
                                      <m:e>
                                        <m:r>
                                          <a:rPr sz="1400">
                                            <a:latin typeface="Cambria Math"/>
                                          </a:rPr>
                                          <m:t>24</m:t>
                                        </m:r>
                                      </m:e>
                                    </m:d>
                                  </m:num>
                                  <m:den>
                                    <m:r>
                                      <a:rPr sz="1400">
                                        <a:latin typeface="Cambria Math"/>
                                      </a:rPr>
                                      <m:t>232</m:t>
                                    </m:r>
                                  </m:den>
                                </m:f>
                                <m:r>
                                  <a:rPr sz="1400">
                                    <a:latin typeface="Cambria Math"/>
                                  </a:rPr>
                                  <m:t>≈6.620690</m:t>
                                </m:r>
                              </m:oMath>
                            </m:oMathPara>
                          </a14:m>
                          <a:endParaRP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64</m:t>
                                        </m:r>
                                      </m:e>
                                    </m:d>
                                    <m:d>
                                      <m:dPr>
                                        <m:ctrlPr>
                                          <a:rPr sz="1400" i="1">
                                            <a:latin typeface="Cambria Math" panose="02040503050406030204" pitchFamily="18" charset="0"/>
                                          </a:rPr>
                                        </m:ctrlPr>
                                      </m:dPr>
                                      <m:e>
                                        <m:r>
                                          <a:rPr sz="1400">
                                            <a:latin typeface="Cambria Math"/>
                                          </a:rPr>
                                          <m:t>62</m:t>
                                        </m:r>
                                      </m:e>
                                    </m:d>
                                  </m:num>
                                  <m:den>
                                    <m:r>
                                      <a:rPr sz="1400">
                                        <a:latin typeface="Cambria Math"/>
                                      </a:rPr>
                                      <m:t>232</m:t>
                                    </m:r>
                                  </m:den>
                                </m:f>
                                <m:r>
                                  <a:rPr sz="1400">
                                    <a:latin typeface="Cambria Math"/>
                                  </a:rPr>
                                  <m:t>≈17.103448</m:t>
                                </m:r>
                              </m:oMath>
                            </m:oMathPara>
                          </a14:m>
                          <a:endParaRPr/>
                        </a:p>
                      </a:txBody>
                      <a:tcPr anchor="ctr"/>
                    </a:tc>
                    <a:tc>
                      <a:txBody>
                        <a:bodyPr/>
                        <a:lstStyle/>
                        <a:p>
                          <a:pPr algn="ctr"/>
                          <a:r>
                            <a:rPr sz="1400">
                              <a:latin typeface="Cambria Math"/>
                            </a:rPr>
                            <a:t>64</a:t>
                          </a:r>
                        </a:p>
                      </a:txBody>
                      <a:tcPr anchor="ctr"/>
                    </a:tc>
                    <a:extLst>
                      <a:ext uri="{0D108BD9-81ED-4DB2-BD59-A6C34878D82A}">
                        <a16:rowId xmlns:a16="http://schemas.microsoft.com/office/drawing/2014/main" val="10003"/>
                      </a:ext>
                    </a:extLst>
                  </a:tr>
                  <a:tr h="370840">
                    <a:tc>
                      <a:txBody>
                        <a:bodyPr/>
                        <a:lstStyle/>
                        <a:p>
                          <a:pPr algn="ctr">
                            <a:defRPr sz="1400" b="1"/>
                          </a:pPr>
                          <a:r>
                            <a:t>Single Men</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55</m:t>
                                        </m:r>
                                      </m:e>
                                    </m:d>
                                    <m:d>
                                      <m:dPr>
                                        <m:ctrlPr>
                                          <a:rPr sz="1400" i="1">
                                            <a:latin typeface="Cambria Math" panose="02040503050406030204" pitchFamily="18" charset="0"/>
                                          </a:rPr>
                                        </m:ctrlPr>
                                      </m:dPr>
                                      <m:e>
                                        <m:r>
                                          <a:rPr sz="1400">
                                            <a:latin typeface="Cambria Math"/>
                                          </a:rPr>
                                          <m:t>63</m:t>
                                        </m:r>
                                      </m:e>
                                    </m:d>
                                  </m:num>
                                  <m:den>
                                    <m:r>
                                      <a:rPr sz="1400">
                                        <a:latin typeface="Cambria Math"/>
                                      </a:rPr>
                                      <m:t>232</m:t>
                                    </m:r>
                                  </m:den>
                                </m:f>
                                <m:r>
                                  <a:rPr sz="1400">
                                    <a:latin typeface="Cambria Math"/>
                                  </a:rPr>
                                  <m:t>≈14.935345</m:t>
                                </m:r>
                              </m:oMath>
                            </m:oMathPara>
                          </a14:m>
                          <a:endParaRP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55</m:t>
                                        </m:r>
                                      </m:e>
                                    </m:d>
                                    <m:d>
                                      <m:dPr>
                                        <m:ctrlPr>
                                          <a:rPr sz="1400" i="1">
                                            <a:latin typeface="Cambria Math" panose="02040503050406030204" pitchFamily="18" charset="0"/>
                                          </a:rPr>
                                        </m:ctrlPr>
                                      </m:dPr>
                                      <m:e>
                                        <m:r>
                                          <a:rPr sz="1400">
                                            <a:latin typeface="Cambria Math"/>
                                          </a:rPr>
                                          <m:t>83</m:t>
                                        </m:r>
                                      </m:e>
                                    </m:d>
                                  </m:num>
                                  <m:den>
                                    <m:r>
                                      <a:rPr sz="1400">
                                        <a:latin typeface="Cambria Math"/>
                                      </a:rPr>
                                      <m:t>232</m:t>
                                    </m:r>
                                  </m:den>
                                </m:f>
                                <m:r>
                                  <a:rPr sz="1400">
                                    <a:latin typeface="Cambria Math"/>
                                  </a:rPr>
                                  <m:t>≈19.676724</m:t>
                                </m:r>
                              </m:oMath>
                            </m:oMathPara>
                          </a14:m>
                          <a:endParaRP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55</m:t>
                                        </m:r>
                                      </m:e>
                                    </m:d>
                                    <m:d>
                                      <m:dPr>
                                        <m:ctrlPr>
                                          <a:rPr sz="1400" i="1">
                                            <a:latin typeface="Cambria Math" panose="02040503050406030204" pitchFamily="18" charset="0"/>
                                          </a:rPr>
                                        </m:ctrlPr>
                                      </m:dPr>
                                      <m:e>
                                        <m:r>
                                          <a:rPr sz="1400">
                                            <a:latin typeface="Cambria Math"/>
                                          </a:rPr>
                                          <m:t>24</m:t>
                                        </m:r>
                                      </m:e>
                                    </m:d>
                                  </m:num>
                                  <m:den>
                                    <m:r>
                                      <a:rPr sz="1400">
                                        <a:latin typeface="Cambria Math"/>
                                      </a:rPr>
                                      <m:t>232</m:t>
                                    </m:r>
                                  </m:den>
                                </m:f>
                                <m:r>
                                  <a:rPr sz="1400">
                                    <a:latin typeface="Cambria Math"/>
                                  </a:rPr>
                                  <m:t>≈5.689655</m:t>
                                </m:r>
                              </m:oMath>
                            </m:oMathPara>
                          </a14:m>
                          <a:endParaRP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55</m:t>
                                        </m:r>
                                      </m:e>
                                    </m:d>
                                    <m:d>
                                      <m:dPr>
                                        <m:ctrlPr>
                                          <a:rPr sz="1400" i="1">
                                            <a:latin typeface="Cambria Math" panose="02040503050406030204" pitchFamily="18" charset="0"/>
                                          </a:rPr>
                                        </m:ctrlPr>
                                      </m:dPr>
                                      <m:e>
                                        <m:r>
                                          <a:rPr sz="1400">
                                            <a:latin typeface="Cambria Math"/>
                                          </a:rPr>
                                          <m:t>62</m:t>
                                        </m:r>
                                      </m:e>
                                    </m:d>
                                  </m:num>
                                  <m:den>
                                    <m:r>
                                      <a:rPr sz="1400">
                                        <a:latin typeface="Cambria Math"/>
                                      </a:rPr>
                                      <m:t>232</m:t>
                                    </m:r>
                                  </m:den>
                                </m:f>
                                <m:r>
                                  <a:rPr sz="1400">
                                    <a:latin typeface="Cambria Math"/>
                                  </a:rPr>
                                  <m:t>≈14.698276</m:t>
                                </m:r>
                              </m:oMath>
                            </m:oMathPara>
                          </a14:m>
                          <a:endParaRPr/>
                        </a:p>
                      </a:txBody>
                      <a:tcPr anchor="ctr"/>
                    </a:tc>
                    <a:tc>
                      <a:txBody>
                        <a:bodyPr/>
                        <a:lstStyle/>
                        <a:p>
                          <a:pPr algn="ctr"/>
                          <a:r>
                            <a:rPr sz="1400">
                              <a:latin typeface="Cambria Math"/>
                            </a:rPr>
                            <a:t>55</a:t>
                          </a:r>
                        </a:p>
                      </a:txBody>
                      <a:tcPr anchor="ctr"/>
                    </a:tc>
                    <a:extLst>
                      <a:ext uri="{0D108BD9-81ED-4DB2-BD59-A6C34878D82A}">
                        <a16:rowId xmlns:a16="http://schemas.microsoft.com/office/drawing/2014/main" val="10004"/>
                      </a:ext>
                    </a:extLst>
                  </a:tr>
                  <a:tr h="370840">
                    <a:tc>
                      <a:txBody>
                        <a:bodyPr/>
                        <a:lstStyle/>
                        <a:p>
                          <a:pPr algn="ctr">
                            <a:defRPr sz="1400" b="1"/>
                          </a:pPr>
                          <a:r>
                            <a:t>Married Men</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54</m:t>
                                        </m:r>
                                      </m:e>
                                    </m:d>
                                    <m:d>
                                      <m:dPr>
                                        <m:ctrlPr>
                                          <a:rPr sz="1400" i="1">
                                            <a:latin typeface="Cambria Math" panose="02040503050406030204" pitchFamily="18" charset="0"/>
                                          </a:rPr>
                                        </m:ctrlPr>
                                      </m:dPr>
                                      <m:e>
                                        <m:r>
                                          <a:rPr sz="1400">
                                            <a:latin typeface="Cambria Math"/>
                                          </a:rPr>
                                          <m:t>63</m:t>
                                        </m:r>
                                      </m:e>
                                    </m:d>
                                  </m:num>
                                  <m:den>
                                    <m:r>
                                      <a:rPr sz="1400">
                                        <a:latin typeface="Cambria Math"/>
                                      </a:rPr>
                                      <m:t>232</m:t>
                                    </m:r>
                                  </m:den>
                                </m:f>
                                <m:r>
                                  <a:rPr sz="1400">
                                    <a:latin typeface="Cambria Math"/>
                                  </a:rPr>
                                  <m:t>≈14.663793</m:t>
                                </m:r>
                              </m:oMath>
                            </m:oMathPara>
                          </a14:m>
                          <a:endParaRP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54</m:t>
                                        </m:r>
                                      </m:e>
                                    </m:d>
                                    <m:d>
                                      <m:dPr>
                                        <m:ctrlPr>
                                          <a:rPr sz="1400" i="1">
                                            <a:latin typeface="Cambria Math" panose="02040503050406030204" pitchFamily="18" charset="0"/>
                                          </a:rPr>
                                        </m:ctrlPr>
                                      </m:dPr>
                                      <m:e>
                                        <m:r>
                                          <a:rPr sz="1400">
                                            <a:latin typeface="Cambria Math"/>
                                          </a:rPr>
                                          <m:t>83</m:t>
                                        </m:r>
                                      </m:e>
                                    </m:d>
                                  </m:num>
                                  <m:den>
                                    <m:r>
                                      <a:rPr sz="1400">
                                        <a:latin typeface="Cambria Math"/>
                                      </a:rPr>
                                      <m:t>232</m:t>
                                    </m:r>
                                  </m:den>
                                </m:f>
                                <m:r>
                                  <a:rPr sz="1400">
                                    <a:latin typeface="Cambria Math"/>
                                  </a:rPr>
                                  <m:t>≈19.318966</m:t>
                                </m:r>
                              </m:oMath>
                            </m:oMathPara>
                          </a14:m>
                          <a:endParaRP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54</m:t>
                                        </m:r>
                                      </m:e>
                                    </m:d>
                                    <m:d>
                                      <m:dPr>
                                        <m:ctrlPr>
                                          <a:rPr sz="1400" i="1">
                                            <a:latin typeface="Cambria Math" panose="02040503050406030204" pitchFamily="18" charset="0"/>
                                          </a:rPr>
                                        </m:ctrlPr>
                                      </m:dPr>
                                      <m:e>
                                        <m:r>
                                          <a:rPr sz="1400">
                                            <a:latin typeface="Cambria Math"/>
                                          </a:rPr>
                                          <m:t>24</m:t>
                                        </m:r>
                                      </m:e>
                                    </m:d>
                                  </m:num>
                                  <m:den>
                                    <m:r>
                                      <a:rPr sz="1400">
                                        <a:latin typeface="Cambria Math"/>
                                      </a:rPr>
                                      <m:t>232</m:t>
                                    </m:r>
                                  </m:den>
                                </m:f>
                                <m:r>
                                  <a:rPr sz="1400">
                                    <a:latin typeface="Cambria Math"/>
                                  </a:rPr>
                                  <m:t>≈5.586207</m:t>
                                </m:r>
                              </m:oMath>
                            </m:oMathPara>
                          </a14:m>
                          <a:endParaRP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d>
                                      <m:dPr>
                                        <m:ctrlPr>
                                          <a:rPr sz="1400" i="1">
                                            <a:latin typeface="Cambria Math" panose="02040503050406030204" pitchFamily="18" charset="0"/>
                                          </a:rPr>
                                        </m:ctrlPr>
                                      </m:dPr>
                                      <m:e>
                                        <m:r>
                                          <a:rPr sz="1400">
                                            <a:latin typeface="Cambria Math"/>
                                          </a:rPr>
                                          <m:t>54</m:t>
                                        </m:r>
                                      </m:e>
                                    </m:d>
                                    <m:d>
                                      <m:dPr>
                                        <m:ctrlPr>
                                          <a:rPr sz="1400" i="1">
                                            <a:latin typeface="Cambria Math" panose="02040503050406030204" pitchFamily="18" charset="0"/>
                                          </a:rPr>
                                        </m:ctrlPr>
                                      </m:dPr>
                                      <m:e>
                                        <m:r>
                                          <a:rPr sz="1400">
                                            <a:latin typeface="Cambria Math"/>
                                          </a:rPr>
                                          <m:t>62</m:t>
                                        </m:r>
                                      </m:e>
                                    </m:d>
                                  </m:num>
                                  <m:den>
                                    <m:r>
                                      <a:rPr sz="1400">
                                        <a:latin typeface="Cambria Math"/>
                                      </a:rPr>
                                      <m:t>232</m:t>
                                    </m:r>
                                  </m:den>
                                </m:f>
                                <m:r>
                                  <a:rPr sz="1400">
                                    <a:latin typeface="Cambria Math"/>
                                  </a:rPr>
                                  <m:t>≈14.431034</m:t>
                                </m:r>
                              </m:oMath>
                            </m:oMathPara>
                          </a14:m>
                          <a:endParaRPr/>
                        </a:p>
                      </a:txBody>
                      <a:tcPr anchor="ctr"/>
                    </a:tc>
                    <a:tc>
                      <a:txBody>
                        <a:bodyPr/>
                        <a:lstStyle/>
                        <a:p>
                          <a:pPr algn="ctr"/>
                          <a:r>
                            <a:rPr sz="1400">
                              <a:latin typeface="Cambria Math"/>
                            </a:rPr>
                            <a:t>54</a:t>
                          </a:r>
                        </a:p>
                      </a:txBody>
                      <a:tcPr anchor="ctr"/>
                    </a:tc>
                    <a:extLst>
                      <a:ext uri="{0D108BD9-81ED-4DB2-BD59-A6C34878D82A}">
                        <a16:rowId xmlns:a16="http://schemas.microsoft.com/office/drawing/2014/main" val="10005"/>
                      </a:ext>
                    </a:extLst>
                  </a:tr>
                  <a:tr h="370840">
                    <a:tc>
                      <a:txBody>
                        <a:bodyPr/>
                        <a:lstStyle/>
                        <a:p>
                          <a:pPr algn="ctr">
                            <a:defRPr sz="1400" b="1"/>
                          </a:pPr>
                          <a:r>
                            <a:t>Total</a:t>
                          </a:r>
                        </a:p>
                      </a:txBody>
                      <a:tcPr anchor="ctr"/>
                    </a:tc>
                    <a:tc>
                      <a:txBody>
                        <a:bodyPr/>
                        <a:lstStyle/>
                        <a:p>
                          <a:pPr algn="ctr"/>
                          <a:r>
                            <a:rPr sz="1400">
                              <a:latin typeface="Cambria Math"/>
                            </a:rPr>
                            <a:t>63</a:t>
                          </a:r>
                        </a:p>
                      </a:txBody>
                      <a:tcPr anchor="ctr"/>
                    </a:tc>
                    <a:tc>
                      <a:txBody>
                        <a:bodyPr/>
                        <a:lstStyle/>
                        <a:p>
                          <a:pPr algn="ctr"/>
                          <a:r>
                            <a:rPr sz="1400">
                              <a:latin typeface="Cambria Math"/>
                            </a:rPr>
                            <a:t>83</a:t>
                          </a:r>
                        </a:p>
                      </a:txBody>
                      <a:tcPr anchor="ctr"/>
                    </a:tc>
                    <a:tc>
                      <a:txBody>
                        <a:bodyPr/>
                        <a:lstStyle/>
                        <a:p>
                          <a:pPr algn="ctr"/>
                          <a:r>
                            <a:rPr sz="1400">
                              <a:latin typeface="Cambria Math"/>
                            </a:rPr>
                            <a:t>24</a:t>
                          </a:r>
                        </a:p>
                      </a:txBody>
                      <a:tcPr anchor="ctr"/>
                    </a:tc>
                    <a:tc>
                      <a:txBody>
                        <a:bodyPr/>
                        <a:lstStyle/>
                        <a:p>
                          <a:pPr algn="ctr"/>
                          <a:r>
                            <a:rPr sz="1400">
                              <a:latin typeface="Cambria Math"/>
                            </a:rPr>
                            <a:t>62</a:t>
                          </a:r>
                        </a:p>
                      </a:txBody>
                      <a:tcPr anchor="ctr"/>
                    </a:tc>
                    <a:tc>
                      <a:txBody>
                        <a:bodyPr/>
                        <a:lstStyle/>
                        <a:p>
                          <a:pPr algn="ctr"/>
                          <a:r>
                            <a:rPr sz="1400" dirty="0">
                              <a:latin typeface="Cambria Math"/>
                            </a:rPr>
                            <a:t>232</a:t>
                          </a:r>
                        </a:p>
                      </a:txBody>
                      <a:tcPr anchor="ct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xmlns="" val="35672516"/>
                  </p:ext>
                </p:extLst>
              </p:nvPr>
            </p:nvGraphicFramePr>
            <p:xfrm>
              <a:off x="457200" y="1105523"/>
              <a:ext cx="8229600" cy="398805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370840">
                    <a:tc gridSpan="6">
                      <a:txBody>
                        <a:bodyPr/>
                        <a:lstStyle/>
                        <a:p>
                          <a:pPr algn="ctr">
                            <a:defRPr sz="1800" b="1"/>
                          </a:pPr>
                          <a:r>
                            <a:t>Expected Values</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val="10000"/>
                      </a:ext>
                    </a:extLst>
                  </a:tr>
                  <a:tr h="370840">
                    <a:tc>
                      <a:txBody>
                        <a:bodyPr/>
                        <a:lstStyle/>
                        <a:p>
                          <a:pPr algn="ctr">
                            <a:defRPr b="1"/>
                          </a:pPr>
                          <a:endParaRPr/>
                        </a:p>
                      </a:txBody>
                      <a:tcPr anchor="ctr"/>
                    </a:tc>
                    <a:tc>
                      <a:txBody>
                        <a:bodyPr/>
                        <a:lstStyle/>
                        <a:p>
                          <a:pPr algn="ctr">
                            <a:defRPr sz="1400" b="1"/>
                          </a:pPr>
                          <a:r>
                            <a:t>Blonde</a:t>
                          </a:r>
                        </a:p>
                      </a:txBody>
                      <a:tcPr anchor="ctr"/>
                    </a:tc>
                    <a:tc>
                      <a:txBody>
                        <a:bodyPr/>
                        <a:lstStyle/>
                        <a:p>
                          <a:pPr algn="ctr">
                            <a:defRPr sz="1400" b="1"/>
                          </a:pPr>
                          <a:r>
                            <a:t>Brown</a:t>
                          </a:r>
                        </a:p>
                      </a:txBody>
                      <a:tcPr anchor="ctr"/>
                    </a:tc>
                    <a:tc>
                      <a:txBody>
                        <a:bodyPr/>
                        <a:lstStyle/>
                        <a:p>
                          <a:pPr algn="ctr">
                            <a:defRPr sz="1400" b="1"/>
                          </a:pPr>
                          <a:r>
                            <a:t>Red</a:t>
                          </a:r>
                        </a:p>
                      </a:txBody>
                      <a:tcPr anchor="ctr"/>
                    </a:tc>
                    <a:tc>
                      <a:txBody>
                        <a:bodyPr/>
                        <a:lstStyle/>
                        <a:p>
                          <a:pPr algn="ctr">
                            <a:defRPr sz="1400" b="1"/>
                          </a:pPr>
                          <a:r>
                            <a:t>Black</a:t>
                          </a:r>
                        </a:p>
                      </a:txBody>
                      <a:tcPr anchor="ctr"/>
                    </a:tc>
                    <a:tc>
                      <a:txBody>
                        <a:bodyPr/>
                        <a:lstStyle/>
                        <a:p>
                          <a:pPr algn="ctr">
                            <a:defRPr sz="1400" b="1"/>
                          </a:pPr>
                          <a:r>
                            <a:t>Total</a:t>
                          </a:r>
                        </a:p>
                      </a:txBody>
                      <a:tcPr anchor="ctr"/>
                    </a:tc>
                    <a:extLst>
                      <a:ext uri="{0D108BD9-81ED-4DB2-BD59-A6C34878D82A}">
                        <a16:rowId xmlns:a16="http://schemas.microsoft.com/office/drawing/2014/main" xmlns="" val="10001"/>
                      </a:ext>
                    </a:extLst>
                  </a:tr>
                  <a:tr h="718884">
                    <a:tc>
                      <a:txBody>
                        <a:bodyPr/>
                        <a:lstStyle/>
                        <a:p>
                          <a:pPr algn="ctr">
                            <a:defRPr sz="1400" b="1"/>
                          </a:pPr>
                          <a:r>
                            <a:t>Single Women</a:t>
                          </a:r>
                        </a:p>
                      </a:txBody>
                      <a:tcPr anchor="ctr"/>
                    </a:tc>
                    <a:tc>
                      <a:txBody>
                        <a:bodyPr/>
                        <a:lstStyle/>
                        <a:p>
                          <a:endParaRPr lang="en-US"/>
                        </a:p>
                      </a:txBody>
                      <a:tcPr anchor="ctr">
                        <a:blipFill>
                          <a:blip r:embed="rId2"/>
                          <a:stretch>
                            <a:fillRect l="-100889" t="-107627" r="-402222" b="-355932"/>
                          </a:stretch>
                        </a:blipFill>
                      </a:tcPr>
                    </a:tc>
                    <a:tc>
                      <a:txBody>
                        <a:bodyPr/>
                        <a:lstStyle/>
                        <a:p>
                          <a:endParaRPr lang="en-US"/>
                        </a:p>
                      </a:txBody>
                      <a:tcPr anchor="ctr">
                        <a:blipFill>
                          <a:blip r:embed="rId2"/>
                          <a:stretch>
                            <a:fillRect l="-200889" t="-107627" r="-302222" b="-355932"/>
                          </a:stretch>
                        </a:blipFill>
                      </a:tcPr>
                    </a:tc>
                    <a:tc>
                      <a:txBody>
                        <a:bodyPr/>
                        <a:lstStyle/>
                        <a:p>
                          <a:endParaRPr lang="en-US"/>
                        </a:p>
                      </a:txBody>
                      <a:tcPr anchor="ctr">
                        <a:blipFill>
                          <a:blip r:embed="rId2"/>
                          <a:stretch>
                            <a:fillRect l="-300889" t="-107627" r="-202222" b="-355932"/>
                          </a:stretch>
                        </a:blipFill>
                      </a:tcPr>
                    </a:tc>
                    <a:tc>
                      <a:txBody>
                        <a:bodyPr/>
                        <a:lstStyle/>
                        <a:p>
                          <a:endParaRPr lang="en-US"/>
                        </a:p>
                      </a:txBody>
                      <a:tcPr anchor="ctr">
                        <a:blipFill>
                          <a:blip r:embed="rId2"/>
                          <a:stretch>
                            <a:fillRect l="-400889" t="-107627" r="-102222" b="-355932"/>
                          </a:stretch>
                        </a:blipFill>
                      </a:tcPr>
                    </a:tc>
                    <a:tc>
                      <a:txBody>
                        <a:bodyPr/>
                        <a:lstStyle/>
                        <a:p>
                          <a:pPr algn="ctr"/>
                          <a:r>
                            <a:rPr sz="1400">
                              <a:latin typeface="Cambria Math"/>
                            </a:rPr>
                            <a:t>59</a:t>
                          </a:r>
                        </a:p>
                      </a:txBody>
                      <a:tcPr anchor="ctr"/>
                    </a:tc>
                    <a:extLst>
                      <a:ext uri="{0D108BD9-81ED-4DB2-BD59-A6C34878D82A}">
                        <a16:rowId xmlns:a16="http://schemas.microsoft.com/office/drawing/2014/main" xmlns="" val="10002"/>
                      </a:ext>
                    </a:extLst>
                  </a:tr>
                  <a:tr h="718884">
                    <a:tc>
                      <a:txBody>
                        <a:bodyPr/>
                        <a:lstStyle/>
                        <a:p>
                          <a:pPr algn="ctr">
                            <a:defRPr sz="1400" b="1"/>
                          </a:pPr>
                          <a:r>
                            <a:t>Married Women</a:t>
                          </a:r>
                        </a:p>
                      </a:txBody>
                      <a:tcPr anchor="ctr"/>
                    </a:tc>
                    <a:tc>
                      <a:txBody>
                        <a:bodyPr/>
                        <a:lstStyle/>
                        <a:p>
                          <a:endParaRPr lang="en-US"/>
                        </a:p>
                      </a:txBody>
                      <a:tcPr anchor="ctr">
                        <a:blipFill>
                          <a:blip r:embed="rId2"/>
                          <a:stretch>
                            <a:fillRect l="-100889" t="-207627" r="-402222" b="-255932"/>
                          </a:stretch>
                        </a:blipFill>
                      </a:tcPr>
                    </a:tc>
                    <a:tc>
                      <a:txBody>
                        <a:bodyPr/>
                        <a:lstStyle/>
                        <a:p>
                          <a:endParaRPr lang="en-US"/>
                        </a:p>
                      </a:txBody>
                      <a:tcPr anchor="ctr">
                        <a:blipFill>
                          <a:blip r:embed="rId2"/>
                          <a:stretch>
                            <a:fillRect l="-200889" t="-207627" r="-302222" b="-255932"/>
                          </a:stretch>
                        </a:blipFill>
                      </a:tcPr>
                    </a:tc>
                    <a:tc>
                      <a:txBody>
                        <a:bodyPr/>
                        <a:lstStyle/>
                        <a:p>
                          <a:endParaRPr lang="en-US"/>
                        </a:p>
                      </a:txBody>
                      <a:tcPr anchor="ctr">
                        <a:blipFill>
                          <a:blip r:embed="rId2"/>
                          <a:stretch>
                            <a:fillRect l="-300889" t="-207627" r="-202222" b="-255932"/>
                          </a:stretch>
                        </a:blipFill>
                      </a:tcPr>
                    </a:tc>
                    <a:tc>
                      <a:txBody>
                        <a:bodyPr/>
                        <a:lstStyle/>
                        <a:p>
                          <a:endParaRPr lang="en-US"/>
                        </a:p>
                      </a:txBody>
                      <a:tcPr anchor="ctr">
                        <a:blipFill>
                          <a:blip r:embed="rId2"/>
                          <a:stretch>
                            <a:fillRect l="-400889" t="-207627" r="-102222" b="-255932"/>
                          </a:stretch>
                        </a:blipFill>
                      </a:tcPr>
                    </a:tc>
                    <a:tc>
                      <a:txBody>
                        <a:bodyPr/>
                        <a:lstStyle/>
                        <a:p>
                          <a:pPr algn="ctr"/>
                          <a:r>
                            <a:rPr sz="1400">
                              <a:latin typeface="Cambria Math"/>
                            </a:rPr>
                            <a:t>64</a:t>
                          </a:r>
                        </a:p>
                      </a:txBody>
                      <a:tcPr anchor="ctr"/>
                    </a:tc>
                    <a:extLst>
                      <a:ext uri="{0D108BD9-81ED-4DB2-BD59-A6C34878D82A}">
                        <a16:rowId xmlns:a16="http://schemas.microsoft.com/office/drawing/2014/main" xmlns="" val="10003"/>
                      </a:ext>
                    </a:extLst>
                  </a:tr>
                  <a:tr h="718884">
                    <a:tc>
                      <a:txBody>
                        <a:bodyPr/>
                        <a:lstStyle/>
                        <a:p>
                          <a:pPr algn="ctr">
                            <a:defRPr sz="1400" b="1"/>
                          </a:pPr>
                          <a:r>
                            <a:t>Single Men</a:t>
                          </a:r>
                        </a:p>
                      </a:txBody>
                      <a:tcPr anchor="ctr"/>
                    </a:tc>
                    <a:tc>
                      <a:txBody>
                        <a:bodyPr/>
                        <a:lstStyle/>
                        <a:p>
                          <a:endParaRPr lang="en-US"/>
                        </a:p>
                      </a:txBody>
                      <a:tcPr anchor="ctr">
                        <a:blipFill>
                          <a:blip r:embed="rId2"/>
                          <a:stretch>
                            <a:fillRect l="-100889" t="-307627" r="-402222" b="-155932"/>
                          </a:stretch>
                        </a:blipFill>
                      </a:tcPr>
                    </a:tc>
                    <a:tc>
                      <a:txBody>
                        <a:bodyPr/>
                        <a:lstStyle/>
                        <a:p>
                          <a:endParaRPr lang="en-US"/>
                        </a:p>
                      </a:txBody>
                      <a:tcPr anchor="ctr">
                        <a:blipFill>
                          <a:blip r:embed="rId2"/>
                          <a:stretch>
                            <a:fillRect l="-200889" t="-307627" r="-302222" b="-155932"/>
                          </a:stretch>
                        </a:blipFill>
                      </a:tcPr>
                    </a:tc>
                    <a:tc>
                      <a:txBody>
                        <a:bodyPr/>
                        <a:lstStyle/>
                        <a:p>
                          <a:endParaRPr lang="en-US"/>
                        </a:p>
                      </a:txBody>
                      <a:tcPr anchor="ctr">
                        <a:blipFill>
                          <a:blip r:embed="rId2"/>
                          <a:stretch>
                            <a:fillRect l="-300889" t="-307627" r="-202222" b="-155932"/>
                          </a:stretch>
                        </a:blipFill>
                      </a:tcPr>
                    </a:tc>
                    <a:tc>
                      <a:txBody>
                        <a:bodyPr/>
                        <a:lstStyle/>
                        <a:p>
                          <a:endParaRPr lang="en-US"/>
                        </a:p>
                      </a:txBody>
                      <a:tcPr anchor="ctr">
                        <a:blipFill>
                          <a:blip r:embed="rId2"/>
                          <a:stretch>
                            <a:fillRect l="-400889" t="-307627" r="-102222" b="-155932"/>
                          </a:stretch>
                        </a:blipFill>
                      </a:tcPr>
                    </a:tc>
                    <a:tc>
                      <a:txBody>
                        <a:bodyPr/>
                        <a:lstStyle/>
                        <a:p>
                          <a:pPr algn="ctr"/>
                          <a:r>
                            <a:rPr sz="1400">
                              <a:latin typeface="Cambria Math"/>
                            </a:rPr>
                            <a:t>55</a:t>
                          </a:r>
                        </a:p>
                      </a:txBody>
                      <a:tcPr anchor="ctr"/>
                    </a:tc>
                    <a:extLst>
                      <a:ext uri="{0D108BD9-81ED-4DB2-BD59-A6C34878D82A}">
                        <a16:rowId xmlns:a16="http://schemas.microsoft.com/office/drawing/2014/main" xmlns="" val="10004"/>
                      </a:ext>
                    </a:extLst>
                  </a:tr>
                  <a:tr h="718884">
                    <a:tc>
                      <a:txBody>
                        <a:bodyPr/>
                        <a:lstStyle/>
                        <a:p>
                          <a:pPr algn="ctr">
                            <a:defRPr sz="1400" b="1"/>
                          </a:pPr>
                          <a:r>
                            <a:t>Married Men</a:t>
                          </a:r>
                        </a:p>
                      </a:txBody>
                      <a:tcPr anchor="ctr"/>
                    </a:tc>
                    <a:tc>
                      <a:txBody>
                        <a:bodyPr/>
                        <a:lstStyle/>
                        <a:p>
                          <a:endParaRPr lang="en-US"/>
                        </a:p>
                      </a:txBody>
                      <a:tcPr anchor="ctr">
                        <a:blipFill>
                          <a:blip r:embed="rId2"/>
                          <a:stretch>
                            <a:fillRect l="-100889" t="-407627" r="-402222" b="-55932"/>
                          </a:stretch>
                        </a:blipFill>
                      </a:tcPr>
                    </a:tc>
                    <a:tc>
                      <a:txBody>
                        <a:bodyPr/>
                        <a:lstStyle/>
                        <a:p>
                          <a:endParaRPr lang="en-US"/>
                        </a:p>
                      </a:txBody>
                      <a:tcPr anchor="ctr">
                        <a:blipFill>
                          <a:blip r:embed="rId2"/>
                          <a:stretch>
                            <a:fillRect l="-200889" t="-407627" r="-302222" b="-55932"/>
                          </a:stretch>
                        </a:blipFill>
                      </a:tcPr>
                    </a:tc>
                    <a:tc>
                      <a:txBody>
                        <a:bodyPr/>
                        <a:lstStyle/>
                        <a:p>
                          <a:endParaRPr lang="en-US"/>
                        </a:p>
                      </a:txBody>
                      <a:tcPr anchor="ctr">
                        <a:blipFill>
                          <a:blip r:embed="rId2"/>
                          <a:stretch>
                            <a:fillRect l="-300889" t="-407627" r="-202222" b="-55932"/>
                          </a:stretch>
                        </a:blipFill>
                      </a:tcPr>
                    </a:tc>
                    <a:tc>
                      <a:txBody>
                        <a:bodyPr/>
                        <a:lstStyle/>
                        <a:p>
                          <a:endParaRPr lang="en-US"/>
                        </a:p>
                      </a:txBody>
                      <a:tcPr anchor="ctr">
                        <a:blipFill>
                          <a:blip r:embed="rId2"/>
                          <a:stretch>
                            <a:fillRect l="-400889" t="-407627" r="-102222" b="-55932"/>
                          </a:stretch>
                        </a:blipFill>
                      </a:tcPr>
                    </a:tc>
                    <a:tc>
                      <a:txBody>
                        <a:bodyPr/>
                        <a:lstStyle/>
                        <a:p>
                          <a:pPr algn="ctr"/>
                          <a:r>
                            <a:rPr sz="1400">
                              <a:latin typeface="Cambria Math"/>
                            </a:rPr>
                            <a:t>54</a:t>
                          </a:r>
                        </a:p>
                      </a:txBody>
                      <a:tcPr anchor="ctr"/>
                    </a:tc>
                    <a:extLst>
                      <a:ext uri="{0D108BD9-81ED-4DB2-BD59-A6C34878D82A}">
                        <a16:rowId xmlns:a16="http://schemas.microsoft.com/office/drawing/2014/main" xmlns="" val="10005"/>
                      </a:ext>
                    </a:extLst>
                  </a:tr>
                  <a:tr h="370840">
                    <a:tc>
                      <a:txBody>
                        <a:bodyPr/>
                        <a:lstStyle/>
                        <a:p>
                          <a:pPr algn="ctr">
                            <a:defRPr sz="1400" b="1"/>
                          </a:pPr>
                          <a:r>
                            <a:t>Total</a:t>
                          </a:r>
                        </a:p>
                      </a:txBody>
                      <a:tcPr anchor="ctr"/>
                    </a:tc>
                    <a:tc>
                      <a:txBody>
                        <a:bodyPr/>
                        <a:lstStyle/>
                        <a:p>
                          <a:pPr algn="ctr"/>
                          <a:r>
                            <a:rPr sz="1400">
                              <a:latin typeface="Cambria Math"/>
                            </a:rPr>
                            <a:t>63</a:t>
                          </a:r>
                        </a:p>
                      </a:txBody>
                      <a:tcPr anchor="ctr"/>
                    </a:tc>
                    <a:tc>
                      <a:txBody>
                        <a:bodyPr/>
                        <a:lstStyle/>
                        <a:p>
                          <a:pPr algn="ctr"/>
                          <a:r>
                            <a:rPr sz="1400">
                              <a:latin typeface="Cambria Math"/>
                            </a:rPr>
                            <a:t>83</a:t>
                          </a:r>
                        </a:p>
                      </a:txBody>
                      <a:tcPr anchor="ctr"/>
                    </a:tc>
                    <a:tc>
                      <a:txBody>
                        <a:bodyPr/>
                        <a:lstStyle/>
                        <a:p>
                          <a:pPr algn="ctr"/>
                          <a:r>
                            <a:rPr sz="1400">
                              <a:latin typeface="Cambria Math"/>
                            </a:rPr>
                            <a:t>24</a:t>
                          </a:r>
                        </a:p>
                      </a:txBody>
                      <a:tcPr anchor="ctr"/>
                    </a:tc>
                    <a:tc>
                      <a:txBody>
                        <a:bodyPr/>
                        <a:lstStyle/>
                        <a:p>
                          <a:pPr algn="ctr"/>
                          <a:r>
                            <a:rPr sz="1400">
                              <a:latin typeface="Cambria Math"/>
                            </a:rPr>
                            <a:t>62</a:t>
                          </a:r>
                        </a:p>
                      </a:txBody>
                      <a:tcPr anchor="ctr"/>
                    </a:tc>
                    <a:tc>
                      <a:txBody>
                        <a:bodyPr/>
                        <a:lstStyle/>
                        <a:p>
                          <a:pPr algn="ctr"/>
                          <a:r>
                            <a:rPr sz="1400" dirty="0">
                              <a:latin typeface="Cambria Math"/>
                            </a:rPr>
                            <a:t>232</a:t>
                          </a:r>
                        </a:p>
                      </a:txBody>
                      <a:tcPr anchor="ctr"/>
                    </a:tc>
                    <a:extLst>
                      <a:ext uri="{0D108BD9-81ED-4DB2-BD59-A6C34878D82A}">
                        <a16:rowId xmlns:a16="http://schemas.microsoft.com/office/drawing/2014/main" xmlns="" val="10006"/>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356322"/>
              </a:xfrm>
            </p:spPr>
            <p:txBody>
              <a:bodyPr>
                <a:normAutofit/>
              </a:bodyPr>
              <a:lstStyle/>
              <a:p>
                <a:pPr>
                  <a:defRPr sz="2800"/>
                </a:pPr>
                <a:r>
                  <a:rPr lang="en-US" sz="2800" dirty="0"/>
                  <a:t>The expected value for each cell in a contingency table is given by </a:t>
                </a:r>
                <a14:m>
                  <m:oMath xmlns:m="http://schemas.openxmlformats.org/officeDocument/2006/math">
                    <m:f>
                      <m:fPr>
                        <m:ctrlPr>
                          <a:rPr lang="ar-AE" sz="2800" i="1" smtClean="0">
                            <a:latin typeface="Cambria Math" panose="02040503050406030204" pitchFamily="18" charset="0"/>
                          </a:rPr>
                        </m:ctrlPr>
                      </m:fPr>
                      <m:num>
                        <m:r>
                          <m:rPr>
                            <m:nor/>
                          </m:rPr>
                          <a:rPr lang="ar-AE" dirty="0"/>
                          <m:t>(</m:t>
                        </m:r>
                        <m:r>
                          <m:rPr>
                            <m:nor/>
                          </m:rPr>
                          <a:rPr lang="en-US" dirty="0"/>
                          <m:t>row</m:t>
                        </m:r>
                        <m:r>
                          <m:rPr>
                            <m:nor/>
                          </m:rPr>
                          <a:rPr lang="en-US" dirty="0"/>
                          <m:t> </m:t>
                        </m:r>
                        <m:r>
                          <m:rPr>
                            <m:nor/>
                          </m:rPr>
                          <a:rPr lang="en-US" dirty="0"/>
                          <m:t>total</m:t>
                        </m:r>
                        <m:r>
                          <m:rPr>
                            <m:nor/>
                          </m:rPr>
                          <a:rPr lang="en-US" dirty="0"/>
                          <m:t>)(</m:t>
                        </m:r>
                        <m:r>
                          <m:rPr>
                            <m:nor/>
                          </m:rPr>
                          <a:rPr lang="en-US" dirty="0"/>
                          <m:t>column</m:t>
                        </m:r>
                        <m:r>
                          <m:rPr>
                            <m:nor/>
                          </m:rPr>
                          <a:rPr lang="en-US" dirty="0"/>
                          <m:t> </m:t>
                        </m:r>
                        <m:r>
                          <m:rPr>
                            <m:nor/>
                          </m:rPr>
                          <a:rPr lang="en-US" dirty="0"/>
                          <m:t>total</m:t>
                        </m:r>
                        <m:r>
                          <m:rPr>
                            <m:nor/>
                          </m:rPr>
                          <a:rPr lang="en-US" dirty="0"/>
                          <m:t>)</m:t>
                        </m:r>
                      </m:num>
                      <m:den>
                        <m:r>
                          <a:rPr lang="ar-AE" sz="2800" b="0" i="1" smtClean="0">
                            <a:latin typeface="Cambria Math" panose="02040503050406030204" pitchFamily="18" charset="0"/>
                          </a:rPr>
                          <m:t>𝑛</m:t>
                        </m:r>
                      </m:den>
                    </m:f>
                  </m:oMath>
                </a14:m>
                <a:r>
                  <a:rPr lang="en-US" sz="2800" dirty="0"/>
                  <a:t>.</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356322"/>
              </a:xfrm>
              <a:blipFill>
                <a:blip r:embed="rId2" cstate="print"/>
                <a:stretch>
                  <a:fillRect l="-1328" t="-3524"/>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10.7.2: Performing a Chi-Square Test for Association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55000" lnSpcReduction="20000"/>
              </a:bodyPr>
              <a:lstStyle/>
              <a:p>
                <a:r>
                  <a:rPr sz="2800" dirty="0"/>
                  <a:t>Now let's calculate the chi-square test statistic.</a:t>
                </a:r>
              </a:p>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𝑂</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e>
                              </m:d>
                            </m:e>
                            <m:sup>
                              <m:r>
                                <a:rPr>
                                  <a:latin typeface="Cambria Math" panose="02040503050406030204" pitchFamily="18" charset="0"/>
                                </a:rPr>
                                <m:t>2</m:t>
                              </m:r>
                            </m:sup>
                          </m:sSup>
                        </m:num>
                        <m:den>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e>
                      </m:phant>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18−16.021552</m:t>
                                  </m:r>
                                </m:e>
                              </m:d>
                            </m:e>
                            <m:sup>
                              <m:r>
                                <a:rPr>
                                  <a:latin typeface="Cambria Math" panose="02040503050406030204" pitchFamily="18" charset="0"/>
                                </a:rPr>
                                <m:t>2</m:t>
                              </m:r>
                            </m:sup>
                          </m:sSup>
                        </m:num>
                        <m:den>
                          <m:r>
                            <a:rPr>
                              <a:latin typeface="Cambria Math" panose="02040503050406030204" pitchFamily="18" charset="0"/>
                            </a:rPr>
                            <m:t>16.021552</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19−21.107759</m:t>
                                  </m:r>
                                </m:e>
                              </m:d>
                            </m:e>
                            <m:sup>
                              <m:r>
                                <a:rPr>
                                  <a:latin typeface="Cambria Math" panose="02040503050406030204" pitchFamily="18" charset="0"/>
                                </a:rPr>
                                <m:t>2</m:t>
                              </m:r>
                            </m:sup>
                          </m:sSup>
                        </m:num>
                        <m:den>
                          <m:r>
                            <a:rPr>
                              <a:latin typeface="Cambria Math" panose="02040503050406030204" pitchFamily="18" charset="0"/>
                            </a:rPr>
                            <m:t>21.107759</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8−6.103448</m:t>
                                  </m:r>
                                </m:e>
                              </m:d>
                            </m:e>
                            <m:sup>
                              <m:r>
                                <a:rPr>
                                  <a:latin typeface="Cambria Math" panose="02040503050406030204" pitchFamily="18" charset="0"/>
                                </a:rPr>
                                <m:t>2</m:t>
                              </m:r>
                            </m:sup>
                          </m:sSup>
                        </m:num>
                        <m:den>
                          <m:r>
                            <a:rPr>
                              <a:latin typeface="Cambria Math" panose="02040503050406030204" pitchFamily="18" charset="0"/>
                            </a:rPr>
                            <m:t>6.103448</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14−15.767241</m:t>
                                  </m:r>
                                </m:e>
                              </m:d>
                            </m:e>
                            <m:sup>
                              <m:r>
                                <a:rPr>
                                  <a:latin typeface="Cambria Math" panose="02040503050406030204" pitchFamily="18" charset="0"/>
                                </a:rPr>
                                <m:t>2</m:t>
                              </m:r>
                            </m:sup>
                          </m:sSup>
                        </m:num>
                        <m:den>
                          <m:r>
                            <a:rPr>
                              <a:latin typeface="Cambria Math" panose="02040503050406030204" pitchFamily="18" charset="0"/>
                            </a:rPr>
                            <m:t>15.767241</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e>
                      </m:phant>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20−17.379310</m:t>
                                  </m:r>
                                </m:e>
                              </m:d>
                            </m:e>
                            <m:sup>
                              <m:r>
                                <a:rPr>
                                  <a:latin typeface="Cambria Math" panose="02040503050406030204" pitchFamily="18" charset="0"/>
                                </a:rPr>
                                <m:t>2</m:t>
                              </m:r>
                            </m:sup>
                          </m:sSup>
                        </m:num>
                        <m:den>
                          <m:r>
                            <a:rPr>
                              <a:latin typeface="Cambria Math" panose="02040503050406030204" pitchFamily="18" charset="0"/>
                            </a:rPr>
                            <m:t>17.379310</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18−22.896552</m:t>
                                  </m:r>
                                </m:e>
                              </m:d>
                            </m:e>
                            <m:sup>
                              <m:r>
                                <a:rPr>
                                  <a:latin typeface="Cambria Math" panose="02040503050406030204" pitchFamily="18" charset="0"/>
                                </a:rPr>
                                <m:t>2</m:t>
                              </m:r>
                            </m:sup>
                          </m:sSup>
                        </m:num>
                        <m:den>
                          <m:r>
                            <a:rPr>
                              <a:latin typeface="Cambria Math" panose="02040503050406030204" pitchFamily="18" charset="0"/>
                            </a:rPr>
                            <m:t>22.896552</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9−6.620690</m:t>
                                  </m:r>
                                </m:e>
                              </m:d>
                            </m:e>
                            <m:sup>
                              <m:r>
                                <a:rPr>
                                  <a:latin typeface="Cambria Math" panose="02040503050406030204" pitchFamily="18" charset="0"/>
                                </a:rPr>
                                <m:t>2</m:t>
                              </m:r>
                            </m:sup>
                          </m:sSup>
                        </m:num>
                        <m:den>
                          <m:r>
                            <a:rPr>
                              <a:latin typeface="Cambria Math" panose="02040503050406030204" pitchFamily="18" charset="0"/>
                            </a:rPr>
                            <m:t>6.620690</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17−17.103448</m:t>
                                  </m:r>
                                </m:e>
                              </m:d>
                            </m:e>
                            <m:sup>
                              <m:r>
                                <a:rPr>
                                  <a:latin typeface="Cambria Math" panose="02040503050406030204" pitchFamily="18" charset="0"/>
                                </a:rPr>
                                <m:t>2</m:t>
                              </m:r>
                            </m:sup>
                          </m:sSup>
                        </m:num>
                        <m:den>
                          <m:r>
                            <a:rPr>
                              <a:latin typeface="Cambria Math" panose="02040503050406030204" pitchFamily="18" charset="0"/>
                            </a:rPr>
                            <m:t>17.103448</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e>
                      </m:phant>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13−14.935345</m:t>
                                  </m:r>
                                </m:e>
                              </m:d>
                            </m:e>
                            <m:sup>
                              <m:r>
                                <a:rPr>
                                  <a:latin typeface="Cambria Math" panose="02040503050406030204" pitchFamily="18" charset="0"/>
                                </a:rPr>
                                <m:t>2</m:t>
                              </m:r>
                            </m:sup>
                          </m:sSup>
                        </m:num>
                        <m:den>
                          <m:r>
                            <a:rPr>
                              <a:latin typeface="Cambria Math" panose="02040503050406030204" pitchFamily="18" charset="0"/>
                            </a:rPr>
                            <m:t>14.935345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22−19.676724</m:t>
                                  </m:r>
                                </m:e>
                              </m:d>
                            </m:e>
                            <m:sup>
                              <m:r>
                                <a:rPr>
                                  <a:latin typeface="Cambria Math" panose="02040503050406030204" pitchFamily="18" charset="0"/>
                                </a:rPr>
                                <m:t>2</m:t>
                              </m:r>
                            </m:sup>
                          </m:sSup>
                        </m:num>
                        <m:den>
                          <m:r>
                            <a:rPr>
                              <a:latin typeface="Cambria Math" panose="02040503050406030204" pitchFamily="18" charset="0"/>
                            </a:rPr>
                            <m:t>19.676724</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4−5.689655</m:t>
                                  </m:r>
                                </m:e>
                              </m:d>
                            </m:e>
                            <m:sup>
                              <m:r>
                                <a:rPr>
                                  <a:latin typeface="Cambria Math" panose="02040503050406030204" pitchFamily="18" charset="0"/>
                                </a:rPr>
                                <m:t>2</m:t>
                              </m:r>
                            </m:sup>
                          </m:sSup>
                        </m:num>
                        <m:den>
                          <m:r>
                            <a:rPr>
                              <a:latin typeface="Cambria Math" panose="02040503050406030204" pitchFamily="18" charset="0"/>
                            </a:rPr>
                            <m:t>5.689655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16−14.698276</m:t>
                                  </m:r>
                                </m:e>
                              </m:d>
                            </m:e>
                            <m:sup>
                              <m:r>
                                <a:rPr>
                                  <a:latin typeface="Cambria Math" panose="02040503050406030204" pitchFamily="18" charset="0"/>
                                </a:rPr>
                                <m:t>2</m:t>
                              </m:r>
                            </m:sup>
                          </m:sSup>
                        </m:num>
                        <m:den>
                          <m:r>
                            <a:rPr>
                              <a:latin typeface="Cambria Math" panose="02040503050406030204" pitchFamily="18" charset="0"/>
                            </a:rPr>
                            <m:t>14.698276</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e>
                      </m:phant>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12−14.663793</m:t>
                                  </m:r>
                                </m:e>
                              </m:d>
                            </m:e>
                            <m:sup>
                              <m:r>
                                <a:rPr>
                                  <a:latin typeface="Cambria Math" panose="02040503050406030204" pitchFamily="18" charset="0"/>
                                </a:rPr>
                                <m:t>2</m:t>
                              </m:r>
                            </m:sup>
                          </m:sSup>
                        </m:num>
                        <m:den>
                          <m:r>
                            <a:rPr>
                              <a:latin typeface="Cambria Math" panose="02040503050406030204" pitchFamily="18" charset="0"/>
                            </a:rPr>
                            <m:t>14.663793</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24−19.318966</m:t>
                                  </m:r>
                                </m:e>
                              </m:d>
                            </m:e>
                            <m:sup>
                              <m:r>
                                <a:rPr>
                                  <a:latin typeface="Cambria Math" panose="02040503050406030204" pitchFamily="18" charset="0"/>
                                </a:rPr>
                                <m:t>2</m:t>
                              </m:r>
                            </m:sup>
                          </m:sSup>
                        </m:num>
                        <m:den>
                          <m:r>
                            <a:rPr>
                              <a:latin typeface="Cambria Math" panose="02040503050406030204" pitchFamily="18" charset="0"/>
                            </a:rPr>
                            <m:t>19.318966</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3−5.586207</m:t>
                                  </m:r>
                                </m:e>
                              </m:d>
                            </m:e>
                            <m:sup>
                              <m:r>
                                <a:rPr>
                                  <a:latin typeface="Cambria Math" panose="02040503050406030204" pitchFamily="18" charset="0"/>
                                </a:rPr>
                                <m:t>2</m:t>
                              </m:r>
                            </m:sup>
                          </m:sSup>
                        </m:num>
                        <m:den>
                          <m:r>
                            <a:rPr>
                              <a:latin typeface="Cambria Math" panose="02040503050406030204" pitchFamily="18" charset="0"/>
                            </a:rPr>
                            <m:t>5.586207</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15−14.431034</m:t>
                                  </m:r>
                                </m:e>
                              </m:d>
                            </m:e>
                            <m:sup>
                              <m:r>
                                <a:rPr>
                                  <a:latin typeface="Cambria Math" panose="02040503050406030204" pitchFamily="18" charset="0"/>
                                </a:rPr>
                                <m:t>2</m:t>
                              </m:r>
                            </m:sup>
                          </m:sSup>
                        </m:num>
                        <m:den>
                          <m:r>
                            <a:rPr>
                              <a:latin typeface="Cambria Math" panose="02040503050406030204" pitchFamily="18" charset="0"/>
                            </a:rPr>
                            <m:t>14.431034</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e>
                      </m:phant>
                      <m:r>
                        <a:rPr>
                          <a:latin typeface="Cambria Math" panose="02040503050406030204" pitchFamily="18" charset="0"/>
                        </a:rPr>
                        <m:t>≈7.520</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296" t="-982"/>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10.7.2: Performing a Chi-Square Test for Association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Start by entering the table of observed values into the calculator in the form of a matrix. Press </a:t>
                </a:r>
                <a:r>
                  <a:rPr sz="2800" b="1"/>
                  <a:t>2ND</a:t>
                </a:r>
                <a:r>
                  <a:rPr sz="2800"/>
                  <a:t> and then </a:t>
                </a:r>
                <a:r>
                  <a:rPr sz="2800" i="1"/>
                  <a:t>x</a:t>
                </a:r>
                <a:r>
                  <a:rPr sz="2800" baseline="30000"/>
                  <a:t>-1</a:t>
                </a:r>
                <a:r>
                  <a:rPr sz="2800"/>
                  <a:t> to access the </a:t>
                </a:r>
                <a:r>
                  <a:rPr sz="2800" b="1"/>
                  <a:t>MATRIX</a:t>
                </a:r>
                <a:r>
                  <a:rPr sz="2800"/>
                  <a:t> menu. Scroll over to </a:t>
                </a:r>
                <a:r>
                  <a:rPr sz="2800" b="1"/>
                  <a:t>EDIT</a:t>
                </a:r>
                <a:r>
                  <a:rPr sz="2800"/>
                  <a:t> and choose option </a:t>
                </a:r>
                <a:r>
                  <a:rPr sz="2800" b="1"/>
                  <a:t>[A]</a:t>
                </a:r>
                <a:r>
                  <a:rPr sz="2800"/>
                  <a:t>, which is the name of the first matrix. Now you need to enter the size of the matrix. There are </a:t>
                </a:r>
                <a:r>
                  <a:rPr sz="2800">
                    <a:latin typeface="Cambria Math"/>
                  </a:rPr>
                  <a:t>4</a:t>
                </a:r>
                <a:r>
                  <a:rPr sz="2800"/>
                  <a:t> rows and </a:t>
                </a:r>
                <a:r>
                  <a:rPr sz="2800">
                    <a:latin typeface="Cambria Math"/>
                  </a:rPr>
                  <a:t>4</a:t>
                </a:r>
                <a:r>
                  <a:rPr sz="2800"/>
                  <a:t> columns (omitting the totals), so the size of the matrix is </a:t>
                </a:r>
                <a14:m>
                  <m:oMath xmlns:m="http://schemas.openxmlformats.org/officeDocument/2006/math">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4</m:t>
                    </m:r>
                  </m:oMath>
                </a14:m>
                <a:r>
                  <a:rPr sz="2800"/>
                  <a:t>. Now enter the data from the table, as shown in the top screenshot below.</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667"/>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10.7.2: Performing a Chi-Square Test for Association (cont.)</a:t>
            </a:r>
          </a:p>
        </p:txBody>
      </p:sp>
      <p:pic>
        <p:nvPicPr>
          <p:cNvPr id="5" name="Content Placeholder 4">
            <a:extLst>
              <a:ext uri="{FF2B5EF4-FFF2-40B4-BE49-F238E27FC236}">
                <a16:creationId xmlns:a16="http://schemas.microsoft.com/office/drawing/2014/main" id="{08C7A095-4209-4C9F-B9A7-9E205879BC9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10.7.2: Performing a Chi-Square Test for Association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Next press </a:t>
                </a:r>
                <a:r>
                  <a:rPr sz="2800" b="1" dirty="0"/>
                  <a:t>STAT</a:t>
                </a:r>
                <a:r>
                  <a:rPr sz="2800" dirty="0"/>
                  <a:t> and scroll to </a:t>
                </a:r>
                <a:r>
                  <a:rPr sz="2800" b="1" dirty="0"/>
                  <a:t>TESTS</a:t>
                </a:r>
                <a:r>
                  <a:rPr sz="2800" dirty="0"/>
                  <a:t>. Choose option C:χ</a:t>
                </a:r>
                <a:r>
                  <a:rPr sz="2800" baseline="30000" dirty="0"/>
                  <a:t>2</a:t>
                </a:r>
                <a:r>
                  <a:rPr sz="2800" dirty="0"/>
                  <a:t>-Test.</a:t>
                </a:r>
              </a:p>
              <a:p>
                <a:r>
                  <a:rPr sz="2800" dirty="0"/>
                  <a:t>The default options of </a:t>
                </a:r>
                <a:r>
                  <a:rPr sz="2800" b="1" dirty="0"/>
                  <a:t>[A]</a:t>
                </a:r>
                <a:r>
                  <a:rPr sz="2800" dirty="0"/>
                  <a:t> for </a:t>
                </a:r>
                <a:r>
                  <a:rPr sz="2800" b="1" dirty="0"/>
                  <a:t>Observed</a:t>
                </a:r>
                <a:r>
                  <a:rPr sz="2800" dirty="0"/>
                  <a:t> and </a:t>
                </a:r>
                <a:r>
                  <a:rPr sz="2800" b="1" dirty="0"/>
                  <a:t>[B]</a:t>
                </a:r>
                <a:r>
                  <a:rPr sz="2800" dirty="0"/>
                  <a:t> for </a:t>
                </a:r>
                <a:r>
                  <a:rPr sz="2800" b="1" dirty="0"/>
                  <a:t>Expected</a:t>
                </a:r>
                <a:r>
                  <a:rPr sz="2800" dirty="0"/>
                  <a:t> are correct for our example. To run the test, scroll down to select </a:t>
                </a:r>
                <a:r>
                  <a:rPr sz="2800" b="1" dirty="0"/>
                  <a:t>Calculate</a:t>
                </a:r>
                <a:r>
                  <a:rPr sz="2800" dirty="0"/>
                  <a:t>.</a:t>
                </a:r>
              </a:p>
              <a:p>
                <a:pPr>
                  <a:defRPr sz="2800"/>
                </a:pPr>
                <a:r>
                  <a:rPr sz="2800" dirty="0"/>
                  <a:t> The output screen, shown </a:t>
                </a:r>
                <a:r>
                  <a:rPr lang="en-US" sz="2800" dirty="0"/>
                  <a:t>on the following slides</a:t>
                </a:r>
                <a:r>
                  <a:rPr sz="2800" dirty="0"/>
                  <a:t>, displays the test statistic,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≈7.520</m:t>
                    </m:r>
                  </m:oMath>
                </a14:m>
                <a:r>
                  <a:rPr sz="2800" dirty="0"/>
                  <a:t>, the </a:t>
                </a:r>
                <a14:m>
                  <m:oMath xmlns:m="http://schemas.openxmlformats.org/officeDocument/2006/math">
                    <m:r>
                      <a:rPr>
                        <a:latin typeface="Cambria Math" panose="02040503050406030204" pitchFamily="18" charset="0"/>
                      </a:rPr>
                      <m:t>𝑝</m:t>
                    </m:r>
                  </m:oMath>
                </a14:m>
                <a:r>
                  <a:rPr sz="2800" dirty="0"/>
                  <a:t>-value, which is approximately </a:t>
                </a:r>
                <a:r>
                  <a:rPr sz="2800" dirty="0">
                    <a:latin typeface="Cambria Math"/>
                  </a:rPr>
                  <a:t>0.5831</a:t>
                </a:r>
                <a:r>
                  <a:rPr sz="2800" dirty="0"/>
                  <a:t>, and the number of degrees of freedom, </a:t>
                </a:r>
                <a14:m>
                  <m:oMath xmlns:m="http://schemas.openxmlformats.org/officeDocument/2006/math">
                    <m:r>
                      <a:rPr>
                        <a:latin typeface="Cambria Math" panose="02040503050406030204" pitchFamily="18" charset="0"/>
                      </a:rPr>
                      <m:t>𝑑𝑓</m:t>
                    </m:r>
                    <m:r>
                      <a:rPr>
                        <a:latin typeface="Cambria Math" panose="02040503050406030204" pitchFamily="18" charset="0"/>
                      </a:rPr>
                      <m:t>=9</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10.7.2: Performing a Chi-Square Test for Association (cont.)</a:t>
            </a:r>
          </a:p>
        </p:txBody>
      </p:sp>
      <p:pic>
        <p:nvPicPr>
          <p:cNvPr id="5" name="Content Placeholder 4">
            <a:extLst>
              <a:ext uri="{FF2B5EF4-FFF2-40B4-BE49-F238E27FC236}">
                <a16:creationId xmlns:a16="http://schemas.microsoft.com/office/drawing/2014/main" id="{5BC4DB00-0CF4-4780-8026-4D9471E0AE3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Test Statistic for a Chi-Square Test for Association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794722"/>
              </a:xfrm>
            </p:spPr>
            <p:txBody>
              <a:bodyPr>
                <a:normAutofit/>
              </a:bodyPr>
              <a:lstStyle/>
              <a:p>
                <a:r>
                  <a:rPr sz="2800" dirty="0"/>
                  <a:t>The test statistic for a chi-square test for association is given by</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𝑂</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e>
                              </m:d>
                            </m:e>
                            <m:sup>
                              <m:r>
                                <a:rPr>
                                  <a:latin typeface="Cambria Math" panose="02040503050406030204" pitchFamily="18" charset="0"/>
                                </a:rPr>
                                <m:t>2</m:t>
                              </m:r>
                            </m:sup>
                          </m:sSup>
                        </m:num>
                        <m:den>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den>
                      </m:f>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𝑂</m:t>
                        </m:r>
                      </m:e>
                      <m:sub>
                        <m:r>
                          <a:rPr>
                            <a:latin typeface="Cambria Math" panose="02040503050406030204" pitchFamily="18" charset="0"/>
                          </a:rPr>
                          <m:t>𝑖</m:t>
                        </m:r>
                      </m:sub>
                    </m:sSub>
                  </m:oMath>
                </a14:m>
                <a:r>
                  <a:rPr sz="2800" dirty="0"/>
                  <a:t> is the observed frequency for the </a:t>
                </a:r>
                <a14:m>
                  <m:oMath xmlns:m="http://schemas.openxmlformats.org/officeDocument/2006/math">
                    <m:r>
                      <a:rPr>
                        <a:latin typeface="Cambria Math" panose="02040503050406030204" pitchFamily="18" charset="0"/>
                      </a:rPr>
                      <m:t>𝑖</m:t>
                    </m:r>
                  </m:oMath>
                </a14:m>
                <a:r>
                  <a:rPr sz="2800" baseline="30000" dirty="0" err="1"/>
                  <a:t>th</a:t>
                </a:r>
                <a:r>
                  <a:rPr sz="2800" dirty="0"/>
                  <a:t> possible outcome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oMath>
                </a14:m>
                <a:r>
                  <a:rPr sz="2800" dirty="0"/>
                  <a:t> is the expected frequency for the </a:t>
                </a:r>
                <a14:m>
                  <m:oMath xmlns:m="http://schemas.openxmlformats.org/officeDocument/2006/math">
                    <m:r>
                      <a:rPr>
                        <a:latin typeface="Cambria Math" panose="02040503050406030204" pitchFamily="18" charset="0"/>
                      </a:rPr>
                      <m:t>𝑖</m:t>
                    </m:r>
                  </m:oMath>
                </a14:m>
                <a:r>
                  <a:rPr sz="2800" baseline="30000" dirty="0" err="1"/>
                  <a:t>th</a:t>
                </a:r>
                <a:r>
                  <a:rPr sz="2800" dirty="0"/>
                  <a:t> possible outcome.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794722"/>
              </a:xfrm>
              <a:blipFill>
                <a:blip r:embed="rId2" cstate="print"/>
                <a:stretch>
                  <a:fillRect l="-1328" t="-1276" r="-74" b="-3030"/>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10.7.2: Performing a Chi-Square Test for Association (cont.)</a:t>
            </a:r>
          </a:p>
        </p:txBody>
      </p:sp>
      <p:pic>
        <p:nvPicPr>
          <p:cNvPr id="5" name="Content Placeholder 4">
            <a:extLst>
              <a:ext uri="{FF2B5EF4-FFF2-40B4-BE49-F238E27FC236}">
                <a16:creationId xmlns:a16="http://schemas.microsoft.com/office/drawing/2014/main" id="{57902745-C03B-4A93-BECC-CF44B278E605}"/>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10.7.2: Performing a Chi-Square Test for Association (cont.)</a:t>
            </a:r>
          </a:p>
        </p:txBody>
      </p:sp>
      <p:sp>
        <p:nvSpPr>
          <p:cNvPr id="3" name="Text Placeholder 2"/>
          <p:cNvSpPr>
            <a:spLocks noGrp="1"/>
          </p:cNvSpPr>
          <p:nvPr>
            <p:ph type="body" sz="quarter" idx="10"/>
          </p:nvPr>
        </p:nvSpPr>
        <p:spPr/>
        <p:txBody>
          <a:bodyPr>
            <a:normAutofit/>
          </a:bodyPr>
          <a:lstStyle/>
          <a:p>
            <a:r>
              <a:rPr sz="2800"/>
              <a:t>After running the test, we can view the matrix of expected values calculated by the TI-83/84 Plus. Press </a:t>
            </a:r>
            <a:r>
              <a:rPr sz="2800" b="1"/>
              <a:t>2ND</a:t>
            </a:r>
            <a:r>
              <a:rPr sz="2800"/>
              <a:t> and then </a:t>
            </a:r>
            <a:r>
              <a:rPr sz="2800" i="1"/>
              <a:t>x</a:t>
            </a:r>
            <a:r>
              <a:rPr sz="2800" baseline="30000"/>
              <a:t>-1</a:t>
            </a:r>
            <a:r>
              <a:rPr sz="2800"/>
              <a:t> to access the </a:t>
            </a:r>
            <a:r>
              <a:rPr sz="2800" b="1"/>
              <a:t>MATRIX</a:t>
            </a:r>
            <a:r>
              <a:rPr sz="2800"/>
              <a:t> menu. Then scroll over to </a:t>
            </a:r>
            <a:r>
              <a:rPr sz="2800" b="1"/>
              <a:t>EDIT</a:t>
            </a:r>
            <a:r>
              <a:rPr sz="2800"/>
              <a:t> and choose option </a:t>
            </a:r>
            <a:r>
              <a:rPr sz="2800" b="1"/>
              <a:t>[B]</a:t>
            </a:r>
            <a:r>
              <a:rPr sz="2800"/>
              <a:t>. The matrix of expected values is shown in the screenshot below.</a:t>
            </a:r>
          </a:p>
          <a:p>
            <a:endParaRPr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10.7.2: Performing a Chi-Square Test for Association (cont.)</a:t>
            </a:r>
          </a:p>
        </p:txBody>
      </p:sp>
      <p:pic>
        <p:nvPicPr>
          <p:cNvPr id="5" name="Content Placeholder 4">
            <a:extLst>
              <a:ext uri="{FF2B5EF4-FFF2-40B4-BE49-F238E27FC236}">
                <a16:creationId xmlns:a16="http://schemas.microsoft.com/office/drawing/2014/main" id="{AB491B15-C289-419F-8E58-986CE0BA0FB9}"/>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10.7.2: Performing a Chi-Square Test for Association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7500" lnSpcReduction="20000"/>
              </a:bodyPr>
              <a:lstStyle/>
              <a:p>
                <a:pPr>
                  <a:defRPr b="1"/>
                </a:pPr>
                <a:r>
                  <a:rPr sz="2800" dirty="0"/>
                  <a:t>Step 4: Draw a conclusion and interpret the decision.</a:t>
                </a:r>
              </a:p>
              <a:p>
                <a:pPr>
                  <a:defRPr b="1"/>
                </a:pPr>
                <a:r>
                  <a:rPr sz="2800" dirty="0"/>
                  <a:t>Method 1: Rejection Regions</a:t>
                </a:r>
              </a:p>
              <a:p>
                <a:pPr>
                  <a:defRPr sz="2800"/>
                </a:pPr>
                <a:r>
                  <a:rPr sz="2800" dirty="0"/>
                  <a:t>The number of degrees of freedom for this test is </a:t>
                </a:r>
                <a:br>
                  <a:rPr lang="en-US" sz="2800" dirty="0"/>
                </a:br>
                <a14:m>
                  <m:oMath xmlns:m="http://schemas.openxmlformats.org/officeDocument/2006/math">
                    <m:r>
                      <a:rPr>
                        <a:latin typeface="Cambria Math" panose="02040503050406030204" pitchFamily="18" charset="0"/>
                      </a:rPr>
                      <m:t>𝑑𝑓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4−1</m:t>
                        </m:r>
                      </m:e>
                    </m:d>
                    <m:d>
                      <m:dPr>
                        <m:ctrlPr>
                          <a:rPr i="1">
                            <a:latin typeface="Cambria Math" panose="02040503050406030204" pitchFamily="18" charset="0"/>
                          </a:rPr>
                        </m:ctrlPr>
                      </m:dPr>
                      <m:e>
                        <m:r>
                          <a:rPr>
                            <a:latin typeface="Cambria Math" panose="02040503050406030204" pitchFamily="18" charset="0"/>
                          </a:rPr>
                          <m:t>4−1</m:t>
                        </m:r>
                      </m:e>
                    </m:d>
                    <m:r>
                      <a:rPr>
                        <a:latin typeface="Cambria Math" panose="02040503050406030204" pitchFamily="18" charset="0"/>
                      </a:rPr>
                      <m:t>=9</m:t>
                    </m:r>
                  </m:oMath>
                </a14:m>
                <a:r>
                  <a:rPr sz="2800" dirty="0"/>
                  <a:t>, and </a:t>
                </a:r>
                <a14:m>
                  <m:oMath xmlns:m="http://schemas.openxmlformats.org/officeDocument/2006/math">
                    <m:r>
                      <a:rPr>
                        <a:latin typeface="Cambria Math" panose="02040503050406030204" pitchFamily="18" charset="0"/>
                      </a:rPr>
                      <m:t>𝛼</m:t>
                    </m:r>
                    <m:r>
                      <a:rPr>
                        <a:latin typeface="Cambria Math" panose="02040503050406030204" pitchFamily="18" charset="0"/>
                      </a:rPr>
                      <m:t>=0.10</m:t>
                    </m:r>
                  </m:oMath>
                </a14:m>
                <a:r>
                  <a:rPr sz="2800" dirty="0"/>
                  <a:t>. Using the table, we find that the critical value is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0.100</m:t>
                        </m:r>
                      </m:sub>
                      <m:sup>
                        <m:r>
                          <a:rPr>
                            <a:latin typeface="Cambria Math" panose="02040503050406030204" pitchFamily="18" charset="0"/>
                          </a:rPr>
                          <m:t>2</m:t>
                        </m:r>
                      </m:sup>
                    </m:sSubSup>
                    <m:r>
                      <a:rPr>
                        <a:latin typeface="Cambria Math" panose="02040503050406030204" pitchFamily="18" charset="0"/>
                      </a:rPr>
                      <m:t>=14.684</m:t>
                    </m:r>
                  </m:oMath>
                </a14:m>
                <a:r>
                  <a:rPr sz="2800" dirty="0"/>
                  <a:t>. Comparing the test statistic to the critical value, we have </a:t>
                </a:r>
                <a14:m>
                  <m:oMath xmlns:m="http://schemas.openxmlformats.org/officeDocument/2006/math">
                    <m:r>
                      <a:rPr>
                        <a:latin typeface="Cambria Math" panose="02040503050406030204" pitchFamily="18" charset="0"/>
                      </a:rPr>
                      <m:t>7.520&lt;14.684</m:t>
                    </m:r>
                  </m:oMath>
                </a14:m>
                <a:r>
                  <a:rPr sz="2800" dirty="0"/>
                  <a:t>, thus we fail to reject the null hypothesis.</a:t>
                </a:r>
              </a:p>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The Instead of using a rejection region, the calculator reported a </a:t>
                </a:r>
                <a:br>
                  <a:rPr lang="en-US" sz="2800" dirty="0"/>
                </a:br>
                <a14:m>
                  <m:oMath xmlns:m="http://schemas.openxmlformats.org/officeDocument/2006/math">
                    <m:r>
                      <a:rPr>
                        <a:latin typeface="Cambria Math" panose="02040503050406030204" pitchFamily="18" charset="0"/>
                      </a:rPr>
                      <m:t>𝑝</m:t>
                    </m:r>
                  </m:oMath>
                </a14:m>
                <a:r>
                  <a:rPr sz="2800" dirty="0"/>
                  <a:t>-value of approximately </a:t>
                </a:r>
                <a:r>
                  <a:rPr sz="2800" dirty="0">
                    <a:latin typeface="Cambria Math"/>
                  </a:rPr>
                  <a:t>0.5831</a:t>
                </a:r>
                <a:r>
                  <a:rPr sz="2800" dirty="0"/>
                  <a:t>, so we can compare that to the level of significance, </a:t>
                </a:r>
                <a14:m>
                  <m:oMath xmlns:m="http://schemas.openxmlformats.org/officeDocument/2006/math">
                    <m:r>
                      <a:rPr>
                        <a:latin typeface="Cambria Math" panose="02040503050406030204" pitchFamily="18" charset="0"/>
                      </a:rPr>
                      <m:t>𝛼</m:t>
                    </m:r>
                    <m:r>
                      <a:rPr>
                        <a:latin typeface="Cambria Math" panose="02040503050406030204" pitchFamily="18" charset="0"/>
                      </a:rPr>
                      <m:t>=0.10</m:t>
                    </m:r>
                  </m:oMath>
                </a14:m>
                <a:r>
                  <a:rPr sz="2800" dirty="0"/>
                  <a:t>. Since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dirty="0"/>
                  <a:t>, we fail to reject the null hypothesis.</a:t>
                </a:r>
              </a:p>
              <a:p>
                <a:r>
                  <a:rPr sz="2800" i="1" dirty="0"/>
                  <a:t>Interpretation</a:t>
                </a:r>
                <a:r>
                  <a:rPr sz="2800" dirty="0"/>
                  <a:t>: Thus, there is not enough evidence at this level of significance to conclude that there is an association between hair color and the combination of gender and marital status for this hairdresser's clients.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1333"/>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Degrees of Freedom in a Chi-Square Test for Association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794722"/>
              </a:xfrm>
            </p:spPr>
            <p:txBody>
              <a:bodyPr>
                <a:normAutofit/>
              </a:bodyPr>
              <a:lstStyle/>
              <a:p>
                <a:r>
                  <a:rPr sz="2800" dirty="0"/>
                  <a:t>In a chi-square test for association, the number of degrees of freedom for the chi-square distribution of the test statistic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𝑑𝑓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𝑅</m:t>
                          </m:r>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𝐶</m:t>
                          </m:r>
                          <m:r>
                            <a:rPr>
                              <a:latin typeface="Cambria Math" panose="02040503050406030204" pitchFamily="18" charset="0"/>
                            </a:rPr>
                            <m:t>−1</m:t>
                          </m:r>
                        </m:e>
                      </m:d>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𝑅</m:t>
                    </m:r>
                  </m:oMath>
                </a14:m>
                <a:r>
                  <a:rPr sz="2800" dirty="0"/>
                  <a:t> is the number of rows of data in the contingency table (not including the row of totals) and</a:t>
                </a:r>
              </a:p>
              <a:p>
                <a14:m>
                  <m:oMath xmlns:m="http://schemas.openxmlformats.org/officeDocument/2006/math">
                    <m:r>
                      <a:rPr>
                        <a:latin typeface="Cambria Math" panose="02040503050406030204" pitchFamily="18" charset="0"/>
                      </a:rPr>
                      <m:t>𝐶</m:t>
                    </m:r>
                  </m:oMath>
                </a14:m>
                <a:r>
                  <a:rPr sz="2800" dirty="0"/>
                  <a:t> is the number of columns of data in the contingency table (not including the column of totals).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794722"/>
              </a:xfrm>
              <a:blipFill>
                <a:blip r:embed="rId2" cstate="print"/>
                <a:stretch>
                  <a:fillRect l="-1328" t="-1276" b="-111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Rejection Region for Chi-Square Tests for Association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1180513"/>
              </a:xfrm>
            </p:spPr>
            <p:txBody>
              <a:bodyPr>
                <a:normAutofit/>
              </a:bodyPr>
              <a:lstStyle/>
              <a:p>
                <a:pPr>
                  <a:defRPr sz="2800"/>
                </a:pPr>
                <a:r>
                  <a:rPr lang="en-US" sz="2800" dirty="0"/>
                  <a:t>Reject the null hypothesis,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0</m:t>
                        </m:r>
                      </m:sub>
                    </m:sSub>
                    <m:r>
                      <m:rPr>
                        <m:nor/>
                      </m:rPr>
                      <a:rPr lang="ar-AE"/>
                      <m:t>, </m:t>
                    </m:r>
                    <m:r>
                      <m:rPr>
                        <m:nor/>
                      </m:rPr>
                      <a:rPr lang="en-US"/>
                      <m:t>if</m:t>
                    </m:r>
                    <m:r>
                      <m:rPr>
                        <m:nor/>
                      </m:rPr>
                      <a:rPr lang="en-US" b="0" i="0" smtClean="0"/>
                      <m:t>:</m:t>
                    </m:r>
                  </m:oMath>
                </a14:m>
                <a:endParaRPr lang="en-US" b="0" i="0" dirty="0"/>
              </a:p>
              <a:p>
                <a:pPr algn="ctr">
                  <a:defRPr sz="2800"/>
                </a:pP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𝜒</m:t>
                        </m:r>
                      </m:e>
                      <m:sup>
                        <m:r>
                          <a:rPr lang="ar-AE">
                            <a:latin typeface="Cambria Math" panose="02040503050406030204" pitchFamily="18" charset="0"/>
                          </a:rPr>
                          <m:t>2</m:t>
                        </m:r>
                      </m:sup>
                    </m:s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𝜒</m:t>
                        </m:r>
                      </m:e>
                      <m:sub>
                        <m:r>
                          <a:rPr lang="ar-AE">
                            <a:latin typeface="Cambria Math" panose="02040503050406030204" pitchFamily="18" charset="0"/>
                          </a:rPr>
                          <m:t>𝛼</m:t>
                        </m:r>
                      </m:sub>
                      <m:sup>
                        <m:r>
                          <a:rPr lang="ar-AE">
                            <a:latin typeface="Cambria Math" panose="02040503050406030204" pitchFamily="18" charset="0"/>
                          </a:rPr>
                          <m:t>2</m:t>
                        </m:r>
                      </m:sup>
                    </m:sSubSup>
                  </m:oMath>
                </a14:m>
                <a:r>
                  <a:rPr lang="ar-AE"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1180513"/>
              </a:xfrm>
              <a:blipFill>
                <a:blip r:embed="rId2" cstate="print"/>
                <a:stretch>
                  <a:fillRect l="-1328" t="-4020"/>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Procedure: Conclusions Using</a:t>
                </a:r>
                <a:r>
                  <a:rPr sz="2800"/>
                  <a:t> </a:t>
                </a:r>
                <a14:m>
                  <m:oMath xmlns:m="http://schemas.openxmlformats.org/officeDocument/2006/math">
                    <m:r>
                      <a:rPr sz="3200">
                        <a:latin typeface="Cambria Math"/>
                      </a:rPr>
                      <m:t>𝑝</m:t>
                    </m:r>
                  </m:oMath>
                </a14:m>
                <a:r>
                  <a:t>-Values for</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𝜒</m:t>
                        </m:r>
                      </m:e>
                      <m:sub>
                        <m:r>
                          <a:rPr sz="3200">
                            <a:latin typeface="Cambria Math"/>
                          </a:rPr>
                          <m:t>2</m:t>
                        </m:r>
                      </m:sub>
                    </m:sSub>
                  </m:oMath>
                </a14:m>
                <a:r>
                  <a:t>-distribution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1584922"/>
              </a:xfrm>
            </p:spPr>
            <p:txBody>
              <a:bodyPr>
                <a:normAutofit/>
              </a:bodyPr>
              <a:lstStyle/>
              <a:p>
                <a:pPr marL="514350" indent="-514350">
                  <a:buFont typeface="+mj-lt"/>
                  <a:buAutoNum type="arabicPeriod"/>
                  <a:defRPr sz="2800"/>
                </a:pPr>
                <a:r>
                  <a:rPr dirty="0"/>
                  <a:t>​</a:t>
                </a:r>
                <a:r>
                  <a:rPr sz="2800" dirty="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dirty="0"/>
                  <a:t>, then </a:t>
                </a:r>
                <a:r>
                  <a:rPr sz="2800" i="1" dirty="0"/>
                  <a:t>reject</a:t>
                </a:r>
                <a:r>
                  <a:rPr sz="2800" dirty="0"/>
                  <a:t> the null hypothesis.</a:t>
                </a:r>
              </a:p>
              <a:p>
                <a:pPr marL="514350" indent="-514350">
                  <a:buFont typeface="+mj-lt"/>
                  <a:buAutoNum type="arabicPeriod" startAt="2"/>
                  <a:defRPr sz="2800"/>
                </a:pPr>
                <a:r>
                  <a:rPr dirty="0"/>
                  <a:t>​</a:t>
                </a:r>
                <a:r>
                  <a:rPr sz="2800" dirty="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dirty="0"/>
                  <a:t>, then </a:t>
                </a:r>
                <a:r>
                  <a:rPr sz="2800" i="1" dirty="0"/>
                  <a:t>fail to reject</a:t>
                </a:r>
                <a:r>
                  <a:rPr sz="2800" dirty="0"/>
                  <a:t> the null hypothesis.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84922"/>
              </a:xfrm>
              <a:blipFill>
                <a:blip r:embed="rId3"/>
                <a:stretch>
                  <a:fillRect l="-1402" t="-3396" b="-188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10.7.1: Performing a Chi-Square Test for Association</a:t>
            </a:r>
          </a:p>
        </p:txBody>
      </p:sp>
      <p:sp>
        <p:nvSpPr>
          <p:cNvPr id="3" name="Text Placeholder 2"/>
          <p:cNvSpPr>
            <a:spLocks noGrp="1"/>
          </p:cNvSpPr>
          <p:nvPr>
            <p:ph type="body" sz="quarter" idx="10"/>
          </p:nvPr>
        </p:nvSpPr>
        <p:spPr/>
        <p:txBody>
          <a:bodyPr>
            <a:normAutofit/>
          </a:bodyPr>
          <a:lstStyle/>
          <a:p>
            <a:r>
              <a:rPr sz="2800"/>
              <a:t>Suppose that the following data were collected in a poll of </a:t>
            </a:r>
            <a:r>
              <a:rPr sz="2800">
                <a:latin typeface="Cambria Math"/>
              </a:rPr>
              <a:t>13,660</a:t>
            </a:r>
            <a:r>
              <a:rPr sz="2800"/>
              <a:t> randomly selected voters during a gubernatorial election campaign. The voters were asked if they lived in a rural or urban area of the state, as well as if they voted for the Republican, Democratic, or Independent candidate.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10.7.1: Performing a Chi-Square Test for Association (cont.)</a:t>
            </a:r>
          </a:p>
        </p:txBody>
      </p:sp>
      <p:graphicFrame>
        <p:nvGraphicFramePr>
          <p:cNvPr id="3" name="Table Placeholder 2"/>
          <p:cNvGraphicFramePr>
            <a:graphicFrameLocks noGrp="1"/>
          </p:cNvGraphicFramePr>
          <p:nvPr>
            <p:ph type="tbl" sz="quarter" idx="10"/>
          </p:nvPr>
        </p:nvGraphicFramePr>
        <p:xfrm>
          <a:off x="457200" y="1105523"/>
          <a:ext cx="8229600" cy="18542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gridSpan="5">
                  <a:txBody>
                    <a:bodyPr/>
                    <a:lstStyle/>
                    <a:p>
                      <a:pPr algn="ctr">
                        <a:defRPr sz="1800" b="1"/>
                      </a:pPr>
                      <a:r>
                        <a:t>Observed Sample of 13,660 Voters</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endParaRPr/>
                    </a:p>
                  </a:txBody>
                  <a:tcPr/>
                </a:tc>
                <a:tc>
                  <a:txBody>
                    <a:bodyPr/>
                    <a:lstStyle/>
                    <a:p>
                      <a:pPr algn="ctr">
                        <a:defRPr sz="1600" b="1"/>
                      </a:pPr>
                      <a:r>
                        <a:t>Republican</a:t>
                      </a:r>
                    </a:p>
                  </a:txBody>
                  <a:tcPr/>
                </a:tc>
                <a:tc>
                  <a:txBody>
                    <a:bodyPr/>
                    <a:lstStyle/>
                    <a:p>
                      <a:pPr algn="ctr">
                        <a:defRPr sz="1600" b="1"/>
                      </a:pPr>
                      <a:r>
                        <a:t>Democrat</a:t>
                      </a:r>
                    </a:p>
                  </a:txBody>
                  <a:tcPr/>
                </a:tc>
                <a:tc>
                  <a:txBody>
                    <a:bodyPr/>
                    <a:lstStyle/>
                    <a:p>
                      <a:pPr algn="ctr">
                        <a:defRPr sz="1600" b="1"/>
                      </a:pPr>
                      <a:r>
                        <a:t>Independent</a:t>
                      </a:r>
                    </a:p>
                  </a:txBody>
                  <a:tcPr/>
                </a:tc>
                <a:tc>
                  <a:txBody>
                    <a:bodyPr/>
                    <a:lstStyle/>
                    <a:p>
                      <a:pPr algn="ctr">
                        <a:defRPr sz="1600" b="1"/>
                      </a:pPr>
                      <a:r>
                        <a:t>Total</a:t>
                      </a:r>
                    </a:p>
                  </a:txBody>
                  <a:tcPr/>
                </a:tc>
                <a:extLst>
                  <a:ext uri="{0D108BD9-81ED-4DB2-BD59-A6C34878D82A}">
                    <a16:rowId xmlns:a16="http://schemas.microsoft.com/office/drawing/2014/main" val="10001"/>
                  </a:ext>
                </a:extLst>
              </a:tr>
              <a:tr h="370840">
                <a:tc>
                  <a:txBody>
                    <a:bodyPr/>
                    <a:lstStyle/>
                    <a:p>
                      <a:pPr algn="ctr">
                        <a:defRPr sz="1600" b="1"/>
                      </a:pPr>
                      <a:r>
                        <a:t>Rural</a:t>
                      </a:r>
                    </a:p>
                  </a:txBody>
                  <a:tcPr/>
                </a:tc>
                <a:tc>
                  <a:txBody>
                    <a:bodyPr/>
                    <a:lstStyle/>
                    <a:p>
                      <a:pPr algn="ctr"/>
                      <a:r>
                        <a:rPr sz="1600">
                          <a:latin typeface="Cambria Math"/>
                        </a:rPr>
                        <a:t>3455</a:t>
                      </a:r>
                    </a:p>
                  </a:txBody>
                  <a:tcPr/>
                </a:tc>
                <a:tc>
                  <a:txBody>
                    <a:bodyPr/>
                    <a:lstStyle/>
                    <a:p>
                      <a:pPr algn="ctr"/>
                      <a:r>
                        <a:rPr sz="1600">
                          <a:latin typeface="Cambria Math"/>
                        </a:rPr>
                        <a:t>2764</a:t>
                      </a:r>
                    </a:p>
                  </a:txBody>
                  <a:tcPr/>
                </a:tc>
                <a:tc>
                  <a:txBody>
                    <a:bodyPr/>
                    <a:lstStyle/>
                    <a:p>
                      <a:pPr algn="ctr"/>
                      <a:r>
                        <a:rPr sz="1600">
                          <a:latin typeface="Cambria Math"/>
                        </a:rPr>
                        <a:t>65</a:t>
                      </a:r>
                    </a:p>
                  </a:txBody>
                  <a:tcPr/>
                </a:tc>
                <a:tc>
                  <a:txBody>
                    <a:bodyPr/>
                    <a:lstStyle/>
                    <a:p>
                      <a:pPr algn="ctr"/>
                      <a:r>
                        <a:rPr sz="1600">
                          <a:latin typeface="Cambria Math"/>
                        </a:rPr>
                        <a:t>6284</a:t>
                      </a:r>
                    </a:p>
                  </a:txBody>
                  <a:tcPr/>
                </a:tc>
                <a:extLst>
                  <a:ext uri="{0D108BD9-81ED-4DB2-BD59-A6C34878D82A}">
                    <a16:rowId xmlns:a16="http://schemas.microsoft.com/office/drawing/2014/main" val="10002"/>
                  </a:ext>
                </a:extLst>
              </a:tr>
              <a:tr h="370840">
                <a:tc>
                  <a:txBody>
                    <a:bodyPr/>
                    <a:lstStyle/>
                    <a:p>
                      <a:pPr algn="ctr">
                        <a:defRPr sz="1600" b="1"/>
                      </a:pPr>
                      <a:r>
                        <a:t>Urban</a:t>
                      </a:r>
                    </a:p>
                  </a:txBody>
                  <a:tcPr/>
                </a:tc>
                <a:tc>
                  <a:txBody>
                    <a:bodyPr/>
                    <a:lstStyle/>
                    <a:p>
                      <a:pPr algn="ctr"/>
                      <a:r>
                        <a:rPr sz="1600">
                          <a:latin typeface="Cambria Math"/>
                        </a:rPr>
                        <a:t>3541</a:t>
                      </a:r>
                    </a:p>
                  </a:txBody>
                  <a:tcPr/>
                </a:tc>
                <a:tc>
                  <a:txBody>
                    <a:bodyPr/>
                    <a:lstStyle/>
                    <a:p>
                      <a:pPr algn="ctr"/>
                      <a:r>
                        <a:rPr sz="1600">
                          <a:latin typeface="Cambria Math"/>
                        </a:rPr>
                        <a:t>3762</a:t>
                      </a:r>
                    </a:p>
                  </a:txBody>
                  <a:tcPr/>
                </a:tc>
                <a:tc>
                  <a:txBody>
                    <a:bodyPr/>
                    <a:lstStyle/>
                    <a:p>
                      <a:pPr algn="ctr"/>
                      <a:r>
                        <a:rPr sz="1600">
                          <a:latin typeface="Cambria Math"/>
                        </a:rPr>
                        <a:t>73</a:t>
                      </a:r>
                    </a:p>
                  </a:txBody>
                  <a:tcPr/>
                </a:tc>
                <a:tc>
                  <a:txBody>
                    <a:bodyPr/>
                    <a:lstStyle/>
                    <a:p>
                      <a:pPr algn="ctr"/>
                      <a:r>
                        <a:rPr sz="1600">
                          <a:latin typeface="Cambria Math"/>
                        </a:rPr>
                        <a:t>7376</a:t>
                      </a:r>
                    </a:p>
                  </a:txBody>
                  <a:tcPr/>
                </a:tc>
                <a:extLst>
                  <a:ext uri="{0D108BD9-81ED-4DB2-BD59-A6C34878D82A}">
                    <a16:rowId xmlns:a16="http://schemas.microsoft.com/office/drawing/2014/main" val="10003"/>
                  </a:ext>
                </a:extLst>
              </a:tr>
              <a:tr h="370840">
                <a:tc>
                  <a:txBody>
                    <a:bodyPr/>
                    <a:lstStyle/>
                    <a:p>
                      <a:pPr algn="ctr">
                        <a:defRPr sz="1600" b="1"/>
                      </a:pPr>
                      <a:r>
                        <a:t>Total</a:t>
                      </a:r>
                    </a:p>
                  </a:txBody>
                  <a:tcPr/>
                </a:tc>
                <a:tc>
                  <a:txBody>
                    <a:bodyPr/>
                    <a:lstStyle/>
                    <a:p>
                      <a:pPr algn="ctr"/>
                      <a:r>
                        <a:rPr sz="1600">
                          <a:latin typeface="Cambria Math"/>
                        </a:rPr>
                        <a:t>6996</a:t>
                      </a:r>
                    </a:p>
                  </a:txBody>
                  <a:tcPr/>
                </a:tc>
                <a:tc>
                  <a:txBody>
                    <a:bodyPr/>
                    <a:lstStyle/>
                    <a:p>
                      <a:pPr algn="ctr"/>
                      <a:r>
                        <a:rPr sz="1600">
                          <a:latin typeface="Cambria Math"/>
                        </a:rPr>
                        <a:t>6526</a:t>
                      </a:r>
                    </a:p>
                  </a:txBody>
                  <a:tcPr/>
                </a:tc>
                <a:tc>
                  <a:txBody>
                    <a:bodyPr/>
                    <a:lstStyle/>
                    <a:p>
                      <a:pPr algn="ctr"/>
                      <a:r>
                        <a:rPr sz="1600">
                          <a:latin typeface="Cambria Math"/>
                        </a:rPr>
                        <a:t>138</a:t>
                      </a:r>
                    </a:p>
                  </a:txBody>
                  <a:tcPr/>
                </a:tc>
                <a:tc>
                  <a:txBody>
                    <a:bodyPr/>
                    <a:lstStyle/>
                    <a:p>
                      <a:pPr algn="ctr"/>
                      <a:r>
                        <a:rPr sz="1600">
                          <a:latin typeface="Cambria Math"/>
                        </a:rPr>
                        <a:t>13,660</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2367</Words>
  <Application>Microsoft Office PowerPoint</Application>
  <PresentationFormat>On-screen Show (4:3)</PresentationFormat>
  <Paragraphs>231</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Arial</vt:lpstr>
      <vt:lpstr>Courier New</vt:lpstr>
      <vt:lpstr>Cambria Math</vt:lpstr>
      <vt:lpstr>Office Theme</vt:lpstr>
      <vt:lpstr>Section 10.7</vt:lpstr>
      <vt:lpstr>Procedure: Null and Alternative Hypotheses for a Chi-Square Test for Association</vt:lpstr>
      <vt:lpstr>Formula: Expected Value of a Frequency in a Contingency Table</vt:lpstr>
      <vt:lpstr>Formula: Test Statistic for a Chi-Square Test for Association</vt:lpstr>
      <vt:lpstr>Formula: Degrees of Freedom in a Chi-Square Test for Association</vt:lpstr>
      <vt:lpstr>Procedure: Rejection Region for Chi-Square Tests for Association</vt:lpstr>
      <vt:lpstr>Procedure: Conclusions Using p-Values for χ_2-distribution</vt:lpstr>
      <vt:lpstr>Example 10.7.1: Performing a Chi-Square Test for Association</vt:lpstr>
      <vt:lpstr>Example 10.7.1: Performing a Chi-Square Test for Association (cont.)</vt:lpstr>
      <vt:lpstr>Example 10.7.1: Performing a Chi-Square Test for Association (cont.)</vt:lpstr>
      <vt:lpstr>Example 10.7.1: Performing a Chi-Square Test for Association (cont.)</vt:lpstr>
      <vt:lpstr>Example 10.7.1: Performing a Chi-Square Test for Association (cont.)</vt:lpstr>
      <vt:lpstr>Example 10.7.1: Performing a Chi-Square Test for Association (cont.)</vt:lpstr>
      <vt:lpstr>Example 10.7.1: Performing a Chi-Square Test for Association (cont.)</vt:lpstr>
      <vt:lpstr>Example 10.7.1: Performing a Chi-Square Test for Association (cont.)</vt:lpstr>
      <vt:lpstr>Memory Booster:</vt:lpstr>
      <vt:lpstr>Example 10.7.1: Performing a Chi-Square Test for Association (cont.)</vt:lpstr>
      <vt:lpstr>Technology</vt:lpstr>
      <vt:lpstr>Example 10.7.1: Performing a Chi-Square Test for Association (cont.)</vt:lpstr>
      <vt:lpstr>Example 10.7.1: Performing a Chi-Square Test for Association (cont.)</vt:lpstr>
      <vt:lpstr>Example 10.7.1: Performing a Chi-Square Test for Association (cont.)</vt:lpstr>
      <vt:lpstr>Example 10.7.1: Performing a Chi-Square Test for Association (cont.)</vt:lpstr>
      <vt:lpstr>Example 10.7.1: Performing a Chi-Square Test for Association (cont.)</vt:lpstr>
      <vt:lpstr>Example 10.7.1: Performing a Chi-Square Test for Association (cont.)</vt:lpstr>
      <vt:lpstr>Example 10.7.1: Performing a Chi-Square Test for Association (cont.)</vt:lpstr>
      <vt:lpstr>Technology</vt:lpstr>
      <vt:lpstr>Example 10.7.2: Performing a Chi-Square Test for Association</vt:lpstr>
      <vt:lpstr>Example 10.7.2: Performing a Chi-Square Test for Association (cont.)</vt:lpstr>
      <vt:lpstr>Example 10.7.2: Performing a Chi-Square Test for Association (cont.)</vt:lpstr>
      <vt:lpstr>Example 10.7.2: Performing a Chi-Square Test for Association (cont.)</vt:lpstr>
      <vt:lpstr>Example 10.7.2: Performing a Chi-Square Test for Association (cont.)</vt:lpstr>
      <vt:lpstr>Example 10.7.2: Performing a Chi-Square Test for Association (cont.)</vt:lpstr>
      <vt:lpstr>Example 10.7.2: Performing a Chi-Square Test for Association (cont.)</vt:lpstr>
      <vt:lpstr>Memory Booster:</vt:lpstr>
      <vt:lpstr>Example 10.7.2: Performing a Chi-Square Test for Association (cont.)</vt:lpstr>
      <vt:lpstr>Example 10.7.2: Performing a Chi-Square Test for Association (cont.)</vt:lpstr>
      <vt:lpstr>Example 10.7.2: Performing a Chi-Square Test for Association (cont.)</vt:lpstr>
      <vt:lpstr>Example 10.7.2: Performing a Chi-Square Test for Association (cont.)</vt:lpstr>
      <vt:lpstr>Example 10.7.2: Performing a Chi-Square Test for Association (cont.)</vt:lpstr>
      <vt:lpstr>Example 10.7.2: Performing a Chi-Square Test for Association (cont.)</vt:lpstr>
      <vt:lpstr>Example 10.7.2: Performing a Chi-Square Test for Association (cont.)</vt:lpstr>
      <vt:lpstr>Example 10.7.2: Performing a Chi-Square Test for Association (cont.)</vt:lpstr>
      <vt:lpstr>Example 10.7.2: Performing a Chi-Square Test for Association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Kyle Gilstrap</cp:lastModifiedBy>
  <cp:revision>124</cp:revision>
  <dcterms:created xsi:type="dcterms:W3CDTF">2013-04-26T14:43:13Z</dcterms:created>
  <dcterms:modified xsi:type="dcterms:W3CDTF">2020-06-03T16:15:07Z</dcterms:modified>
</cp:coreProperties>
</file>