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2"/>
  </p:notesMasterIdLst>
  <p:handoutMasterIdLst>
    <p:handoutMasterId r:id="rId6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12" r:id="rId15"/>
    <p:sldId id="269" r:id="rId16"/>
    <p:sldId id="270" r:id="rId17"/>
    <p:sldId id="271" r:id="rId18"/>
    <p:sldId id="272" r:id="rId19"/>
    <p:sldId id="273" r:id="rId20"/>
    <p:sldId id="275" r:id="rId21"/>
    <p:sldId id="313" r:id="rId22"/>
    <p:sldId id="276" r:id="rId23"/>
    <p:sldId id="277" r:id="rId24"/>
    <p:sldId id="278" r:id="rId25"/>
    <p:sldId id="314" r:id="rId26"/>
    <p:sldId id="279" r:id="rId27"/>
    <p:sldId id="281" r:id="rId28"/>
    <p:sldId id="315" r:id="rId29"/>
    <p:sldId id="282" r:id="rId30"/>
    <p:sldId id="283" r:id="rId31"/>
    <p:sldId id="284" r:id="rId32"/>
    <p:sldId id="285" r:id="rId33"/>
    <p:sldId id="316" r:id="rId34"/>
    <p:sldId id="286" r:id="rId35"/>
    <p:sldId id="287" r:id="rId36"/>
    <p:sldId id="288" r:id="rId37"/>
    <p:sldId id="289" r:id="rId38"/>
    <p:sldId id="291" r:id="rId39"/>
    <p:sldId id="292" r:id="rId40"/>
    <p:sldId id="293" r:id="rId41"/>
    <p:sldId id="317" r:id="rId42"/>
    <p:sldId id="294" r:id="rId43"/>
    <p:sldId id="296" r:id="rId44"/>
    <p:sldId id="298" r:id="rId45"/>
    <p:sldId id="318" r:id="rId46"/>
    <p:sldId id="297" r:id="rId47"/>
    <p:sldId id="299" r:id="rId48"/>
    <p:sldId id="300" r:id="rId49"/>
    <p:sldId id="301" r:id="rId50"/>
    <p:sldId id="302" r:id="rId51"/>
    <p:sldId id="319" r:id="rId52"/>
    <p:sldId id="303" r:id="rId53"/>
    <p:sldId id="320" r:id="rId54"/>
    <p:sldId id="304" r:id="rId55"/>
    <p:sldId id="305" r:id="rId56"/>
    <p:sldId id="306" r:id="rId57"/>
    <p:sldId id="321" r:id="rId58"/>
    <p:sldId id="309" r:id="rId59"/>
    <p:sldId id="310" r:id="rId60"/>
    <p:sldId id="311" r:id="rId61"/>
  </p:sldIdLst>
  <p:sldSz cx="9144000" cy="6858000" type="screen4x3"/>
  <p:notesSz cx="6858000" cy="9144000"/>
  <p:embeddedFontLst>
    <p:embeddedFont>
      <p:font typeface="Calibri" panose="020F0502020204030204" pitchFamily="34" charset="0"/>
      <p:regular r:id="rId64"/>
      <p:bold r:id="rId65"/>
      <p:italic r:id="rId66"/>
      <p:boldItalic r:id="rId67"/>
    </p:embeddedFont>
    <p:embeddedFont>
      <p:font typeface="Cambria Math" panose="02040503050406030204" pitchFamily="18" charset="0"/>
      <p:regular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4" clrIdx="1">
    <p:extLst>
      <p:ext uri="{19B8F6BF-5375-455C-9EA6-DF929625EA0E}">
        <p15:presenceInfo xmlns:p15="http://schemas.microsoft.com/office/powerpoint/2012/main" userId="S::aconger@hawkeslearning.com::ade6c5c3-e633-4050-96d1-34f11caf605e" providerId="AD"/>
      </p:ext>
    </p:extLst>
  </p:cmAuthor>
  <p:cmAuthor id="2" name="Sindhusha" initials="S" lastIdx="4" clrIdx="2">
    <p:extLst>
      <p:ext uri="{19B8F6BF-5375-455C-9EA6-DF929625EA0E}">
        <p15:presenceInfo xmlns:p15="http://schemas.microsoft.com/office/powerpoint/2012/main" userId="01d48f91606cf9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75" d="100"/>
          <a:sy n="75" d="100"/>
        </p:scale>
        <p:origin x="1536" y="6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25.sv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3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39.sv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50.svg"/></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3.png"/><Relationship Id="rId1" Type="http://schemas.openxmlformats.org/officeDocument/2006/relationships/slideLayout" Target="../slideLayouts/slideLayout3.xml"/><Relationship Id="rId5" Type="http://schemas.openxmlformats.org/officeDocument/2006/relationships/image" Target="../media/image54.svg"/><Relationship Id="rId4" Type="http://schemas.openxmlformats.org/officeDocument/2006/relationships/image" Target="../media/image53.png"/></Relationships>
</file>

<file path=ppt/slides/_rels/slide58.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Hypothesis Testing: Two Population Means (Sigma Known</a:t>
            </a:r>
            <a:r>
              <a:rPr lang="en-US" dirty="0"/>
              <a:t>, Independent Samples</a:t>
            </a:r>
            <a:r>
              <a:rPr dirty="0"/>
              <a:t>)</a:t>
            </a:r>
          </a:p>
        </p:txBody>
      </p:sp>
      <p:sp>
        <p:nvSpPr>
          <p:cNvPr id="3" name="Title 2"/>
          <p:cNvSpPr>
            <a:spLocks noGrp="1"/>
          </p:cNvSpPr>
          <p:nvPr>
            <p:ph type="title"/>
          </p:nvPr>
        </p:nvSpPr>
        <p:spPr/>
        <p:txBody>
          <a:bodyPr/>
          <a:lstStyle/>
          <a:p>
            <a:r>
              <a:t>Section 11.1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pPr>
                  <a:defRPr sz="3200"/>
                </a:pPr>
                <a:r>
                  <a:t>Example 11.1.1: Hypothesis Test for Two Population Means (Left-Tailed, Independent Samples,</a:t>
                </a:r>
                <a:r>
                  <a:rPr sz="2800"/>
                  <a:t> </a:t>
                </a:r>
                <a14:m>
                  <m:oMath xmlns:m="http://schemas.openxmlformats.org/officeDocument/2006/math">
                    <m:r>
                      <a:rPr sz="3200">
                        <a:latin typeface="Cambria Math"/>
                      </a:rPr>
                      <m:t>𝜎</m:t>
                    </m:r>
                  </m:oMath>
                </a14:m>
                <a:r>
                  <a:rPr sz="2800"/>
                  <a:t> </a:t>
                </a:r>
                <a:r>
                  <a:t>Known)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0000" r="-444" b="-16000"/>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fontScale="77500" lnSpcReduction="20000"/>
          </a:bodyPr>
          <a:lstStyle/>
          <a:p>
            <a:r>
              <a:rPr sz="2800"/>
              <a:t>A university researcher is interested in a new instructional method of English for university freshmen whose scores require them to complete remedial work. He is comparing the traditional two-semester instruction against the new one-semester co-requisite instruction. He wants to test the claim that students who are in the traditional English remediation sequence score lower on the departmental final exam in English Composition I than their counterparts in the new single semester co-requisite English class. Ninety-three randomly selected students were chosen for the study. Of this group, </a:t>
            </a:r>
            <a:r>
              <a:rPr sz="2800">
                <a:latin typeface="Cambria Math"/>
              </a:rPr>
              <a:t>41</a:t>
            </a:r>
            <a:r>
              <a:rPr sz="2800"/>
              <a:t> students were randomly chosen from the group who took the traditional remediation English classes. This group scored a mean of </a:t>
            </a:r>
            <a:r>
              <a:rPr sz="2800">
                <a:latin typeface="Cambria Math"/>
              </a:rPr>
              <a:t>66.47</a:t>
            </a:r>
            <a:r>
              <a:rPr sz="2800"/>
              <a:t> on the departmental final exam. The other </a:t>
            </a:r>
            <a:r>
              <a:rPr sz="2800">
                <a:latin typeface="Cambria Math"/>
              </a:rPr>
              <a:t>52</a:t>
            </a:r>
            <a:r>
              <a:rPr sz="2800"/>
              <a:t> students were randomly chosen from the new one semester co-requisite English classes and scored a mean of </a:t>
            </a:r>
            <a:r>
              <a:rPr sz="2800">
                <a:latin typeface="Cambria Math"/>
              </a:rPr>
              <a:t>69.43</a:t>
            </a:r>
            <a:r>
              <a:rPr sz="2800"/>
              <a:t> on the final exam. Assume that the population standard deviation for students in the traditional English class is known to be </a:t>
            </a:r>
            <a:r>
              <a:rPr sz="2800">
                <a:latin typeface="Cambria Math"/>
              </a:rPr>
              <a:t>8.05</a:t>
            </a:r>
            <a:r>
              <a:rPr sz="2800"/>
              <a:t> and the population standard deviation for students in the new co-requisite English class is known to be </a:t>
            </a:r>
            <a:r>
              <a:rPr sz="2800">
                <a:latin typeface="Cambria Math"/>
              </a:rPr>
              <a:t>9.22</a:t>
            </a:r>
            <a:r>
              <a:rPr sz="2800"/>
              <a:t>. Test the claim using a </a:t>
            </a:r>
            <a:r>
              <a:rPr sz="2800">
                <a:latin typeface="Cambria Math"/>
              </a:rPr>
              <a:t>0.10</a:t>
            </a:r>
            <a:r>
              <a:rPr sz="2800"/>
              <a:t> level of significance.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11.1.1: Hypothesis Test for Two Population Means (Left-Tailed, Independent Samples,</a:t>
                </a:r>
                <a:r>
                  <a:rPr sz="2000" dirty="0"/>
                  <a:t> </a:t>
                </a:r>
                <a14:m>
                  <m:oMath xmlns:m="http://schemas.openxmlformats.org/officeDocument/2006/math">
                    <m:r>
                      <a:rPr sz="2400">
                        <a:latin typeface="Cambria Math"/>
                      </a:rPr>
                      <m:t>𝜎</m:t>
                    </m:r>
                  </m:oMath>
                </a14:m>
                <a:r>
                  <a:rPr sz="2000" dirty="0"/>
                  <a:t> </a:t>
                </a:r>
                <a:r>
                  <a:rPr sz="2400" dirty="0"/>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t="-1333" r="-889"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a:t>Solution</a:t>
                </a:r>
              </a:p>
              <a:p>
                <a:pPr>
                  <a:defRPr b="1"/>
                </a:pPr>
                <a:r>
                  <a:rPr sz="2800"/>
                  <a:t>Step 1: State the null and alternative hypotheses.</a:t>
                </a:r>
              </a:p>
              <a:p>
                <a:pPr>
                  <a:defRPr sz="2800"/>
                </a:pPr>
                <a:r>
                  <a:rPr sz="2800"/>
                  <a:t>Begin by letting Population 1 be the students in the two-semester English remediation group and Population 2 be the students in the single semester co-requisite English class. The researcher wants to know if students in the two-semester English group score lower on the final exam than the students in the one-semester group. That is, the mean final exam score for Population 1 is less than the mean final exam score for Population 2. Written mathematically, this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&lt;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oMath>
                </a14:m>
                <a:r>
                  <a:rPr sz="2800"/>
                  <a:t>, and since this is the research hypothesis it will be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oMath>
                </a14:m>
                <a:r>
                  <a:rPr sz="2800"/>
                  <a:t>. The null hypothesis is the statement regarding the presumed status of the means, i.e., there is no difference between them. Thus, we have the following hypotheses.</a:t>
                </a:r>
              </a:p>
              <a:p>
                <a:pPr algn="ctr">
                  <a:defRPr sz="2800"/>
                </a:pPr>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oMath>
                </a14:m>
                <a:endParaRPr sz="2800"/>
              </a:p>
              <a:p>
                <a:pPr algn="ctr">
                  <a:defRPr sz="2800"/>
                </a:pP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&lt;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oMath>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963" t="-2086" r="-103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11.1.1: Hypothesis Test for Two Population Means (Left-Tailed, Independent Samples,</a:t>
                </a:r>
                <a:r>
                  <a:rPr sz="2000" dirty="0"/>
                  <a:t> </a:t>
                </a:r>
                <a14:m>
                  <m:oMath xmlns:m="http://schemas.openxmlformats.org/officeDocument/2006/math">
                    <m:r>
                      <a:rPr sz="2400">
                        <a:latin typeface="Cambria Math"/>
                      </a:rPr>
                      <m:t>𝜎</m:t>
                    </m:r>
                  </m:oMath>
                </a14:m>
                <a:r>
                  <a:rPr sz="2000" dirty="0"/>
                  <a:t> </a:t>
                </a:r>
                <a:r>
                  <a:rPr sz="2400" dirty="0"/>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t="-1333" r="-889"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2: Determine which distribution to use for the test statistic, and state the level of significance.</a:t>
                </a:r>
              </a:p>
              <a:p>
                <a:pPr>
                  <a:defRPr sz="2800"/>
                </a:pPr>
                <a:r>
                  <a:rPr sz="2800" dirty="0"/>
                  <a:t>We are comparing two population means when both population standard deviations are known. We also know that independent random samples were drawn, and both sample sizes are at least </a:t>
                </a:r>
                <a:r>
                  <a:rPr sz="2800" dirty="0">
                    <a:latin typeface="Cambria Math"/>
                  </a:rPr>
                  <a:t>30</a:t>
                </a:r>
                <a:r>
                  <a:rPr sz="2800" dirty="0"/>
                  <a:t>. Therefore, the </a:t>
                </a:r>
                <a:br>
                  <a:rPr lang="en-US" sz="2800" dirty="0"/>
                </a:br>
                <a14:m>
                  <m:oMath xmlns:m="http://schemas.openxmlformats.org/officeDocument/2006/math">
                    <m:r>
                      <a:rPr>
                        <a:latin typeface="Cambria Math" panose="02040503050406030204" pitchFamily="18" charset="0"/>
                      </a:rPr>
                      <m:t>𝑧</m:t>
                    </m:r>
                  </m:oMath>
                </a14:m>
                <a:r>
                  <a:rPr sz="2800" dirty="0"/>
                  <a:t>-test statistic, which has a standard normal distribution, is appropriate.</a:t>
                </a:r>
              </a:p>
              <a:p>
                <a:pPr>
                  <a:defRPr sz="2800"/>
                </a:pPr>
                <a:r>
                  <a:rPr sz="2800" dirty="0"/>
                  <a:t>For this hypothesis test, we are told to use a level of significance of </a:t>
                </a:r>
                <a14:m>
                  <m:oMath xmlns:m="http://schemas.openxmlformats.org/officeDocument/2006/math">
                    <m:r>
                      <a:rPr>
                        <a:latin typeface="Cambria Math" panose="02040503050406030204" pitchFamily="18" charset="0"/>
                      </a:rPr>
                      <m:t>𝛼</m:t>
                    </m:r>
                    <m:r>
                      <a:rPr>
                        <a:latin typeface="Cambria Math" panose="02040503050406030204" pitchFamily="18" charset="0"/>
                      </a:rPr>
                      <m:t>=0.10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11.1.1: Hypothesis Test for Two Population Means (Left-Tailed, Independent Samples,</a:t>
                </a:r>
                <a:r>
                  <a:rPr sz="2000" dirty="0"/>
                  <a:t> </a:t>
                </a:r>
                <a14:m>
                  <m:oMath xmlns:m="http://schemas.openxmlformats.org/officeDocument/2006/math">
                    <m:r>
                      <a:rPr sz="2400">
                        <a:latin typeface="Cambria Math"/>
                      </a:rPr>
                      <m:t>𝜎</m:t>
                    </m:r>
                  </m:oMath>
                </a14:m>
                <a:r>
                  <a:rPr sz="2000" dirty="0"/>
                  <a:t> </a:t>
                </a:r>
                <a:r>
                  <a:rPr sz="2400" dirty="0"/>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t="-1333" r="-889" b="-10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pPr>
              <a:defRPr b="1"/>
            </a:pPr>
            <a:r>
              <a:rPr sz="2800" dirty="0"/>
              <a:t>Step 3: Gather data and calculate the necessary sample statistics.</a:t>
            </a:r>
          </a:p>
          <a:p>
            <a:r>
              <a:rPr sz="2800" dirty="0"/>
              <a:t>The following values were given in the problem.</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2AE3ACFD-796E-48EB-B9A0-D4C45E195DE3}"/>
                  </a:ext>
                </a:extLst>
              </p:cNvPr>
              <p:cNvGraphicFramePr>
                <a:graphicFrameLocks noGrp="1"/>
              </p:cNvGraphicFramePr>
              <p:nvPr>
                <p:extLst>
                  <p:ext uri="{D42A27DB-BD31-4B8C-83A1-F6EECF244321}">
                    <p14:modId xmlns:p14="http://schemas.microsoft.com/office/powerpoint/2010/main" val="2078818796"/>
                  </p:ext>
                </p:extLst>
              </p:nvPr>
            </p:nvGraphicFramePr>
            <p:xfrm>
              <a:off x="304800" y="3048000"/>
              <a:ext cx="8229600" cy="1828800"/>
            </p:xfrm>
            <a:graphic>
              <a:graphicData uri="http://schemas.openxmlformats.org/drawingml/2006/table">
                <a:tbl>
                  <a:tblPr firstRow="1" bandRow="1">
                    <a:tableStyleId>{5940675A-B579-460E-94D1-54222C63F5DA}</a:tableStyleId>
                  </a:tblPr>
                  <a:tblGrid>
                    <a:gridCol w="4803881">
                      <a:extLst>
                        <a:ext uri="{9D8B030D-6E8A-4147-A177-3AD203B41FA5}">
                          <a16:colId xmlns:a16="http://schemas.microsoft.com/office/drawing/2014/main" val="2353838059"/>
                        </a:ext>
                      </a:extLst>
                    </a:gridCol>
                    <a:gridCol w="3425719">
                      <a:extLst>
                        <a:ext uri="{9D8B030D-6E8A-4147-A177-3AD203B41FA5}">
                          <a16:colId xmlns:a16="http://schemas.microsoft.com/office/drawing/2014/main" val="1632934192"/>
                        </a:ext>
                      </a:extLst>
                    </a:gridCol>
                  </a:tblGrid>
                  <a:tr h="370840">
                    <a:tc>
                      <a:txBody>
                        <a:bodyPr/>
                        <a:lstStyle/>
                        <a:p>
                          <a:pPr algn="ctr"/>
                          <a:r>
                            <a:rPr lang="en-US" sz="2400" dirty="0"/>
                            <a:t>Two-semester English Remediation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Co-Requisite English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599339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ar-AE" sz="2400" i="1" smtClean="0">
                                        <a:latin typeface="Cambria Math" panose="02040503050406030204" pitchFamily="18" charset="0"/>
                                      </a:rPr>
                                    </m:ctrlPr>
                                  </m:sSubPr>
                                  <m:e>
                                    <m:bar>
                                      <m:barPr>
                                        <m:pos m:val="top"/>
                                        <m:ctrlPr>
                                          <a:rPr lang="ar-AE" sz="2400" i="1">
                                            <a:latin typeface="Cambria Math" panose="02040503050406030204" pitchFamily="18" charset="0"/>
                                          </a:rPr>
                                        </m:ctrlPr>
                                      </m:barPr>
                                      <m:e>
                                        <m:r>
                                          <a:rPr lang="ar-AE" sz="2400">
                                            <a:latin typeface="Cambria Math" panose="02040503050406030204" pitchFamily="18" charset="0"/>
                                          </a:rPr>
                                          <m:t>𝑥</m:t>
                                        </m:r>
                                      </m:e>
                                    </m:bar>
                                  </m:e>
                                  <m:sub>
                                    <m:r>
                                      <a:rPr lang="ar-AE" sz="2400">
                                        <a:latin typeface="Cambria Math" panose="02040503050406030204" pitchFamily="18" charset="0"/>
                                      </a:rPr>
                                      <m:t>1</m:t>
                                    </m:r>
                                  </m:sub>
                                </m:sSub>
                                <m:r>
                                  <a:rPr lang="en-US" sz="2400" smtClean="0">
                                    <a:latin typeface="Cambria Math" panose="02040503050406030204" pitchFamily="18" charset="0"/>
                                  </a:rPr>
                                  <m:t>=</m:t>
                                </m:r>
                                <m:r>
                                  <a:rPr lang="en-US" sz="2400" smtClean="0">
                                    <a:latin typeface="Cambria Math" panose="02040503050406030204" pitchFamily="18" charset="0"/>
                                  </a:rPr>
                                  <m:t>66</m:t>
                                </m:r>
                                <m:r>
                                  <a:rPr lang="en-US" sz="2400" smtClean="0">
                                    <a:latin typeface="Cambria Math" panose="02040503050406030204" pitchFamily="18" charset="0"/>
                                  </a:rPr>
                                  <m:t>.</m:t>
                                </m:r>
                                <m:r>
                                  <a:rPr lang="en-US" sz="2400" smtClean="0">
                                    <a:latin typeface="Cambria Math" panose="02040503050406030204" pitchFamily="18" charset="0"/>
                                  </a:rPr>
                                  <m:t>47</m:t>
                                </m:r>
                              </m:oMath>
                            </m:oMathPara>
                          </a14:m>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ar-AE" sz="2400" i="1" smtClean="0">
                                        <a:latin typeface="Cambria Math" panose="02040503050406030204" pitchFamily="18" charset="0"/>
                                      </a:rPr>
                                    </m:ctrlPr>
                                  </m:sSubPr>
                                  <m:e>
                                    <m:bar>
                                      <m:barPr>
                                        <m:pos m:val="top"/>
                                        <m:ctrlPr>
                                          <a:rPr lang="ar-AE" sz="2400" i="1">
                                            <a:latin typeface="Cambria Math" panose="02040503050406030204" pitchFamily="18" charset="0"/>
                                          </a:rPr>
                                        </m:ctrlPr>
                                      </m:barPr>
                                      <m:e>
                                        <m:r>
                                          <a:rPr lang="ar-AE" sz="2400">
                                            <a:latin typeface="Cambria Math" panose="02040503050406030204" pitchFamily="18" charset="0"/>
                                          </a:rPr>
                                          <m:t>𝑥</m:t>
                                        </m:r>
                                      </m:e>
                                    </m:bar>
                                  </m:e>
                                  <m:sub>
                                    <m:r>
                                      <a:rPr lang="en-US" sz="2400" smtClean="0">
                                        <a:latin typeface="Cambria Math" panose="02040503050406030204" pitchFamily="18" charset="0"/>
                                      </a:rPr>
                                      <m:t>2</m:t>
                                    </m:r>
                                  </m:sub>
                                </m:sSub>
                                <m:r>
                                  <a:rPr lang="en-US" sz="2400" smtClean="0">
                                    <a:latin typeface="Cambria Math" panose="02040503050406030204" pitchFamily="18" charset="0"/>
                                  </a:rPr>
                                  <m:t>=</m:t>
                                </m:r>
                                <m:r>
                                  <a:rPr lang="en-US" sz="2400" smtClean="0">
                                    <a:latin typeface="Cambria Math" panose="02040503050406030204" pitchFamily="18" charset="0"/>
                                  </a:rPr>
                                  <m:t>69</m:t>
                                </m:r>
                                <m:r>
                                  <a:rPr lang="en-US" sz="2400" smtClean="0">
                                    <a:latin typeface="Cambria Math" panose="02040503050406030204" pitchFamily="18" charset="0"/>
                                  </a:rPr>
                                  <m:t>.</m:t>
                                </m:r>
                                <m:r>
                                  <a:rPr lang="en-US" sz="2400" smtClean="0">
                                    <a:latin typeface="Cambria Math" panose="02040503050406030204" pitchFamily="18" charset="0"/>
                                  </a:rPr>
                                  <m:t>43</m:t>
                                </m:r>
                              </m:oMath>
                            </m:oMathPara>
                          </a14:m>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257266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ar-AE" sz="2400" smtClean="0">
                                        <a:latin typeface="Cambria Math" panose="02040503050406030204" pitchFamily="18" charset="0"/>
                                      </a:rPr>
                                      <m:t>𝜎</m:t>
                                    </m:r>
                                  </m:e>
                                  <m:sub>
                                    <m:r>
                                      <a:rPr lang="en-US" sz="2400" smtClean="0">
                                        <a:latin typeface="Cambria Math" panose="02040503050406030204" pitchFamily="18" charset="0"/>
                                      </a:rPr>
                                      <m:t>1</m:t>
                                    </m:r>
                                  </m:sub>
                                </m:sSub>
                                <m:r>
                                  <a:rPr lang="en-US" sz="2400" smtClean="0">
                                    <a:latin typeface="Cambria Math" panose="02040503050406030204" pitchFamily="18" charset="0"/>
                                  </a:rPr>
                                  <m:t>=</m:t>
                                </m:r>
                                <m:r>
                                  <a:rPr lang="en-US" sz="2400" smtClean="0">
                                    <a:latin typeface="Cambria Math" panose="02040503050406030204" pitchFamily="18" charset="0"/>
                                  </a:rPr>
                                  <m:t>8</m:t>
                                </m:r>
                                <m:r>
                                  <a:rPr lang="en-US" sz="2400" smtClean="0">
                                    <a:latin typeface="Cambria Math" panose="02040503050406030204" pitchFamily="18" charset="0"/>
                                  </a:rPr>
                                  <m:t>.</m:t>
                                </m:r>
                                <m:r>
                                  <a:rPr lang="en-US" sz="2400" smtClean="0">
                                    <a:latin typeface="Cambria Math" panose="02040503050406030204" pitchFamily="18" charset="0"/>
                                  </a:rPr>
                                  <m:t>05</m:t>
                                </m:r>
                              </m:oMath>
                            </m:oMathPara>
                          </a14:m>
                          <a:endParaRPr lang="en-US" sz="24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ar-AE" sz="2400" smtClean="0">
                                        <a:latin typeface="Cambria Math" panose="02040503050406030204" pitchFamily="18" charset="0"/>
                                      </a:rPr>
                                      <m:t>𝜎</m:t>
                                    </m:r>
                                  </m:e>
                                  <m:sub>
                                    <m:r>
                                      <a:rPr lang="en-US" sz="2400" smtClean="0">
                                        <a:latin typeface="Cambria Math" panose="02040503050406030204" pitchFamily="18" charset="0"/>
                                      </a:rPr>
                                      <m:t>2</m:t>
                                    </m:r>
                                  </m:sub>
                                </m:sSub>
                                <m:r>
                                  <a:rPr lang="en-US" sz="2400" smtClean="0">
                                    <a:latin typeface="Cambria Math" panose="02040503050406030204" pitchFamily="18" charset="0"/>
                                  </a:rPr>
                                  <m:t>=</m:t>
                                </m:r>
                                <m:r>
                                  <a:rPr lang="en-US" sz="2400" smtClean="0">
                                    <a:latin typeface="Cambria Math" panose="02040503050406030204" pitchFamily="18" charset="0"/>
                                  </a:rPr>
                                  <m:t>9</m:t>
                                </m:r>
                                <m:r>
                                  <a:rPr lang="en-US" sz="2400" smtClean="0">
                                    <a:latin typeface="Cambria Math" panose="02040503050406030204" pitchFamily="18" charset="0"/>
                                  </a:rPr>
                                  <m:t>.</m:t>
                                </m:r>
                                <m:r>
                                  <a:rPr lang="en-US" sz="2400" smtClean="0">
                                    <a:latin typeface="Cambria Math" panose="02040503050406030204" pitchFamily="18" charset="0"/>
                                  </a:rPr>
                                  <m:t>22</m:t>
                                </m:r>
                              </m:oMath>
                            </m:oMathPara>
                          </a14:m>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842678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𝑛</m:t>
                                    </m:r>
                                  </m:e>
                                  <m:sub>
                                    <m:r>
                                      <a:rPr lang="en-US" sz="2400" smtClean="0">
                                        <a:latin typeface="Cambria Math" panose="02040503050406030204" pitchFamily="18" charset="0"/>
                                      </a:rPr>
                                      <m:t>1</m:t>
                                    </m:r>
                                  </m:sub>
                                </m:sSub>
                                <m:r>
                                  <a:rPr lang="en-US" sz="2400" smtClean="0">
                                    <a:latin typeface="Cambria Math" panose="02040503050406030204" pitchFamily="18" charset="0"/>
                                  </a:rPr>
                                  <m:t>=</m:t>
                                </m:r>
                                <m:r>
                                  <a:rPr lang="en-US" sz="2400" smtClean="0">
                                    <a:latin typeface="Cambria Math" panose="02040503050406030204" pitchFamily="18" charset="0"/>
                                  </a:rPr>
                                  <m:t>41</m:t>
                                </m:r>
                              </m:oMath>
                            </m:oMathPara>
                          </a14:m>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𝑛</m:t>
                                    </m:r>
                                  </m:e>
                                  <m:sub>
                                    <m:r>
                                      <a:rPr lang="en-US" sz="2400" smtClean="0">
                                        <a:latin typeface="Cambria Math" panose="02040503050406030204" pitchFamily="18" charset="0"/>
                                      </a:rPr>
                                      <m:t>2</m:t>
                                    </m:r>
                                  </m:sub>
                                </m:sSub>
                                <m:r>
                                  <a:rPr lang="en-US" sz="2400" smtClean="0">
                                    <a:latin typeface="Cambria Math" panose="02040503050406030204" pitchFamily="18" charset="0"/>
                                  </a:rPr>
                                  <m:t>=</m:t>
                                </m:r>
                                <m:r>
                                  <a:rPr lang="en-US" sz="2400" smtClean="0">
                                    <a:latin typeface="Cambria Math" panose="02040503050406030204" pitchFamily="18" charset="0"/>
                                  </a:rPr>
                                  <m:t>52</m:t>
                                </m:r>
                              </m:oMath>
                            </m:oMathPara>
                          </a14:m>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9226980"/>
                      </a:ext>
                    </a:extLst>
                  </a:tr>
                </a:tbl>
              </a:graphicData>
            </a:graphic>
          </p:graphicFrame>
        </mc:Choice>
        <mc:Fallback xmlns="">
          <p:graphicFrame>
            <p:nvGraphicFramePr>
              <p:cNvPr id="4" name="Table 4">
                <a:extLst>
                  <a:ext uri="{FF2B5EF4-FFF2-40B4-BE49-F238E27FC236}">
                    <a16:creationId xmlns:a16="http://schemas.microsoft.com/office/drawing/2014/main" id="{2AE3ACFD-796E-48EB-B9A0-D4C45E195DE3}"/>
                  </a:ext>
                </a:extLst>
              </p:cNvPr>
              <p:cNvGraphicFramePr>
                <a:graphicFrameLocks noGrp="1"/>
              </p:cNvGraphicFramePr>
              <p:nvPr>
                <p:extLst>
                  <p:ext uri="{D42A27DB-BD31-4B8C-83A1-F6EECF244321}">
                    <p14:modId xmlns:p14="http://schemas.microsoft.com/office/powerpoint/2010/main" val="2078818796"/>
                  </p:ext>
                </p:extLst>
              </p:nvPr>
            </p:nvGraphicFramePr>
            <p:xfrm>
              <a:off x="304800" y="3048000"/>
              <a:ext cx="8229600" cy="1828800"/>
            </p:xfrm>
            <a:graphic>
              <a:graphicData uri="http://schemas.openxmlformats.org/drawingml/2006/table">
                <a:tbl>
                  <a:tblPr firstRow="1" bandRow="1">
                    <a:tableStyleId>{5940675A-B579-460E-94D1-54222C63F5DA}</a:tableStyleId>
                  </a:tblPr>
                  <a:tblGrid>
                    <a:gridCol w="4803881">
                      <a:extLst>
                        <a:ext uri="{9D8B030D-6E8A-4147-A177-3AD203B41FA5}">
                          <a16:colId xmlns:a16="http://schemas.microsoft.com/office/drawing/2014/main" val="2353838059"/>
                        </a:ext>
                      </a:extLst>
                    </a:gridCol>
                    <a:gridCol w="3425719">
                      <a:extLst>
                        <a:ext uri="{9D8B030D-6E8A-4147-A177-3AD203B41FA5}">
                          <a16:colId xmlns:a16="http://schemas.microsoft.com/office/drawing/2014/main" val="1632934192"/>
                        </a:ext>
                      </a:extLst>
                    </a:gridCol>
                  </a:tblGrid>
                  <a:tr h="457200">
                    <a:tc>
                      <a:txBody>
                        <a:bodyPr/>
                        <a:lstStyle/>
                        <a:p>
                          <a:pPr algn="ctr"/>
                          <a:r>
                            <a:rPr lang="en-US" sz="2400" dirty="0"/>
                            <a:t>Two-semester English Remediation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Co-Requisite English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5993393"/>
                      </a:ext>
                    </a:extLst>
                  </a:tr>
                  <a:tr h="45720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110667" r="-71320" b="-202667"/>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40214" t="-110667" b="-202667"/>
                          </a:stretch>
                        </a:blipFill>
                      </a:tcPr>
                    </a:tc>
                    <a:extLst>
                      <a:ext uri="{0D108BD9-81ED-4DB2-BD59-A6C34878D82A}">
                        <a16:rowId xmlns:a16="http://schemas.microsoft.com/office/drawing/2014/main" val="1002572665"/>
                      </a:ext>
                    </a:extLst>
                  </a:tr>
                  <a:tr h="45720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210667" r="-71320" b="-102667"/>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40214" t="-210667" b="-102667"/>
                          </a:stretch>
                        </a:blipFill>
                      </a:tcPr>
                    </a:tc>
                    <a:extLst>
                      <a:ext uri="{0D108BD9-81ED-4DB2-BD59-A6C34878D82A}">
                        <a16:rowId xmlns:a16="http://schemas.microsoft.com/office/drawing/2014/main" val="1718426784"/>
                      </a:ext>
                    </a:extLst>
                  </a:tr>
                  <a:tr h="45720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310667" r="-71320" b="-2667"/>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40214" t="-310667" b="-2667"/>
                          </a:stretch>
                        </a:blipFill>
                      </a:tcPr>
                    </a:tc>
                    <a:extLst>
                      <a:ext uri="{0D108BD9-81ED-4DB2-BD59-A6C34878D82A}">
                        <a16:rowId xmlns:a16="http://schemas.microsoft.com/office/drawing/2014/main" val="459226980"/>
                      </a:ext>
                    </a:extLst>
                  </a:tr>
                </a:tbl>
              </a:graphicData>
            </a:graphic>
          </p:graphicFrame>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11.1.1: Hypothesis Test for Two Population Means (Left-Tailed, Independent Samples,</a:t>
                </a:r>
                <a:r>
                  <a:rPr sz="2000" dirty="0"/>
                  <a:t> </a:t>
                </a:r>
                <a14:m>
                  <m:oMath xmlns:m="http://schemas.openxmlformats.org/officeDocument/2006/math">
                    <m:r>
                      <a:rPr sz="2400">
                        <a:latin typeface="Cambria Math"/>
                      </a:rPr>
                      <m:t>𝜎</m:t>
                    </m:r>
                  </m:oMath>
                </a14:m>
                <a:r>
                  <a:rPr sz="2000" dirty="0"/>
                  <a:t> </a:t>
                </a:r>
                <a:r>
                  <a:rPr sz="2400" dirty="0"/>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t="-1333" r="-889"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b="1"/>
                </a:pPr>
                <a:r>
                  <a:rPr lang="en-US" sz="2800" dirty="0"/>
                  <a:t>Tables:</a:t>
                </a:r>
              </a:p>
              <a:p>
                <a:pPr>
                  <a:defRPr sz="2800"/>
                </a:pPr>
                <a:r>
                  <a:rPr lang="en-US" sz="2800" dirty="0"/>
                  <a:t>If you are using tables to find the rejection region or </a:t>
                </a:r>
                <a14:m>
                  <m:oMath xmlns:m="http://schemas.openxmlformats.org/officeDocument/2006/math">
                    <m:r>
                      <a:rPr lang="en-US">
                        <a:latin typeface="Cambria Math" panose="02040503050406030204" pitchFamily="18" charset="0"/>
                      </a:rPr>
                      <m:t>𝑝</m:t>
                    </m:r>
                  </m:oMath>
                </a14:m>
                <a:r>
                  <a:rPr lang="en-US" sz="2800" dirty="0"/>
                  <a:t>-value when drawing your conclusion, you will need to calculate the </a:t>
                </a:r>
                <a14:m>
                  <m:oMath xmlns:m="http://schemas.openxmlformats.org/officeDocument/2006/math">
                    <m:r>
                      <a:rPr lang="en-US">
                        <a:latin typeface="Cambria Math" panose="02040503050406030204" pitchFamily="18" charset="0"/>
                      </a:rPr>
                      <m:t>𝑧</m:t>
                    </m:r>
                  </m:oMath>
                </a14:m>
                <a:r>
                  <a:rPr lang="en-US" sz="2800" dirty="0"/>
                  <a:t>-test statistic as follows.</a:t>
                </a:r>
              </a:p>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𝑧</m:t>
                      </m:r>
                      <m:r>
                        <a:rPr lang="en-US">
                          <a:latin typeface="Cambria Math" panose="02040503050406030204" pitchFamily="18" charset="0"/>
                        </a:rPr>
                        <m:t>=</m:t>
                      </m:r>
                      <m:f>
                        <m:fPr>
                          <m:ctrlPr>
                            <a:rPr lang="ar-AE" i="1">
                              <a:latin typeface="Cambria Math" panose="02040503050406030204" pitchFamily="18" charset="0"/>
                            </a:rPr>
                          </m:ctrlPr>
                        </m:fPr>
                        <m:num>
                          <m:d>
                            <m:dPr>
                              <m:ctrlPr>
                                <a:rPr lang="ar-AE" i="1">
                                  <a:latin typeface="Cambria Math" panose="02040503050406030204" pitchFamily="18" charset="0"/>
                                </a:rPr>
                              </m:ctrlPr>
                            </m:dPr>
                            <m:e>
                              <m:sSub>
                                <m:sSubPr>
                                  <m:ctrlPr>
                                    <a:rPr lang="ar-AE" i="1">
                                      <a:latin typeface="Cambria Math" panose="02040503050406030204" pitchFamily="18" charset="0"/>
                                    </a:rPr>
                                  </m:ctrlPr>
                                </m:sSubPr>
                                <m:e>
                                  <m:bar>
                                    <m:barPr>
                                      <m:pos m:val="top"/>
                                      <m:ctrlPr>
                                        <a:rPr lang="ar-AE" i="1">
                                          <a:latin typeface="Cambria Math" panose="02040503050406030204" pitchFamily="18" charset="0"/>
                                        </a:rPr>
                                      </m:ctrlPr>
                                    </m:barPr>
                                    <m:e>
                                      <m:r>
                                        <a:rPr lang="ar-AE">
                                          <a:latin typeface="Cambria Math" panose="02040503050406030204" pitchFamily="18" charset="0"/>
                                        </a:rPr>
                                        <m:t>𝑥</m:t>
                                      </m:r>
                                    </m:e>
                                  </m:ba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bar>
                                    <m:barPr>
                                      <m:pos m:val="top"/>
                                      <m:ctrlPr>
                                        <a:rPr lang="ar-AE" i="1">
                                          <a:latin typeface="Cambria Math" panose="02040503050406030204" pitchFamily="18" charset="0"/>
                                        </a:rPr>
                                      </m:ctrlPr>
                                    </m:barPr>
                                    <m:e>
                                      <m:r>
                                        <a:rPr lang="ar-AE">
                                          <a:latin typeface="Cambria Math" panose="02040503050406030204" pitchFamily="18" charset="0"/>
                                        </a:rPr>
                                        <m:t>𝑥</m:t>
                                      </m:r>
                                    </m:e>
                                  </m:bar>
                                </m:e>
                                <m:sub>
                                  <m:r>
                                    <a:rPr lang="ar-AE">
                                      <a:latin typeface="Cambria Math" panose="02040503050406030204" pitchFamily="18" charset="0"/>
                                    </a:rPr>
                                    <m:t>2</m:t>
                                  </m:r>
                                </m:sub>
                              </m:sSub>
                            </m:e>
                          </m:d>
                          <m:r>
                            <a:rPr lang="ar-AE">
                              <a:latin typeface="Cambria Math" panose="02040503050406030204" pitchFamily="18" charset="0"/>
                            </a:rPr>
                            <m:t>−</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𝜇</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𝜇</m:t>
                                  </m:r>
                                </m:e>
                                <m:sub>
                                  <m:r>
                                    <a:rPr lang="ar-AE">
                                      <a:latin typeface="Cambria Math" panose="02040503050406030204" pitchFamily="18" charset="0"/>
                                    </a:rPr>
                                    <m:t>2</m:t>
                                  </m:r>
                                </m:sub>
                              </m:sSub>
                            </m:e>
                          </m:d>
                        </m:num>
                        <m:den>
                          <m:rad>
                            <m:radPr>
                              <m:degHide m:val="on"/>
                              <m:ctrlPr>
                                <a:rPr lang="ar-AE" i="1">
                                  <a:latin typeface="Cambria Math" panose="02040503050406030204" pitchFamily="18" charset="0"/>
                                </a:rPr>
                              </m:ctrlPr>
                            </m:radPr>
                            <m:deg/>
                            <m:e>
                              <m:f>
                                <m:fPr>
                                  <m:ctrlPr>
                                    <a:rPr lang="ar-AE" i="1">
                                      <a:latin typeface="Cambria Math" panose="02040503050406030204" pitchFamily="18" charset="0"/>
                                    </a:rPr>
                                  </m:ctrlPr>
                                </m:fPr>
                                <m:num>
                                  <m:sSubSup>
                                    <m:sSubSupPr>
                                      <m:ctrlPr>
                                        <a:rPr lang="ar-AE" i="1">
                                          <a:latin typeface="Cambria Math" panose="02040503050406030204" pitchFamily="18" charset="0"/>
                                        </a:rPr>
                                      </m:ctrlPr>
                                    </m:sSubSupPr>
                                    <m:e>
                                      <m:r>
                                        <a:rPr lang="ar-AE">
                                          <a:latin typeface="Cambria Math" panose="02040503050406030204" pitchFamily="18" charset="0"/>
                                        </a:rPr>
                                        <m:t>𝜎</m:t>
                                      </m:r>
                                    </m:e>
                                    <m:sub>
                                      <m:r>
                                        <a:rPr lang="ar-AE">
                                          <a:latin typeface="Cambria Math" panose="02040503050406030204" pitchFamily="18" charset="0"/>
                                        </a:rPr>
                                        <m:t>1</m:t>
                                      </m:r>
                                    </m:sub>
                                    <m:sup>
                                      <m:r>
                                        <a:rPr lang="ar-AE">
                                          <a:latin typeface="Cambria Math" panose="02040503050406030204" pitchFamily="18" charset="0"/>
                                        </a:rPr>
                                        <m:t>2</m:t>
                                      </m:r>
                                    </m:sup>
                                  </m:sSubSup>
                                </m:num>
                                <m:den>
                                  <m:sSub>
                                    <m:sSubPr>
                                      <m:ctrlPr>
                                        <a:rPr lang="ar-AE" i="1">
                                          <a:latin typeface="Cambria Math" panose="02040503050406030204" pitchFamily="18" charset="0"/>
                                        </a:rPr>
                                      </m:ctrlPr>
                                    </m:sSubPr>
                                    <m:e>
                                      <m:r>
                                        <a:rPr lang="ar-AE">
                                          <a:latin typeface="Cambria Math" panose="02040503050406030204" pitchFamily="18" charset="0"/>
                                        </a:rPr>
                                        <m:t>𝑛</m:t>
                                      </m:r>
                                    </m:e>
                                    <m:sub>
                                      <m:r>
                                        <a:rPr lang="ar-AE">
                                          <a:latin typeface="Cambria Math" panose="02040503050406030204" pitchFamily="18" charset="0"/>
                                        </a:rPr>
                                        <m:t>1</m:t>
                                      </m:r>
                                    </m:sub>
                                  </m:sSub>
                                </m:den>
                              </m:f>
                              <m:r>
                                <a:rPr lang="ar-AE">
                                  <a:latin typeface="Cambria Math" panose="02040503050406030204" pitchFamily="18" charset="0"/>
                                </a:rPr>
                                <m:t>+</m:t>
                              </m:r>
                              <m:f>
                                <m:fPr>
                                  <m:ctrlPr>
                                    <a:rPr lang="ar-AE" i="1">
                                      <a:latin typeface="Cambria Math" panose="02040503050406030204" pitchFamily="18" charset="0"/>
                                    </a:rPr>
                                  </m:ctrlPr>
                                </m:fPr>
                                <m:num>
                                  <m:sSubSup>
                                    <m:sSubSupPr>
                                      <m:ctrlPr>
                                        <a:rPr lang="ar-AE" i="1">
                                          <a:latin typeface="Cambria Math" panose="02040503050406030204" pitchFamily="18" charset="0"/>
                                        </a:rPr>
                                      </m:ctrlPr>
                                    </m:sSubSupPr>
                                    <m:e>
                                      <m:r>
                                        <a:rPr lang="ar-AE">
                                          <a:latin typeface="Cambria Math" panose="02040503050406030204" pitchFamily="18" charset="0"/>
                                        </a:rPr>
                                        <m:t>𝜎</m:t>
                                      </m:r>
                                    </m:e>
                                    <m:sub>
                                      <m:r>
                                        <a:rPr lang="ar-AE">
                                          <a:latin typeface="Cambria Math" panose="02040503050406030204" pitchFamily="18" charset="0"/>
                                        </a:rPr>
                                        <m:t>2</m:t>
                                      </m:r>
                                    </m:sub>
                                    <m:sup>
                                      <m:r>
                                        <a:rPr lang="ar-AE">
                                          <a:latin typeface="Cambria Math" panose="02040503050406030204" pitchFamily="18" charset="0"/>
                                        </a:rPr>
                                        <m:t>2</m:t>
                                      </m:r>
                                    </m:sup>
                                  </m:sSubSup>
                                </m:num>
                                <m:den>
                                  <m:sSub>
                                    <m:sSubPr>
                                      <m:ctrlPr>
                                        <a:rPr lang="ar-AE" i="1">
                                          <a:latin typeface="Cambria Math" panose="02040503050406030204" pitchFamily="18" charset="0"/>
                                        </a:rPr>
                                      </m:ctrlPr>
                                    </m:sSubPr>
                                    <m:e>
                                      <m:r>
                                        <a:rPr lang="ar-AE">
                                          <a:latin typeface="Cambria Math" panose="02040503050406030204" pitchFamily="18" charset="0"/>
                                        </a:rPr>
                                        <m:t>𝑛</m:t>
                                      </m:r>
                                    </m:e>
                                    <m:sub>
                                      <m:r>
                                        <a:rPr lang="ar-AE">
                                          <a:latin typeface="Cambria Math" panose="02040503050406030204" pitchFamily="18" charset="0"/>
                                        </a:rPr>
                                        <m:t>2</m:t>
                                      </m:r>
                                    </m:sub>
                                  </m:sSub>
                                </m:den>
                              </m:f>
                            </m:e>
                          </m:rad>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𝑧</m:t>
                          </m:r>
                        </m:e>
                      </m:phant>
                      <m:r>
                        <a:rPr lang="ar-AE">
                          <a:latin typeface="Cambria Math" panose="02040503050406030204" pitchFamily="18" charset="0"/>
                        </a:rPr>
                        <m:t>=</m:t>
                      </m:r>
                      <m:f>
                        <m:fPr>
                          <m:ctrlPr>
                            <a:rPr lang="ar-AE" i="1">
                              <a:latin typeface="Cambria Math" panose="02040503050406030204" pitchFamily="18" charset="0"/>
                            </a:rPr>
                          </m:ctrlPr>
                        </m:fPr>
                        <m:num>
                          <m:d>
                            <m:dPr>
                              <m:ctrlPr>
                                <a:rPr lang="ar-AE" i="1">
                                  <a:latin typeface="Cambria Math" panose="02040503050406030204" pitchFamily="18" charset="0"/>
                                </a:rPr>
                              </m:ctrlPr>
                            </m:dPr>
                            <m:e>
                              <m:r>
                                <a:rPr lang="ar-AE">
                                  <a:latin typeface="Cambria Math" panose="02040503050406030204" pitchFamily="18" charset="0"/>
                                </a:rPr>
                                <m:t>66</m:t>
                              </m:r>
                              <m:r>
                                <a:rPr lang="ar-AE">
                                  <a:latin typeface="Cambria Math" panose="02040503050406030204" pitchFamily="18" charset="0"/>
                                </a:rPr>
                                <m:t>.</m:t>
                              </m:r>
                              <m:r>
                                <a:rPr lang="ar-AE">
                                  <a:latin typeface="Cambria Math" panose="02040503050406030204" pitchFamily="18" charset="0"/>
                                </a:rPr>
                                <m:t>47</m:t>
                              </m:r>
                              <m:r>
                                <a:rPr lang="ar-AE">
                                  <a:latin typeface="Cambria Math" panose="02040503050406030204" pitchFamily="18" charset="0"/>
                                </a:rPr>
                                <m:t>−</m:t>
                              </m:r>
                              <m:r>
                                <a:rPr lang="ar-AE">
                                  <a:latin typeface="Cambria Math" panose="02040503050406030204" pitchFamily="18" charset="0"/>
                                </a:rPr>
                                <m:t>69</m:t>
                              </m:r>
                              <m:r>
                                <a:rPr lang="ar-AE">
                                  <a:latin typeface="Cambria Math" panose="02040503050406030204" pitchFamily="18" charset="0"/>
                                </a:rPr>
                                <m:t>.</m:t>
                              </m:r>
                              <m:r>
                                <a:rPr lang="ar-AE">
                                  <a:latin typeface="Cambria Math" panose="02040503050406030204" pitchFamily="18" charset="0"/>
                                </a:rPr>
                                <m:t>43</m:t>
                              </m:r>
                            </m:e>
                          </m:d>
                          <m:r>
                            <a:rPr lang="ar-AE">
                              <a:latin typeface="Cambria Math" panose="02040503050406030204" pitchFamily="18" charset="0"/>
                            </a:rPr>
                            <m:t>−</m:t>
                          </m:r>
                          <m:r>
                            <a:rPr lang="ar-AE">
                              <a:latin typeface="Cambria Math" panose="02040503050406030204" pitchFamily="18" charset="0"/>
                            </a:rPr>
                            <m:t>0</m:t>
                          </m:r>
                        </m:num>
                        <m:den>
                          <m:rad>
                            <m:radPr>
                              <m:degHide m:val="on"/>
                              <m:ctrlPr>
                                <a:rPr lang="ar-AE" i="1">
                                  <a:latin typeface="Cambria Math" panose="02040503050406030204" pitchFamily="18" charset="0"/>
                                </a:rPr>
                              </m:ctrlPr>
                            </m:radPr>
                            <m:deg/>
                            <m:e>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8</m:t>
                                      </m:r>
                                      <m:r>
                                        <a:rPr lang="ar-AE">
                                          <a:latin typeface="Cambria Math" panose="02040503050406030204" pitchFamily="18" charset="0"/>
                                        </a:rPr>
                                        <m:t>.</m:t>
                                      </m:r>
                                      <m:r>
                                        <a:rPr lang="ar-AE">
                                          <a:latin typeface="Cambria Math" panose="02040503050406030204" pitchFamily="18" charset="0"/>
                                        </a:rPr>
                                        <m:t>05</m:t>
                                      </m:r>
                                    </m:e>
                                    <m:sup>
                                      <m:r>
                                        <a:rPr lang="ar-AE">
                                          <a:latin typeface="Cambria Math" panose="02040503050406030204" pitchFamily="18" charset="0"/>
                                        </a:rPr>
                                        <m:t>2</m:t>
                                      </m:r>
                                    </m:sup>
                                  </m:sSup>
                                </m:num>
                                <m:den>
                                  <m:r>
                                    <a:rPr lang="ar-AE">
                                      <a:latin typeface="Cambria Math" panose="02040503050406030204" pitchFamily="18" charset="0"/>
                                    </a:rPr>
                                    <m:t>41</m:t>
                                  </m:r>
                                </m:den>
                              </m:f>
                              <m:r>
                                <a:rPr lang="ar-AE">
                                  <a:latin typeface="Cambria Math" panose="02040503050406030204" pitchFamily="18" charset="0"/>
                                </a:rPr>
                                <m:t>+</m:t>
                              </m:r>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22</m:t>
                                      </m:r>
                                    </m:e>
                                    <m:sup>
                                      <m:r>
                                        <a:rPr lang="ar-AE">
                                          <a:latin typeface="Cambria Math" panose="02040503050406030204" pitchFamily="18" charset="0"/>
                                        </a:rPr>
                                        <m:t>2</m:t>
                                      </m:r>
                                    </m:sup>
                                  </m:sSup>
                                </m:num>
                                <m:den>
                                  <m:r>
                                    <a:rPr lang="ar-AE">
                                      <a:latin typeface="Cambria Math" panose="02040503050406030204" pitchFamily="18" charset="0"/>
                                    </a:rPr>
                                    <m:t>52</m:t>
                                  </m:r>
                                </m:den>
                              </m:f>
                            </m:e>
                          </m:rad>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𝑧</m:t>
                          </m:r>
                        </m:e>
                      </m:phant>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65</m:t>
                      </m:r>
                    </m:oMath>
                  </m:oMathPara>
                </a14:m>
                <a:endParaRPr lang="ar-AE" sz="2800" dirty="0"/>
              </a:p>
              <a:p>
                <a:pPr>
                  <a:defRPr sz="2800"/>
                </a:pPr>
                <a:r>
                  <a:rPr lang="en-US" sz="2800" dirty="0"/>
                  <a:t>Note that, in the formula above,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𝜇</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𝜇</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0</m:t>
                    </m:r>
                  </m:oMath>
                </a14:m>
                <a:r>
                  <a:rPr lang="ar-AE" sz="2800" dirty="0"/>
                  <a:t> </a:t>
                </a:r>
                <a:r>
                  <a:rPr lang="en-US" sz="2800" dirty="0"/>
                  <a:t>because the two means are assumed to be equal, thus the difference is zero.</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963" t="-2086"/>
                </a:stretch>
              </a:blipFill>
            </p:spPr>
            <p:txBody>
              <a:bodyPr/>
              <a:lstStyle/>
              <a:p>
                <a:r>
                  <a:rPr lang="en-US">
                    <a:noFill/>
                  </a:rPr>
                  <a:t> </a:t>
                </a:r>
              </a:p>
            </p:txBody>
          </p:sp>
        </mc:Fallback>
      </mc:AlternateContent>
    </p:spTree>
    <p:extLst>
      <p:ext uri="{BB962C8B-B14F-4D97-AF65-F5344CB8AC3E}">
        <p14:creationId xmlns:p14="http://schemas.microsoft.com/office/powerpoint/2010/main" val="87345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889722"/>
              </a:xfrm>
            </p:spPr>
            <p:txBody>
              <a:bodyPr>
                <a:normAutofit/>
              </a:bodyPr>
              <a:lstStyle/>
              <a:p>
                <a:pPr>
                  <a:defRPr sz="2800"/>
                </a:pPr>
                <a:r>
                  <a:rPr sz="2800"/>
                  <a:t>For instructions on performing a two sample </a:t>
                </a:r>
                <a14:m>
                  <m:oMath xmlns:m="http://schemas.openxmlformats.org/officeDocument/2006/math">
                    <m:r>
                      <a:rPr>
                        <a:latin typeface="Cambria Math" panose="02040503050406030204" pitchFamily="18" charset="0"/>
                      </a:rPr>
                      <m:t>𝑧</m:t>
                    </m:r>
                  </m:oMath>
                </a14:m>
                <a:r>
                  <a:rPr sz="2800"/>
                  <a:t>-test, please visit stat.hawkeslearning.com and see </a:t>
                </a:r>
                <a:r>
                  <a:rPr b="1"/>
                  <a:t>Technology Instructions &gt; Hypothesis Testing &gt; Two Sample z-Test</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889722"/>
              </a:xfrm>
              <a:blipFill>
                <a:blip r:embed="rId2"/>
                <a:stretch>
                  <a:fillRect l="-1328" t="-2540" b="-3492"/>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11.1.1: Hypothesis Test for Two Population Means (Left-Tailed, Independent Samples,</a:t>
                </a:r>
                <a:r>
                  <a:rPr sz="2000" dirty="0"/>
                  <a:t> </a:t>
                </a:r>
                <a14:m>
                  <m:oMath xmlns:m="http://schemas.openxmlformats.org/officeDocument/2006/math">
                    <m:r>
                      <a:rPr sz="2400">
                        <a:latin typeface="Cambria Math"/>
                      </a:rPr>
                      <m:t>𝜎</m:t>
                    </m:r>
                  </m:oMath>
                </a14:m>
                <a:r>
                  <a:rPr sz="2000" dirty="0"/>
                  <a:t> </a:t>
                </a:r>
                <a:r>
                  <a:rPr sz="2400" dirty="0"/>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t="-1333" r="-889" b="-10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pPr>
              <a:defRPr b="1"/>
            </a:pPr>
            <a:r>
              <a:rPr sz="2800"/>
              <a:t>TI-83/84 Plus:</a:t>
            </a:r>
          </a:p>
          <a:p>
            <a:r>
              <a:rPr sz="2800"/>
              <a:t>Under the </a:t>
            </a:r>
            <a:r>
              <a:rPr sz="2800" b="1"/>
              <a:t>STATS&gt;TESTS</a:t>
            </a:r>
            <a:r>
              <a:rPr sz="2800"/>
              <a:t> menu, choose </a:t>
            </a:r>
            <a:r>
              <a:rPr sz="2800" b="1"/>
              <a:t>2-SampZTest</a:t>
            </a:r>
            <a:r>
              <a:rPr sz="2800"/>
              <a:t>. Since we know the sample statistics, choose </a:t>
            </a:r>
            <a:r>
              <a:rPr sz="2800" b="1"/>
              <a:t>Stats</a:t>
            </a:r>
            <a:r>
              <a:rPr sz="2800"/>
              <a:t> instead of </a:t>
            </a:r>
            <a:r>
              <a:rPr sz="2800" b="1"/>
              <a:t>Data</a:t>
            </a:r>
            <a:r>
              <a:rPr sz="2800"/>
              <a:t>. (Choose the </a:t>
            </a:r>
            <a:r>
              <a:rPr sz="2800" b="1"/>
              <a:t>Data</a:t>
            </a:r>
            <a:r>
              <a:rPr sz="2800"/>
              <a:t> option if listing the original data in the </a:t>
            </a:r>
            <a:r>
              <a:rPr sz="2800" b="1"/>
              <a:t>Lists</a:t>
            </a:r>
            <a:r>
              <a:rPr sz="2800"/>
              <a:t>.) After filling in the values as shown in the screenshots below, choose the type of test that the alternative hypothesis dictates, that is, a left-tailed test, </a:t>
            </a:r>
            <a:r>
              <a:rPr sz="2800" b="1"/>
              <a:t>&lt;μ2</a:t>
            </a:r>
            <a:r>
              <a:rPr sz="280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11.1.1: Hypothesis Test for Two Population Means (Left-Tailed, Independent Samples,</a:t>
                </a:r>
                <a:r>
                  <a:rPr sz="2000" dirty="0"/>
                  <a:t> </a:t>
                </a:r>
                <a14:m>
                  <m:oMath xmlns:m="http://schemas.openxmlformats.org/officeDocument/2006/math">
                    <m:r>
                      <a:rPr sz="2400">
                        <a:latin typeface="Cambria Math"/>
                      </a:rPr>
                      <m:t>𝜎</m:t>
                    </m:r>
                  </m:oMath>
                </a14:m>
                <a:r>
                  <a:rPr sz="2000" dirty="0"/>
                  <a:t> </a:t>
                </a:r>
                <a:r>
                  <a:rPr sz="2400" dirty="0"/>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t="-1333" r="-889" b="-10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AFC0DB37-1428-41E8-8420-4B35BE13DB05}"/>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11.1.1: Hypothesis Test for Two Population Means (Left-Tailed, Independent Samples,</a:t>
                </a:r>
                <a:r>
                  <a:rPr sz="2000" dirty="0"/>
                  <a:t> </a:t>
                </a:r>
                <a14:m>
                  <m:oMath xmlns:m="http://schemas.openxmlformats.org/officeDocument/2006/math">
                    <m:r>
                      <a:rPr sz="2400">
                        <a:latin typeface="Cambria Math"/>
                      </a:rPr>
                      <m:t>𝜎</m:t>
                    </m:r>
                  </m:oMath>
                </a14:m>
                <a:r>
                  <a:rPr sz="2000" dirty="0"/>
                  <a:t> </a:t>
                </a:r>
                <a:r>
                  <a:rPr sz="2400" dirty="0"/>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t="-1333" r="-889" b="-10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CF1DF6A9-E92D-4B18-8F3F-34C994FEC2BA}"/>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11.1.1: Hypothesis Test for Two Population Means (Left-Tailed, Independent Samples,</a:t>
                </a:r>
                <a:r>
                  <a:rPr sz="2000" dirty="0"/>
                  <a:t> </a:t>
                </a:r>
                <a14:m>
                  <m:oMath xmlns:m="http://schemas.openxmlformats.org/officeDocument/2006/math">
                    <m:r>
                      <a:rPr sz="2400">
                        <a:latin typeface="Cambria Math"/>
                      </a:rPr>
                      <m:t>𝜎</m:t>
                    </m:r>
                  </m:oMath>
                </a14:m>
                <a:r>
                  <a:rPr sz="2000" dirty="0"/>
                  <a:t> </a:t>
                </a:r>
                <a:r>
                  <a:rPr sz="2400" dirty="0"/>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t="-1333" r="-889" b="-10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r>
              <a:rPr sz="2800"/>
              <a:t>Choosing </a:t>
            </a:r>
            <a:r>
              <a:rPr sz="2800" b="1"/>
              <a:t>Calculate</a:t>
            </a:r>
            <a:r>
              <a:rPr sz="2800"/>
              <a:t> produces the following results.</a:t>
            </a:r>
          </a:p>
        </p:txBody>
      </p:sp>
      <p:pic>
        <p:nvPicPr>
          <p:cNvPr id="4" name="Content Placeholder 4">
            <a:extLst>
              <a:ext uri="{FF2B5EF4-FFF2-40B4-BE49-F238E27FC236}">
                <a16:creationId xmlns:a16="http://schemas.microsoft.com/office/drawing/2014/main" id="{55053248-B7AD-435D-A2C3-F2D1DAA92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189" y="2286000"/>
            <a:ext cx="4571622" cy="30477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Performing a Hypothesis Test</a:t>
            </a:r>
          </a:p>
        </p:txBody>
      </p:sp>
      <p:sp>
        <p:nvSpPr>
          <p:cNvPr id="3" name="Text Placeholder 2"/>
          <p:cNvSpPr>
            <a:spLocks noGrp="1"/>
          </p:cNvSpPr>
          <p:nvPr>
            <p:ph type="body" sz="quarter" idx="10"/>
          </p:nvPr>
        </p:nvSpPr>
        <p:spPr>
          <a:xfrm>
            <a:off x="457200" y="1082078"/>
            <a:ext cx="8229600" cy="3108922"/>
          </a:xfrm>
        </p:spPr>
        <p:txBody>
          <a:bodyPr>
            <a:normAutofit/>
          </a:bodyPr>
          <a:lstStyle/>
          <a:p>
            <a:pPr marL="514350" indent="-514350">
              <a:buFont typeface="+mj-lt"/>
              <a:buAutoNum type="arabicPeriod"/>
              <a:defRPr sz="2800"/>
            </a:pPr>
            <a:r>
              <a:t>​</a:t>
            </a:r>
            <a:r>
              <a:rPr sz="2800"/>
              <a:t>State the null and alternative hypotheses.</a:t>
            </a:r>
          </a:p>
          <a:p>
            <a:pPr marL="514350" indent="-514350">
              <a:buFont typeface="+mj-lt"/>
              <a:buAutoNum type="arabicPeriod" startAt="2"/>
              <a:defRPr sz="2800"/>
            </a:pPr>
            <a:r>
              <a:t>​</a:t>
            </a:r>
            <a:r>
              <a:rPr sz="2800"/>
              <a:t>Determine which distribution to use for the test statistic, and state the level of significance.</a:t>
            </a:r>
          </a:p>
          <a:p>
            <a:pPr marL="514350" indent="-514350">
              <a:buFont typeface="+mj-lt"/>
              <a:buAutoNum type="arabicPeriod" startAt="3"/>
              <a:defRPr sz="2800"/>
            </a:pPr>
            <a:r>
              <a:t>​</a:t>
            </a:r>
            <a:r>
              <a:rPr sz="2800"/>
              <a:t>Gather data and calculate the necessary sample statistics.</a:t>
            </a:r>
          </a:p>
          <a:p>
            <a:pPr marL="514350" indent="-514350">
              <a:buFont typeface="+mj-lt"/>
              <a:buAutoNum type="arabicPeriod" startAt="4"/>
              <a:defRPr sz="2800"/>
            </a:pPr>
            <a:r>
              <a:t>​</a:t>
            </a:r>
            <a:r>
              <a:rPr sz="2800"/>
              <a:t>Draw a conclusion and interpret the decision.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11.1.1: Hypothesis Test for Two Population Means (Left-Tailed, Independent Samples,</a:t>
                </a:r>
                <a:r>
                  <a:rPr sz="2000" dirty="0"/>
                  <a:t> </a:t>
                </a:r>
                <a14:m>
                  <m:oMath xmlns:m="http://schemas.openxmlformats.org/officeDocument/2006/math">
                    <m:r>
                      <a:rPr sz="2400">
                        <a:latin typeface="Cambria Math"/>
                      </a:rPr>
                      <m:t>𝜎</m:t>
                    </m:r>
                  </m:oMath>
                </a14:m>
                <a:r>
                  <a:rPr sz="2000" dirty="0"/>
                  <a:t> </a:t>
                </a:r>
                <a:r>
                  <a:rPr sz="2400" dirty="0"/>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t="-1333" r="-889"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First, note that the calculator displays the alternative hypothesis. As shown in the screenshots, the </a:t>
                </a:r>
                <a14:m>
                  <m:oMath xmlns:m="http://schemas.openxmlformats.org/officeDocument/2006/math">
                    <m:r>
                      <a:rPr>
                        <a:latin typeface="Cambria Math" panose="02040503050406030204" pitchFamily="18" charset="0"/>
                      </a:rPr>
                      <m:t>𝑧</m:t>
                    </m:r>
                  </m:oMath>
                </a14:m>
                <a:r>
                  <a:rPr sz="2800" dirty="0"/>
                  <a:t>-score is approximately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65</m:t>
                    </m:r>
                  </m:oMath>
                </a14:m>
                <a:r>
                  <a:rPr sz="2800" dirty="0"/>
                  <a:t>. The output also shows the </a:t>
                </a:r>
                <a:br>
                  <a:rPr lang="en-US" sz="2800" dirty="0"/>
                </a:br>
                <a14:m>
                  <m:oMath xmlns:m="http://schemas.openxmlformats.org/officeDocument/2006/math">
                    <m:r>
                      <a:rPr>
                        <a:latin typeface="Cambria Math" panose="02040503050406030204" pitchFamily="18" charset="0"/>
                      </a:rPr>
                      <m:t>𝑝</m:t>
                    </m:r>
                  </m:oMath>
                </a14:m>
                <a:r>
                  <a:rPr sz="2800" dirty="0"/>
                  <a:t>-value, which we will discuss shortly. The sample means and sample sizes are then repeated.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889"/>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11.1.1: Hypothesis Test for Two Population Means (Left-Tailed, Independent Samples,</a:t>
                </a:r>
                <a:r>
                  <a:rPr sz="2000" dirty="0"/>
                  <a:t> </a:t>
                </a:r>
                <a14:m>
                  <m:oMath xmlns:m="http://schemas.openxmlformats.org/officeDocument/2006/math">
                    <m:r>
                      <a:rPr sz="2400">
                        <a:latin typeface="Cambria Math"/>
                      </a:rPr>
                      <m:t>𝜎</m:t>
                    </m:r>
                  </m:oMath>
                </a14:m>
                <a:r>
                  <a:rPr sz="2000" dirty="0"/>
                  <a:t> </a:t>
                </a:r>
                <a:r>
                  <a:rPr sz="2400" dirty="0"/>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t="-1333" r="-889"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4: Draw a conclusion and interpret the decision.</a:t>
                </a:r>
              </a:p>
              <a:p>
                <a:pPr>
                  <a:defRPr sz="2800"/>
                </a:pPr>
                <a:r>
                  <a:rPr sz="2800" dirty="0"/>
                  <a:t>The alternative hypothesis tells us that we have a left-tailed test. We can use either rejection regions or </a:t>
                </a:r>
                <a:br>
                  <a:rPr lang="en-US" sz="2800" dirty="0"/>
                </a:br>
                <a14:m>
                  <m:oMath xmlns:m="http://schemas.openxmlformats.org/officeDocument/2006/math">
                    <m:r>
                      <a:rPr>
                        <a:latin typeface="Cambria Math" panose="02040503050406030204" pitchFamily="18" charset="0"/>
                      </a:rPr>
                      <m:t>𝑝</m:t>
                    </m:r>
                  </m:oMath>
                </a14:m>
                <a:r>
                  <a:rPr sz="2800" dirty="0"/>
                  <a:t>-values to draw a conclusion.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1815047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11.1.1: Hypothesis Test for Two Population Means (Left-Tailed, Independent Samples,</a:t>
                </a:r>
                <a:r>
                  <a:rPr sz="2000" dirty="0"/>
                  <a:t> </a:t>
                </a:r>
                <a14:m>
                  <m:oMath xmlns:m="http://schemas.openxmlformats.org/officeDocument/2006/math">
                    <m:r>
                      <a:rPr sz="2400">
                        <a:latin typeface="Cambria Math"/>
                      </a:rPr>
                      <m:t>𝜎</m:t>
                    </m:r>
                  </m:oMath>
                </a14:m>
                <a:r>
                  <a:rPr sz="2000" dirty="0"/>
                  <a:t> </a:t>
                </a:r>
                <a:r>
                  <a:rPr sz="2400" dirty="0"/>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t="-1333" r="-889"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Method 1: Rejection Regions</a:t>
                </a:r>
              </a:p>
              <a:p>
                <a:pPr>
                  <a:defRPr sz="2800"/>
                </a:pPr>
                <a:r>
                  <a:rPr sz="2800" dirty="0"/>
                  <a:t>To determine the rejection region, look up </a:t>
                </a:r>
                <a14:m>
                  <m:oMath xmlns:m="http://schemas.openxmlformats.org/officeDocument/2006/math">
                    <m:r>
                      <a:rPr>
                        <a:latin typeface="Cambria Math" panose="02040503050406030204" pitchFamily="18" charset="0"/>
                      </a:rPr>
                      <m:t>𝛼</m:t>
                    </m:r>
                    <m:r>
                      <a:rPr>
                        <a:latin typeface="Cambria Math" panose="02040503050406030204" pitchFamily="18" charset="0"/>
                      </a:rPr>
                      <m:t>=0.10</m:t>
                    </m:r>
                  </m:oMath>
                </a14:m>
                <a:r>
                  <a:rPr sz="2800" dirty="0"/>
                  <a:t> in the table of critical </a:t>
                </a:r>
                <a14:m>
                  <m:oMath xmlns:m="http://schemas.openxmlformats.org/officeDocument/2006/math">
                    <m:r>
                      <a:rPr>
                        <a:latin typeface="Cambria Math" panose="02040503050406030204" pitchFamily="18" charset="0"/>
                      </a:rPr>
                      <m:t>𝑧</m:t>
                    </m:r>
                  </m:oMath>
                </a14:m>
                <a:r>
                  <a:rPr sz="2800" dirty="0"/>
                  <a:t>-values for rejection regions. Since this is a left-tailed test as given by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oMath>
                </a14:m>
                <a:r>
                  <a:rPr sz="2800" dirty="0"/>
                  <a:t>, the critical value is </a:t>
                </a:r>
                <a14:m>
                  <m:oMath xmlns:m="http://schemas.openxmlformats.org/officeDocument/2006/math">
                    <m:r>
                      <a:rPr>
                        <a:latin typeface="Cambria Math" panose="02040503050406030204" pitchFamily="18" charset="0"/>
                      </a:rPr>
                      <m:t>−1.28</m:t>
                    </m:r>
                  </m:oMath>
                </a14:m>
                <a:r>
                  <a:rPr sz="2800" dirty="0"/>
                  <a:t>. Thus, the rejection region is </a:t>
                </a:r>
                <a14:m>
                  <m:oMath xmlns:m="http://schemas.openxmlformats.org/officeDocument/2006/math">
                    <m:r>
                      <a:rPr>
                        <a:latin typeface="Cambria Math" panose="02040503050406030204" pitchFamily="18" charset="0"/>
                      </a:rPr>
                      <m:t>𝑧</m:t>
                    </m:r>
                    <m:r>
                      <a:rPr>
                        <a:latin typeface="Cambria Math" panose="02040503050406030204" pitchFamily="18" charset="0"/>
                      </a:rPr>
                      <m:t>≤−1.28</m:t>
                    </m:r>
                  </m:oMath>
                </a14:m>
                <a:r>
                  <a:rPr sz="2800" dirty="0"/>
                  <a:t> below. The test statistic of </a:t>
                </a:r>
                <a14:m>
                  <m:oMath xmlns:m="http://schemas.openxmlformats.org/officeDocument/2006/math">
                    <m:r>
                      <a:rPr>
                        <a:latin typeface="Cambria Math" panose="02040503050406030204" pitchFamily="18" charset="0"/>
                      </a:rPr>
                      <m:t>𝑧</m:t>
                    </m:r>
                    <m:r>
                      <a:rPr>
                        <a:latin typeface="Cambria Math" panose="02040503050406030204" pitchFamily="18" charset="0"/>
                      </a:rPr>
                      <m:t>=−1.65</m:t>
                    </m:r>
                  </m:oMath>
                </a14:m>
                <a:r>
                  <a:rPr sz="2800" dirty="0"/>
                  <a:t> falls within the rejection region, so the conclusion is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741"/>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11.1.1: Hypothesis Test for Two Population Means (Left-Tailed, Independent Samples,</a:t>
                </a:r>
                <a:r>
                  <a:rPr sz="2000" dirty="0"/>
                  <a:t> </a:t>
                </a:r>
                <a14:m>
                  <m:oMath xmlns:m="http://schemas.openxmlformats.org/officeDocument/2006/math">
                    <m:r>
                      <a:rPr sz="2400">
                        <a:latin typeface="Cambria Math"/>
                      </a:rPr>
                      <m:t>𝜎</m:t>
                    </m:r>
                  </m:oMath>
                </a14:m>
                <a:r>
                  <a:rPr sz="2000" dirty="0"/>
                  <a:t> </a:t>
                </a:r>
                <a:r>
                  <a:rPr sz="2400" dirty="0"/>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t="-1333" r="-889" b="-10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CDC7F6C9-95F5-4055-8894-8F38A1F9ACB9}"/>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5500" y="1959769"/>
            <a:ext cx="4953000" cy="309562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11.1.1: Hypothesis Test for Two Population Means (Left-Tailed, Independent Samples,</a:t>
                </a:r>
                <a:r>
                  <a:rPr sz="2000" dirty="0"/>
                  <a:t> </a:t>
                </a:r>
                <a14:m>
                  <m:oMath xmlns:m="http://schemas.openxmlformats.org/officeDocument/2006/math">
                    <m:r>
                      <a:rPr sz="2400">
                        <a:latin typeface="Cambria Math"/>
                      </a:rPr>
                      <m:t>𝜎</m:t>
                    </m:r>
                  </m:oMath>
                </a14:m>
                <a:r>
                  <a:rPr sz="2000" dirty="0"/>
                  <a:t> </a:t>
                </a:r>
                <a:r>
                  <a:rPr sz="2400" dirty="0"/>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t="-1333" r="-889"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b="1"/>
                </a:pPr>
                <a:r>
                  <a:rPr sz="2800" dirty="0"/>
                  <a:t>Method 2: </a:t>
                </a:r>
                <a14:m>
                  <m:oMath xmlns:m="http://schemas.openxmlformats.org/officeDocument/2006/math">
                    <m:r>
                      <a:rPr>
                        <a:latin typeface="Cambria Math" panose="02040503050406030204" pitchFamily="18" charset="0"/>
                      </a:rPr>
                      <m:t>𝑝</m:t>
                    </m:r>
                  </m:oMath>
                </a14:m>
                <a:r>
                  <a:rPr sz="2800" dirty="0"/>
                  <a:t>-Values</a:t>
                </a:r>
              </a:p>
              <a:p>
                <a:pPr>
                  <a:defRPr sz="2800"/>
                </a:pPr>
                <a:r>
                  <a:rPr sz="2800" dirty="0"/>
                  <a:t>The </a:t>
                </a:r>
                <a14:m>
                  <m:oMath xmlns:m="http://schemas.openxmlformats.org/officeDocument/2006/math">
                    <m:r>
                      <a:rPr>
                        <a:latin typeface="Cambria Math" panose="02040503050406030204" pitchFamily="18" charset="0"/>
                      </a:rPr>
                      <m:t>𝑝</m:t>
                    </m:r>
                  </m:oMath>
                </a14:m>
                <a:r>
                  <a:rPr sz="2800" dirty="0"/>
                  <a:t>-value for this test statistic is the probability of obtaining a test statistic that is either less than or equal to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65</m:t>
                    </m:r>
                  </m:oMath>
                </a14:m>
                <a:r>
                  <a:rPr sz="2800" dirty="0"/>
                  <a:t>, which is written mathematically as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65</m:t>
                            </m:r>
                          </m:e>
                        </m:d>
                      </m:e>
                    </m:func>
                  </m:oMath>
                </a14:m>
                <a:r>
                  <a:rPr sz="2800" dirty="0"/>
                  <a:t>. Two different methods for determining the </a:t>
                </a:r>
                <a14:m>
                  <m:oMath xmlns:m="http://schemas.openxmlformats.org/officeDocument/2006/math">
                    <m:r>
                      <a:rPr>
                        <a:latin typeface="Cambria Math" panose="02040503050406030204" pitchFamily="18" charset="0"/>
                      </a:rPr>
                      <m:t>𝑝</m:t>
                    </m:r>
                  </m:oMath>
                </a14:m>
                <a:r>
                  <a:rPr sz="2800" dirty="0"/>
                  <a:t>-value are shown below.</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630"/>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11.1.1: Hypothesis Test for Two Population Means (Left-Tailed, Independent Samples,</a:t>
                </a:r>
                <a:r>
                  <a:rPr sz="2000" dirty="0"/>
                  <a:t> </a:t>
                </a:r>
                <a14:m>
                  <m:oMath xmlns:m="http://schemas.openxmlformats.org/officeDocument/2006/math">
                    <m:r>
                      <a:rPr sz="2400">
                        <a:latin typeface="Cambria Math"/>
                      </a:rPr>
                      <m:t>𝜎</m:t>
                    </m:r>
                  </m:oMath>
                </a14:m>
                <a:r>
                  <a:rPr sz="2000" dirty="0"/>
                  <a:t> </a:t>
                </a:r>
                <a:r>
                  <a:rPr sz="2400" dirty="0"/>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t="-1333" r="-889"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Tables:</a:t>
                </a:r>
              </a:p>
              <a:p>
                <a:pPr>
                  <a:defRPr sz="2800"/>
                </a:pPr>
                <a:r>
                  <a:rPr sz="2800" dirty="0"/>
                  <a:t>To find the </a:t>
                </a:r>
                <a14:m>
                  <m:oMath xmlns:m="http://schemas.openxmlformats.org/officeDocument/2006/math">
                    <m:r>
                      <a:rPr>
                        <a:latin typeface="Cambria Math" panose="02040503050406030204" pitchFamily="18" charset="0"/>
                      </a:rPr>
                      <m:t>𝑝</m:t>
                    </m:r>
                  </m:oMath>
                </a14:m>
                <a:r>
                  <a:rPr sz="2800" dirty="0"/>
                  <a:t>-value for the left-tailed test, we need to find the area under the standard normal curve to the left of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65</m:t>
                    </m:r>
                  </m:oMath>
                </a14:m>
                <a:r>
                  <a:rPr sz="2800" dirty="0"/>
                  <a:t>. By looking up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65</m:t>
                    </m:r>
                  </m:oMath>
                </a14:m>
                <a:r>
                  <a:rPr sz="2800" dirty="0"/>
                  <a:t> in the cumulative normal distribution table, we find that the area to the left is equal to </a:t>
                </a:r>
                <a:r>
                  <a:rPr sz="2800" dirty="0">
                    <a:latin typeface="Cambria Math"/>
                  </a:rPr>
                  <a:t>0.0495</a:t>
                </a:r>
                <a:r>
                  <a:rPr sz="2800" dirty="0"/>
                  <a:t>. Comparing the </a:t>
                </a:r>
                <a14:m>
                  <m:oMath xmlns:m="http://schemas.openxmlformats.org/officeDocument/2006/math">
                    <m:r>
                      <a:rPr>
                        <a:latin typeface="Cambria Math" panose="02040503050406030204" pitchFamily="18" charset="0"/>
                      </a:rPr>
                      <m:t>𝑝</m:t>
                    </m:r>
                  </m:oMath>
                </a14:m>
                <a:r>
                  <a:rPr sz="2800" dirty="0"/>
                  <a:t>-value to the level of significance, we see that </a:t>
                </a:r>
                <a14:m>
                  <m:oMath xmlns:m="http://schemas.openxmlformats.org/officeDocument/2006/math">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0495</m:t>
                    </m:r>
                    <m:r>
                      <a:rPr>
                        <a:latin typeface="Cambria Math" panose="02040503050406030204" pitchFamily="18" charset="0"/>
                      </a:rPr>
                      <m:t>&lt;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10</m:t>
                    </m:r>
                  </m:oMath>
                </a14:m>
                <a:r>
                  <a:rPr sz="2800" dirty="0"/>
                  <a:t>, so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&lt;</m:t>
                    </m:r>
                    <m:r>
                      <a:rPr>
                        <a:latin typeface="Cambria Math" panose="02040503050406030204" pitchFamily="18" charset="0"/>
                      </a:rPr>
                      <m:t>𝛼</m:t>
                    </m:r>
                  </m:oMath>
                </a14:m>
                <a:r>
                  <a:rPr sz="2800" dirty="0"/>
                  <a:t>. Thus, the conclusion is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970086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11.1.1: Hypothesis Test for Two Population Means (Left-Tailed, Independent Samples,</a:t>
                </a:r>
                <a:r>
                  <a:rPr sz="2000" dirty="0"/>
                  <a:t> </a:t>
                </a:r>
                <a14:m>
                  <m:oMath xmlns:m="http://schemas.openxmlformats.org/officeDocument/2006/math">
                    <m:r>
                      <a:rPr sz="2400">
                        <a:latin typeface="Cambria Math"/>
                      </a:rPr>
                      <m:t>𝜎</m:t>
                    </m:r>
                  </m:oMath>
                </a14:m>
                <a:r>
                  <a:rPr sz="2000" dirty="0"/>
                  <a:t> </a:t>
                </a:r>
                <a:r>
                  <a:rPr sz="2400" dirty="0"/>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t="-1333" r="-889" b="-10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029C7886-A387-4A45-A6BB-73A847127735}"/>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5500" y="1959769"/>
            <a:ext cx="4953000" cy="3095625"/>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11.1.1: Hypothesis Test for Two Population Means (Left-Tailed, Independent Samples,</a:t>
                </a:r>
                <a:r>
                  <a:rPr sz="2000" dirty="0"/>
                  <a:t> </a:t>
                </a:r>
                <a14:m>
                  <m:oMath xmlns:m="http://schemas.openxmlformats.org/officeDocument/2006/math">
                    <m:r>
                      <a:rPr sz="2400">
                        <a:latin typeface="Cambria Math"/>
                      </a:rPr>
                      <m:t>𝜎</m:t>
                    </m:r>
                  </m:oMath>
                </a14:m>
                <a:r>
                  <a:rPr sz="2000" dirty="0"/>
                  <a:t> </a:t>
                </a:r>
                <a:r>
                  <a:rPr sz="2400" dirty="0"/>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t="-1333" r="-889"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TI-83/84 Plus:</a:t>
                </a:r>
              </a:p>
              <a:p>
                <a:pPr>
                  <a:defRPr sz="2800"/>
                </a:pPr>
                <a:r>
                  <a:rPr sz="2800" dirty="0"/>
                  <a:t>The </a:t>
                </a:r>
                <a14:m>
                  <m:oMath xmlns:m="http://schemas.openxmlformats.org/officeDocument/2006/math">
                    <m:r>
                      <a:rPr>
                        <a:latin typeface="Cambria Math" panose="02040503050406030204" pitchFamily="18" charset="0"/>
                      </a:rPr>
                      <m:t>𝑝</m:t>
                    </m:r>
                  </m:oMath>
                </a14:m>
                <a:r>
                  <a:rPr sz="2800" dirty="0"/>
                  <a:t>-value, </a:t>
                </a:r>
                <a:r>
                  <a:rPr sz="2800" dirty="0">
                    <a:latin typeface="Cambria Math"/>
                  </a:rPr>
                  <a:t>0.0494</a:t>
                </a:r>
                <a:r>
                  <a:rPr sz="2800" dirty="0"/>
                  <a:t> rounded to four decimals, was provided as part of the output, as shown in the screen shot in step 3. It is not identical to the one we found when using the table because there were several intermediate steps when we found the </a:t>
                </a:r>
                <a14:m>
                  <m:oMath xmlns:m="http://schemas.openxmlformats.org/officeDocument/2006/math">
                    <m:r>
                      <a:rPr>
                        <a:latin typeface="Cambria Math" panose="02040503050406030204" pitchFamily="18" charset="0"/>
                      </a:rPr>
                      <m:t>𝑝</m:t>
                    </m:r>
                  </m:oMath>
                </a14:m>
                <a:r>
                  <a:rPr sz="2800" dirty="0"/>
                  <a:t>-value by hand that reduced its accuracy. However, the conclusion is the same. Since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&lt;</m:t>
                    </m:r>
                    <m:r>
                      <a:rPr>
                        <a:latin typeface="Cambria Math" panose="02040503050406030204" pitchFamily="18" charset="0"/>
                      </a:rPr>
                      <m:t>𝑎</m:t>
                    </m:r>
                  </m:oMath>
                </a14:m>
                <a:r>
                  <a:rPr sz="2800" dirty="0"/>
                  <a:t>, the conclusion is to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2148"/>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11.1.1: Hypothesis Test for Two Population Means (Left-Tailed, Independent Samples,</a:t>
                </a:r>
                <a:r>
                  <a:rPr sz="2000" dirty="0"/>
                  <a:t> </a:t>
                </a:r>
                <a14:m>
                  <m:oMath xmlns:m="http://schemas.openxmlformats.org/officeDocument/2006/math">
                    <m:r>
                      <a:rPr sz="2400">
                        <a:latin typeface="Cambria Math"/>
                      </a:rPr>
                      <m:t>𝜎</m:t>
                    </m:r>
                  </m:oMath>
                </a14:m>
                <a:r>
                  <a:rPr sz="2000" dirty="0"/>
                  <a:t> </a:t>
                </a:r>
                <a:r>
                  <a:rPr sz="2400" dirty="0"/>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t="-1333" r="-889" b="-10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r>
              <a:rPr sz="2800" b="1" dirty="0"/>
              <a:t>Interpretation:</a:t>
            </a:r>
            <a:r>
              <a:rPr sz="2800" dirty="0"/>
              <a:t> Rejecting the null hypothesis indicates that </a:t>
            </a:r>
            <a:r>
              <a:rPr sz="2800"/>
              <a:t>there is </a:t>
            </a:r>
            <a:r>
              <a:rPr sz="2800" dirty="0"/>
              <a:t>sufficient evidence at the </a:t>
            </a:r>
            <a:r>
              <a:rPr sz="2800" dirty="0">
                <a:latin typeface="Cambria Math"/>
              </a:rPr>
              <a:t>0.10</a:t>
            </a:r>
            <a:r>
              <a:rPr sz="2800" dirty="0"/>
              <a:t> level of significance to say that the mean final exam score for students who took the two-semester remediation English class is less than the mean score of students in the single-semester co-requisite English class.</a:t>
            </a:r>
          </a:p>
        </p:txBody>
      </p:sp>
    </p:spTree>
    <p:extLst>
      <p:ext uri="{BB962C8B-B14F-4D97-AF65-F5344CB8AC3E}">
        <p14:creationId xmlns:p14="http://schemas.microsoft.com/office/powerpoint/2010/main" val="1975188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pPr>
                  <a:defRPr sz="3200"/>
                </a:pPr>
                <a:r>
                  <a:t>Example 11.1.2: Hypothesis Test for Two Population Means (Two-Tailed,</a:t>
                </a:r>
                <a:r>
                  <a:rPr sz="2800"/>
                  <a:t> </a:t>
                </a:r>
                <a14:m>
                  <m:oMath xmlns:m="http://schemas.openxmlformats.org/officeDocument/2006/math">
                    <m:r>
                      <a:rPr sz="3200">
                        <a:latin typeface="Cambria Math"/>
                      </a:rPr>
                      <m:t>𝜎</m:t>
                    </m:r>
                  </m:oMath>
                </a14:m>
                <a:r>
                  <a:rPr sz="2800"/>
                  <a:t> </a:t>
                </a:r>
                <a:r>
                  <a:t>Known, Independent Samples)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22" t="-10000" r="-444" b="-16000"/>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fontScale="85000" lnSpcReduction="20000"/>
          </a:bodyPr>
          <a:lstStyle/>
          <a:p>
            <a:r>
              <a:rPr sz="2800"/>
              <a:t>Two universities in the same state are rivals about everything. Each university believes that its students are more physically fit than the students at the other university. To test the claim that there is a difference in the average fitness levels of students at the two universities, </a:t>
            </a:r>
            <a:r>
              <a:rPr sz="2800">
                <a:latin typeface="Cambria Math"/>
              </a:rPr>
              <a:t>36</a:t>
            </a:r>
            <a:r>
              <a:rPr sz="2800"/>
              <a:t> randomly selected students at the first university were surveyed and found to exercise for a mean of </a:t>
            </a:r>
            <a:r>
              <a:rPr sz="2800">
                <a:latin typeface="Cambria Math"/>
              </a:rPr>
              <a:t>2.9</a:t>
            </a:r>
            <a:r>
              <a:rPr sz="2800"/>
              <a:t> hours per week. A random sample of </a:t>
            </a:r>
            <a:r>
              <a:rPr sz="2800">
                <a:latin typeface="Cambria Math"/>
              </a:rPr>
              <a:t>38</a:t>
            </a:r>
            <a:r>
              <a:rPr sz="2800"/>
              <a:t> students at the second university was also surveyed and this group was found to exercise for a mean of </a:t>
            </a:r>
            <a:r>
              <a:rPr sz="2800">
                <a:latin typeface="Cambria Math"/>
              </a:rPr>
              <a:t>2.7</a:t>
            </a:r>
            <a:r>
              <a:rPr sz="2800"/>
              <a:t> hours per week. Assume that the population standard deviation for hours of exercise at the first university is known to be </a:t>
            </a:r>
            <a:r>
              <a:rPr sz="2800">
                <a:latin typeface="Cambria Math"/>
              </a:rPr>
              <a:t>1.1</a:t>
            </a:r>
            <a:r>
              <a:rPr sz="2800"/>
              <a:t> hours per week and the population standard deviation for the second university is known to be </a:t>
            </a:r>
            <a:r>
              <a:rPr sz="2800">
                <a:latin typeface="Cambria Math"/>
              </a:rPr>
              <a:t>1.0</a:t>
            </a:r>
            <a:r>
              <a:rPr sz="2800"/>
              <a:t> hour per week. Use a </a:t>
            </a:r>
            <a:r>
              <a:rPr sz="2800">
                <a:latin typeface="Cambria Math"/>
              </a:rPr>
              <a:t>0.90</a:t>
            </a:r>
            <a:r>
              <a:rPr sz="2800"/>
              <a:t> level of confidence to perform a hypothesis test to determine if there is a difference in the average fitness levels of students at the two universities.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Side 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432522"/>
              </a:xfrm>
            </p:spPr>
            <p:txBody>
              <a:bodyPr>
                <a:normAutofit/>
              </a:bodyPr>
              <a:lstStyle/>
              <a:p>
                <a:pPr>
                  <a:defRPr sz="2800"/>
                </a:pPr>
                <a:r>
                  <a:rPr sz="2800"/>
                  <a:t>The choice of the </a:t>
                </a:r>
                <a14:m>
                  <m:oMath xmlns:m="http://schemas.openxmlformats.org/officeDocument/2006/math">
                    <m:r>
                      <a:rPr>
                        <a:latin typeface="Cambria Math" panose="02040503050406030204" pitchFamily="18" charset="0"/>
                      </a:rPr>
                      <m:t>𝑡</m:t>
                    </m:r>
                  </m:oMath>
                </a14:m>
                <a:r>
                  <a:rPr sz="2800"/>
                  <a:t>-test statistic varies depending on equal or unequal variances and if the samples are independent or dependent.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432522"/>
              </a:xfrm>
              <a:blipFill>
                <a:blip r:embed="rId2"/>
                <a:stretch>
                  <a:fillRect l="-1328" t="-3333" b="-666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11.1.2: Hypothesis Test for Two Population Means (Two-Tailed,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333" r="-1111"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b="1"/>
                  <a:t>Solution</a:t>
                </a:r>
              </a:p>
              <a:p>
                <a:pPr>
                  <a:defRPr b="1"/>
                </a:pPr>
                <a:r>
                  <a:rPr sz="2800"/>
                  <a:t>Step 1: State the null and alternative hypotheses.</a:t>
                </a:r>
              </a:p>
              <a:p>
                <a:pPr>
                  <a:defRPr sz="2800"/>
                </a:pPr>
                <a:r>
                  <a:rPr sz="2800"/>
                  <a:t>Begin by letting the first university be Population 1 and the second university be Population 2. The claim is that there is a difference in the average physical fitness levels of students at the two universities. Thus, the universities want to determine if the mean numbers of hours per week spent exercising by students at the two universities are not equal. So the research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oMath>
                </a14:m>
                <a:r>
                  <a:rPr sz="2800"/>
                  <a:t>, written mathematically,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oMath>
                </a14:m>
                <a:r>
                  <a:rPr sz="2800"/>
                  <a:t>. The null hypothesis will maintain that they are indeed equal. Thus, the hypotheses are as follows.</a:t>
                </a:r>
              </a:p>
              <a:p>
                <a:pPr algn="ctr">
                  <a:defRPr sz="2800"/>
                </a:pP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oMath>
                </a14:m>
                <a:endParaRPr sz="2800"/>
              </a:p>
              <a:p>
                <a:pPr algn="ctr">
                  <a:defRPr sz="2800"/>
                </a:pP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𝛼</m:t>
                        </m:r>
                      </m:sub>
                    </m:sSub>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oMath>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33" t="-2454" r="-1185"/>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11.1.2: Hypothesis Test for Two Population Means (Two-Tailed,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333" r="-1111"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2: Determine which distribution to use for the test statistic, and state the level of significance.</a:t>
                </a:r>
              </a:p>
              <a:p>
                <a:pPr>
                  <a:defRPr sz="2800"/>
                </a:pPr>
                <a:r>
                  <a:rPr sz="2800" dirty="0"/>
                  <a:t>We are comparing two population means when both population standard deviations are known. We also know that independent random samples were drawn, and both sample sizes are at least </a:t>
                </a:r>
                <a:r>
                  <a:rPr sz="2800" dirty="0">
                    <a:latin typeface="Cambria Math"/>
                  </a:rPr>
                  <a:t>30</a:t>
                </a:r>
                <a:r>
                  <a:rPr sz="2800" dirty="0"/>
                  <a:t>. Therefore, the </a:t>
                </a:r>
                <a:br>
                  <a:rPr lang="en-US" sz="2800" dirty="0"/>
                </a:br>
                <a14:m>
                  <m:oMath xmlns:m="http://schemas.openxmlformats.org/officeDocument/2006/math">
                    <m:r>
                      <a:rPr>
                        <a:latin typeface="Cambria Math" panose="02040503050406030204" pitchFamily="18" charset="0"/>
                      </a:rPr>
                      <m:t>𝑧</m:t>
                    </m:r>
                  </m:oMath>
                </a14:m>
                <a:r>
                  <a:rPr sz="2800" dirty="0"/>
                  <a:t>-test statistic, which has a standard normal distribution, is appropriate.</a:t>
                </a:r>
              </a:p>
              <a:p>
                <a:pPr>
                  <a:defRPr sz="2800"/>
                </a:pPr>
                <a:r>
                  <a:rPr sz="2800" dirty="0"/>
                  <a:t>We are told that the confidence level is </a:t>
                </a:r>
                <a:r>
                  <a:rPr sz="2800" dirty="0">
                    <a:latin typeface="Cambria Math"/>
                  </a:rPr>
                  <a:t>0.90</a:t>
                </a:r>
                <a:r>
                  <a:rPr sz="2800" dirty="0"/>
                  <a:t>, so the level of significance is </a:t>
                </a:r>
                <a14:m>
                  <m:oMath xmlns:m="http://schemas.openxmlformats.org/officeDocument/2006/math">
                    <m:r>
                      <a:rPr>
                        <a:latin typeface="Cambria Math" panose="02040503050406030204" pitchFamily="18" charset="0"/>
                      </a:rPr>
                      <m:t>𝛼</m:t>
                    </m:r>
                    <m:r>
                      <a:rPr>
                        <a:latin typeface="Cambria Math" panose="02040503050406030204" pitchFamily="18" charset="0"/>
                      </a:rPr>
                      <m:t>=0.10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11.1.2: Hypothesis Test for Two Population Means (Two-Tailed,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333" r="-1111" b="-10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pPr>
              <a:defRPr b="1"/>
            </a:pPr>
            <a:r>
              <a:rPr sz="2800" dirty="0"/>
              <a:t>Step 3: Gather data and calculate the necessary sample statistics.</a:t>
            </a:r>
          </a:p>
          <a:p>
            <a:r>
              <a:rPr sz="2800" dirty="0"/>
              <a:t>The following values were given in the problem.</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A13D200B-329F-4089-A84D-61A045E0A5C7}"/>
                  </a:ext>
                </a:extLst>
              </p:cNvPr>
              <p:cNvGraphicFramePr>
                <a:graphicFrameLocks noGrp="1"/>
              </p:cNvGraphicFramePr>
              <p:nvPr>
                <p:extLst>
                  <p:ext uri="{D42A27DB-BD31-4B8C-83A1-F6EECF244321}">
                    <p14:modId xmlns:p14="http://schemas.microsoft.com/office/powerpoint/2010/main" val="350444293"/>
                  </p:ext>
                </p:extLst>
              </p:nvPr>
            </p:nvGraphicFramePr>
            <p:xfrm>
              <a:off x="1752600" y="3048000"/>
              <a:ext cx="5029200" cy="1828800"/>
            </p:xfrm>
            <a:graphic>
              <a:graphicData uri="http://schemas.openxmlformats.org/drawingml/2006/table">
                <a:tbl>
                  <a:tblPr firstRow="1" bandRow="1">
                    <a:tableStyleId>{5940675A-B579-460E-94D1-54222C63F5DA}</a:tableStyleId>
                  </a:tblPr>
                  <a:tblGrid>
                    <a:gridCol w="2935705">
                      <a:extLst>
                        <a:ext uri="{9D8B030D-6E8A-4147-A177-3AD203B41FA5}">
                          <a16:colId xmlns:a16="http://schemas.microsoft.com/office/drawing/2014/main" val="2353838059"/>
                        </a:ext>
                      </a:extLst>
                    </a:gridCol>
                    <a:gridCol w="2093495">
                      <a:extLst>
                        <a:ext uri="{9D8B030D-6E8A-4147-A177-3AD203B41FA5}">
                          <a16:colId xmlns:a16="http://schemas.microsoft.com/office/drawing/2014/main" val="1632934192"/>
                        </a:ext>
                      </a:extLst>
                    </a:gridCol>
                  </a:tblGrid>
                  <a:tr h="370840">
                    <a:tc>
                      <a:txBody>
                        <a:bodyPr/>
                        <a:lstStyle/>
                        <a:p>
                          <a:pPr algn="ctr"/>
                          <a:r>
                            <a:rPr lang="en-US" sz="2400" dirty="0"/>
                            <a:t>University 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University 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599339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ar-AE" sz="2400" i="1" smtClean="0">
                                        <a:latin typeface="Cambria Math" panose="02040503050406030204" pitchFamily="18" charset="0"/>
                                      </a:rPr>
                                    </m:ctrlPr>
                                  </m:sSubPr>
                                  <m:e>
                                    <m:bar>
                                      <m:barPr>
                                        <m:pos m:val="top"/>
                                        <m:ctrlPr>
                                          <a:rPr lang="ar-AE" sz="2400" i="1">
                                            <a:latin typeface="Cambria Math" panose="02040503050406030204" pitchFamily="18" charset="0"/>
                                          </a:rPr>
                                        </m:ctrlPr>
                                      </m:barPr>
                                      <m:e>
                                        <m:r>
                                          <a:rPr lang="ar-AE" sz="2400">
                                            <a:latin typeface="Cambria Math" panose="02040503050406030204" pitchFamily="18" charset="0"/>
                                          </a:rPr>
                                          <m:t>𝑥</m:t>
                                        </m:r>
                                      </m:e>
                                    </m:bar>
                                  </m:e>
                                  <m:sub>
                                    <m:r>
                                      <a:rPr lang="ar-AE" sz="2400">
                                        <a:latin typeface="Cambria Math" panose="02040503050406030204" pitchFamily="18" charset="0"/>
                                      </a:rPr>
                                      <m:t>1</m:t>
                                    </m:r>
                                  </m:sub>
                                </m:sSub>
                                <m:r>
                                  <a:rPr lang="en-US" sz="2400" smtClean="0">
                                    <a:latin typeface="Cambria Math" panose="02040503050406030204" pitchFamily="18" charset="0"/>
                                  </a:rPr>
                                  <m:t>=</m:t>
                                </m:r>
                                <m:r>
                                  <a:rPr lang="en-US" sz="2400" b="0" i="0" smtClean="0">
                                    <a:latin typeface="Cambria Math" panose="02040503050406030204" pitchFamily="18" charset="0"/>
                                  </a:rPr>
                                  <m:t>2</m:t>
                                </m:r>
                                <m:r>
                                  <a:rPr lang="en-US" sz="2400" b="0" i="0" smtClean="0">
                                    <a:latin typeface="Cambria Math" panose="02040503050406030204" pitchFamily="18" charset="0"/>
                                  </a:rPr>
                                  <m:t>.</m:t>
                                </m:r>
                                <m:r>
                                  <a:rPr lang="en-US" sz="2400" b="0" i="0" smtClean="0">
                                    <a:latin typeface="Cambria Math" panose="02040503050406030204" pitchFamily="18" charset="0"/>
                                  </a:rPr>
                                  <m:t>9</m:t>
                                </m:r>
                              </m:oMath>
                            </m:oMathPara>
                          </a14:m>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ar-AE" sz="2400" i="1" smtClean="0">
                                        <a:latin typeface="Cambria Math" panose="02040503050406030204" pitchFamily="18" charset="0"/>
                                      </a:rPr>
                                    </m:ctrlPr>
                                  </m:sSubPr>
                                  <m:e>
                                    <m:bar>
                                      <m:barPr>
                                        <m:pos m:val="top"/>
                                        <m:ctrlPr>
                                          <a:rPr lang="ar-AE" sz="2400" i="1">
                                            <a:latin typeface="Cambria Math" panose="02040503050406030204" pitchFamily="18" charset="0"/>
                                          </a:rPr>
                                        </m:ctrlPr>
                                      </m:barPr>
                                      <m:e>
                                        <m:r>
                                          <a:rPr lang="ar-AE" sz="2400">
                                            <a:latin typeface="Cambria Math" panose="02040503050406030204" pitchFamily="18" charset="0"/>
                                          </a:rPr>
                                          <m:t>𝑥</m:t>
                                        </m:r>
                                      </m:e>
                                    </m:bar>
                                  </m:e>
                                  <m:sub>
                                    <m:r>
                                      <a:rPr lang="en-US" sz="2400" smtClean="0">
                                        <a:latin typeface="Cambria Math" panose="02040503050406030204" pitchFamily="18" charset="0"/>
                                      </a:rPr>
                                      <m:t>2</m:t>
                                    </m:r>
                                  </m:sub>
                                </m:sSub>
                                <m:r>
                                  <a:rPr lang="en-US" sz="2400" smtClean="0">
                                    <a:latin typeface="Cambria Math" panose="02040503050406030204" pitchFamily="18" charset="0"/>
                                  </a:rPr>
                                  <m:t>=</m:t>
                                </m:r>
                                <m:r>
                                  <a:rPr lang="en-US" sz="2400" b="0" i="0" smtClean="0">
                                    <a:latin typeface="Cambria Math" panose="02040503050406030204" pitchFamily="18" charset="0"/>
                                  </a:rPr>
                                  <m:t>2</m:t>
                                </m:r>
                                <m:r>
                                  <a:rPr lang="en-US" sz="2400" b="0" i="0" smtClean="0">
                                    <a:latin typeface="Cambria Math" panose="02040503050406030204" pitchFamily="18" charset="0"/>
                                  </a:rPr>
                                  <m:t>.</m:t>
                                </m:r>
                                <m:r>
                                  <a:rPr lang="en-US" sz="2400" b="0" i="0" smtClean="0">
                                    <a:latin typeface="Cambria Math" panose="02040503050406030204" pitchFamily="18" charset="0"/>
                                  </a:rPr>
                                  <m:t>7</m:t>
                                </m:r>
                              </m:oMath>
                            </m:oMathPara>
                          </a14:m>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257266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ar-AE" sz="2400" smtClean="0">
                                        <a:latin typeface="Cambria Math" panose="02040503050406030204" pitchFamily="18" charset="0"/>
                                      </a:rPr>
                                      <m:t>𝜎</m:t>
                                    </m:r>
                                  </m:e>
                                  <m:sub>
                                    <m:r>
                                      <a:rPr lang="en-US" sz="2400" smtClean="0">
                                        <a:latin typeface="Cambria Math" panose="02040503050406030204" pitchFamily="18" charset="0"/>
                                      </a:rPr>
                                      <m:t>1</m:t>
                                    </m:r>
                                  </m:sub>
                                </m:sSub>
                                <m:r>
                                  <a:rPr lang="en-US" sz="2400" smtClean="0">
                                    <a:latin typeface="Cambria Math" panose="02040503050406030204" pitchFamily="18" charset="0"/>
                                  </a:rPr>
                                  <m:t>=</m:t>
                                </m:r>
                                <m:r>
                                  <a:rPr lang="en-US" sz="2400" b="0" i="0" smtClean="0">
                                    <a:latin typeface="Cambria Math" panose="02040503050406030204" pitchFamily="18" charset="0"/>
                                  </a:rPr>
                                  <m:t>1</m:t>
                                </m:r>
                                <m:r>
                                  <a:rPr lang="en-US" sz="2400" b="0" i="0" smtClean="0">
                                    <a:latin typeface="Cambria Math" panose="02040503050406030204" pitchFamily="18" charset="0"/>
                                  </a:rPr>
                                  <m:t>.</m:t>
                                </m:r>
                                <m:r>
                                  <a:rPr lang="en-US" sz="2400" b="0" i="0" smtClean="0">
                                    <a:latin typeface="Cambria Math" panose="02040503050406030204" pitchFamily="18" charset="0"/>
                                  </a:rPr>
                                  <m:t>1</m:t>
                                </m:r>
                              </m:oMath>
                            </m:oMathPara>
                          </a14:m>
                          <a:endParaRPr lang="en-US" sz="24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ar-AE" sz="2400" smtClean="0">
                                        <a:latin typeface="Cambria Math" panose="02040503050406030204" pitchFamily="18" charset="0"/>
                                      </a:rPr>
                                      <m:t>𝜎</m:t>
                                    </m:r>
                                  </m:e>
                                  <m:sub>
                                    <m:r>
                                      <a:rPr lang="en-US" sz="2400" smtClean="0">
                                        <a:latin typeface="Cambria Math" panose="02040503050406030204" pitchFamily="18" charset="0"/>
                                      </a:rPr>
                                      <m:t>2</m:t>
                                    </m:r>
                                  </m:sub>
                                </m:sSub>
                                <m:r>
                                  <a:rPr lang="en-US" sz="2400" smtClean="0">
                                    <a:latin typeface="Cambria Math" panose="02040503050406030204" pitchFamily="18" charset="0"/>
                                  </a:rPr>
                                  <m:t>=</m:t>
                                </m:r>
                                <m:r>
                                  <a:rPr lang="en-US" sz="2400" b="0" i="0" smtClean="0">
                                    <a:latin typeface="Cambria Math" panose="02040503050406030204" pitchFamily="18" charset="0"/>
                                  </a:rPr>
                                  <m:t>1</m:t>
                                </m:r>
                                <m:r>
                                  <a:rPr lang="en-US" sz="2400" b="0" i="0" smtClean="0">
                                    <a:latin typeface="Cambria Math" panose="02040503050406030204" pitchFamily="18" charset="0"/>
                                  </a:rPr>
                                  <m:t>.</m:t>
                                </m:r>
                                <m:r>
                                  <a:rPr lang="en-US" sz="2400" b="0" i="0" smtClean="0">
                                    <a:latin typeface="Cambria Math" panose="02040503050406030204" pitchFamily="18" charset="0"/>
                                  </a:rPr>
                                  <m:t>0</m:t>
                                </m:r>
                              </m:oMath>
                            </m:oMathPara>
                          </a14:m>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842678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𝑛</m:t>
                                    </m:r>
                                  </m:e>
                                  <m:sub>
                                    <m:r>
                                      <a:rPr lang="en-US" sz="2400" smtClean="0">
                                        <a:latin typeface="Cambria Math" panose="02040503050406030204" pitchFamily="18" charset="0"/>
                                      </a:rPr>
                                      <m:t>1</m:t>
                                    </m:r>
                                  </m:sub>
                                </m:sSub>
                                <m:r>
                                  <a:rPr lang="en-US" sz="2400" smtClean="0">
                                    <a:latin typeface="Cambria Math" panose="02040503050406030204" pitchFamily="18" charset="0"/>
                                  </a:rPr>
                                  <m:t>=</m:t>
                                </m:r>
                                <m:r>
                                  <a:rPr lang="en-US" sz="2400" b="0" i="0" smtClean="0">
                                    <a:latin typeface="Cambria Math" panose="02040503050406030204" pitchFamily="18" charset="0"/>
                                  </a:rPr>
                                  <m:t>36</m:t>
                                </m:r>
                              </m:oMath>
                            </m:oMathPara>
                          </a14:m>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𝑛</m:t>
                                    </m:r>
                                  </m:e>
                                  <m:sub>
                                    <m:r>
                                      <a:rPr lang="en-US" sz="2400" smtClean="0">
                                        <a:latin typeface="Cambria Math" panose="02040503050406030204" pitchFamily="18" charset="0"/>
                                      </a:rPr>
                                      <m:t>2</m:t>
                                    </m:r>
                                  </m:sub>
                                </m:sSub>
                                <m:r>
                                  <a:rPr lang="en-US" sz="2400" smtClean="0">
                                    <a:latin typeface="Cambria Math" panose="02040503050406030204" pitchFamily="18" charset="0"/>
                                  </a:rPr>
                                  <m:t>=</m:t>
                                </m:r>
                                <m:r>
                                  <a:rPr lang="en-US" sz="2400" b="0" i="0" smtClean="0">
                                    <a:latin typeface="Cambria Math" panose="02040503050406030204" pitchFamily="18" charset="0"/>
                                  </a:rPr>
                                  <m:t>38</m:t>
                                </m:r>
                              </m:oMath>
                            </m:oMathPara>
                          </a14:m>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9226980"/>
                      </a:ext>
                    </a:extLst>
                  </a:tr>
                </a:tbl>
              </a:graphicData>
            </a:graphic>
          </p:graphicFrame>
        </mc:Choice>
        <mc:Fallback xmlns="">
          <p:graphicFrame>
            <p:nvGraphicFramePr>
              <p:cNvPr id="4" name="Table 4">
                <a:extLst>
                  <a:ext uri="{FF2B5EF4-FFF2-40B4-BE49-F238E27FC236}">
                    <a16:creationId xmlns:a16="http://schemas.microsoft.com/office/drawing/2014/main" id="{A13D200B-329F-4089-A84D-61A045E0A5C7}"/>
                  </a:ext>
                </a:extLst>
              </p:cNvPr>
              <p:cNvGraphicFramePr>
                <a:graphicFrameLocks noGrp="1"/>
              </p:cNvGraphicFramePr>
              <p:nvPr>
                <p:extLst>
                  <p:ext uri="{D42A27DB-BD31-4B8C-83A1-F6EECF244321}">
                    <p14:modId xmlns:p14="http://schemas.microsoft.com/office/powerpoint/2010/main" val="350444293"/>
                  </p:ext>
                </p:extLst>
              </p:nvPr>
            </p:nvGraphicFramePr>
            <p:xfrm>
              <a:off x="1752600" y="3048000"/>
              <a:ext cx="5029200" cy="1828800"/>
            </p:xfrm>
            <a:graphic>
              <a:graphicData uri="http://schemas.openxmlformats.org/drawingml/2006/table">
                <a:tbl>
                  <a:tblPr firstRow="1" bandRow="1">
                    <a:tableStyleId>{5940675A-B579-460E-94D1-54222C63F5DA}</a:tableStyleId>
                  </a:tblPr>
                  <a:tblGrid>
                    <a:gridCol w="2935705">
                      <a:extLst>
                        <a:ext uri="{9D8B030D-6E8A-4147-A177-3AD203B41FA5}">
                          <a16:colId xmlns:a16="http://schemas.microsoft.com/office/drawing/2014/main" val="2353838059"/>
                        </a:ext>
                      </a:extLst>
                    </a:gridCol>
                    <a:gridCol w="2093495">
                      <a:extLst>
                        <a:ext uri="{9D8B030D-6E8A-4147-A177-3AD203B41FA5}">
                          <a16:colId xmlns:a16="http://schemas.microsoft.com/office/drawing/2014/main" val="1632934192"/>
                        </a:ext>
                      </a:extLst>
                    </a:gridCol>
                  </a:tblGrid>
                  <a:tr h="457200">
                    <a:tc>
                      <a:txBody>
                        <a:bodyPr/>
                        <a:lstStyle/>
                        <a:p>
                          <a:pPr algn="ctr"/>
                          <a:r>
                            <a:rPr lang="en-US" sz="2400" dirty="0"/>
                            <a:t>University 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University 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5993393"/>
                      </a:ext>
                    </a:extLst>
                  </a:tr>
                  <a:tr h="45720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110667" r="-71369" b="-202667"/>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40116" t="-110667" b="-202667"/>
                          </a:stretch>
                        </a:blipFill>
                      </a:tcPr>
                    </a:tc>
                    <a:extLst>
                      <a:ext uri="{0D108BD9-81ED-4DB2-BD59-A6C34878D82A}">
                        <a16:rowId xmlns:a16="http://schemas.microsoft.com/office/drawing/2014/main" val="1002572665"/>
                      </a:ext>
                    </a:extLst>
                  </a:tr>
                  <a:tr h="45720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210667" r="-71369" b="-102667"/>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40116" t="-210667" b="-102667"/>
                          </a:stretch>
                        </a:blipFill>
                      </a:tcPr>
                    </a:tc>
                    <a:extLst>
                      <a:ext uri="{0D108BD9-81ED-4DB2-BD59-A6C34878D82A}">
                        <a16:rowId xmlns:a16="http://schemas.microsoft.com/office/drawing/2014/main" val="1718426784"/>
                      </a:ext>
                    </a:extLst>
                  </a:tr>
                  <a:tr h="45720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310667" r="-71369" b="-2667"/>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40116" t="-310667" b="-2667"/>
                          </a:stretch>
                        </a:blipFill>
                      </a:tcPr>
                    </a:tc>
                    <a:extLst>
                      <a:ext uri="{0D108BD9-81ED-4DB2-BD59-A6C34878D82A}">
                        <a16:rowId xmlns:a16="http://schemas.microsoft.com/office/drawing/2014/main" val="459226980"/>
                      </a:ext>
                    </a:extLst>
                  </a:tr>
                </a:tbl>
              </a:graphicData>
            </a:graphic>
          </p:graphicFrame>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11.1.2: Hypothesis Test for Two Population Means (Two-Tailed,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333" r="-1111"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b="1"/>
                </a:pPr>
                <a:r>
                  <a:rPr sz="2800" dirty="0"/>
                  <a:t>Tables:</a:t>
                </a:r>
              </a:p>
              <a:p>
                <a:pPr>
                  <a:defRPr sz="2800"/>
                </a:pPr>
                <a:r>
                  <a:rPr sz="2800" dirty="0"/>
                  <a:t>If you are using tables to find the rejection region or </a:t>
                </a:r>
                <a:r>
                  <a:rPr sz="2800" i="1" dirty="0"/>
                  <a:t>p</a:t>
                </a:r>
                <a:r>
                  <a:rPr sz="2800" dirty="0"/>
                  <a:t>-value when drawing your conclusion, you will need to calculate the </a:t>
                </a:r>
                <a14:m>
                  <m:oMath xmlns:m="http://schemas.openxmlformats.org/officeDocument/2006/math">
                    <m:r>
                      <a:rPr>
                        <a:latin typeface="Cambria Math" panose="02040503050406030204" pitchFamily="18" charset="0"/>
                      </a:rPr>
                      <m:t>𝑧</m:t>
                    </m:r>
                  </m:oMath>
                </a14:m>
                <a:r>
                  <a:rPr sz="2800" dirty="0"/>
                  <a:t>-test statistic as follows.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e>
                          </m:d>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1</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2</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e>
                          </m:ra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2.9−2.7</m:t>
                              </m:r>
                            </m:e>
                          </m:d>
                          <m:r>
                            <a:rPr>
                              <a:latin typeface="Cambria Math" panose="02040503050406030204" pitchFamily="18" charset="0"/>
                            </a:rPr>
                            <m:t>−0</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1.1</m:t>
                                      </m:r>
                                    </m:e>
                                    <m:sup>
                                      <m:r>
                                        <a:rPr>
                                          <a:latin typeface="Cambria Math" panose="02040503050406030204" pitchFamily="18" charset="0"/>
                                        </a:rPr>
                                        <m:t>2</m:t>
                                      </m:r>
                                    </m:sup>
                                  </m:sSup>
                                </m:num>
                                <m:den>
                                  <m:r>
                                    <a:rPr>
                                      <a:latin typeface="Cambria Math" panose="02040503050406030204" pitchFamily="18" charset="0"/>
                                    </a:rPr>
                                    <m:t>36</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2</m:t>
                                      </m:r>
                                    </m:sup>
                                  </m:sSup>
                                </m:num>
                                <m:den>
                                  <m:r>
                                    <a:rPr>
                                      <a:latin typeface="Cambria Math" panose="02040503050406030204" pitchFamily="18" charset="0"/>
                                    </a:rPr>
                                    <m:t>38</m:t>
                                  </m:r>
                                </m:den>
                              </m:f>
                            </m:e>
                          </m:ra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≈0.82</m:t>
                      </m:r>
                    </m:oMath>
                  </m:oMathPara>
                </a14:m>
                <a:endParaRPr sz="2800" dirty="0"/>
              </a:p>
              <a:p>
                <a:pPr>
                  <a:defRPr sz="2800"/>
                </a:pPr>
                <a:r>
                  <a:rPr sz="2800" dirty="0"/>
                  <a:t>Once again note that, in the formula above,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r>
                      <a:rPr>
                        <a:latin typeface="Cambria Math" panose="02040503050406030204" pitchFamily="18" charset="0"/>
                      </a:rPr>
                      <m:t>=0</m:t>
                    </m:r>
                  </m:oMath>
                </a14:m>
                <a:r>
                  <a:rPr sz="2800" dirty="0"/>
                  <a:t> because the two means are assumed to be equal, thus the difference is zero.</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963" t="-2086"/>
                </a:stretch>
              </a:blipFill>
            </p:spPr>
            <p:txBody>
              <a:bodyPr/>
              <a:lstStyle/>
              <a:p>
                <a:r>
                  <a:rPr lang="en-US">
                    <a:noFill/>
                  </a:rPr>
                  <a:t> </a:t>
                </a:r>
              </a:p>
            </p:txBody>
          </p:sp>
        </mc:Fallback>
      </mc:AlternateContent>
    </p:spTree>
    <p:extLst>
      <p:ext uri="{BB962C8B-B14F-4D97-AF65-F5344CB8AC3E}">
        <p14:creationId xmlns:p14="http://schemas.microsoft.com/office/powerpoint/2010/main" val="2207490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11.1.2: Hypothesis Test for Two Population Means (Two-Tailed,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333" r="-1111" b="-10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pPr>
              <a:defRPr b="1"/>
            </a:pPr>
            <a:r>
              <a:rPr sz="2800"/>
              <a:t>TI-83/84 Plus</a:t>
            </a:r>
          </a:p>
          <a:p>
            <a:r>
              <a:rPr sz="2800"/>
              <a:t>Under the </a:t>
            </a:r>
            <a:r>
              <a:rPr sz="2800" b="1"/>
              <a:t>STATS &gt; TESTS</a:t>
            </a:r>
            <a:r>
              <a:rPr sz="2800"/>
              <a:t> menu, choose option </a:t>
            </a:r>
            <a:r>
              <a:rPr sz="2800" b="1"/>
              <a:t>2-SampZTest</a:t>
            </a:r>
            <a:r>
              <a:rPr sz="2800"/>
              <a:t>. Since we know the sample statistics, choose </a:t>
            </a:r>
            <a:r>
              <a:rPr sz="2800" b="1"/>
              <a:t>Stats</a:t>
            </a:r>
            <a:r>
              <a:rPr sz="2800"/>
              <a:t> instead of </a:t>
            </a:r>
            <a:r>
              <a:rPr sz="2800" b="1"/>
              <a:t>Data</a:t>
            </a:r>
            <a:r>
              <a:rPr sz="2800"/>
              <a:t>. And fill in the required values, as shown in the screenshots below.</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11.1.2: Hypothesis Test for Two Population Means (Two-Tailed,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333" r="-1111" b="-10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CCADC416-A3D2-4E94-98FB-4C48AD8BE75E}"/>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11.1.2: Hypothesis Test for Two Population Means (Two-Tailed,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333" r="-1111" b="-10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4B0CA1E0-B39B-44B0-85CC-2C7A517B92A7}"/>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11.1.2: Hypothesis Test for Two Population Means (Two-Tailed,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333" r="-1111" b="-10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r>
              <a:rPr sz="2800" dirty="0"/>
              <a:t>Choosing Calculate produces the following output screen. Again, notice that the alternate hypothesis is stated first.</a:t>
            </a:r>
          </a:p>
        </p:txBody>
      </p:sp>
      <p:pic>
        <p:nvPicPr>
          <p:cNvPr id="4" name="Content Placeholder 4">
            <a:extLst>
              <a:ext uri="{FF2B5EF4-FFF2-40B4-BE49-F238E27FC236}">
                <a16:creationId xmlns:a16="http://schemas.microsoft.com/office/drawing/2014/main" id="{518D1ED0-C3E5-4BF6-9D01-CFCEBCF40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438400"/>
            <a:ext cx="4571622" cy="304774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11.1.2: Hypothesis Test for Two Population Means (Two-Tailed,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333" r="-1111"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rPr sz="2800"/>
                  <a:t>Step 4: Draw a conclusion and interpret the decision.</a:t>
                </a:r>
              </a:p>
              <a:p>
                <a:pPr>
                  <a:defRPr sz="2800"/>
                </a:pPr>
                <a:r>
                  <a:rPr sz="2800"/>
                  <a:t>We can use either rejection regions or </a:t>
                </a:r>
                <a14:m>
                  <m:oMath xmlns:m="http://schemas.openxmlformats.org/officeDocument/2006/math">
                    <m:r>
                      <a:rPr>
                        <a:latin typeface="Cambria Math" panose="02040503050406030204" pitchFamily="18" charset="0"/>
                      </a:rPr>
                      <m:t>𝑝</m:t>
                    </m:r>
                  </m:oMath>
                </a14:m>
                <a:r>
                  <a:rPr sz="2800"/>
                  <a:t>-values to draw a conclusion for this two-tailed test.</a:t>
                </a:r>
              </a:p>
              <a:p>
                <a:pPr>
                  <a:defRPr b="1"/>
                </a:pPr>
                <a:r>
                  <a:rPr sz="2800"/>
                  <a:t>Method 1: Rejection Regions</a:t>
                </a:r>
              </a:p>
              <a:p>
                <a:pPr>
                  <a:defRPr sz="2800"/>
                </a:pPr>
                <a:r>
                  <a:rPr sz="2800"/>
                  <a:t>To determine the rejection region, look up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90</m:t>
                    </m:r>
                  </m:oMath>
                </a14:m>
                <a:r>
                  <a:rPr sz="2800"/>
                  <a:t> in the table of critical </a:t>
                </a:r>
                <a14:m>
                  <m:oMath xmlns:m="http://schemas.openxmlformats.org/officeDocument/2006/math">
                    <m:r>
                      <a:rPr>
                        <a:latin typeface="Cambria Math" panose="02040503050406030204" pitchFamily="18" charset="0"/>
                      </a:rPr>
                      <m:t>𝑧</m:t>
                    </m:r>
                  </m:oMath>
                </a14:m>
                <a:r>
                  <a:rPr sz="2800"/>
                  <a:t>-values for rejection regions. Since this is a two-tailed test, the critical values are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645</m:t>
                    </m:r>
                  </m:oMath>
                </a14:m>
                <a:r>
                  <a:rPr sz="2800"/>
                  <a:t>. Thus, the rejection region is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645</m:t>
                    </m:r>
                  </m:oMath>
                </a14:m>
                <a:r>
                  <a:rPr sz="2800"/>
                  <a:t> or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645</m:t>
                    </m:r>
                  </m:oMath>
                </a14:m>
                <a:r>
                  <a:rPr sz="2800"/>
                  <a:t>. The </a:t>
                </a:r>
                <a14:m>
                  <m:oMath xmlns:m="http://schemas.openxmlformats.org/officeDocument/2006/math">
                    <m:r>
                      <a:rPr>
                        <a:latin typeface="Cambria Math" panose="02040503050406030204" pitchFamily="18" charset="0"/>
                      </a:rPr>
                      <m:t>𝑧</m:t>
                    </m:r>
                  </m:oMath>
                </a14:m>
                <a:r>
                  <a:rPr sz="2800"/>
                  <a:t>-value of </a:t>
                </a:r>
                <a:r>
                  <a:rPr sz="2800">
                    <a:latin typeface="Cambria Math"/>
                  </a:rPr>
                  <a:t>0.82</a:t>
                </a:r>
                <a:r>
                  <a:rPr sz="2800"/>
                  <a:t> does not fall in the rejection region, so the conclusion would be to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2086" r="-2148"/>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11.1.2: Hypothesis Test for Two Population Means (Two-Tailed,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333" r="-1111" b="-10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785C5119-A41B-4B0D-8644-11EA1742C791}"/>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2625" y="1959769"/>
            <a:ext cx="5238750" cy="30956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Conclusions for a Hypothesis Test</a:t>
            </a:r>
          </a:p>
        </p:txBody>
      </p:sp>
      <p:sp>
        <p:nvSpPr>
          <p:cNvPr id="3" name="Text Placeholder 2"/>
          <p:cNvSpPr>
            <a:spLocks noGrp="1"/>
          </p:cNvSpPr>
          <p:nvPr>
            <p:ph type="body" sz="quarter" idx="10"/>
          </p:nvPr>
        </p:nvSpPr>
        <p:spPr>
          <a:xfrm>
            <a:off x="457200" y="1082078"/>
            <a:ext cx="8229600" cy="1127722"/>
          </a:xfrm>
        </p:spPr>
        <p:txBody>
          <a:bodyPr>
            <a:normAutofit/>
          </a:bodyPr>
          <a:lstStyle/>
          <a:p>
            <a:r>
              <a:rPr sz="2800"/>
              <a:t>Reject the null hypothesis.</a:t>
            </a:r>
          </a:p>
          <a:p>
            <a:r>
              <a:rPr sz="2800"/>
              <a:t>Fail to reject the null hypothesis.</a:t>
            </a:r>
          </a:p>
          <a:p>
            <a:endParaRPr sz="2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11.1.2: Hypothesis Test for Two Population Means (Two-Tailed,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333" r="-1111"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b="1"/>
                </a:pPr>
                <a:r>
                  <a:rPr sz="2800" dirty="0"/>
                  <a:t>Method 2: </a:t>
                </a:r>
                <a14:m>
                  <m:oMath xmlns:m="http://schemas.openxmlformats.org/officeDocument/2006/math">
                    <m:r>
                      <a:rPr>
                        <a:latin typeface="Cambria Math" panose="02040503050406030204" pitchFamily="18" charset="0"/>
                      </a:rPr>
                      <m:t>𝑝</m:t>
                    </m:r>
                  </m:oMath>
                </a14:m>
                <a:r>
                  <a:rPr sz="2800" dirty="0"/>
                  <a:t>-Values</a:t>
                </a:r>
              </a:p>
              <a:p>
                <a:pPr>
                  <a:defRPr sz="2800"/>
                </a:pPr>
                <a:r>
                  <a:rPr sz="2800" dirty="0"/>
                  <a:t>Because this is a two-tailed test, the </a:t>
                </a:r>
                <a14:m>
                  <m:oMath xmlns:m="http://schemas.openxmlformats.org/officeDocument/2006/math">
                    <m:r>
                      <a:rPr>
                        <a:latin typeface="Cambria Math" panose="02040503050406030204" pitchFamily="18" charset="0"/>
                      </a:rPr>
                      <m:t>𝑝</m:t>
                    </m:r>
                  </m:oMath>
                </a14:m>
                <a:r>
                  <a:rPr sz="2800" dirty="0"/>
                  <a:t>-value for this test statistic is the probability of obtaining a test statistic that is either less than or equal to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=−0.82</m:t>
                    </m:r>
                  </m:oMath>
                </a14:m>
                <a:r>
                  <a:rPr sz="2800" dirty="0"/>
                  <a:t> or greater than or equal to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=0.82</m:t>
                    </m:r>
                  </m:oMath>
                </a14:m>
                <a:r>
                  <a:rPr sz="2800" dirty="0"/>
                  <a:t>, which is written mathematically as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|≥0.82</m:t>
                            </m:r>
                          </m:e>
                        </m:d>
                      </m:e>
                    </m:func>
                  </m:oMath>
                </a14:m>
                <a:r>
                  <a:rPr sz="2800" dirty="0"/>
                  <a:t>. Two different methods for determining the </a:t>
                </a:r>
                <a14:m>
                  <m:oMath xmlns:m="http://schemas.openxmlformats.org/officeDocument/2006/math">
                    <m:r>
                      <a:rPr>
                        <a:latin typeface="Cambria Math" panose="02040503050406030204" pitchFamily="18" charset="0"/>
                      </a:rPr>
                      <m:t>𝑝</m:t>
                    </m:r>
                  </m:oMath>
                </a14:m>
                <a:r>
                  <a:rPr sz="2800" dirty="0"/>
                  <a:t>-value are shown.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11.1.2: Hypothesis Test for Two Population Means (Two-Tailed,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333" r="-1111"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Tables:</a:t>
                </a:r>
              </a:p>
              <a:p>
                <a:pPr>
                  <a:defRPr sz="2800"/>
                </a:pPr>
                <a:r>
                  <a:rPr sz="2800" dirty="0"/>
                  <a:t>The </a:t>
                </a:r>
                <a14:m>
                  <m:oMath xmlns:m="http://schemas.openxmlformats.org/officeDocument/2006/math">
                    <m:r>
                      <a:rPr>
                        <a:latin typeface="Cambria Math" panose="02040503050406030204" pitchFamily="18" charset="0"/>
                      </a:rPr>
                      <m:t>𝑝</m:t>
                    </m:r>
                  </m:oMath>
                </a14:m>
                <a:r>
                  <a:rPr sz="2800" dirty="0"/>
                  <a:t>-value is equivalent to the sum of the areas under the standard normal curve to the left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82</m:t>
                    </m:r>
                  </m:oMath>
                </a14:m>
                <a:r>
                  <a:rPr sz="2800" dirty="0"/>
                  <a:t> and to the right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82</m:t>
                    </m:r>
                  </m:oMath>
                </a14:m>
                <a:r>
                  <a:rPr sz="2800" dirty="0"/>
                  <a:t>. The symmetry of the curve allows us to look up the area to the left of </a:t>
                </a:r>
                <a:br>
                  <a:rPr lang="en-US" sz="2800" dirty="0"/>
                </a:b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82</m:t>
                    </m:r>
                  </m:oMath>
                </a14:m>
                <a:r>
                  <a:rPr sz="2800" dirty="0"/>
                  <a:t> and double it. Hence, we have </a:t>
                </a:r>
                <a:br>
                  <a:rPr lang="en-US" sz="2800" dirty="0"/>
                </a:br>
                <a14:m>
                  <m:oMath xmlns:m="http://schemas.openxmlformats.org/officeDocument/2006/math">
                    <m:r>
                      <a:rPr>
                        <a:latin typeface="Cambria Math" panose="02040503050406030204" pitchFamily="18" charset="0"/>
                      </a:rPr>
                      <m:t>𝑝</m:t>
                    </m:r>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2061</m:t>
                        </m:r>
                      </m:e>
                    </m:d>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4122</m:t>
                    </m:r>
                  </m:oMath>
                </a14:m>
                <a:r>
                  <a:rPr sz="2800" dirty="0"/>
                  <a:t>.</a:t>
                </a:r>
              </a:p>
              <a:p>
                <a:pPr>
                  <a:defRPr sz="2800"/>
                </a:pPr>
                <a:r>
                  <a:rPr sz="2800" dirty="0"/>
                  <a:t>The level of confidence we are using is </a:t>
                </a:r>
                <a:r>
                  <a:rPr sz="2800" dirty="0">
                    <a:latin typeface="Cambria Math"/>
                  </a:rPr>
                  <a:t>0.90</a:t>
                </a:r>
                <a:r>
                  <a:rPr sz="2800" dirty="0"/>
                  <a:t>. So our level of significance is </a:t>
                </a:r>
                <a14:m>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10</m:t>
                    </m:r>
                  </m:oMath>
                </a14:m>
                <a:r>
                  <a:rPr sz="2800" dirty="0"/>
                  <a:t>. Therefore, since </a:t>
                </a:r>
                <a14:m>
                  <m:oMath xmlns:m="http://schemas.openxmlformats.org/officeDocument/2006/math">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4122</m:t>
                    </m:r>
                    <m:r>
                      <a:rPr>
                        <a:latin typeface="Cambria Math" panose="02040503050406030204" pitchFamily="18" charset="0"/>
                      </a:rPr>
                      <m:t>&gt;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10</m:t>
                    </m:r>
                  </m:oMath>
                </a14:m>
                <a:r>
                  <a:rPr sz="2800" dirty="0"/>
                  <a:t>, we must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630" b="-3313"/>
                </a:stretch>
              </a:blipFill>
            </p:spPr>
            <p:txBody>
              <a:bodyPr/>
              <a:lstStyle/>
              <a:p>
                <a:r>
                  <a:rPr lang="en-US">
                    <a:noFill/>
                  </a:rPr>
                  <a:t> </a:t>
                </a:r>
              </a:p>
            </p:txBody>
          </p:sp>
        </mc:Fallback>
      </mc:AlternateContent>
    </p:spTree>
    <p:extLst>
      <p:ext uri="{BB962C8B-B14F-4D97-AF65-F5344CB8AC3E}">
        <p14:creationId xmlns:p14="http://schemas.microsoft.com/office/powerpoint/2010/main" val="824668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11.1.2: Hypothesis Test for Two Population Means (Two-Tailed,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333" r="-1111" b="-10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1914EEA1-7D12-4DB8-B4F8-BE2082B3E5EF}"/>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2625" y="1959769"/>
            <a:ext cx="5238750" cy="3095625"/>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11.1.2: Hypothesis Test for Two Population Means (Two-Tailed,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333" r="-1111"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TI-83/84 Plus:</a:t>
                </a:r>
              </a:p>
              <a:p>
                <a:pPr>
                  <a:defRPr sz="2800"/>
                </a:pPr>
                <a:r>
                  <a:rPr sz="2800" dirty="0"/>
                  <a:t>The </a:t>
                </a:r>
                <a14:m>
                  <m:oMath xmlns:m="http://schemas.openxmlformats.org/officeDocument/2006/math">
                    <m:r>
                      <a:rPr>
                        <a:latin typeface="Cambria Math" panose="02040503050406030204" pitchFamily="18" charset="0"/>
                      </a:rPr>
                      <m:t>𝑝</m:t>
                    </m:r>
                  </m:oMath>
                </a14:m>
                <a:r>
                  <a:rPr sz="2800" dirty="0"/>
                  <a:t>-value, </a:t>
                </a:r>
                <a14:m>
                  <m:oMath xmlns:m="http://schemas.openxmlformats.org/officeDocument/2006/math">
                    <m:r>
                      <a:rPr>
                        <a:latin typeface="Cambria Math" panose="02040503050406030204" pitchFamily="18" charset="0"/>
                      </a:rPr>
                      <m:t>𝑝</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4139</m:t>
                    </m:r>
                  </m:oMath>
                </a14:m>
                <a:r>
                  <a:rPr sz="2800" dirty="0"/>
                  <a:t> rounded to four decimals, was provided as part of the output, as shown Step 3. Since </a:t>
                </a:r>
                <a14:m>
                  <m:oMath xmlns:m="http://schemas.openxmlformats.org/officeDocument/2006/math">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4139</m:t>
                    </m:r>
                    <m:r>
                      <a:rPr>
                        <a:latin typeface="Cambria Math" panose="02040503050406030204" pitchFamily="18" charset="0"/>
                      </a:rPr>
                      <m:t>&gt;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10</m:t>
                    </m:r>
                  </m:oMath>
                </a14:m>
                <a:r>
                  <a:rPr sz="2800" dirty="0"/>
                  <a:t>, the conclusion is to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432522"/>
              </a:xfrm>
            </p:spPr>
            <p:txBody>
              <a:bodyPr>
                <a:normAutofit/>
              </a:bodyPr>
              <a:lstStyle/>
              <a:p>
                <a14:m>
                  <m:oMath xmlns:m="http://schemas.openxmlformats.org/officeDocument/2006/math">
                    <m:r>
                      <a:rPr>
                        <a:latin typeface="Cambria Math" panose="02040503050406030204" pitchFamily="18" charset="0"/>
                      </a:rPr>
                      <m:t>𝑃</m:t>
                    </m:r>
                  </m:oMath>
                </a14:m>
                <a:r>
                  <a:rPr sz="2800"/>
                  <a:t>-values calculated using statistical tables might differ slightly from those calculated with technology due to intermediate rounding.</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432522"/>
              </a:xfrm>
              <a:blipFill>
                <a:blip r:embed="rId2"/>
                <a:stretch>
                  <a:fillRect l="-1328" t="-3333" b="-6667"/>
                </a:stretch>
              </a:blipFill>
            </p:spPr>
            <p:txBody>
              <a:bodyPr/>
              <a:lstStyle/>
              <a:p>
                <a:r>
                  <a:rPr 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11.1.2: Hypothesis Test for Two Population Means (Two-Tailed,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11" t="-1333" r="-1111" b="-10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r>
              <a:rPr sz="2800" b="1" dirty="0"/>
              <a:t>Interpretation:</a:t>
            </a:r>
            <a:r>
              <a:rPr sz="2800" dirty="0"/>
              <a:t> Failing to reject the null hypothesis indicates that there is not sufficient evidence at the </a:t>
            </a:r>
            <a:r>
              <a:rPr sz="2800" dirty="0">
                <a:latin typeface="Cambria Math"/>
              </a:rPr>
              <a:t>0.10</a:t>
            </a:r>
            <a:r>
              <a:rPr sz="2800" dirty="0"/>
              <a:t> level of significance to say that the mean numbers of hours per week spent exercising by students at the two universities are unequal.</a:t>
            </a:r>
          </a:p>
          <a:p>
            <a:r>
              <a:rPr sz="2800" dirty="0"/>
              <a:t>Thus, we cannot conclude that there is a difference in the average fitness levels of the students at the two universities.</a:t>
            </a:r>
          </a:p>
        </p:txBody>
      </p:sp>
    </p:spTree>
    <p:extLst>
      <p:ext uri="{BB962C8B-B14F-4D97-AF65-F5344CB8AC3E}">
        <p14:creationId xmlns:p14="http://schemas.microsoft.com/office/powerpoint/2010/main" val="17187663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346922"/>
              </a:xfrm>
            </p:spPr>
            <p:txBody>
              <a:bodyPr>
                <a:normAutofit/>
              </a:bodyPr>
              <a:lstStyle/>
              <a:p>
                <a:pPr>
                  <a:defRPr sz="2800"/>
                </a:pPr>
                <a:r>
                  <a:rPr sz="2800"/>
                  <a:t>For further instructions on performing a hypothesis test for two population mean with </a:t>
                </a:r>
                <a14:m>
                  <m:oMath xmlns:m="http://schemas.openxmlformats.org/officeDocument/2006/math">
                    <m:r>
                      <a:rPr>
                        <a:latin typeface="Cambria Math" panose="02040503050406030204" pitchFamily="18" charset="0"/>
                      </a:rPr>
                      <m:t>𝜎</m:t>
                    </m:r>
                  </m:oMath>
                </a14:m>
                <a:r>
                  <a:rPr sz="2800"/>
                  <a:t> known using a TI-83/84 Plus calculator or other technology, please visit stat.hawkeslearning.com and see </a:t>
                </a:r>
                <a:r>
                  <a:rPr b="1"/>
                  <a:t>Technology Instructions &gt; Hypothesis Testing &gt; Two Sample z-Test</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346922"/>
              </a:xfrm>
              <a:blipFill>
                <a:blip r:embed="rId2"/>
                <a:stretch>
                  <a:fillRect l="-1328" t="-2051" r="-1993" b="-1538"/>
                </a:stretch>
              </a:blipFill>
            </p:spPr>
            <p:txBody>
              <a:bodyPr/>
              <a:lstStyle/>
              <a:p>
                <a:r>
                  <a:rPr lang="en-US">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pPr>
                  <a:defRPr sz="3200"/>
                </a:pPr>
                <a:r>
                  <a:t>Example 11.1.3: Hypothesis Test for Two Population Means (Right-Tailed,</a:t>
                </a:r>
                <a:r>
                  <a:rPr sz="2800"/>
                  <a:t> </a:t>
                </a:r>
                <a14:m>
                  <m:oMath xmlns:m="http://schemas.openxmlformats.org/officeDocument/2006/math">
                    <m:r>
                      <a:rPr sz="3200">
                        <a:latin typeface="Cambria Math"/>
                      </a:rPr>
                      <m:t>𝜎</m:t>
                    </m:r>
                  </m:oMath>
                </a14:m>
                <a:r>
                  <a:rPr sz="2800"/>
                  <a:t> </a:t>
                </a:r>
                <a:r>
                  <a:t>Known, Independent Samples)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185" t="-10000" r="-1259" b="-16000"/>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fontScale="92500" lnSpcReduction="20000"/>
          </a:bodyPr>
          <a:lstStyle/>
          <a:p>
            <a:r>
              <a:rPr sz="2800"/>
              <a:t>A drug manufacturer claims that its new cholesterol drug, when used together with a healthy diet and exercise plan, lowers a patient's total cholesterol level by over </a:t>
            </a:r>
            <a:r>
              <a:rPr sz="2800">
                <a:latin typeface="Cambria Math"/>
              </a:rPr>
              <a:t>20</a:t>
            </a:r>
            <a:r>
              <a:rPr sz="2800"/>
              <a:t> points more than simply changing a patient's diet and exercise regimen. To test the claim, a sample of </a:t>
            </a:r>
            <a:r>
              <a:rPr sz="2800">
                <a:latin typeface="Cambria Math"/>
              </a:rPr>
              <a:t>55</a:t>
            </a:r>
            <a:r>
              <a:rPr sz="2800"/>
              <a:t> patients with high cholesterol is chosen at random from a cardiologist's list of patients to take the drug in addition to changing their diet and exercise plans. Over the course of three months, this group lowers its total cholesterol level by a mean of </a:t>
            </a:r>
            <a:r>
              <a:rPr sz="2800">
                <a:latin typeface="Cambria Math"/>
              </a:rPr>
              <a:t>44.7</a:t>
            </a:r>
            <a:r>
              <a:rPr sz="2800"/>
              <a:t> points. The population standard deviation for this group is known to be </a:t>
            </a:r>
            <a:r>
              <a:rPr sz="2800">
                <a:latin typeface="Cambria Math"/>
              </a:rPr>
              <a:t>6.8</a:t>
            </a:r>
            <a:r>
              <a:rPr sz="2800"/>
              <a:t> points. Another </a:t>
            </a:r>
            <a:r>
              <a:rPr sz="2800">
                <a:latin typeface="Cambria Math"/>
              </a:rPr>
              <a:t>55</a:t>
            </a:r>
            <a:r>
              <a:rPr sz="2800"/>
              <a:t> patients with high cholesterol level by a mean of </a:t>
            </a:r>
            <a:r>
              <a:rPr sz="2800">
                <a:latin typeface="Cambria Math"/>
              </a:rPr>
              <a:t>23.1</a:t>
            </a:r>
            <a:r>
              <a:rPr sz="2800"/>
              <a:t> points. The population standard deviation for this group is known to be </a:t>
            </a:r>
            <a:r>
              <a:rPr sz="2800">
                <a:latin typeface="Cambria Math"/>
              </a:rPr>
              <a:t>5.3</a:t>
            </a:r>
            <a:r>
              <a:rPr sz="2800"/>
              <a:t> points. Test the drug manufacturer's claim using a </a:t>
            </a:r>
            <a:r>
              <a:rPr sz="2800">
                <a:latin typeface="Cambria Math"/>
              </a:rPr>
              <a:t>0.01</a:t>
            </a:r>
            <a:r>
              <a:rPr sz="2800"/>
              <a:t> level of significance.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11.1.3: Hypothesis Test for Two Population Means (Right-Tailed,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333"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r>
                  <a:rPr sz="2800" b="1"/>
                  <a:t>Solution</a:t>
                </a:r>
              </a:p>
              <a:p>
                <a:pPr>
                  <a:defRPr b="1"/>
                </a:pPr>
                <a:r>
                  <a:rPr sz="2800"/>
                  <a:t>Step 1: State the null and alternative hypotheses.</a:t>
                </a:r>
              </a:p>
              <a:p>
                <a:pPr>
                  <a:defRPr sz="2800"/>
                </a:pPr>
                <a:r>
                  <a:rPr sz="2800"/>
                  <a:t>First, let Population 1 be patients who take the drug and Population 2 be patients who do not take the drug. The manufacturer's claim is that its drug lowers cholesterol by over </a:t>
                </a:r>
                <a:r>
                  <a:rPr sz="2800">
                    <a:latin typeface="Cambria Math"/>
                  </a:rPr>
                  <a:t>20</a:t>
                </a:r>
                <a:r>
                  <a:rPr sz="2800"/>
                  <a:t> points more than diet and exercise alone. Notice that the two means being tested represent the amounts by which the patients' total cholesterol levels are lowered. Hence, for each population, </a:t>
                </a:r>
                <a14:m>
                  <m:oMath xmlns:m="http://schemas.openxmlformats.org/officeDocument/2006/math">
                    <m:r>
                      <a:rPr>
                        <a:latin typeface="Cambria Math" panose="02040503050406030204" pitchFamily="18" charset="0"/>
                      </a:rPr>
                      <m:t>𝜇</m:t>
                    </m:r>
                  </m:oMath>
                </a14:m>
                <a:r>
                  <a:rPr sz="2800"/>
                  <a:t> refers to the mean number of cholesterol points lost. Written mathematically, the claim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&gt;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20</m:t>
                    </m:r>
                  </m:oMath>
                </a14:m>
                <a:r>
                  <a:rPr sz="2800"/>
                  <a:t>. Since this is what the manufacturer hopes to gather evidence in favor of, it is the alternative hypothesis. Because we are comparing the difference in the means to a nonzero number, we will write the null and alternate hypotheses with the second method discussed at the beginning of the section. That is, we will subtract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oMath>
                </a14:m>
                <a:r>
                  <a:rPr sz="2800"/>
                  <a:t> from both sides of the inequality, giving us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r>
                      <a:rPr>
                        <a:latin typeface="Cambria Math" panose="02040503050406030204" pitchFamily="18" charset="0"/>
                      </a:rPr>
                      <m:t>&gt;</m:t>
                    </m:r>
                    <m:r>
                      <a:rPr>
                        <a:latin typeface="Cambria Math" panose="02040503050406030204" pitchFamily="18" charset="0"/>
                      </a:rPr>
                      <m:t>20</m:t>
                    </m:r>
                  </m:oMath>
                </a14:m>
                <a:r>
                  <a:rPr sz="2800"/>
                  <a:t>. Thus, the hypotheses are stated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20</m:t>
                      </m:r>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r>
                        <a:rPr>
                          <a:latin typeface="Cambria Math" panose="02040503050406030204" pitchFamily="18" charset="0"/>
                        </a:rPr>
                        <m:t>&gt;</m:t>
                      </m:r>
                      <m:r>
                        <a:rPr>
                          <a:latin typeface="Cambria Math" panose="02040503050406030204" pitchFamily="18" charset="0"/>
                        </a:rPr>
                        <m:t>20</m:t>
                      </m:r>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741" t="-1840" r="-1407"/>
                </a:stretch>
              </a:blipFill>
            </p:spPr>
            <p:txBody>
              <a:bodyPr/>
              <a:lstStyle/>
              <a:p>
                <a:r>
                  <a:rPr lang="en-US">
                    <a:noFill/>
                  </a:rPr>
                  <a:t> </a:t>
                </a:r>
              </a:p>
            </p:txBody>
          </p:sp>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11.1.3: Hypothesis Test for Two Population Means (Right-Tailed,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333"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2: Determine which distribution to use for the test statistic, and state the level of significance.</a:t>
                </a:r>
              </a:p>
              <a:p>
                <a:pPr>
                  <a:defRPr sz="2800"/>
                </a:pPr>
                <a:r>
                  <a:rPr sz="2800"/>
                  <a:t>We are looking at the difference between two population means when both population standard deviations are known. We also know that independent random samples were drawn, and both sample sizes are at least </a:t>
                </a:r>
                <a:r>
                  <a:rPr sz="2800">
                    <a:latin typeface="Cambria Math"/>
                  </a:rPr>
                  <a:t>30</a:t>
                </a:r>
                <a:r>
                  <a:rPr sz="2800"/>
                  <a:t>. Therefore, the </a:t>
                </a:r>
                <a14:m>
                  <m:oMath xmlns:m="http://schemas.openxmlformats.org/officeDocument/2006/math">
                    <m:r>
                      <a:rPr>
                        <a:latin typeface="Cambria Math" panose="02040503050406030204" pitchFamily="18" charset="0"/>
                      </a:rPr>
                      <m:t>𝑧</m:t>
                    </m:r>
                  </m:oMath>
                </a14:m>
                <a:r>
                  <a:rPr sz="2800"/>
                  <a:t>-test statistic, which has a standard normal distribution, is appropriate.</a:t>
                </a:r>
              </a:p>
              <a:p>
                <a:pPr>
                  <a:defRPr sz="2800"/>
                </a:pPr>
                <a:r>
                  <a:rPr sz="2800"/>
                  <a:t>For this hypothesis test, we are told that </a:t>
                </a:r>
                <a14:m>
                  <m:oMath xmlns:m="http://schemas.openxmlformats.org/officeDocument/2006/math">
                    <m:r>
                      <a:rPr>
                        <a:latin typeface="Cambria Math" panose="02040503050406030204" pitchFamily="18" charset="0"/>
                      </a:rPr>
                      <m:t>𝛼</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01</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2000"/>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a:xfrm>
            <a:off x="457200" y="1082078"/>
            <a:ext cx="8229600" cy="1432522"/>
          </a:xfrm>
        </p:spPr>
        <p:txBody>
          <a:bodyPr>
            <a:normAutofit/>
          </a:bodyPr>
          <a:lstStyle/>
          <a:p>
            <a:r>
              <a:rPr sz="2800"/>
              <a:t>Two samples are said to be independent if the data from the first sample are not connected to the data from the second sample.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11.1.3: Hypothesis Test for Two Population Means (Right-Tailed,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333" b="-10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pPr>
              <a:defRPr b="1"/>
            </a:pPr>
            <a:r>
              <a:rPr sz="2800" dirty="0"/>
              <a:t>Step 3: Gather data and calculate the necessary sample statistics.</a:t>
            </a:r>
          </a:p>
          <a:p>
            <a:r>
              <a:rPr sz="2800" dirty="0"/>
              <a:t>The following values were given in the problem.</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CF4248D9-39D8-4E7E-A9B0-E13CDD4794DE}"/>
                  </a:ext>
                </a:extLst>
              </p:cNvPr>
              <p:cNvGraphicFramePr>
                <a:graphicFrameLocks noGrp="1"/>
              </p:cNvGraphicFramePr>
              <p:nvPr>
                <p:extLst>
                  <p:ext uri="{D42A27DB-BD31-4B8C-83A1-F6EECF244321}">
                    <p14:modId xmlns:p14="http://schemas.microsoft.com/office/powerpoint/2010/main" val="719548627"/>
                  </p:ext>
                </p:extLst>
              </p:nvPr>
            </p:nvGraphicFramePr>
            <p:xfrm>
              <a:off x="800100" y="2971800"/>
              <a:ext cx="7543800" cy="1828800"/>
            </p:xfrm>
            <a:graphic>
              <a:graphicData uri="http://schemas.openxmlformats.org/drawingml/2006/table">
                <a:tbl>
                  <a:tblPr firstRow="1" bandRow="1">
                    <a:tableStyleId>{5940675A-B579-460E-94D1-54222C63F5DA}</a:tableStyleId>
                  </a:tblPr>
                  <a:tblGrid>
                    <a:gridCol w="3841751">
                      <a:extLst>
                        <a:ext uri="{9D8B030D-6E8A-4147-A177-3AD203B41FA5}">
                          <a16:colId xmlns:a16="http://schemas.microsoft.com/office/drawing/2014/main" val="2353838059"/>
                        </a:ext>
                      </a:extLst>
                    </a:gridCol>
                    <a:gridCol w="3702049">
                      <a:extLst>
                        <a:ext uri="{9D8B030D-6E8A-4147-A177-3AD203B41FA5}">
                          <a16:colId xmlns:a16="http://schemas.microsoft.com/office/drawing/2014/main" val="1632934192"/>
                        </a:ext>
                      </a:extLst>
                    </a:gridCol>
                  </a:tblGrid>
                  <a:tr h="370840">
                    <a:tc>
                      <a:txBody>
                        <a:bodyPr/>
                        <a:lstStyle/>
                        <a:p>
                          <a:pPr algn="ctr"/>
                          <a:r>
                            <a:rPr lang="en-US" sz="2400" dirty="0"/>
                            <a:t>Patients taking the drug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Patients not taking the drug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599339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ar-AE" sz="2400" i="1" smtClean="0">
                                        <a:latin typeface="Cambria Math" panose="02040503050406030204" pitchFamily="18" charset="0"/>
                                      </a:rPr>
                                    </m:ctrlPr>
                                  </m:sSubPr>
                                  <m:e>
                                    <m:bar>
                                      <m:barPr>
                                        <m:pos m:val="top"/>
                                        <m:ctrlPr>
                                          <a:rPr lang="ar-AE" sz="2400" i="1">
                                            <a:latin typeface="Cambria Math" panose="02040503050406030204" pitchFamily="18" charset="0"/>
                                          </a:rPr>
                                        </m:ctrlPr>
                                      </m:barPr>
                                      <m:e>
                                        <m:r>
                                          <a:rPr lang="ar-AE" sz="2400">
                                            <a:latin typeface="Cambria Math" panose="02040503050406030204" pitchFamily="18" charset="0"/>
                                          </a:rPr>
                                          <m:t>𝑥</m:t>
                                        </m:r>
                                      </m:e>
                                    </m:bar>
                                  </m:e>
                                  <m:sub>
                                    <m:r>
                                      <a:rPr lang="ar-AE" sz="2400">
                                        <a:latin typeface="Cambria Math" panose="02040503050406030204" pitchFamily="18" charset="0"/>
                                      </a:rPr>
                                      <m:t>1</m:t>
                                    </m:r>
                                  </m:sub>
                                </m:sSub>
                                <m:r>
                                  <a:rPr lang="en-US" sz="2400" smtClean="0">
                                    <a:latin typeface="Cambria Math" panose="02040503050406030204" pitchFamily="18" charset="0"/>
                                  </a:rPr>
                                  <m:t>=</m:t>
                                </m:r>
                                <m:r>
                                  <a:rPr lang="en-US" sz="2400" b="0" i="0" smtClean="0">
                                    <a:latin typeface="Cambria Math" panose="02040503050406030204" pitchFamily="18" charset="0"/>
                                  </a:rPr>
                                  <m:t>44</m:t>
                                </m:r>
                                <m:r>
                                  <a:rPr lang="en-US" sz="2400" b="0" i="0" smtClean="0">
                                    <a:latin typeface="Cambria Math" panose="02040503050406030204" pitchFamily="18" charset="0"/>
                                  </a:rPr>
                                  <m:t>.</m:t>
                                </m:r>
                                <m:r>
                                  <a:rPr lang="en-US" sz="2400" b="0" i="0" smtClean="0">
                                    <a:latin typeface="Cambria Math" panose="02040503050406030204" pitchFamily="18" charset="0"/>
                                  </a:rPr>
                                  <m:t>7</m:t>
                                </m:r>
                              </m:oMath>
                            </m:oMathPara>
                          </a14:m>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ar-AE" sz="2400" i="1" smtClean="0">
                                        <a:latin typeface="Cambria Math" panose="02040503050406030204" pitchFamily="18" charset="0"/>
                                      </a:rPr>
                                    </m:ctrlPr>
                                  </m:sSubPr>
                                  <m:e>
                                    <m:bar>
                                      <m:barPr>
                                        <m:pos m:val="top"/>
                                        <m:ctrlPr>
                                          <a:rPr lang="ar-AE" sz="2400" i="1">
                                            <a:latin typeface="Cambria Math" panose="02040503050406030204" pitchFamily="18" charset="0"/>
                                          </a:rPr>
                                        </m:ctrlPr>
                                      </m:barPr>
                                      <m:e>
                                        <m:r>
                                          <a:rPr lang="ar-AE" sz="2400">
                                            <a:latin typeface="Cambria Math" panose="02040503050406030204" pitchFamily="18" charset="0"/>
                                          </a:rPr>
                                          <m:t>𝑥</m:t>
                                        </m:r>
                                      </m:e>
                                    </m:bar>
                                  </m:e>
                                  <m:sub>
                                    <m:r>
                                      <a:rPr lang="en-US" sz="2400" smtClean="0">
                                        <a:latin typeface="Cambria Math" panose="02040503050406030204" pitchFamily="18" charset="0"/>
                                      </a:rPr>
                                      <m:t>2</m:t>
                                    </m:r>
                                  </m:sub>
                                </m:sSub>
                                <m:r>
                                  <a:rPr lang="en-US" sz="2400" smtClean="0">
                                    <a:latin typeface="Cambria Math" panose="02040503050406030204" pitchFamily="18" charset="0"/>
                                  </a:rPr>
                                  <m:t>=</m:t>
                                </m:r>
                                <m:r>
                                  <a:rPr lang="en-US" sz="2400" b="0" i="0" smtClean="0">
                                    <a:latin typeface="Cambria Math" panose="02040503050406030204" pitchFamily="18" charset="0"/>
                                  </a:rPr>
                                  <m:t>23</m:t>
                                </m:r>
                                <m:r>
                                  <a:rPr lang="en-US" sz="2400" b="0" i="0" smtClean="0">
                                    <a:latin typeface="Cambria Math" panose="02040503050406030204" pitchFamily="18" charset="0"/>
                                  </a:rPr>
                                  <m:t>.</m:t>
                                </m:r>
                                <m:r>
                                  <a:rPr lang="en-US" sz="2400" b="0" i="0" smtClean="0">
                                    <a:latin typeface="Cambria Math" panose="02040503050406030204" pitchFamily="18" charset="0"/>
                                  </a:rPr>
                                  <m:t>1</m:t>
                                </m:r>
                              </m:oMath>
                            </m:oMathPara>
                          </a14:m>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257266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ar-AE" sz="2400" smtClean="0">
                                        <a:latin typeface="Cambria Math" panose="02040503050406030204" pitchFamily="18" charset="0"/>
                                      </a:rPr>
                                      <m:t>𝜎</m:t>
                                    </m:r>
                                  </m:e>
                                  <m:sub>
                                    <m:r>
                                      <a:rPr lang="en-US" sz="2400" smtClean="0">
                                        <a:latin typeface="Cambria Math" panose="02040503050406030204" pitchFamily="18" charset="0"/>
                                      </a:rPr>
                                      <m:t>1</m:t>
                                    </m:r>
                                  </m:sub>
                                </m:sSub>
                                <m:r>
                                  <a:rPr lang="en-US" sz="2400" smtClean="0">
                                    <a:latin typeface="Cambria Math" panose="02040503050406030204" pitchFamily="18" charset="0"/>
                                  </a:rPr>
                                  <m:t>=</m:t>
                                </m:r>
                                <m:r>
                                  <a:rPr lang="en-US" sz="2400" b="0" i="0" smtClean="0">
                                    <a:latin typeface="Cambria Math" panose="02040503050406030204" pitchFamily="18" charset="0"/>
                                  </a:rPr>
                                  <m:t>6</m:t>
                                </m:r>
                                <m:r>
                                  <a:rPr lang="en-US" sz="2400" b="0" i="0" smtClean="0">
                                    <a:latin typeface="Cambria Math" panose="02040503050406030204" pitchFamily="18" charset="0"/>
                                  </a:rPr>
                                  <m:t>.</m:t>
                                </m:r>
                                <m:r>
                                  <a:rPr lang="en-US" sz="2400" b="0" i="0" smtClean="0">
                                    <a:latin typeface="Cambria Math" panose="02040503050406030204" pitchFamily="18" charset="0"/>
                                  </a:rPr>
                                  <m:t>8</m:t>
                                </m:r>
                              </m:oMath>
                            </m:oMathPara>
                          </a14:m>
                          <a:endParaRPr lang="en-US" sz="24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ar-AE" sz="2400" smtClean="0">
                                        <a:latin typeface="Cambria Math" panose="02040503050406030204" pitchFamily="18" charset="0"/>
                                      </a:rPr>
                                      <m:t>𝜎</m:t>
                                    </m:r>
                                  </m:e>
                                  <m:sub>
                                    <m:r>
                                      <a:rPr lang="en-US" sz="2400" smtClean="0">
                                        <a:latin typeface="Cambria Math" panose="02040503050406030204" pitchFamily="18" charset="0"/>
                                      </a:rPr>
                                      <m:t>2</m:t>
                                    </m:r>
                                  </m:sub>
                                </m:sSub>
                                <m:r>
                                  <a:rPr lang="en-US" sz="2400" smtClean="0">
                                    <a:latin typeface="Cambria Math" panose="02040503050406030204" pitchFamily="18" charset="0"/>
                                  </a:rPr>
                                  <m:t>=</m:t>
                                </m:r>
                                <m:r>
                                  <a:rPr lang="en-US" sz="2400" b="0" i="0" smtClean="0">
                                    <a:latin typeface="Cambria Math" panose="02040503050406030204" pitchFamily="18" charset="0"/>
                                  </a:rPr>
                                  <m:t>5</m:t>
                                </m:r>
                                <m:r>
                                  <a:rPr lang="en-US" sz="2400" b="0" i="0" smtClean="0">
                                    <a:latin typeface="Cambria Math" panose="02040503050406030204" pitchFamily="18" charset="0"/>
                                  </a:rPr>
                                  <m:t>.</m:t>
                                </m:r>
                                <m:r>
                                  <a:rPr lang="en-US" sz="2400" b="0" i="0" smtClean="0">
                                    <a:latin typeface="Cambria Math" panose="02040503050406030204" pitchFamily="18" charset="0"/>
                                  </a:rPr>
                                  <m:t>3</m:t>
                                </m:r>
                              </m:oMath>
                            </m:oMathPara>
                          </a14:m>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842678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𝑛</m:t>
                                    </m:r>
                                  </m:e>
                                  <m:sub>
                                    <m:r>
                                      <a:rPr lang="en-US" sz="2400" smtClean="0">
                                        <a:latin typeface="Cambria Math" panose="02040503050406030204" pitchFamily="18" charset="0"/>
                                      </a:rPr>
                                      <m:t>1</m:t>
                                    </m:r>
                                  </m:sub>
                                </m:sSub>
                                <m:r>
                                  <a:rPr lang="en-US" sz="2400" smtClean="0">
                                    <a:latin typeface="Cambria Math" panose="02040503050406030204" pitchFamily="18" charset="0"/>
                                  </a:rPr>
                                  <m:t>=</m:t>
                                </m:r>
                                <m:r>
                                  <a:rPr lang="en-US" sz="2400" b="0" i="0" smtClean="0">
                                    <a:latin typeface="Cambria Math" panose="02040503050406030204" pitchFamily="18" charset="0"/>
                                  </a:rPr>
                                  <m:t>55</m:t>
                                </m:r>
                              </m:oMath>
                            </m:oMathPara>
                          </a14:m>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𝑛</m:t>
                                    </m:r>
                                  </m:e>
                                  <m:sub>
                                    <m:r>
                                      <a:rPr lang="en-US" sz="2400" smtClean="0">
                                        <a:latin typeface="Cambria Math" panose="02040503050406030204" pitchFamily="18" charset="0"/>
                                      </a:rPr>
                                      <m:t>2</m:t>
                                    </m:r>
                                  </m:sub>
                                </m:sSub>
                                <m:r>
                                  <a:rPr lang="en-US" sz="2400" smtClean="0">
                                    <a:latin typeface="Cambria Math" panose="02040503050406030204" pitchFamily="18" charset="0"/>
                                  </a:rPr>
                                  <m:t>=</m:t>
                                </m:r>
                                <m:r>
                                  <a:rPr lang="en-US" sz="2400" smtClean="0">
                                    <a:latin typeface="Cambria Math" panose="02040503050406030204" pitchFamily="18" charset="0"/>
                                  </a:rPr>
                                  <m:t>55</m:t>
                                </m:r>
                              </m:oMath>
                            </m:oMathPara>
                          </a14:m>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9226980"/>
                      </a:ext>
                    </a:extLst>
                  </a:tr>
                </a:tbl>
              </a:graphicData>
            </a:graphic>
          </p:graphicFrame>
        </mc:Choice>
        <mc:Fallback xmlns="">
          <p:graphicFrame>
            <p:nvGraphicFramePr>
              <p:cNvPr id="4" name="Table 4">
                <a:extLst>
                  <a:ext uri="{FF2B5EF4-FFF2-40B4-BE49-F238E27FC236}">
                    <a16:creationId xmlns:a16="http://schemas.microsoft.com/office/drawing/2014/main" id="{CF4248D9-39D8-4E7E-A9B0-E13CDD4794DE}"/>
                  </a:ext>
                </a:extLst>
              </p:cNvPr>
              <p:cNvGraphicFramePr>
                <a:graphicFrameLocks noGrp="1"/>
              </p:cNvGraphicFramePr>
              <p:nvPr>
                <p:extLst>
                  <p:ext uri="{D42A27DB-BD31-4B8C-83A1-F6EECF244321}">
                    <p14:modId xmlns:p14="http://schemas.microsoft.com/office/powerpoint/2010/main" val="719548627"/>
                  </p:ext>
                </p:extLst>
              </p:nvPr>
            </p:nvGraphicFramePr>
            <p:xfrm>
              <a:off x="800100" y="2971800"/>
              <a:ext cx="7543800" cy="1828800"/>
            </p:xfrm>
            <a:graphic>
              <a:graphicData uri="http://schemas.openxmlformats.org/drawingml/2006/table">
                <a:tbl>
                  <a:tblPr firstRow="1" bandRow="1">
                    <a:tableStyleId>{5940675A-B579-460E-94D1-54222C63F5DA}</a:tableStyleId>
                  </a:tblPr>
                  <a:tblGrid>
                    <a:gridCol w="3841751">
                      <a:extLst>
                        <a:ext uri="{9D8B030D-6E8A-4147-A177-3AD203B41FA5}">
                          <a16:colId xmlns:a16="http://schemas.microsoft.com/office/drawing/2014/main" val="2353838059"/>
                        </a:ext>
                      </a:extLst>
                    </a:gridCol>
                    <a:gridCol w="3702049">
                      <a:extLst>
                        <a:ext uri="{9D8B030D-6E8A-4147-A177-3AD203B41FA5}">
                          <a16:colId xmlns:a16="http://schemas.microsoft.com/office/drawing/2014/main" val="1632934192"/>
                        </a:ext>
                      </a:extLst>
                    </a:gridCol>
                  </a:tblGrid>
                  <a:tr h="457200">
                    <a:tc>
                      <a:txBody>
                        <a:bodyPr/>
                        <a:lstStyle/>
                        <a:p>
                          <a:pPr algn="ctr"/>
                          <a:r>
                            <a:rPr lang="en-US" sz="2400" dirty="0"/>
                            <a:t>Patients taking the drug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Patients not taking the drug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5993393"/>
                      </a:ext>
                    </a:extLst>
                  </a:tr>
                  <a:tr h="45720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107895" r="-96508" b="-200000"/>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03618" t="-107895" b="-200000"/>
                          </a:stretch>
                        </a:blipFill>
                      </a:tcPr>
                    </a:tc>
                    <a:extLst>
                      <a:ext uri="{0D108BD9-81ED-4DB2-BD59-A6C34878D82A}">
                        <a16:rowId xmlns:a16="http://schemas.microsoft.com/office/drawing/2014/main" val="1002572665"/>
                      </a:ext>
                    </a:extLst>
                  </a:tr>
                  <a:tr h="45720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210667" r="-96508" b="-102667"/>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03618" t="-210667" b="-102667"/>
                          </a:stretch>
                        </a:blipFill>
                      </a:tcPr>
                    </a:tc>
                    <a:extLst>
                      <a:ext uri="{0D108BD9-81ED-4DB2-BD59-A6C34878D82A}">
                        <a16:rowId xmlns:a16="http://schemas.microsoft.com/office/drawing/2014/main" val="1718426784"/>
                      </a:ext>
                    </a:extLst>
                  </a:tr>
                  <a:tr h="45720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310667" r="-96508" b="-2667"/>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03618" t="-310667" b="-2667"/>
                          </a:stretch>
                        </a:blipFill>
                      </a:tcPr>
                    </a:tc>
                    <a:extLst>
                      <a:ext uri="{0D108BD9-81ED-4DB2-BD59-A6C34878D82A}">
                        <a16:rowId xmlns:a16="http://schemas.microsoft.com/office/drawing/2014/main" val="459226980"/>
                      </a:ext>
                    </a:extLst>
                  </a:tr>
                </a:tbl>
              </a:graphicData>
            </a:graphic>
          </p:graphicFrame>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11.1.3: Hypothesis Test for Two Population Means (Right-Tailed,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333"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b="1"/>
                </a:pPr>
                <a:r>
                  <a:rPr sz="2800" dirty="0"/>
                  <a:t>Tables:</a:t>
                </a:r>
              </a:p>
              <a:p>
                <a:pPr>
                  <a:defRPr sz="2800"/>
                </a:pPr>
                <a:r>
                  <a:rPr sz="2800" dirty="0"/>
                  <a:t>To find the rejection region or </a:t>
                </a:r>
                <a14:m>
                  <m:oMath xmlns:m="http://schemas.openxmlformats.org/officeDocument/2006/math">
                    <m:r>
                      <a:rPr>
                        <a:latin typeface="Cambria Math" panose="02040503050406030204" pitchFamily="18" charset="0"/>
                      </a:rPr>
                      <m:t>𝑝</m:t>
                    </m:r>
                  </m:oMath>
                </a14:m>
                <a:r>
                  <a:rPr sz="2800" dirty="0"/>
                  <a:t>-value by using tables when drawing your conclusion, you will need to calculate the </a:t>
                </a:r>
                <a14:m>
                  <m:oMath xmlns:m="http://schemas.openxmlformats.org/officeDocument/2006/math">
                    <m:r>
                      <a:rPr>
                        <a:latin typeface="Cambria Math" panose="02040503050406030204" pitchFamily="18" charset="0"/>
                      </a:rPr>
                      <m:t>𝑧</m:t>
                    </m:r>
                  </m:oMath>
                </a14:m>
                <a:r>
                  <a:rPr sz="2800" dirty="0"/>
                  <a:t>-test statistic as follows.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e>
                          </m:d>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1</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2</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e>
                          </m:ra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44.7−23.1</m:t>
                              </m:r>
                            </m:e>
                          </m:d>
                          <m:r>
                            <a:rPr>
                              <a:latin typeface="Cambria Math" panose="02040503050406030204" pitchFamily="18" charset="0"/>
                            </a:rPr>
                            <m:t>−20</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6.8</m:t>
                                      </m:r>
                                    </m:e>
                                    <m:sup>
                                      <m:r>
                                        <a:rPr>
                                          <a:latin typeface="Cambria Math" panose="02040503050406030204" pitchFamily="18" charset="0"/>
                                        </a:rPr>
                                        <m:t>2</m:t>
                                      </m:r>
                                    </m:sup>
                                  </m:sSup>
                                </m:num>
                                <m:den>
                                  <m:r>
                                    <a:rPr>
                                      <a:latin typeface="Cambria Math" panose="02040503050406030204" pitchFamily="18" charset="0"/>
                                    </a:rPr>
                                    <m:t>55</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5.3</m:t>
                                      </m:r>
                                    </m:e>
                                    <m:sup>
                                      <m:r>
                                        <a:rPr>
                                          <a:latin typeface="Cambria Math" panose="02040503050406030204" pitchFamily="18" charset="0"/>
                                        </a:rPr>
                                        <m:t>2</m:t>
                                      </m:r>
                                    </m:sup>
                                  </m:sSup>
                                </m:num>
                                <m:den>
                                  <m:r>
                                    <a:rPr>
                                      <a:latin typeface="Cambria Math" panose="02040503050406030204" pitchFamily="18" charset="0"/>
                                    </a:rPr>
                                    <m:t>55</m:t>
                                  </m:r>
                                </m:den>
                              </m:f>
                            </m:e>
                          </m:ra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≈1.38</m:t>
                      </m:r>
                    </m:oMath>
                  </m:oMathPara>
                </a14:m>
                <a:endParaRPr sz="2800" dirty="0"/>
              </a:p>
              <a:p>
                <a:pPr>
                  <a:defRPr sz="2800"/>
                </a:pPr>
                <a:r>
                  <a:rPr sz="2800" dirty="0"/>
                  <a:t>Note that, in the formula,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r>
                      <a:rPr>
                        <a:latin typeface="Cambria Math" panose="02040503050406030204" pitchFamily="18" charset="0"/>
                      </a:rPr>
                      <m:t>=20</m:t>
                    </m:r>
                  </m:oMath>
                </a14:m>
                <a:r>
                  <a:rPr sz="2800" dirty="0"/>
                  <a:t> because the hypothesized difference between the population means is </a:t>
                </a:r>
                <a:r>
                  <a:rPr sz="2800" dirty="0">
                    <a:latin typeface="Cambria Math"/>
                  </a:rPr>
                  <a:t>20</a:t>
                </a:r>
                <a:r>
                  <a:rPr sz="2800" dirty="0"/>
                  <a:t>. This is indicated in the statement of the null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963" t="-2086" r="-1407" b="-982"/>
                </a:stretch>
              </a:blipFill>
            </p:spPr>
            <p:txBody>
              <a:bodyPr/>
              <a:lstStyle/>
              <a:p>
                <a:r>
                  <a:rPr lang="en-US">
                    <a:noFill/>
                  </a:rPr>
                  <a:t> </a:t>
                </a:r>
              </a:p>
            </p:txBody>
          </p:sp>
        </mc:Fallback>
      </mc:AlternateContent>
    </p:spTree>
    <p:extLst>
      <p:ext uri="{BB962C8B-B14F-4D97-AF65-F5344CB8AC3E}">
        <p14:creationId xmlns:p14="http://schemas.microsoft.com/office/powerpoint/2010/main" val="12784171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3108922"/>
          </a:xfrm>
        </p:spPr>
        <p:txBody>
          <a:bodyPr>
            <a:normAutofit/>
          </a:bodyPr>
          <a:lstStyle/>
          <a:p>
            <a:r>
              <a:rPr sz="2800"/>
              <a:t>Note that this particular test setup cannot be performed using a TI-83/84 Plus calculator because the hypothesized difference between the two population means is not zero. With Excel, it is possible to perform the test, but you must have the original data. Because we are only given the summary statistics here, we are not able to use either of these technology methods.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11.1.3: Hypothesis Test for Two Population Means (Right-Tailed,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333"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4: Draw a conclusion and interpret the decision.</a:t>
                </a:r>
              </a:p>
              <a:p>
                <a:pPr>
                  <a:defRPr sz="2800"/>
                </a:pPr>
                <a:r>
                  <a:rPr sz="2800" dirty="0"/>
                  <a:t>We can use either rejection regions or </a:t>
                </a:r>
                <a14:m>
                  <m:oMath xmlns:m="http://schemas.openxmlformats.org/officeDocument/2006/math">
                    <m:r>
                      <a:rPr>
                        <a:latin typeface="Cambria Math" panose="02040503050406030204" pitchFamily="18" charset="0"/>
                      </a:rPr>
                      <m:t>𝑝</m:t>
                    </m:r>
                  </m:oMath>
                </a14:m>
                <a:r>
                  <a:rPr sz="2800" dirty="0"/>
                  <a:t>-values to draw a conclusion for this right-tailed test.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630"/>
                </a:stretch>
              </a:blipFill>
            </p:spPr>
            <p:txBody>
              <a:bodyPr/>
              <a:lstStyle/>
              <a:p>
                <a:r>
                  <a:rPr lang="en-US">
                    <a:noFill/>
                  </a:rPr>
                  <a:t> </a:t>
                </a:r>
              </a:p>
            </p:txBody>
          </p:sp>
        </mc:Fallback>
      </mc:AlternateContent>
    </p:spTree>
    <p:extLst>
      <p:ext uri="{BB962C8B-B14F-4D97-AF65-F5344CB8AC3E}">
        <p14:creationId xmlns:p14="http://schemas.microsoft.com/office/powerpoint/2010/main" val="2072217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11.1.3: Hypothesis Test for Two Population Means (Right-Tailed,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333"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Method 1: Rejection Regions</a:t>
                </a:r>
              </a:p>
              <a:p>
                <a:pPr>
                  <a:defRPr sz="2800"/>
                </a:pPr>
                <a:r>
                  <a:rPr sz="2800" dirty="0"/>
                  <a:t>To determine the rejection region, look up </a:t>
                </a:r>
                <a14:m>
                  <m:oMath xmlns:m="http://schemas.openxmlformats.org/officeDocument/2006/math">
                    <m:r>
                      <a:rPr>
                        <a:latin typeface="Cambria Math" panose="02040503050406030204" pitchFamily="18" charset="0"/>
                      </a:rPr>
                      <m:t>𝛼</m:t>
                    </m:r>
                    <m:r>
                      <a:rPr>
                        <a:latin typeface="Cambria Math" panose="02040503050406030204" pitchFamily="18" charset="0"/>
                      </a:rPr>
                      <m:t>=0.01</m:t>
                    </m:r>
                  </m:oMath>
                </a14:m>
                <a:r>
                  <a:rPr sz="2800" dirty="0"/>
                  <a:t> in the table of critical z-values for rejection regions. Since this is a right-tailed test, the critical value is </a:t>
                </a:r>
                <a:r>
                  <a:rPr sz="2800" dirty="0">
                    <a:latin typeface="Cambria Math"/>
                  </a:rPr>
                  <a:t>2.33</a:t>
                </a:r>
                <a:r>
                  <a:rPr sz="2800" dirty="0"/>
                  <a:t>. Thus, the rejection region is </a:t>
                </a:r>
                <a14:m>
                  <m:oMath xmlns:m="http://schemas.openxmlformats.org/officeDocument/2006/math">
                    <m:r>
                      <a:rPr>
                        <a:latin typeface="Cambria Math" panose="02040503050406030204" pitchFamily="18" charset="0"/>
                      </a:rPr>
                      <m:t>𝑧</m:t>
                    </m:r>
                    <m:r>
                      <a:rPr>
                        <a:latin typeface="Cambria Math" panose="02040503050406030204" pitchFamily="18" charset="0"/>
                      </a:rPr>
                      <m:t>&gt;2.33</m:t>
                    </m:r>
                  </m:oMath>
                </a14:m>
                <a:r>
                  <a:rPr sz="2800" dirty="0"/>
                  <a:t>. The </a:t>
                </a:r>
                <a14:m>
                  <m:oMath xmlns:m="http://schemas.openxmlformats.org/officeDocument/2006/math">
                    <m:r>
                      <a:rPr>
                        <a:latin typeface="Cambria Math" panose="02040503050406030204" pitchFamily="18" charset="0"/>
                      </a:rPr>
                      <m:t>𝑧</m:t>
                    </m:r>
                  </m:oMath>
                </a14:m>
                <a:r>
                  <a:rPr sz="2800" dirty="0"/>
                  <a:t>-value of </a:t>
                </a:r>
                <a:r>
                  <a:rPr sz="2800" dirty="0">
                    <a:latin typeface="Cambria Math"/>
                  </a:rPr>
                  <a:t>1.38</a:t>
                </a:r>
                <a:r>
                  <a:rPr sz="2800" dirty="0"/>
                  <a:t> does not fall in the rejection region, so the conclusion would be to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889"/>
                </a:stretch>
              </a:blipFill>
            </p:spPr>
            <p:txBody>
              <a:bodyPr/>
              <a:lstStyle/>
              <a:p>
                <a:r>
                  <a:rPr lang="en-US">
                    <a:noFill/>
                  </a:rPr>
                  <a:t> </a:t>
                </a:r>
              </a:p>
            </p:txBody>
          </p:sp>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11.1.3: Hypothesis Test for Two Population Means (Right-Tailed,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333" b="-10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B4156C8E-3A39-4956-B644-2F1CB06D079B}"/>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2625" y="1959769"/>
            <a:ext cx="5238750" cy="3095625"/>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11.1.3: Hypothesis Test for Two Population Means (Right-Tailed,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333"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b="1"/>
                </a:pPr>
                <a:r>
                  <a:rPr sz="2800" dirty="0"/>
                  <a:t>Method 2: </a:t>
                </a:r>
                <a14:m>
                  <m:oMath xmlns:m="http://schemas.openxmlformats.org/officeDocument/2006/math">
                    <m:r>
                      <a:rPr>
                        <a:latin typeface="Cambria Math" panose="02040503050406030204" pitchFamily="18" charset="0"/>
                      </a:rPr>
                      <m:t>𝑝</m:t>
                    </m:r>
                  </m:oMath>
                </a14:m>
                <a:r>
                  <a:rPr sz="2800" dirty="0"/>
                  <a:t>-Values</a:t>
                </a:r>
              </a:p>
              <a:p>
                <a:pPr>
                  <a:defRPr sz="2800"/>
                </a:pPr>
                <a:r>
                  <a:rPr sz="2800" dirty="0"/>
                  <a:t>Because this is a right-tailed test, the </a:t>
                </a:r>
                <a14:m>
                  <m:oMath xmlns:m="http://schemas.openxmlformats.org/officeDocument/2006/math">
                    <m:r>
                      <a:rPr>
                        <a:latin typeface="Cambria Math" panose="02040503050406030204" pitchFamily="18" charset="0"/>
                      </a:rPr>
                      <m:t>𝑝</m:t>
                    </m:r>
                  </m:oMath>
                </a14:m>
                <a:r>
                  <a:rPr sz="2800" dirty="0"/>
                  <a:t>-value for this test statistic is the probability of obtaining a test statistic greater than or equal to </a:t>
                </a:r>
                <a14:m>
                  <m:oMath xmlns:m="http://schemas.openxmlformats.org/officeDocument/2006/math">
                    <m:r>
                      <a:rPr>
                        <a:latin typeface="Cambria Math" panose="02040503050406030204" pitchFamily="18" charset="0"/>
                      </a:rPr>
                      <m:t>𝑧</m:t>
                    </m:r>
                    <m:r>
                      <a:rPr>
                        <a:latin typeface="Cambria Math" panose="02040503050406030204" pitchFamily="18" charset="0"/>
                      </a:rPr>
                      <m:t>=1.38</m:t>
                    </m:r>
                  </m:oMath>
                </a14:m>
                <a:r>
                  <a:rPr sz="2800" dirty="0"/>
                  <a:t>, written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𝑧</m:t>
                            </m:r>
                            <m:r>
                              <a:rPr>
                                <a:latin typeface="Cambria Math" panose="02040503050406030204" pitchFamily="18" charset="0"/>
                              </a:rPr>
                              <m:t>≥1.38</m:t>
                            </m:r>
                          </m:e>
                        </m:d>
                      </m:e>
                    </m:func>
                  </m:oMath>
                </a14:m>
                <a:r>
                  <a:rPr sz="2800" dirty="0"/>
                  <a:t>. Thus, the </a:t>
                </a:r>
                <a14:m>
                  <m:oMath xmlns:m="http://schemas.openxmlformats.org/officeDocument/2006/math">
                    <m:r>
                      <a:rPr>
                        <a:latin typeface="Cambria Math" panose="02040503050406030204" pitchFamily="18" charset="0"/>
                      </a:rPr>
                      <m:t>𝑝</m:t>
                    </m:r>
                  </m:oMath>
                </a14:m>
                <a:r>
                  <a:rPr sz="2800" dirty="0"/>
                  <a:t>-value is equivalent to the area under the standard normal curve to the right of </a:t>
                </a:r>
                <a14:m>
                  <m:oMath xmlns:m="http://schemas.openxmlformats.org/officeDocument/2006/math">
                    <m:r>
                      <a:rPr>
                        <a:latin typeface="Cambria Math" panose="02040503050406030204" pitchFamily="18" charset="0"/>
                      </a:rPr>
                      <m:t>𝑧</m:t>
                    </m:r>
                    <m:r>
                      <a:rPr>
                        <a:latin typeface="Cambria Math" panose="02040503050406030204" pitchFamily="18" charset="0"/>
                      </a:rPr>
                      <m:t>=1.38</m:t>
                    </m:r>
                  </m:oMath>
                </a14:m>
                <a:r>
                  <a:rPr sz="2800" dirty="0"/>
                  <a:t>. Two different methods for determining the </a:t>
                </a:r>
                <a14:m>
                  <m:oMath xmlns:m="http://schemas.openxmlformats.org/officeDocument/2006/math">
                    <m:r>
                      <a:rPr>
                        <a:latin typeface="Cambria Math" panose="02040503050406030204" pitchFamily="18" charset="0"/>
                      </a:rPr>
                      <m:t>𝑝</m:t>
                    </m:r>
                  </m:oMath>
                </a14:m>
                <a:r>
                  <a:rPr sz="2800" dirty="0"/>
                  <a:t>-value are shown below.</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2074"/>
                </a:stretch>
              </a:blipFill>
            </p:spPr>
            <p:txBody>
              <a:bodyPr/>
              <a:lstStyle/>
              <a:p>
                <a:r>
                  <a:rPr lang="en-US">
                    <a:noFill/>
                  </a:rPr>
                  <a:t> </a:t>
                </a:r>
              </a:p>
            </p:txBody>
          </p:sp>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11.1.3: Hypothesis Test for Two Population Means (Right-Tailed,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333"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Tables:</a:t>
                </a:r>
              </a:p>
              <a:p>
                <a:pPr>
                  <a:defRPr sz="2800"/>
                </a:pPr>
                <a:r>
                  <a:rPr sz="2800" dirty="0"/>
                  <a:t>We need to find the area to the right of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38</m:t>
                    </m:r>
                  </m:oMath>
                </a14:m>
                <a:r>
                  <a:rPr sz="2800" dirty="0"/>
                  <a:t>, which is </a:t>
                </a:r>
                <a:r>
                  <a:rPr sz="2800" dirty="0">
                    <a:latin typeface="Cambria Math"/>
                  </a:rPr>
                  <a:t>0.0838</a:t>
                </a:r>
                <a:r>
                  <a:rPr sz="2800" dirty="0"/>
                  <a:t>. This </a:t>
                </a:r>
                <a14:m>
                  <m:oMath xmlns:m="http://schemas.openxmlformats.org/officeDocument/2006/math">
                    <m:r>
                      <a:rPr>
                        <a:latin typeface="Cambria Math" panose="02040503050406030204" pitchFamily="18" charset="0"/>
                      </a:rPr>
                      <m:t>𝑝</m:t>
                    </m:r>
                  </m:oMath>
                </a14:m>
                <a:r>
                  <a:rPr sz="2800" dirty="0"/>
                  <a:t>-value is greater than </a:t>
                </a:r>
                <a14:m>
                  <m:oMath xmlns:m="http://schemas.openxmlformats.org/officeDocument/2006/math">
                    <m:r>
                      <a:rPr>
                        <a:latin typeface="Cambria Math" panose="02040503050406030204" pitchFamily="18" charset="0"/>
                      </a:rPr>
                      <m:t>𝛼</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01</m:t>
                    </m:r>
                  </m:oMath>
                </a14:m>
                <a:r>
                  <a:rPr sz="2800" dirty="0"/>
                  <a:t>, which means we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741"/>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B239456F-3CBE-4707-92D4-3033816E56B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2625" y="2744273"/>
            <a:ext cx="5238750" cy="3095625"/>
          </a:xfrm>
          <a:prstGeom prst="rect">
            <a:avLst/>
          </a:prstGeom>
        </p:spPr>
      </p:pic>
    </p:spTree>
    <p:extLst>
      <p:ext uri="{BB962C8B-B14F-4D97-AF65-F5344CB8AC3E}">
        <p14:creationId xmlns:p14="http://schemas.microsoft.com/office/powerpoint/2010/main" val="8112986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11.1.3: Hypothesis Test for Two Population Means (Right-Tailed,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333"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TI-83/84 Plus:</a:t>
                </a:r>
              </a:p>
              <a:p>
                <a:r>
                  <a:rPr sz="2800"/>
                  <a:t>Under the </a:t>
                </a:r>
                <a:r>
                  <a:rPr sz="2800" b="1"/>
                  <a:t>DIST</a:t>
                </a:r>
                <a:r>
                  <a:rPr sz="2800"/>
                  <a:t> menu enter </a:t>
                </a:r>
                <a:r>
                  <a:rPr sz="2800" b="1"/>
                  <a:t>normalcdf(lower bound, upper bound)</a:t>
                </a:r>
                <a:r>
                  <a:rPr sz="2800"/>
                  <a:t> using the following values:</a:t>
                </a:r>
              </a:p>
              <a:p>
                <a:r>
                  <a:rPr sz="2800" i="1"/>
                  <a:t>lower bound</a:t>
                </a:r>
                <a:r>
                  <a:rPr sz="2800"/>
                  <a:t>: </a:t>
                </a:r>
                <a:r>
                  <a:rPr sz="2800">
                    <a:latin typeface="Cambria Math"/>
                  </a:rPr>
                  <a:t>1.38</a:t>
                </a:r>
              </a:p>
              <a:p>
                <a:r>
                  <a:rPr sz="2800" i="1"/>
                  <a:t>upper bound</a:t>
                </a:r>
                <a:r>
                  <a:rPr sz="2800"/>
                  <a:t>: 1E99</a:t>
                </a:r>
              </a:p>
              <a:p>
                <a:pPr>
                  <a:defRPr sz="2800"/>
                </a:pPr>
                <a:r>
                  <a:rPr sz="2800"/>
                  <a:t>The area is approximately </a:t>
                </a:r>
                <a:r>
                  <a:rPr sz="2800">
                    <a:latin typeface="Cambria Math"/>
                  </a:rPr>
                  <a:t>0.0838</a:t>
                </a:r>
                <a:r>
                  <a:rPr sz="2800"/>
                  <a:t> rounded to four decimal places, as shown in the screen shot. This </a:t>
                </a:r>
                <a14:m>
                  <m:oMath xmlns:m="http://schemas.openxmlformats.org/officeDocument/2006/math">
                    <m:r>
                      <a:rPr>
                        <a:latin typeface="Cambria Math" panose="02040503050406030204" pitchFamily="18" charset="0"/>
                      </a:rPr>
                      <m:t>𝑝</m:t>
                    </m:r>
                  </m:oMath>
                </a14:m>
                <a:r>
                  <a:rPr sz="2800"/>
                  <a:t>-value is greater than </a:t>
                </a:r>
                <a14:m>
                  <m:oMath xmlns:m="http://schemas.openxmlformats.org/officeDocument/2006/math">
                    <m:r>
                      <a:rPr>
                        <a:latin typeface="Cambria Math" panose="02040503050406030204" pitchFamily="18" charset="0"/>
                      </a:rPr>
                      <m:t>𝛼</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01</m:t>
                    </m:r>
                  </m:oMath>
                </a14:m>
                <a:r>
                  <a:rPr sz="2800"/>
                  <a:t> so we will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11.1.3: Hypothesis Test for Two Population Means (Right-Tailed,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333" b="-10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A4D71E10-944F-478B-A3A2-53E8032964FD}"/>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Formula: Test Statistic for a Hypothesis Test for Two Population Means (</a:t>
            </a:r>
            <a:r>
              <a:rPr i="1" dirty="0"/>
              <a:t>σ</a:t>
            </a:r>
            <a:r>
              <a:rPr dirty="0"/>
              <a:t> Known, Independent Samples)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861522"/>
              </a:xfrm>
            </p:spPr>
            <p:txBody>
              <a:bodyPr>
                <a:normAutofit fontScale="85000" lnSpcReduction="20000"/>
              </a:bodyPr>
              <a:lstStyle/>
              <a:p>
                <a:r>
                  <a:rPr sz="2800" dirty="0"/>
                  <a:t>When both population standard deviations are known, the samples taken are independent, simple random samples, and either both sample sizes are at least 30 or both population distributions are approximately normal, the test statistic for hypothesis test for two population means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e>
                          </m:d>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1</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2</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e>
                          </m:rad>
                        </m:den>
                      </m:f>
                    </m:oMath>
                  </m:oMathPara>
                </a14:m>
                <a:endParaRPr sz="2800" dirty="0"/>
              </a:p>
              <a:p>
                <a:pPr>
                  <a:defRPr sz="2800"/>
                </a:pPr>
                <a:r>
                  <a:rPr sz="2800" dirty="0"/>
                  <a:t>where </a:t>
                </a:r>
                <a14:m>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oMath>
                </a14:m>
                <a:r>
                  <a:rPr sz="2800" dirty="0"/>
                  <a:t> are two sample means,</a:t>
                </a:r>
                <a:br>
                  <a:rPr lang="en-US" sz="2800" dirty="0"/>
                </a:br>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oMath>
                </a14:m>
                <a:r>
                  <a:rPr sz="2800" dirty="0"/>
                  <a:t> is the presumed value of the difference between the two population means from the null hypothesis,</a:t>
                </a:r>
                <a:br>
                  <a:rPr lang="en-US" sz="2800"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𝜎</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𝜎</m:t>
                        </m:r>
                      </m:e>
                      <m:sub>
                        <m:r>
                          <a:rPr>
                            <a:latin typeface="Cambria Math" panose="02040503050406030204" pitchFamily="18" charset="0"/>
                          </a:rPr>
                          <m:t>2</m:t>
                        </m:r>
                      </m:sub>
                    </m:sSub>
                  </m:oMath>
                </a14:m>
                <a:r>
                  <a:rPr sz="2800" dirty="0"/>
                  <a:t> are the two population standard deviations, and </a:t>
                </a:r>
                <a:br>
                  <a:rPr lang="en-US" sz="2800"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oMath>
                </a14:m>
                <a:r>
                  <a:rPr sz="2800" dirty="0"/>
                  <a:t> are the two sample sizes.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61522"/>
              </a:xfrm>
              <a:blipFill>
                <a:blip r:embed="rId2"/>
                <a:stretch>
                  <a:fillRect l="-959" t="-2120"/>
                </a:stretch>
              </a:blipFill>
            </p:spPr>
            <p:txBody>
              <a:bodyPr/>
              <a:lstStyle/>
              <a:p>
                <a:r>
                  <a:rPr lang="en-US">
                    <a:noFill/>
                  </a:rPr>
                  <a:t> </a:t>
                </a:r>
              </a:p>
            </p:txBody>
          </p:sp>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Example 11.1.3: Hypothesis Test for Two Population Means (Right-Tailed,</a:t>
                </a:r>
                <a:r>
                  <a:rPr sz="2000" dirty="0"/>
                  <a:t> </a:t>
                </a:r>
                <a14:m>
                  <m:oMath xmlns:m="http://schemas.openxmlformats.org/officeDocument/2006/math">
                    <m:r>
                      <a:rPr sz="2400">
                        <a:latin typeface="Cambria Math"/>
                      </a:rPr>
                      <m:t>𝜎</m:t>
                    </m:r>
                  </m:oMath>
                </a14:m>
                <a:r>
                  <a:rPr sz="2000" dirty="0"/>
                  <a:t> </a:t>
                </a:r>
                <a:r>
                  <a:rPr sz="2400" dirty="0"/>
                  <a:t>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333" b="-10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r>
              <a:rPr sz="2800" b="1"/>
              <a:t>Interpretation:</a:t>
            </a:r>
            <a:r>
              <a:rPr sz="2800"/>
              <a:t> Failing to reject the null hypothesis indicates that there is not sufficient evidence at the </a:t>
            </a:r>
            <a:r>
              <a:rPr sz="2800">
                <a:latin typeface="Cambria Math"/>
              </a:rPr>
              <a:t>0.01</a:t>
            </a:r>
            <a:r>
              <a:rPr sz="2800"/>
              <a:t> level of significance to support the drug manufacturer's claim that the new drug, when used together with a healthy diet and exercise plan, lowers cholesterol by more than </a:t>
            </a:r>
            <a:r>
              <a:rPr sz="2800">
                <a:latin typeface="Cambria Math"/>
              </a:rPr>
              <a:t>20</a:t>
            </a:r>
            <a:r>
              <a:rPr sz="2800"/>
              <a:t> points compared with changing diet and exercise alone.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661122"/>
              </a:xfrm>
            </p:spPr>
            <p:txBody>
              <a:bodyPr>
                <a:normAutofit/>
              </a:bodyPr>
              <a:lstStyle/>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a:rPr>
                        <a:latin typeface="Cambria Math" panose="02040503050406030204" pitchFamily="18" charset="0"/>
                      </a:rPr>
                      <m:t>&lt;</m:t>
                    </m:r>
                  </m:oMath>
                </a14:m>
                <a:r>
                  <a:rPr sz="2800"/>
                  <a:t>: Left-Tailed Test</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a:rPr>
                        <a:latin typeface="Cambria Math" panose="02040503050406030204" pitchFamily="18" charset="0"/>
                      </a:rPr>
                      <m:t>&gt;</m:t>
                    </m:r>
                  </m:oMath>
                </a14:m>
                <a:r>
                  <a:rPr sz="2800"/>
                  <a:t>: Right-Tailed Test</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a:rPr>
                        <a:latin typeface="Cambria Math" panose="02040503050406030204" pitchFamily="18" charset="0"/>
                      </a:rPr>
                      <m:t>≠</m:t>
                    </m:r>
                  </m:oMath>
                </a14:m>
                <a:r>
                  <a:rPr sz="2800"/>
                  <a:t>: Two-Tailed Test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661122"/>
              </a:xfrm>
              <a:blipFill>
                <a:blip r:embed="rId2"/>
                <a:stretch>
                  <a:fillRect t="-2888" b="-25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Procedure: Rejection Regions for Hypothesis Tests for Population Means</a:t>
            </a:r>
            <a:r>
              <a:rPr lang="en-US" dirty="0"/>
              <a:t> </a:t>
            </a:r>
            <a:r>
              <a:rPr dirty="0"/>
              <a:t>(</a:t>
            </a:r>
            <a:r>
              <a:rPr i="1" dirty="0"/>
              <a:t>σ</a:t>
            </a:r>
            <a:r>
              <a:rPr dirty="0"/>
              <a:t> Known, Independent Samples)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965922"/>
              </a:xfrm>
            </p:spPr>
            <p:txBody>
              <a:bodyPr>
                <a:normAutofit lnSpcReduction="10000"/>
              </a:bodyPr>
              <a:lstStyle/>
              <a:p>
                <a:pPr algn="ctr">
                  <a:defRPr sz="2800"/>
                </a:pPr>
                <a:r>
                  <a:rPr sz="2800" dirty="0"/>
                  <a:t>Reject the null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dirty="0"/>
                  <a:t>, if:</a:t>
                </a:r>
                <a:br>
                  <a:rPr lang="en-US" sz="2800" dirty="0"/>
                </a:br>
                <a:r>
                  <a:rPr sz="2800" dirty="0"/>
                  <a:t> </a:t>
                </a:r>
                <a14:m>
                  <m:oMath xmlns:m="http://schemas.openxmlformats.org/officeDocument/2006/math">
                    <m:r>
                      <a:rPr>
                        <a:latin typeface="Cambria Math" panose="02040503050406030204" pitchFamily="18" charset="0"/>
                      </a:rPr>
                      <m:t>𝑧</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𝛼</m:t>
                        </m:r>
                      </m:sub>
                    </m:sSub>
                  </m:oMath>
                </a14:m>
                <a:r>
                  <a:rPr sz="2800" dirty="0"/>
                  <a:t> for a left-tailed test </a:t>
                </a:r>
                <a:br>
                  <a:rPr lang="en-US" sz="2800" dirty="0"/>
                </a:br>
                <a14:m>
                  <m:oMath xmlns:m="http://schemas.openxmlformats.org/officeDocument/2006/math">
                    <m:r>
                      <a:rPr>
                        <a:latin typeface="Cambria Math" panose="02040503050406030204" pitchFamily="18" charset="0"/>
                      </a:rPr>
                      <m:t>𝑧</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𝛼</m:t>
                        </m:r>
                      </m:sub>
                    </m:sSub>
                  </m:oMath>
                </a14:m>
                <a:r>
                  <a:rPr sz="2800" dirty="0"/>
                  <a:t> for a right-tailed test </a:t>
                </a:r>
                <a:br>
                  <a:rPr lang="en-US" sz="2800" dirty="0"/>
                </a:b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𝑧</m:t>
                        </m:r>
                      </m:e>
                    </m:d>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dirty="0"/>
                  <a:t> for a two-tailed test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965922"/>
              </a:xfrm>
              <a:blipFill>
                <a:blip r:embed="rId2"/>
                <a:stretch>
                  <a:fillRect t="-458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Procedure: Conclusions Using</a:t>
                </a:r>
                <a:r>
                  <a:rPr sz="2800"/>
                  <a:t> </a:t>
                </a:r>
                <a14:m>
                  <m:oMath xmlns:m="http://schemas.openxmlformats.org/officeDocument/2006/math">
                    <m:r>
                      <a:rPr sz="3200">
                        <a:latin typeface="Cambria Math"/>
                      </a:rPr>
                      <m:t>𝑝</m:t>
                    </m:r>
                  </m:oMath>
                </a14:m>
                <a:r>
                  <a:t>-Values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986"/>
                <a:ext cx="8229600" cy="1179814"/>
              </a:xfrm>
            </p:spPr>
            <p:txBody>
              <a:bodyPr>
                <a:normAutofit/>
              </a:bodyPr>
              <a:lstStyle/>
              <a:p>
                <a:pPr>
                  <a:defRPr sz="2800"/>
                </a:pPr>
                <a:r>
                  <a:rPr sz="2800"/>
                  <a:t>If </a:t>
                </a:r>
                <a14:m>
                  <m:oMath xmlns:m="http://schemas.openxmlformats.org/officeDocument/2006/math">
                    <m:r>
                      <a:rPr>
                        <a:latin typeface="Cambria Math" panose="02040503050406030204" pitchFamily="18" charset="0"/>
                      </a:rPr>
                      <m:t>𝑝</m:t>
                    </m:r>
                  </m:oMath>
                </a14:m>
                <a:r>
                  <a:rPr sz="2800"/>
                  <a:t>-value </a:t>
                </a:r>
                <a14:m>
                  <m:oMath xmlns:m="http://schemas.openxmlformats.org/officeDocument/2006/math">
                    <m:r>
                      <a:rPr>
                        <a:latin typeface="Cambria Math" panose="02040503050406030204" pitchFamily="18" charset="0"/>
                      </a:rPr>
                      <m:t>≤</m:t>
                    </m:r>
                    <m:r>
                      <a:rPr>
                        <a:latin typeface="Cambria Math" panose="02040503050406030204" pitchFamily="18" charset="0"/>
                      </a:rPr>
                      <m:t>𝛼</m:t>
                    </m:r>
                  </m:oMath>
                </a14:m>
                <a:r>
                  <a:rPr sz="2800"/>
                  <a:t>, then </a:t>
                </a:r>
                <a:r>
                  <a:rPr sz="2800" b="1"/>
                  <a:t>reject</a:t>
                </a:r>
                <a:r>
                  <a:rPr sz="2800"/>
                  <a:t> the null hypothesis.</a:t>
                </a:r>
              </a:p>
              <a:p>
                <a:pPr>
                  <a:defRPr sz="2800"/>
                </a:pPr>
                <a:r>
                  <a:rPr sz="2800"/>
                  <a:t>If </a:t>
                </a:r>
                <a14:m>
                  <m:oMath xmlns:m="http://schemas.openxmlformats.org/officeDocument/2006/math">
                    <m:r>
                      <a:rPr>
                        <a:latin typeface="Cambria Math" panose="02040503050406030204" pitchFamily="18" charset="0"/>
                      </a:rPr>
                      <m:t>𝑝</m:t>
                    </m:r>
                  </m:oMath>
                </a14:m>
                <a:r>
                  <a:rPr sz="2800"/>
                  <a:t>-value </a:t>
                </a:r>
                <a14:m>
                  <m:oMath xmlns:m="http://schemas.openxmlformats.org/officeDocument/2006/math">
                    <m:r>
                      <a:rPr>
                        <a:latin typeface="Cambria Math" panose="02040503050406030204" pitchFamily="18" charset="0"/>
                      </a:rPr>
                      <m:t>&gt;</m:t>
                    </m:r>
                    <m:r>
                      <a:rPr>
                        <a:latin typeface="Cambria Math" panose="02040503050406030204" pitchFamily="18" charset="0"/>
                      </a:rPr>
                      <m:t>𝛼</m:t>
                    </m:r>
                  </m:oMath>
                </a14:m>
                <a:r>
                  <a:rPr sz="2800"/>
                  <a:t>, then </a:t>
                </a:r>
                <a:r>
                  <a:rPr sz="2800" b="1"/>
                  <a:t>fail to reject</a:t>
                </a:r>
                <a:r>
                  <a:rPr sz="2800"/>
                  <a:t> the null hypothesis.</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986"/>
                <a:ext cx="8229600" cy="1179814"/>
              </a:xfrm>
              <a:blipFill>
                <a:blip r:embed="rId3"/>
                <a:stretch>
                  <a:fillRect l="-1328" t="-4020" b="-503"/>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TotalTime>
  <Words>4500</Words>
  <Application>Microsoft Office PowerPoint</Application>
  <PresentationFormat>On-screen Show (4:3)</PresentationFormat>
  <Paragraphs>196</Paragraphs>
  <Slides>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Calibri</vt:lpstr>
      <vt:lpstr>Arial</vt:lpstr>
      <vt:lpstr>Cambria Math</vt:lpstr>
      <vt:lpstr>Courier New</vt:lpstr>
      <vt:lpstr>Office Theme</vt:lpstr>
      <vt:lpstr>Section 11.1</vt:lpstr>
      <vt:lpstr>Procedure: Performing a Hypothesis Test</vt:lpstr>
      <vt:lpstr>Side Note</vt:lpstr>
      <vt:lpstr>Properties: Conclusions for a Hypothesis Test</vt:lpstr>
      <vt:lpstr>Memory Booster:</vt:lpstr>
      <vt:lpstr>Formula: Test Statistic for a Hypothesis Test for Two Population Means (σ Known, Independent Samples)</vt:lpstr>
      <vt:lpstr>Memory Booster:</vt:lpstr>
      <vt:lpstr>Procedure: Rejection Regions for Hypothesis Tests for Population Means (σ Known, Independent Samples)</vt:lpstr>
      <vt:lpstr>Procedure: Conclusions Using p-Values</vt:lpstr>
      <vt:lpstr>Example 11.1.1: Hypothesis Test for Two Population Means (Left-Tailed, Independent Samples, σ Known)</vt:lpstr>
      <vt:lpstr>Example 11.1.1: Hypothesis Test for Two Population Means (Left-Tailed, Independent Samples, σ Known) (cont.)</vt:lpstr>
      <vt:lpstr>Example 11.1.1: Hypothesis Test for Two Population Means (Left-Tailed, Independent Samples, σ Known) (cont.)</vt:lpstr>
      <vt:lpstr>Example 11.1.1: Hypothesis Test for Two Population Means (Left-Tailed, Independent Samples, σ Known) (cont.)</vt:lpstr>
      <vt:lpstr>Example 11.1.1: Hypothesis Test for Two Population Means (Left-Tailed, Independent Samples, σ Known) (cont.)</vt:lpstr>
      <vt:lpstr>Technology</vt:lpstr>
      <vt:lpstr>Example 11.1.1: Hypothesis Test for Two Population Means (Left-Tailed, Independent Samples, σ Known) (cont.)</vt:lpstr>
      <vt:lpstr>Example 11.1.1: Hypothesis Test for Two Population Means (Left-Tailed, Independent Samples, σ Known) (cont.)</vt:lpstr>
      <vt:lpstr>Example 11.1.1: Hypothesis Test for Two Population Means (Left-Tailed, Independent Samples, σ Known) (cont.)</vt:lpstr>
      <vt:lpstr>Example 11.1.1: Hypothesis Test for Two Population Means (Left-Tailed, Independent Samples, σ Known) (cont.)</vt:lpstr>
      <vt:lpstr>Example 11.1.1: Hypothesis Test for Two Population Means (Left-Tailed, Independent Samples, σ Known) (cont.)</vt:lpstr>
      <vt:lpstr>Example 11.1.1: Hypothesis Test for Two Population Means (Left-Tailed, Independent Samples, σ Known) (cont.)</vt:lpstr>
      <vt:lpstr>Example 11.1.1: Hypothesis Test for Two Population Means (Left-Tailed, Independent Samples, σ Known) (cont.)</vt:lpstr>
      <vt:lpstr>Example 11.1.1: Hypothesis Test for Two Population Means (Left-Tailed, Independent Samples, σ Known) (cont.)</vt:lpstr>
      <vt:lpstr>Example 11.1.1: Hypothesis Test for Two Population Means (Left-Tailed, Independent Samples, σ Known) (cont.)</vt:lpstr>
      <vt:lpstr>Example 11.1.1: Hypothesis Test for Two Population Means (Left-Tailed, Independent Samples, σ Known) (cont.)</vt:lpstr>
      <vt:lpstr>Example 11.1.1: Hypothesis Test for Two Population Means (Left-Tailed, Independent Samples, σ Known) (cont.)</vt:lpstr>
      <vt:lpstr>Example 11.1.1: Hypothesis Test for Two Population Means (Left-Tailed, Independent Samples, σ Known) (cont.)</vt:lpstr>
      <vt:lpstr>Example 11.1.1: Hypothesis Test for Two Population Means (Left-Tailed, Independent Samples, σ Known) (cont.)</vt:lpstr>
      <vt:lpstr>Example 11.1.2: Hypothesis Test for Two Population Means (Two-Tailed, σ Known, Independent Samples)</vt:lpstr>
      <vt:lpstr>Example 11.1.2: Hypothesis Test for Two Population Means (Two-Tailed, σ Known, Independent Samples) (cont.)</vt:lpstr>
      <vt:lpstr>Example 11.1.2: Hypothesis Test for Two Population Means (Two-Tailed, σ Known, Independent Samples) (cont.)</vt:lpstr>
      <vt:lpstr>Example 11.1.2: Hypothesis Test for Two Population Means (Two-Tailed, σ Known, Independent Samples) (cont.)</vt:lpstr>
      <vt:lpstr>Example 11.1.2: Hypothesis Test for Two Population Means (Two-Tailed, σ Known, Independent Samples) (cont.)</vt:lpstr>
      <vt:lpstr>Example 11.1.2: Hypothesis Test for Two Population Means (Two-Tailed, σ Known, Independent Samples) (cont.)</vt:lpstr>
      <vt:lpstr>Example 11.1.2: Hypothesis Test for Two Population Means (Two-Tailed, σ Known, Independent Samples) (cont.)</vt:lpstr>
      <vt:lpstr>Example 11.1.2: Hypothesis Test for Two Population Means (Two-Tailed, σ Known, Independent Samples) (cont.)</vt:lpstr>
      <vt:lpstr>Example 11.1.2: Hypothesis Test for Two Population Means (Two-Tailed, σ Known, Independent Samples) (cont.)</vt:lpstr>
      <vt:lpstr>Example 11.1.2: Hypothesis Test for Two Population Means (Two-Tailed, σ Known, Independent Samples) (cont.)</vt:lpstr>
      <vt:lpstr>Example 11.1.2: Hypothesis Test for Two Population Means (Two-Tailed, σ Known, Independent Samples) (cont.)</vt:lpstr>
      <vt:lpstr>Example 11.1.2: Hypothesis Test for Two Population Means (Two-Tailed, σ Known, Independent Samples) (cont.)</vt:lpstr>
      <vt:lpstr>Example 11.1.2: Hypothesis Test for Two Population Means (Two-Tailed, σ Known, Independent Samples) (cont.)</vt:lpstr>
      <vt:lpstr>Example 11.1.2: Hypothesis Test for Two Population Means (Two-Tailed, σ Known, Independent Samples) (cont.)</vt:lpstr>
      <vt:lpstr>Example 11.1.2: Hypothesis Test for Two Population Means (Two-Tailed, σ Known, Independent Samples) (cont.)</vt:lpstr>
      <vt:lpstr>Memory Booster:</vt:lpstr>
      <vt:lpstr>Example 11.1.2: Hypothesis Test for Two Population Means (Two-Tailed, σ Known, Independent Samples) (cont.)</vt:lpstr>
      <vt:lpstr>Technology</vt:lpstr>
      <vt:lpstr>Example 11.1.3: Hypothesis Test for Two Population Means (Right-Tailed, σ Known, Independent Samples)</vt:lpstr>
      <vt:lpstr>Example 11.1.3: Hypothesis Test for Two Population Means (Right-Tailed, σ Known, Independent Samples) (cont.)</vt:lpstr>
      <vt:lpstr>Example 11.1.3: Hypothesis Test for Two Population Means (Right-Tailed, σ Known, Independent Samples) (cont.)</vt:lpstr>
      <vt:lpstr>Example 11.1.3: Hypothesis Test for Two Population Means (Right-Tailed, σ Known, Independent Samples) (cont.)</vt:lpstr>
      <vt:lpstr>Example 11.1.3: Hypothesis Test for Two Population Means (Right-Tailed, σ Known, Independent Samples) (cont.)</vt:lpstr>
      <vt:lpstr>Technology</vt:lpstr>
      <vt:lpstr>Example 11.1.3: Hypothesis Test for Two Population Means (Right-Tailed, σ Known, Independent Samples) (cont.)</vt:lpstr>
      <vt:lpstr>Example 11.1.3: Hypothesis Test for Two Population Means (Right-Tailed, σ Known, Independent Samples) (cont.)</vt:lpstr>
      <vt:lpstr>Example 11.1.3: Hypothesis Test for Two Population Means (Right-Tailed, σ Known, Independent Samples) (cont.)</vt:lpstr>
      <vt:lpstr>Example 11.1.3: Hypothesis Test for Two Population Means (Right-Tailed, σ Known, Independent Samples) (cont.)</vt:lpstr>
      <vt:lpstr>Example 11.1.3: Hypothesis Test for Two Population Means (Right-Tailed, σ Known, Independent Samples) (cont.)</vt:lpstr>
      <vt:lpstr>Example 11.1.3: Hypothesis Test for Two Population Means (Right-Tailed, σ Known, Independent Samples) (cont.)</vt:lpstr>
      <vt:lpstr>Example 11.1.3: Hypothesis Test for Two Population Means (Right-Tailed, σ Known, Independent Samples) (cont.)</vt:lpstr>
      <vt:lpstr>Example 11.1.3: Hypothesis Test for Two Population Means (Right-Tailed, σ Known, Independent Samples)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Vicente Muñoz</cp:lastModifiedBy>
  <cp:revision>129</cp:revision>
  <dcterms:created xsi:type="dcterms:W3CDTF">2013-04-26T14:43:13Z</dcterms:created>
  <dcterms:modified xsi:type="dcterms:W3CDTF">2020-08-18T13:08:28Z</dcterms:modified>
</cp:coreProperties>
</file>