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handoutMasterIdLst>
    <p:handoutMasterId r:id="rId43"/>
  </p:handoutMasterIdLst>
  <p:sldIdLst>
    <p:sldId id="256" r:id="rId2"/>
    <p:sldId id="257" r:id="rId3"/>
    <p:sldId id="258" r:id="rId4"/>
    <p:sldId id="259" r:id="rId5"/>
    <p:sldId id="260" r:id="rId6"/>
    <p:sldId id="261" r:id="rId7"/>
    <p:sldId id="262" r:id="rId8"/>
    <p:sldId id="263" r:id="rId9"/>
    <p:sldId id="264" r:id="rId10"/>
    <p:sldId id="293" r:id="rId11"/>
    <p:sldId id="265" r:id="rId12"/>
    <p:sldId id="266" r:id="rId13"/>
    <p:sldId id="267" r:id="rId14"/>
    <p:sldId id="268" r:id="rId15"/>
    <p:sldId id="270" r:id="rId16"/>
    <p:sldId id="271" r:id="rId17"/>
    <p:sldId id="272" r:id="rId18"/>
    <p:sldId id="294" r:id="rId19"/>
    <p:sldId id="273" r:id="rId20"/>
    <p:sldId id="274" r:id="rId21"/>
    <p:sldId id="275" r:id="rId22"/>
    <p:sldId id="276" r:id="rId23"/>
    <p:sldId id="277" r:id="rId24"/>
    <p:sldId id="278" r:id="rId25"/>
    <p:sldId id="279" r:id="rId26"/>
    <p:sldId id="280" r:id="rId27"/>
    <p:sldId id="281" r:id="rId28"/>
    <p:sldId id="295" r:id="rId29"/>
    <p:sldId id="282" r:id="rId30"/>
    <p:sldId id="283" r:id="rId31"/>
    <p:sldId id="284" r:id="rId32"/>
    <p:sldId id="285" r:id="rId33"/>
    <p:sldId id="287" r:id="rId34"/>
    <p:sldId id="288" r:id="rId35"/>
    <p:sldId id="289" r:id="rId36"/>
    <p:sldId id="296" r:id="rId37"/>
    <p:sldId id="290" r:id="rId38"/>
    <p:sldId id="291" r:id="rId39"/>
    <p:sldId id="292" r:id="rId40"/>
    <p:sldId id="297" r:id="rId41"/>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Cambria Math" panose="02040503050406030204" pitchFamily="18"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2" clrIdx="1">
    <p:extLst>
      <p:ext uri="{19B8F6BF-5375-455C-9EA6-DF929625EA0E}">
        <p15:presenceInfo xmlns:p15="http://schemas.microsoft.com/office/powerpoint/2012/main" userId="S::aconger@hawkeslearning.com::ade6c5c3-e633-4050-96d1-34f11caf605e" providerId="AD"/>
      </p:ext>
    </p:extLst>
  </p:cmAuthor>
  <p:cmAuthor id="2" name="Sindhusha" initials="S" lastIdx="4" clrIdx="2">
    <p:extLst>
      <p:ext uri="{19B8F6BF-5375-455C-9EA6-DF929625EA0E}">
        <p15:presenceInfo xmlns:p15="http://schemas.microsoft.com/office/powerpoint/2012/main" userId="01d48f91606cf9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0" d="100"/>
          <a:sy n="110" d="100"/>
        </p:scale>
        <p:origin x="264"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41.sv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Hypothesis Testing: Two Population Means (Sigma Unknown</a:t>
            </a:r>
            <a:r>
              <a:rPr lang="en-US" dirty="0"/>
              <a:t>, Independent Samples</a:t>
            </a:r>
            <a:r>
              <a:rPr dirty="0"/>
              <a:t>)</a:t>
            </a:r>
          </a:p>
        </p:txBody>
      </p:sp>
      <p:sp>
        <p:nvSpPr>
          <p:cNvPr id="3" name="Title 2"/>
          <p:cNvSpPr>
            <a:spLocks noGrp="1"/>
          </p:cNvSpPr>
          <p:nvPr>
            <p:ph type="title"/>
          </p:nvPr>
        </p:nvSpPr>
        <p:spPr/>
        <p:txBody>
          <a:bodyPr/>
          <a:lstStyle/>
          <a:p>
            <a:r>
              <a:t>Section 11.2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11.2.1: Hypothesis Test for Two Population Means (Right-Tailed,</a:t>
                </a:r>
                <a:r>
                  <a:rPr sz="1800" dirty="0"/>
                  <a:t> </a:t>
                </a:r>
                <a14:m>
                  <m:oMath xmlns:m="http://schemas.openxmlformats.org/officeDocument/2006/math">
                    <m:r>
                      <a:rPr sz="2000">
                        <a:latin typeface="Cambria Math"/>
                      </a:rPr>
                      <m:t>𝜎</m:t>
                    </m:r>
                  </m:oMath>
                </a14:m>
                <a:r>
                  <a:rPr sz="1800" dirty="0"/>
                  <a:t> </a:t>
                </a:r>
                <a:r>
                  <a:rPr sz="2000" dirty="0"/>
                  <a:t>Unknown, Independent Samples, Unequal Variances)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defRPr b="1"/>
                </a:pPr>
                <a:r>
                  <a:rPr sz="2800" dirty="0"/>
                  <a:t>Tables:</a:t>
                </a:r>
              </a:p>
              <a:p>
                <a:pPr>
                  <a:defRPr sz="2800"/>
                </a:pPr>
                <a:r>
                  <a:rPr sz="2800" dirty="0"/>
                  <a:t>To find the rejection region or </a:t>
                </a:r>
                <a14:m>
                  <m:oMath xmlns:m="http://schemas.openxmlformats.org/officeDocument/2006/math">
                    <m:r>
                      <a:rPr>
                        <a:latin typeface="Cambria Math" panose="02040503050406030204" pitchFamily="18" charset="0"/>
                      </a:rPr>
                      <m:t>𝑝</m:t>
                    </m:r>
                  </m:oMath>
                </a14:m>
                <a:r>
                  <a:rPr sz="2800" dirty="0"/>
                  <a:t>-value by using tables, we will need to calculate the </a:t>
                </a:r>
                <a14:m>
                  <m:oMath xmlns:m="http://schemas.openxmlformats.org/officeDocument/2006/math">
                    <m:r>
                      <a:rPr>
                        <a:latin typeface="Cambria Math" panose="02040503050406030204" pitchFamily="18" charset="0"/>
                      </a:rPr>
                      <m:t>𝑡</m:t>
                    </m:r>
                  </m:oMath>
                </a14:m>
                <a:r>
                  <a:rPr sz="2800" dirty="0"/>
                  <a:t>-test statistic for unequal variances as follows. Note that, in the formula,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r>
                      <a:rPr>
                        <a:latin typeface="Cambria Math" panose="02040503050406030204" pitchFamily="18" charset="0"/>
                      </a:rPr>
                      <m:t>=0</m:t>
                    </m:r>
                  </m:oMath>
                </a14:m>
                <a:r>
                  <a:rPr sz="2800" dirty="0"/>
                  <a:t> because the two means are assumed to be equal, thus the difference is zero.</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𝑡</m:t>
                      </m:r>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e>
                          </m:d>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e>
                          </m:ra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𝑡</m:t>
                          </m:r>
                        </m:e>
                      </m:phant>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942−898</m:t>
                              </m:r>
                            </m:e>
                          </m:d>
                          <m:r>
                            <a:rPr>
                              <a:latin typeface="Cambria Math" panose="02040503050406030204" pitchFamily="18" charset="0"/>
                            </a:rPr>
                            <m:t>−0</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103</m:t>
                                      </m:r>
                                    </m:e>
                                    <m:sup>
                                      <m:r>
                                        <a:rPr>
                                          <a:latin typeface="Cambria Math" panose="02040503050406030204" pitchFamily="18" charset="0"/>
                                        </a:rPr>
                                        <m:t>2</m:t>
                                      </m:r>
                                    </m:sup>
                                  </m:sSup>
                                </m:num>
                                <m:den>
                                  <m:r>
                                    <a:rPr>
                                      <a:latin typeface="Cambria Math" panose="02040503050406030204" pitchFamily="18" charset="0"/>
                                    </a:rPr>
                                    <m:t>15</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95</m:t>
                                      </m:r>
                                    </m:e>
                                    <m:sup>
                                      <m:r>
                                        <a:rPr>
                                          <a:latin typeface="Cambria Math" panose="02040503050406030204" pitchFamily="18" charset="0"/>
                                        </a:rPr>
                                        <m:t>2</m:t>
                                      </m:r>
                                    </m:sup>
                                  </m:sSup>
                                </m:num>
                                <m:den>
                                  <m:r>
                                    <a:rPr>
                                      <a:latin typeface="Cambria Math" panose="02040503050406030204" pitchFamily="18" charset="0"/>
                                    </a:rPr>
                                    <m:t>18</m:t>
                                  </m:r>
                                </m:den>
                              </m:f>
                            </m:e>
                          </m:ra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𝑡</m:t>
                          </m:r>
                        </m:e>
                      </m:phant>
                      <m:r>
                        <a:rPr>
                          <a:latin typeface="Cambria Math" panose="02040503050406030204" pitchFamily="18" charset="0"/>
                        </a:rPr>
                        <m:t>≈1.266</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111" t="-1718" r="-148"/>
                </a:stretch>
              </a:blipFill>
            </p:spPr>
            <p:txBody>
              <a:bodyPr/>
              <a:lstStyle/>
              <a:p>
                <a:r>
                  <a:rPr lang="en-US">
                    <a:noFill/>
                  </a:rPr>
                  <a:t> </a:t>
                </a:r>
              </a:p>
            </p:txBody>
          </p:sp>
        </mc:Fallback>
      </mc:AlternateContent>
    </p:spTree>
    <p:extLst>
      <p:ext uri="{BB962C8B-B14F-4D97-AF65-F5344CB8AC3E}">
        <p14:creationId xmlns:p14="http://schemas.microsoft.com/office/powerpoint/2010/main" val="3538973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11.2.1: Hypothesis Test for Two Population Means (Right-Tailed,</a:t>
                </a:r>
                <a:r>
                  <a:rPr sz="1800" dirty="0"/>
                  <a:t> </a:t>
                </a:r>
                <a14:m>
                  <m:oMath xmlns:m="http://schemas.openxmlformats.org/officeDocument/2006/math">
                    <m:r>
                      <a:rPr sz="2000">
                        <a:latin typeface="Cambria Math"/>
                      </a:rPr>
                      <m:t>𝜎</m:t>
                    </m:r>
                  </m:oMath>
                </a14:m>
                <a:r>
                  <a:rPr sz="1800" dirty="0"/>
                  <a:t> </a:t>
                </a:r>
                <a:r>
                  <a:rPr sz="2000" dirty="0"/>
                  <a:t>Unknown, Independent Samples, Unequal Variances)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pPr>
              <a:defRPr b="1"/>
            </a:pPr>
            <a:r>
              <a:rPr sz="2800"/>
              <a:t>TI-83/84 Plus:</a:t>
            </a:r>
          </a:p>
          <a:p>
            <a:r>
              <a:rPr sz="2800"/>
              <a:t>Under the </a:t>
            </a:r>
            <a:r>
              <a:rPr sz="2800" b="1"/>
              <a:t>STATS &gt; TESTS</a:t>
            </a:r>
            <a:r>
              <a:rPr sz="2800"/>
              <a:t> menu, choose </a:t>
            </a:r>
            <a:r>
              <a:rPr sz="2800" b="1"/>
              <a:t>2-SampTTest</a:t>
            </a:r>
            <a:r>
              <a:rPr sz="2800"/>
              <a:t>. Choose the Stats input option, since we have the sample statistics, and enter the requested values. This is a right-tailed test, so choose </a:t>
            </a:r>
            <a:r>
              <a:rPr sz="2800" b="1"/>
              <a:t>&gt;μ2</a:t>
            </a:r>
            <a:r>
              <a:rPr sz="2800"/>
              <a:t> for the alternative hypothesis. Since the population variances are assumed to be unequal, choose </a:t>
            </a:r>
            <a:r>
              <a:rPr sz="2800" b="1"/>
              <a:t>No</a:t>
            </a:r>
            <a:r>
              <a:rPr sz="2800"/>
              <a:t> next to </a:t>
            </a:r>
            <a:r>
              <a:rPr sz="2800" b="1"/>
              <a:t>Pooled</a:t>
            </a:r>
            <a:r>
              <a:rPr sz="2800"/>
              <a:t>. The input screenshots are shown below for you.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11.2.1: Hypothesis Test for Two Population Means (Right-Tailed, </a:t>
                </a:r>
                <a14:m>
                  <m:oMath xmlns:m="http://schemas.openxmlformats.org/officeDocument/2006/math">
                    <m:r>
                      <a:rPr sz="2200">
                        <a:latin typeface="Cambria Math"/>
                      </a:rPr>
                      <m:t>𝜎</m:t>
                    </m:r>
                  </m:oMath>
                </a14:m>
                <a:r>
                  <a:rPr sz="2200" dirty="0"/>
                  <a:t> Unknown, Independent Samples, Unequal Variances)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8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6DCBC5F2-EFE8-48C6-B9AA-35BCAAF23D08}"/>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11.2.1: Hypothesis Test for Two Population Means (Right-Tailed, </a:t>
                </a:r>
                <a14:m>
                  <m:oMath xmlns:m="http://schemas.openxmlformats.org/officeDocument/2006/math">
                    <m:r>
                      <a:rPr sz="2200">
                        <a:latin typeface="Cambria Math"/>
                      </a:rPr>
                      <m:t>𝜎</m:t>
                    </m:r>
                  </m:oMath>
                </a14:m>
                <a:r>
                  <a:rPr sz="2200" dirty="0"/>
                  <a:t> Unknown, Independent Samples, Unequal Variances)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8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C95861ED-DE94-4C8A-A8FD-7B83B1CDA1F2}"/>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286000" y="1828800"/>
            <a:ext cx="4800599" cy="32004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11.2.1: Hypothesis Test for Two Population Means (Right-Tailed, </a:t>
                </a:r>
                <a14:m>
                  <m:oMath xmlns:m="http://schemas.openxmlformats.org/officeDocument/2006/math">
                    <m:r>
                      <a:rPr sz="2200">
                        <a:latin typeface="Cambria Math"/>
                      </a:rPr>
                      <m:t>𝜎</m:t>
                    </m:r>
                  </m:oMath>
                </a14:m>
                <a:r>
                  <a:rPr sz="2200" dirty="0"/>
                  <a:t> Unknown, Independent Samples, Unequal Variances)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8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r>
              <a:rPr sz="2800"/>
              <a:t>Choosing </a:t>
            </a:r>
            <a:r>
              <a:rPr sz="2800" b="1"/>
              <a:t>Calculate</a:t>
            </a:r>
            <a:r>
              <a:rPr sz="2800"/>
              <a:t> produces the following results.</a:t>
            </a:r>
          </a:p>
        </p:txBody>
      </p:sp>
      <p:pic>
        <p:nvPicPr>
          <p:cNvPr id="4" name="Content Placeholder 4">
            <a:extLst>
              <a:ext uri="{FF2B5EF4-FFF2-40B4-BE49-F238E27FC236}">
                <a16:creationId xmlns:a16="http://schemas.microsoft.com/office/drawing/2014/main" id="{EE9B77B7-D4DC-4CEE-889D-B3FD5957A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189" y="1983707"/>
            <a:ext cx="4571622" cy="30477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11.2.1: Hypothesis Test for Two Population Means (Right-Tailed, </a:t>
                </a:r>
                <a14:m>
                  <m:oMath xmlns:m="http://schemas.openxmlformats.org/officeDocument/2006/math">
                    <m:r>
                      <a:rPr sz="2200">
                        <a:latin typeface="Cambria Math"/>
                      </a:rPr>
                      <m:t>𝜎</m:t>
                    </m:r>
                  </m:oMath>
                </a14:m>
                <a:r>
                  <a:rPr sz="2200" dirty="0"/>
                  <a:t> Unknown, Independent Samples, Unequal Variances)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8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EEC71A6E-1846-4676-A001-A86BD8556197}"/>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514600" y="1905126"/>
            <a:ext cx="4571622" cy="304774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11.2.1: Hypothesis Test for Two Population Means (Right-Tailed, </a:t>
                </a:r>
                <a14:m>
                  <m:oMath xmlns:m="http://schemas.openxmlformats.org/officeDocument/2006/math">
                    <m:r>
                      <a:rPr sz="2200">
                        <a:latin typeface="Cambria Math"/>
                      </a:rPr>
                      <m:t>𝜎</m:t>
                    </m:r>
                  </m:oMath>
                </a14:m>
                <a:r>
                  <a:rPr sz="2200" dirty="0"/>
                  <a:t> Unknown, Independent Samples, Unequal Variances)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First, note that the calculator displays the alternative hypothesis. As shown in the screenshots, the calculated value of the test statistic is approximately </a:t>
                </a:r>
                <a:r>
                  <a:rPr sz="2800">
                    <a:latin typeface="Cambria Math"/>
                  </a:rPr>
                  <a:t>1.266</a:t>
                </a:r>
                <a:r>
                  <a:rPr sz="2800"/>
                  <a:t>. The output also shows the </a:t>
                </a:r>
                <a14:m>
                  <m:oMath xmlns:m="http://schemas.openxmlformats.org/officeDocument/2006/math">
                    <m:r>
                      <a:rPr>
                        <a:latin typeface="Cambria Math" panose="02040503050406030204" pitchFamily="18" charset="0"/>
                      </a:rPr>
                      <m:t>𝑝</m:t>
                    </m:r>
                  </m:oMath>
                </a14:m>
                <a:r>
                  <a:rPr sz="2800"/>
                  <a:t>-value, which we will discuss shortly, as well as the degrees of freedom. The sample means, sample standard deviations, and sample sizes are then repeated.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2222"/>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200" dirty="0"/>
                  <a:t>Example 11.2.1: Hypothesis Test for Two Population Means (Right-Tailed, </a:t>
                </a:r>
                <a14:m>
                  <m:oMath xmlns:m="http://schemas.openxmlformats.org/officeDocument/2006/math">
                    <m:r>
                      <a:rPr sz="2200">
                        <a:latin typeface="Cambria Math"/>
                      </a:rPr>
                      <m:t>𝜎</m:t>
                    </m:r>
                  </m:oMath>
                </a14:m>
                <a:r>
                  <a:rPr sz="2200" dirty="0"/>
                  <a:t> Unknown, Independent Samples, Unequal Variances)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4: Draw a conclusion and interpret the decision.</a:t>
                </a:r>
              </a:p>
              <a:p>
                <a:pPr>
                  <a:defRPr sz="2800"/>
                </a:pPr>
                <a:r>
                  <a:rPr sz="2800" dirty="0"/>
                  <a:t>The alternative hypothesis tells us that we have a right-tailed test. We can use either rejection regions or </a:t>
                </a:r>
                <a:br>
                  <a:rPr lang="en-US" sz="2800" dirty="0"/>
                </a:br>
                <a14:m>
                  <m:oMath xmlns:m="http://schemas.openxmlformats.org/officeDocument/2006/math">
                    <m:r>
                      <a:rPr>
                        <a:latin typeface="Cambria Math" panose="02040503050406030204" pitchFamily="18" charset="0"/>
                      </a:rPr>
                      <m:t>𝑝</m:t>
                    </m:r>
                  </m:oMath>
                </a14:m>
                <a:r>
                  <a:rPr sz="2800" dirty="0"/>
                  <a:t>-values to draw a conclusion.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48"/>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200" dirty="0"/>
                  <a:t>Example 11.2.1: Hypothesis Test for Two Population Means (Right-Tailed, </a:t>
                </a:r>
                <a14:m>
                  <m:oMath xmlns:m="http://schemas.openxmlformats.org/officeDocument/2006/math">
                    <m:r>
                      <a:rPr sz="2200">
                        <a:latin typeface="Cambria Math"/>
                      </a:rPr>
                      <m:t>𝜎</m:t>
                    </m:r>
                  </m:oMath>
                </a14:m>
                <a:r>
                  <a:rPr sz="2200" dirty="0"/>
                  <a:t> Unknown, Independent Samples, Unequal Variances)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b="1"/>
                </a:pPr>
                <a:r>
                  <a:rPr sz="2800" dirty="0"/>
                  <a:t>Method 1: Rejection Regions</a:t>
                </a:r>
              </a:p>
              <a:p>
                <a:pPr>
                  <a:defRPr sz="2800"/>
                </a:pPr>
                <a:r>
                  <a:rPr sz="2800" dirty="0"/>
                  <a:t>In order to draw a conclusion for a right-tailed test using a rejection region, we first need to determine the critical </a:t>
                </a:r>
                <a:br>
                  <a:rPr lang="en-US" sz="2800" dirty="0"/>
                </a:br>
                <a14:m>
                  <m:oMath xmlns:m="http://schemas.openxmlformats.org/officeDocument/2006/math">
                    <m:r>
                      <a:rPr>
                        <a:latin typeface="Cambria Math" panose="02040503050406030204" pitchFamily="18" charset="0"/>
                      </a:rPr>
                      <m:t>𝑡</m:t>
                    </m:r>
                  </m:oMath>
                </a14:m>
                <a:r>
                  <a:rPr sz="2800" dirty="0"/>
                  <a:t>-value, To do this, we need to know the number of degrees of freedom for the distribution of the </a:t>
                </a:r>
                <a14:m>
                  <m:oMath xmlns:m="http://schemas.openxmlformats.org/officeDocument/2006/math">
                    <m:r>
                      <a:rPr>
                        <a:latin typeface="Cambria Math" panose="02040503050406030204" pitchFamily="18" charset="0"/>
                      </a:rPr>
                      <m:t>𝑡</m:t>
                    </m:r>
                  </m:oMath>
                </a14:m>
                <a:r>
                  <a:rPr sz="2800" dirty="0"/>
                  <a:t>-test statistic. The number of degrees of freedom for populations with unequal variances is the smaller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−1=15−1=14</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−1=18−1=17</m:t>
                    </m:r>
                  </m:oMath>
                </a14:m>
                <a:r>
                  <a:rPr sz="2800" dirty="0"/>
                  <a:t>. Thus, the number of degrees of freedom for this problem is </a:t>
                </a:r>
                <a:r>
                  <a:rPr sz="2800" dirty="0">
                    <a:latin typeface="Cambria Math"/>
                  </a:rPr>
                  <a:t>14</a:t>
                </a:r>
                <a:r>
                  <a:rPr sz="2800" dirty="0"/>
                  <a:t>. The critical </a:t>
                </a:r>
                <a14:m>
                  <m:oMath xmlns:m="http://schemas.openxmlformats.org/officeDocument/2006/math">
                    <m:r>
                      <a:rPr>
                        <a:latin typeface="Cambria Math" panose="02040503050406030204" pitchFamily="18" charset="0"/>
                      </a:rPr>
                      <m:t>𝑡</m:t>
                    </m:r>
                  </m:oMath>
                </a14:m>
                <a:r>
                  <a:rPr sz="2800" dirty="0"/>
                  <a:t>-value, for a right-tailed test with </a:t>
                </a:r>
                <a:r>
                  <a:rPr sz="2800" dirty="0">
                    <a:latin typeface="Cambria Math"/>
                  </a:rPr>
                  <a:t>14</a:t>
                </a:r>
                <a:r>
                  <a:rPr sz="2800" dirty="0"/>
                  <a:t> degrees of freedom and a </a:t>
                </a:r>
                <a:r>
                  <a:rPr sz="2800" dirty="0">
                    <a:latin typeface="Cambria Math"/>
                  </a:rPr>
                  <a:t>0.05</a:t>
                </a:r>
                <a:r>
                  <a:rPr sz="2800" dirty="0"/>
                  <a:t> level of significance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0.05</m:t>
                        </m:r>
                      </m:sub>
                    </m:sSub>
                    <m:r>
                      <a:rPr>
                        <a:latin typeface="Cambria Math" panose="02040503050406030204" pitchFamily="18" charset="0"/>
                      </a:rPr>
                      <m:t>=1.761</m:t>
                    </m:r>
                  </m:oMath>
                </a14:m>
                <a:r>
                  <a:rPr sz="2800" dirty="0"/>
                  <a:t>. Because the calculated value of the test statistic, </a:t>
                </a:r>
                <a14:m>
                  <m:oMath xmlns:m="http://schemas.openxmlformats.org/officeDocument/2006/math">
                    <m:r>
                      <a:rPr>
                        <a:latin typeface="Cambria Math" panose="02040503050406030204" pitchFamily="18" charset="0"/>
                      </a:rPr>
                      <m:t>𝑡</m:t>
                    </m:r>
                    <m:r>
                      <a:rPr>
                        <a:latin typeface="Cambria Math" panose="02040503050406030204" pitchFamily="18" charset="0"/>
                      </a:rPr>
                      <m:t>=1.266</m:t>
                    </m:r>
                  </m:oMath>
                </a14:m>
                <a:r>
                  <a:rPr sz="2800" dirty="0"/>
                  <a:t>, is less than the critical value, it does not fall in the rejection region, so we must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33" t="-2454" r="-2074"/>
                </a:stretch>
              </a:blipFill>
            </p:spPr>
            <p:txBody>
              <a:bodyPr/>
              <a:lstStyle/>
              <a:p>
                <a:r>
                  <a:rPr lang="en-US">
                    <a:noFill/>
                  </a:rPr>
                  <a:t> </a:t>
                </a:r>
              </a:p>
            </p:txBody>
          </p:sp>
        </mc:Fallback>
      </mc:AlternateContent>
    </p:spTree>
    <p:extLst>
      <p:ext uri="{BB962C8B-B14F-4D97-AF65-F5344CB8AC3E}">
        <p14:creationId xmlns:p14="http://schemas.microsoft.com/office/powerpoint/2010/main" val="1054053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11.2.1: Hypothesis Test for Two Population Means (Right-Tailed, </a:t>
                </a:r>
                <a14:m>
                  <m:oMath xmlns:m="http://schemas.openxmlformats.org/officeDocument/2006/math">
                    <m:r>
                      <a:rPr sz="2200">
                        <a:latin typeface="Cambria Math"/>
                      </a:rPr>
                      <m:t>𝜎</m:t>
                    </m:r>
                  </m:oMath>
                </a14:m>
                <a:r>
                  <a:rPr sz="2200" dirty="0"/>
                  <a:t> Unknown, Independent Samples, Unequal Variances)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8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0DCA2BDC-6618-46C3-8806-7D7738F5EF2E}"/>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9750" y="1531144"/>
            <a:ext cx="5524500" cy="395287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Formula: Test Statistic for a Hypothesis Test for Two Population Means with Unequal Variances (</a:t>
                </a:r>
                <a14:m>
                  <m:oMath xmlns:m="http://schemas.openxmlformats.org/officeDocument/2006/math">
                    <m:r>
                      <a:rPr sz="2000">
                        <a:latin typeface="Cambria Math"/>
                      </a:rPr>
                      <m:t>𝜎</m:t>
                    </m:r>
                  </m:oMath>
                </a14:m>
                <a:r>
                  <a:rPr sz="1800" dirty="0"/>
                  <a:t> </a:t>
                </a:r>
                <a:r>
                  <a:rPr sz="2000" dirty="0"/>
                  <a:t>Unknown, Independent Samples)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09122"/>
              </a:xfrm>
            </p:spPr>
            <p:txBody>
              <a:bodyPr>
                <a:normAutofit fontScale="70000" lnSpcReduction="20000"/>
              </a:bodyPr>
              <a:lstStyle/>
              <a:p>
                <a:r>
                  <a:rPr sz="2800" dirty="0"/>
                  <a:t>When both population standard deviations are unknown and assumed to be unequal, the samples taken are independent, simple random samples, and either both sample sizes are at least </a:t>
                </a:r>
                <a:r>
                  <a:rPr sz="2800" dirty="0">
                    <a:latin typeface="Cambria Math"/>
                  </a:rPr>
                  <a:t>30</a:t>
                </a:r>
                <a:r>
                  <a:rPr sz="2800" dirty="0"/>
                  <a:t> or both population distributions are approximately normal, the test statistic for a hypothesis test for two population means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𝑡</m:t>
                      </m:r>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e>
                          </m:d>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e>
                          </m:rad>
                        </m:den>
                      </m:f>
                    </m:oMath>
                  </m:oMathPara>
                </a14:m>
                <a:endParaRPr sz="2800" dirty="0"/>
              </a:p>
              <a:p>
                <a:pPr>
                  <a:defRPr sz="2800"/>
                </a:pPr>
                <a:r>
                  <a:rPr sz="2800" dirty="0"/>
                  <a:t>where </a:t>
                </a:r>
                <a14:m>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oMath>
                </a14:m>
                <a:r>
                  <a:rPr sz="2800" dirty="0"/>
                  <a:t> are the two sample means,</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oMath>
                </a14:m>
                <a:r>
                  <a:rPr sz="2800" dirty="0"/>
                  <a:t> is the presumed value of the difference between the two population means from the null hypothesis,</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dirty="0"/>
                  <a:t> are the two sample standard deviations, and</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oMath>
                </a14:m>
                <a:r>
                  <a:rPr sz="2800" dirty="0"/>
                  <a:t> are the two sample sizes.</a:t>
                </a:r>
              </a:p>
              <a:p>
                <a:pPr>
                  <a:defRPr sz="2800"/>
                </a:pPr>
                <a:r>
                  <a:rPr sz="2800" dirty="0"/>
                  <a:t>The number of degrees of freedom for the </a:t>
                </a:r>
                <a14:m>
                  <m:oMath xmlns:m="http://schemas.openxmlformats.org/officeDocument/2006/math">
                    <m:r>
                      <a:rPr>
                        <a:latin typeface="Cambria Math" panose="02040503050406030204" pitchFamily="18" charset="0"/>
                      </a:rPr>
                      <m:t>𝑡</m:t>
                    </m:r>
                  </m:oMath>
                </a14:m>
                <a:r>
                  <a:rPr sz="2800" dirty="0"/>
                  <a:t>-distribution, of the test statistic is given by the smaller of the values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−1</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−1</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09122"/>
              </a:xfrm>
              <a:blipFill>
                <a:blip r:embed="rId3"/>
                <a:stretch>
                  <a:fillRect l="-590" t="-1673"/>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11.2.1: Hypothesis Test for Two Population Means (Right-Tailed, </a:t>
                </a:r>
                <a14:m>
                  <m:oMath xmlns:m="http://schemas.openxmlformats.org/officeDocument/2006/math">
                    <m:r>
                      <a:rPr sz="2200">
                        <a:latin typeface="Cambria Math"/>
                      </a:rPr>
                      <m:t>𝜎</m:t>
                    </m:r>
                  </m:oMath>
                </a14:m>
                <a:r>
                  <a:rPr sz="2200" dirty="0"/>
                  <a:t> Unknown, Independent Samples, Unequal Variances)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b="1"/>
                </a:pPr>
                <a:r>
                  <a:rPr sz="2800" dirty="0"/>
                  <a:t>Method 2: </a:t>
                </a:r>
                <a14:m>
                  <m:oMath xmlns:m="http://schemas.openxmlformats.org/officeDocument/2006/math">
                    <m:r>
                      <a:rPr>
                        <a:latin typeface="Cambria Math" panose="02040503050406030204" pitchFamily="18" charset="0"/>
                      </a:rPr>
                      <m:t>𝑝</m:t>
                    </m:r>
                  </m:oMath>
                </a14:m>
                <a:r>
                  <a:rPr sz="2800" dirty="0"/>
                  <a:t>-Values</a:t>
                </a:r>
              </a:p>
              <a:p>
                <a:pPr>
                  <a:defRPr sz="2800"/>
                </a:pPr>
                <a:r>
                  <a:rPr sz="2800" dirty="0"/>
                  <a:t>Since the </a:t>
                </a:r>
                <a14:m>
                  <m:oMath xmlns:m="http://schemas.openxmlformats.org/officeDocument/2006/math">
                    <m:r>
                      <a:rPr>
                        <a:latin typeface="Cambria Math" panose="02040503050406030204" pitchFamily="18" charset="0"/>
                      </a:rPr>
                      <m:t>𝑡</m:t>
                    </m:r>
                  </m:oMath>
                </a14:m>
                <a:r>
                  <a:rPr sz="2800" dirty="0"/>
                  <a:t>-distribution table in Appendix A cannot be used to calculate </a:t>
                </a:r>
                <a14:m>
                  <m:oMath xmlns:m="http://schemas.openxmlformats.org/officeDocument/2006/math">
                    <m:r>
                      <a:rPr>
                        <a:latin typeface="Cambria Math" panose="02040503050406030204" pitchFamily="18" charset="0"/>
                      </a:rPr>
                      <m:t>𝑝</m:t>
                    </m:r>
                  </m:oMath>
                </a14:m>
                <a:r>
                  <a:rPr sz="2800" dirty="0"/>
                  <a:t>-values, we will only show the </a:t>
                </a:r>
                <a:br>
                  <a:rPr lang="en-US" sz="2800" dirty="0"/>
                </a:br>
                <a:r>
                  <a:rPr sz="2800" b="1" dirty="0"/>
                  <a:t>2-SampTTest</a:t>
                </a:r>
                <a:r>
                  <a:rPr sz="2800" dirty="0"/>
                  <a:t> option method for a TI-83/84 Plus calculator.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200" dirty="0"/>
                  <a:t>Example 11.2.1: Hypothesis Test for Two Population Means (Right-Tailed, </a:t>
                </a:r>
                <a14:m>
                  <m:oMath xmlns:m="http://schemas.openxmlformats.org/officeDocument/2006/math">
                    <m:r>
                      <a:rPr sz="2200">
                        <a:latin typeface="Cambria Math"/>
                      </a:rPr>
                      <m:t>𝜎</m:t>
                    </m:r>
                  </m:oMath>
                </a14:m>
                <a:r>
                  <a:rPr sz="2200" dirty="0"/>
                  <a:t> Unknown, Independent Samples, Unequal Variances)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TI-83/84 Plus:</a:t>
                </a:r>
              </a:p>
              <a:p>
                <a:pPr>
                  <a:defRPr sz="2800"/>
                </a:pPr>
                <a:r>
                  <a:rPr sz="2800"/>
                  <a:t>From Step 3, we can see that the </a:t>
                </a:r>
                <a14:m>
                  <m:oMath xmlns:m="http://schemas.openxmlformats.org/officeDocument/2006/math">
                    <m:r>
                      <a:rPr>
                        <a:latin typeface="Cambria Math" panose="02040503050406030204" pitchFamily="18" charset="0"/>
                      </a:rPr>
                      <m:t>𝑝</m:t>
                    </m:r>
                  </m:oMath>
                </a14:m>
                <a:r>
                  <a:rPr sz="2800"/>
                  <a:t>-value given by the </a:t>
                </a:r>
                <a:r>
                  <a:rPr sz="2800" b="1"/>
                  <a:t>2-SampTTest</a:t>
                </a:r>
                <a:r>
                  <a:rPr sz="2800"/>
                  <a:t>, as shown in the screenshot, is approximately </a:t>
                </a:r>
                <a:r>
                  <a:rPr sz="2800">
                    <a:latin typeface="Cambria Math"/>
                  </a:rPr>
                  <a:t>0.1079</a:t>
                </a:r>
                <a:r>
                  <a:rPr sz="2800"/>
                  <a:t>. Since the </a:t>
                </a:r>
                <a14:m>
                  <m:oMath xmlns:m="http://schemas.openxmlformats.org/officeDocument/2006/math">
                    <m:r>
                      <a:rPr>
                        <a:latin typeface="Cambria Math" panose="02040503050406030204" pitchFamily="18" charset="0"/>
                      </a:rPr>
                      <m:t>𝑝</m:t>
                    </m:r>
                  </m:oMath>
                </a14:m>
                <a:r>
                  <a:rPr sz="2800"/>
                  <a:t>-value is greater than the level of significance, </a:t>
                </a: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sz="2800"/>
                  <a:t>, our conclusion is to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2222"/>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480522"/>
              </a:xfrm>
            </p:spPr>
            <p:txBody>
              <a:bodyPr>
                <a:normAutofit lnSpcReduction="10000"/>
              </a:bodyPr>
              <a:lstStyle/>
              <a:p>
                <a:pPr>
                  <a:defRPr sz="2800"/>
                </a:pPr>
                <a:r>
                  <a:rPr sz="2800"/>
                  <a:t>The </a:t>
                </a:r>
                <a:r>
                  <a:rPr sz="2800" b="1"/>
                  <a:t>tcdf</a:t>
                </a:r>
                <a:r>
                  <a:rPr sz="2800"/>
                  <a:t> option on the TI-83/84 Plus calculator allows you to enter the degrees of freedom you want the calculator to use. Thus, you can choose to use the degrees of freedom outlined in the formulas. This might produce a slightly different </a:t>
                </a:r>
                <a14:m>
                  <m:oMath xmlns:m="http://schemas.openxmlformats.org/officeDocument/2006/math">
                    <m:r>
                      <a:rPr>
                        <a:latin typeface="Cambria Math" panose="02040503050406030204" pitchFamily="18" charset="0"/>
                      </a:rPr>
                      <m:t>𝑝</m:t>
                    </m:r>
                  </m:oMath>
                </a14:m>
                <a:r>
                  <a:rPr sz="2800"/>
                  <a:t>-value than the </a:t>
                </a:r>
                <a:r>
                  <a:rPr sz="2800" b="1"/>
                  <a:t>2-SampTTest</a:t>
                </a:r>
                <a:r>
                  <a:rPr sz="2800"/>
                  <a:t> option.</a:t>
                </a:r>
              </a:p>
              <a:p>
                <a:r>
                  <a:rPr sz="2800" b="1"/>
                  <a:t>Interpretation:</a:t>
                </a:r>
                <a:r>
                  <a:rPr sz="2800"/>
                  <a:t> We interpret this conclusion to mean that there is not sufficient evidence at the </a:t>
                </a:r>
                <a:r>
                  <a:rPr sz="2800">
                    <a:latin typeface="Cambria Math"/>
                  </a:rPr>
                  <a:t>0.05</a:t>
                </a:r>
                <a:r>
                  <a:rPr sz="2800"/>
                  <a:t> level of significance to support the Smith </a:t>
                </a:r>
                <a:r>
                  <a:rPr sz="2800" b="1"/>
                  <a:t>CPA</a:t>
                </a:r>
                <a:r>
                  <a:rPr sz="2800"/>
                  <a:t> firm's claim that its clients receive larger tax refunds, on average, than clients of Jones and Company.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480522"/>
              </a:xfrm>
              <a:blipFill>
                <a:blip r:embed="rId2"/>
                <a:stretch>
                  <a:fillRect l="-1328" t="-2027" r="-664" b="-175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346922"/>
              </a:xfrm>
            </p:spPr>
            <p:txBody>
              <a:bodyPr>
                <a:normAutofit/>
              </a:bodyPr>
              <a:lstStyle/>
              <a:p>
                <a:pPr>
                  <a:defRPr sz="2800"/>
                </a:pPr>
                <a:r>
                  <a:rPr sz="2800"/>
                  <a:t>For further instructions on performing a hypothesis test for two population mean with </a:t>
                </a:r>
                <a14:m>
                  <m:oMath xmlns:m="http://schemas.openxmlformats.org/officeDocument/2006/math">
                    <m:r>
                      <a:rPr>
                        <a:latin typeface="Cambria Math" panose="02040503050406030204" pitchFamily="18" charset="0"/>
                      </a:rPr>
                      <m:t>𝜎</m:t>
                    </m:r>
                  </m:oMath>
                </a14:m>
                <a:r>
                  <a:rPr sz="2800"/>
                  <a:t> unknown using a TI-83/84 Plus calculator or other technology, please visit stat.hawkeslearning.com and see </a:t>
                </a:r>
                <a:r>
                  <a:rPr b="1"/>
                  <a:t>Technology Instructions &gt; Hypothesis Testing &gt; Two Sample t-Test</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346922"/>
              </a:xfrm>
              <a:blipFill>
                <a:blip r:embed="rId2"/>
                <a:stretch>
                  <a:fillRect l="-1328" t="-2051" r="-1993" b="-1538"/>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11.2.2: Hypothesis Test for Two Population Means with Equal Variances (Left-Tailed Test, </a:t>
                </a:r>
                <a14:m>
                  <m:oMath xmlns:m="http://schemas.openxmlformats.org/officeDocument/2006/math">
                    <m:r>
                      <a:rPr sz="2200">
                        <a:latin typeface="Cambria Math"/>
                      </a:rPr>
                      <m:t>𝜎</m:t>
                    </m:r>
                  </m:oMath>
                </a14:m>
                <a:r>
                  <a:rPr sz="2200" dirty="0"/>
                  <a:t> Unknown, Independent Samples)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96" r="-963" b="-8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fontScale="70000" lnSpcReduction="20000"/>
          </a:bodyPr>
          <a:lstStyle/>
          <a:p>
            <a:r>
              <a:rPr sz="2800"/>
              <a:t>A home improvement warehouse claims that customers interested in completing their own house improvement projects can save time by attending its workshops. Specifically, the warehouse claims that amateur do-it-yourself customers who attend its tiling workshops take less time, on average, to complete comparable projects than those who do not. To test the claim, a randomly selected group of </a:t>
            </a:r>
            <a:r>
              <a:rPr sz="2800">
                <a:latin typeface="Cambria Math"/>
              </a:rPr>
              <a:t>10</a:t>
            </a:r>
            <a:r>
              <a:rPr sz="2800"/>
              <a:t> customers who attended the workshops is later surveyed about the time it took to finish their tiling projects. People in this group spent a mean of </a:t>
            </a:r>
            <a:r>
              <a:rPr sz="2800">
                <a:latin typeface="Cambria Math"/>
              </a:rPr>
              <a:t>14.1</a:t>
            </a:r>
            <a:r>
              <a:rPr sz="2800"/>
              <a:t> hours completing their projects with a standard deviation of </a:t>
            </a:r>
            <a:r>
              <a:rPr sz="2800">
                <a:latin typeface="Cambria Math"/>
              </a:rPr>
              <a:t>2.3</a:t>
            </a:r>
            <a:r>
              <a:rPr sz="2800"/>
              <a:t> hours. Another </a:t>
            </a:r>
            <a:r>
              <a:rPr sz="2800">
                <a:latin typeface="Cambria Math"/>
              </a:rPr>
              <a:t>10</a:t>
            </a:r>
            <a:r>
              <a:rPr sz="2800"/>
              <a:t> customers randomly chosen for the study from the warehouse's customer base who did not attend the workshops prior to completing their tiling projects, and they spent a mean of </a:t>
            </a:r>
            <a:r>
              <a:rPr sz="2800">
                <a:latin typeface="Cambria Math"/>
              </a:rPr>
              <a:t>15.0</a:t>
            </a:r>
            <a:r>
              <a:rPr sz="2800"/>
              <a:t> hours on their projects with a standard deviation of </a:t>
            </a:r>
            <a:r>
              <a:rPr sz="2800">
                <a:latin typeface="Cambria Math"/>
              </a:rPr>
              <a:t>2.4</a:t>
            </a:r>
            <a:r>
              <a:rPr sz="2800"/>
              <a:t> hours. Test the home improvement warehouse's claim at the </a:t>
            </a:r>
            <a:r>
              <a:rPr sz="2800">
                <a:latin typeface="Cambria Math"/>
              </a:rPr>
              <a:t>0.01</a:t>
            </a:r>
            <a:r>
              <a:rPr sz="2800"/>
              <a:t> level of significance. Assume that the variances of the populations are unknown but assumed to be equal because the samples both came from the warehouse's customer base, and the distributions of times to complete the tiling projects are approximately normal for both populations.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11.2.2: Hypothesis Test for Two Population Means with Equal Variances (Left-Tailed Test, </a:t>
                </a:r>
                <a14:m>
                  <m:oMath xmlns:m="http://schemas.openxmlformats.org/officeDocument/2006/math">
                    <m:r>
                      <a:rPr sz="2200">
                        <a:latin typeface="Cambria Math"/>
                      </a:rPr>
                      <m:t>𝜎</m:t>
                    </m:r>
                  </m:oMath>
                </a14:m>
                <a:r>
                  <a:rPr sz="2200" dirty="0"/>
                  <a:t> Unknown,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96" r="-963" b="-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r>
                  <a:rPr sz="2800" b="1"/>
                  <a:t>Solution</a:t>
                </a:r>
              </a:p>
              <a:p>
                <a:pPr>
                  <a:defRPr b="1"/>
                </a:pPr>
                <a:r>
                  <a:rPr sz="2800"/>
                  <a:t>Step 1: State the null and alternative hypotheses.</a:t>
                </a:r>
              </a:p>
              <a:p>
                <a:pPr>
                  <a:defRPr sz="2800"/>
                </a:pPr>
                <a:r>
                  <a:rPr sz="2800"/>
                  <a:t>First, let Population </a:t>
                </a:r>
                <a:r>
                  <a:rPr sz="2800">
                    <a:latin typeface="Cambria Math"/>
                  </a:rPr>
                  <a:t>1</a:t>
                </a:r>
                <a:r>
                  <a:rPr sz="2800"/>
                  <a:t> be those people who attend the workshops and Population </a:t>
                </a:r>
                <a:r>
                  <a:rPr sz="2800">
                    <a:latin typeface="Cambria Math"/>
                  </a:rPr>
                  <a:t>2</a:t>
                </a:r>
                <a:r>
                  <a:rPr sz="2800"/>
                  <a:t> be those who do not attend the workshops before completing their projects. The home improvement warehouse's claim is that people who attend the workshops spend less time on their tiling projects, on average, than those who do not attend the workshops. That is, the mean time to complete a project is lower for people who attend the tiling workshops than for those who do not. When written mathematically, this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&lt;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oMath>
                </a14:m>
                <a:r>
                  <a:rPr sz="2800"/>
                  <a:t>, and the alternative hypothesis. Thus, the hypotheses are stated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&lt;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111" t="-1718"/>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11.2.2: Hypothesis Test for Two Population Means with Equal Variances (Left-Tailed Test, </a:t>
                </a:r>
                <a14:m>
                  <m:oMath xmlns:m="http://schemas.openxmlformats.org/officeDocument/2006/math">
                    <m:r>
                      <a:rPr sz="2200">
                        <a:latin typeface="Cambria Math"/>
                      </a:rPr>
                      <m:t>𝜎</m:t>
                    </m:r>
                  </m:oMath>
                </a14:m>
                <a:r>
                  <a:rPr sz="2200" dirty="0"/>
                  <a:t> Unknown,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96" r="-963" b="-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2: Determine which distribution to use for the test statistic, and state the level of significance.</a:t>
                </a:r>
              </a:p>
              <a:p>
                <a:pPr>
                  <a:defRPr sz="2800"/>
                </a:pPr>
                <a:r>
                  <a:rPr sz="2800" dirty="0"/>
                  <a:t>We are looking at the difference between two population means when both population variances are unknown but assumed to be equal. We also know that independent random samples were drawn, and both population distributions are approximately normal. Therefore, the </a:t>
                </a:r>
                <a14:m>
                  <m:oMath xmlns:m="http://schemas.openxmlformats.org/officeDocument/2006/math">
                    <m:r>
                      <a:rPr>
                        <a:latin typeface="Cambria Math" panose="02040503050406030204" pitchFamily="18" charset="0"/>
                      </a:rPr>
                      <m:t>𝑡</m:t>
                    </m:r>
                  </m:oMath>
                </a14:m>
                <a:r>
                  <a:rPr sz="2800" dirty="0"/>
                  <a:t>-test statistic for equal variances is appropriate. The level of significance for this test is </a:t>
                </a:r>
                <a:br>
                  <a:rPr lang="en-US" sz="2800" dirty="0"/>
                </a:br>
                <a14:m>
                  <m:oMath xmlns:m="http://schemas.openxmlformats.org/officeDocument/2006/math">
                    <m:r>
                      <a:rPr>
                        <a:latin typeface="Cambria Math" panose="02040503050406030204" pitchFamily="18" charset="0"/>
                      </a:rPr>
                      <m:t>𝛼</m:t>
                    </m:r>
                    <m:r>
                      <a:rPr>
                        <a:latin typeface="Cambria Math" panose="02040503050406030204" pitchFamily="18" charset="0"/>
                      </a:rPr>
                      <m:t>=0.01</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593"/>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11.2.2: Hypothesis Test for Two Population Means with Equal Variances (Left-Tailed Test, </a:t>
                </a:r>
                <a14:m>
                  <m:oMath xmlns:m="http://schemas.openxmlformats.org/officeDocument/2006/math">
                    <m:r>
                      <a:rPr sz="2200">
                        <a:latin typeface="Cambria Math"/>
                      </a:rPr>
                      <m:t>𝜎</m:t>
                    </m:r>
                  </m:oMath>
                </a14:m>
                <a:r>
                  <a:rPr sz="2200" dirty="0"/>
                  <a:t> Unknown,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96" r="-963" b="-8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pPr>
              <a:defRPr b="1"/>
            </a:pPr>
            <a:r>
              <a:rPr sz="2800" dirty="0"/>
              <a:t>Step 3: Gather data and calculate the necessary sample statistics.</a:t>
            </a:r>
          </a:p>
          <a:p>
            <a:r>
              <a:rPr sz="2800" dirty="0"/>
              <a:t>The following sample statistics were given in the problem.</a:t>
            </a:r>
          </a:p>
          <a:p>
            <a:pPr>
              <a:defRPr b="1"/>
            </a:pPr>
            <a:br>
              <a:rPr dirty="0">
                <a:latin typeface="Cambria Math" panose="02040503050406030204" pitchFamily="18" charset="0"/>
              </a:rPr>
            </a:br>
            <a:endParaRPr sz="2800" dirty="0"/>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3B4818F0-909C-44FD-90E6-6B4ACF1A32AB}"/>
                  </a:ext>
                </a:extLst>
              </p:cNvPr>
              <p:cNvGraphicFramePr>
                <a:graphicFrameLocks noGrp="1"/>
              </p:cNvGraphicFramePr>
              <p:nvPr>
                <p:extLst>
                  <p:ext uri="{D42A27DB-BD31-4B8C-83A1-F6EECF244321}">
                    <p14:modId xmlns:p14="http://schemas.microsoft.com/office/powerpoint/2010/main" val="1441138226"/>
                  </p:ext>
                </p:extLst>
              </p:nvPr>
            </p:nvGraphicFramePr>
            <p:xfrm>
              <a:off x="1162050" y="2971800"/>
              <a:ext cx="6819900" cy="1828800"/>
            </p:xfrm>
            <a:graphic>
              <a:graphicData uri="http://schemas.openxmlformats.org/drawingml/2006/table">
                <a:tbl>
                  <a:tblPr firstRow="1" bandRow="1">
                    <a:tableStyleId>{5940675A-B579-460E-94D1-54222C63F5DA}</a:tableStyleId>
                  </a:tblPr>
                  <a:tblGrid>
                    <a:gridCol w="3409950">
                      <a:extLst>
                        <a:ext uri="{9D8B030D-6E8A-4147-A177-3AD203B41FA5}">
                          <a16:colId xmlns:a16="http://schemas.microsoft.com/office/drawing/2014/main" val="2604199280"/>
                        </a:ext>
                      </a:extLst>
                    </a:gridCol>
                    <a:gridCol w="3409950">
                      <a:extLst>
                        <a:ext uri="{9D8B030D-6E8A-4147-A177-3AD203B41FA5}">
                          <a16:colId xmlns:a16="http://schemas.microsoft.com/office/drawing/2014/main" val="717213535"/>
                        </a:ext>
                      </a:extLst>
                    </a:gridCol>
                  </a:tblGrid>
                  <a:tr h="416560">
                    <a:tc>
                      <a:txBody>
                        <a:bodyPr/>
                        <a:lstStyle/>
                        <a:p>
                          <a:pPr algn="ctr"/>
                          <a:r>
                            <a:rPr lang="en-US" sz="2400" dirty="0"/>
                            <a:t>Attended workshops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Did not attend workshops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93331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ar-AE" sz="2400" smtClean="0"/>
                                    </m:ctrlPr>
                                  </m:sSubPr>
                                  <m:e>
                                    <m:bar>
                                      <m:barPr>
                                        <m:pos m:val="top"/>
                                        <m:ctrlPr>
                                          <a:rPr lang="ar-AE" sz="2400"/>
                                        </m:ctrlPr>
                                      </m:barPr>
                                      <m:e>
                                        <m:r>
                                          <a:rPr lang="ar-AE" sz="2400"/>
                                          <m:t>𝑥</m:t>
                                        </m:r>
                                      </m:e>
                                    </m:bar>
                                  </m:e>
                                  <m:sub>
                                    <m:r>
                                      <a:rPr lang="ar-AE" sz="2400"/>
                                      <m:t>1</m:t>
                                    </m:r>
                                  </m:sub>
                                </m:sSub>
                                <m:r>
                                  <a:rPr lang="en-US" sz="2400" smtClean="0"/>
                                  <m:t>=</m:t>
                                </m:r>
                                <m:r>
                                  <a:rPr lang="en-US" sz="2400" b="0" i="0" smtClean="0">
                                    <a:latin typeface="Cambria Math" panose="02040503050406030204" pitchFamily="18" charset="0"/>
                                  </a:rPr>
                                  <m:t>14</m:t>
                                </m:r>
                                <m:r>
                                  <a:rPr lang="en-US" sz="2400" b="0" i="0" smtClean="0">
                                    <a:latin typeface="Cambria Math" panose="02040503050406030204" pitchFamily="18" charset="0"/>
                                  </a:rPr>
                                  <m:t>.</m:t>
                                </m:r>
                                <m:r>
                                  <a:rPr lang="en-US" sz="2400" b="0" i="0" smtClean="0">
                                    <a:latin typeface="Cambria Math" panose="02040503050406030204" pitchFamily="18" charset="0"/>
                                  </a:rPr>
                                  <m:t>1</m:t>
                                </m:r>
                              </m:oMath>
                            </m:oMathPara>
                          </a14:m>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ar-AE" sz="2400" smtClean="0"/>
                                    </m:ctrlPr>
                                  </m:sSubPr>
                                  <m:e>
                                    <m:bar>
                                      <m:barPr>
                                        <m:pos m:val="top"/>
                                        <m:ctrlPr>
                                          <a:rPr lang="ar-AE" sz="2400"/>
                                        </m:ctrlPr>
                                      </m:barPr>
                                      <m:e>
                                        <m:r>
                                          <a:rPr lang="ar-AE" sz="2400"/>
                                          <m:t>𝑥</m:t>
                                        </m:r>
                                      </m:e>
                                    </m:bar>
                                  </m:e>
                                  <m:sub>
                                    <m:r>
                                      <a:rPr lang="en-US" sz="2400" smtClean="0"/>
                                      <m:t>2</m:t>
                                    </m:r>
                                  </m:sub>
                                </m:sSub>
                                <m:r>
                                  <a:rPr lang="en-US" sz="2400" smtClean="0"/>
                                  <m:t>=</m:t>
                                </m:r>
                                <m:r>
                                  <a:rPr lang="en-US" sz="2400" b="0" i="0" smtClean="0">
                                    <a:latin typeface="Cambria Math" panose="02040503050406030204" pitchFamily="18" charset="0"/>
                                  </a:rPr>
                                  <m:t>15</m:t>
                                </m:r>
                                <m:r>
                                  <a:rPr lang="en-US" sz="2400" b="0" i="0" smtClean="0">
                                    <a:latin typeface="Cambria Math" panose="02040503050406030204" pitchFamily="18" charset="0"/>
                                  </a:rPr>
                                  <m:t>.</m:t>
                                </m:r>
                                <m:r>
                                  <a:rPr lang="en-US" sz="2400" b="0" i="0" smtClean="0">
                                    <a:latin typeface="Cambria Math" panose="02040503050406030204" pitchFamily="18" charset="0"/>
                                  </a:rPr>
                                  <m:t>0</m:t>
                                </m:r>
                              </m:oMath>
                            </m:oMathPara>
                          </a14:m>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1094115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smtClean="0"/>
                                    </m:ctrlPr>
                                  </m:sSubPr>
                                  <m:e>
                                    <m:r>
                                      <a:rPr lang="en-US" sz="2400" smtClean="0"/>
                                      <m:t>𝑠</m:t>
                                    </m:r>
                                  </m:e>
                                  <m:sub>
                                    <m:r>
                                      <a:rPr lang="en-US" sz="2400" smtClean="0"/>
                                      <m:t>1</m:t>
                                    </m:r>
                                  </m:sub>
                                </m:sSub>
                                <m:r>
                                  <a:rPr lang="en-US" sz="2400" smtClean="0"/>
                                  <m:t>=</m:t>
                                </m:r>
                                <m:r>
                                  <a:rPr lang="en-US" sz="2400" b="0" i="0" smtClean="0">
                                    <a:latin typeface="Cambria Math" panose="02040503050406030204" pitchFamily="18" charset="0"/>
                                  </a:rPr>
                                  <m:t>2</m:t>
                                </m:r>
                                <m:r>
                                  <a:rPr lang="en-US" sz="2400" b="0" i="0" smtClean="0">
                                    <a:latin typeface="Cambria Math" panose="02040503050406030204" pitchFamily="18" charset="0"/>
                                  </a:rPr>
                                  <m:t>.</m:t>
                                </m:r>
                                <m:r>
                                  <a:rPr lang="en-US" sz="2400" smtClean="0"/>
                                  <m:t>3</m:t>
                                </m:r>
                              </m:oMath>
                            </m:oMathPara>
                          </a14:m>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400" smtClean="0"/>
                                    </m:ctrlPr>
                                  </m:sSubPr>
                                  <m:e>
                                    <m:r>
                                      <a:rPr lang="en-US" sz="2400" smtClean="0"/>
                                      <m:t>𝑠</m:t>
                                    </m:r>
                                  </m:e>
                                  <m:sub>
                                    <m:r>
                                      <a:rPr lang="en-US" sz="2400" smtClean="0"/>
                                      <m:t>2</m:t>
                                    </m:r>
                                  </m:sub>
                                </m:sSub>
                                <m:r>
                                  <a:rPr lang="en-US" sz="2400" smtClean="0"/>
                                  <m:t>=</m:t>
                                </m:r>
                                <m:r>
                                  <a:rPr lang="en-US" sz="2400" b="0" i="0" smtClean="0">
                                    <a:latin typeface="Cambria Math" panose="02040503050406030204" pitchFamily="18" charset="0"/>
                                  </a:rPr>
                                  <m:t>2</m:t>
                                </m:r>
                                <m:r>
                                  <a:rPr lang="en-US" sz="2400" b="0" i="0" smtClean="0">
                                    <a:latin typeface="Cambria Math" panose="02040503050406030204" pitchFamily="18" charset="0"/>
                                  </a:rPr>
                                  <m:t>.</m:t>
                                </m:r>
                                <m:r>
                                  <a:rPr lang="en-US" sz="2400" b="0" i="0" smtClean="0">
                                    <a:latin typeface="Cambria Math" panose="02040503050406030204" pitchFamily="18" charset="0"/>
                                  </a:rPr>
                                  <m:t>4</m:t>
                                </m:r>
                              </m:oMath>
                            </m:oMathPara>
                          </a14:m>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255536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400" smtClean="0"/>
                                    </m:ctrlPr>
                                  </m:sSubPr>
                                  <m:e>
                                    <m:r>
                                      <a:rPr lang="en-US" sz="2400" smtClean="0"/>
                                      <m:t>𝑛</m:t>
                                    </m:r>
                                  </m:e>
                                  <m:sub>
                                    <m:r>
                                      <a:rPr lang="en-US" sz="2400" smtClean="0"/>
                                      <m:t>1</m:t>
                                    </m:r>
                                  </m:sub>
                                </m:sSub>
                                <m:r>
                                  <a:rPr lang="en-US" sz="2400" smtClean="0"/>
                                  <m:t>=</m:t>
                                </m:r>
                                <m:r>
                                  <a:rPr lang="en-US" sz="2400" smtClean="0"/>
                                  <m:t>10</m:t>
                                </m:r>
                              </m:oMath>
                            </m:oMathPara>
                          </a14:m>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400" smtClean="0"/>
                                    </m:ctrlPr>
                                  </m:sSubPr>
                                  <m:e>
                                    <m:r>
                                      <a:rPr lang="en-US" sz="2400" smtClean="0"/>
                                      <m:t>𝑛</m:t>
                                    </m:r>
                                  </m:e>
                                  <m:sub>
                                    <m:r>
                                      <a:rPr lang="en-US" sz="2400" smtClean="0"/>
                                      <m:t>2</m:t>
                                    </m:r>
                                  </m:sub>
                                </m:sSub>
                                <m:r>
                                  <a:rPr lang="en-US" sz="2400" smtClean="0"/>
                                  <m:t>=</m:t>
                                </m:r>
                                <m:r>
                                  <a:rPr lang="en-US" sz="2400" smtClean="0"/>
                                  <m:t>10</m:t>
                                </m:r>
                              </m:oMath>
                            </m:oMathPara>
                          </a14:m>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64131007"/>
                      </a:ext>
                    </a:extLst>
                  </a:tr>
                </a:tbl>
              </a:graphicData>
            </a:graphic>
          </p:graphicFrame>
        </mc:Choice>
        <mc:Fallback>
          <p:graphicFrame>
            <p:nvGraphicFramePr>
              <p:cNvPr id="5" name="Table 4">
                <a:extLst>
                  <a:ext uri="{FF2B5EF4-FFF2-40B4-BE49-F238E27FC236}">
                    <a16:creationId xmlns:a16="http://schemas.microsoft.com/office/drawing/2014/main" id="{3B4818F0-909C-44FD-90E6-6B4ACF1A32AB}"/>
                  </a:ext>
                </a:extLst>
              </p:cNvPr>
              <p:cNvGraphicFramePr>
                <a:graphicFrameLocks noGrp="1"/>
              </p:cNvGraphicFramePr>
              <p:nvPr>
                <p:extLst>
                  <p:ext uri="{D42A27DB-BD31-4B8C-83A1-F6EECF244321}">
                    <p14:modId xmlns:p14="http://schemas.microsoft.com/office/powerpoint/2010/main" val="1441138226"/>
                  </p:ext>
                </p:extLst>
              </p:nvPr>
            </p:nvGraphicFramePr>
            <p:xfrm>
              <a:off x="1162050" y="2971800"/>
              <a:ext cx="6819900" cy="1828800"/>
            </p:xfrm>
            <a:graphic>
              <a:graphicData uri="http://schemas.openxmlformats.org/drawingml/2006/table">
                <a:tbl>
                  <a:tblPr firstRow="1" bandRow="1">
                    <a:tableStyleId>{5940675A-B579-460E-94D1-54222C63F5DA}</a:tableStyleId>
                  </a:tblPr>
                  <a:tblGrid>
                    <a:gridCol w="3409950">
                      <a:extLst>
                        <a:ext uri="{9D8B030D-6E8A-4147-A177-3AD203B41FA5}">
                          <a16:colId xmlns:a16="http://schemas.microsoft.com/office/drawing/2014/main" val="2604199280"/>
                        </a:ext>
                      </a:extLst>
                    </a:gridCol>
                    <a:gridCol w="3409950">
                      <a:extLst>
                        <a:ext uri="{9D8B030D-6E8A-4147-A177-3AD203B41FA5}">
                          <a16:colId xmlns:a16="http://schemas.microsoft.com/office/drawing/2014/main" val="717213535"/>
                        </a:ext>
                      </a:extLst>
                    </a:gridCol>
                  </a:tblGrid>
                  <a:tr h="457200">
                    <a:tc>
                      <a:txBody>
                        <a:bodyPr/>
                        <a:lstStyle/>
                        <a:p>
                          <a:pPr algn="ctr"/>
                          <a:r>
                            <a:rPr lang="en-US" sz="2400" dirty="0"/>
                            <a:t>Attended workshops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a:t>Did not attend workshops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933311"/>
                      </a:ext>
                    </a:extLst>
                  </a:tr>
                  <a:tr h="45720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107895" r="-100000" b="-200000"/>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00000" t="-107895" b="-200000"/>
                          </a:stretch>
                        </a:blipFill>
                      </a:tcPr>
                    </a:tc>
                    <a:extLst>
                      <a:ext uri="{0D108BD9-81ED-4DB2-BD59-A6C34878D82A}">
                        <a16:rowId xmlns:a16="http://schemas.microsoft.com/office/drawing/2014/main" val="1910941151"/>
                      </a:ext>
                    </a:extLst>
                  </a:tr>
                  <a:tr h="45720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210667" r="-100000" b="-102667"/>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00000" t="-210667" b="-102667"/>
                          </a:stretch>
                        </a:blipFill>
                      </a:tcPr>
                    </a:tc>
                    <a:extLst>
                      <a:ext uri="{0D108BD9-81ED-4DB2-BD59-A6C34878D82A}">
                        <a16:rowId xmlns:a16="http://schemas.microsoft.com/office/drawing/2014/main" val="642555369"/>
                      </a:ext>
                    </a:extLst>
                  </a:tr>
                  <a:tr h="45720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310667" r="-100000" b="-2667"/>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00000" t="-310667" b="-2667"/>
                          </a:stretch>
                        </a:blipFill>
                      </a:tcPr>
                    </a:tc>
                    <a:extLst>
                      <a:ext uri="{0D108BD9-81ED-4DB2-BD59-A6C34878D82A}">
                        <a16:rowId xmlns:a16="http://schemas.microsoft.com/office/drawing/2014/main" val="2564131007"/>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11.2.2: Hypothesis Test for Two Population Means with Equal Variances (Left-Tailed Test, </a:t>
                </a:r>
                <a14:m>
                  <m:oMath xmlns:m="http://schemas.openxmlformats.org/officeDocument/2006/math">
                    <m:r>
                      <a:rPr sz="2200">
                        <a:latin typeface="Cambria Math"/>
                      </a:rPr>
                      <m:t>𝜎</m:t>
                    </m:r>
                  </m:oMath>
                </a14:m>
                <a:r>
                  <a:rPr sz="2200" dirty="0"/>
                  <a:t> Unknown,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96" r="-963" b="-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defRPr b="1"/>
                </a:pPr>
                <a:r>
                  <a:rPr sz="2800" dirty="0"/>
                  <a:t>Tables:</a:t>
                </a:r>
              </a:p>
              <a:p>
                <a:pPr>
                  <a:defRPr sz="2800"/>
                </a:pPr>
                <a:r>
                  <a:rPr sz="2800" dirty="0"/>
                  <a:t>To find the rejection region or </a:t>
                </a:r>
                <a14:m>
                  <m:oMath xmlns:m="http://schemas.openxmlformats.org/officeDocument/2006/math">
                    <m:r>
                      <a:rPr>
                        <a:latin typeface="Cambria Math" panose="02040503050406030204" pitchFamily="18" charset="0"/>
                      </a:rPr>
                      <m:t>𝑝</m:t>
                    </m:r>
                  </m:oMath>
                </a14:m>
                <a:r>
                  <a:rPr sz="2800" dirty="0"/>
                  <a:t>-value by using tables, we need to calculate the </a:t>
                </a:r>
                <a14:m>
                  <m:oMath xmlns:m="http://schemas.openxmlformats.org/officeDocument/2006/math">
                    <m:r>
                      <a:rPr>
                        <a:latin typeface="Cambria Math" panose="02040503050406030204" pitchFamily="18" charset="0"/>
                      </a:rPr>
                      <m:t>𝑡</m:t>
                    </m:r>
                  </m:oMath>
                </a14:m>
                <a:r>
                  <a:rPr sz="2800" dirty="0"/>
                  <a:t>-test statistic for equal variances as follows. Note that, in the formula,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r>
                      <a:rPr>
                        <a:latin typeface="Cambria Math" panose="02040503050406030204" pitchFamily="18" charset="0"/>
                      </a:rPr>
                      <m:t>=0</m:t>
                    </m:r>
                  </m:oMath>
                </a14:m>
                <a:r>
                  <a:rPr sz="2800" dirty="0"/>
                  <a:t> because the two means are assumed to be equal, thus the difference is zero.</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𝑡</m:t>
                      </m:r>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e>
                          </m:d>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−1</m:t>
                                      </m:r>
                                    </m:e>
                                  </m:d>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−1</m:t>
                                      </m:r>
                                    </m:e>
                                  </m:d>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−2</m:t>
                                  </m:r>
                                </m:den>
                              </m:f>
                            </m:e>
                          </m:rad>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1</m:t>
                                  </m:r>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e>
                          </m:ra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𝑡</m:t>
                          </m:r>
                        </m:e>
                      </m:phant>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14.1−15.0</m:t>
                              </m:r>
                            </m:e>
                          </m:d>
                          <m:r>
                            <a:rPr>
                              <a:latin typeface="Cambria Math" panose="02040503050406030204" pitchFamily="18" charset="0"/>
                            </a:rPr>
                            <m:t>−0</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10−1</m:t>
                                      </m:r>
                                    </m:e>
                                  </m:d>
                                  <m:sSup>
                                    <m:sSupPr>
                                      <m:ctrlPr>
                                        <a:rPr i="1">
                                          <a:latin typeface="Cambria Math" panose="02040503050406030204" pitchFamily="18" charset="0"/>
                                        </a:rPr>
                                      </m:ctrlPr>
                                    </m:sSupPr>
                                    <m:e>
                                      <m:r>
                                        <a:rPr>
                                          <a:latin typeface="Cambria Math" panose="02040503050406030204" pitchFamily="18" charset="0"/>
                                        </a:rPr>
                                        <m:t>2.3</m:t>
                                      </m:r>
                                    </m:e>
                                    <m:sup>
                                      <m:r>
                                        <a:rPr>
                                          <a:latin typeface="Cambria Math" panose="02040503050406030204" pitchFamily="18" charset="0"/>
                                        </a:rPr>
                                        <m:t>2</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10−1</m:t>
                                      </m:r>
                                    </m:e>
                                  </m:d>
                                  <m:sSup>
                                    <m:sSupPr>
                                      <m:ctrlPr>
                                        <a:rPr i="1">
                                          <a:latin typeface="Cambria Math" panose="02040503050406030204" pitchFamily="18" charset="0"/>
                                        </a:rPr>
                                      </m:ctrlPr>
                                    </m:sSupPr>
                                    <m:e>
                                      <m:r>
                                        <a:rPr>
                                          <a:latin typeface="Cambria Math" panose="02040503050406030204" pitchFamily="18" charset="0"/>
                                        </a:rPr>
                                        <m:t>2.4</m:t>
                                      </m:r>
                                    </m:e>
                                    <m:sup>
                                      <m:r>
                                        <a:rPr>
                                          <a:latin typeface="Cambria Math" panose="02040503050406030204" pitchFamily="18" charset="0"/>
                                        </a:rPr>
                                        <m:t>2</m:t>
                                      </m:r>
                                    </m:sup>
                                  </m:sSup>
                                </m:num>
                                <m:den>
                                  <m:r>
                                    <a:rPr>
                                      <a:latin typeface="Cambria Math" panose="02040503050406030204" pitchFamily="18" charset="0"/>
                                    </a:rPr>
                                    <m:t>10+10−2</m:t>
                                  </m:r>
                                </m:den>
                              </m:f>
                            </m:e>
                          </m:rad>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10</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10</m:t>
                                  </m:r>
                                </m:den>
                              </m:f>
                            </m:e>
                          </m:ra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𝑡</m:t>
                          </m:r>
                        </m:e>
                      </m:phant>
                      <m:r>
                        <a:rPr>
                          <a:latin typeface="Cambria Math" panose="02040503050406030204" pitchFamily="18" charset="0"/>
                        </a:rPr>
                        <m:t>≈−0.856</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111" t="-1718"/>
                </a:stretch>
              </a:blipFill>
            </p:spPr>
            <p:txBody>
              <a:bodyPr/>
              <a:lstStyle/>
              <a:p>
                <a:r>
                  <a:rPr lang="en-US">
                    <a:noFill/>
                  </a:rPr>
                  <a:t> </a:t>
                </a:r>
              </a:p>
            </p:txBody>
          </p:sp>
        </mc:Fallback>
      </mc:AlternateContent>
    </p:spTree>
    <p:extLst>
      <p:ext uri="{BB962C8B-B14F-4D97-AF65-F5344CB8AC3E}">
        <p14:creationId xmlns:p14="http://schemas.microsoft.com/office/powerpoint/2010/main" val="568490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11.2.2: Hypothesis Test for Two Population Means with Equal Variances (Left-Tailed Test, </a:t>
                </a:r>
                <a14:m>
                  <m:oMath xmlns:m="http://schemas.openxmlformats.org/officeDocument/2006/math">
                    <m:r>
                      <a:rPr sz="2200">
                        <a:latin typeface="Cambria Math"/>
                      </a:rPr>
                      <m:t>𝜎</m:t>
                    </m:r>
                  </m:oMath>
                </a14:m>
                <a:r>
                  <a:rPr sz="2200" dirty="0"/>
                  <a:t> Unknown,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96" r="-963" b="-8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pPr>
              <a:defRPr b="1"/>
            </a:pPr>
            <a:r>
              <a:rPr sz="2800"/>
              <a:t>TI-83/84 Plus:</a:t>
            </a:r>
          </a:p>
          <a:p>
            <a:r>
              <a:rPr sz="2800"/>
              <a:t>Under the </a:t>
            </a:r>
            <a:r>
              <a:rPr sz="2800" b="1"/>
              <a:t>STATS &gt; TESTS</a:t>
            </a:r>
            <a:r>
              <a:rPr sz="2800"/>
              <a:t> menu, choose </a:t>
            </a:r>
            <a:r>
              <a:rPr sz="2800" b="1"/>
              <a:t>2-SampTTest</a:t>
            </a:r>
            <a:r>
              <a:rPr sz="2800"/>
              <a:t>. Choose the Stats input option, since we have the sample statistics, and enter the requested values. This is a left-tailed test, so choose </a:t>
            </a:r>
            <a:r>
              <a:rPr sz="2800" b="1"/>
              <a:t>&lt;μ2</a:t>
            </a:r>
            <a:r>
              <a:rPr sz="2800"/>
              <a:t> for the alternative hypothesis. Since the population variances are assumed to be equal, choose </a:t>
            </a:r>
            <a:r>
              <a:rPr sz="2800" b="1"/>
              <a:t>Yes</a:t>
            </a:r>
            <a:r>
              <a:rPr sz="2800"/>
              <a:t> next to </a:t>
            </a:r>
            <a:r>
              <a:rPr sz="2800" b="1"/>
              <a:t>Pooled</a:t>
            </a:r>
            <a:r>
              <a:rPr sz="2800"/>
              <a:t>. The input screenshots are shown below.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400" dirty="0"/>
                  <a:t>Formula: Test Statistic for a Hypothesis Test for Two Population Means with Equal Variances (</a:t>
                </a:r>
                <a14:m>
                  <m:oMath xmlns:m="http://schemas.openxmlformats.org/officeDocument/2006/math">
                    <m:r>
                      <a:rPr sz="2400">
                        <a:latin typeface="Cambria Math"/>
                      </a:rPr>
                      <m:t>𝜎</m:t>
                    </m:r>
                  </m:oMath>
                </a14:m>
                <a:r>
                  <a:rPr sz="2000" dirty="0"/>
                  <a:t> </a:t>
                </a:r>
                <a:r>
                  <a:rPr sz="2400" dirty="0"/>
                  <a:t>Unknown, Independent Samples)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741" t="-1333" r="-741"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404322"/>
              </a:xfrm>
            </p:spPr>
            <p:txBody>
              <a:bodyPr>
                <a:normAutofit fontScale="70000" lnSpcReduction="20000"/>
              </a:bodyPr>
              <a:lstStyle/>
              <a:p>
                <a:r>
                  <a:rPr sz="2800"/>
                  <a:t>When both population standard deviations are unknown and assumed to be equal, the samples taken are independent, simple random samples, and either both sample sizes are at least </a:t>
                </a:r>
                <a:r>
                  <a:rPr sz="2800">
                    <a:latin typeface="Cambria Math"/>
                  </a:rPr>
                  <a:t>30</a:t>
                </a:r>
                <a:r>
                  <a:rPr sz="2800"/>
                  <a:t> or both population distributions are approximately normal, the test statistic for a hypothesis test for two population means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𝑡</m:t>
                      </m:r>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e>
                          </m:d>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−1</m:t>
                                      </m:r>
                                    </m:e>
                                  </m:d>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−1</m:t>
                                      </m:r>
                                    </m:e>
                                  </m:d>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−2</m:t>
                                  </m:r>
                                </m:den>
                              </m:f>
                            </m:e>
                          </m:rad>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1</m:t>
                                  </m:r>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e>
                          </m:rad>
                        </m:den>
                      </m:f>
                    </m:oMath>
                  </m:oMathPara>
                </a14:m>
                <a:endParaRPr sz="2800"/>
              </a:p>
              <a:p>
                <a:pPr>
                  <a:defRPr sz="2800"/>
                </a:pPr>
                <a:r>
                  <a:rPr sz="2800"/>
                  <a:t>where </a:t>
                </a:r>
                <a14:m>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oMath>
                </a14:m>
                <a:r>
                  <a:rPr sz="2800"/>
                  <a:t> and </a:t>
                </a:r>
                <a14:m>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oMath>
                </a14:m>
                <a:r>
                  <a:rPr sz="2800"/>
                  <a:t> are the two sample means,</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oMath>
                </a14:m>
                <a:r>
                  <a:rPr sz="2800"/>
                  <a:t> is the presumed value of the difference between the two population means from the null hypothesis,</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a:t> are the two sample standard deviations, and</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oMath>
                </a14:m>
                <a:r>
                  <a:rPr sz="2800"/>
                  <a:t> are the two sample sizes.</a:t>
                </a:r>
              </a:p>
              <a:p>
                <a:pPr>
                  <a:defRPr sz="2800"/>
                </a:pPr>
                <a:r>
                  <a:rPr sz="2800"/>
                  <a:t>The </a:t>
                </a:r>
                <a14:m>
                  <m:oMath xmlns:m="http://schemas.openxmlformats.org/officeDocument/2006/math">
                    <m:r>
                      <a:rPr>
                        <a:latin typeface="Cambria Math" panose="02040503050406030204" pitchFamily="18" charset="0"/>
                      </a:rPr>
                      <m:t>𝑡</m:t>
                    </m:r>
                  </m:oMath>
                </a14:m>
                <a:r>
                  <a:rPr sz="2800"/>
                  <a:t>-distribution of the test statistic has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−2</m:t>
                    </m:r>
                  </m:oMath>
                </a14:m>
                <a:r>
                  <a:rPr sz="2800"/>
                  <a:t> degrees of freedom.</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404322"/>
              </a:xfrm>
              <a:blipFill>
                <a:blip r:embed="rId3"/>
                <a:stretch>
                  <a:fillRect l="-590" t="-1788" b="-688"/>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11.2.2: Hypothesis Test for Two Population Means with Equal Variances (Left-Tailed Test, </a:t>
                </a:r>
                <a14:m>
                  <m:oMath xmlns:m="http://schemas.openxmlformats.org/officeDocument/2006/math">
                    <m:r>
                      <a:rPr sz="2200">
                        <a:latin typeface="Cambria Math"/>
                      </a:rPr>
                      <m:t>𝜎</m:t>
                    </m:r>
                  </m:oMath>
                </a14:m>
                <a:r>
                  <a:rPr sz="2200" dirty="0"/>
                  <a:t> Unknown,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96" r="-963" b="-8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974C7253-FA2E-406D-A08A-36B4C5260177}"/>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11.2.2: Hypothesis Test for Two Population Means with Equal Variances (Left-Tailed Test, </a:t>
                </a:r>
                <a14:m>
                  <m:oMath xmlns:m="http://schemas.openxmlformats.org/officeDocument/2006/math">
                    <m:r>
                      <a:rPr sz="2200">
                        <a:latin typeface="Cambria Math"/>
                      </a:rPr>
                      <m:t>𝜎</m:t>
                    </m:r>
                  </m:oMath>
                </a14:m>
                <a:r>
                  <a:rPr sz="2200" dirty="0"/>
                  <a:t> Unknown,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96" r="-963" b="-8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072D1082-E14B-47D0-B030-3EC3D7274E46}"/>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11.2.2: Hypothesis Test for Two Population Means with Equal Variances (Left-Tailed Test, </a:t>
                </a:r>
                <a14:m>
                  <m:oMath xmlns:m="http://schemas.openxmlformats.org/officeDocument/2006/math">
                    <m:r>
                      <a:rPr sz="2200">
                        <a:latin typeface="Cambria Math"/>
                      </a:rPr>
                      <m:t>𝜎</m:t>
                    </m:r>
                  </m:oMath>
                </a14:m>
                <a:r>
                  <a:rPr sz="2200" dirty="0"/>
                  <a:t> Unknown,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96" r="-963" b="-8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r>
              <a:rPr sz="2800"/>
              <a:t>Choosing </a:t>
            </a:r>
            <a:r>
              <a:rPr sz="2800" b="1"/>
              <a:t>Calculate</a:t>
            </a:r>
            <a:r>
              <a:rPr sz="2800"/>
              <a:t> produces the following results.</a:t>
            </a:r>
          </a:p>
        </p:txBody>
      </p:sp>
      <p:pic>
        <p:nvPicPr>
          <p:cNvPr id="4" name="Content Placeholder 4">
            <a:extLst>
              <a:ext uri="{FF2B5EF4-FFF2-40B4-BE49-F238E27FC236}">
                <a16:creationId xmlns:a16="http://schemas.microsoft.com/office/drawing/2014/main" id="{3C73667D-186F-410F-8807-E6C187BEC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585" y="2209800"/>
            <a:ext cx="4866829" cy="324455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11.2.2: Hypothesis Test for Two Population Means with Equal Variances (Left-Tailed Test, </a:t>
                </a:r>
                <a14:m>
                  <m:oMath xmlns:m="http://schemas.openxmlformats.org/officeDocument/2006/math">
                    <m:r>
                      <a:rPr sz="2200">
                        <a:latin typeface="Cambria Math"/>
                      </a:rPr>
                      <m:t>𝜎</m:t>
                    </m:r>
                  </m:oMath>
                </a14:m>
                <a:r>
                  <a:rPr sz="2200" dirty="0"/>
                  <a:t> Unknown,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96" r="-963" b="-8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9D8158AE-47B2-49B2-A35D-3DA3EEA2B6EB}"/>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11.2.2: Hypothesis Test for Two Population Means with Equal Variances (Left-Tailed Test, </a:t>
                </a:r>
                <a14:m>
                  <m:oMath xmlns:m="http://schemas.openxmlformats.org/officeDocument/2006/math">
                    <m:r>
                      <a:rPr sz="2200">
                        <a:latin typeface="Cambria Math"/>
                      </a:rPr>
                      <m:t>𝜎</m:t>
                    </m:r>
                  </m:oMath>
                </a14:m>
                <a:r>
                  <a:rPr sz="2200" dirty="0"/>
                  <a:t> Unknown,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96" r="-963" b="-8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Again, notice that the calculator displays the alternative hypothesis. As shown in the screenshots, the calculated </a:t>
                </a:r>
                <a14:m>
                  <m:oMath xmlns:m="http://schemas.openxmlformats.org/officeDocument/2006/math">
                    <m:r>
                      <a:rPr lang="en-US">
                        <a:latin typeface="Cambria Math" panose="02040503050406030204" pitchFamily="18" charset="0"/>
                      </a:rPr>
                      <m:t>𝑡</m:t>
                    </m:r>
                  </m:oMath>
                </a14:m>
                <a:r>
                  <a:rPr lang="en-US" sz="2800" dirty="0"/>
                  <a:t>-test statistic is approximately </a:t>
                </a:r>
                <a14:m>
                  <m:oMath xmlns:m="http://schemas.openxmlformats.org/officeDocument/2006/math">
                    <m:r>
                      <a:rPr lang="en-US">
                        <a:latin typeface="Cambria Math" panose="02040503050406030204" pitchFamily="18" charset="0"/>
                      </a:rPr>
                      <m:t>−0.856</m:t>
                    </m:r>
                  </m:oMath>
                </a14:m>
                <a:r>
                  <a:rPr lang="en-US" sz="2800" dirty="0"/>
                  <a:t>. Also, notice that the pooled standard deviation which is used is shown as </a:t>
                </a:r>
                <a14:m>
                  <m:oMath xmlns:m="http://schemas.openxmlformats.org/officeDocument/2006/math">
                    <m:r>
                      <a:rPr lang="en-US" sz="2800" b="1" i="0" smtClean="0">
                        <a:latin typeface="Cambria Math" panose="02040503050406030204" pitchFamily="18" charset="0"/>
                      </a:rPr>
                      <m:t>𝐒</m:t>
                    </m:r>
                    <m:sSub>
                      <m:sSubPr>
                        <m:ctrlPr>
                          <a:rPr lang="en-US" sz="2800" b="1" smtClean="0">
                            <a:latin typeface="Cambria Math" panose="02040503050406030204" pitchFamily="18" charset="0"/>
                          </a:rPr>
                        </m:ctrlPr>
                      </m:sSubPr>
                      <m:e>
                        <m:r>
                          <a:rPr lang="en-US" sz="2800" b="1" i="0" smtClean="0">
                            <a:latin typeface="Cambria Math" panose="02040503050406030204" pitchFamily="18" charset="0"/>
                          </a:rPr>
                          <m:t>𝐱</m:t>
                        </m:r>
                      </m:e>
                      <m:sub>
                        <m:r>
                          <a:rPr lang="en-US" sz="2800" b="1" i="0" smtClean="0">
                            <a:latin typeface="Cambria Math" panose="02040503050406030204" pitchFamily="18" charset="0"/>
                          </a:rPr>
                          <m:t>𝐩</m:t>
                        </m:r>
                      </m:sub>
                    </m:sSub>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2222"/>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11.2.2: Hypothesis Test for Two Population Means with Equal Variances (Left-Tailed Test, </a:t>
                </a:r>
                <a14:m>
                  <m:oMath xmlns:m="http://schemas.openxmlformats.org/officeDocument/2006/math">
                    <m:r>
                      <a:rPr sz="2200">
                        <a:latin typeface="Cambria Math"/>
                      </a:rPr>
                      <m:t>𝜎</m:t>
                    </m:r>
                  </m:oMath>
                </a14:m>
                <a:r>
                  <a:rPr sz="2200" dirty="0"/>
                  <a:t> Unknown,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96" r="-963" b="-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4: Draw a conclusion and interpret the decision.</a:t>
                </a:r>
              </a:p>
              <a:p>
                <a:r>
                  <a:rPr sz="2800" dirty="0"/>
                  <a:t>Since the alternative hypothesis contains "</a:t>
                </a:r>
                <a:r>
                  <a:rPr sz="2800" dirty="0">
                    <a:latin typeface="Cambria Math"/>
                  </a:rPr>
                  <a:t>&lt;</a:t>
                </a:r>
                <a:r>
                  <a:rPr sz="2800" dirty="0"/>
                  <a:t>", we know that this is a left-tailed test.</a:t>
                </a:r>
              </a:p>
              <a:p>
                <a:pPr>
                  <a:defRPr sz="2800"/>
                </a:pPr>
                <a:r>
                  <a:rPr sz="2800" dirty="0"/>
                  <a:t>We can use either rejection regions or </a:t>
                </a:r>
                <a14:m>
                  <m:oMath xmlns:m="http://schemas.openxmlformats.org/officeDocument/2006/math">
                    <m:r>
                      <a:rPr>
                        <a:latin typeface="Cambria Math" panose="02040503050406030204" pitchFamily="18" charset="0"/>
                      </a:rPr>
                      <m:t>𝑝</m:t>
                    </m:r>
                  </m:oMath>
                </a14:m>
                <a:r>
                  <a:rPr sz="2800" dirty="0"/>
                  <a:t>-values to draw a conclusion.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778"/>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11.2.2: Hypothesis Test for Two Population Means with Equal Variances (Left-Tailed Test, </a:t>
                </a:r>
                <a14:m>
                  <m:oMath xmlns:m="http://schemas.openxmlformats.org/officeDocument/2006/math">
                    <m:r>
                      <a:rPr sz="2200">
                        <a:latin typeface="Cambria Math"/>
                      </a:rPr>
                      <m:t>𝜎</m:t>
                    </m:r>
                  </m:oMath>
                </a14:m>
                <a:r>
                  <a:rPr sz="2200" dirty="0"/>
                  <a:t> Unknown,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96" r="-963" b="-8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pPr>
                  <a:defRPr b="1"/>
                </a:pPr>
                <a:r>
                  <a:rPr sz="2800" dirty="0"/>
                  <a:t>Method 1: Rejection Regions</a:t>
                </a:r>
              </a:p>
              <a:p>
                <a:pPr>
                  <a:defRPr sz="2800"/>
                </a:pPr>
                <a:r>
                  <a:rPr sz="2800" dirty="0"/>
                  <a:t>We need to determine the critical </a:t>
                </a:r>
                <a14:m>
                  <m:oMath xmlns:m="http://schemas.openxmlformats.org/officeDocument/2006/math">
                    <m:r>
                      <a:rPr>
                        <a:latin typeface="Cambria Math" panose="02040503050406030204" pitchFamily="18" charset="0"/>
                      </a:rPr>
                      <m:t>𝑡</m:t>
                    </m:r>
                  </m:oMath>
                </a14:m>
                <a:r>
                  <a:rPr sz="2800" dirty="0"/>
                  <a:t>-value to define the rejection region. To do this, we need to know the number of degrees of freedom for the </a:t>
                </a:r>
                <a14:m>
                  <m:oMath xmlns:m="http://schemas.openxmlformats.org/officeDocument/2006/math">
                    <m:r>
                      <a:rPr>
                        <a:latin typeface="Cambria Math" panose="02040503050406030204" pitchFamily="18" charset="0"/>
                      </a:rPr>
                      <m:t>𝑡</m:t>
                    </m:r>
                  </m:oMath>
                </a14:m>
                <a:r>
                  <a:rPr sz="2800" dirty="0"/>
                  <a:t>-distribution, of the test statistic. Since the population variances are assumed to be equal, the number of degrees of freedom for this test is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𝑑𝑓</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−2=10+10−2=18</m:t>
                    </m:r>
                  </m:oMath>
                </a14:m>
                <a:r>
                  <a:rPr sz="2800" dirty="0"/>
                  <a:t>. The critical </a:t>
                </a:r>
                <a14:m>
                  <m:oMath xmlns:m="http://schemas.openxmlformats.org/officeDocument/2006/math">
                    <m:r>
                      <a:rPr>
                        <a:latin typeface="Cambria Math" panose="02040503050406030204" pitchFamily="18" charset="0"/>
                      </a:rPr>
                      <m:t>𝑡</m:t>
                    </m:r>
                  </m:oMath>
                </a14:m>
                <a:r>
                  <a:rPr sz="2800" dirty="0"/>
                  <a:t>-value for a left-tailed test with </a:t>
                </a:r>
                <a:r>
                  <a:rPr sz="2800" dirty="0">
                    <a:latin typeface="Cambria Math"/>
                  </a:rPr>
                  <a:t>18</a:t>
                </a:r>
                <a:r>
                  <a:rPr sz="2800" dirty="0"/>
                  <a:t> degrees of freedom and a </a:t>
                </a:r>
                <a:r>
                  <a:rPr sz="2800" dirty="0">
                    <a:latin typeface="Cambria Math"/>
                  </a:rPr>
                  <a:t>0.01</a:t>
                </a:r>
                <a:r>
                  <a:rPr sz="2800" dirty="0"/>
                  <a:t> level of significance is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0.01</m:t>
                        </m:r>
                      </m:sub>
                    </m:sSub>
                    <m:r>
                      <a:rPr>
                        <a:latin typeface="Cambria Math" panose="02040503050406030204" pitchFamily="18" charset="0"/>
                      </a:rPr>
                      <m:t>=−2.552</m:t>
                    </m:r>
                  </m:oMath>
                </a14:m>
                <a:r>
                  <a:rPr sz="2800" dirty="0"/>
                  <a:t>. Because the calculated value of the test statistic, </a:t>
                </a:r>
                <a14:m>
                  <m:oMath xmlns:m="http://schemas.openxmlformats.org/officeDocument/2006/math">
                    <m:r>
                      <a:rPr>
                        <a:latin typeface="Cambria Math" panose="02040503050406030204" pitchFamily="18" charset="0"/>
                      </a:rPr>
                      <m:t>𝑡</m:t>
                    </m:r>
                    <m:r>
                      <a:rPr>
                        <a:latin typeface="Cambria Math" panose="02040503050406030204" pitchFamily="18" charset="0"/>
                      </a:rPr>
                      <m:t>=−0.856</m:t>
                    </m:r>
                  </m:oMath>
                </a14:m>
                <a:r>
                  <a:rPr sz="2800" dirty="0"/>
                  <a:t>, does not fall in the rejection region, we must fail to reject the null hypothesis.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33" t="-982" r="-2148" b="-2331"/>
                </a:stretch>
              </a:blipFill>
            </p:spPr>
            <p:txBody>
              <a:bodyPr/>
              <a:lstStyle/>
              <a:p>
                <a:r>
                  <a:rPr lang="en-US">
                    <a:noFill/>
                  </a:rPr>
                  <a:t> </a:t>
                </a:r>
              </a:p>
            </p:txBody>
          </p:sp>
        </mc:Fallback>
      </mc:AlternateContent>
    </p:spTree>
    <p:extLst>
      <p:ext uri="{BB962C8B-B14F-4D97-AF65-F5344CB8AC3E}">
        <p14:creationId xmlns:p14="http://schemas.microsoft.com/office/powerpoint/2010/main" val="3107177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11.2.2: Hypothesis Test for Two Population Means with Equal Variances (Left-Tailed Test, </a:t>
                </a:r>
                <a14:m>
                  <m:oMath xmlns:m="http://schemas.openxmlformats.org/officeDocument/2006/math">
                    <m:r>
                      <a:rPr sz="2200">
                        <a:latin typeface="Cambria Math"/>
                      </a:rPr>
                      <m:t>𝜎</m:t>
                    </m:r>
                  </m:oMath>
                </a14:m>
                <a:r>
                  <a:rPr sz="2200" dirty="0"/>
                  <a:t> Unknown,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96" r="-963" b="-8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132DDA78-153D-4C11-9E88-1E36C7635732}"/>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9750" y="1531144"/>
            <a:ext cx="5524500" cy="3952875"/>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11.2.2: Hypothesis Test for Two Population Means with Equal Variances (Left-Tailed Test, </a:t>
                </a:r>
                <a14:m>
                  <m:oMath xmlns:m="http://schemas.openxmlformats.org/officeDocument/2006/math">
                    <m:r>
                      <a:rPr sz="2200">
                        <a:latin typeface="Cambria Math"/>
                      </a:rPr>
                      <m:t>𝜎</m:t>
                    </m:r>
                  </m:oMath>
                </a14:m>
                <a:r>
                  <a:rPr sz="2200" dirty="0"/>
                  <a:t> Unknown,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96" r="-963" b="-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b="1"/>
                </a:pPr>
                <a:r>
                  <a:rPr sz="2800" dirty="0"/>
                  <a:t>Method 2: </a:t>
                </a:r>
                <a14:m>
                  <m:oMath xmlns:m="http://schemas.openxmlformats.org/officeDocument/2006/math">
                    <m:r>
                      <a:rPr>
                        <a:latin typeface="Cambria Math" panose="02040503050406030204" pitchFamily="18" charset="0"/>
                      </a:rPr>
                      <m:t>𝑝</m:t>
                    </m:r>
                  </m:oMath>
                </a14:m>
                <a:r>
                  <a:rPr sz="2800" dirty="0"/>
                  <a:t>-Values</a:t>
                </a:r>
              </a:p>
              <a:p>
                <a:pPr>
                  <a:defRPr sz="2800"/>
                </a:pPr>
                <a:r>
                  <a:rPr sz="2800" dirty="0"/>
                  <a:t>Since the </a:t>
                </a:r>
                <a14:m>
                  <m:oMath xmlns:m="http://schemas.openxmlformats.org/officeDocument/2006/math">
                    <m:r>
                      <a:rPr>
                        <a:latin typeface="Cambria Math" panose="02040503050406030204" pitchFamily="18" charset="0"/>
                      </a:rPr>
                      <m:t>𝑡</m:t>
                    </m:r>
                  </m:oMath>
                </a14:m>
                <a:r>
                  <a:rPr sz="2800" dirty="0"/>
                  <a:t>-distribution table in Appendix A cannot be used to calculate </a:t>
                </a:r>
                <a14:m>
                  <m:oMath xmlns:m="http://schemas.openxmlformats.org/officeDocument/2006/math">
                    <m:r>
                      <a:rPr>
                        <a:latin typeface="Cambria Math" panose="02040503050406030204" pitchFamily="18" charset="0"/>
                      </a:rPr>
                      <m:t>𝑝</m:t>
                    </m:r>
                  </m:oMath>
                </a14:m>
                <a:r>
                  <a:rPr sz="2800" dirty="0"/>
                  <a:t>-values, we will only show the calculator method using </a:t>
                </a:r>
                <a14:m>
                  <m:oMath xmlns:m="http://schemas.openxmlformats.org/officeDocument/2006/math">
                    <m:r>
                      <a:rPr>
                        <a:latin typeface="Cambria Math" panose="02040503050406030204" pitchFamily="18" charset="0"/>
                      </a:rPr>
                      <m:t>𝑝</m:t>
                    </m:r>
                  </m:oMath>
                </a14:m>
                <a:r>
                  <a:rPr sz="2800" dirty="0"/>
                  <a:t>-values.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11.2.2: Hypothesis Test for Two Population Means with Equal Variances (Left-Tailed Test, </a:t>
                </a:r>
                <a14:m>
                  <m:oMath xmlns:m="http://schemas.openxmlformats.org/officeDocument/2006/math">
                    <m:r>
                      <a:rPr sz="2200">
                        <a:latin typeface="Cambria Math"/>
                      </a:rPr>
                      <m:t>𝜎</m:t>
                    </m:r>
                  </m:oMath>
                </a14:m>
                <a:r>
                  <a:rPr sz="2200" dirty="0"/>
                  <a:t> Unknown,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96" r="-963" b="-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TI-83/84 Plus Method:</a:t>
                </a:r>
              </a:p>
              <a:p>
                <a:pPr>
                  <a:defRPr sz="2800"/>
                </a:pPr>
                <a:r>
                  <a:rPr sz="2800" dirty="0"/>
                  <a:t>From Step 3, we can see that the </a:t>
                </a:r>
                <a14:m>
                  <m:oMath xmlns:m="http://schemas.openxmlformats.org/officeDocument/2006/math">
                    <m:r>
                      <a:rPr>
                        <a:latin typeface="Cambria Math" panose="02040503050406030204" pitchFamily="18" charset="0"/>
                      </a:rPr>
                      <m:t>𝑝</m:t>
                    </m:r>
                  </m:oMath>
                </a14:m>
                <a:r>
                  <a:rPr sz="2800" dirty="0"/>
                  <a:t>-value given by the calculator, as shown in the screenshot, is approximately 0.2016. Since the p-value is greater than the level of significance, </a:t>
                </a:r>
                <a14:m>
                  <m:oMath xmlns:m="http://schemas.openxmlformats.org/officeDocument/2006/math">
                    <m:r>
                      <a:rPr>
                        <a:latin typeface="Cambria Math" panose="02040503050406030204" pitchFamily="18" charset="0"/>
                      </a:rPr>
                      <m:t>𝛼</m:t>
                    </m:r>
                    <m:r>
                      <a:rPr>
                        <a:latin typeface="Cambria Math" panose="02040503050406030204" pitchFamily="18" charset="0"/>
                      </a:rPr>
                      <m:t>=0.01</m:t>
                    </m:r>
                  </m:oMath>
                </a14:m>
                <a:r>
                  <a:rPr sz="2800" dirty="0"/>
                  <a:t>, our conclusion is to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926"/>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Procedure: Rejection Regions for Hypothesis Tests for Two Population Means (</a:t>
                </a:r>
                <a14:m>
                  <m:oMath xmlns:m="http://schemas.openxmlformats.org/officeDocument/2006/math">
                    <m:r>
                      <a:rPr sz="3200">
                        <a:latin typeface="Cambria Math"/>
                      </a:rPr>
                      <m:t>𝜎</m:t>
                    </m:r>
                  </m:oMath>
                </a14:m>
                <a:r>
                  <a:rPr sz="2800"/>
                  <a:t> </a:t>
                </a:r>
                <a:r>
                  <a:t>Unknown)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270722"/>
              </a:xfrm>
            </p:spPr>
            <p:txBody>
              <a:bodyPr>
                <a:normAutofit/>
              </a:bodyPr>
              <a:lstStyle/>
              <a:p>
                <a:pPr algn="ctr">
                  <a:defRPr sz="2800"/>
                </a:pPr>
                <a:r>
                  <a:rPr sz="2800"/>
                  <a:t>Reject the null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a:t>, if:</a:t>
                </a:r>
              </a:p>
              <a:p>
                <a:pPr algn="ctr">
                  <a:defRPr sz="2800"/>
                </a:pPr>
                <a14:m>
                  <m:oMath xmlns:m="http://schemas.openxmlformats.org/officeDocument/2006/math">
                    <m:r>
                      <a:rPr>
                        <a:latin typeface="Cambria Math" panose="02040503050406030204" pitchFamily="18" charset="0"/>
                      </a:rPr>
                      <m:t>𝑡</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𝛼</m:t>
                        </m:r>
                      </m:sub>
                    </m:sSub>
                  </m:oMath>
                </a14:m>
                <a:r>
                  <a:rPr sz="2800"/>
                  <a:t> for a left-tailed test</a:t>
                </a:r>
              </a:p>
              <a:p>
                <a:pPr algn="ctr">
                  <a:defRPr sz="2800"/>
                </a:pPr>
                <a14:m>
                  <m:oMath xmlns:m="http://schemas.openxmlformats.org/officeDocument/2006/math">
                    <m:r>
                      <a:rPr>
                        <a:latin typeface="Cambria Math" panose="02040503050406030204" pitchFamily="18" charset="0"/>
                      </a:rPr>
                      <m:t>𝑡</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𝛼</m:t>
                        </m:r>
                      </m:sub>
                    </m:sSub>
                  </m:oMath>
                </a14:m>
                <a:r>
                  <a:rPr sz="2800"/>
                  <a:t> for a right-tailed test</a:t>
                </a:r>
              </a:p>
              <a:p>
                <a:pPr algn="ctr">
                  <a:defRPr sz="2800"/>
                </a:pPr>
                <a14:m>
                  <m:oMath xmlns:m="http://schemas.openxmlformats.org/officeDocument/2006/math">
                    <m:r>
                      <a:rPr>
                        <a:latin typeface="Cambria Math" panose="02040503050406030204" pitchFamily="18" charset="0"/>
                      </a:rPr>
                      <m:t>|</m:t>
                    </m:r>
                    <m:r>
                      <a:rPr>
                        <a:latin typeface="Cambria Math" panose="02040503050406030204" pitchFamily="18" charset="0"/>
                      </a:rPr>
                      <m:t>𝑡</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for a two-tailed test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270722"/>
              </a:xfrm>
              <a:blipFill>
                <a:blip r:embed="rId3"/>
                <a:stretch>
                  <a:fillRect t="-2122"/>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11.2.2: Hypothesis Test for Two Population Means with Equal Variances (Left-Tailed Test, </a:t>
                </a:r>
                <a14:m>
                  <m:oMath xmlns:m="http://schemas.openxmlformats.org/officeDocument/2006/math">
                    <m:r>
                      <a:rPr sz="2200">
                        <a:latin typeface="Cambria Math"/>
                      </a:rPr>
                      <m:t>𝜎</m:t>
                    </m:r>
                  </m:oMath>
                </a14:m>
                <a:r>
                  <a:rPr sz="2200" dirty="0"/>
                  <a:t> Unknown,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96" r="-963" b="-8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r>
              <a:rPr sz="2800" b="1" dirty="0"/>
              <a:t>Interpretation:</a:t>
            </a:r>
            <a:r>
              <a:rPr sz="2800" dirty="0"/>
              <a:t> We interpret this conclusion to mean that there is not sufficient evidence at the </a:t>
            </a:r>
            <a:r>
              <a:rPr sz="2800" dirty="0">
                <a:latin typeface="Cambria Math"/>
              </a:rPr>
              <a:t>0.01</a:t>
            </a:r>
            <a:r>
              <a:rPr sz="2800" dirty="0"/>
              <a:t> level to say that people who complete the tiling workshops take less time, on average, to complete their projects than those who do not attend the workshops.</a:t>
            </a:r>
          </a:p>
        </p:txBody>
      </p:sp>
    </p:spTree>
    <p:extLst>
      <p:ext uri="{BB962C8B-B14F-4D97-AF65-F5344CB8AC3E}">
        <p14:creationId xmlns:p14="http://schemas.microsoft.com/office/powerpoint/2010/main" val="2868643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Procedure: Conclusions Using</a:t>
                </a:r>
                <a:r>
                  <a:rPr sz="2800"/>
                  <a:t> </a:t>
                </a:r>
                <a14:m>
                  <m:oMath xmlns:m="http://schemas.openxmlformats.org/officeDocument/2006/math">
                    <m:r>
                      <a:rPr sz="3200">
                        <a:latin typeface="Cambria Math"/>
                      </a:rPr>
                      <m:t>𝑝</m:t>
                    </m:r>
                  </m:oMath>
                </a14:m>
                <a:r>
                  <a:t>-Values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975322"/>
              </a:xfrm>
            </p:spPr>
            <p:txBody>
              <a:bodyPr>
                <a:normAutofit/>
              </a:bodyPr>
              <a:lstStyle/>
              <a:p>
                <a:pPr>
                  <a:defRPr sz="2800"/>
                </a:pPr>
                <a:r>
                  <a:rPr lang="en-US" sz="2800" dirty="0"/>
                  <a:t>If </a:t>
                </a:r>
                <a14:m>
                  <m:oMath xmlns:m="http://schemas.openxmlformats.org/officeDocument/2006/math">
                    <m:r>
                      <a:rPr lang="en-US" b="0" i="1" smtClean="0">
                        <a:latin typeface="Cambria Math" panose="02040503050406030204" pitchFamily="18" charset="0"/>
                      </a:rPr>
                      <m:t>𝑝</m:t>
                    </m:r>
                    <m:r>
                      <m:rPr>
                        <m:nor/>
                      </m:rPr>
                      <a:rPr lang="en-US" dirty="0"/>
                      <m:t>−</m:t>
                    </m:r>
                    <m:r>
                      <m:rPr>
                        <m:sty m:val="p"/>
                      </m:rPr>
                      <a:rPr lang="en-US">
                        <a:latin typeface="Cambria Math" panose="02040503050406030204" pitchFamily="18" charset="0"/>
                      </a:rPr>
                      <m:t>value</m:t>
                    </m:r>
                    <m:r>
                      <a:rPr lang="en-US">
                        <a:latin typeface="Cambria Math" panose="02040503050406030204" pitchFamily="18" charset="0"/>
                      </a:rPr>
                      <m:t>≤</m:t>
                    </m:r>
                    <m:r>
                      <a:rPr lang="en-US">
                        <a:latin typeface="Cambria Math" panose="02040503050406030204" pitchFamily="18" charset="0"/>
                      </a:rPr>
                      <m:t>𝛼</m:t>
                    </m:r>
                  </m:oMath>
                </a14:m>
                <a:r>
                  <a:rPr lang="en-US" sz="2800" dirty="0"/>
                  <a:t>, then </a:t>
                </a:r>
                <a:r>
                  <a:rPr lang="en-US" sz="2800" b="1" dirty="0"/>
                  <a:t>reject</a:t>
                </a:r>
                <a:r>
                  <a:rPr lang="en-US" sz="2800" dirty="0"/>
                  <a:t> the null hypothesis</a:t>
                </a:r>
                <a:r>
                  <a:rPr lang="en-US" dirty="0"/>
                  <a:t>.</a:t>
                </a:r>
                <a:br>
                  <a:rPr lang="en-US" dirty="0"/>
                </a:br>
                <a:r>
                  <a:rPr lang="en-US" dirty="0"/>
                  <a:t>If </a:t>
                </a:r>
                <a14:m>
                  <m:oMath xmlns:m="http://schemas.openxmlformats.org/officeDocument/2006/math">
                    <m:r>
                      <a:rPr lang="en-US" b="0" i="1" smtClean="0">
                        <a:latin typeface="Cambria Math" panose="02040503050406030204" pitchFamily="18" charset="0"/>
                      </a:rPr>
                      <m:t>𝑝</m:t>
                    </m:r>
                  </m:oMath>
                </a14:m>
                <a:r>
                  <a:rPr lang="en-US" dirty="0"/>
                  <a:t>-</a:t>
                </a:r>
                <a14:m>
                  <m:oMath xmlns:m="http://schemas.openxmlformats.org/officeDocument/2006/math">
                    <m:r>
                      <m:rPr>
                        <m:sty m:val="p"/>
                      </m:rPr>
                      <a:rPr lang="en-US">
                        <a:latin typeface="Cambria Math" panose="02040503050406030204" pitchFamily="18" charset="0"/>
                      </a:rPr>
                      <m:t>value</m:t>
                    </m:r>
                    <m:r>
                      <a:rPr lang="en-US">
                        <a:latin typeface="Cambria Math" panose="02040503050406030204" pitchFamily="18" charset="0"/>
                      </a:rPr>
                      <m:t>&gt;</m:t>
                    </m:r>
                    <m:r>
                      <a:rPr lang="en-US">
                        <a:latin typeface="Cambria Math" panose="02040503050406030204" pitchFamily="18" charset="0"/>
                      </a:rPr>
                      <m:t>𝛼</m:t>
                    </m:r>
                  </m:oMath>
                </a14:m>
                <a:r>
                  <a:rPr lang="en-US" sz="2800" dirty="0"/>
                  <a:t>, then </a:t>
                </a:r>
                <a:r>
                  <a:rPr lang="en-US" sz="2800" b="1" dirty="0"/>
                  <a:t>fail to reject</a:t>
                </a:r>
                <a:r>
                  <a:rPr lang="en-US" sz="2800" dirty="0"/>
                  <a:t> the null hypothesis.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975322"/>
              </a:xfrm>
              <a:blipFill>
                <a:blip r:embed="rId3"/>
                <a:stretch>
                  <a:fillRect l="-1328" t="-4848" b="-1272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200" dirty="0"/>
                  <a:t>Example 11.2.1: Hypothesis Test for Two Population Means (Right-Tailed, </a:t>
                </a:r>
                <a14:m>
                  <m:oMath xmlns:m="http://schemas.openxmlformats.org/officeDocument/2006/math">
                    <m:r>
                      <a:rPr sz="2200">
                        <a:latin typeface="Cambria Math"/>
                      </a:rPr>
                      <m:t>𝜎</m:t>
                    </m:r>
                  </m:oMath>
                </a14:m>
                <a:r>
                  <a:rPr sz="2200" dirty="0"/>
                  <a:t> Unknown, Independent Samples, Unequal Variances)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a:t>Suppose that the Smith </a:t>
                </a:r>
                <a:r>
                  <a:rPr sz="2800" b="1"/>
                  <a:t>CPA</a:t>
                </a:r>
                <a:r>
                  <a:rPr sz="2800"/>
                  <a:t> firm in Chicago claims that its clients receive larger tax refunds, on average, than clients of its competitor, Jones and Company </a:t>
                </a:r>
                <a:r>
                  <a:rPr sz="2800" b="1"/>
                  <a:t>CPA</a:t>
                </a:r>
                <a:r>
                  <a:rPr sz="2800"/>
                  <a:t>, located on the other side of Chicago. To test the claim, </a:t>
                </a:r>
                <a:r>
                  <a:rPr sz="2800">
                    <a:latin typeface="Cambria Math"/>
                  </a:rPr>
                  <a:t>15</a:t>
                </a:r>
                <a:r>
                  <a:rPr sz="2800"/>
                  <a:t> clients from the Smith firm are randomly selected and found to have a mean tax refund of </a:t>
                </a:r>
                <a14:m>
                  <m:oMath xmlns:m="http://schemas.openxmlformats.org/officeDocument/2006/math">
                    <m:r>
                      <a:rPr>
                        <a:latin typeface="Cambria Math" panose="02040503050406030204" pitchFamily="18" charset="0"/>
                      </a:rPr>
                      <m:t>$942</m:t>
                    </m:r>
                  </m:oMath>
                </a14:m>
                <a:r>
                  <a:rPr sz="2800"/>
                  <a:t> with a standard deviation of </a:t>
                </a:r>
                <a14:m>
                  <m:oMath xmlns:m="http://schemas.openxmlformats.org/officeDocument/2006/math">
                    <m:r>
                      <a:rPr>
                        <a:latin typeface="Cambria Math" panose="02040503050406030204" pitchFamily="18" charset="0"/>
                      </a:rPr>
                      <m:t>$103</m:t>
                    </m:r>
                  </m:oMath>
                </a14:m>
                <a:r>
                  <a:rPr sz="2800"/>
                  <a:t>. At Jones and Company, a random sample of </a:t>
                </a:r>
                <a:r>
                  <a:rPr sz="2800">
                    <a:latin typeface="Cambria Math"/>
                  </a:rPr>
                  <a:t>18</a:t>
                </a:r>
                <a:r>
                  <a:rPr sz="2800"/>
                  <a:t> clients are surveyed and found to have a mean refund of </a:t>
                </a:r>
                <a14:m>
                  <m:oMath xmlns:m="http://schemas.openxmlformats.org/officeDocument/2006/math">
                    <m:r>
                      <a:rPr>
                        <a:latin typeface="Cambria Math" panose="02040503050406030204" pitchFamily="18" charset="0"/>
                      </a:rPr>
                      <m:t>$898</m:t>
                    </m:r>
                  </m:oMath>
                </a14:m>
                <a:r>
                  <a:rPr sz="2800"/>
                  <a:t> with a standard deviation of </a:t>
                </a:r>
                <a14:m>
                  <m:oMath xmlns:m="http://schemas.openxmlformats.org/officeDocument/2006/math">
                    <m:r>
                      <a:rPr>
                        <a:latin typeface="Cambria Math" panose="02040503050406030204" pitchFamily="18" charset="0"/>
                      </a:rPr>
                      <m:t>$95</m:t>
                    </m:r>
                  </m:oMath>
                </a14:m>
                <a:r>
                  <a:rPr sz="2800"/>
                  <a:t>. Test the claim made by the Smith firm at the </a:t>
                </a:r>
                <a:r>
                  <a:rPr sz="2800">
                    <a:latin typeface="Cambria Math"/>
                  </a:rPr>
                  <a:t>0.05</a:t>
                </a:r>
                <a:r>
                  <a:rPr sz="2800"/>
                  <a:t> level of significance. Assume that both population distributions are approximately normal.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2086" r="-1704"/>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Example 11.2.1: Hypothesis Test for Two Population Means (Right-Tailed, </a:t>
                </a:r>
                <a14:m>
                  <m:oMath xmlns:m="http://schemas.openxmlformats.org/officeDocument/2006/math">
                    <m:r>
                      <a:rPr sz="2200">
                        <a:latin typeface="Cambria Math"/>
                      </a:rPr>
                      <m:t>𝜎</m:t>
                    </m:r>
                  </m:oMath>
                </a14:m>
                <a:r>
                  <a:rPr sz="2200" dirty="0"/>
                  <a:t> Unknown, Independent Samples, Unequal Variances)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a:t>Solution</a:t>
                </a:r>
              </a:p>
              <a:p>
                <a:pPr>
                  <a:defRPr b="1"/>
                </a:pPr>
                <a:r>
                  <a:rPr sz="2800"/>
                  <a:t>Step 1: State the null and alternative hypotheses.</a:t>
                </a:r>
              </a:p>
              <a:p>
                <a:pPr>
                  <a:defRPr sz="2800"/>
                </a:pPr>
                <a:r>
                  <a:rPr sz="2800"/>
                  <a:t>First, let the Smith clients be Population </a:t>
                </a:r>
                <a:r>
                  <a:rPr sz="2800">
                    <a:latin typeface="Cambria Math"/>
                  </a:rPr>
                  <a:t>1</a:t>
                </a:r>
                <a:r>
                  <a:rPr sz="2800"/>
                  <a:t> and the Jones and Company clients be Population </a:t>
                </a:r>
                <a:r>
                  <a:rPr sz="2800">
                    <a:latin typeface="Cambria Math"/>
                  </a:rPr>
                  <a:t>2</a:t>
                </a:r>
                <a:r>
                  <a:rPr sz="2800"/>
                  <a:t>. The Smith </a:t>
                </a:r>
                <a:r>
                  <a:rPr sz="2800" b="1"/>
                  <a:t>CPA</a:t>
                </a:r>
                <a:r>
                  <a:rPr sz="2800"/>
                  <a:t> firm wants to show that their clients receive larger tax refunds, on average, than clients of Jones and Company. That is, the mean refund for Smith clients is greater than the mean refund for clients of Jones and Company. Written mathematically, this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&gt;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oMath>
                </a14:m>
                <a:r>
                  <a:rPr sz="2800"/>
                  <a:t>. Because this is the claim being tested, it is the alternative hypothesis. Thus, the hypotheses are stated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&gt;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33" t="-1840" r="-296"/>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200" dirty="0"/>
                  <a:t>Example 11.2.1: Hypothesis Test for Two Population Means (Right-Tailed, </a:t>
                </a:r>
                <a14:m>
                  <m:oMath xmlns:m="http://schemas.openxmlformats.org/officeDocument/2006/math">
                    <m:r>
                      <a:rPr sz="2200">
                        <a:latin typeface="Cambria Math"/>
                      </a:rPr>
                      <m:t>𝜎</m:t>
                    </m:r>
                  </m:oMath>
                </a14:m>
                <a:r>
                  <a:rPr sz="2200" dirty="0"/>
                  <a:t> Unknown, Independent Samples, Unequal Variances)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defRPr b="1"/>
                </a:pPr>
                <a:r>
                  <a:rPr sz="2800"/>
                  <a:t>Step 2: Determine which distribution to use for the test statistic, and state the level of significance.</a:t>
                </a:r>
              </a:p>
              <a:p>
                <a:pPr>
                  <a:defRPr sz="2800"/>
                </a:pPr>
                <a:r>
                  <a:rPr sz="2800"/>
                  <a:t>We are looking at the difference between two population means when both population standard deviations are unknown. Because the two firms are located in different parts of a large city, we cannot assume that the variances for the two populations are equal. Therefore, the variances will be unpooled. We also know that independent random samples were drawn, and both population distributions are approximately normal. Therefore, the </a:t>
                </a:r>
                <a14:m>
                  <m:oMath xmlns:m="http://schemas.openxmlformats.org/officeDocument/2006/math">
                    <m:r>
                      <a:rPr>
                        <a:latin typeface="Cambria Math" panose="02040503050406030204" pitchFamily="18" charset="0"/>
                      </a:rPr>
                      <m:t>𝑡</m:t>
                    </m:r>
                  </m:oMath>
                </a14:m>
                <a:r>
                  <a:rPr sz="2800"/>
                  <a:t>-test statistic for unequal variances is appropriate. We will test the Smith firm's claim at the </a:t>
                </a:r>
                <a:r>
                  <a:rPr sz="2800">
                    <a:latin typeface="Cambria Math"/>
                  </a:rPr>
                  <a:t>0.05</a:t>
                </a:r>
                <a:r>
                  <a:rPr sz="2800"/>
                  <a:t> level of significance.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33" t="-982" r="-889" b="-2331"/>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11.2.1: Hypothesis Test for Two Population Means (Right-Tailed,</a:t>
                </a:r>
                <a:r>
                  <a:rPr sz="1800" dirty="0"/>
                  <a:t> </a:t>
                </a:r>
                <a14:m>
                  <m:oMath xmlns:m="http://schemas.openxmlformats.org/officeDocument/2006/math">
                    <m:r>
                      <a:rPr sz="2000">
                        <a:latin typeface="Cambria Math"/>
                      </a:rPr>
                      <m:t>𝜎</m:t>
                    </m:r>
                  </m:oMath>
                </a14:m>
                <a:r>
                  <a:rPr sz="1800" dirty="0"/>
                  <a:t> </a:t>
                </a:r>
                <a:r>
                  <a:rPr sz="2000" dirty="0"/>
                  <a:t>Unknown, Independent Samples, Unequal Variances)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pPr>
              <a:defRPr b="1"/>
            </a:pPr>
            <a:r>
              <a:rPr sz="2800" dirty="0"/>
              <a:t>Step 3: Gather data and calculate the necessary sample statistics.</a:t>
            </a:r>
          </a:p>
          <a:p>
            <a:r>
              <a:rPr sz="2800" dirty="0"/>
              <a:t>The following sample statistics were given in the problem.</a:t>
            </a:r>
            <a:endParaRPr lang="en-US" sz="2800" dirty="0"/>
          </a:p>
          <a:p>
            <a:endParaRPr lang="en-US" dirty="0"/>
          </a:p>
          <a:p>
            <a:endParaRPr lang="en-US" sz="2800" dirty="0"/>
          </a:p>
          <a:p>
            <a:endParaRPr sz="2800" dirty="0"/>
          </a:p>
          <a:p>
            <a:r>
              <a:rPr sz="2800" dirty="0"/>
              <a:t>We are assuming that the population variances are not equal, so we will use the test statistic for unequal variances.</a:t>
            </a:r>
          </a:p>
          <a:p>
            <a:endParaRPr sz="2800" dirty="0"/>
          </a:p>
        </p:txBody>
      </p:sp>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167D5AB6-312B-46C5-91F0-363C094E5544}"/>
                  </a:ext>
                </a:extLst>
              </p:cNvPr>
              <p:cNvGraphicFramePr>
                <a:graphicFrameLocks noGrp="1"/>
              </p:cNvGraphicFramePr>
              <p:nvPr>
                <p:extLst>
                  <p:ext uri="{D42A27DB-BD31-4B8C-83A1-F6EECF244321}">
                    <p14:modId xmlns:p14="http://schemas.microsoft.com/office/powerpoint/2010/main" val="1862825715"/>
                  </p:ext>
                </p:extLst>
              </p:nvPr>
            </p:nvGraphicFramePr>
            <p:xfrm>
              <a:off x="1524000" y="2712720"/>
              <a:ext cx="6096000" cy="170688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604199280"/>
                        </a:ext>
                      </a:extLst>
                    </a:gridCol>
                    <a:gridCol w="3048000">
                      <a:extLst>
                        <a:ext uri="{9D8B030D-6E8A-4147-A177-3AD203B41FA5}">
                          <a16:colId xmlns:a16="http://schemas.microsoft.com/office/drawing/2014/main" val="717213535"/>
                        </a:ext>
                      </a:extLst>
                    </a:gridCol>
                  </a:tblGrid>
                  <a:tr h="416560">
                    <a:tc>
                      <a:txBody>
                        <a:bodyPr/>
                        <a:lstStyle/>
                        <a:p>
                          <a:pPr algn="ctr"/>
                          <a:r>
                            <a:rPr lang="en-US" sz="2200" dirty="0"/>
                            <a:t>Smith CPA Clients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dirty="0"/>
                            <a:t>Jones and Co. Clients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93331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ar-AE" sz="2200" smtClean="0"/>
                                    </m:ctrlPr>
                                  </m:sSubPr>
                                  <m:e>
                                    <m:bar>
                                      <m:barPr>
                                        <m:pos m:val="top"/>
                                        <m:ctrlPr>
                                          <a:rPr lang="ar-AE" sz="2200"/>
                                        </m:ctrlPr>
                                      </m:barPr>
                                      <m:e>
                                        <m:r>
                                          <a:rPr lang="ar-AE" sz="2200"/>
                                          <m:t>𝑥</m:t>
                                        </m:r>
                                      </m:e>
                                    </m:bar>
                                  </m:e>
                                  <m:sub>
                                    <m:r>
                                      <a:rPr lang="ar-AE" sz="2200"/>
                                      <m:t>1</m:t>
                                    </m:r>
                                  </m:sub>
                                </m:sSub>
                                <m:r>
                                  <a:rPr lang="en-US" sz="2200" smtClean="0"/>
                                  <m:t>=</m:t>
                                </m:r>
                                <m:r>
                                  <a:rPr lang="en-US" sz="2200" smtClean="0"/>
                                  <m:t>942</m:t>
                                </m:r>
                              </m:oMath>
                            </m:oMathPara>
                          </a14:m>
                          <a:endParaRPr lang="en-US" sz="2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ar-AE" sz="2200" smtClean="0"/>
                                    </m:ctrlPr>
                                  </m:sSubPr>
                                  <m:e>
                                    <m:bar>
                                      <m:barPr>
                                        <m:pos m:val="top"/>
                                        <m:ctrlPr>
                                          <a:rPr lang="ar-AE" sz="2200"/>
                                        </m:ctrlPr>
                                      </m:barPr>
                                      <m:e>
                                        <m:r>
                                          <a:rPr lang="ar-AE" sz="2200"/>
                                          <m:t>𝑥</m:t>
                                        </m:r>
                                      </m:e>
                                    </m:bar>
                                  </m:e>
                                  <m:sub>
                                    <m:r>
                                      <a:rPr lang="en-US" sz="2200" smtClean="0"/>
                                      <m:t>2</m:t>
                                    </m:r>
                                  </m:sub>
                                </m:sSub>
                                <m:r>
                                  <a:rPr lang="en-US" sz="2200" smtClean="0"/>
                                  <m:t>=</m:t>
                                </m:r>
                                <m:r>
                                  <a:rPr lang="en-US" sz="2200" smtClean="0"/>
                                  <m:t>898</m:t>
                                </m:r>
                              </m:oMath>
                            </m:oMathPara>
                          </a14:m>
                          <a:endParaRPr lang="en-US" sz="2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1094115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200" smtClean="0"/>
                                    </m:ctrlPr>
                                  </m:sSubPr>
                                  <m:e>
                                    <m:r>
                                      <a:rPr lang="en-US" sz="2200" smtClean="0"/>
                                      <m:t>𝑠</m:t>
                                    </m:r>
                                  </m:e>
                                  <m:sub>
                                    <m:r>
                                      <a:rPr lang="en-US" sz="2200" smtClean="0"/>
                                      <m:t>1</m:t>
                                    </m:r>
                                  </m:sub>
                                </m:sSub>
                                <m:r>
                                  <a:rPr lang="en-US" sz="2200" smtClean="0"/>
                                  <m:t>=</m:t>
                                </m:r>
                                <m:r>
                                  <a:rPr lang="en-US" sz="2200" smtClean="0"/>
                                  <m:t>103</m:t>
                                </m:r>
                              </m:oMath>
                            </m:oMathPara>
                          </a14:m>
                          <a:endParaRPr lang="en-US" sz="2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200" smtClean="0"/>
                                    </m:ctrlPr>
                                  </m:sSubPr>
                                  <m:e>
                                    <m:r>
                                      <a:rPr lang="en-US" sz="2200" smtClean="0"/>
                                      <m:t>𝑠</m:t>
                                    </m:r>
                                  </m:e>
                                  <m:sub>
                                    <m:r>
                                      <a:rPr lang="en-US" sz="2200" smtClean="0"/>
                                      <m:t>2</m:t>
                                    </m:r>
                                  </m:sub>
                                </m:sSub>
                                <m:r>
                                  <a:rPr lang="en-US" sz="2200" smtClean="0"/>
                                  <m:t>=</m:t>
                                </m:r>
                                <m:r>
                                  <a:rPr lang="en-US" sz="2200" smtClean="0"/>
                                  <m:t>95</m:t>
                                </m:r>
                              </m:oMath>
                            </m:oMathPara>
                          </a14:m>
                          <a:endParaRPr lang="en-US" sz="2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255536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200" smtClean="0"/>
                                    </m:ctrlPr>
                                  </m:sSubPr>
                                  <m:e>
                                    <m:r>
                                      <a:rPr lang="en-US" sz="2200" smtClean="0"/>
                                      <m:t>𝑛</m:t>
                                    </m:r>
                                  </m:e>
                                  <m:sub>
                                    <m:r>
                                      <a:rPr lang="en-US" sz="2200" smtClean="0"/>
                                      <m:t>1</m:t>
                                    </m:r>
                                  </m:sub>
                                </m:sSub>
                                <m:r>
                                  <a:rPr lang="en-US" sz="2200" smtClean="0"/>
                                  <m:t>=</m:t>
                                </m:r>
                                <m:r>
                                  <a:rPr lang="en-US" sz="2200" smtClean="0"/>
                                  <m:t>15</m:t>
                                </m:r>
                              </m:oMath>
                            </m:oMathPara>
                          </a14:m>
                          <a:endParaRPr lang="en-US" sz="2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200" smtClean="0"/>
                                    </m:ctrlPr>
                                  </m:sSubPr>
                                  <m:e>
                                    <m:r>
                                      <a:rPr lang="en-US" sz="2200" smtClean="0"/>
                                      <m:t>𝑛</m:t>
                                    </m:r>
                                  </m:e>
                                  <m:sub>
                                    <m:r>
                                      <a:rPr lang="en-US" sz="2200" smtClean="0"/>
                                      <m:t>2</m:t>
                                    </m:r>
                                  </m:sub>
                                </m:sSub>
                                <m:r>
                                  <a:rPr lang="en-US" sz="2200" smtClean="0"/>
                                  <m:t>=</m:t>
                                </m:r>
                                <m:r>
                                  <a:rPr lang="en-US" sz="2200" smtClean="0"/>
                                  <m:t>18</m:t>
                                </m:r>
                              </m:oMath>
                            </m:oMathPara>
                          </a14:m>
                          <a:endParaRPr lang="en-US" sz="2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64131007"/>
                      </a:ext>
                    </a:extLst>
                  </a:tr>
                </a:tbl>
              </a:graphicData>
            </a:graphic>
          </p:graphicFrame>
        </mc:Choice>
        <mc:Fallback>
          <p:graphicFrame>
            <p:nvGraphicFramePr>
              <p:cNvPr id="4" name="Table 4">
                <a:extLst>
                  <a:ext uri="{FF2B5EF4-FFF2-40B4-BE49-F238E27FC236}">
                    <a16:creationId xmlns:a16="http://schemas.microsoft.com/office/drawing/2014/main" id="{167D5AB6-312B-46C5-91F0-363C094E5544}"/>
                  </a:ext>
                </a:extLst>
              </p:cNvPr>
              <p:cNvGraphicFramePr>
                <a:graphicFrameLocks noGrp="1"/>
              </p:cNvGraphicFramePr>
              <p:nvPr>
                <p:extLst>
                  <p:ext uri="{D42A27DB-BD31-4B8C-83A1-F6EECF244321}">
                    <p14:modId xmlns:p14="http://schemas.microsoft.com/office/powerpoint/2010/main" val="1862825715"/>
                  </p:ext>
                </p:extLst>
              </p:nvPr>
            </p:nvGraphicFramePr>
            <p:xfrm>
              <a:off x="1524000" y="2712720"/>
              <a:ext cx="6096000" cy="170688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604199280"/>
                        </a:ext>
                      </a:extLst>
                    </a:gridCol>
                    <a:gridCol w="3048000">
                      <a:extLst>
                        <a:ext uri="{9D8B030D-6E8A-4147-A177-3AD203B41FA5}">
                          <a16:colId xmlns:a16="http://schemas.microsoft.com/office/drawing/2014/main" val="717213535"/>
                        </a:ext>
                      </a:extLst>
                    </a:gridCol>
                  </a:tblGrid>
                  <a:tr h="426720">
                    <a:tc>
                      <a:txBody>
                        <a:bodyPr/>
                        <a:lstStyle/>
                        <a:p>
                          <a:pPr algn="ctr"/>
                          <a:r>
                            <a:rPr lang="en-US" sz="2200" dirty="0"/>
                            <a:t>Smith CPA Clients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dirty="0"/>
                            <a:t>Jones and Co. Clients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933311"/>
                      </a:ext>
                    </a:extLst>
                  </a:tr>
                  <a:tr h="42672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110000" r="-100000" b="-201429"/>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00000" t="-110000" b="-201429"/>
                          </a:stretch>
                        </a:blipFill>
                      </a:tcPr>
                    </a:tc>
                    <a:extLst>
                      <a:ext uri="{0D108BD9-81ED-4DB2-BD59-A6C34878D82A}">
                        <a16:rowId xmlns:a16="http://schemas.microsoft.com/office/drawing/2014/main" val="1910941151"/>
                      </a:ext>
                    </a:extLst>
                  </a:tr>
                  <a:tr h="42672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210000" r="-100000" b="-101429"/>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00000" t="-210000" b="-101429"/>
                          </a:stretch>
                        </a:blipFill>
                      </a:tcPr>
                    </a:tc>
                    <a:extLst>
                      <a:ext uri="{0D108BD9-81ED-4DB2-BD59-A6C34878D82A}">
                        <a16:rowId xmlns:a16="http://schemas.microsoft.com/office/drawing/2014/main" val="642555369"/>
                      </a:ext>
                    </a:extLst>
                  </a:tr>
                  <a:tr h="42672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310000" r="-100000" b="-1429"/>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00000" t="-310000" b="-1429"/>
                          </a:stretch>
                        </a:blipFill>
                      </a:tcPr>
                    </a:tc>
                    <a:extLst>
                      <a:ext uri="{0D108BD9-81ED-4DB2-BD59-A6C34878D82A}">
                        <a16:rowId xmlns:a16="http://schemas.microsoft.com/office/drawing/2014/main" val="2564131007"/>
                      </a:ext>
                    </a:extLst>
                  </a:tr>
                </a:tbl>
              </a:graphicData>
            </a:graphic>
          </p:graphicFrame>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3013</Words>
  <Application>Microsoft Office PowerPoint</Application>
  <PresentationFormat>On-screen Show (4:3)</PresentationFormat>
  <Paragraphs>136</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Calibri</vt:lpstr>
      <vt:lpstr>Arial</vt:lpstr>
      <vt:lpstr>Courier New</vt:lpstr>
      <vt:lpstr>Cambria Math</vt:lpstr>
      <vt:lpstr>Office Theme</vt:lpstr>
      <vt:lpstr>Section 11.2</vt:lpstr>
      <vt:lpstr>Formula: Test Statistic for a Hypothesis Test for Two Population Means with Unequal Variances (σ Unknown, Independent Samples)</vt:lpstr>
      <vt:lpstr>Formula: Test Statistic for a Hypothesis Test for Two Population Means with Equal Variances (σ Unknown, Independent Samples)</vt:lpstr>
      <vt:lpstr>Procedure: Rejection Regions for Hypothesis Tests for Two Population Means (σ Unknown)</vt:lpstr>
      <vt:lpstr>Procedure: Conclusions Using p-Values</vt:lpstr>
      <vt:lpstr>Example 11.2.1: Hypothesis Test for Two Population Means (Right-Tailed, σ Unknown, Independent Samples, Unequal Variances)</vt:lpstr>
      <vt:lpstr>Example 11.2.1: Hypothesis Test for Two Population Means (Right-Tailed, σ Unknown, Independent Samples, Unequal Variances) (cont.)</vt:lpstr>
      <vt:lpstr>Example 11.2.1: Hypothesis Test for Two Population Means (Right-Tailed, σ Unknown, Independent Samples, Unequal Variances) (cont.)</vt:lpstr>
      <vt:lpstr>Example 11.2.1: Hypothesis Test for Two Population Means (Right-Tailed, σ Unknown, Independent Samples, Unequal Variances) (cont.)</vt:lpstr>
      <vt:lpstr>Example 11.2.1: Hypothesis Test for Two Population Means (Right-Tailed, σ Unknown, Independent Samples, Unequal Variances) (cont.)</vt:lpstr>
      <vt:lpstr>Example 11.2.1: Hypothesis Test for Two Population Means (Right-Tailed, σ Unknown, Independent Samples, Unequal Variances) (cont.)</vt:lpstr>
      <vt:lpstr>Example 11.2.1: Hypothesis Test for Two Population Means (Right-Tailed, σ Unknown, Independent Samples, Unequal Variances) (cont.)</vt:lpstr>
      <vt:lpstr>Example 11.2.1: Hypothesis Test for Two Population Means (Right-Tailed, σ Unknown, Independent Samples, Unequal Variances) (cont.)</vt:lpstr>
      <vt:lpstr>Example 11.2.1: Hypothesis Test for Two Population Means (Right-Tailed, σ Unknown, Independent Samples, Unequal Variances) (cont.)</vt:lpstr>
      <vt:lpstr>Example 11.2.1: Hypothesis Test for Two Population Means (Right-Tailed, σ Unknown, Independent Samples, Unequal Variances) (cont.)</vt:lpstr>
      <vt:lpstr>Example 11.2.1: Hypothesis Test for Two Population Means (Right-Tailed, σ Unknown, Independent Samples, Unequal Variances) (cont.)</vt:lpstr>
      <vt:lpstr>Example 11.2.1: Hypothesis Test for Two Population Means (Right-Tailed, σ Unknown, Independent Samples, Unequal Variances) (cont.)</vt:lpstr>
      <vt:lpstr>Example 11.2.1: Hypothesis Test for Two Population Means (Right-Tailed, σ Unknown, Independent Samples, Unequal Variances) (cont.)</vt:lpstr>
      <vt:lpstr>Example 11.2.1: Hypothesis Test for Two Population Means (Right-Tailed, σ Unknown, Independent Samples, Unequal Variances) (cont.)</vt:lpstr>
      <vt:lpstr>Example 11.2.1: Hypothesis Test for Two Population Means (Right-Tailed, σ Unknown, Independent Samples, Unequal Variances) (cont.)</vt:lpstr>
      <vt:lpstr>Example 11.2.1: Hypothesis Test for Two Population Means (Right-Tailed, σ Unknown, Independent Samples, Unequal Variances) (cont.)</vt:lpstr>
      <vt:lpstr>Technology</vt:lpstr>
      <vt:lpstr>Technology</vt:lpstr>
      <vt:lpstr>Example 11.2.2: Hypothesis Test for Two Population Means with Equal Variances (Left-Tailed Test, σ Unknown, Independent Samples)</vt:lpstr>
      <vt:lpstr>Example 11.2.2: Hypothesis Test for Two Population Means with Equal Variances (Left-Tailed Test, σ Unknown, Independent Samples) (cont.)</vt:lpstr>
      <vt:lpstr>Example 11.2.2: Hypothesis Test for Two Population Means with Equal Variances (Left-Tailed Test, σ Unknown, Independent Samples) (cont.)</vt:lpstr>
      <vt:lpstr>Example 11.2.2: Hypothesis Test for Two Population Means with Equal Variances (Left-Tailed Test, σ Unknown, Independent Samples) (cont.)</vt:lpstr>
      <vt:lpstr>Example 11.2.2: Hypothesis Test for Two Population Means with Equal Variances (Left-Tailed Test, σ Unknown, Independent Samples) (cont.)</vt:lpstr>
      <vt:lpstr>Example 11.2.2: Hypothesis Test for Two Population Means with Equal Variances (Left-Tailed Test, σ Unknown, Independent Samples) (cont.)</vt:lpstr>
      <vt:lpstr>Example 11.2.2: Hypothesis Test for Two Population Means with Equal Variances (Left-Tailed Test, σ Unknown, Independent Samples) (cont.)</vt:lpstr>
      <vt:lpstr>Example 11.2.2: Hypothesis Test for Two Population Means with Equal Variances (Left-Tailed Test, σ Unknown, Independent Samples) (cont.)</vt:lpstr>
      <vt:lpstr>Example 11.2.2: Hypothesis Test for Two Population Means with Equal Variances (Left-Tailed Test, σ Unknown, Independent Samples) (cont.)</vt:lpstr>
      <vt:lpstr>Example 11.2.2: Hypothesis Test for Two Population Means with Equal Variances (Left-Tailed Test, σ Unknown, Independent Samples) (cont.)</vt:lpstr>
      <vt:lpstr>Example 11.2.2: Hypothesis Test for Two Population Means with Equal Variances (Left-Tailed Test, σ Unknown, Independent Samples) (cont.)</vt:lpstr>
      <vt:lpstr>Example 11.2.2: Hypothesis Test for Two Population Means with Equal Variances (Left-Tailed Test, σ Unknown, Independent Samples) (cont.)</vt:lpstr>
      <vt:lpstr>Example 11.2.2: Hypothesis Test for Two Population Means with Equal Variances (Left-Tailed Test, σ Unknown, Independent Samples) (cont.)</vt:lpstr>
      <vt:lpstr>Example 11.2.2: Hypothesis Test for Two Population Means with Equal Variances (Left-Tailed Test, σ Unknown, Independent Samples) (cont.)</vt:lpstr>
      <vt:lpstr>Example 11.2.2: Hypothesis Test for Two Population Means with Equal Variances (Left-Tailed Test, σ Unknown, Independent Samples) (cont.)</vt:lpstr>
      <vt:lpstr>Example 11.2.2: Hypothesis Test for Two Population Means with Equal Variances (Left-Tailed Test, σ Unknown, Independent Samples) (cont.)</vt:lpstr>
      <vt:lpstr>Example 11.2.2: Hypothesis Test for Two Population Means with Equal Variances (Left-Tailed Test, σ Unknown, Independent Samples)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130</cp:revision>
  <dcterms:created xsi:type="dcterms:W3CDTF">2013-04-26T14:43:13Z</dcterms:created>
  <dcterms:modified xsi:type="dcterms:W3CDTF">2020-06-03T15:06:19Z</dcterms:modified>
</cp:coreProperties>
</file>