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8"/>
  </p:notesMasterIdLst>
  <p:handoutMasterIdLst>
    <p:handoutMasterId r:id="rId49"/>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300" r:id="rId25"/>
    <p:sldId id="279" r:id="rId26"/>
    <p:sldId id="280" r:id="rId27"/>
    <p:sldId id="281" r:id="rId28"/>
    <p:sldId id="301" r:id="rId29"/>
    <p:sldId id="282" r:id="rId30"/>
    <p:sldId id="283" r:id="rId31"/>
    <p:sldId id="284" r:id="rId32"/>
    <p:sldId id="285" r:id="rId33"/>
    <p:sldId id="286" r:id="rId34"/>
    <p:sldId id="287" r:id="rId35"/>
    <p:sldId id="289" r:id="rId36"/>
    <p:sldId id="290" r:id="rId37"/>
    <p:sldId id="291" r:id="rId38"/>
    <p:sldId id="292" r:id="rId39"/>
    <p:sldId id="293" r:id="rId40"/>
    <p:sldId id="295" r:id="rId41"/>
    <p:sldId id="296" r:id="rId42"/>
    <p:sldId id="302" r:id="rId43"/>
    <p:sldId id="297" r:id="rId44"/>
    <p:sldId id="298" r:id="rId45"/>
    <p:sldId id="299" r:id="rId46"/>
    <p:sldId id="303" r:id="rId47"/>
  </p:sldIdLst>
  <p:sldSz cx="9144000" cy="6858000" type="screen4x3"/>
  <p:notesSz cx="6858000" cy="9144000"/>
  <p:embeddedFontLst>
    <p:embeddedFont>
      <p:font typeface="Calibri" panose="020F0502020204030204" pitchFamily="34" charset="0"/>
      <p:regular r:id="rId50"/>
      <p:bold r:id="rId51"/>
      <p:italic r:id="rId52"/>
      <p:boldItalic r:id="rId53"/>
    </p:embeddedFont>
    <p:embeddedFont>
      <p:font typeface="Cambria Math" panose="02040503050406030204" pitchFamily="18" charset="0"/>
      <p:regular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Allison Conger" initials="AC" lastIdx="1" clrIdx="1">
    <p:extLst>
      <p:ext uri="{19B8F6BF-5375-455C-9EA6-DF929625EA0E}">
        <p15:presenceInfo xmlns:p15="http://schemas.microsoft.com/office/powerpoint/2012/main" userId="S::aconger@hawkeslearning.com::ade6c5c3-e633-4050-96d1-34f11caf605e" providerId="AD"/>
      </p:ext>
    </p:extLst>
  </p:cmAuthor>
  <p:cmAuthor id="2" name="Sindhusha" initials="S" lastIdx="3" clrIdx="2">
    <p:extLst>
      <p:ext uri="{19B8F6BF-5375-455C-9EA6-DF929625EA0E}">
        <p15:presenceInfo xmlns:p15="http://schemas.microsoft.com/office/powerpoint/2012/main" userId="01d48f91606cf9c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76A0"/>
    <a:srgbClr val="E7E9EC"/>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53" autoAdjust="0"/>
    <p:restoredTop sz="94660"/>
  </p:normalViewPr>
  <p:slideViewPr>
    <p:cSldViewPr>
      <p:cViewPr varScale="1">
        <p:scale>
          <a:sx n="110" d="100"/>
          <a:sy n="110" d="100"/>
        </p:scale>
        <p:origin x="264" y="102"/>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6/3/2020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6/3/2020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24.sv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8.png"/><Relationship Id="rId1" Type="http://schemas.openxmlformats.org/officeDocument/2006/relationships/slideLayout" Target="../slideLayouts/slideLayout4.xml"/><Relationship Id="rId4" Type="http://schemas.openxmlformats.org/officeDocument/2006/relationships/image" Target="../media/image39.svg"/></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Hypothesis Testing: Two Population Means (Sigma Unknown, Dependent Samples)</a:t>
            </a:r>
          </a:p>
        </p:txBody>
      </p:sp>
      <p:sp>
        <p:nvSpPr>
          <p:cNvPr id="3" name="Title 2"/>
          <p:cNvSpPr>
            <a:spLocks noGrp="1"/>
          </p:cNvSpPr>
          <p:nvPr>
            <p:ph type="title"/>
          </p:nvPr>
        </p:nvSpPr>
        <p:spPr/>
        <p:txBody>
          <a:bodyPr/>
          <a:lstStyle/>
          <a:p>
            <a:r>
              <a:t>Section 11.3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pPr>
                  <a:defRPr sz="3200"/>
                </a:pPr>
                <a:r>
                  <a:rPr sz="2000" dirty="0"/>
                  <a:t>Procedure: Rejection Regions for Hypothesis Tests for the Mean of the Paired Differences for Two Populations(</a:t>
                </a:r>
                <a14:m>
                  <m:oMath xmlns:m="http://schemas.openxmlformats.org/officeDocument/2006/math">
                    <m:r>
                      <a:rPr sz="2000">
                        <a:latin typeface="Cambria Math"/>
                      </a:rPr>
                      <m:t>𝜎</m:t>
                    </m:r>
                  </m:oMath>
                </a14:m>
                <a:r>
                  <a:rPr sz="2000" dirty="0"/>
                  <a:t> Unknown, Dependent Samples)</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148" r="-741"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2270722"/>
              </a:xfrm>
            </p:spPr>
            <p:txBody>
              <a:bodyPr>
                <a:normAutofit/>
              </a:bodyPr>
              <a:lstStyle/>
              <a:p>
                <a:pPr>
                  <a:defRPr sz="2800"/>
                </a:pPr>
                <a:r>
                  <a:rPr sz="2800" dirty="0"/>
                  <a:t>Reject the null hypothesis,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0</m:t>
                        </m:r>
                      </m:sub>
                    </m:sSub>
                  </m:oMath>
                </a14:m>
                <a:r>
                  <a:rPr sz="2800" dirty="0"/>
                  <a:t> if:</a:t>
                </a:r>
              </a:p>
              <a:p>
                <a:pPr algn="ctr">
                  <a:defRPr sz="2800"/>
                </a:pPr>
                <a14:m>
                  <m:oMath xmlns:m="http://schemas.openxmlformats.org/officeDocument/2006/math">
                    <m:r>
                      <a:rPr>
                        <a:latin typeface="Cambria Math" panose="02040503050406030204" pitchFamily="18" charset="0"/>
                      </a:rPr>
                      <m:t>𝑡</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𝑡</m:t>
                        </m:r>
                      </m:e>
                      <m:sub>
                        <m:r>
                          <a:rPr>
                            <a:latin typeface="Cambria Math" panose="02040503050406030204" pitchFamily="18" charset="0"/>
                          </a:rPr>
                          <m:t>𝛼</m:t>
                        </m:r>
                      </m:sub>
                    </m:sSub>
                  </m:oMath>
                </a14:m>
                <a:r>
                  <a:rPr sz="2800" dirty="0"/>
                  <a:t> for a left-tailed test</a:t>
                </a:r>
              </a:p>
              <a:p>
                <a:pPr algn="ctr">
                  <a:defRPr sz="2800"/>
                </a:pPr>
                <a14:m>
                  <m:oMath xmlns:m="http://schemas.openxmlformats.org/officeDocument/2006/math">
                    <m:r>
                      <a:rPr>
                        <a:latin typeface="Cambria Math" panose="02040503050406030204" pitchFamily="18" charset="0"/>
                      </a:rPr>
                      <m:t>𝑡</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𝑡</m:t>
                        </m:r>
                      </m:e>
                      <m:sub>
                        <m:r>
                          <a:rPr>
                            <a:latin typeface="Cambria Math" panose="02040503050406030204" pitchFamily="18" charset="0"/>
                          </a:rPr>
                          <m:t>𝛼</m:t>
                        </m:r>
                      </m:sub>
                    </m:sSub>
                  </m:oMath>
                </a14:m>
                <a:r>
                  <a:rPr sz="2800" dirty="0"/>
                  <a:t> for a right-tailed test</a:t>
                </a:r>
              </a:p>
              <a:p>
                <a:pPr algn="ctr">
                  <a:defRPr sz="2800"/>
                </a:pPr>
                <a14:m>
                  <m:oMath xmlns:m="http://schemas.openxmlformats.org/officeDocument/2006/math">
                    <m:r>
                      <a:rPr>
                        <a:latin typeface="Cambria Math" panose="02040503050406030204" pitchFamily="18" charset="0"/>
                      </a:rPr>
                      <m:t>|</m:t>
                    </m:r>
                    <m:r>
                      <a:rPr>
                        <a:latin typeface="Cambria Math" panose="02040503050406030204" pitchFamily="18" charset="0"/>
                      </a:rPr>
                      <m:t>𝑡</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𝑡</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Sub>
                  </m:oMath>
                </a14:m>
                <a:r>
                  <a:rPr sz="2800" dirty="0"/>
                  <a:t> for a two-tailed test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2270722"/>
              </a:xfrm>
              <a:blipFill>
                <a:blip r:embed="rId3"/>
                <a:stretch>
                  <a:fillRect l="-1328" t="-2122"/>
                </a:stretch>
              </a:blipFill>
            </p:spPr>
            <p:txBody>
              <a:bodyPr/>
              <a:lstStyle/>
              <a:p>
                <a:r>
                  <a:rPr 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Procedure: Conclusions Using</a:t>
                </a:r>
                <a:r>
                  <a:rPr sz="2800"/>
                  <a:t> </a:t>
                </a:r>
                <a14:m>
                  <m:oMath xmlns:m="http://schemas.openxmlformats.org/officeDocument/2006/math">
                    <m:r>
                      <a:rPr sz="3200">
                        <a:latin typeface="Cambria Math"/>
                      </a:rPr>
                      <m:t>𝑝</m:t>
                    </m:r>
                  </m:oMath>
                </a14:m>
                <a:r>
                  <a:t>-Values</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1508722"/>
              </a:xfrm>
            </p:spPr>
            <p:txBody>
              <a:bodyPr>
                <a:normAutofit/>
              </a:bodyPr>
              <a:lstStyle/>
              <a:p>
                <a:pPr marL="514350" indent="-514350">
                  <a:buFont typeface="+mj-lt"/>
                  <a:buChar char="•"/>
                  <a:defRPr sz="2800"/>
                </a:pPr>
                <a:r>
                  <a:t>​</a:t>
                </a:r>
                <a:r>
                  <a:rPr sz="2800"/>
                  <a:t>If </a:t>
                </a:r>
                <a14:m>
                  <m:oMath xmlns:m="http://schemas.openxmlformats.org/officeDocument/2006/math">
                    <m:r>
                      <a:rPr>
                        <a:latin typeface="Cambria Math" panose="02040503050406030204" pitchFamily="18" charset="0"/>
                      </a:rPr>
                      <m:t>𝑝</m:t>
                    </m:r>
                    <m:r>
                      <m:rPr>
                        <m:nor/>
                      </m:rPr>
                      <a:rPr/>
                      <m:t>−</m:t>
                    </m:r>
                    <m:r>
                      <m:rPr>
                        <m:nor/>
                      </m:rPr>
                      <a:rPr/>
                      <m:t>value</m:t>
                    </m:r>
                    <m:r>
                      <a:rPr>
                        <a:latin typeface="Cambria Math" panose="02040503050406030204" pitchFamily="18" charset="0"/>
                      </a:rPr>
                      <m:t>≤</m:t>
                    </m:r>
                    <m:r>
                      <a:rPr>
                        <a:latin typeface="Cambria Math" panose="02040503050406030204" pitchFamily="18" charset="0"/>
                      </a:rPr>
                      <m:t>𝛼</m:t>
                    </m:r>
                  </m:oMath>
                </a14:m>
                <a:r>
                  <a:rPr sz="2800"/>
                  <a:t>, then </a:t>
                </a:r>
                <a:r>
                  <a:rPr sz="2800" b="1"/>
                  <a:t>reject</a:t>
                </a:r>
                <a:r>
                  <a:rPr sz="2800"/>
                  <a:t> the null hypothesis.</a:t>
                </a:r>
              </a:p>
              <a:p>
                <a:pPr marL="514350" indent="-514350">
                  <a:buFont typeface="+mj-lt"/>
                  <a:buChar char="•"/>
                  <a:defRPr sz="2800"/>
                </a:pPr>
                <a:r>
                  <a:t>​</a:t>
                </a:r>
                <a:r>
                  <a:rPr sz="2800"/>
                  <a:t>If </a:t>
                </a:r>
                <a14:m>
                  <m:oMath xmlns:m="http://schemas.openxmlformats.org/officeDocument/2006/math">
                    <m:r>
                      <a:rPr>
                        <a:latin typeface="Cambria Math" panose="02040503050406030204" pitchFamily="18" charset="0"/>
                      </a:rPr>
                      <m:t>𝑝</m:t>
                    </m:r>
                    <m:r>
                      <m:rPr>
                        <m:nor/>
                      </m:rPr>
                      <a:rPr/>
                      <m:t>−</m:t>
                    </m:r>
                    <m:r>
                      <m:rPr>
                        <m:nor/>
                      </m:rPr>
                      <a:rPr/>
                      <m:t>value</m:t>
                    </m:r>
                    <m:r>
                      <a:rPr>
                        <a:latin typeface="Cambria Math" panose="02040503050406030204" pitchFamily="18" charset="0"/>
                      </a:rPr>
                      <m:t>&gt;</m:t>
                    </m:r>
                    <m:r>
                      <a:rPr>
                        <a:latin typeface="Cambria Math" panose="02040503050406030204" pitchFamily="18" charset="0"/>
                      </a:rPr>
                      <m:t>𝛼</m:t>
                    </m:r>
                  </m:oMath>
                </a14:m>
                <a:r>
                  <a:rPr sz="2800"/>
                  <a:t>, then </a:t>
                </a:r>
                <a:r>
                  <a:rPr sz="2800" b="1"/>
                  <a:t>fail to reject</a:t>
                </a:r>
                <a:r>
                  <a:rPr sz="2800"/>
                  <a:t> the null hypothesis.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1508722"/>
              </a:xfrm>
              <a:blipFill>
                <a:blip r:embed="rId3"/>
                <a:stretch>
                  <a:fillRect l="-1402" t="-3571" b="-7143"/>
                </a:stretch>
              </a:blipFill>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pPr>
                  <a:defRPr sz="3200"/>
                </a:pPr>
                <a:r>
                  <a:rPr sz="2000" dirty="0"/>
                  <a:t>Example 11.3.2: Hypothesis Test for the Mean of the Paired Differences for Two Populations (Right-Tailed, Dependent Samples,</a:t>
                </a:r>
                <a:r>
                  <a:rPr sz="1800" dirty="0"/>
                  <a:t> </a:t>
                </a:r>
                <a14:m>
                  <m:oMath xmlns:m="http://schemas.openxmlformats.org/officeDocument/2006/math">
                    <m:r>
                      <a:rPr sz="2000">
                        <a:latin typeface="Cambria Math"/>
                      </a:rPr>
                      <m:t>𝜎</m:t>
                    </m:r>
                  </m:oMath>
                </a14:m>
                <a:r>
                  <a:rPr sz="1800" dirty="0"/>
                  <a:t> </a:t>
                </a:r>
                <a:r>
                  <a:rPr sz="2000" dirty="0"/>
                  <a:t>Unknown)</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b="-6667"/>
                </a:stretch>
              </a:blipFill>
            </p:spPr>
            <p:txBody>
              <a:bodyPr/>
              <a:lstStyle/>
              <a:p>
                <a:r>
                  <a:rPr lang="en-US">
                    <a:noFill/>
                  </a:rPr>
                  <a:t> </a:t>
                </a:r>
              </a:p>
            </p:txBody>
          </p:sp>
        </mc:Fallback>
      </mc:AlternateContent>
      <p:sp>
        <p:nvSpPr>
          <p:cNvPr id="3" name="Text Placeholder 2"/>
          <p:cNvSpPr>
            <a:spLocks noGrp="1"/>
          </p:cNvSpPr>
          <p:nvPr>
            <p:ph type="body" sz="quarter" idx="10"/>
          </p:nvPr>
        </p:nvSpPr>
        <p:spPr/>
        <p:txBody>
          <a:bodyPr>
            <a:normAutofit fontScale="70000" lnSpcReduction="20000"/>
          </a:bodyPr>
          <a:lstStyle/>
          <a:p>
            <a:r>
              <a:rPr sz="2800" dirty="0"/>
              <a:t>The standard course at a local defensive-driving school includes several films depicting violent car crashes and graphic pictures of injuries sustained in these crashes. The driving school has shown these videos for many years, believing that they reduce the students' average speeds on the highway. A group of concerned citizens, who feel that these videos are very disturbing, is not convinced that the videos reduce highway speeds enough to make a significant difference in highway safety. In fact, the group claims that these videos reduce a person's speed on the highway by less than </a:t>
            </a:r>
            <a:r>
              <a:rPr sz="2800" dirty="0">
                <a:latin typeface="Cambria Math"/>
              </a:rPr>
              <a:t>5</a:t>
            </a:r>
            <a:r>
              <a:rPr sz="2800" dirty="0"/>
              <a:t> miles per hour, on average. To test the claim, the citizens install electronic data recorders (</a:t>
            </a:r>
            <a:r>
              <a:rPr sz="2800" b="1" dirty="0"/>
              <a:t>EDR</a:t>
            </a:r>
            <a:r>
              <a:rPr sz="2800" dirty="0"/>
              <a:t> s) on the vehicles of </a:t>
            </a:r>
            <a:r>
              <a:rPr sz="2800" dirty="0">
                <a:latin typeface="Cambria Math"/>
              </a:rPr>
              <a:t>10</a:t>
            </a:r>
            <a:r>
              <a:rPr sz="2800" dirty="0"/>
              <a:t> volunteers, who agree to drive as they would normally for two weeks while the </a:t>
            </a:r>
            <a:r>
              <a:rPr sz="2800" b="1" dirty="0"/>
              <a:t>EDR</a:t>
            </a:r>
            <a:r>
              <a:rPr sz="2800" dirty="0"/>
              <a:t> records their vehicles' speeds. After the initial driving period, each volunteer watches the videos. Then the </a:t>
            </a:r>
            <a:r>
              <a:rPr sz="2800" b="1" dirty="0"/>
              <a:t>EDR</a:t>
            </a:r>
            <a:r>
              <a:rPr sz="2800" dirty="0"/>
              <a:t> s again record their vehicles' speeds for another two weeks. The following table contains the average highway speeds for each volunteer for the two-week periods before and after watching the videos. Use these data to test the concerned citizens' claim that these videos reduce a person's speed on the highway by less than </a:t>
            </a:r>
            <a:r>
              <a:rPr sz="2800" dirty="0">
                <a:latin typeface="Cambria Math"/>
              </a:rPr>
              <a:t>5</a:t>
            </a:r>
            <a:r>
              <a:rPr sz="2800" dirty="0"/>
              <a:t> miles per hour, on average. Assume that the distribution of the paired differences is approximately normal. Use a </a:t>
            </a:r>
            <a:r>
              <a:rPr sz="2800" dirty="0">
                <a:latin typeface="Cambria Math"/>
              </a:rPr>
              <a:t>0.05</a:t>
            </a:r>
            <a:r>
              <a:rPr sz="2800" dirty="0"/>
              <a:t> level of significance.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pPr>
                  <a:defRPr sz="3200"/>
                </a:pPr>
                <a:r>
                  <a:rPr sz="2000" dirty="0"/>
                  <a:t>Example 11.3.2: Hypothesis Test for the Mean of the Paired Differences for Two Populations (Right-Tailed, Dependent Samples,</a:t>
                </a:r>
                <a:r>
                  <a:rPr sz="1800" dirty="0"/>
                  <a:t> </a:t>
                </a:r>
                <a14:m>
                  <m:oMath xmlns:m="http://schemas.openxmlformats.org/officeDocument/2006/math">
                    <m:r>
                      <a:rPr sz="2000">
                        <a:latin typeface="Cambria Math"/>
                      </a:rPr>
                      <m:t>𝜎</m:t>
                    </m:r>
                  </m:oMath>
                </a14:m>
                <a:r>
                  <a:rPr sz="1800" dirty="0"/>
                  <a:t> </a:t>
                </a:r>
                <a:r>
                  <a:rPr sz="2000" dirty="0"/>
                  <a:t>Unknown)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b="-6667"/>
                </a:stretch>
              </a:blipFill>
            </p:spPr>
            <p:txBody>
              <a:bodyPr/>
              <a:lstStyle/>
              <a:p>
                <a:r>
                  <a:rPr lang="en-US">
                    <a:noFill/>
                  </a:rPr>
                  <a:t> </a:t>
                </a:r>
              </a:p>
            </p:txBody>
          </p:sp>
        </mc:Fallback>
      </mc:AlternateContent>
      <p:graphicFrame>
        <p:nvGraphicFramePr>
          <p:cNvPr id="3" name="Table Placeholder 2"/>
          <p:cNvGraphicFramePr>
            <a:graphicFrameLocks noGrp="1"/>
          </p:cNvGraphicFramePr>
          <p:nvPr>
            <p:ph type="tbl" sz="quarter" idx="10"/>
          </p:nvPr>
        </p:nvGraphicFramePr>
        <p:xfrm>
          <a:off x="457200" y="1105523"/>
          <a:ext cx="8229600" cy="445008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gridSpan="2">
                  <a:txBody>
                    <a:bodyPr/>
                    <a:lstStyle/>
                    <a:p>
                      <a:pPr algn="ctr">
                        <a:defRPr sz="1800" b="1"/>
                      </a:pPr>
                      <a:r>
                        <a:t>Average Highway Speeds (in Miles per Hour)</a:t>
                      </a: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pPr algn="ctr">
                        <a:defRPr sz="1800" b="1"/>
                      </a:pPr>
                      <a:r>
                        <a:t>Before</a:t>
                      </a:r>
                    </a:p>
                  </a:txBody>
                  <a:tcPr/>
                </a:tc>
                <a:tc>
                  <a:txBody>
                    <a:bodyPr/>
                    <a:lstStyle/>
                    <a:p>
                      <a:pPr algn="ctr">
                        <a:defRPr sz="1800" b="1"/>
                      </a:pPr>
                      <a:r>
                        <a:t>After</a:t>
                      </a:r>
                    </a:p>
                  </a:txBody>
                  <a:tcPr/>
                </a:tc>
                <a:extLst>
                  <a:ext uri="{0D108BD9-81ED-4DB2-BD59-A6C34878D82A}">
                    <a16:rowId xmlns:a16="http://schemas.microsoft.com/office/drawing/2014/main" val="10001"/>
                  </a:ext>
                </a:extLst>
              </a:tr>
              <a:tr h="370840">
                <a:tc>
                  <a:txBody>
                    <a:bodyPr/>
                    <a:lstStyle/>
                    <a:p>
                      <a:pPr algn="ctr"/>
                      <a:r>
                        <a:rPr sz="1800">
                          <a:latin typeface="Cambria Math"/>
                        </a:rPr>
                        <a:t>75.83</a:t>
                      </a:r>
                    </a:p>
                  </a:txBody>
                  <a:tcPr/>
                </a:tc>
                <a:tc>
                  <a:txBody>
                    <a:bodyPr/>
                    <a:lstStyle/>
                    <a:p>
                      <a:pPr algn="ctr"/>
                      <a:r>
                        <a:rPr sz="1800">
                          <a:latin typeface="Cambria Math"/>
                        </a:rPr>
                        <a:t>72.13</a:t>
                      </a:r>
                    </a:p>
                  </a:txBody>
                  <a:tcPr/>
                </a:tc>
                <a:extLst>
                  <a:ext uri="{0D108BD9-81ED-4DB2-BD59-A6C34878D82A}">
                    <a16:rowId xmlns:a16="http://schemas.microsoft.com/office/drawing/2014/main" val="10002"/>
                  </a:ext>
                </a:extLst>
              </a:tr>
              <a:tr h="370840">
                <a:tc>
                  <a:txBody>
                    <a:bodyPr/>
                    <a:lstStyle/>
                    <a:p>
                      <a:pPr algn="ctr"/>
                      <a:r>
                        <a:rPr sz="1800">
                          <a:latin typeface="Cambria Math"/>
                        </a:rPr>
                        <a:t>80.12</a:t>
                      </a:r>
                    </a:p>
                  </a:txBody>
                  <a:tcPr/>
                </a:tc>
                <a:tc>
                  <a:txBody>
                    <a:bodyPr/>
                    <a:lstStyle/>
                    <a:p>
                      <a:pPr algn="ctr"/>
                      <a:r>
                        <a:rPr sz="1800">
                          <a:latin typeface="Cambria Math"/>
                        </a:rPr>
                        <a:t>73.87</a:t>
                      </a:r>
                    </a:p>
                  </a:txBody>
                  <a:tcPr/>
                </a:tc>
                <a:extLst>
                  <a:ext uri="{0D108BD9-81ED-4DB2-BD59-A6C34878D82A}">
                    <a16:rowId xmlns:a16="http://schemas.microsoft.com/office/drawing/2014/main" val="10003"/>
                  </a:ext>
                </a:extLst>
              </a:tr>
              <a:tr h="370840">
                <a:tc>
                  <a:txBody>
                    <a:bodyPr/>
                    <a:lstStyle/>
                    <a:p>
                      <a:pPr algn="ctr"/>
                      <a:r>
                        <a:rPr sz="1800">
                          <a:latin typeface="Cambria Math"/>
                        </a:rPr>
                        <a:t>65.41</a:t>
                      </a:r>
                    </a:p>
                  </a:txBody>
                  <a:tcPr/>
                </a:tc>
                <a:tc>
                  <a:txBody>
                    <a:bodyPr/>
                    <a:lstStyle/>
                    <a:p>
                      <a:pPr algn="ctr"/>
                      <a:r>
                        <a:rPr sz="1800">
                          <a:latin typeface="Cambria Math"/>
                        </a:rPr>
                        <a:t>66.09</a:t>
                      </a:r>
                    </a:p>
                  </a:txBody>
                  <a:tcPr/>
                </a:tc>
                <a:extLst>
                  <a:ext uri="{0D108BD9-81ED-4DB2-BD59-A6C34878D82A}">
                    <a16:rowId xmlns:a16="http://schemas.microsoft.com/office/drawing/2014/main" val="10004"/>
                  </a:ext>
                </a:extLst>
              </a:tr>
              <a:tr h="370840">
                <a:tc>
                  <a:txBody>
                    <a:bodyPr/>
                    <a:lstStyle/>
                    <a:p>
                      <a:pPr algn="ctr"/>
                      <a:r>
                        <a:rPr sz="1800">
                          <a:latin typeface="Cambria Math"/>
                        </a:rPr>
                        <a:t>70.03</a:t>
                      </a:r>
                    </a:p>
                  </a:txBody>
                  <a:tcPr/>
                </a:tc>
                <a:tc>
                  <a:txBody>
                    <a:bodyPr/>
                    <a:lstStyle/>
                    <a:p>
                      <a:pPr algn="ctr"/>
                      <a:r>
                        <a:rPr sz="1800">
                          <a:latin typeface="Cambria Math"/>
                        </a:rPr>
                        <a:t>68.43</a:t>
                      </a:r>
                    </a:p>
                  </a:txBody>
                  <a:tcPr/>
                </a:tc>
                <a:extLst>
                  <a:ext uri="{0D108BD9-81ED-4DB2-BD59-A6C34878D82A}">
                    <a16:rowId xmlns:a16="http://schemas.microsoft.com/office/drawing/2014/main" val="10005"/>
                  </a:ext>
                </a:extLst>
              </a:tr>
              <a:tr h="370840">
                <a:tc>
                  <a:txBody>
                    <a:bodyPr/>
                    <a:lstStyle/>
                    <a:p>
                      <a:pPr algn="ctr"/>
                      <a:r>
                        <a:rPr sz="1800">
                          <a:latin typeface="Cambria Math"/>
                        </a:rPr>
                        <a:t>73.91</a:t>
                      </a:r>
                    </a:p>
                  </a:txBody>
                  <a:tcPr/>
                </a:tc>
                <a:tc>
                  <a:txBody>
                    <a:bodyPr/>
                    <a:lstStyle/>
                    <a:p>
                      <a:pPr algn="ctr"/>
                      <a:r>
                        <a:rPr sz="1800">
                          <a:latin typeface="Cambria Math"/>
                        </a:rPr>
                        <a:t>71.45</a:t>
                      </a:r>
                    </a:p>
                  </a:txBody>
                  <a:tcPr/>
                </a:tc>
                <a:extLst>
                  <a:ext uri="{0D108BD9-81ED-4DB2-BD59-A6C34878D82A}">
                    <a16:rowId xmlns:a16="http://schemas.microsoft.com/office/drawing/2014/main" val="10006"/>
                  </a:ext>
                </a:extLst>
              </a:tr>
              <a:tr h="370840">
                <a:tc>
                  <a:txBody>
                    <a:bodyPr/>
                    <a:lstStyle/>
                    <a:p>
                      <a:pPr algn="ctr"/>
                      <a:r>
                        <a:rPr sz="1800">
                          <a:latin typeface="Cambria Math"/>
                        </a:rPr>
                        <a:t>76.02</a:t>
                      </a:r>
                    </a:p>
                  </a:txBody>
                  <a:tcPr/>
                </a:tc>
                <a:tc>
                  <a:txBody>
                    <a:bodyPr/>
                    <a:lstStyle/>
                    <a:p>
                      <a:pPr algn="ctr"/>
                      <a:r>
                        <a:rPr sz="1800">
                          <a:latin typeface="Cambria Math"/>
                        </a:rPr>
                        <a:t>73.67</a:t>
                      </a:r>
                    </a:p>
                  </a:txBody>
                  <a:tcPr/>
                </a:tc>
                <a:extLst>
                  <a:ext uri="{0D108BD9-81ED-4DB2-BD59-A6C34878D82A}">
                    <a16:rowId xmlns:a16="http://schemas.microsoft.com/office/drawing/2014/main" val="10007"/>
                  </a:ext>
                </a:extLst>
              </a:tr>
              <a:tr h="370840">
                <a:tc>
                  <a:txBody>
                    <a:bodyPr/>
                    <a:lstStyle/>
                    <a:p>
                      <a:pPr algn="ctr"/>
                      <a:r>
                        <a:rPr sz="1800">
                          <a:latin typeface="Cambria Math"/>
                        </a:rPr>
                        <a:t>75.10</a:t>
                      </a:r>
                    </a:p>
                  </a:txBody>
                  <a:tcPr/>
                </a:tc>
                <a:tc>
                  <a:txBody>
                    <a:bodyPr/>
                    <a:lstStyle/>
                    <a:p>
                      <a:pPr algn="ctr"/>
                      <a:r>
                        <a:rPr sz="1800">
                          <a:latin typeface="Cambria Math"/>
                        </a:rPr>
                        <a:t>70.19</a:t>
                      </a:r>
                    </a:p>
                  </a:txBody>
                  <a:tcPr/>
                </a:tc>
                <a:extLst>
                  <a:ext uri="{0D108BD9-81ED-4DB2-BD59-A6C34878D82A}">
                    <a16:rowId xmlns:a16="http://schemas.microsoft.com/office/drawing/2014/main" val="10008"/>
                  </a:ext>
                </a:extLst>
              </a:tr>
              <a:tr h="370840">
                <a:tc>
                  <a:txBody>
                    <a:bodyPr/>
                    <a:lstStyle/>
                    <a:p>
                      <a:pPr algn="ctr"/>
                      <a:r>
                        <a:rPr sz="1800">
                          <a:latin typeface="Cambria Math"/>
                        </a:rPr>
                        <a:t>67.89</a:t>
                      </a:r>
                    </a:p>
                  </a:txBody>
                  <a:tcPr/>
                </a:tc>
                <a:tc>
                  <a:txBody>
                    <a:bodyPr/>
                    <a:lstStyle/>
                    <a:p>
                      <a:pPr algn="ctr"/>
                      <a:r>
                        <a:rPr sz="1800">
                          <a:latin typeface="Cambria Math"/>
                        </a:rPr>
                        <a:t>65.34</a:t>
                      </a:r>
                    </a:p>
                  </a:txBody>
                  <a:tcPr/>
                </a:tc>
                <a:extLst>
                  <a:ext uri="{0D108BD9-81ED-4DB2-BD59-A6C34878D82A}">
                    <a16:rowId xmlns:a16="http://schemas.microsoft.com/office/drawing/2014/main" val="10009"/>
                  </a:ext>
                </a:extLst>
              </a:tr>
              <a:tr h="370840">
                <a:tc>
                  <a:txBody>
                    <a:bodyPr/>
                    <a:lstStyle/>
                    <a:p>
                      <a:pPr algn="ctr"/>
                      <a:r>
                        <a:rPr sz="1800">
                          <a:latin typeface="Cambria Math"/>
                        </a:rPr>
                        <a:t>81.12</a:t>
                      </a:r>
                    </a:p>
                  </a:txBody>
                  <a:tcPr/>
                </a:tc>
                <a:tc>
                  <a:txBody>
                    <a:bodyPr/>
                    <a:lstStyle/>
                    <a:p>
                      <a:pPr algn="ctr"/>
                      <a:r>
                        <a:rPr sz="1800">
                          <a:latin typeface="Cambria Math"/>
                        </a:rPr>
                        <a:t>75.31</a:t>
                      </a:r>
                    </a:p>
                  </a:txBody>
                  <a:tcPr/>
                </a:tc>
                <a:extLst>
                  <a:ext uri="{0D108BD9-81ED-4DB2-BD59-A6C34878D82A}">
                    <a16:rowId xmlns:a16="http://schemas.microsoft.com/office/drawing/2014/main" val="10010"/>
                  </a:ext>
                </a:extLst>
              </a:tr>
              <a:tr h="370840">
                <a:tc>
                  <a:txBody>
                    <a:bodyPr/>
                    <a:lstStyle/>
                    <a:p>
                      <a:pPr algn="ctr"/>
                      <a:r>
                        <a:rPr sz="1800">
                          <a:latin typeface="Cambria Math"/>
                        </a:rPr>
                        <a:t>77.67</a:t>
                      </a:r>
                    </a:p>
                  </a:txBody>
                  <a:tcPr/>
                </a:tc>
                <a:tc>
                  <a:txBody>
                    <a:bodyPr/>
                    <a:lstStyle/>
                    <a:p>
                      <a:pPr algn="ctr"/>
                      <a:r>
                        <a:rPr sz="1800">
                          <a:latin typeface="Cambria Math"/>
                        </a:rPr>
                        <a:t>70.92</a:t>
                      </a:r>
                    </a:p>
                  </a:txBody>
                  <a:tcPr/>
                </a:tc>
                <a:extLst>
                  <a:ext uri="{0D108BD9-81ED-4DB2-BD59-A6C34878D82A}">
                    <a16:rowId xmlns:a16="http://schemas.microsoft.com/office/drawing/2014/main" val="10011"/>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pPr>
                  <a:defRPr sz="3200"/>
                </a:pPr>
                <a:r>
                  <a:rPr sz="2000" dirty="0"/>
                  <a:t>Example 11.3.2: Hypothesis Test for the Mean of the Paired Differences for Two Populations (Right-Tailed, Dependent Samples,</a:t>
                </a:r>
                <a:r>
                  <a:rPr sz="1800" dirty="0"/>
                  <a:t> </a:t>
                </a:r>
                <a14:m>
                  <m:oMath xmlns:m="http://schemas.openxmlformats.org/officeDocument/2006/math">
                    <m:r>
                      <a:rPr sz="2000">
                        <a:latin typeface="Cambria Math"/>
                      </a:rPr>
                      <m:t>𝜎</m:t>
                    </m:r>
                  </m:oMath>
                </a14:m>
                <a:r>
                  <a:rPr sz="1800" dirty="0"/>
                  <a:t> </a:t>
                </a:r>
                <a:r>
                  <a:rPr sz="2000" dirty="0"/>
                  <a:t>Unknown)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7500" lnSpcReduction="20000"/>
              </a:bodyPr>
              <a:lstStyle/>
              <a:p>
                <a:r>
                  <a:rPr sz="2800" b="1"/>
                  <a:t>Solution</a:t>
                </a:r>
              </a:p>
              <a:p>
                <a:pPr>
                  <a:defRPr b="1"/>
                </a:pPr>
                <a:r>
                  <a:rPr sz="2800"/>
                  <a:t>Step 1: State the null and alternative hypotheses.</a:t>
                </a:r>
              </a:p>
              <a:p>
                <a:pPr>
                  <a:defRPr sz="2800"/>
                </a:pPr>
                <a:r>
                  <a:rPr sz="2800"/>
                  <a:t>Let the average highway speeds after viewing the videos be the second population, </a:t>
                </a:r>
                <a14:m>
                  <m:oMath xmlns:m="http://schemas.openxmlformats.org/officeDocument/2006/math">
                    <m:r>
                      <a:rPr>
                        <a:latin typeface="Cambria Math" panose="02040503050406030204" pitchFamily="18" charset="0"/>
                      </a:rPr>
                      <m:t>𝑦</m:t>
                    </m:r>
                  </m:oMath>
                </a14:m>
                <a:r>
                  <a:rPr sz="2800"/>
                  <a:t>, and the speeds before viewing the videos be the first population, </a:t>
                </a:r>
                <a14:m>
                  <m:oMath xmlns:m="http://schemas.openxmlformats.org/officeDocument/2006/math">
                    <m:r>
                      <a:rPr>
                        <a:latin typeface="Cambria Math" panose="02040503050406030204" pitchFamily="18" charset="0"/>
                      </a:rPr>
                      <m:t>𝑥</m:t>
                    </m:r>
                  </m:oMath>
                </a14:m>
                <a:r>
                  <a:rPr sz="2800"/>
                  <a:t>. We want to subtract the average speed before viewing the videos from the average speed after viewing the videos to calculate each paired difference. The concerned citizens' claim is that viewing these videos reduces a person's speed on the highway by less than </a:t>
                </a:r>
                <a:r>
                  <a:rPr sz="2800">
                    <a:latin typeface="Cambria Math"/>
                  </a:rPr>
                  <a:t>5</a:t>
                </a:r>
                <a:r>
                  <a:rPr sz="2800"/>
                  <a:t> miles per hour, on average. Thus, the claim is that the mean of the paired differences for the population data is greater than </a:t>
                </a:r>
                <a14:m>
                  <m:oMath xmlns:m="http://schemas.openxmlformats.org/officeDocument/2006/math">
                    <m:r>
                      <a:rPr>
                        <a:latin typeface="Cambria Math" panose="02040503050406030204" pitchFamily="18" charset="0"/>
                      </a:rPr>
                      <m:t>−5</m:t>
                    </m:r>
                  </m:oMath>
                </a14:m>
                <a:r>
                  <a:rPr sz="2800"/>
                  <a:t>. (Note that a difference of </a:t>
                </a:r>
                <a14:m>
                  <m:oMath xmlns:m="http://schemas.openxmlformats.org/officeDocument/2006/math">
                    <m:r>
                      <a:rPr>
                        <a:latin typeface="Cambria Math" panose="02040503050406030204" pitchFamily="18" charset="0"/>
                      </a:rPr>
                      <m:t>−5</m:t>
                    </m:r>
                  </m:oMath>
                </a14:m>
                <a:r>
                  <a:rPr sz="2800"/>
                  <a:t> would represent a reduction of </a:t>
                </a:r>
                <a:r>
                  <a:rPr sz="2800">
                    <a:latin typeface="Cambria Math"/>
                  </a:rPr>
                  <a:t>5</a:t>
                </a:r>
                <a:r>
                  <a:rPr sz="2800"/>
                  <a:t> mph.) Therefore, written symbolically, the citizens' claim is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𝜇</m:t>
                        </m:r>
                      </m:e>
                      <m:sub>
                        <m:r>
                          <a:rPr>
                            <a:latin typeface="Cambria Math" panose="02040503050406030204" pitchFamily="18" charset="0"/>
                          </a:rPr>
                          <m:t>𝑑</m:t>
                        </m:r>
                      </m:sub>
                    </m:sSub>
                    <m:r>
                      <a:rPr>
                        <a:latin typeface="Cambria Math" panose="02040503050406030204" pitchFamily="18" charset="0"/>
                      </a:rPr>
                      <m:t>&gt;−5</m:t>
                    </m:r>
                  </m:oMath>
                </a14:m>
                <a:r>
                  <a:rPr sz="2800"/>
                  <a:t>. Because the citizens are hoping to gather evidence that shows that the mean difference is greater than </a:t>
                </a:r>
                <a14:m>
                  <m:oMath xmlns:m="http://schemas.openxmlformats.org/officeDocument/2006/math">
                    <m:r>
                      <a:rPr>
                        <a:latin typeface="Cambria Math" panose="02040503050406030204" pitchFamily="18" charset="0"/>
                      </a:rPr>
                      <m:t>−5</m:t>
                    </m:r>
                  </m:oMath>
                </a14:m>
                <a:r>
                  <a:rPr sz="2800"/>
                  <a:t>, this is the alternative hypothesis. Thus, the hypotheses are stated as follows.</a:t>
                </a:r>
              </a:p>
              <a:p>
                <a:pPr algn="ctr">
                  <a:defRPr sz="2800"/>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0</m:t>
                          </m:r>
                        </m:sub>
                      </m:sSub>
                      <m:r>
                        <m:rPr>
                          <m:nor/>
                        </m:rPr>
                        <a:rPr/>
                        <m:t>:</m:t>
                      </m:r>
                      <m:sSub>
                        <m:sSubPr>
                          <m:ctrlPr>
                            <a:rPr i="1">
                              <a:latin typeface="Cambria Math" panose="02040503050406030204" pitchFamily="18" charset="0"/>
                            </a:rPr>
                          </m:ctrlPr>
                        </m:sSubPr>
                        <m:e>
                          <m:r>
                            <a:rPr>
                              <a:latin typeface="Cambria Math" panose="02040503050406030204" pitchFamily="18" charset="0"/>
                            </a:rPr>
                            <m:t>𝜇</m:t>
                          </m:r>
                        </m:e>
                        <m:sub>
                          <m:r>
                            <a:rPr>
                              <a:latin typeface="Cambria Math" panose="02040503050406030204" pitchFamily="18" charset="0"/>
                            </a:rPr>
                            <m:t>𝑑</m:t>
                          </m:r>
                        </m:sub>
                      </m:sSub>
                      <m:r>
                        <a:rPr>
                          <a:latin typeface="Cambria Math" panose="02040503050406030204" pitchFamily="18" charset="0"/>
                        </a:rPr>
                        <m:t>=−5</m:t>
                      </m:r>
                    </m:oMath>
                  </m:oMathPara>
                </a14:m>
                <a:endParaRPr sz="2800"/>
              </a:p>
              <a:p>
                <a:pPr algn="ctr">
                  <a:defRPr sz="2800"/>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𝑎</m:t>
                          </m:r>
                        </m:sub>
                      </m:sSub>
                      <m:r>
                        <m:rPr>
                          <m:nor/>
                        </m:rPr>
                        <a:rPr/>
                        <m:t>:</m:t>
                      </m:r>
                      <m:sSub>
                        <m:sSubPr>
                          <m:ctrlPr>
                            <a:rPr i="1">
                              <a:latin typeface="Cambria Math" panose="02040503050406030204" pitchFamily="18" charset="0"/>
                            </a:rPr>
                          </m:ctrlPr>
                        </m:sSubPr>
                        <m:e>
                          <m:r>
                            <a:rPr>
                              <a:latin typeface="Cambria Math" panose="02040503050406030204" pitchFamily="18" charset="0"/>
                            </a:rPr>
                            <m:t>𝜇</m:t>
                          </m:r>
                        </m:e>
                        <m:sub>
                          <m:r>
                            <a:rPr>
                              <a:latin typeface="Cambria Math" panose="02040503050406030204" pitchFamily="18" charset="0"/>
                            </a:rPr>
                            <m:t>𝑑</m:t>
                          </m:r>
                        </m:sub>
                      </m:sSub>
                      <m:r>
                        <a:rPr>
                          <a:latin typeface="Cambria Math" panose="02040503050406030204" pitchFamily="18" charset="0"/>
                        </a:rPr>
                        <m:t>&gt;−5</m:t>
                      </m:r>
                    </m:oMath>
                  </m:oMathPara>
                </a14:m>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963" t="-2086" r="-1630"/>
                </a:stretch>
              </a:blipFill>
            </p:spPr>
            <p:txBody>
              <a:bodyPr/>
              <a:lstStyle/>
              <a:p>
                <a:r>
                  <a:rPr lang="en-US">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pPr>
                  <a:defRPr sz="3200"/>
                </a:pPr>
                <a:r>
                  <a:rPr sz="2000" dirty="0"/>
                  <a:t>Example 11.3.2: Hypothesis Test for the Mean of the Paired Differences for Two Populations (Right-Tailed, Dependent Samples,</a:t>
                </a:r>
                <a:r>
                  <a:rPr sz="1800" dirty="0"/>
                  <a:t> </a:t>
                </a:r>
                <a14:m>
                  <m:oMath xmlns:m="http://schemas.openxmlformats.org/officeDocument/2006/math">
                    <m:r>
                      <a:rPr sz="2000">
                        <a:latin typeface="Cambria Math"/>
                      </a:rPr>
                      <m:t>𝜎</m:t>
                    </m:r>
                  </m:oMath>
                </a14:m>
                <a:r>
                  <a:rPr sz="1800" dirty="0"/>
                  <a:t> </a:t>
                </a:r>
                <a:r>
                  <a:rPr sz="2000" dirty="0"/>
                  <a:t>Unknown)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a:t>Step 2: Determine which distribution to use for the test statistic, and state the level of significance.</a:t>
                </a:r>
              </a:p>
              <a:p>
                <a:pPr>
                  <a:defRPr sz="2800"/>
                </a:pPr>
                <a:r>
                  <a:rPr sz="2800"/>
                  <a:t>We are performing a hypothesis test for the mean of the paired differences for the population data. We are told the samples are dependent samples of paired data and the distribution of the paired differences is approximately normal. Since we are not given the standard deviations, we will assume they are unknown. Therefore, the test statistic will have a Student's </a:t>
                </a:r>
                <a14:m>
                  <m:oMath xmlns:m="http://schemas.openxmlformats.org/officeDocument/2006/math">
                    <m:r>
                      <a:rPr>
                        <a:latin typeface="Cambria Math" panose="02040503050406030204" pitchFamily="18" charset="0"/>
                      </a:rPr>
                      <m:t>𝑡</m:t>
                    </m:r>
                  </m:oMath>
                </a14:m>
                <a:r>
                  <a:rPr sz="2800"/>
                  <a:t>-distribution. The level of significance is given in the problem as </a:t>
                </a:r>
                <a14:m>
                  <m:oMath xmlns:m="http://schemas.openxmlformats.org/officeDocument/2006/math">
                    <m:r>
                      <a:rPr>
                        <a:latin typeface="Cambria Math" panose="02040503050406030204" pitchFamily="18" charset="0"/>
                      </a:rPr>
                      <m:t>𝛼</m:t>
                    </m:r>
                    <m:r>
                      <a:rPr>
                        <a:latin typeface="Cambria Math" panose="02040503050406030204" pitchFamily="18" charset="0"/>
                      </a:rPr>
                      <m:t>=0.05</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r="-1630" b="-1595"/>
                </a:stretch>
              </a:blipFill>
            </p:spPr>
            <p:txBody>
              <a:bodyPr/>
              <a:lstStyle/>
              <a:p>
                <a:r>
                  <a:rPr lang="en-US">
                    <a:noFill/>
                  </a:rPr>
                  <a:t> </a:t>
                </a:r>
              </a:p>
            </p:txBody>
          </p:sp>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pPr>
                  <a:defRPr sz="3200"/>
                </a:pPr>
                <a:r>
                  <a:rPr sz="2000" dirty="0"/>
                  <a:t>Example 11.3.2: Hypothesis Test for the Mean of the Paired Differences for Two Populations (Right-Tailed, Dependent Samples,</a:t>
                </a:r>
                <a:r>
                  <a:rPr sz="1800" dirty="0"/>
                  <a:t> </a:t>
                </a:r>
                <a14:m>
                  <m:oMath xmlns:m="http://schemas.openxmlformats.org/officeDocument/2006/math">
                    <m:r>
                      <a:rPr sz="2000">
                        <a:latin typeface="Cambria Math"/>
                      </a:rPr>
                      <m:t>𝜎</m:t>
                    </m:r>
                  </m:oMath>
                </a14:m>
                <a:r>
                  <a:rPr sz="1800" dirty="0"/>
                  <a:t> </a:t>
                </a:r>
                <a:r>
                  <a:rPr sz="2000" dirty="0"/>
                  <a:t>Unknown)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b="-6667"/>
                </a:stretch>
              </a:blipFill>
            </p:spPr>
            <p:txBody>
              <a:bodyPr/>
              <a:lstStyle/>
              <a:p>
                <a:r>
                  <a:rPr lang="en-US">
                    <a:noFill/>
                  </a:rPr>
                  <a:t> </a:t>
                </a:r>
              </a:p>
            </p:txBody>
          </p:sp>
        </mc:Fallback>
      </mc:AlternateContent>
      <p:sp>
        <p:nvSpPr>
          <p:cNvPr id="3" name="Text Placeholder 2"/>
          <p:cNvSpPr>
            <a:spLocks noGrp="1"/>
          </p:cNvSpPr>
          <p:nvPr>
            <p:ph type="body" sz="quarter" idx="10"/>
          </p:nvPr>
        </p:nvSpPr>
        <p:spPr/>
        <p:txBody>
          <a:bodyPr>
            <a:normAutofit/>
          </a:bodyPr>
          <a:lstStyle/>
          <a:p>
            <a:pPr>
              <a:defRPr b="1"/>
            </a:pPr>
            <a:r>
              <a:rPr sz="2800"/>
              <a:t>Step 3: Gather data and calculate the necessary sample statistics.</a:t>
            </a:r>
          </a:p>
          <a:p>
            <a:r>
              <a:rPr sz="2800"/>
              <a:t>Since we were given raw data, we need to begin by calculating the paired differences, as well as the mean and sample standard deviation of these differences. The differences are listed in the following table.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pPr>
                  <a:defRPr sz="3200"/>
                </a:pPr>
                <a:r>
                  <a:rPr sz="2000" dirty="0"/>
                  <a:t>Example 11.3.2: Hypothesis Test for the Mean of the Paired Differences for Two Populations (Right-Tailed, Dependent Samples,</a:t>
                </a:r>
                <a:r>
                  <a:rPr sz="1800" dirty="0"/>
                  <a:t> </a:t>
                </a:r>
                <a14:m>
                  <m:oMath xmlns:m="http://schemas.openxmlformats.org/officeDocument/2006/math">
                    <m:r>
                      <a:rPr sz="2000">
                        <a:latin typeface="Cambria Math"/>
                      </a:rPr>
                      <m:t>𝜎</m:t>
                    </m:r>
                  </m:oMath>
                </a14:m>
                <a:r>
                  <a:rPr sz="1800" dirty="0"/>
                  <a:t> </a:t>
                </a:r>
                <a:r>
                  <a:rPr sz="2000" dirty="0"/>
                  <a:t>Unknown)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2087349416"/>
                  </p:ext>
                </p:extLst>
              </p:nvPr>
            </p:nvGraphicFramePr>
            <p:xfrm>
              <a:off x="457200" y="1105523"/>
              <a:ext cx="8229600" cy="445008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4495800">
                      <a:extLst>
                        <a:ext uri="{9D8B030D-6E8A-4147-A177-3AD203B41FA5}">
                          <a16:colId xmlns:a16="http://schemas.microsoft.com/office/drawing/2014/main" val="20002"/>
                        </a:ext>
                      </a:extLst>
                    </a:gridCol>
                  </a:tblGrid>
                  <a:tr h="370840">
                    <a:tc gridSpan="3">
                      <a:txBody>
                        <a:bodyPr/>
                        <a:lstStyle/>
                        <a:p>
                          <a:pPr algn="ctr">
                            <a:defRPr sz="1800" b="1"/>
                          </a:pPr>
                          <a:r>
                            <a:t>Average Highway Speeds (in Miles per Hour)</a:t>
                          </a: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pPr algn="ctr">
                            <a:defRPr sz="1800" b="1"/>
                          </a:pPr>
                          <a:r>
                            <a:rPr sz="1800"/>
                            <a:t>Before, </a:t>
                          </a:r>
                          <a14:m>
                            <m:oMath xmlns:m="http://schemas.openxmlformats.org/officeDocument/2006/math">
                              <m:r>
                                <a:rPr sz="1800">
                                  <a:latin typeface="Cambria Math"/>
                                </a:rPr>
                                <m:t>𝑥</m:t>
                              </m:r>
                            </m:oMath>
                          </a14:m>
                          <a:endParaRPr sz="1800"/>
                        </a:p>
                      </a:txBody>
                      <a:tcPr/>
                    </a:tc>
                    <a:tc>
                      <a:txBody>
                        <a:bodyPr/>
                        <a:lstStyle/>
                        <a:p>
                          <a:pPr algn="ctr">
                            <a:defRPr sz="1800" b="1"/>
                          </a:pPr>
                          <a:r>
                            <a:rPr sz="1800"/>
                            <a:t>After, </a:t>
                          </a:r>
                          <a14:m>
                            <m:oMath xmlns:m="http://schemas.openxmlformats.org/officeDocument/2006/math">
                              <m:r>
                                <a:rPr sz="1800">
                                  <a:latin typeface="Cambria Math"/>
                                </a:rPr>
                                <m:t>𝑦</m:t>
                              </m:r>
                            </m:oMath>
                          </a14:m>
                          <a:endParaRPr sz="1800"/>
                        </a:p>
                      </a:txBody>
                      <a:tcPr/>
                    </a:tc>
                    <a:tc>
                      <a:txBody>
                        <a:bodyPr/>
                        <a:lstStyle/>
                        <a:p>
                          <a:pPr algn="ctr">
                            <a:defRPr sz="1800" b="1"/>
                          </a:pPr>
                          <a:r>
                            <a:rPr sz="1800"/>
                            <a:t>Paired Difference, </a:t>
                          </a:r>
                          <a14:m>
                            <m:oMath xmlns:m="http://schemas.openxmlformats.org/officeDocument/2006/math">
                              <m:r>
                                <a:rPr sz="1800">
                                  <a:latin typeface="Cambria Math"/>
                                </a:rPr>
                                <m:t>𝑑</m:t>
                              </m:r>
                              <m:r>
                                <a:rPr sz="1800">
                                  <a:latin typeface="Cambria Math"/>
                                </a:rPr>
                                <m:t>=</m:t>
                              </m:r>
                              <m:sSub>
                                <m:sSubPr>
                                  <m:ctrlPr>
                                    <a:rPr sz="1800" i="1">
                                      <a:latin typeface="Cambria Math" panose="02040503050406030204" pitchFamily="18" charset="0"/>
                                    </a:rPr>
                                  </m:ctrlPr>
                                </m:sSubPr>
                                <m:e>
                                  <m:r>
                                    <a:rPr sz="1800">
                                      <a:latin typeface="Cambria Math"/>
                                    </a:rPr>
                                    <m:t>𝑦</m:t>
                                  </m:r>
                                </m:e>
                                <m:sub>
                                  <m:r>
                                    <a:rPr sz="1800">
                                      <a:latin typeface="Cambria Math"/>
                                    </a:rPr>
                                    <m:t>𝑖</m:t>
                                  </m:r>
                                </m:sub>
                              </m:sSub>
                              <m:r>
                                <a:rPr sz="1800">
                                  <a:latin typeface="Cambria Math"/>
                                </a:rPr>
                                <m:t>−</m:t>
                              </m:r>
                              <m:sSub>
                                <m:sSubPr>
                                  <m:ctrlPr>
                                    <a:rPr sz="1800" i="1">
                                      <a:latin typeface="Cambria Math" panose="02040503050406030204" pitchFamily="18" charset="0"/>
                                    </a:rPr>
                                  </m:ctrlPr>
                                </m:sSubPr>
                                <m:e>
                                  <m:r>
                                    <a:rPr sz="1800">
                                      <a:latin typeface="Cambria Math"/>
                                    </a:rPr>
                                    <m:t>𝑥</m:t>
                                  </m:r>
                                </m:e>
                                <m:sub>
                                  <m:r>
                                    <a:rPr sz="1800">
                                      <a:latin typeface="Cambria Math"/>
                                    </a:rPr>
                                    <m:t>𝑖</m:t>
                                  </m:r>
                                </m:sub>
                              </m:sSub>
                            </m:oMath>
                          </a14:m>
                          <a:endParaRPr sz="1800"/>
                        </a:p>
                      </a:txBody>
                      <a:tcPr/>
                    </a:tc>
                    <a:extLst>
                      <a:ext uri="{0D108BD9-81ED-4DB2-BD59-A6C34878D82A}">
                        <a16:rowId xmlns:a16="http://schemas.microsoft.com/office/drawing/2014/main" val="10001"/>
                      </a:ext>
                    </a:extLst>
                  </a:tr>
                  <a:tr h="370840">
                    <a:tc>
                      <a:txBody>
                        <a:bodyPr/>
                        <a:lstStyle/>
                        <a:p>
                          <a:pPr algn="ctr"/>
                          <a:r>
                            <a:rPr sz="1800">
                              <a:latin typeface="Cambria Math"/>
                            </a:rPr>
                            <a:t>75.83</a:t>
                          </a:r>
                        </a:p>
                      </a:txBody>
                      <a:tcPr/>
                    </a:tc>
                    <a:tc>
                      <a:txBody>
                        <a:bodyPr/>
                        <a:lstStyle/>
                        <a:p>
                          <a:pPr algn="ctr"/>
                          <a:r>
                            <a:rPr sz="1800">
                              <a:latin typeface="Cambria Math"/>
                            </a:rPr>
                            <a:t>72.13</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−3.70</m:t>
                                </m:r>
                              </m:oMath>
                            </m:oMathPara>
                          </a14:m>
                          <a:endParaRPr/>
                        </a:p>
                      </a:txBody>
                      <a:tcPr/>
                    </a:tc>
                    <a:extLst>
                      <a:ext uri="{0D108BD9-81ED-4DB2-BD59-A6C34878D82A}">
                        <a16:rowId xmlns:a16="http://schemas.microsoft.com/office/drawing/2014/main" val="10002"/>
                      </a:ext>
                    </a:extLst>
                  </a:tr>
                  <a:tr h="370840">
                    <a:tc>
                      <a:txBody>
                        <a:bodyPr/>
                        <a:lstStyle/>
                        <a:p>
                          <a:pPr algn="ctr"/>
                          <a:r>
                            <a:rPr sz="1800">
                              <a:latin typeface="Cambria Math"/>
                            </a:rPr>
                            <a:t>80.12</a:t>
                          </a:r>
                        </a:p>
                      </a:txBody>
                      <a:tcPr/>
                    </a:tc>
                    <a:tc>
                      <a:txBody>
                        <a:bodyPr/>
                        <a:lstStyle/>
                        <a:p>
                          <a:pPr algn="ctr"/>
                          <a:r>
                            <a:rPr sz="1800">
                              <a:latin typeface="Cambria Math"/>
                            </a:rPr>
                            <a:t>73.87</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−6.25</m:t>
                                </m:r>
                              </m:oMath>
                            </m:oMathPara>
                          </a14:m>
                          <a:endParaRPr/>
                        </a:p>
                      </a:txBody>
                      <a:tcPr/>
                    </a:tc>
                    <a:extLst>
                      <a:ext uri="{0D108BD9-81ED-4DB2-BD59-A6C34878D82A}">
                        <a16:rowId xmlns:a16="http://schemas.microsoft.com/office/drawing/2014/main" val="10003"/>
                      </a:ext>
                    </a:extLst>
                  </a:tr>
                  <a:tr h="370840">
                    <a:tc>
                      <a:txBody>
                        <a:bodyPr/>
                        <a:lstStyle/>
                        <a:p>
                          <a:pPr algn="ctr"/>
                          <a:r>
                            <a:rPr sz="1800">
                              <a:latin typeface="Cambria Math"/>
                            </a:rPr>
                            <a:t>65.41</a:t>
                          </a:r>
                        </a:p>
                      </a:txBody>
                      <a:tcPr/>
                    </a:tc>
                    <a:tc>
                      <a:txBody>
                        <a:bodyPr/>
                        <a:lstStyle/>
                        <a:p>
                          <a:pPr algn="ctr"/>
                          <a:r>
                            <a:rPr sz="1800">
                              <a:latin typeface="Cambria Math"/>
                            </a:rPr>
                            <a:t>66.09</a:t>
                          </a:r>
                        </a:p>
                      </a:txBody>
                      <a:tcPr/>
                    </a:tc>
                    <a:tc>
                      <a:txBody>
                        <a:bodyPr/>
                        <a:lstStyle/>
                        <a:p>
                          <a:pPr algn="ctr"/>
                          <a:r>
                            <a:rPr sz="1800">
                              <a:latin typeface="Cambria Math"/>
                            </a:rPr>
                            <a:t>0.68</a:t>
                          </a:r>
                        </a:p>
                      </a:txBody>
                      <a:tcPr/>
                    </a:tc>
                    <a:extLst>
                      <a:ext uri="{0D108BD9-81ED-4DB2-BD59-A6C34878D82A}">
                        <a16:rowId xmlns:a16="http://schemas.microsoft.com/office/drawing/2014/main" val="10004"/>
                      </a:ext>
                    </a:extLst>
                  </a:tr>
                  <a:tr h="370840">
                    <a:tc>
                      <a:txBody>
                        <a:bodyPr/>
                        <a:lstStyle/>
                        <a:p>
                          <a:pPr algn="ctr"/>
                          <a:r>
                            <a:rPr sz="1800">
                              <a:latin typeface="Cambria Math"/>
                            </a:rPr>
                            <a:t>70.03</a:t>
                          </a:r>
                        </a:p>
                      </a:txBody>
                      <a:tcPr/>
                    </a:tc>
                    <a:tc>
                      <a:txBody>
                        <a:bodyPr/>
                        <a:lstStyle/>
                        <a:p>
                          <a:pPr algn="ctr"/>
                          <a:r>
                            <a:rPr sz="1800">
                              <a:latin typeface="Cambria Math"/>
                            </a:rPr>
                            <a:t>68.43</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−1.60</m:t>
                                </m:r>
                              </m:oMath>
                            </m:oMathPara>
                          </a14:m>
                          <a:endParaRPr/>
                        </a:p>
                      </a:txBody>
                      <a:tcPr/>
                    </a:tc>
                    <a:extLst>
                      <a:ext uri="{0D108BD9-81ED-4DB2-BD59-A6C34878D82A}">
                        <a16:rowId xmlns:a16="http://schemas.microsoft.com/office/drawing/2014/main" val="10005"/>
                      </a:ext>
                    </a:extLst>
                  </a:tr>
                  <a:tr h="370840">
                    <a:tc>
                      <a:txBody>
                        <a:bodyPr/>
                        <a:lstStyle/>
                        <a:p>
                          <a:pPr algn="ctr"/>
                          <a:r>
                            <a:rPr sz="1800">
                              <a:latin typeface="Cambria Math"/>
                            </a:rPr>
                            <a:t>73.91</a:t>
                          </a:r>
                        </a:p>
                      </a:txBody>
                      <a:tcPr/>
                    </a:tc>
                    <a:tc>
                      <a:txBody>
                        <a:bodyPr/>
                        <a:lstStyle/>
                        <a:p>
                          <a:pPr algn="ctr"/>
                          <a:r>
                            <a:rPr sz="1800">
                              <a:latin typeface="Cambria Math"/>
                            </a:rPr>
                            <a:t>71.45</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−2.46</m:t>
                                </m:r>
                              </m:oMath>
                            </m:oMathPara>
                          </a14:m>
                          <a:endParaRPr/>
                        </a:p>
                      </a:txBody>
                      <a:tcPr/>
                    </a:tc>
                    <a:extLst>
                      <a:ext uri="{0D108BD9-81ED-4DB2-BD59-A6C34878D82A}">
                        <a16:rowId xmlns:a16="http://schemas.microsoft.com/office/drawing/2014/main" val="10006"/>
                      </a:ext>
                    </a:extLst>
                  </a:tr>
                  <a:tr h="370840">
                    <a:tc>
                      <a:txBody>
                        <a:bodyPr/>
                        <a:lstStyle/>
                        <a:p>
                          <a:pPr algn="ctr"/>
                          <a:r>
                            <a:rPr sz="1800">
                              <a:latin typeface="Cambria Math"/>
                            </a:rPr>
                            <a:t>76.02</a:t>
                          </a:r>
                        </a:p>
                      </a:txBody>
                      <a:tcPr/>
                    </a:tc>
                    <a:tc>
                      <a:txBody>
                        <a:bodyPr/>
                        <a:lstStyle/>
                        <a:p>
                          <a:pPr algn="ctr"/>
                          <a:r>
                            <a:rPr sz="1800">
                              <a:latin typeface="Cambria Math"/>
                            </a:rPr>
                            <a:t>73.67</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−2.35</m:t>
                                </m:r>
                              </m:oMath>
                            </m:oMathPara>
                          </a14:m>
                          <a:endParaRPr/>
                        </a:p>
                      </a:txBody>
                      <a:tcPr/>
                    </a:tc>
                    <a:extLst>
                      <a:ext uri="{0D108BD9-81ED-4DB2-BD59-A6C34878D82A}">
                        <a16:rowId xmlns:a16="http://schemas.microsoft.com/office/drawing/2014/main" val="10007"/>
                      </a:ext>
                    </a:extLst>
                  </a:tr>
                  <a:tr h="370840">
                    <a:tc>
                      <a:txBody>
                        <a:bodyPr/>
                        <a:lstStyle/>
                        <a:p>
                          <a:pPr algn="ctr"/>
                          <a:r>
                            <a:rPr sz="1800">
                              <a:latin typeface="Cambria Math"/>
                            </a:rPr>
                            <a:t>75.10</a:t>
                          </a:r>
                        </a:p>
                      </a:txBody>
                      <a:tcPr/>
                    </a:tc>
                    <a:tc>
                      <a:txBody>
                        <a:bodyPr/>
                        <a:lstStyle/>
                        <a:p>
                          <a:pPr algn="ctr"/>
                          <a:r>
                            <a:rPr sz="1800">
                              <a:latin typeface="Cambria Math"/>
                            </a:rPr>
                            <a:t>70.19</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−4.91</m:t>
                                </m:r>
                              </m:oMath>
                            </m:oMathPara>
                          </a14:m>
                          <a:endParaRPr/>
                        </a:p>
                      </a:txBody>
                      <a:tcPr/>
                    </a:tc>
                    <a:extLst>
                      <a:ext uri="{0D108BD9-81ED-4DB2-BD59-A6C34878D82A}">
                        <a16:rowId xmlns:a16="http://schemas.microsoft.com/office/drawing/2014/main" val="10008"/>
                      </a:ext>
                    </a:extLst>
                  </a:tr>
                  <a:tr h="370840">
                    <a:tc>
                      <a:txBody>
                        <a:bodyPr/>
                        <a:lstStyle/>
                        <a:p>
                          <a:pPr algn="ctr"/>
                          <a:r>
                            <a:rPr sz="1800">
                              <a:latin typeface="Cambria Math"/>
                            </a:rPr>
                            <a:t>67.89</a:t>
                          </a:r>
                        </a:p>
                      </a:txBody>
                      <a:tcPr/>
                    </a:tc>
                    <a:tc>
                      <a:txBody>
                        <a:bodyPr/>
                        <a:lstStyle/>
                        <a:p>
                          <a:pPr algn="ctr"/>
                          <a:r>
                            <a:rPr sz="1800">
                              <a:latin typeface="Cambria Math"/>
                            </a:rPr>
                            <a:t>65.34</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−2.55</m:t>
                                </m:r>
                              </m:oMath>
                            </m:oMathPara>
                          </a14:m>
                          <a:endParaRPr/>
                        </a:p>
                      </a:txBody>
                      <a:tcPr/>
                    </a:tc>
                    <a:extLst>
                      <a:ext uri="{0D108BD9-81ED-4DB2-BD59-A6C34878D82A}">
                        <a16:rowId xmlns:a16="http://schemas.microsoft.com/office/drawing/2014/main" val="10009"/>
                      </a:ext>
                    </a:extLst>
                  </a:tr>
                  <a:tr h="370840">
                    <a:tc>
                      <a:txBody>
                        <a:bodyPr/>
                        <a:lstStyle/>
                        <a:p>
                          <a:pPr algn="ctr"/>
                          <a:r>
                            <a:rPr sz="1800">
                              <a:latin typeface="Cambria Math"/>
                            </a:rPr>
                            <a:t>81.12</a:t>
                          </a:r>
                        </a:p>
                      </a:txBody>
                      <a:tcPr/>
                    </a:tc>
                    <a:tc>
                      <a:txBody>
                        <a:bodyPr/>
                        <a:lstStyle/>
                        <a:p>
                          <a:pPr algn="ctr"/>
                          <a:r>
                            <a:rPr sz="1800">
                              <a:latin typeface="Cambria Math"/>
                            </a:rPr>
                            <a:t>75.31</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−5.81</m:t>
                                </m:r>
                              </m:oMath>
                            </m:oMathPara>
                          </a14:m>
                          <a:endParaRPr/>
                        </a:p>
                      </a:txBody>
                      <a:tcPr/>
                    </a:tc>
                    <a:extLst>
                      <a:ext uri="{0D108BD9-81ED-4DB2-BD59-A6C34878D82A}">
                        <a16:rowId xmlns:a16="http://schemas.microsoft.com/office/drawing/2014/main" val="10010"/>
                      </a:ext>
                    </a:extLst>
                  </a:tr>
                  <a:tr h="370840">
                    <a:tc>
                      <a:txBody>
                        <a:bodyPr/>
                        <a:lstStyle/>
                        <a:p>
                          <a:pPr algn="ctr"/>
                          <a:r>
                            <a:rPr sz="1800">
                              <a:latin typeface="Cambria Math"/>
                            </a:rPr>
                            <a:t>77.67</a:t>
                          </a:r>
                        </a:p>
                      </a:txBody>
                      <a:tcPr/>
                    </a:tc>
                    <a:tc>
                      <a:txBody>
                        <a:bodyPr/>
                        <a:lstStyle/>
                        <a:p>
                          <a:pPr algn="ctr"/>
                          <a:r>
                            <a:rPr sz="1800">
                              <a:latin typeface="Cambria Math"/>
                            </a:rPr>
                            <a:t>70.92</a:t>
                          </a: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a:rPr>
                                  <m:t>−6.75</m:t>
                                </m:r>
                              </m:oMath>
                            </m:oMathPara>
                          </a14:m>
                          <a:endParaRPr dirty="0"/>
                        </a:p>
                      </a:txBody>
                      <a:tcPr/>
                    </a:tc>
                    <a:extLst>
                      <a:ext uri="{0D108BD9-81ED-4DB2-BD59-A6C34878D82A}">
                        <a16:rowId xmlns:a16="http://schemas.microsoft.com/office/drawing/2014/main" val="10011"/>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2087349416"/>
                  </p:ext>
                </p:extLst>
              </p:nvPr>
            </p:nvGraphicFramePr>
            <p:xfrm>
              <a:off x="457200" y="1105523"/>
              <a:ext cx="8229600" cy="445008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4495800">
                      <a:extLst>
                        <a:ext uri="{9D8B030D-6E8A-4147-A177-3AD203B41FA5}">
                          <a16:colId xmlns:a16="http://schemas.microsoft.com/office/drawing/2014/main" val="20002"/>
                        </a:ext>
                      </a:extLst>
                    </a:gridCol>
                  </a:tblGrid>
                  <a:tr h="370840">
                    <a:tc gridSpan="3">
                      <a:txBody>
                        <a:bodyPr/>
                        <a:lstStyle/>
                        <a:p>
                          <a:pPr algn="ctr">
                            <a:defRPr sz="1800" b="1"/>
                          </a:pPr>
                          <a:r>
                            <a:t>Average Highway Speeds (in Miles per Hour)</a:t>
                          </a: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endParaRPr lang="en-US"/>
                        </a:p>
                      </a:txBody>
                      <a:tcPr>
                        <a:blipFill>
                          <a:blip r:embed="rId3"/>
                          <a:stretch>
                            <a:fillRect l="-694" t="-108197" r="-370486" b="-1021311"/>
                          </a:stretch>
                        </a:blipFill>
                      </a:tcPr>
                    </a:tc>
                    <a:tc>
                      <a:txBody>
                        <a:bodyPr/>
                        <a:lstStyle/>
                        <a:p>
                          <a:endParaRPr lang="en-US"/>
                        </a:p>
                      </a:txBody>
                      <a:tcPr>
                        <a:blipFill>
                          <a:blip r:embed="rId3"/>
                          <a:stretch>
                            <a:fillRect l="-89231" t="-108197" r="-228308" b="-1021311"/>
                          </a:stretch>
                        </a:blipFill>
                      </a:tcPr>
                    </a:tc>
                    <a:tc>
                      <a:txBody>
                        <a:bodyPr/>
                        <a:lstStyle/>
                        <a:p>
                          <a:endParaRPr lang="en-US"/>
                        </a:p>
                      </a:txBody>
                      <a:tcPr>
                        <a:blipFill>
                          <a:blip r:embed="rId3"/>
                          <a:stretch>
                            <a:fillRect l="-83446" t="-108197" r="-678" b="-1021311"/>
                          </a:stretch>
                        </a:blipFill>
                      </a:tcPr>
                    </a:tc>
                    <a:extLst>
                      <a:ext uri="{0D108BD9-81ED-4DB2-BD59-A6C34878D82A}">
                        <a16:rowId xmlns:a16="http://schemas.microsoft.com/office/drawing/2014/main" val="10001"/>
                      </a:ext>
                    </a:extLst>
                  </a:tr>
                  <a:tr h="370840">
                    <a:tc>
                      <a:txBody>
                        <a:bodyPr/>
                        <a:lstStyle/>
                        <a:p>
                          <a:pPr algn="ctr"/>
                          <a:r>
                            <a:rPr sz="1800">
                              <a:latin typeface="Cambria Math"/>
                            </a:rPr>
                            <a:t>75.83</a:t>
                          </a:r>
                        </a:p>
                      </a:txBody>
                      <a:tcPr/>
                    </a:tc>
                    <a:tc>
                      <a:txBody>
                        <a:bodyPr/>
                        <a:lstStyle/>
                        <a:p>
                          <a:pPr algn="ctr"/>
                          <a:r>
                            <a:rPr sz="1800">
                              <a:latin typeface="Cambria Math"/>
                            </a:rPr>
                            <a:t>72.13</a:t>
                          </a:r>
                        </a:p>
                      </a:txBody>
                      <a:tcPr/>
                    </a:tc>
                    <a:tc>
                      <a:txBody>
                        <a:bodyPr/>
                        <a:lstStyle/>
                        <a:p>
                          <a:endParaRPr lang="en-US"/>
                        </a:p>
                      </a:txBody>
                      <a:tcPr>
                        <a:blipFill>
                          <a:blip r:embed="rId3"/>
                          <a:stretch>
                            <a:fillRect l="-83446" t="-208197" r="-678" b="-921311"/>
                          </a:stretch>
                        </a:blipFill>
                      </a:tcPr>
                    </a:tc>
                    <a:extLst>
                      <a:ext uri="{0D108BD9-81ED-4DB2-BD59-A6C34878D82A}">
                        <a16:rowId xmlns:a16="http://schemas.microsoft.com/office/drawing/2014/main" val="10002"/>
                      </a:ext>
                    </a:extLst>
                  </a:tr>
                  <a:tr h="370840">
                    <a:tc>
                      <a:txBody>
                        <a:bodyPr/>
                        <a:lstStyle/>
                        <a:p>
                          <a:pPr algn="ctr"/>
                          <a:r>
                            <a:rPr sz="1800">
                              <a:latin typeface="Cambria Math"/>
                            </a:rPr>
                            <a:t>80.12</a:t>
                          </a:r>
                        </a:p>
                      </a:txBody>
                      <a:tcPr/>
                    </a:tc>
                    <a:tc>
                      <a:txBody>
                        <a:bodyPr/>
                        <a:lstStyle/>
                        <a:p>
                          <a:pPr algn="ctr"/>
                          <a:r>
                            <a:rPr sz="1800">
                              <a:latin typeface="Cambria Math"/>
                            </a:rPr>
                            <a:t>73.87</a:t>
                          </a:r>
                        </a:p>
                      </a:txBody>
                      <a:tcPr/>
                    </a:tc>
                    <a:tc>
                      <a:txBody>
                        <a:bodyPr/>
                        <a:lstStyle/>
                        <a:p>
                          <a:endParaRPr lang="en-US"/>
                        </a:p>
                      </a:txBody>
                      <a:tcPr>
                        <a:blipFill>
                          <a:blip r:embed="rId3"/>
                          <a:stretch>
                            <a:fillRect l="-83446" t="-308197" r="-678" b="-821311"/>
                          </a:stretch>
                        </a:blipFill>
                      </a:tcPr>
                    </a:tc>
                    <a:extLst>
                      <a:ext uri="{0D108BD9-81ED-4DB2-BD59-A6C34878D82A}">
                        <a16:rowId xmlns:a16="http://schemas.microsoft.com/office/drawing/2014/main" val="10003"/>
                      </a:ext>
                    </a:extLst>
                  </a:tr>
                  <a:tr h="370840">
                    <a:tc>
                      <a:txBody>
                        <a:bodyPr/>
                        <a:lstStyle/>
                        <a:p>
                          <a:pPr algn="ctr"/>
                          <a:r>
                            <a:rPr sz="1800">
                              <a:latin typeface="Cambria Math"/>
                            </a:rPr>
                            <a:t>65.41</a:t>
                          </a:r>
                        </a:p>
                      </a:txBody>
                      <a:tcPr/>
                    </a:tc>
                    <a:tc>
                      <a:txBody>
                        <a:bodyPr/>
                        <a:lstStyle/>
                        <a:p>
                          <a:pPr algn="ctr"/>
                          <a:r>
                            <a:rPr sz="1800">
                              <a:latin typeface="Cambria Math"/>
                            </a:rPr>
                            <a:t>66.09</a:t>
                          </a:r>
                        </a:p>
                      </a:txBody>
                      <a:tcPr/>
                    </a:tc>
                    <a:tc>
                      <a:txBody>
                        <a:bodyPr/>
                        <a:lstStyle/>
                        <a:p>
                          <a:pPr algn="ctr"/>
                          <a:r>
                            <a:rPr sz="1800">
                              <a:latin typeface="Cambria Math"/>
                            </a:rPr>
                            <a:t>0.68</a:t>
                          </a:r>
                        </a:p>
                      </a:txBody>
                      <a:tcPr/>
                    </a:tc>
                    <a:extLst>
                      <a:ext uri="{0D108BD9-81ED-4DB2-BD59-A6C34878D82A}">
                        <a16:rowId xmlns:a16="http://schemas.microsoft.com/office/drawing/2014/main" val="10004"/>
                      </a:ext>
                    </a:extLst>
                  </a:tr>
                  <a:tr h="370840">
                    <a:tc>
                      <a:txBody>
                        <a:bodyPr/>
                        <a:lstStyle/>
                        <a:p>
                          <a:pPr algn="ctr"/>
                          <a:r>
                            <a:rPr sz="1800">
                              <a:latin typeface="Cambria Math"/>
                            </a:rPr>
                            <a:t>70.03</a:t>
                          </a:r>
                        </a:p>
                      </a:txBody>
                      <a:tcPr/>
                    </a:tc>
                    <a:tc>
                      <a:txBody>
                        <a:bodyPr/>
                        <a:lstStyle/>
                        <a:p>
                          <a:pPr algn="ctr"/>
                          <a:r>
                            <a:rPr sz="1800">
                              <a:latin typeface="Cambria Math"/>
                            </a:rPr>
                            <a:t>68.43</a:t>
                          </a:r>
                        </a:p>
                      </a:txBody>
                      <a:tcPr/>
                    </a:tc>
                    <a:tc>
                      <a:txBody>
                        <a:bodyPr/>
                        <a:lstStyle/>
                        <a:p>
                          <a:endParaRPr lang="en-US"/>
                        </a:p>
                      </a:txBody>
                      <a:tcPr>
                        <a:blipFill>
                          <a:blip r:embed="rId3"/>
                          <a:stretch>
                            <a:fillRect l="-83446" t="-508197" r="-678" b="-621311"/>
                          </a:stretch>
                        </a:blipFill>
                      </a:tcPr>
                    </a:tc>
                    <a:extLst>
                      <a:ext uri="{0D108BD9-81ED-4DB2-BD59-A6C34878D82A}">
                        <a16:rowId xmlns:a16="http://schemas.microsoft.com/office/drawing/2014/main" val="10005"/>
                      </a:ext>
                    </a:extLst>
                  </a:tr>
                  <a:tr h="370840">
                    <a:tc>
                      <a:txBody>
                        <a:bodyPr/>
                        <a:lstStyle/>
                        <a:p>
                          <a:pPr algn="ctr"/>
                          <a:r>
                            <a:rPr sz="1800">
                              <a:latin typeface="Cambria Math"/>
                            </a:rPr>
                            <a:t>73.91</a:t>
                          </a:r>
                        </a:p>
                      </a:txBody>
                      <a:tcPr/>
                    </a:tc>
                    <a:tc>
                      <a:txBody>
                        <a:bodyPr/>
                        <a:lstStyle/>
                        <a:p>
                          <a:pPr algn="ctr"/>
                          <a:r>
                            <a:rPr sz="1800">
                              <a:latin typeface="Cambria Math"/>
                            </a:rPr>
                            <a:t>71.45</a:t>
                          </a:r>
                        </a:p>
                      </a:txBody>
                      <a:tcPr/>
                    </a:tc>
                    <a:tc>
                      <a:txBody>
                        <a:bodyPr/>
                        <a:lstStyle/>
                        <a:p>
                          <a:endParaRPr lang="en-US"/>
                        </a:p>
                      </a:txBody>
                      <a:tcPr>
                        <a:blipFill>
                          <a:blip r:embed="rId3"/>
                          <a:stretch>
                            <a:fillRect l="-83446" t="-618333" r="-678" b="-531667"/>
                          </a:stretch>
                        </a:blipFill>
                      </a:tcPr>
                    </a:tc>
                    <a:extLst>
                      <a:ext uri="{0D108BD9-81ED-4DB2-BD59-A6C34878D82A}">
                        <a16:rowId xmlns:a16="http://schemas.microsoft.com/office/drawing/2014/main" val="10006"/>
                      </a:ext>
                    </a:extLst>
                  </a:tr>
                  <a:tr h="370840">
                    <a:tc>
                      <a:txBody>
                        <a:bodyPr/>
                        <a:lstStyle/>
                        <a:p>
                          <a:pPr algn="ctr"/>
                          <a:r>
                            <a:rPr sz="1800">
                              <a:latin typeface="Cambria Math"/>
                            </a:rPr>
                            <a:t>76.02</a:t>
                          </a:r>
                        </a:p>
                      </a:txBody>
                      <a:tcPr/>
                    </a:tc>
                    <a:tc>
                      <a:txBody>
                        <a:bodyPr/>
                        <a:lstStyle/>
                        <a:p>
                          <a:pPr algn="ctr"/>
                          <a:r>
                            <a:rPr sz="1800">
                              <a:latin typeface="Cambria Math"/>
                            </a:rPr>
                            <a:t>73.67</a:t>
                          </a:r>
                        </a:p>
                      </a:txBody>
                      <a:tcPr/>
                    </a:tc>
                    <a:tc>
                      <a:txBody>
                        <a:bodyPr/>
                        <a:lstStyle/>
                        <a:p>
                          <a:endParaRPr lang="en-US"/>
                        </a:p>
                      </a:txBody>
                      <a:tcPr>
                        <a:blipFill>
                          <a:blip r:embed="rId3"/>
                          <a:stretch>
                            <a:fillRect l="-83446" t="-706557" r="-678" b="-422951"/>
                          </a:stretch>
                        </a:blipFill>
                      </a:tcPr>
                    </a:tc>
                    <a:extLst>
                      <a:ext uri="{0D108BD9-81ED-4DB2-BD59-A6C34878D82A}">
                        <a16:rowId xmlns:a16="http://schemas.microsoft.com/office/drawing/2014/main" val="10007"/>
                      </a:ext>
                    </a:extLst>
                  </a:tr>
                  <a:tr h="370840">
                    <a:tc>
                      <a:txBody>
                        <a:bodyPr/>
                        <a:lstStyle/>
                        <a:p>
                          <a:pPr algn="ctr"/>
                          <a:r>
                            <a:rPr sz="1800">
                              <a:latin typeface="Cambria Math"/>
                            </a:rPr>
                            <a:t>75.10</a:t>
                          </a:r>
                        </a:p>
                      </a:txBody>
                      <a:tcPr/>
                    </a:tc>
                    <a:tc>
                      <a:txBody>
                        <a:bodyPr/>
                        <a:lstStyle/>
                        <a:p>
                          <a:pPr algn="ctr"/>
                          <a:r>
                            <a:rPr sz="1800">
                              <a:latin typeface="Cambria Math"/>
                            </a:rPr>
                            <a:t>70.19</a:t>
                          </a:r>
                        </a:p>
                      </a:txBody>
                      <a:tcPr/>
                    </a:tc>
                    <a:tc>
                      <a:txBody>
                        <a:bodyPr/>
                        <a:lstStyle/>
                        <a:p>
                          <a:endParaRPr lang="en-US"/>
                        </a:p>
                      </a:txBody>
                      <a:tcPr>
                        <a:blipFill>
                          <a:blip r:embed="rId3"/>
                          <a:stretch>
                            <a:fillRect l="-83446" t="-806557" r="-678" b="-322951"/>
                          </a:stretch>
                        </a:blipFill>
                      </a:tcPr>
                    </a:tc>
                    <a:extLst>
                      <a:ext uri="{0D108BD9-81ED-4DB2-BD59-A6C34878D82A}">
                        <a16:rowId xmlns:a16="http://schemas.microsoft.com/office/drawing/2014/main" val="10008"/>
                      </a:ext>
                    </a:extLst>
                  </a:tr>
                  <a:tr h="370840">
                    <a:tc>
                      <a:txBody>
                        <a:bodyPr/>
                        <a:lstStyle/>
                        <a:p>
                          <a:pPr algn="ctr"/>
                          <a:r>
                            <a:rPr sz="1800">
                              <a:latin typeface="Cambria Math"/>
                            </a:rPr>
                            <a:t>67.89</a:t>
                          </a:r>
                        </a:p>
                      </a:txBody>
                      <a:tcPr/>
                    </a:tc>
                    <a:tc>
                      <a:txBody>
                        <a:bodyPr/>
                        <a:lstStyle/>
                        <a:p>
                          <a:pPr algn="ctr"/>
                          <a:r>
                            <a:rPr sz="1800">
                              <a:latin typeface="Cambria Math"/>
                            </a:rPr>
                            <a:t>65.34</a:t>
                          </a:r>
                        </a:p>
                      </a:txBody>
                      <a:tcPr/>
                    </a:tc>
                    <a:tc>
                      <a:txBody>
                        <a:bodyPr/>
                        <a:lstStyle/>
                        <a:p>
                          <a:endParaRPr lang="en-US"/>
                        </a:p>
                      </a:txBody>
                      <a:tcPr>
                        <a:blipFill>
                          <a:blip r:embed="rId3"/>
                          <a:stretch>
                            <a:fillRect l="-83446" t="-906557" r="-678" b="-222951"/>
                          </a:stretch>
                        </a:blipFill>
                      </a:tcPr>
                    </a:tc>
                    <a:extLst>
                      <a:ext uri="{0D108BD9-81ED-4DB2-BD59-A6C34878D82A}">
                        <a16:rowId xmlns:a16="http://schemas.microsoft.com/office/drawing/2014/main" val="10009"/>
                      </a:ext>
                    </a:extLst>
                  </a:tr>
                  <a:tr h="370840">
                    <a:tc>
                      <a:txBody>
                        <a:bodyPr/>
                        <a:lstStyle/>
                        <a:p>
                          <a:pPr algn="ctr"/>
                          <a:r>
                            <a:rPr sz="1800">
                              <a:latin typeface="Cambria Math"/>
                            </a:rPr>
                            <a:t>81.12</a:t>
                          </a:r>
                        </a:p>
                      </a:txBody>
                      <a:tcPr/>
                    </a:tc>
                    <a:tc>
                      <a:txBody>
                        <a:bodyPr/>
                        <a:lstStyle/>
                        <a:p>
                          <a:pPr algn="ctr"/>
                          <a:r>
                            <a:rPr sz="1800">
                              <a:latin typeface="Cambria Math"/>
                            </a:rPr>
                            <a:t>75.31</a:t>
                          </a:r>
                        </a:p>
                      </a:txBody>
                      <a:tcPr/>
                    </a:tc>
                    <a:tc>
                      <a:txBody>
                        <a:bodyPr/>
                        <a:lstStyle/>
                        <a:p>
                          <a:endParaRPr lang="en-US"/>
                        </a:p>
                      </a:txBody>
                      <a:tcPr>
                        <a:blipFill>
                          <a:blip r:embed="rId3"/>
                          <a:stretch>
                            <a:fillRect l="-83446" t="-1006557" r="-678" b="-122951"/>
                          </a:stretch>
                        </a:blipFill>
                      </a:tcPr>
                    </a:tc>
                    <a:extLst>
                      <a:ext uri="{0D108BD9-81ED-4DB2-BD59-A6C34878D82A}">
                        <a16:rowId xmlns:a16="http://schemas.microsoft.com/office/drawing/2014/main" val="10010"/>
                      </a:ext>
                    </a:extLst>
                  </a:tr>
                  <a:tr h="370840">
                    <a:tc>
                      <a:txBody>
                        <a:bodyPr/>
                        <a:lstStyle/>
                        <a:p>
                          <a:pPr algn="ctr"/>
                          <a:r>
                            <a:rPr sz="1800">
                              <a:latin typeface="Cambria Math"/>
                            </a:rPr>
                            <a:t>77.67</a:t>
                          </a:r>
                        </a:p>
                      </a:txBody>
                      <a:tcPr/>
                    </a:tc>
                    <a:tc>
                      <a:txBody>
                        <a:bodyPr/>
                        <a:lstStyle/>
                        <a:p>
                          <a:pPr algn="ctr"/>
                          <a:r>
                            <a:rPr sz="1800">
                              <a:latin typeface="Cambria Math"/>
                            </a:rPr>
                            <a:t>70.92</a:t>
                          </a:r>
                        </a:p>
                      </a:txBody>
                      <a:tcPr/>
                    </a:tc>
                    <a:tc>
                      <a:txBody>
                        <a:bodyPr/>
                        <a:lstStyle/>
                        <a:p>
                          <a:endParaRPr lang="en-US"/>
                        </a:p>
                      </a:txBody>
                      <a:tcPr>
                        <a:blipFill>
                          <a:blip r:embed="rId3"/>
                          <a:stretch>
                            <a:fillRect l="-83446" t="-1106557" r="-678" b="-22951"/>
                          </a:stretch>
                        </a:blipFill>
                      </a:tcPr>
                    </a:tc>
                    <a:extLst>
                      <a:ext uri="{0D108BD9-81ED-4DB2-BD59-A6C34878D82A}">
                        <a16:rowId xmlns:a16="http://schemas.microsoft.com/office/drawing/2014/main" val="10011"/>
                      </a:ext>
                    </a:extLst>
                  </a:tr>
                </a:tbl>
              </a:graphicData>
            </a:graphic>
          </p:graphicFrame>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pPr>
                  <a:defRPr sz="3200"/>
                </a:pPr>
                <a:r>
                  <a:rPr sz="2000" dirty="0"/>
                  <a:t>Example 11.3.2: Hypothesis Test for the Mean of the Paired Differences for Two Populations (Right-Tailed, Dependent Samples,</a:t>
                </a:r>
                <a:r>
                  <a:rPr sz="1800" dirty="0"/>
                  <a:t> </a:t>
                </a:r>
                <a14:m>
                  <m:oMath xmlns:m="http://schemas.openxmlformats.org/officeDocument/2006/math">
                    <m:r>
                      <a:rPr sz="2000">
                        <a:latin typeface="Cambria Math"/>
                      </a:rPr>
                      <m:t>𝜎</m:t>
                    </m:r>
                  </m:oMath>
                </a14:m>
                <a:r>
                  <a:rPr sz="1800" dirty="0"/>
                  <a:t> </a:t>
                </a:r>
                <a:r>
                  <a:rPr sz="2000" dirty="0"/>
                  <a:t>Unknown)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62500" lnSpcReduction="20000"/>
              </a:bodyPr>
              <a:lstStyle/>
              <a:p>
                <a:pPr>
                  <a:defRPr b="1"/>
                </a:pPr>
                <a:r>
                  <a:rPr sz="2800" dirty="0"/>
                  <a:t>Tables:</a:t>
                </a:r>
              </a:p>
              <a:p>
                <a:pPr>
                  <a:defRPr sz="2800"/>
                </a:pPr>
                <a:r>
                  <a:rPr sz="2800" dirty="0"/>
                  <a:t>If you are using the critical </a:t>
                </a:r>
                <a14:m>
                  <m:oMath xmlns:m="http://schemas.openxmlformats.org/officeDocument/2006/math">
                    <m:r>
                      <a:rPr>
                        <a:latin typeface="Cambria Math" panose="02040503050406030204" pitchFamily="18" charset="0"/>
                      </a:rPr>
                      <m:t>𝑡</m:t>
                    </m:r>
                  </m:oMath>
                </a14:m>
                <a:r>
                  <a:rPr sz="2800" dirty="0"/>
                  <a:t>-values table to determine the rejection region, you need to calculate the value of the </a:t>
                </a:r>
                <a14:m>
                  <m:oMath xmlns:m="http://schemas.openxmlformats.org/officeDocument/2006/math">
                    <m:r>
                      <a:rPr>
                        <a:latin typeface="Cambria Math" panose="02040503050406030204" pitchFamily="18" charset="0"/>
                      </a:rPr>
                      <m:t>𝑡</m:t>
                    </m:r>
                  </m:oMath>
                </a14:m>
                <a:r>
                  <a:rPr sz="2800" dirty="0"/>
                  <a:t>-test statistic using the mean and standard deviation of the paired differences which we just found.</a:t>
                </a:r>
              </a:p>
              <a:p>
                <a:pPr>
                  <a:defRPr sz="2800"/>
                </a:pPr>
                <a:r>
                  <a:rPr sz="2800" dirty="0"/>
                  <a:t>The mean of these paired differences is </a:t>
                </a:r>
                <a14:m>
                  <m:oMath xmlns:m="http://schemas.openxmlformats.org/officeDocument/2006/math">
                    <m:bar>
                      <m:barPr>
                        <m:pos m:val="top"/>
                        <m:ctrlPr>
                          <a:rPr i="1">
                            <a:latin typeface="Cambria Math" panose="02040503050406030204" pitchFamily="18" charset="0"/>
                          </a:rPr>
                        </m:ctrlPr>
                      </m:barPr>
                      <m:e>
                        <m:r>
                          <a:rPr>
                            <a:latin typeface="Cambria Math" panose="02040503050406030204" pitchFamily="18" charset="0"/>
                          </a:rPr>
                          <m:t>𝑑</m:t>
                        </m:r>
                      </m:e>
                    </m:bar>
                    <m:r>
                      <a:rPr>
                        <a:latin typeface="Cambria Math" panose="02040503050406030204" pitchFamily="18" charset="0"/>
                      </a:rPr>
                      <m:t>=−3.57</m:t>
                    </m:r>
                  </m:oMath>
                </a14:m>
                <a:r>
                  <a:rPr sz="2800" dirty="0"/>
                  <a:t> and the sample standard deviation,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𝑑</m:t>
                        </m:r>
                      </m:sub>
                    </m:sSub>
                  </m:oMath>
                </a14:m>
                <a:r>
                  <a:rPr sz="2800" dirty="0"/>
                  <a:t>, is approximately </a:t>
                </a:r>
                <a:r>
                  <a:rPr sz="2800" dirty="0">
                    <a:latin typeface="Cambria Math"/>
                  </a:rPr>
                  <a:t>2.352993</a:t>
                </a:r>
                <a:r>
                  <a:rPr sz="2800" dirty="0"/>
                  <a:t>. Substituting these values into the formula for the test statistic, we obtain the following.</a:t>
                </a:r>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𝑡</m:t>
                      </m:r>
                      <m:r>
                        <a:rPr>
                          <a:latin typeface="Cambria Math" panose="02040503050406030204" pitchFamily="18" charset="0"/>
                        </a:rPr>
                        <m:t>=</m:t>
                      </m:r>
                      <m:f>
                        <m:fPr>
                          <m:ctrlPr>
                            <a:rPr i="1">
                              <a:latin typeface="Cambria Math" panose="02040503050406030204" pitchFamily="18" charset="0"/>
                            </a:rPr>
                          </m:ctrlPr>
                        </m:fPr>
                        <m:num>
                          <m:bar>
                            <m:barPr>
                              <m:pos m:val="top"/>
                              <m:ctrlPr>
                                <a:rPr i="1">
                                  <a:latin typeface="Cambria Math" panose="02040503050406030204" pitchFamily="18" charset="0"/>
                                </a:rPr>
                              </m:ctrlPr>
                            </m:barPr>
                            <m:e>
                              <m:r>
                                <a:rPr>
                                  <a:latin typeface="Cambria Math" panose="02040503050406030204" pitchFamily="18" charset="0"/>
                                </a:rPr>
                                <m:t>𝑑</m:t>
                              </m:r>
                            </m:e>
                          </m:ba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𝜇</m:t>
                              </m:r>
                            </m:e>
                            <m:sub>
                              <m:r>
                                <a:rPr>
                                  <a:latin typeface="Cambria Math" panose="02040503050406030204" pitchFamily="18" charset="0"/>
                                </a:rPr>
                                <m:t>𝑑</m:t>
                              </m:r>
                            </m:sub>
                          </m:sSub>
                        </m:num>
                        <m:den>
                          <m:d>
                            <m:dPr>
                              <m:ctrlPr>
                                <a:rPr i="1">
                                  <a:latin typeface="Cambria Math" panose="02040503050406030204" pitchFamily="18" charset="0"/>
                                </a:rPr>
                              </m:ctrlPr>
                            </m:dPr>
                            <m:e>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𝑑</m:t>
                                      </m:r>
                                    </m:sub>
                                  </m:sSub>
                                </m:num>
                                <m:den>
                                  <m:rad>
                                    <m:radPr>
                                      <m:degHide m:val="on"/>
                                      <m:ctrlPr>
                                        <a:rPr i="1">
                                          <a:latin typeface="Cambria Math" panose="02040503050406030204" pitchFamily="18" charset="0"/>
                                        </a:rPr>
                                      </m:ctrlPr>
                                    </m:radPr>
                                    <m:deg/>
                                    <m:e>
                                      <m:r>
                                        <a:rPr>
                                          <a:latin typeface="Cambria Math" panose="02040503050406030204" pitchFamily="18" charset="0"/>
                                        </a:rPr>
                                        <m:t>𝑛</m:t>
                                      </m:r>
                                    </m:e>
                                  </m:rad>
                                </m:den>
                              </m:f>
                            </m:e>
                          </m:d>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𝑡</m:t>
                          </m:r>
                        </m:e>
                      </m:phant>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−3.57−</m:t>
                          </m:r>
                          <m:d>
                            <m:dPr>
                              <m:ctrlPr>
                                <a:rPr i="1">
                                  <a:latin typeface="Cambria Math" panose="02040503050406030204" pitchFamily="18" charset="0"/>
                                </a:rPr>
                              </m:ctrlPr>
                            </m:dPr>
                            <m:e>
                              <m:r>
                                <a:rPr>
                                  <a:latin typeface="Cambria Math" panose="02040503050406030204" pitchFamily="18" charset="0"/>
                                </a:rPr>
                                <m:t>−5</m:t>
                              </m:r>
                            </m:e>
                          </m:d>
                        </m:num>
                        <m:den>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2.352993</m:t>
                                  </m:r>
                                </m:num>
                                <m:den>
                                  <m:rad>
                                    <m:radPr>
                                      <m:degHide m:val="on"/>
                                      <m:ctrlPr>
                                        <a:rPr i="1">
                                          <a:latin typeface="Cambria Math" panose="02040503050406030204" pitchFamily="18" charset="0"/>
                                        </a:rPr>
                                      </m:ctrlPr>
                                    </m:radPr>
                                    <m:deg/>
                                    <m:e>
                                      <m:r>
                                        <a:rPr>
                                          <a:latin typeface="Cambria Math" panose="02040503050406030204" pitchFamily="18" charset="0"/>
                                        </a:rPr>
                                        <m:t>10</m:t>
                                      </m:r>
                                    </m:e>
                                  </m:rad>
                                </m:den>
                              </m:f>
                            </m:e>
                          </m:d>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𝑡</m:t>
                          </m:r>
                        </m:e>
                      </m:phant>
                      <m:r>
                        <a:rPr>
                          <a:latin typeface="Cambria Math" panose="02040503050406030204" pitchFamily="18" charset="0"/>
                        </a:rPr>
                        <m:t>≈1.922</m:t>
                      </m:r>
                    </m:oMath>
                  </m:oMathPara>
                </a14:m>
                <a:endParaRPr sz="2800" dirty="0"/>
              </a:p>
              <a:p>
                <a:pPr>
                  <a:defRPr sz="2800"/>
                </a:pPr>
                <a:r>
                  <a:rPr sz="2800" dirty="0"/>
                  <a:t>Note that, in the previous formula,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𝜇</m:t>
                        </m:r>
                      </m:e>
                      <m:sub>
                        <m:r>
                          <a:rPr>
                            <a:latin typeface="Cambria Math" panose="02040503050406030204" pitchFamily="18" charset="0"/>
                          </a:rPr>
                          <m:t>𝑑</m:t>
                        </m:r>
                      </m:sub>
                    </m:sSub>
                    <m:r>
                      <a:rPr>
                        <a:latin typeface="Cambria Math" panose="02040503050406030204" pitchFamily="18" charset="0"/>
                      </a:rPr>
                      <m:t>=−5</m:t>
                    </m:r>
                  </m:oMath>
                </a14:m>
                <a:r>
                  <a:rPr sz="2800" dirty="0"/>
                  <a:t> because the hypothesized mean of the paired differences for the population data is </a:t>
                </a:r>
                <a14:m>
                  <m:oMath xmlns:m="http://schemas.openxmlformats.org/officeDocument/2006/math">
                    <m:r>
                      <a:rPr>
                        <a:latin typeface="Cambria Math" panose="02040503050406030204" pitchFamily="18" charset="0"/>
                      </a:rPr>
                      <m:t>−5</m:t>
                    </m:r>
                  </m:oMath>
                </a14:m>
                <a:r>
                  <a:rPr sz="2800" dirty="0"/>
                  <a:t>. This is indicated in the statement of the null hypothesis,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0</m:t>
                        </m:r>
                      </m:sub>
                    </m:sSub>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593" t="-1718"/>
                </a:stretch>
              </a:blipFill>
            </p:spPr>
            <p:txBody>
              <a:bodyPr/>
              <a:lstStyle/>
              <a:p>
                <a:r>
                  <a:rPr lang="en-US">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Technology</a:t>
            </a:r>
          </a:p>
        </p:txBody>
      </p:sp>
      <p:sp>
        <p:nvSpPr>
          <p:cNvPr id="3" name="Text Placeholder 2"/>
          <p:cNvSpPr>
            <a:spLocks noGrp="1"/>
          </p:cNvSpPr>
          <p:nvPr>
            <p:ph type="body" sz="quarter" idx="10"/>
          </p:nvPr>
        </p:nvSpPr>
        <p:spPr>
          <a:xfrm>
            <a:off x="457200" y="1082078"/>
            <a:ext cx="8229600" cy="2727922"/>
          </a:xfrm>
        </p:spPr>
        <p:txBody>
          <a:bodyPr>
            <a:normAutofit/>
          </a:bodyPr>
          <a:lstStyle/>
          <a:p>
            <a:r>
              <a:rPr sz="2800"/>
              <a:t>The hypothesis test for the differences between dependent samples can be performed on the TI-83/84 Plus calculator using the </a:t>
            </a:r>
            <a:r>
              <a:rPr sz="2800" b="1"/>
              <a:t>T-Test</a:t>
            </a:r>
            <a:r>
              <a:rPr sz="2800"/>
              <a:t> function. For instructions, please visit stat.hawkeslearning.com and navigate to </a:t>
            </a:r>
            <a:r>
              <a:rPr sz="2800" b="1"/>
              <a:t>Technology Instructions &gt; Hypothesis Testing &gt; Paired Difference</a:t>
            </a:r>
            <a:r>
              <a:rPr sz="2800"/>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Memory Booster</a:t>
            </a:r>
          </a:p>
        </p:txBody>
      </p:sp>
      <p:sp>
        <p:nvSpPr>
          <p:cNvPr id="3" name="Text Placeholder 2"/>
          <p:cNvSpPr>
            <a:spLocks noGrp="1"/>
          </p:cNvSpPr>
          <p:nvPr>
            <p:ph type="body" sz="quarter" idx="10"/>
          </p:nvPr>
        </p:nvSpPr>
        <p:spPr>
          <a:xfrm>
            <a:off x="457200" y="1082078"/>
            <a:ext cx="8229600" cy="594322"/>
          </a:xfrm>
        </p:spPr>
        <p:txBody>
          <a:bodyPr>
            <a:normAutofit/>
          </a:bodyPr>
          <a:lstStyle/>
          <a:p>
            <a:r>
              <a:rPr sz="2800"/>
              <a:t>Recall section 9.3 for more explanation on paired data.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pPr>
                  <a:defRPr sz="3200"/>
                </a:pPr>
                <a:r>
                  <a:rPr sz="2000" dirty="0"/>
                  <a:t>Example 11.3.2: Hypothesis Test for the Mean of the Paired Differences for Two Populations (Right-Tailed, Dependent Samples,</a:t>
                </a:r>
                <a:r>
                  <a:rPr sz="1800" dirty="0"/>
                  <a:t> </a:t>
                </a:r>
                <a14:m>
                  <m:oMath xmlns:m="http://schemas.openxmlformats.org/officeDocument/2006/math">
                    <m:r>
                      <a:rPr sz="2000">
                        <a:latin typeface="Cambria Math"/>
                      </a:rPr>
                      <m:t>𝜎</m:t>
                    </m:r>
                  </m:oMath>
                </a14:m>
                <a:r>
                  <a:rPr sz="1800" dirty="0"/>
                  <a:t> </a:t>
                </a:r>
                <a:r>
                  <a:rPr sz="2000" dirty="0"/>
                  <a:t>Unknown)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7500" lnSpcReduction="20000"/>
              </a:bodyPr>
              <a:lstStyle/>
              <a:p>
                <a:pPr>
                  <a:defRPr b="1"/>
                </a:pPr>
                <a:r>
                  <a:rPr sz="2800"/>
                  <a:t>TI-83/84 Plus:</a:t>
                </a:r>
              </a:p>
              <a:p>
                <a:pPr>
                  <a:defRPr sz="2800"/>
                </a:pPr>
                <a:r>
                  <a:rPr sz="2800"/>
                  <a:t>When using a TI-83/84 calculator, you do not need to first calculate the differences. The calculator will calculate these for us. Begin by entering the data into the lists on the calculator. Enter the </a:t>
                </a:r>
                <a:r>
                  <a:rPr sz="2800" b="1"/>
                  <a:t>before</a:t>
                </a:r>
                <a:r>
                  <a:rPr sz="2800"/>
                  <a:t> speeds in L1 and the </a:t>
                </a:r>
                <a:r>
                  <a:rPr sz="2800" b="1"/>
                  <a:t>after</a:t>
                </a:r>
                <a:r>
                  <a:rPr sz="2800"/>
                  <a:t> speeds in L2. Next, we want to calculate the paired differences in L3. To do so, highlight L3 and enter the formula L2−L1, which will subtract the values in L1 from the values in L2 and give us the paired differences we desire. We can now perform a </a:t>
                </a:r>
                <a:r>
                  <a:rPr sz="2800" b="1"/>
                  <a:t>one-sample</a:t>
                </a:r>
                <a:r>
                  <a:rPr sz="2800"/>
                  <a:t> </a:t>
                </a:r>
                <a14:m>
                  <m:oMath xmlns:m="http://schemas.openxmlformats.org/officeDocument/2006/math">
                    <m:r>
                      <a:rPr>
                        <a:latin typeface="Cambria Math" panose="02040503050406030204" pitchFamily="18" charset="0"/>
                      </a:rPr>
                      <m:t>𝑡</m:t>
                    </m:r>
                  </m:oMath>
                </a14:m>
                <a:r>
                  <a:rPr sz="2800"/>
                  <a:t>-test using the paired differences as our raw data.</a:t>
                </a:r>
              </a:p>
              <a:p>
                <a:pPr>
                  <a:defRPr sz="2800"/>
                </a:pPr>
                <a:r>
                  <a:rPr sz="2800"/>
                  <a:t>From the </a:t>
                </a:r>
                <a:r>
                  <a:rPr sz="2800" b="1"/>
                  <a:t>STAT &gt; TESTS</a:t>
                </a:r>
                <a:r>
                  <a:rPr sz="2800"/>
                  <a:t> menu, choose </a:t>
                </a:r>
                <a:r>
                  <a:rPr sz="2800" b="1"/>
                  <a:t>T-Test</a:t>
                </a:r>
                <a:r>
                  <a:rPr sz="2800"/>
                  <a:t>. Because we have the raw data here and not the summary statistics, choose the </a:t>
                </a:r>
                <a:r>
                  <a:rPr sz="2800" b="1"/>
                  <a:t>Data</a:t>
                </a:r>
                <a:r>
                  <a:rPr sz="2800"/>
                  <a:t> option. The claim is that the mean of the paired differences is greater than </a:t>
                </a:r>
                <a14:m>
                  <m:oMath xmlns:m="http://schemas.openxmlformats.org/officeDocument/2006/math">
                    <m:r>
                      <a:rPr>
                        <a:latin typeface="Cambria Math" panose="02040503050406030204" pitchFamily="18" charset="0"/>
                      </a:rPr>
                      <m:t>−5</m:t>
                    </m:r>
                  </m:oMath>
                </a14:m>
                <a:r>
                  <a:rPr sz="2800"/>
                  <a:t>, so enter </a:t>
                </a:r>
                <a:r>
                  <a:rPr sz="2800" b="1"/>
                  <a:t>−5</a:t>
                </a:r>
                <a:r>
                  <a:rPr sz="2800"/>
                  <a:t> for </a:t>
                </a:r>
                <a:r>
                  <a:rPr sz="2800" b="1"/>
                  <a:t>μ0</a:t>
                </a:r>
                <a:r>
                  <a:rPr sz="2800"/>
                  <a:t>. The list we wish to perform the test on is the one with the differences in it, L3, and the frequency of the data (</a:t>
                </a:r>
                <a:r>
                  <a:rPr sz="2800" b="1"/>
                  <a:t>Freq</a:t>
                </a:r>
                <a:r>
                  <a:rPr sz="2800"/>
                  <a:t>) is the default value, which is 1. Because we have a right-tailed test, choose </a:t>
                </a:r>
                <a:r>
                  <a:rPr sz="2800" b="1"/>
                  <a:t>μ0</a:t>
                </a:r>
                <a:r>
                  <a:rPr sz="2800"/>
                  <a:t>. The screenshot below shows the input. Choosing </a:t>
                </a:r>
                <a:r>
                  <a:rPr sz="2800" b="1"/>
                  <a:t>Calculate</a:t>
                </a:r>
                <a:r>
                  <a:rPr sz="2800"/>
                  <a:t> produces the following results.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963" t="-2086" r="-1407"/>
                </a:stretch>
              </a:blipFill>
            </p:spPr>
            <p:txBody>
              <a:bodyPr/>
              <a:lstStyle/>
              <a:p>
                <a:r>
                  <a:rPr 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pPr>
                  <a:defRPr sz="3200"/>
                </a:pPr>
                <a:r>
                  <a:rPr sz="2000" dirty="0"/>
                  <a:t>Example 11.3.2: Hypothesis Test for the Mean of the Paired Differences for Two Populations (Right-Tailed, Dependent Samples,</a:t>
                </a:r>
                <a:r>
                  <a:rPr sz="1800" dirty="0"/>
                  <a:t> </a:t>
                </a:r>
                <a14:m>
                  <m:oMath xmlns:m="http://schemas.openxmlformats.org/officeDocument/2006/math">
                    <m:r>
                      <a:rPr sz="2000">
                        <a:latin typeface="Cambria Math"/>
                      </a:rPr>
                      <m:t>𝜎</m:t>
                    </m:r>
                  </m:oMath>
                </a14:m>
                <a:r>
                  <a:rPr sz="1800" dirty="0"/>
                  <a:t> </a:t>
                </a:r>
                <a:r>
                  <a:rPr sz="2000" dirty="0"/>
                  <a:t>Unknown)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b="-6667"/>
                </a:stretch>
              </a:blipFill>
            </p:spPr>
            <p:txBody>
              <a:bodyPr/>
              <a:lstStyle/>
              <a:p>
                <a:r>
                  <a:rPr lang="en-US">
                    <a:noFill/>
                  </a:rPr>
                  <a:t> </a:t>
                </a:r>
              </a:p>
            </p:txBody>
          </p:sp>
        </mc:Fallback>
      </mc:AlternateContent>
      <p:pic>
        <p:nvPicPr>
          <p:cNvPr id="5" name="Content Placeholder 4">
            <a:extLst>
              <a:ext uri="{FF2B5EF4-FFF2-40B4-BE49-F238E27FC236}">
                <a16:creationId xmlns:a16="http://schemas.microsoft.com/office/drawing/2014/main" id="{63A2A3D5-B248-4BB3-A72C-38DBA0FE2DCF}"/>
              </a:ext>
            </a:extLst>
          </p:cNvPr>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pPr>
                  <a:defRPr sz="3200"/>
                </a:pPr>
                <a:r>
                  <a:rPr sz="2000" dirty="0"/>
                  <a:t>Example 11.3.2: Hypothesis Test for the Mean of the Paired Differences for Two Populations (Right-Tailed, Dependent Samples,</a:t>
                </a:r>
                <a:r>
                  <a:rPr sz="1800" dirty="0"/>
                  <a:t> </a:t>
                </a:r>
                <a14:m>
                  <m:oMath xmlns:m="http://schemas.openxmlformats.org/officeDocument/2006/math">
                    <m:r>
                      <a:rPr sz="2000">
                        <a:latin typeface="Cambria Math"/>
                      </a:rPr>
                      <m:t>𝜎</m:t>
                    </m:r>
                  </m:oMath>
                </a14:m>
                <a:r>
                  <a:rPr sz="1800" dirty="0"/>
                  <a:t> </a:t>
                </a:r>
                <a:r>
                  <a:rPr sz="2000" dirty="0"/>
                  <a:t>Unknown)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b="-6667"/>
                </a:stretch>
              </a:blipFill>
            </p:spPr>
            <p:txBody>
              <a:bodyPr/>
              <a:lstStyle/>
              <a:p>
                <a:r>
                  <a:rPr lang="en-US">
                    <a:noFill/>
                  </a:rPr>
                  <a:t> </a:t>
                </a:r>
              </a:p>
            </p:txBody>
          </p:sp>
        </mc:Fallback>
      </mc:AlternateContent>
      <p:pic>
        <p:nvPicPr>
          <p:cNvPr id="5" name="Content Placeholder 4">
            <a:extLst>
              <a:ext uri="{FF2B5EF4-FFF2-40B4-BE49-F238E27FC236}">
                <a16:creationId xmlns:a16="http://schemas.microsoft.com/office/drawing/2014/main" id="{E517CF24-9619-4AA3-B988-2548ADFCF40D}"/>
              </a:ext>
            </a:extLst>
          </p:cNvPr>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pPr>
                  <a:defRPr sz="3200"/>
                </a:pPr>
                <a:r>
                  <a:rPr sz="2000" dirty="0"/>
                  <a:t>Example 11.3.2: Hypothesis Test for the Mean of the Paired Differences for Two Populations (Right-Tailed, Dependent Samples,</a:t>
                </a:r>
                <a:r>
                  <a:rPr sz="1800" dirty="0"/>
                  <a:t> </a:t>
                </a:r>
                <a14:m>
                  <m:oMath xmlns:m="http://schemas.openxmlformats.org/officeDocument/2006/math">
                    <m:r>
                      <a:rPr sz="2000">
                        <a:latin typeface="Cambria Math"/>
                      </a:rPr>
                      <m:t>𝜎</m:t>
                    </m:r>
                  </m:oMath>
                </a14:m>
                <a:r>
                  <a:rPr sz="1800" dirty="0"/>
                  <a:t> </a:t>
                </a:r>
                <a:r>
                  <a:rPr sz="2000" dirty="0"/>
                  <a:t>Unknown)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dirty="0"/>
                  <a:t>Step 4: Draw a conclusion and interpret the decision.</a:t>
                </a:r>
              </a:p>
              <a:p>
                <a:pPr>
                  <a:defRPr sz="2800"/>
                </a:pPr>
                <a:r>
                  <a:rPr sz="2800" dirty="0"/>
                  <a:t>We can use either rejection regions or </a:t>
                </a:r>
                <a14:m>
                  <m:oMath xmlns:m="http://schemas.openxmlformats.org/officeDocument/2006/math">
                    <m:r>
                      <a:rPr>
                        <a:latin typeface="Cambria Math" panose="02040503050406030204" pitchFamily="18" charset="0"/>
                      </a:rPr>
                      <m:t>𝑝</m:t>
                    </m:r>
                  </m:oMath>
                </a14:m>
                <a:r>
                  <a:rPr sz="2800" dirty="0"/>
                  <a:t>-values to draw a conclusion.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r="-1630"/>
                </a:stretch>
              </a:blipFill>
            </p:spPr>
            <p:txBody>
              <a:bodyPr/>
              <a:lstStyle/>
              <a:p>
                <a:r>
                  <a:rPr lang="en-US">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pPr>
                  <a:defRPr sz="3200"/>
                </a:pPr>
                <a:r>
                  <a:rPr sz="2000" dirty="0"/>
                  <a:t>Example 11.3.2: Hypothesis Test for the Mean of the Paired Differences for Two Populations (Right-Tailed, Dependent Samples,</a:t>
                </a:r>
                <a:r>
                  <a:rPr sz="1800" dirty="0"/>
                  <a:t> </a:t>
                </a:r>
                <a14:m>
                  <m:oMath xmlns:m="http://schemas.openxmlformats.org/officeDocument/2006/math">
                    <m:r>
                      <a:rPr sz="2000">
                        <a:latin typeface="Cambria Math"/>
                      </a:rPr>
                      <m:t>𝜎</m:t>
                    </m:r>
                  </m:oMath>
                </a14:m>
                <a:r>
                  <a:rPr sz="1800" dirty="0"/>
                  <a:t> </a:t>
                </a:r>
                <a:r>
                  <a:rPr sz="2000" dirty="0"/>
                  <a:t>Unknown)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dirty="0"/>
                  <a:t>Method 1: Rejection Regions</a:t>
                </a:r>
              </a:p>
              <a:p>
                <a:pPr>
                  <a:defRPr sz="2800"/>
                </a:pPr>
                <a:r>
                  <a:rPr sz="2800" dirty="0"/>
                  <a:t>For the rejection region, we have </a:t>
                </a:r>
                <a:br>
                  <a:rPr lang="en-US" sz="2800" dirty="0"/>
                </a:br>
                <a14:m>
                  <m:oMath xmlns:m="http://schemas.openxmlformats.org/officeDocument/2006/math">
                    <m:r>
                      <a:rPr>
                        <a:latin typeface="Cambria Math" panose="02040503050406030204" pitchFamily="18" charset="0"/>
                      </a:rPr>
                      <m:t>𝑑𝑓</m:t>
                    </m:r>
                    <m:r>
                      <a:rPr>
                        <a:latin typeface="Cambria Math" panose="02040503050406030204" pitchFamily="18" charset="0"/>
                      </a:rPr>
                      <m:t>=</m:t>
                    </m:r>
                    <m:r>
                      <a:rPr>
                        <a:latin typeface="Cambria Math" panose="02040503050406030204" pitchFamily="18" charset="0"/>
                      </a:rPr>
                      <m:t>𝑛</m:t>
                    </m:r>
                    <m:r>
                      <a:rPr>
                        <a:latin typeface="Cambria Math" panose="02040503050406030204" pitchFamily="18" charset="0"/>
                      </a:rPr>
                      <m:t>−1=10−1=9</m:t>
                    </m:r>
                  </m:oMath>
                </a14:m>
                <a:r>
                  <a:rPr sz="2800" dirty="0"/>
                  <a:t>, which gives a critical value of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𝑡</m:t>
                        </m:r>
                      </m:e>
                      <m:sub>
                        <m:r>
                          <a:rPr>
                            <a:latin typeface="Cambria Math" panose="02040503050406030204" pitchFamily="18" charset="0"/>
                          </a:rPr>
                          <m:t>0.05</m:t>
                        </m:r>
                      </m:sub>
                    </m:sSub>
                    <m:r>
                      <a:rPr>
                        <a:latin typeface="Cambria Math" panose="02040503050406030204" pitchFamily="18" charset="0"/>
                      </a:rPr>
                      <m:t>=1.833</m:t>
                    </m:r>
                  </m:oMath>
                </a14:m>
                <a:r>
                  <a:rPr sz="2800" dirty="0"/>
                  <a:t>. Since this is a right-tailed test, we will reject the null hypothesis if </a:t>
                </a:r>
                <a14:m>
                  <m:oMath xmlns:m="http://schemas.openxmlformats.org/officeDocument/2006/math">
                    <m:r>
                      <a:rPr>
                        <a:latin typeface="Cambria Math" panose="02040503050406030204" pitchFamily="18" charset="0"/>
                      </a:rPr>
                      <m:t>𝑡</m:t>
                    </m:r>
                    <m:r>
                      <a:rPr>
                        <a:latin typeface="Cambria Math" panose="02040503050406030204" pitchFamily="18" charset="0"/>
                      </a:rPr>
                      <m:t>≥1.833</m:t>
                    </m:r>
                  </m:oMath>
                </a14:m>
                <a:r>
                  <a:rPr sz="2800" dirty="0"/>
                  <a:t>. Since the test statistic, </a:t>
                </a:r>
                <a14:m>
                  <m:oMath xmlns:m="http://schemas.openxmlformats.org/officeDocument/2006/math">
                    <m:r>
                      <a:rPr>
                        <a:latin typeface="Cambria Math" panose="02040503050406030204" pitchFamily="18" charset="0"/>
                      </a:rPr>
                      <m:t>𝑡</m:t>
                    </m:r>
                    <m:r>
                      <a:rPr>
                        <a:latin typeface="Cambria Math" panose="02040503050406030204" pitchFamily="18" charset="0"/>
                      </a:rPr>
                      <m:t>≈1.922</m:t>
                    </m:r>
                  </m:oMath>
                </a14:m>
                <a:r>
                  <a:rPr sz="2800" dirty="0"/>
                  <a:t>, is greater than the critical value, it falls in the rejection region and we reject the null hypothesis.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r="-963"/>
                </a:stretch>
              </a:blipFill>
            </p:spPr>
            <p:txBody>
              <a:bodyPr/>
              <a:lstStyle/>
              <a:p>
                <a:r>
                  <a:rPr lang="en-US">
                    <a:noFill/>
                  </a:rPr>
                  <a:t> </a:t>
                </a:r>
              </a:p>
            </p:txBody>
          </p:sp>
        </mc:Fallback>
      </mc:AlternateContent>
    </p:spTree>
    <p:extLst>
      <p:ext uri="{BB962C8B-B14F-4D97-AF65-F5344CB8AC3E}">
        <p14:creationId xmlns:p14="http://schemas.microsoft.com/office/powerpoint/2010/main" val="28299438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pPr>
                  <a:defRPr sz="3200"/>
                </a:pPr>
                <a:r>
                  <a:rPr sz="2000" dirty="0"/>
                  <a:t>Example 11.3.2: Hypothesis Test for the Mean of the Paired Differences for Two Populations (Right-Tailed, Dependent Samples,</a:t>
                </a:r>
                <a:r>
                  <a:rPr sz="1800" dirty="0"/>
                  <a:t> </a:t>
                </a:r>
                <a14:m>
                  <m:oMath xmlns:m="http://schemas.openxmlformats.org/officeDocument/2006/math">
                    <m:r>
                      <a:rPr sz="2000">
                        <a:latin typeface="Cambria Math"/>
                      </a:rPr>
                      <m:t>𝜎</m:t>
                    </m:r>
                  </m:oMath>
                </a14:m>
                <a:r>
                  <a:rPr sz="1800" dirty="0"/>
                  <a:t> </a:t>
                </a:r>
                <a:r>
                  <a:rPr sz="2000" dirty="0"/>
                  <a:t>Unknown)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b="-6667"/>
                </a:stretch>
              </a:blipFill>
            </p:spPr>
            <p:txBody>
              <a:bodyPr/>
              <a:lstStyle/>
              <a:p>
                <a:r>
                  <a:rPr lang="en-US">
                    <a:noFill/>
                  </a:rPr>
                  <a:t> </a:t>
                </a:r>
              </a:p>
            </p:txBody>
          </p:sp>
        </mc:Fallback>
      </mc:AlternateContent>
      <p:pic>
        <p:nvPicPr>
          <p:cNvPr id="5" name="Content Placeholder 4">
            <a:extLst>
              <a:ext uri="{FF2B5EF4-FFF2-40B4-BE49-F238E27FC236}">
                <a16:creationId xmlns:a16="http://schemas.microsoft.com/office/drawing/2014/main" id="{02C9759C-1673-404F-A370-3D5C8C6715AE}"/>
              </a:ext>
            </a:extLst>
          </p:cNvPr>
          <p:cNvPicPr>
            <a:picLocks noGrp="1" noChangeAspect="1"/>
          </p:cNvPicPr>
          <p:nvPr>
            <p:ph sz="quarter" idx="11"/>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09750" y="1531144"/>
            <a:ext cx="5524500" cy="3952875"/>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pPr>
                  <a:defRPr sz="3200"/>
                </a:pPr>
                <a:r>
                  <a:rPr sz="2000" dirty="0"/>
                  <a:t>Example 11.3.2: Hypothesis Test for the Mean of the Paired Differences for Two Populations (Right-Tailed, Dependent Samples,</a:t>
                </a:r>
                <a:r>
                  <a:rPr sz="1800" dirty="0"/>
                  <a:t> </a:t>
                </a:r>
                <a14:m>
                  <m:oMath xmlns:m="http://schemas.openxmlformats.org/officeDocument/2006/math">
                    <m:r>
                      <a:rPr sz="2000">
                        <a:latin typeface="Cambria Math"/>
                      </a:rPr>
                      <m:t>𝜎</m:t>
                    </m:r>
                  </m:oMath>
                </a14:m>
                <a:r>
                  <a:rPr sz="1800" dirty="0"/>
                  <a:t> </a:t>
                </a:r>
                <a:r>
                  <a:rPr sz="2000" dirty="0"/>
                  <a:t>Unknown)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b="1"/>
                </a:pPr>
                <a:r>
                  <a:rPr sz="2800" dirty="0"/>
                  <a:t>Method 2: </a:t>
                </a:r>
                <a14:m>
                  <m:oMath xmlns:m="http://schemas.openxmlformats.org/officeDocument/2006/math">
                    <m:r>
                      <a:rPr>
                        <a:latin typeface="Cambria Math" panose="02040503050406030204" pitchFamily="18" charset="0"/>
                      </a:rPr>
                      <m:t>𝑝</m:t>
                    </m:r>
                  </m:oMath>
                </a14:m>
                <a:r>
                  <a:rPr sz="2800" dirty="0"/>
                  <a:t>-Values</a:t>
                </a:r>
              </a:p>
              <a:p>
                <a:pPr>
                  <a:defRPr sz="2800"/>
                </a:pPr>
                <a:r>
                  <a:rPr sz="2800" dirty="0"/>
                  <a:t>Since the </a:t>
                </a:r>
                <a14:m>
                  <m:oMath xmlns:m="http://schemas.openxmlformats.org/officeDocument/2006/math">
                    <m:r>
                      <a:rPr>
                        <a:latin typeface="Cambria Math" panose="02040503050406030204" pitchFamily="18" charset="0"/>
                      </a:rPr>
                      <m:t>𝑡</m:t>
                    </m:r>
                  </m:oMath>
                </a14:m>
                <a:r>
                  <a:rPr sz="2800" dirty="0"/>
                  <a:t>-distribution table in Appendix A cannot be used to calculate the </a:t>
                </a:r>
                <a14:m>
                  <m:oMath xmlns:m="http://schemas.openxmlformats.org/officeDocument/2006/math">
                    <m:r>
                      <a:rPr>
                        <a:latin typeface="Cambria Math" panose="02040503050406030204" pitchFamily="18" charset="0"/>
                      </a:rPr>
                      <m:t>𝑝</m:t>
                    </m:r>
                  </m:oMath>
                </a14:m>
                <a:r>
                  <a:rPr sz="2800" dirty="0"/>
                  <a:t>-values, we will only show the calculator method using </a:t>
                </a:r>
                <a14:m>
                  <m:oMath xmlns:m="http://schemas.openxmlformats.org/officeDocument/2006/math">
                    <m:r>
                      <a:rPr>
                        <a:latin typeface="Cambria Math" panose="02040503050406030204" pitchFamily="18" charset="0"/>
                      </a:rPr>
                      <m:t>𝑝</m:t>
                    </m:r>
                  </m:oMath>
                </a14:m>
                <a:r>
                  <a:rPr sz="2800" dirty="0"/>
                  <a:t>-values.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a:stretch>
              </a:blipFill>
            </p:spPr>
            <p:txBody>
              <a:bodyPr/>
              <a:lstStyle/>
              <a:p>
                <a:r>
                  <a:rPr lang="en-US">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pPr>
                  <a:defRPr sz="3200"/>
                </a:pPr>
                <a:r>
                  <a:rPr sz="2000" dirty="0"/>
                  <a:t>Example 11.3.2: Hypothesis Test for the Mean of the Paired Differences for Two Populations (Right-Tailed, Dependent Samples,</a:t>
                </a:r>
                <a:r>
                  <a:rPr sz="1800" dirty="0"/>
                  <a:t> </a:t>
                </a:r>
                <a14:m>
                  <m:oMath xmlns:m="http://schemas.openxmlformats.org/officeDocument/2006/math">
                    <m:r>
                      <a:rPr sz="2000">
                        <a:latin typeface="Cambria Math"/>
                      </a:rPr>
                      <m:t>𝜎</m:t>
                    </m:r>
                  </m:oMath>
                </a14:m>
                <a:r>
                  <a:rPr sz="1800" dirty="0"/>
                  <a:t> </a:t>
                </a:r>
                <a:r>
                  <a:rPr sz="2000" dirty="0"/>
                  <a:t>Unknown)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dirty="0"/>
                  <a:t>TI-83/84 Plus:</a:t>
                </a:r>
              </a:p>
              <a:p>
                <a:pPr>
                  <a:defRPr sz="2800"/>
                </a:pPr>
                <a:r>
                  <a:rPr sz="2800" dirty="0"/>
                  <a:t>From Step 3, we can see that the </a:t>
                </a:r>
                <a14:m>
                  <m:oMath xmlns:m="http://schemas.openxmlformats.org/officeDocument/2006/math">
                    <m:r>
                      <a:rPr>
                        <a:latin typeface="Cambria Math" panose="02040503050406030204" pitchFamily="18" charset="0"/>
                      </a:rPr>
                      <m:t>𝑝</m:t>
                    </m:r>
                  </m:oMath>
                </a14:m>
                <a:r>
                  <a:rPr sz="2800" dirty="0"/>
                  <a:t>-value given by calculator, as shown in the screenshot, is approximately </a:t>
                </a:r>
                <a:r>
                  <a:rPr sz="2800" dirty="0">
                    <a:latin typeface="Cambria Math"/>
                  </a:rPr>
                  <a:t>0.0434</a:t>
                </a:r>
                <a:r>
                  <a:rPr sz="2800" dirty="0"/>
                  <a:t>. Since the </a:t>
                </a:r>
                <a14:m>
                  <m:oMath xmlns:m="http://schemas.openxmlformats.org/officeDocument/2006/math">
                    <m:r>
                      <a:rPr>
                        <a:latin typeface="Cambria Math" panose="02040503050406030204" pitchFamily="18" charset="0"/>
                      </a:rPr>
                      <m:t>𝑝</m:t>
                    </m:r>
                  </m:oMath>
                </a14:m>
                <a:r>
                  <a:rPr sz="2800" dirty="0"/>
                  <a:t>-value is less than the level of significance, </a:t>
                </a:r>
                <a14:m>
                  <m:oMath xmlns:m="http://schemas.openxmlformats.org/officeDocument/2006/math">
                    <m:r>
                      <a:rPr>
                        <a:latin typeface="Cambria Math" panose="02040503050406030204" pitchFamily="18" charset="0"/>
                      </a:rPr>
                      <m:t>𝛼</m:t>
                    </m:r>
                    <m:r>
                      <a:rPr>
                        <a:latin typeface="Cambria Math" panose="02040503050406030204" pitchFamily="18" charset="0"/>
                      </a:rPr>
                      <m:t>=0.05</m:t>
                    </m:r>
                  </m:oMath>
                </a14:m>
                <a:r>
                  <a:rPr sz="2800" dirty="0"/>
                  <a:t>, our conclusion is to reject the null hypothesis</a:t>
                </a:r>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r="-1926"/>
                </a:stretch>
              </a:blipFill>
            </p:spPr>
            <p:txBody>
              <a:bodyPr/>
              <a:lstStyle/>
              <a:p>
                <a:r>
                  <a:rPr lang="en-US">
                    <a:noFill/>
                  </a:rPr>
                  <a:t> </a:t>
                </a:r>
              </a:p>
            </p:txBody>
          </p:sp>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pPr>
                  <a:defRPr sz="3200"/>
                </a:pPr>
                <a:r>
                  <a:rPr sz="2000" dirty="0"/>
                  <a:t>Example 11.3.2: Hypothesis Test for the Mean of the Paired Differences for Two Populations (Right-Tailed, Dependent Samples,</a:t>
                </a:r>
                <a:r>
                  <a:rPr sz="1800" dirty="0"/>
                  <a:t> </a:t>
                </a:r>
                <a14:m>
                  <m:oMath xmlns:m="http://schemas.openxmlformats.org/officeDocument/2006/math">
                    <m:r>
                      <a:rPr sz="2000">
                        <a:latin typeface="Cambria Math"/>
                      </a:rPr>
                      <m:t>𝜎</m:t>
                    </m:r>
                  </m:oMath>
                </a14:m>
                <a:r>
                  <a:rPr sz="1800" dirty="0"/>
                  <a:t> </a:t>
                </a:r>
                <a:r>
                  <a:rPr sz="2000" dirty="0"/>
                  <a:t>Unknown)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b="-6667"/>
                </a:stretch>
              </a:blipFill>
            </p:spPr>
            <p:txBody>
              <a:bodyPr/>
              <a:lstStyle/>
              <a:p>
                <a:r>
                  <a:rPr lang="en-US">
                    <a:noFill/>
                  </a:rPr>
                  <a:t> </a:t>
                </a:r>
              </a:p>
            </p:txBody>
          </p:sp>
        </mc:Fallback>
      </mc:AlternateContent>
      <p:sp>
        <p:nvSpPr>
          <p:cNvPr id="3" name="Text Placeholder 2"/>
          <p:cNvSpPr>
            <a:spLocks noGrp="1"/>
          </p:cNvSpPr>
          <p:nvPr>
            <p:ph type="body" sz="quarter" idx="10"/>
          </p:nvPr>
        </p:nvSpPr>
        <p:spPr/>
        <p:txBody>
          <a:bodyPr>
            <a:normAutofit/>
          </a:bodyPr>
          <a:lstStyle/>
          <a:p>
            <a:r>
              <a:rPr sz="2800" b="1" dirty="0"/>
              <a:t>Interpretation:</a:t>
            </a:r>
            <a:r>
              <a:rPr sz="2800" dirty="0"/>
              <a:t> Rejecting the null hypothesis indicates that there is enough evidence, at the </a:t>
            </a:r>
            <a:r>
              <a:rPr sz="2800" dirty="0">
                <a:latin typeface="Cambria Math"/>
              </a:rPr>
              <a:t>0.05</a:t>
            </a:r>
            <a:r>
              <a:rPr sz="2800" dirty="0"/>
              <a:t> level of significance, to say that, after watching the videos, the mean reduction in drivers' highway speeds is less than </a:t>
            </a:r>
            <a:r>
              <a:rPr sz="2800" dirty="0">
                <a:latin typeface="Cambria Math"/>
              </a:rPr>
              <a:t>5</a:t>
            </a:r>
            <a:r>
              <a:rPr sz="2800" dirty="0"/>
              <a:t> miles per hour. That is, the evidence supports the concerned citizens' claim that watching these videos reduces a person's speed on the highway by less than </a:t>
            </a:r>
            <a:r>
              <a:rPr sz="2800" dirty="0">
                <a:latin typeface="Cambria Math"/>
              </a:rPr>
              <a:t>5</a:t>
            </a:r>
            <a:r>
              <a:rPr sz="2800" dirty="0"/>
              <a:t> miles per hour, on average.</a:t>
            </a:r>
          </a:p>
        </p:txBody>
      </p:sp>
    </p:spTree>
    <p:extLst>
      <p:ext uri="{BB962C8B-B14F-4D97-AF65-F5344CB8AC3E}">
        <p14:creationId xmlns:p14="http://schemas.microsoft.com/office/powerpoint/2010/main" val="27711323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Memory Booster:</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0000" lnSpcReduction="20000"/>
              </a:bodyPr>
              <a:lstStyle/>
              <a:p>
                <a:r>
                  <a:rPr sz="2800"/>
                  <a:t>The </a:t>
                </a:r>
                <a:r>
                  <a:rPr sz="2800" b="1"/>
                  <a:t>standard deviation</a:t>
                </a:r>
                <a:r>
                  <a:rPr sz="2800"/>
                  <a:t> is a measure of how much we might expect a typical member of the data set to differ from the mean.</a:t>
                </a:r>
              </a:p>
              <a:p>
                <a:r>
                  <a:rPr sz="2800"/>
                  <a:t>The </a:t>
                </a:r>
                <a:r>
                  <a:rPr sz="2800" b="1"/>
                  <a:t>population standard deviation</a:t>
                </a:r>
                <a:r>
                  <a:rPr sz="2800"/>
                  <a:t> is given by</a:t>
                </a:r>
              </a:p>
              <a:p>
                <a:pPr algn="ctr">
                  <a:defRPr sz="2800"/>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𝜎</m:t>
                      </m:r>
                      <m:r>
                        <a:rPr>
                          <a:latin typeface="Cambria Math" panose="02040503050406030204" pitchFamily="18" charset="0"/>
                        </a:rPr>
                        <m:t>=</m:t>
                      </m:r>
                      <m:rad>
                        <m:radPr>
                          <m:degHide m:val="on"/>
                          <m:ctrlPr>
                            <a:rPr i="1">
                              <a:latin typeface="Cambria Math" panose="02040503050406030204" pitchFamily="18" charset="0"/>
                            </a:rPr>
                          </m:ctrlPr>
                        </m:radPr>
                        <m:deg/>
                        <m:e>
                          <m:f>
                            <m:fPr>
                              <m:ctrlPr>
                                <a:rPr i="1">
                                  <a:latin typeface="Cambria Math" panose="02040503050406030204" pitchFamily="18" charset="0"/>
                                </a:rPr>
                              </m:ctrlPr>
                            </m:fPr>
                            <m:num>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𝑖</m:t>
                                          </m:r>
                                        </m:sub>
                                      </m:sSub>
                                      <m:r>
                                        <a:rPr>
                                          <a:latin typeface="Cambria Math" panose="02040503050406030204" pitchFamily="18" charset="0"/>
                                        </a:rPr>
                                        <m:t>−</m:t>
                                      </m:r>
                                      <m:r>
                                        <a:rPr>
                                          <a:latin typeface="Cambria Math" panose="02040503050406030204" pitchFamily="18" charset="0"/>
                                        </a:rPr>
                                        <m:t>𝜇</m:t>
                                      </m:r>
                                    </m:e>
                                  </m:d>
                                </m:e>
                                <m:sup>
                                  <m:r>
                                    <a:rPr>
                                      <a:latin typeface="Cambria Math" panose="02040503050406030204" pitchFamily="18" charset="0"/>
                                    </a:rPr>
                                    <m:t>2</m:t>
                                  </m:r>
                                </m:sup>
                              </m:sSup>
                            </m:num>
                            <m:den>
                              <m:r>
                                <a:rPr>
                                  <a:latin typeface="Cambria Math" panose="02040503050406030204" pitchFamily="18" charset="0"/>
                                </a:rPr>
                                <m:t>𝑁</m:t>
                              </m:r>
                            </m:den>
                          </m:f>
                        </m:e>
                      </m:rad>
                    </m:oMath>
                  </m:oMathPara>
                </a14:m>
                <a:endParaRPr sz="2800"/>
              </a:p>
              <a:p>
                <a:pPr>
                  <a:defRPr sz="2800"/>
                </a:pPr>
                <a:r>
                  <a:rPr sz="2800"/>
                  <a:t>where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𝑖</m:t>
                        </m:r>
                      </m:sub>
                    </m:sSub>
                  </m:oMath>
                </a14:m>
                <a:r>
                  <a:rPr sz="2800"/>
                  <a:t> is the </a:t>
                </a:r>
                <a14:m>
                  <m:oMath xmlns:m="http://schemas.openxmlformats.org/officeDocument/2006/math">
                    <m:r>
                      <a:rPr>
                        <a:latin typeface="Cambria Math" panose="02040503050406030204" pitchFamily="18" charset="0"/>
                      </a:rPr>
                      <m:t>𝑖</m:t>
                    </m:r>
                  </m:oMath>
                </a14:m>
                <a:r>
                  <a:rPr sz="2800" baseline="30000"/>
                  <a:t>th</a:t>
                </a:r>
                <a:r>
                  <a:rPr sz="2800"/>
                  <a:t> value in the population,</a:t>
                </a:r>
              </a:p>
              <a:p>
                <a14:m>
                  <m:oMath xmlns:m="http://schemas.openxmlformats.org/officeDocument/2006/math">
                    <m:r>
                      <a:rPr>
                        <a:latin typeface="Cambria Math" panose="02040503050406030204" pitchFamily="18" charset="0"/>
                      </a:rPr>
                      <m:t>𝜇</m:t>
                    </m:r>
                  </m:oMath>
                </a14:m>
                <a:r>
                  <a:rPr sz="2800"/>
                  <a:t> is the population mean, and</a:t>
                </a:r>
              </a:p>
              <a:p>
                <a14:m>
                  <m:oMath xmlns:m="http://schemas.openxmlformats.org/officeDocument/2006/math">
                    <m:r>
                      <a:rPr>
                        <a:latin typeface="Cambria Math" panose="02040503050406030204" pitchFamily="18" charset="0"/>
                      </a:rPr>
                      <m:t>𝑁</m:t>
                    </m:r>
                  </m:oMath>
                </a14:m>
                <a:r>
                  <a:rPr sz="2800"/>
                  <a:t> is the number of values in the population.</a:t>
                </a:r>
              </a:p>
              <a:p>
                <a:r>
                  <a:rPr sz="2800"/>
                  <a:t>The </a:t>
                </a:r>
                <a:r>
                  <a:rPr sz="2800" b="1"/>
                  <a:t>sample standard deviation</a:t>
                </a:r>
                <a:r>
                  <a:rPr sz="2800"/>
                  <a:t> is given by</a:t>
                </a:r>
              </a:p>
              <a:p>
                <a:pPr algn="ctr">
                  <a:defRPr sz="2800"/>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𝑠</m:t>
                      </m:r>
                      <m:r>
                        <a:rPr>
                          <a:latin typeface="Cambria Math" panose="02040503050406030204" pitchFamily="18" charset="0"/>
                        </a:rPr>
                        <m:t>=</m:t>
                      </m:r>
                      <m:rad>
                        <m:radPr>
                          <m:degHide m:val="on"/>
                          <m:ctrlPr>
                            <a:rPr i="1">
                              <a:latin typeface="Cambria Math" panose="02040503050406030204" pitchFamily="18" charset="0"/>
                            </a:rPr>
                          </m:ctrlPr>
                        </m:radPr>
                        <m:deg/>
                        <m:e>
                          <m:f>
                            <m:fPr>
                              <m:ctrlPr>
                                <a:rPr i="1">
                                  <a:latin typeface="Cambria Math" panose="02040503050406030204" pitchFamily="18" charset="0"/>
                                </a:rPr>
                              </m:ctrlPr>
                            </m:fPr>
                            <m:num>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𝑖</m:t>
                                          </m:r>
                                        </m:sub>
                                      </m:sSub>
                                      <m:r>
                                        <a:rPr>
                                          <a:latin typeface="Cambria Math" panose="02040503050406030204" pitchFamily="18" charset="0"/>
                                        </a:rPr>
                                        <m:t>−</m:t>
                                      </m:r>
                                      <m:bar>
                                        <m:barPr>
                                          <m:pos m:val="top"/>
                                          <m:ctrlPr>
                                            <a:rPr i="1">
                                              <a:latin typeface="Cambria Math" panose="02040503050406030204" pitchFamily="18" charset="0"/>
                                            </a:rPr>
                                          </m:ctrlPr>
                                        </m:barPr>
                                        <m:e>
                                          <m:r>
                                            <a:rPr>
                                              <a:latin typeface="Cambria Math" panose="02040503050406030204" pitchFamily="18" charset="0"/>
                                            </a:rPr>
                                            <m:t>𝑥</m:t>
                                          </m:r>
                                        </m:e>
                                      </m:bar>
                                    </m:e>
                                  </m:d>
                                </m:e>
                                <m:sup>
                                  <m:r>
                                    <a:rPr>
                                      <a:latin typeface="Cambria Math" panose="02040503050406030204" pitchFamily="18" charset="0"/>
                                    </a:rPr>
                                    <m:t>2</m:t>
                                  </m:r>
                                </m:sup>
                              </m:sSup>
                            </m:num>
                            <m:den>
                              <m:r>
                                <a:rPr>
                                  <a:latin typeface="Cambria Math" panose="02040503050406030204" pitchFamily="18" charset="0"/>
                                </a:rPr>
                                <m:t>𝑛</m:t>
                              </m:r>
                              <m:r>
                                <a:rPr>
                                  <a:latin typeface="Cambria Math" panose="02040503050406030204" pitchFamily="18" charset="0"/>
                                </a:rPr>
                                <m:t>−1</m:t>
                              </m:r>
                            </m:den>
                          </m:f>
                        </m:e>
                      </m:rad>
                    </m:oMath>
                  </m:oMathPara>
                </a14:m>
                <a:endParaRPr sz="2800"/>
              </a:p>
              <a:p>
                <a:pPr>
                  <a:defRPr sz="2800"/>
                </a:pPr>
                <a:r>
                  <a:rPr sz="2800"/>
                  <a:t>where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𝑖</m:t>
                        </m:r>
                      </m:sub>
                    </m:sSub>
                  </m:oMath>
                </a14:m>
                <a:r>
                  <a:rPr sz="2800"/>
                  <a:t> is the </a:t>
                </a:r>
                <a14:m>
                  <m:oMath xmlns:m="http://schemas.openxmlformats.org/officeDocument/2006/math">
                    <m:r>
                      <a:rPr>
                        <a:latin typeface="Cambria Math" panose="02040503050406030204" pitchFamily="18" charset="0"/>
                      </a:rPr>
                      <m:t>𝑖</m:t>
                    </m:r>
                  </m:oMath>
                </a14:m>
                <a:r>
                  <a:rPr sz="2800" baseline="30000"/>
                  <a:t>th</a:t>
                </a:r>
                <a:r>
                  <a:rPr sz="2800"/>
                  <a:t> data value,</a:t>
                </a:r>
              </a:p>
              <a:p>
                <a14:m>
                  <m:oMath xmlns:m="http://schemas.openxmlformats.org/officeDocument/2006/math">
                    <m:bar>
                      <m:barPr>
                        <m:pos m:val="top"/>
                        <m:ctrlPr>
                          <a:rPr i="1">
                            <a:latin typeface="Cambria Math" panose="02040503050406030204" pitchFamily="18" charset="0"/>
                          </a:rPr>
                        </m:ctrlPr>
                      </m:barPr>
                      <m:e>
                        <m:r>
                          <a:rPr>
                            <a:latin typeface="Cambria Math" panose="02040503050406030204" pitchFamily="18" charset="0"/>
                          </a:rPr>
                          <m:t>𝑥</m:t>
                        </m:r>
                      </m:e>
                    </m:bar>
                  </m:oMath>
                </a14:m>
                <a:r>
                  <a:rPr sz="2800"/>
                  <a:t> is the sample mean, and</a:t>
                </a:r>
              </a:p>
              <a:p>
                <a14:m>
                  <m:oMath xmlns:m="http://schemas.openxmlformats.org/officeDocument/2006/math">
                    <m:r>
                      <a:rPr>
                        <a:latin typeface="Cambria Math" panose="02040503050406030204" pitchFamily="18" charset="0"/>
                      </a:rPr>
                      <m:t>𝑛</m:t>
                    </m:r>
                  </m:oMath>
                </a14:m>
                <a:r>
                  <a:rPr sz="2800"/>
                  <a:t> is the number of data values in the sample.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590" t="-1621" b="-1122"/>
                </a:stretch>
              </a:blipFill>
            </p:spPr>
            <p:txBody>
              <a:bodyPr/>
              <a:lstStyle/>
              <a:p>
                <a:r>
                  <a:rPr lang="en-US">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Formula: Paired Difference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3337522"/>
              </a:xfrm>
            </p:spPr>
            <p:txBody>
              <a:bodyPr>
                <a:normAutofit/>
              </a:bodyPr>
              <a:lstStyle/>
              <a:p>
                <a:r>
                  <a:rPr sz="2800"/>
                  <a:t>When two dependent samples consist of paired data, the </a:t>
                </a:r>
                <a:r>
                  <a:rPr sz="2800" b="1"/>
                  <a:t>paired difference</a:t>
                </a:r>
                <a:r>
                  <a:rPr sz="2800"/>
                  <a:t> for any pair of data values is given by</a:t>
                </a:r>
              </a:p>
              <a:p>
                <a:pPr algn="ctr">
                  <a:defRPr sz="2800"/>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𝑑</m:t>
                          </m:r>
                        </m:e>
                        <m:sub>
                          <m:r>
                            <a:rPr>
                              <a:latin typeface="Cambria Math" panose="02040503050406030204" pitchFamily="18" charset="0"/>
                            </a:rPr>
                            <m:t>𝑖</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𝑖</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𝑖</m:t>
                          </m:r>
                        </m:sub>
                      </m:sSub>
                    </m:oMath>
                  </m:oMathPara>
                </a14:m>
                <a:endParaRPr sz="2800"/>
              </a:p>
              <a:p>
                <a:pPr>
                  <a:defRPr sz="2800"/>
                </a:pPr>
                <a:r>
                  <a:rPr sz="2800"/>
                  <a:t>where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𝑖</m:t>
                        </m:r>
                      </m:sub>
                    </m:sSub>
                  </m:oMath>
                </a14:m>
                <a:r>
                  <a:rPr sz="2800"/>
                  <a:t> is a data value from the second sample and</a:t>
                </a:r>
              </a:p>
              <a:p>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𝑖</m:t>
                        </m:r>
                      </m:sub>
                    </m:sSub>
                  </m:oMath>
                </a14:m>
                <a:r>
                  <a:rPr sz="2800"/>
                  <a:t> is the data value from the first sample that is paired with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𝑖</m:t>
                        </m:r>
                      </m:sub>
                    </m:sSub>
                  </m:oMath>
                </a14:m>
                <a:r>
                  <a:rPr sz="2800"/>
                  <a:t>.</a:t>
                </a:r>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3337522"/>
              </a:xfrm>
              <a:blipFill>
                <a:blip r:embed="rId2"/>
                <a:stretch>
                  <a:fillRect l="-1328" t="-1449" b="-2174"/>
                </a:stretch>
              </a:blipFill>
            </p:spPr>
            <p:txBody>
              <a:bodyPr/>
              <a:lstStyle/>
              <a:p>
                <a:r>
                  <a:rPr lang="en-US">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pPr>
                  <a:defRPr sz="3200"/>
                </a:pPr>
                <a:r>
                  <a:rPr sz="2000" dirty="0"/>
                  <a:t>Example 11.3.3: Hypothesis Test for the Mean of the Paired Differences for Two Populations (Two-Tailed, </a:t>
                </a:r>
                <a14:m>
                  <m:oMath xmlns:m="http://schemas.openxmlformats.org/officeDocument/2006/math">
                    <m:r>
                      <a:rPr sz="2000">
                        <a:latin typeface="Cambria Math"/>
                      </a:rPr>
                      <m:t>𝜎</m:t>
                    </m:r>
                  </m:oMath>
                </a14:m>
                <a:r>
                  <a:rPr sz="2000" dirty="0"/>
                  <a:t> Unknown, Dependent Samples)</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b="-6667"/>
                </a:stretch>
              </a:blipFill>
            </p:spPr>
            <p:txBody>
              <a:bodyPr/>
              <a:lstStyle/>
              <a:p>
                <a:r>
                  <a:rPr lang="en-US">
                    <a:noFill/>
                  </a:rPr>
                  <a:t> </a:t>
                </a:r>
              </a:p>
            </p:txBody>
          </p:sp>
        </mc:Fallback>
      </mc:AlternateContent>
      <p:sp>
        <p:nvSpPr>
          <p:cNvPr id="3" name="Text Placeholder 2"/>
          <p:cNvSpPr>
            <a:spLocks noGrp="1"/>
          </p:cNvSpPr>
          <p:nvPr>
            <p:ph type="body" sz="quarter" idx="10"/>
          </p:nvPr>
        </p:nvSpPr>
        <p:spPr/>
        <p:txBody>
          <a:bodyPr>
            <a:normAutofit/>
          </a:bodyPr>
          <a:lstStyle/>
          <a:p>
            <a:r>
              <a:rPr sz="2800"/>
              <a:t>Dr. Xiong, a clinical psychologist, wishes to test the claim that there is a significant difference in a person's adult weight if he is raised in an urban setting versus a rural setting. Dr. Xiong knows of five sets of identical twin boys who were raised separately, one twin in an urban setting and one twin in a rural setting, and who are willing to participate in a study to help her test her claim. The following table lists the results. Do these data support Dr. Xiong's claim at the </a:t>
            </a:r>
            <a:r>
              <a:rPr sz="2800">
                <a:latin typeface="Cambria Math"/>
              </a:rPr>
              <a:t>0.01</a:t>
            </a:r>
            <a:r>
              <a:rPr sz="2800"/>
              <a:t> level of significance? Assume that the distribution of the paired differences is approximately normal.</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pPr>
                  <a:defRPr sz="3200"/>
                </a:pPr>
                <a:r>
                  <a:rPr sz="2000" dirty="0"/>
                  <a:t>Example 11.3.3: Hypothesis Test for the Mean of the Paired Differences for Two Populations (Two-Tailed,</a:t>
                </a:r>
                <a:r>
                  <a:rPr sz="1800" dirty="0"/>
                  <a:t> </a:t>
                </a:r>
                <a14:m>
                  <m:oMath xmlns:m="http://schemas.openxmlformats.org/officeDocument/2006/math">
                    <m:r>
                      <a:rPr sz="2000">
                        <a:latin typeface="Cambria Math"/>
                      </a:rPr>
                      <m:t>𝜎</m:t>
                    </m:r>
                  </m:oMath>
                </a14:m>
                <a:r>
                  <a:rPr sz="1800" dirty="0"/>
                  <a:t> </a:t>
                </a:r>
                <a:r>
                  <a:rPr sz="2000" dirty="0"/>
                  <a:t>Unknown, Dependent Samples)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b="-6667"/>
                </a:stretch>
              </a:blipFill>
            </p:spPr>
            <p:txBody>
              <a:bodyPr/>
              <a:lstStyle/>
              <a:p>
                <a:r>
                  <a:rPr lang="en-US">
                    <a:noFill/>
                  </a:rPr>
                  <a:t> </a:t>
                </a:r>
              </a:p>
            </p:txBody>
          </p:sp>
        </mc:Fallback>
      </mc:AlternateContent>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2791068883"/>
              </p:ext>
            </p:extLst>
          </p:nvPr>
        </p:nvGraphicFramePr>
        <p:xfrm>
          <a:off x="457200" y="1219200"/>
          <a:ext cx="8229600" cy="1112520"/>
        </p:xfrm>
        <a:graphic>
          <a:graphicData uri="http://schemas.openxmlformats.org/drawingml/2006/table">
            <a:tbl>
              <a:tblPr firstRow="1" bandRow="1">
                <a:tableStyleId>{5C22544A-7EE6-4342-B048-85BDC9FD1C3A}</a:tableStyleId>
              </a:tblPr>
              <a:tblGrid>
                <a:gridCol w="2597138">
                  <a:extLst>
                    <a:ext uri="{9D8B030D-6E8A-4147-A177-3AD203B41FA5}">
                      <a16:colId xmlns:a16="http://schemas.microsoft.com/office/drawing/2014/main" val="20000"/>
                    </a:ext>
                  </a:extLst>
                </a:gridCol>
                <a:gridCol w="1065493">
                  <a:extLst>
                    <a:ext uri="{9D8B030D-6E8A-4147-A177-3AD203B41FA5}">
                      <a16:colId xmlns:a16="http://schemas.microsoft.com/office/drawing/2014/main" val="20001"/>
                    </a:ext>
                  </a:extLst>
                </a:gridCol>
                <a:gridCol w="1214169">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01293">
                  <a:extLst>
                    <a:ext uri="{9D8B030D-6E8A-4147-A177-3AD203B41FA5}">
                      <a16:colId xmlns:a16="http://schemas.microsoft.com/office/drawing/2014/main" val="20004"/>
                    </a:ext>
                  </a:extLst>
                </a:gridCol>
                <a:gridCol w="932307">
                  <a:extLst>
                    <a:ext uri="{9D8B030D-6E8A-4147-A177-3AD203B41FA5}">
                      <a16:colId xmlns:a16="http://schemas.microsoft.com/office/drawing/2014/main" val="20005"/>
                    </a:ext>
                  </a:extLst>
                </a:gridCol>
              </a:tblGrid>
              <a:tr h="370840">
                <a:tc gridSpan="6">
                  <a:txBody>
                    <a:bodyPr/>
                    <a:lstStyle/>
                    <a:p>
                      <a:pPr algn="ctr">
                        <a:defRPr sz="1800" b="1"/>
                      </a:pPr>
                      <a:r>
                        <a:t>Weights of Twins (in Pounds)</a:t>
                      </a: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pPr algn="ctr">
                        <a:defRPr sz="1400" b="1"/>
                      </a:pPr>
                      <a:r>
                        <a:t>Twin Raised in an Urban Setting</a:t>
                      </a:r>
                    </a:p>
                  </a:txBody>
                  <a:tcPr/>
                </a:tc>
                <a:tc>
                  <a:txBody>
                    <a:bodyPr/>
                    <a:lstStyle/>
                    <a:p>
                      <a:pPr algn="ctr"/>
                      <a:r>
                        <a:rPr sz="1400" dirty="0">
                          <a:latin typeface="Cambria Math"/>
                        </a:rPr>
                        <a:t>143.67</a:t>
                      </a:r>
                    </a:p>
                  </a:txBody>
                  <a:tcPr/>
                </a:tc>
                <a:tc>
                  <a:txBody>
                    <a:bodyPr/>
                    <a:lstStyle/>
                    <a:p>
                      <a:pPr algn="ctr"/>
                      <a:r>
                        <a:rPr sz="1400" dirty="0">
                          <a:latin typeface="Cambria Math"/>
                        </a:rPr>
                        <a:t>235.91</a:t>
                      </a:r>
                    </a:p>
                  </a:txBody>
                  <a:tcPr/>
                </a:tc>
                <a:tc>
                  <a:txBody>
                    <a:bodyPr/>
                    <a:lstStyle/>
                    <a:p>
                      <a:pPr algn="ctr"/>
                      <a:r>
                        <a:rPr sz="1400">
                          <a:latin typeface="Cambria Math"/>
                        </a:rPr>
                        <a:t>156.34</a:t>
                      </a:r>
                    </a:p>
                  </a:txBody>
                  <a:tcPr/>
                </a:tc>
                <a:tc>
                  <a:txBody>
                    <a:bodyPr/>
                    <a:lstStyle/>
                    <a:p>
                      <a:pPr algn="ctr"/>
                      <a:r>
                        <a:rPr sz="1400">
                          <a:latin typeface="Cambria Math"/>
                        </a:rPr>
                        <a:t>187.21</a:t>
                      </a:r>
                    </a:p>
                  </a:txBody>
                  <a:tcPr/>
                </a:tc>
                <a:tc>
                  <a:txBody>
                    <a:bodyPr/>
                    <a:lstStyle/>
                    <a:p>
                      <a:pPr algn="ctr"/>
                      <a:r>
                        <a:rPr sz="1400">
                          <a:latin typeface="Cambria Math"/>
                        </a:rPr>
                        <a:t>129.81</a:t>
                      </a:r>
                    </a:p>
                  </a:txBody>
                  <a:tcPr/>
                </a:tc>
                <a:extLst>
                  <a:ext uri="{0D108BD9-81ED-4DB2-BD59-A6C34878D82A}">
                    <a16:rowId xmlns:a16="http://schemas.microsoft.com/office/drawing/2014/main" val="10001"/>
                  </a:ext>
                </a:extLst>
              </a:tr>
              <a:tr h="370840">
                <a:tc>
                  <a:txBody>
                    <a:bodyPr/>
                    <a:lstStyle/>
                    <a:p>
                      <a:pPr algn="ctr">
                        <a:defRPr sz="1400" b="1"/>
                      </a:pPr>
                      <a:r>
                        <a:t>Twin Raised in a Rural Setting</a:t>
                      </a:r>
                    </a:p>
                  </a:txBody>
                  <a:tcPr/>
                </a:tc>
                <a:tc>
                  <a:txBody>
                    <a:bodyPr/>
                    <a:lstStyle/>
                    <a:p>
                      <a:pPr algn="ctr"/>
                      <a:r>
                        <a:rPr sz="1400">
                          <a:latin typeface="Cambria Math"/>
                        </a:rPr>
                        <a:t>134.81</a:t>
                      </a:r>
                    </a:p>
                  </a:txBody>
                  <a:tcPr/>
                </a:tc>
                <a:tc>
                  <a:txBody>
                    <a:bodyPr/>
                    <a:lstStyle/>
                    <a:p>
                      <a:pPr algn="ctr"/>
                      <a:r>
                        <a:rPr sz="1400">
                          <a:latin typeface="Cambria Math"/>
                        </a:rPr>
                        <a:t>221.37</a:t>
                      </a:r>
                    </a:p>
                  </a:txBody>
                  <a:tcPr/>
                </a:tc>
                <a:tc>
                  <a:txBody>
                    <a:bodyPr/>
                    <a:lstStyle/>
                    <a:p>
                      <a:pPr algn="ctr"/>
                      <a:r>
                        <a:rPr sz="1400">
                          <a:latin typeface="Cambria Math"/>
                        </a:rPr>
                        <a:t>163.92</a:t>
                      </a:r>
                    </a:p>
                  </a:txBody>
                  <a:tcPr/>
                </a:tc>
                <a:tc>
                  <a:txBody>
                    <a:bodyPr/>
                    <a:lstStyle/>
                    <a:p>
                      <a:pPr algn="ctr"/>
                      <a:r>
                        <a:rPr sz="1400">
                          <a:latin typeface="Cambria Math"/>
                        </a:rPr>
                        <a:t>193.45</a:t>
                      </a:r>
                    </a:p>
                  </a:txBody>
                  <a:tcPr/>
                </a:tc>
                <a:tc>
                  <a:txBody>
                    <a:bodyPr/>
                    <a:lstStyle/>
                    <a:p>
                      <a:pPr algn="ctr"/>
                      <a:r>
                        <a:rPr sz="1400" dirty="0">
                          <a:latin typeface="Cambria Math"/>
                        </a:rPr>
                        <a:t>131.38</a:t>
                      </a:r>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pPr>
                  <a:defRPr sz="3200"/>
                </a:pPr>
                <a:r>
                  <a:rPr sz="2000" dirty="0"/>
                  <a:t>Example 11.3.3: Hypothesis Test for the Mean of the Paired Differences for Two Populations (Two-Tailed,</a:t>
                </a:r>
                <a:r>
                  <a:rPr sz="1800" dirty="0"/>
                  <a:t> </a:t>
                </a:r>
                <a14:m>
                  <m:oMath xmlns:m="http://schemas.openxmlformats.org/officeDocument/2006/math">
                    <m:r>
                      <a:rPr sz="2000">
                        <a:latin typeface="Cambria Math"/>
                      </a:rPr>
                      <m:t>𝜎</m:t>
                    </m:r>
                  </m:oMath>
                </a14:m>
                <a:r>
                  <a:rPr sz="1800" dirty="0"/>
                  <a:t> </a:t>
                </a:r>
                <a:r>
                  <a:rPr sz="2000" dirty="0"/>
                  <a:t>Unknown, Dependent Samples)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20000"/>
              </a:bodyPr>
              <a:lstStyle/>
              <a:p>
                <a:r>
                  <a:rPr sz="2800" b="1"/>
                  <a:t>Solution</a:t>
                </a:r>
              </a:p>
              <a:p>
                <a:pPr>
                  <a:defRPr b="1"/>
                </a:pPr>
                <a:r>
                  <a:rPr sz="2800"/>
                  <a:t>Step 1: State the null and alternative hypotheses.</a:t>
                </a:r>
              </a:p>
              <a:p>
                <a:pPr>
                  <a:defRPr sz="2800"/>
                </a:pPr>
                <a:r>
                  <a:rPr sz="2800"/>
                  <a:t>In this example we are not comparing values before and after a treatment is applied, so it does not matter how we label the populations. Let's identify the twins in an urban setting as the first population, </a:t>
                </a:r>
                <a14:m>
                  <m:oMath xmlns:m="http://schemas.openxmlformats.org/officeDocument/2006/math">
                    <m:r>
                      <a:rPr>
                        <a:latin typeface="Cambria Math" panose="02040503050406030204" pitchFamily="18" charset="0"/>
                      </a:rPr>
                      <m:t>𝑥</m:t>
                    </m:r>
                  </m:oMath>
                </a14:m>
                <a:r>
                  <a:rPr sz="2800"/>
                  <a:t>, and the twins in a rural setting as the second population, </a:t>
                </a:r>
                <a14:m>
                  <m:oMath xmlns:m="http://schemas.openxmlformats.org/officeDocument/2006/math">
                    <m:r>
                      <a:rPr>
                        <a:latin typeface="Cambria Math" panose="02040503050406030204" pitchFamily="18" charset="0"/>
                      </a:rPr>
                      <m:t>𝑦</m:t>
                    </m:r>
                  </m:oMath>
                </a14:m>
                <a:r>
                  <a:rPr sz="2800"/>
                  <a:t>. Dr. Xiong claims that there is a significant difference in a person's weight based on the setting they are raised in. If there is a significant difference in weight, then the mean of the paired differences is not zero. Written symbolically, the claim is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𝜇</m:t>
                        </m:r>
                      </m:e>
                      <m:sub>
                        <m:r>
                          <a:rPr>
                            <a:latin typeface="Cambria Math" panose="02040503050406030204" pitchFamily="18" charset="0"/>
                          </a:rPr>
                          <m:t>𝑑</m:t>
                        </m:r>
                      </m:sub>
                    </m:sSub>
                    <m:r>
                      <a:rPr>
                        <a:latin typeface="Cambria Math" panose="02040503050406030204" pitchFamily="18" charset="0"/>
                      </a:rPr>
                      <m:t>≠0</m:t>
                    </m:r>
                  </m:oMath>
                </a14:m>
                <a:r>
                  <a:rPr sz="2800"/>
                  <a:t>. As this is what Dr. Xiong wishes to show with the data, it is the alternative hypothesis.</a:t>
                </a:r>
              </a:p>
              <a:p>
                <a:r>
                  <a:rPr sz="2800"/>
                  <a:t>Thus, the hypotheses are stated as follows.</a:t>
                </a:r>
              </a:p>
              <a:p>
                <a:pPr algn="ctr">
                  <a:defRPr sz="2800"/>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0</m:t>
                          </m:r>
                        </m:sub>
                      </m:sSub>
                      <m:r>
                        <m:rPr>
                          <m:nor/>
                        </m:rPr>
                        <a:rPr/>
                        <m:t>:</m:t>
                      </m:r>
                      <m:sSub>
                        <m:sSubPr>
                          <m:ctrlPr>
                            <a:rPr i="1">
                              <a:latin typeface="Cambria Math" panose="02040503050406030204" pitchFamily="18" charset="0"/>
                            </a:rPr>
                          </m:ctrlPr>
                        </m:sSubPr>
                        <m:e>
                          <m:r>
                            <a:rPr>
                              <a:latin typeface="Cambria Math" panose="02040503050406030204" pitchFamily="18" charset="0"/>
                            </a:rPr>
                            <m:t>𝜇</m:t>
                          </m:r>
                        </m:e>
                        <m:sub>
                          <m:r>
                            <a:rPr>
                              <a:latin typeface="Cambria Math" panose="02040503050406030204" pitchFamily="18" charset="0"/>
                            </a:rPr>
                            <m:t>𝑑</m:t>
                          </m:r>
                        </m:sub>
                      </m:sSub>
                      <m:r>
                        <a:rPr>
                          <a:latin typeface="Cambria Math" panose="02040503050406030204" pitchFamily="18" charset="0"/>
                        </a:rPr>
                        <m:t>=0</m:t>
                      </m:r>
                    </m:oMath>
                  </m:oMathPara>
                </a14:m>
                <a:endParaRPr sz="2800"/>
              </a:p>
              <a:p>
                <a:pPr algn="ctr">
                  <a:defRPr sz="2800"/>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𝑎</m:t>
                          </m:r>
                        </m:sub>
                      </m:sSub>
                      <m:r>
                        <m:rPr>
                          <m:nor/>
                        </m:rPr>
                        <a:rPr/>
                        <m:t>:</m:t>
                      </m:r>
                      <m:sSub>
                        <m:sSubPr>
                          <m:ctrlPr>
                            <a:rPr i="1">
                              <a:latin typeface="Cambria Math" panose="02040503050406030204" pitchFamily="18" charset="0"/>
                            </a:rPr>
                          </m:ctrlPr>
                        </m:sSubPr>
                        <m:e>
                          <m:r>
                            <a:rPr>
                              <a:latin typeface="Cambria Math" panose="02040503050406030204" pitchFamily="18" charset="0"/>
                            </a:rPr>
                            <m:t>𝜇</m:t>
                          </m:r>
                        </m:e>
                        <m:sub>
                          <m:r>
                            <a:rPr>
                              <a:latin typeface="Cambria Math" panose="02040503050406030204" pitchFamily="18" charset="0"/>
                            </a:rPr>
                            <m:t>𝑑</m:t>
                          </m:r>
                        </m:sub>
                      </m:sSub>
                      <m:r>
                        <a:rPr>
                          <a:latin typeface="Cambria Math" panose="02040503050406030204" pitchFamily="18" charset="0"/>
                        </a:rPr>
                        <m:t>≠0</m:t>
                      </m:r>
                    </m:oMath>
                  </m:oMathPara>
                </a14:m>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111" t="-2331" r="-1481"/>
                </a:stretch>
              </a:blipFill>
            </p:spPr>
            <p:txBody>
              <a:bodyPr/>
              <a:lstStyle/>
              <a:p>
                <a:r>
                  <a:rPr lang="en-US">
                    <a:noFill/>
                  </a:rPr>
                  <a:t> </a:t>
                </a:r>
              </a:p>
            </p:txBody>
          </p:sp>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pPr>
                  <a:defRPr sz="3200"/>
                </a:pPr>
                <a:r>
                  <a:rPr sz="2000" dirty="0"/>
                  <a:t>Example 11.3.3: Hypothesis Test for the Mean of the Paired Differences for Two Populations (Two-Tailed,</a:t>
                </a:r>
                <a:r>
                  <a:rPr sz="1800" dirty="0"/>
                  <a:t> </a:t>
                </a:r>
                <a14:m>
                  <m:oMath xmlns:m="http://schemas.openxmlformats.org/officeDocument/2006/math">
                    <m:r>
                      <a:rPr sz="2000">
                        <a:latin typeface="Cambria Math"/>
                      </a:rPr>
                      <m:t>𝜎</m:t>
                    </m:r>
                  </m:oMath>
                </a14:m>
                <a:r>
                  <a:rPr sz="1800" dirty="0"/>
                  <a:t> </a:t>
                </a:r>
                <a:r>
                  <a:rPr sz="2000" dirty="0"/>
                  <a:t>Unknown, Dependent Samples)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a:t>Step 2: Determine which distribution to use for the test statistic, and state the level of significance.</a:t>
                </a:r>
              </a:p>
              <a:p>
                <a:pPr>
                  <a:defRPr sz="2800"/>
                </a:pPr>
                <a:r>
                  <a:rPr sz="2800"/>
                  <a:t>A Student's </a:t>
                </a:r>
                <a14:m>
                  <m:oMath xmlns:m="http://schemas.openxmlformats.org/officeDocument/2006/math">
                    <m:r>
                      <a:rPr>
                        <a:latin typeface="Cambria Math" panose="02040503050406030204" pitchFamily="18" charset="0"/>
                      </a:rPr>
                      <m:t>𝑡</m:t>
                    </m:r>
                  </m:oMath>
                </a14:m>
                <a:r>
                  <a:rPr sz="2800"/>
                  <a:t>-distribution, and thus the </a:t>
                </a:r>
                <a14:m>
                  <m:oMath xmlns:m="http://schemas.openxmlformats.org/officeDocument/2006/math">
                    <m:r>
                      <a:rPr>
                        <a:latin typeface="Cambria Math" panose="02040503050406030204" pitchFamily="18" charset="0"/>
                      </a:rPr>
                      <m:t>𝑡</m:t>
                    </m:r>
                  </m:oMath>
                </a14:m>
                <a:r>
                  <a:rPr sz="2800"/>
                  <a:t>-test statistic, is appropriate to use in this case because the claim is about the mean of the paired differences for the population data, the distribution of the paired differences is approximately normal, and the samples are dependent samples of paired data. The level of significance is stated in the problem to be </a:t>
                </a:r>
                <a14:m>
                  <m:oMath xmlns:m="http://schemas.openxmlformats.org/officeDocument/2006/math">
                    <m:r>
                      <a:rPr>
                        <a:latin typeface="Cambria Math" panose="02040503050406030204" pitchFamily="18" charset="0"/>
                      </a:rPr>
                      <m:t>𝛼</m:t>
                    </m:r>
                    <m:r>
                      <a:rPr>
                        <a:latin typeface="Cambria Math" panose="02040503050406030204" pitchFamily="18" charset="0"/>
                      </a:rPr>
                      <m:t>=0.01</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a:stretch>
              </a:blipFill>
            </p:spPr>
            <p:txBody>
              <a:bodyPr/>
              <a:lstStyle/>
              <a:p>
                <a:r>
                  <a:rPr lang="en-US">
                    <a:noFill/>
                  </a:rPr>
                  <a:t> </a:t>
                </a:r>
              </a:p>
            </p:txBody>
          </p:sp>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pPr>
                  <a:defRPr sz="3200"/>
                </a:pPr>
                <a:r>
                  <a:rPr sz="2000" dirty="0"/>
                  <a:t>Example 11.3.3: Hypothesis Test for the Mean of the Paired Differences for Two Populations (Two-Tailed,</a:t>
                </a:r>
                <a:r>
                  <a:rPr sz="1800" dirty="0"/>
                  <a:t> </a:t>
                </a:r>
                <a14:m>
                  <m:oMath xmlns:m="http://schemas.openxmlformats.org/officeDocument/2006/math">
                    <m:r>
                      <a:rPr sz="2000">
                        <a:latin typeface="Cambria Math"/>
                      </a:rPr>
                      <m:t>𝜎</m:t>
                    </m:r>
                  </m:oMath>
                </a14:m>
                <a:r>
                  <a:rPr sz="1800" dirty="0"/>
                  <a:t> </a:t>
                </a:r>
                <a:r>
                  <a:rPr sz="2000" dirty="0"/>
                  <a:t>Unknown, Dependent Samples)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b="-6667"/>
                </a:stretch>
              </a:blipFill>
            </p:spPr>
            <p:txBody>
              <a:bodyPr/>
              <a:lstStyle/>
              <a:p>
                <a:r>
                  <a:rPr lang="en-US">
                    <a:noFill/>
                  </a:rPr>
                  <a:t> </a:t>
                </a:r>
              </a:p>
            </p:txBody>
          </p:sp>
        </mc:Fallback>
      </mc:AlternateContent>
      <p:sp>
        <p:nvSpPr>
          <p:cNvPr id="3" name="Text Placeholder 2"/>
          <p:cNvSpPr>
            <a:spLocks noGrp="1"/>
          </p:cNvSpPr>
          <p:nvPr>
            <p:ph type="body" sz="quarter" idx="10"/>
          </p:nvPr>
        </p:nvSpPr>
        <p:spPr/>
        <p:txBody>
          <a:bodyPr>
            <a:normAutofit/>
          </a:bodyPr>
          <a:lstStyle/>
          <a:p>
            <a:pPr>
              <a:defRPr b="1"/>
            </a:pPr>
            <a:r>
              <a:rPr sz="2800"/>
              <a:t>Step 3: Gather data and calculate the necessary sample statistics.</a:t>
            </a:r>
          </a:p>
          <a:p>
            <a:r>
              <a:rPr sz="2800"/>
              <a:t>Since we were given raw data, we need to begin by calculating the paired differences, as well as the mean and sample standard deviation of these differences. The differences are listed in the following table.</a:t>
            </a:r>
          </a:p>
        </p:txBody>
      </p:sp>
      <mc:AlternateContent xmlns:mc="http://schemas.openxmlformats.org/markup-compatibility/2006">
        <mc:Choice xmlns:a14="http://schemas.microsoft.com/office/drawing/2010/main" Requires="a14">
          <p:graphicFrame>
            <p:nvGraphicFramePr>
              <p:cNvPr id="4" name="Table Placeholder 2">
                <a:extLst>
                  <a:ext uri="{FF2B5EF4-FFF2-40B4-BE49-F238E27FC236}">
                    <a16:creationId xmlns:a16="http://schemas.microsoft.com/office/drawing/2014/main" id="{5C03D256-CFBE-47B6-8B5C-02F9C8CF426E}"/>
                  </a:ext>
                </a:extLst>
              </p:cNvPr>
              <p:cNvGraphicFramePr>
                <a:graphicFrameLocks/>
              </p:cNvGraphicFramePr>
              <p:nvPr>
                <p:extLst>
                  <p:ext uri="{D42A27DB-BD31-4B8C-83A1-F6EECF244321}">
                    <p14:modId xmlns:p14="http://schemas.microsoft.com/office/powerpoint/2010/main" val="1145443074"/>
                  </p:ext>
                </p:extLst>
              </p:nvPr>
            </p:nvGraphicFramePr>
            <p:xfrm>
              <a:off x="457200" y="4114800"/>
              <a:ext cx="8229600" cy="1112520"/>
            </p:xfrm>
            <a:graphic>
              <a:graphicData uri="http://schemas.openxmlformats.org/drawingml/2006/table">
                <a:tbl>
                  <a:tblPr firstRow="1" bandRow="1">
                    <a:tableStyleId>{5C22544A-7EE6-4342-B048-85BDC9FD1C3A}</a:tableStyleId>
                  </a:tblPr>
                  <a:tblGrid>
                    <a:gridCol w="28194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gridCol w="990600">
                      <a:extLst>
                        <a:ext uri="{9D8B030D-6E8A-4147-A177-3AD203B41FA5}">
                          <a16:colId xmlns:a16="http://schemas.microsoft.com/office/drawing/2014/main" val="20005"/>
                        </a:ext>
                      </a:extLst>
                    </a:gridCol>
                  </a:tblGrid>
                  <a:tr h="370840">
                    <a:tc>
                      <a:txBody>
                        <a:bodyPr/>
                        <a:lstStyle/>
                        <a:p>
                          <a:pPr algn="ctr">
                            <a:defRPr sz="1400" b="1"/>
                          </a:pPr>
                          <a:r>
                            <a:rPr lang="en-US" sz="1400" dirty="0">
                              <a:solidFill>
                                <a:srgbClr val="5576A0"/>
                              </a:solidFill>
                            </a:rPr>
                            <a:t>Twin Raised in Urban Setting, </a:t>
                          </a:r>
                          <a14:m>
                            <m:oMath xmlns:m="http://schemas.openxmlformats.org/officeDocument/2006/math">
                              <m:r>
                                <a:rPr lang="en-US" sz="1400">
                                  <a:solidFill>
                                    <a:srgbClr val="5576A0"/>
                                  </a:solidFill>
                                  <a:latin typeface="Cambria Math"/>
                                </a:rPr>
                                <m:t>𝑥</m:t>
                              </m:r>
                            </m:oMath>
                          </a14:m>
                          <a:endParaRPr lang="en-US" sz="1400" dirty="0">
                            <a:solidFill>
                              <a:srgbClr val="5576A0"/>
                            </a:solidFill>
                          </a:endParaRPr>
                        </a:p>
                      </a:txBody>
                      <a:tcPr>
                        <a:solidFill>
                          <a:srgbClr val="E7E9EC"/>
                        </a:solidFill>
                      </a:tcPr>
                    </a:tc>
                    <a:tc>
                      <a:txBody>
                        <a:bodyPr/>
                        <a:lstStyle/>
                        <a:p>
                          <a:pPr algn="ctr"/>
                          <a:r>
                            <a:rPr sz="1400" dirty="0">
                              <a:solidFill>
                                <a:srgbClr val="5576A0"/>
                              </a:solidFill>
                              <a:latin typeface="Cambria Math"/>
                            </a:rPr>
                            <a:t>143.67</a:t>
                          </a:r>
                        </a:p>
                      </a:txBody>
                      <a:tcPr>
                        <a:solidFill>
                          <a:srgbClr val="E7E9EC"/>
                        </a:solidFill>
                      </a:tcPr>
                    </a:tc>
                    <a:tc>
                      <a:txBody>
                        <a:bodyPr/>
                        <a:lstStyle/>
                        <a:p>
                          <a:pPr algn="ctr"/>
                          <a:r>
                            <a:rPr sz="1400" dirty="0">
                              <a:solidFill>
                                <a:srgbClr val="5576A0"/>
                              </a:solidFill>
                              <a:latin typeface="Cambria Math"/>
                            </a:rPr>
                            <a:t>235.91</a:t>
                          </a:r>
                        </a:p>
                      </a:txBody>
                      <a:tcPr>
                        <a:solidFill>
                          <a:srgbClr val="E7E9EC"/>
                        </a:solidFill>
                      </a:tcPr>
                    </a:tc>
                    <a:tc>
                      <a:txBody>
                        <a:bodyPr/>
                        <a:lstStyle/>
                        <a:p>
                          <a:pPr algn="ctr"/>
                          <a:r>
                            <a:rPr sz="1400" dirty="0">
                              <a:solidFill>
                                <a:srgbClr val="5576A0"/>
                              </a:solidFill>
                              <a:latin typeface="Cambria Math"/>
                            </a:rPr>
                            <a:t>156.34</a:t>
                          </a:r>
                        </a:p>
                      </a:txBody>
                      <a:tcPr>
                        <a:solidFill>
                          <a:srgbClr val="E7E9EC"/>
                        </a:solidFill>
                      </a:tcPr>
                    </a:tc>
                    <a:tc>
                      <a:txBody>
                        <a:bodyPr/>
                        <a:lstStyle/>
                        <a:p>
                          <a:pPr algn="ctr"/>
                          <a:r>
                            <a:rPr sz="1400" dirty="0">
                              <a:solidFill>
                                <a:srgbClr val="5576A0"/>
                              </a:solidFill>
                              <a:latin typeface="Cambria Math"/>
                            </a:rPr>
                            <a:t>187.21</a:t>
                          </a:r>
                        </a:p>
                      </a:txBody>
                      <a:tcPr>
                        <a:solidFill>
                          <a:srgbClr val="E7E9EC"/>
                        </a:solidFill>
                      </a:tcPr>
                    </a:tc>
                    <a:tc>
                      <a:txBody>
                        <a:bodyPr/>
                        <a:lstStyle/>
                        <a:p>
                          <a:pPr algn="ctr"/>
                          <a:r>
                            <a:rPr sz="1400" dirty="0">
                              <a:solidFill>
                                <a:srgbClr val="5576A0"/>
                              </a:solidFill>
                              <a:latin typeface="Cambria Math"/>
                            </a:rPr>
                            <a:t>129.81</a:t>
                          </a:r>
                        </a:p>
                      </a:txBody>
                      <a:tcPr>
                        <a:solidFill>
                          <a:srgbClr val="E7E9EC"/>
                        </a:solidFill>
                      </a:tcPr>
                    </a:tc>
                    <a:extLst>
                      <a:ext uri="{0D108BD9-81ED-4DB2-BD59-A6C34878D82A}">
                        <a16:rowId xmlns:a16="http://schemas.microsoft.com/office/drawing/2014/main" val="10000"/>
                      </a:ext>
                    </a:extLst>
                  </a:tr>
                  <a:tr h="370840">
                    <a:tc>
                      <a:txBody>
                        <a:bodyPr/>
                        <a:lstStyle/>
                        <a:p>
                          <a:pPr algn="ctr">
                            <a:defRPr sz="1400" b="1"/>
                          </a:pPr>
                          <a:r>
                            <a:rPr sz="1400"/>
                            <a:t>Twin Raised in Rural Setting, </a:t>
                          </a:r>
                          <a14:m>
                            <m:oMath xmlns:m="http://schemas.openxmlformats.org/officeDocument/2006/math">
                              <m:r>
                                <a:rPr sz="1400">
                                  <a:latin typeface="Cambria Math"/>
                                </a:rPr>
                                <m:t>𝑦</m:t>
                              </m:r>
                            </m:oMath>
                          </a14:m>
                          <a:endParaRPr sz="1400"/>
                        </a:p>
                      </a:txBody>
                      <a:tcPr/>
                    </a:tc>
                    <a:tc>
                      <a:txBody>
                        <a:bodyPr/>
                        <a:lstStyle/>
                        <a:p>
                          <a:pPr algn="ctr"/>
                          <a:r>
                            <a:rPr sz="1400">
                              <a:latin typeface="Cambria Math"/>
                            </a:rPr>
                            <a:t>134.81</a:t>
                          </a:r>
                        </a:p>
                      </a:txBody>
                      <a:tcPr/>
                    </a:tc>
                    <a:tc>
                      <a:txBody>
                        <a:bodyPr/>
                        <a:lstStyle/>
                        <a:p>
                          <a:pPr algn="ctr"/>
                          <a:r>
                            <a:rPr sz="1400">
                              <a:latin typeface="Cambria Math"/>
                            </a:rPr>
                            <a:t>221.37</a:t>
                          </a:r>
                        </a:p>
                      </a:txBody>
                      <a:tcPr/>
                    </a:tc>
                    <a:tc>
                      <a:txBody>
                        <a:bodyPr/>
                        <a:lstStyle/>
                        <a:p>
                          <a:pPr algn="ctr"/>
                          <a:r>
                            <a:rPr sz="1400">
                              <a:latin typeface="Cambria Math"/>
                            </a:rPr>
                            <a:t>163.92</a:t>
                          </a:r>
                        </a:p>
                      </a:txBody>
                      <a:tcPr/>
                    </a:tc>
                    <a:tc>
                      <a:txBody>
                        <a:bodyPr/>
                        <a:lstStyle/>
                        <a:p>
                          <a:pPr algn="ctr"/>
                          <a:r>
                            <a:rPr sz="1400">
                              <a:latin typeface="Cambria Math"/>
                            </a:rPr>
                            <a:t>193.45</a:t>
                          </a:r>
                        </a:p>
                      </a:txBody>
                      <a:tcPr/>
                    </a:tc>
                    <a:tc>
                      <a:txBody>
                        <a:bodyPr/>
                        <a:lstStyle/>
                        <a:p>
                          <a:pPr algn="ctr"/>
                          <a:r>
                            <a:rPr sz="1400">
                              <a:latin typeface="Cambria Math"/>
                            </a:rPr>
                            <a:t>131.38</a:t>
                          </a:r>
                        </a:p>
                      </a:txBody>
                      <a:tcPr/>
                    </a:tc>
                    <a:extLst>
                      <a:ext uri="{0D108BD9-81ED-4DB2-BD59-A6C34878D82A}">
                        <a16:rowId xmlns:a16="http://schemas.microsoft.com/office/drawing/2014/main" val="10001"/>
                      </a:ext>
                    </a:extLst>
                  </a:tr>
                  <a:tr h="370840">
                    <a:tc>
                      <a:txBody>
                        <a:bodyPr/>
                        <a:lstStyle/>
                        <a:p>
                          <a:pPr algn="ctr">
                            <a:defRPr sz="1400" b="1"/>
                          </a:pPr>
                          <a:r>
                            <a:rPr sz="1400"/>
                            <a:t>Paired Difference, </a:t>
                          </a:r>
                          <a14:m>
                            <m:oMath xmlns:m="http://schemas.openxmlformats.org/officeDocument/2006/math">
                              <m:sSub>
                                <m:sSubPr>
                                  <m:ctrlPr>
                                    <a:rPr sz="1400" i="1">
                                      <a:latin typeface="Cambria Math" panose="02040503050406030204" pitchFamily="18" charset="0"/>
                                    </a:rPr>
                                  </m:ctrlPr>
                                </m:sSubPr>
                                <m:e>
                                  <m:r>
                                    <a:rPr sz="1400">
                                      <a:latin typeface="Cambria Math"/>
                                    </a:rPr>
                                    <m:t>𝑑</m:t>
                                  </m:r>
                                </m:e>
                                <m:sub>
                                  <m:r>
                                    <a:rPr sz="1400">
                                      <a:latin typeface="Cambria Math"/>
                                    </a:rPr>
                                    <m:t>𝑖</m:t>
                                  </m:r>
                                </m:sub>
                              </m:sSub>
                              <m:r>
                                <a:rPr sz="1400">
                                  <a:latin typeface="Cambria Math"/>
                                </a:rPr>
                                <m:t>=</m:t>
                              </m:r>
                              <m:sSub>
                                <m:sSubPr>
                                  <m:ctrlPr>
                                    <a:rPr sz="1400" i="1">
                                      <a:latin typeface="Cambria Math" panose="02040503050406030204" pitchFamily="18" charset="0"/>
                                    </a:rPr>
                                  </m:ctrlPr>
                                </m:sSubPr>
                                <m:e>
                                  <m:r>
                                    <a:rPr sz="1400">
                                      <a:latin typeface="Cambria Math"/>
                                    </a:rPr>
                                    <m:t>𝑦</m:t>
                                  </m:r>
                                </m:e>
                                <m:sub>
                                  <m:r>
                                    <a:rPr sz="1400">
                                      <a:latin typeface="Cambria Math"/>
                                    </a:rPr>
                                    <m:t>𝑖</m:t>
                                  </m:r>
                                </m:sub>
                              </m:sSub>
                              <m:r>
                                <a:rPr sz="1400">
                                  <a:latin typeface="Cambria Math"/>
                                </a:rPr>
                                <m:t>−</m:t>
                              </m:r>
                              <m:sSub>
                                <m:sSubPr>
                                  <m:ctrlPr>
                                    <a:rPr sz="1400" i="1">
                                      <a:latin typeface="Cambria Math" panose="02040503050406030204" pitchFamily="18" charset="0"/>
                                    </a:rPr>
                                  </m:ctrlPr>
                                </m:sSubPr>
                                <m:e>
                                  <m:r>
                                    <a:rPr sz="1400">
                                      <a:latin typeface="Cambria Math"/>
                                    </a:rPr>
                                    <m:t>𝑥</m:t>
                                  </m:r>
                                </m:e>
                                <m:sub>
                                  <m:r>
                                    <a:rPr sz="1400">
                                      <a:latin typeface="Cambria Math"/>
                                    </a:rPr>
                                    <m:t>𝑖</m:t>
                                  </m:r>
                                </m:sub>
                              </m:sSub>
                            </m:oMath>
                          </a14:m>
                          <a:endParaRPr sz="1400"/>
                        </a:p>
                      </a:txBody>
                      <a:tcPr/>
                    </a:tc>
                    <a:tc>
                      <a:txBody>
                        <a:bodyPr/>
                        <a:lstStyle/>
                        <a:p>
                          <a:pPr algn="ctr">
                            <a:defRPr sz="1400"/>
                          </a:pPr>
                          <a14:m>
                            <m:oMathPara xmlns:m="http://schemas.openxmlformats.org/officeDocument/2006/math">
                              <m:oMathParaPr>
                                <m:jc m:val="centerGroup"/>
                              </m:oMathParaPr>
                              <m:oMath xmlns:m="http://schemas.openxmlformats.org/officeDocument/2006/math">
                                <m:r>
                                  <a:rPr sz="1400">
                                    <a:latin typeface="Cambria Math"/>
                                  </a:rPr>
                                  <m:t>−8.86</m:t>
                                </m:r>
                              </m:oMath>
                            </m:oMathPara>
                          </a14:m>
                          <a:endParaRPr/>
                        </a:p>
                      </a:txBody>
                      <a:tcPr/>
                    </a:tc>
                    <a:tc>
                      <a:txBody>
                        <a:bodyPr/>
                        <a:lstStyle/>
                        <a:p>
                          <a:pPr algn="ctr">
                            <a:defRPr sz="1400"/>
                          </a:pPr>
                          <a14:m>
                            <m:oMathPara xmlns:m="http://schemas.openxmlformats.org/officeDocument/2006/math">
                              <m:oMathParaPr>
                                <m:jc m:val="centerGroup"/>
                              </m:oMathParaPr>
                              <m:oMath xmlns:m="http://schemas.openxmlformats.org/officeDocument/2006/math">
                                <m:r>
                                  <a:rPr sz="1400">
                                    <a:latin typeface="Cambria Math"/>
                                  </a:rPr>
                                  <m:t>−14.54</m:t>
                                </m:r>
                              </m:oMath>
                            </m:oMathPara>
                          </a14:m>
                          <a:endParaRPr dirty="0"/>
                        </a:p>
                      </a:txBody>
                      <a:tcPr/>
                    </a:tc>
                    <a:tc>
                      <a:txBody>
                        <a:bodyPr/>
                        <a:lstStyle/>
                        <a:p>
                          <a:pPr algn="ctr"/>
                          <a:r>
                            <a:rPr sz="1400">
                              <a:latin typeface="Cambria Math"/>
                            </a:rPr>
                            <a:t>7.58</a:t>
                          </a:r>
                        </a:p>
                      </a:txBody>
                      <a:tcPr/>
                    </a:tc>
                    <a:tc>
                      <a:txBody>
                        <a:bodyPr/>
                        <a:lstStyle/>
                        <a:p>
                          <a:pPr algn="ctr"/>
                          <a:r>
                            <a:rPr sz="1400">
                              <a:latin typeface="Cambria Math"/>
                            </a:rPr>
                            <a:t>6.24</a:t>
                          </a:r>
                        </a:p>
                      </a:txBody>
                      <a:tcPr/>
                    </a:tc>
                    <a:tc>
                      <a:txBody>
                        <a:bodyPr/>
                        <a:lstStyle/>
                        <a:p>
                          <a:pPr algn="ctr"/>
                          <a:r>
                            <a:rPr sz="1400" dirty="0">
                              <a:latin typeface="Cambria Math"/>
                            </a:rPr>
                            <a:t>1.57</a:t>
                          </a:r>
                        </a:p>
                      </a:txBody>
                      <a:tcPr/>
                    </a:tc>
                    <a:extLst>
                      <a:ext uri="{0D108BD9-81ED-4DB2-BD59-A6C34878D82A}">
                        <a16:rowId xmlns:a16="http://schemas.microsoft.com/office/drawing/2014/main" val="10002"/>
                      </a:ext>
                    </a:extLst>
                  </a:tr>
                </a:tbl>
              </a:graphicData>
            </a:graphic>
          </p:graphicFrame>
        </mc:Choice>
        <mc:Fallback>
          <p:graphicFrame>
            <p:nvGraphicFramePr>
              <p:cNvPr id="4" name="Table Placeholder 2">
                <a:extLst>
                  <a:ext uri="{FF2B5EF4-FFF2-40B4-BE49-F238E27FC236}">
                    <a16:creationId xmlns:a16="http://schemas.microsoft.com/office/drawing/2014/main" id="{5C03D256-CFBE-47B6-8B5C-02F9C8CF426E}"/>
                  </a:ext>
                </a:extLst>
              </p:cNvPr>
              <p:cNvGraphicFramePr>
                <a:graphicFrameLocks/>
              </p:cNvGraphicFramePr>
              <p:nvPr>
                <p:extLst>
                  <p:ext uri="{D42A27DB-BD31-4B8C-83A1-F6EECF244321}">
                    <p14:modId xmlns:p14="http://schemas.microsoft.com/office/powerpoint/2010/main" val="1145443074"/>
                  </p:ext>
                </p:extLst>
              </p:nvPr>
            </p:nvGraphicFramePr>
            <p:xfrm>
              <a:off x="457200" y="4114800"/>
              <a:ext cx="8229600" cy="1112520"/>
            </p:xfrm>
            <a:graphic>
              <a:graphicData uri="http://schemas.openxmlformats.org/drawingml/2006/table">
                <a:tbl>
                  <a:tblPr firstRow="1" bandRow="1">
                    <a:tableStyleId>{5C22544A-7EE6-4342-B048-85BDC9FD1C3A}</a:tableStyleId>
                  </a:tblPr>
                  <a:tblGrid>
                    <a:gridCol w="28194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gridCol w="990600">
                      <a:extLst>
                        <a:ext uri="{9D8B030D-6E8A-4147-A177-3AD203B41FA5}">
                          <a16:colId xmlns:a16="http://schemas.microsoft.com/office/drawing/2014/main" val="20005"/>
                        </a:ext>
                      </a:extLst>
                    </a:gridCol>
                  </a:tblGrid>
                  <a:tr h="370840">
                    <a:tc>
                      <a:txBody>
                        <a:bodyPr/>
                        <a:lstStyle/>
                        <a:p>
                          <a:endParaRPr lang="en-US"/>
                        </a:p>
                      </a:txBody>
                      <a:tcPr>
                        <a:blipFill>
                          <a:blip r:embed="rId3"/>
                          <a:stretch>
                            <a:fillRect l="-432" t="-4918" r="-192657" b="-203279"/>
                          </a:stretch>
                        </a:blipFill>
                      </a:tcPr>
                    </a:tc>
                    <a:tc>
                      <a:txBody>
                        <a:bodyPr/>
                        <a:lstStyle/>
                        <a:p>
                          <a:pPr algn="ctr"/>
                          <a:r>
                            <a:rPr sz="1400" dirty="0">
                              <a:solidFill>
                                <a:srgbClr val="5576A0"/>
                              </a:solidFill>
                              <a:latin typeface="Cambria Math"/>
                            </a:rPr>
                            <a:t>143.67</a:t>
                          </a:r>
                        </a:p>
                      </a:txBody>
                      <a:tcPr>
                        <a:solidFill>
                          <a:srgbClr val="E7E9EC"/>
                        </a:solidFill>
                      </a:tcPr>
                    </a:tc>
                    <a:tc>
                      <a:txBody>
                        <a:bodyPr/>
                        <a:lstStyle/>
                        <a:p>
                          <a:pPr algn="ctr"/>
                          <a:r>
                            <a:rPr sz="1400" dirty="0">
                              <a:solidFill>
                                <a:srgbClr val="5576A0"/>
                              </a:solidFill>
                              <a:latin typeface="Cambria Math"/>
                            </a:rPr>
                            <a:t>235.91</a:t>
                          </a:r>
                        </a:p>
                      </a:txBody>
                      <a:tcPr>
                        <a:solidFill>
                          <a:srgbClr val="E7E9EC"/>
                        </a:solidFill>
                      </a:tcPr>
                    </a:tc>
                    <a:tc>
                      <a:txBody>
                        <a:bodyPr/>
                        <a:lstStyle/>
                        <a:p>
                          <a:pPr algn="ctr"/>
                          <a:r>
                            <a:rPr sz="1400" dirty="0">
                              <a:solidFill>
                                <a:srgbClr val="5576A0"/>
                              </a:solidFill>
                              <a:latin typeface="Cambria Math"/>
                            </a:rPr>
                            <a:t>156.34</a:t>
                          </a:r>
                        </a:p>
                      </a:txBody>
                      <a:tcPr>
                        <a:solidFill>
                          <a:srgbClr val="E7E9EC"/>
                        </a:solidFill>
                      </a:tcPr>
                    </a:tc>
                    <a:tc>
                      <a:txBody>
                        <a:bodyPr/>
                        <a:lstStyle/>
                        <a:p>
                          <a:pPr algn="ctr"/>
                          <a:r>
                            <a:rPr sz="1400" dirty="0">
                              <a:solidFill>
                                <a:srgbClr val="5576A0"/>
                              </a:solidFill>
                              <a:latin typeface="Cambria Math"/>
                            </a:rPr>
                            <a:t>187.21</a:t>
                          </a:r>
                        </a:p>
                      </a:txBody>
                      <a:tcPr>
                        <a:solidFill>
                          <a:srgbClr val="E7E9EC"/>
                        </a:solidFill>
                      </a:tcPr>
                    </a:tc>
                    <a:tc>
                      <a:txBody>
                        <a:bodyPr/>
                        <a:lstStyle/>
                        <a:p>
                          <a:pPr algn="ctr"/>
                          <a:r>
                            <a:rPr sz="1400" dirty="0">
                              <a:solidFill>
                                <a:srgbClr val="5576A0"/>
                              </a:solidFill>
                              <a:latin typeface="Cambria Math"/>
                            </a:rPr>
                            <a:t>129.81</a:t>
                          </a:r>
                        </a:p>
                      </a:txBody>
                      <a:tcPr>
                        <a:solidFill>
                          <a:srgbClr val="E7E9EC"/>
                        </a:solidFill>
                      </a:tcPr>
                    </a:tc>
                    <a:extLst>
                      <a:ext uri="{0D108BD9-81ED-4DB2-BD59-A6C34878D82A}">
                        <a16:rowId xmlns:a16="http://schemas.microsoft.com/office/drawing/2014/main" val="10000"/>
                      </a:ext>
                    </a:extLst>
                  </a:tr>
                  <a:tr h="370840">
                    <a:tc>
                      <a:txBody>
                        <a:bodyPr/>
                        <a:lstStyle/>
                        <a:p>
                          <a:endParaRPr lang="en-US"/>
                        </a:p>
                      </a:txBody>
                      <a:tcPr>
                        <a:blipFill>
                          <a:blip r:embed="rId3"/>
                          <a:stretch>
                            <a:fillRect l="-432" t="-104918" r="-192657" b="-103279"/>
                          </a:stretch>
                        </a:blipFill>
                      </a:tcPr>
                    </a:tc>
                    <a:tc>
                      <a:txBody>
                        <a:bodyPr/>
                        <a:lstStyle/>
                        <a:p>
                          <a:pPr algn="ctr"/>
                          <a:r>
                            <a:rPr sz="1400">
                              <a:latin typeface="Cambria Math"/>
                            </a:rPr>
                            <a:t>134.81</a:t>
                          </a:r>
                        </a:p>
                      </a:txBody>
                      <a:tcPr/>
                    </a:tc>
                    <a:tc>
                      <a:txBody>
                        <a:bodyPr/>
                        <a:lstStyle/>
                        <a:p>
                          <a:pPr algn="ctr"/>
                          <a:r>
                            <a:rPr sz="1400">
                              <a:latin typeface="Cambria Math"/>
                            </a:rPr>
                            <a:t>221.37</a:t>
                          </a:r>
                        </a:p>
                      </a:txBody>
                      <a:tcPr/>
                    </a:tc>
                    <a:tc>
                      <a:txBody>
                        <a:bodyPr/>
                        <a:lstStyle/>
                        <a:p>
                          <a:pPr algn="ctr"/>
                          <a:r>
                            <a:rPr sz="1400">
                              <a:latin typeface="Cambria Math"/>
                            </a:rPr>
                            <a:t>163.92</a:t>
                          </a:r>
                        </a:p>
                      </a:txBody>
                      <a:tcPr/>
                    </a:tc>
                    <a:tc>
                      <a:txBody>
                        <a:bodyPr/>
                        <a:lstStyle/>
                        <a:p>
                          <a:pPr algn="ctr"/>
                          <a:r>
                            <a:rPr sz="1400">
                              <a:latin typeface="Cambria Math"/>
                            </a:rPr>
                            <a:t>193.45</a:t>
                          </a:r>
                        </a:p>
                      </a:txBody>
                      <a:tcPr/>
                    </a:tc>
                    <a:tc>
                      <a:txBody>
                        <a:bodyPr/>
                        <a:lstStyle/>
                        <a:p>
                          <a:pPr algn="ctr"/>
                          <a:r>
                            <a:rPr sz="1400">
                              <a:latin typeface="Cambria Math"/>
                            </a:rPr>
                            <a:t>131.38</a:t>
                          </a:r>
                        </a:p>
                      </a:txBody>
                      <a:tcPr/>
                    </a:tc>
                    <a:extLst>
                      <a:ext uri="{0D108BD9-81ED-4DB2-BD59-A6C34878D82A}">
                        <a16:rowId xmlns:a16="http://schemas.microsoft.com/office/drawing/2014/main" val="10001"/>
                      </a:ext>
                    </a:extLst>
                  </a:tr>
                  <a:tr h="370840">
                    <a:tc>
                      <a:txBody>
                        <a:bodyPr/>
                        <a:lstStyle/>
                        <a:p>
                          <a:endParaRPr lang="en-US"/>
                        </a:p>
                      </a:txBody>
                      <a:tcPr>
                        <a:blipFill>
                          <a:blip r:embed="rId3"/>
                          <a:stretch>
                            <a:fillRect l="-432" t="-204918" r="-192657" b="-3279"/>
                          </a:stretch>
                        </a:blipFill>
                      </a:tcPr>
                    </a:tc>
                    <a:tc>
                      <a:txBody>
                        <a:bodyPr/>
                        <a:lstStyle/>
                        <a:p>
                          <a:endParaRPr lang="en-US"/>
                        </a:p>
                      </a:txBody>
                      <a:tcPr>
                        <a:blipFill>
                          <a:blip r:embed="rId3"/>
                          <a:stretch>
                            <a:fillRect l="-265714" t="-204918" r="-409714" b="-3279"/>
                          </a:stretch>
                        </a:blipFill>
                      </a:tcPr>
                    </a:tc>
                    <a:tc>
                      <a:txBody>
                        <a:bodyPr/>
                        <a:lstStyle/>
                        <a:p>
                          <a:endParaRPr lang="en-US"/>
                        </a:p>
                      </a:txBody>
                      <a:tcPr>
                        <a:blipFill>
                          <a:blip r:embed="rId3"/>
                          <a:stretch>
                            <a:fillRect l="-320000" t="-204918" r="-258500" b="-3279"/>
                          </a:stretch>
                        </a:blipFill>
                      </a:tcPr>
                    </a:tc>
                    <a:tc>
                      <a:txBody>
                        <a:bodyPr/>
                        <a:lstStyle/>
                        <a:p>
                          <a:pPr algn="ctr"/>
                          <a:r>
                            <a:rPr sz="1400">
                              <a:latin typeface="Cambria Math"/>
                            </a:rPr>
                            <a:t>7.58</a:t>
                          </a:r>
                        </a:p>
                      </a:txBody>
                      <a:tcPr/>
                    </a:tc>
                    <a:tc>
                      <a:txBody>
                        <a:bodyPr/>
                        <a:lstStyle/>
                        <a:p>
                          <a:pPr algn="ctr"/>
                          <a:r>
                            <a:rPr sz="1400">
                              <a:latin typeface="Cambria Math"/>
                            </a:rPr>
                            <a:t>6.24</a:t>
                          </a:r>
                        </a:p>
                      </a:txBody>
                      <a:tcPr/>
                    </a:tc>
                    <a:tc>
                      <a:txBody>
                        <a:bodyPr/>
                        <a:lstStyle/>
                        <a:p>
                          <a:pPr algn="ctr"/>
                          <a:r>
                            <a:rPr sz="1400" dirty="0">
                              <a:latin typeface="Cambria Math"/>
                            </a:rPr>
                            <a:t>1.57</a:t>
                          </a:r>
                        </a:p>
                      </a:txBody>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pPr>
                  <a:defRPr sz="3200"/>
                </a:pPr>
                <a:r>
                  <a:rPr sz="2000" dirty="0"/>
                  <a:t>Example 11.3.3: Hypothesis Test for the Mean of the Paired Differences for Two Populations (Two-Tailed,</a:t>
                </a:r>
                <a:r>
                  <a:rPr sz="1800" dirty="0"/>
                  <a:t> </a:t>
                </a:r>
                <a14:m>
                  <m:oMath xmlns:m="http://schemas.openxmlformats.org/officeDocument/2006/math">
                    <m:r>
                      <a:rPr sz="2000">
                        <a:latin typeface="Cambria Math"/>
                      </a:rPr>
                      <m:t>𝜎</m:t>
                    </m:r>
                  </m:oMath>
                </a14:m>
                <a:r>
                  <a:rPr sz="1800" dirty="0"/>
                  <a:t> </a:t>
                </a:r>
                <a:r>
                  <a:rPr sz="2000" dirty="0"/>
                  <a:t>Unknown, Dependent Samples)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7500" lnSpcReduction="20000"/>
              </a:bodyPr>
              <a:lstStyle/>
              <a:p>
                <a:pPr>
                  <a:defRPr b="1"/>
                </a:pPr>
                <a:r>
                  <a:rPr sz="2800"/>
                  <a:t>Tables:</a:t>
                </a:r>
              </a:p>
              <a:p>
                <a:pPr>
                  <a:defRPr sz="2800"/>
                </a:pPr>
                <a:r>
                  <a:rPr sz="2800"/>
                  <a:t>If you are using the critical </a:t>
                </a:r>
                <a14:m>
                  <m:oMath xmlns:m="http://schemas.openxmlformats.org/officeDocument/2006/math">
                    <m:r>
                      <a:rPr>
                        <a:latin typeface="Cambria Math" panose="02040503050406030204" pitchFamily="18" charset="0"/>
                      </a:rPr>
                      <m:t>𝑡</m:t>
                    </m:r>
                  </m:oMath>
                </a14:m>
                <a:r>
                  <a:rPr sz="2800"/>
                  <a:t>-values table to determine the rejection region, you need to calculate the value of the </a:t>
                </a:r>
                <a14:m>
                  <m:oMath xmlns:m="http://schemas.openxmlformats.org/officeDocument/2006/math">
                    <m:r>
                      <a:rPr>
                        <a:latin typeface="Cambria Math" panose="02040503050406030204" pitchFamily="18" charset="0"/>
                      </a:rPr>
                      <m:t>𝑡</m:t>
                    </m:r>
                  </m:oMath>
                </a14:m>
                <a:r>
                  <a:rPr sz="2800"/>
                  <a:t>-test statistic using the mean and standard deviation of the paired differences that we just found. The mean of these paired differences is </a:t>
                </a:r>
                <a14:m>
                  <m:oMath xmlns:m="http://schemas.openxmlformats.org/officeDocument/2006/math">
                    <m:bar>
                      <m:barPr>
                        <m:pos m:val="top"/>
                        <m:ctrlPr>
                          <a:rPr i="1">
                            <a:latin typeface="Cambria Math" panose="02040503050406030204" pitchFamily="18" charset="0"/>
                          </a:rPr>
                        </m:ctrlPr>
                      </m:barPr>
                      <m:e>
                        <m:r>
                          <a:rPr>
                            <a:latin typeface="Cambria Math" panose="02040503050406030204" pitchFamily="18" charset="0"/>
                          </a:rPr>
                          <m:t>𝑑</m:t>
                        </m:r>
                      </m:e>
                    </m:bar>
                    <m:r>
                      <a:rPr>
                        <a:latin typeface="Cambria Math" panose="02040503050406030204" pitchFamily="18" charset="0"/>
                      </a:rPr>
                      <m:t>=−1.602</m:t>
                    </m:r>
                  </m:oMath>
                </a14:m>
                <a:r>
                  <a:rPr sz="2800"/>
                  <a:t> and the sample standard deviation,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𝑑</m:t>
                        </m:r>
                      </m:sub>
                    </m:sSub>
                  </m:oMath>
                </a14:m>
                <a:r>
                  <a:rPr sz="2800"/>
                  <a:t>, is approximately </a:t>
                </a:r>
                <a:r>
                  <a:rPr sz="2800">
                    <a:latin typeface="Cambria Math"/>
                  </a:rPr>
                  <a:t>9.694561</a:t>
                </a:r>
                <a:r>
                  <a:rPr sz="2800"/>
                  <a:t>. Note that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𝜇</m:t>
                        </m:r>
                      </m:e>
                      <m:sub>
                        <m:r>
                          <a:rPr>
                            <a:latin typeface="Cambria Math" panose="02040503050406030204" pitchFamily="18" charset="0"/>
                          </a:rPr>
                          <m:t>𝑑</m:t>
                        </m:r>
                      </m:sub>
                    </m:sSub>
                    <m:r>
                      <a:rPr>
                        <a:latin typeface="Cambria Math" panose="02040503050406030204" pitchFamily="18" charset="0"/>
                      </a:rPr>
                      <m:t>=0</m:t>
                    </m:r>
                  </m:oMath>
                </a14:m>
                <a:r>
                  <a:rPr sz="2800"/>
                  <a:t> because the hypothesized mean of the paired differences for the population data is </a:t>
                </a:r>
                <a:r>
                  <a:rPr sz="2800">
                    <a:latin typeface="Cambria Math"/>
                  </a:rPr>
                  <a:t>0</a:t>
                </a:r>
                <a:r>
                  <a:rPr sz="2800"/>
                  <a:t>.</a:t>
                </a:r>
              </a:p>
              <a:p>
                <a:r>
                  <a:rPr sz="2800"/>
                  <a:t>Substituting these values into the formula for the test statistic, we obtain the following.</a:t>
                </a:r>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𝑡</m:t>
                      </m:r>
                      <m:r>
                        <a:rPr>
                          <a:latin typeface="Cambria Math" panose="02040503050406030204" pitchFamily="18" charset="0"/>
                        </a:rPr>
                        <m:t>=</m:t>
                      </m:r>
                      <m:f>
                        <m:fPr>
                          <m:ctrlPr>
                            <a:rPr i="1">
                              <a:latin typeface="Cambria Math" panose="02040503050406030204" pitchFamily="18" charset="0"/>
                            </a:rPr>
                          </m:ctrlPr>
                        </m:fPr>
                        <m:num>
                          <m:bar>
                            <m:barPr>
                              <m:pos m:val="top"/>
                              <m:ctrlPr>
                                <a:rPr i="1">
                                  <a:latin typeface="Cambria Math" panose="02040503050406030204" pitchFamily="18" charset="0"/>
                                </a:rPr>
                              </m:ctrlPr>
                            </m:barPr>
                            <m:e>
                              <m:r>
                                <a:rPr>
                                  <a:latin typeface="Cambria Math" panose="02040503050406030204" pitchFamily="18" charset="0"/>
                                </a:rPr>
                                <m:t>𝑑</m:t>
                              </m:r>
                            </m:e>
                          </m:ba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𝜇</m:t>
                              </m:r>
                            </m:e>
                            <m:sub>
                              <m:r>
                                <a:rPr>
                                  <a:latin typeface="Cambria Math" panose="02040503050406030204" pitchFamily="18" charset="0"/>
                                </a:rPr>
                                <m:t>𝑑</m:t>
                              </m:r>
                            </m:sub>
                          </m:sSub>
                        </m:num>
                        <m:den>
                          <m:d>
                            <m:dPr>
                              <m:ctrlPr>
                                <a:rPr i="1">
                                  <a:latin typeface="Cambria Math" panose="02040503050406030204" pitchFamily="18" charset="0"/>
                                </a:rPr>
                              </m:ctrlPr>
                            </m:dPr>
                            <m:e>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𝑑</m:t>
                                      </m:r>
                                    </m:sub>
                                  </m:sSub>
                                </m:num>
                                <m:den>
                                  <m:rad>
                                    <m:radPr>
                                      <m:degHide m:val="on"/>
                                      <m:ctrlPr>
                                        <a:rPr i="1">
                                          <a:latin typeface="Cambria Math" panose="02040503050406030204" pitchFamily="18" charset="0"/>
                                        </a:rPr>
                                      </m:ctrlPr>
                                    </m:radPr>
                                    <m:deg/>
                                    <m:e>
                                      <m:r>
                                        <a:rPr>
                                          <a:latin typeface="Cambria Math" panose="02040503050406030204" pitchFamily="18" charset="0"/>
                                        </a:rPr>
                                        <m:t>𝑛</m:t>
                                      </m:r>
                                    </m:e>
                                  </m:rad>
                                </m:den>
                              </m:f>
                            </m:e>
                          </m:d>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−1.602−</m:t>
                          </m:r>
                          <m:d>
                            <m:dPr>
                              <m:ctrlPr>
                                <a:rPr i="1">
                                  <a:latin typeface="Cambria Math" panose="02040503050406030204" pitchFamily="18" charset="0"/>
                                </a:rPr>
                              </m:ctrlPr>
                            </m:dPr>
                            <m:e>
                              <m:r>
                                <a:rPr>
                                  <a:latin typeface="Cambria Math" panose="02040503050406030204" pitchFamily="18" charset="0"/>
                                </a:rPr>
                                <m:t>0</m:t>
                              </m:r>
                            </m:e>
                          </m:d>
                        </m:num>
                        <m:den>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9.694561</m:t>
                                  </m:r>
                                </m:num>
                                <m:den>
                                  <m:rad>
                                    <m:radPr>
                                      <m:degHide m:val="on"/>
                                      <m:ctrlPr>
                                        <a:rPr i="1">
                                          <a:latin typeface="Cambria Math" panose="02040503050406030204" pitchFamily="18" charset="0"/>
                                        </a:rPr>
                                      </m:ctrlPr>
                                    </m:radPr>
                                    <m:deg/>
                                    <m:e>
                                      <m:r>
                                        <a:rPr>
                                          <a:latin typeface="Cambria Math" panose="02040503050406030204" pitchFamily="18" charset="0"/>
                                        </a:rPr>
                                        <m:t>5</m:t>
                                      </m:r>
                                    </m:e>
                                  </m:rad>
                                </m:den>
                              </m:f>
                            </m:e>
                          </m:d>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𝑡</m:t>
                          </m:r>
                        </m:e>
                      </m:phant>
                      <m:r>
                        <a:rPr>
                          <a:latin typeface="Cambria Math" panose="02040503050406030204" pitchFamily="18" charset="0"/>
                        </a:rPr>
                        <m:t>≈−0.370</m:t>
                      </m:r>
                    </m:oMath>
                  </m:oMathPara>
                </a14:m>
                <a:endParaRPr sz="2800"/>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963" t="-2086"/>
                </a:stretch>
              </a:blipFill>
            </p:spPr>
            <p:txBody>
              <a:bodyPr/>
              <a:lstStyle/>
              <a:p>
                <a:r>
                  <a:rPr lang="en-US">
                    <a:noFill/>
                  </a:rPr>
                  <a:t> </a:t>
                </a:r>
              </a:p>
            </p:txBody>
          </p:sp>
        </mc:Fallback>
      </mc:AlternateContent>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pPr>
                  <a:defRPr sz="3200"/>
                </a:pPr>
                <a:r>
                  <a:rPr sz="2000" dirty="0"/>
                  <a:t>Example 11.3.3: Hypothesis Test for the Mean of the Paired Differences for Two Populations (Two-Tailed,</a:t>
                </a:r>
                <a:r>
                  <a:rPr sz="1800" dirty="0"/>
                  <a:t> </a:t>
                </a:r>
                <a14:m>
                  <m:oMath xmlns:m="http://schemas.openxmlformats.org/officeDocument/2006/math">
                    <m:r>
                      <a:rPr sz="2000">
                        <a:latin typeface="Cambria Math"/>
                      </a:rPr>
                      <m:t>𝜎</m:t>
                    </m:r>
                  </m:oMath>
                </a14:m>
                <a:r>
                  <a:rPr sz="1800" dirty="0"/>
                  <a:t> </a:t>
                </a:r>
                <a:r>
                  <a:rPr sz="2000" dirty="0"/>
                  <a:t>Unknown, Dependent Samples)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b="-6667"/>
                </a:stretch>
              </a:blipFill>
            </p:spPr>
            <p:txBody>
              <a:bodyPr/>
              <a:lstStyle/>
              <a:p>
                <a:r>
                  <a:rPr lang="en-US">
                    <a:noFill/>
                  </a:rPr>
                  <a:t> </a:t>
                </a:r>
              </a:p>
            </p:txBody>
          </p:sp>
        </mc:Fallback>
      </mc:AlternateContent>
      <p:sp>
        <p:nvSpPr>
          <p:cNvPr id="3" name="Text Placeholder 2"/>
          <p:cNvSpPr>
            <a:spLocks noGrp="1"/>
          </p:cNvSpPr>
          <p:nvPr>
            <p:ph type="body" sz="quarter" idx="10"/>
          </p:nvPr>
        </p:nvSpPr>
        <p:spPr/>
        <p:txBody>
          <a:bodyPr>
            <a:normAutofit/>
          </a:bodyPr>
          <a:lstStyle/>
          <a:p>
            <a:pPr>
              <a:defRPr b="1"/>
            </a:pPr>
            <a:r>
              <a:rPr sz="2800"/>
              <a:t>TI-83/84 Plus</a:t>
            </a:r>
          </a:p>
          <a:p>
            <a:r>
              <a:rPr sz="2800"/>
              <a:t>When using a TI-83/84 Plus calculator, you do not need to first calculate the differences. The calculator can calculate these for us.</a:t>
            </a:r>
          </a:p>
          <a:p>
            <a:r>
              <a:rPr sz="2800"/>
              <a:t>Enter the weights of the twins raised in the urban setting in </a:t>
            </a:r>
            <a:r>
              <a:rPr sz="2800" b="1"/>
              <a:t>L1</a:t>
            </a:r>
            <a:r>
              <a:rPr sz="2800"/>
              <a:t> and the weights of the twins raised in the rural setting in </a:t>
            </a:r>
            <a:r>
              <a:rPr sz="2800" b="1"/>
              <a:t>L2</a:t>
            </a:r>
            <a:r>
              <a:rPr sz="2800"/>
              <a:t>. Next, we want to calculate the paired differences in </a:t>
            </a:r>
            <a:r>
              <a:rPr sz="2800" b="1"/>
              <a:t>L3</a:t>
            </a:r>
            <a:r>
              <a:rPr sz="2800"/>
              <a:t>. To do so, highlight </a:t>
            </a:r>
            <a:r>
              <a:rPr sz="2800" b="1"/>
              <a:t>L3</a:t>
            </a:r>
            <a:r>
              <a:rPr sz="2800"/>
              <a:t> and enter the formula to subtract the values in </a:t>
            </a:r>
            <a:r>
              <a:rPr sz="2800" b="1"/>
              <a:t>L1</a:t>
            </a:r>
            <a:r>
              <a:rPr sz="2800"/>
              <a:t> from the values in </a:t>
            </a:r>
            <a:r>
              <a:rPr sz="2800" b="1"/>
              <a:t>L2</a:t>
            </a:r>
            <a:r>
              <a:rPr sz="2800"/>
              <a:t>, namely </a:t>
            </a:r>
            <a:r>
              <a:rPr sz="2800" b="1"/>
              <a:t>L2-L1</a:t>
            </a:r>
            <a:r>
              <a:rPr sz="2800"/>
              <a:t>.</a:t>
            </a:r>
          </a:p>
          <a:p>
            <a:endParaRPr sz="28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pPr>
                  <a:defRPr sz="3200"/>
                </a:pPr>
                <a:r>
                  <a:rPr sz="2000" dirty="0"/>
                  <a:t>Example 11.3.3: Hypothesis Test for the Mean of the Paired Differences for Two Populations (Two-Tailed,</a:t>
                </a:r>
                <a:r>
                  <a:rPr sz="1800" dirty="0"/>
                  <a:t> </a:t>
                </a:r>
                <a14:m>
                  <m:oMath xmlns:m="http://schemas.openxmlformats.org/officeDocument/2006/math">
                    <m:r>
                      <a:rPr sz="2000">
                        <a:latin typeface="Cambria Math"/>
                      </a:rPr>
                      <m:t>𝜎</m:t>
                    </m:r>
                  </m:oMath>
                </a14:m>
                <a:r>
                  <a:rPr sz="1800" dirty="0"/>
                  <a:t> </a:t>
                </a:r>
                <a:r>
                  <a:rPr sz="2000" dirty="0"/>
                  <a:t>Unknown, Dependent Samples)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b="-6667"/>
                </a:stretch>
              </a:blipFill>
            </p:spPr>
            <p:txBody>
              <a:bodyPr/>
              <a:lstStyle/>
              <a:p>
                <a:r>
                  <a:rPr lang="en-US">
                    <a:noFill/>
                  </a:rPr>
                  <a:t> </a:t>
                </a:r>
              </a:p>
            </p:txBody>
          </p:sp>
        </mc:Fallback>
      </mc:AlternateContent>
      <p:pic>
        <p:nvPicPr>
          <p:cNvPr id="5" name="Content Placeholder 4">
            <a:extLst>
              <a:ext uri="{FF2B5EF4-FFF2-40B4-BE49-F238E27FC236}">
                <a16:creationId xmlns:a16="http://schemas.microsoft.com/office/drawing/2014/main" id="{0748A082-059C-419F-B6EC-AD78E59A885C}"/>
              </a:ext>
            </a:extLst>
          </p:cNvPr>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pPr>
                  <a:defRPr sz="3200"/>
                </a:pPr>
                <a:r>
                  <a:rPr sz="2000" dirty="0"/>
                  <a:t>Example 11.3.3: Hypothesis Test for the Mean of the Paired Differences for Two Populations (Two-Tailed,</a:t>
                </a:r>
                <a:r>
                  <a:rPr sz="1800" dirty="0"/>
                  <a:t> </a:t>
                </a:r>
                <a14:m>
                  <m:oMath xmlns:m="http://schemas.openxmlformats.org/officeDocument/2006/math">
                    <m:r>
                      <a:rPr sz="2000">
                        <a:latin typeface="Cambria Math"/>
                      </a:rPr>
                      <m:t>𝜎</m:t>
                    </m:r>
                  </m:oMath>
                </a14:m>
                <a:r>
                  <a:rPr sz="1800" dirty="0"/>
                  <a:t> </a:t>
                </a:r>
                <a:r>
                  <a:rPr sz="2000" dirty="0"/>
                  <a:t>Unknown, Dependent Samples)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a:bodyPr>
              <a:lstStyle/>
              <a:p>
                <a:pPr>
                  <a:defRPr sz="2800"/>
                </a:pPr>
                <a:r>
                  <a:rPr sz="2800" dirty="0"/>
                  <a:t>We now have the paired differences in </a:t>
                </a:r>
                <a:r>
                  <a:rPr sz="2800" b="1" dirty="0"/>
                  <a:t>L3</a:t>
                </a:r>
                <a:r>
                  <a:rPr sz="2800" dirty="0"/>
                  <a:t> and can perform a one-sample </a:t>
                </a:r>
                <a14:m>
                  <m:oMath xmlns:m="http://schemas.openxmlformats.org/officeDocument/2006/math">
                    <m:r>
                      <a:rPr>
                        <a:latin typeface="Cambria Math" panose="02040503050406030204" pitchFamily="18" charset="0"/>
                      </a:rPr>
                      <m:t>𝑡</m:t>
                    </m:r>
                  </m:oMath>
                </a14:m>
                <a:r>
                  <a:rPr sz="2800" dirty="0"/>
                  <a:t>-test using the paired differences as our raw data. Under the </a:t>
                </a:r>
                <a:r>
                  <a:rPr sz="2800" b="1" dirty="0"/>
                  <a:t>STAT &gt; TESTS</a:t>
                </a:r>
                <a:r>
                  <a:rPr sz="2800" dirty="0"/>
                  <a:t> menu, choose </a:t>
                </a:r>
                <a:r>
                  <a:rPr sz="2800" b="1" dirty="0"/>
                  <a:t>T-Test</a:t>
                </a:r>
                <a:r>
                  <a:rPr sz="2800" dirty="0"/>
                  <a:t>. We want to perform the hypothesis test using raw data, so choose the </a:t>
                </a:r>
                <a:r>
                  <a:rPr sz="2800" b="1" dirty="0"/>
                  <a:t>Data</a:t>
                </a:r>
                <a:r>
                  <a:rPr sz="2800" dirty="0"/>
                  <a:t> option. The claim is that the mean of the paired differences is not zero, so enter </a:t>
                </a:r>
                <a:r>
                  <a:rPr sz="2800" dirty="0">
                    <a:latin typeface="Cambria Math"/>
                  </a:rPr>
                  <a:t>0</a:t>
                </a:r>
                <a:r>
                  <a:rPr sz="2800" dirty="0"/>
                  <a:t> for </a:t>
                </a:r>
                <a:r>
                  <a:rPr sz="2800" b="1" dirty="0"/>
                  <a:t>μ0</a:t>
                </a:r>
                <a:r>
                  <a:rPr sz="2800" dirty="0"/>
                  <a:t>. The data are in List 3, so enter </a:t>
                </a:r>
                <a:r>
                  <a:rPr sz="2800" b="1" dirty="0"/>
                  <a:t>L3</a:t>
                </a:r>
                <a:r>
                  <a:rPr sz="2800" dirty="0"/>
                  <a:t> for </a:t>
                </a:r>
                <a:r>
                  <a:rPr sz="2800" b="1" dirty="0"/>
                  <a:t>List</a:t>
                </a:r>
                <a:r>
                  <a:rPr sz="2800" dirty="0"/>
                  <a:t>. The frequency of the data (</a:t>
                </a:r>
                <a:r>
                  <a:rPr sz="2800" b="1" dirty="0"/>
                  <a:t>Freq</a:t>
                </a:r>
                <a:r>
                  <a:rPr sz="2800" dirty="0"/>
                  <a:t>) is the default value, which is </a:t>
                </a:r>
                <a:r>
                  <a:rPr sz="2800" dirty="0">
                    <a:latin typeface="Cambria Math"/>
                  </a:rPr>
                  <a:t>1</a:t>
                </a:r>
                <a:r>
                  <a:rPr sz="2800" dirty="0"/>
                  <a:t>. We have a two-tailed test, so choose </a:t>
                </a:r>
                <a:r>
                  <a:rPr sz="2800" b="1" dirty="0"/>
                  <a:t>≠μ0</a:t>
                </a:r>
                <a:r>
                  <a:rPr sz="2800" dirty="0"/>
                  <a:t> for the alternative hypothesis. The menu should then appear as it does in the first screenshot below. Choosing </a:t>
                </a:r>
                <a:r>
                  <a:rPr sz="2800" b="1" dirty="0"/>
                  <a:t>Calculate</a:t>
                </a:r>
                <a:r>
                  <a:rPr sz="2800" dirty="0"/>
                  <a:t> produces the results shown in the second screenshot.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333" t="-982" r="-593" b="-736"/>
                </a:stretch>
              </a:blipFill>
            </p:spPr>
            <p:txBody>
              <a:bodyPr/>
              <a:lstStyle/>
              <a:p>
                <a:r>
                  <a:rPr lang="en-US">
                    <a:noFill/>
                  </a:rPr>
                  <a:t> </a:t>
                </a:r>
              </a:p>
            </p:txBody>
          </p:sp>
        </mc:Fallback>
      </mc:AlternateContent>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pPr>
                  <a:defRPr sz="3200"/>
                </a:pPr>
                <a:r>
                  <a:rPr sz="2000" dirty="0"/>
                  <a:t>Example 11.3.3: Hypothesis Test for the Mean of the Paired Differences for Two Populations (Two-Tailed,</a:t>
                </a:r>
                <a:r>
                  <a:rPr sz="1800" dirty="0"/>
                  <a:t> </a:t>
                </a:r>
                <a14:m>
                  <m:oMath xmlns:m="http://schemas.openxmlformats.org/officeDocument/2006/math">
                    <m:r>
                      <a:rPr sz="2000">
                        <a:latin typeface="Cambria Math"/>
                      </a:rPr>
                      <m:t>𝜎</m:t>
                    </m:r>
                  </m:oMath>
                </a14:m>
                <a:r>
                  <a:rPr sz="1800" dirty="0"/>
                  <a:t> </a:t>
                </a:r>
                <a:r>
                  <a:rPr sz="2000" dirty="0"/>
                  <a:t>Unknown, Dependent Samples)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b="-6667"/>
                </a:stretch>
              </a:blipFill>
            </p:spPr>
            <p:txBody>
              <a:bodyPr/>
              <a:lstStyle/>
              <a:p>
                <a:r>
                  <a:rPr lang="en-US">
                    <a:noFill/>
                  </a:rPr>
                  <a:t> </a:t>
                </a:r>
              </a:p>
            </p:txBody>
          </p:sp>
        </mc:Fallback>
      </mc:AlternateContent>
      <p:pic>
        <p:nvPicPr>
          <p:cNvPr id="5" name="Content Placeholder 4">
            <a:extLst>
              <a:ext uri="{FF2B5EF4-FFF2-40B4-BE49-F238E27FC236}">
                <a16:creationId xmlns:a16="http://schemas.microsoft.com/office/drawing/2014/main" id="{6C393550-5E5B-4628-A7FE-3AA9E41338C0}"/>
              </a:ext>
            </a:extLst>
          </p:cNvPr>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Example 11.3.1: Determining the Null and Alternative Hypotheses for a Dependent Samples</a:t>
            </a:r>
          </a:p>
        </p:txBody>
      </p:sp>
      <p:sp>
        <p:nvSpPr>
          <p:cNvPr id="3" name="Text Placeholder 2"/>
          <p:cNvSpPr>
            <a:spLocks noGrp="1"/>
          </p:cNvSpPr>
          <p:nvPr>
            <p:ph type="body" sz="quarter" idx="10"/>
          </p:nvPr>
        </p:nvSpPr>
        <p:spPr/>
        <p:txBody>
          <a:bodyPr>
            <a:normAutofit/>
          </a:bodyPr>
          <a:lstStyle/>
          <a:p>
            <a:r>
              <a:rPr sz="2800"/>
              <a:t>The manufacturer of a new diet pill claims that the pill helps a person lose, on average, more than </a:t>
            </a:r>
            <a:r>
              <a:rPr sz="2800">
                <a:latin typeface="Cambria Math"/>
              </a:rPr>
              <a:t>7</a:t>
            </a:r>
            <a:r>
              <a:rPr sz="2800"/>
              <a:t> pounds in the first week. To test this claim, </a:t>
            </a:r>
            <a:r>
              <a:rPr sz="2800">
                <a:latin typeface="Cambria Math"/>
              </a:rPr>
              <a:t>15</a:t>
            </a:r>
            <a:r>
              <a:rPr sz="2800"/>
              <a:t> people volunteer to take the diet pill for one week. Their weights are measured at the beginning and end of the week. State the null and alternative hypotheses for this hypothesis test.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pPr>
                  <a:defRPr sz="3200"/>
                </a:pPr>
                <a:r>
                  <a:rPr sz="2000" dirty="0"/>
                  <a:t>Example 11.3.3: Hypothesis Test for the Mean of the Paired Differences for Two Populations (Two-Tailed,</a:t>
                </a:r>
                <a:r>
                  <a:rPr sz="1800" dirty="0"/>
                  <a:t> </a:t>
                </a:r>
                <a14:m>
                  <m:oMath xmlns:m="http://schemas.openxmlformats.org/officeDocument/2006/math">
                    <m:r>
                      <a:rPr sz="2000">
                        <a:latin typeface="Cambria Math"/>
                      </a:rPr>
                      <m:t>𝜎</m:t>
                    </m:r>
                  </m:oMath>
                </a14:m>
                <a:r>
                  <a:rPr sz="1800" dirty="0"/>
                  <a:t> </a:t>
                </a:r>
                <a:r>
                  <a:rPr sz="2000" dirty="0"/>
                  <a:t>Unknown, Dependent Samples)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b="-6667"/>
                </a:stretch>
              </a:blipFill>
            </p:spPr>
            <p:txBody>
              <a:bodyPr/>
              <a:lstStyle/>
              <a:p>
                <a:r>
                  <a:rPr lang="en-US">
                    <a:noFill/>
                  </a:rPr>
                  <a:t> </a:t>
                </a:r>
              </a:p>
            </p:txBody>
          </p:sp>
        </mc:Fallback>
      </mc:AlternateContent>
      <p:pic>
        <p:nvPicPr>
          <p:cNvPr id="5" name="Content Placeholder 4">
            <a:extLst>
              <a:ext uri="{FF2B5EF4-FFF2-40B4-BE49-F238E27FC236}">
                <a16:creationId xmlns:a16="http://schemas.microsoft.com/office/drawing/2014/main" id="{2507BCD1-761B-4493-9EA4-38E7BDD50C26}"/>
              </a:ext>
            </a:extLst>
          </p:cNvPr>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pPr>
                  <a:defRPr sz="3200"/>
                </a:pPr>
                <a:r>
                  <a:rPr sz="2000" dirty="0"/>
                  <a:t>Example 11.3.3: Hypothesis Test for the Mean of the Paired Differences for Two Populations (Two-Tailed,</a:t>
                </a:r>
                <a:r>
                  <a:rPr sz="1800" dirty="0"/>
                  <a:t> </a:t>
                </a:r>
                <a14:m>
                  <m:oMath xmlns:m="http://schemas.openxmlformats.org/officeDocument/2006/math">
                    <m:r>
                      <a:rPr sz="2000">
                        <a:latin typeface="Cambria Math"/>
                      </a:rPr>
                      <m:t>𝜎</m:t>
                    </m:r>
                  </m:oMath>
                </a14:m>
                <a:r>
                  <a:rPr sz="1800" dirty="0"/>
                  <a:t> </a:t>
                </a:r>
                <a:r>
                  <a:rPr sz="2000" dirty="0"/>
                  <a:t>Unknown, Dependent Samples)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dirty="0"/>
                  <a:t>Step 4: Draw a conclusion and interpret the decision.</a:t>
                </a:r>
              </a:p>
              <a:p>
                <a:pPr>
                  <a:defRPr sz="2800"/>
                </a:pPr>
                <a:r>
                  <a:rPr sz="2800" dirty="0"/>
                  <a:t>We can use either rejection regions or </a:t>
                </a:r>
                <a14:m>
                  <m:oMath xmlns:m="http://schemas.openxmlformats.org/officeDocument/2006/math">
                    <m:r>
                      <a:rPr>
                        <a:latin typeface="Cambria Math" panose="02040503050406030204" pitchFamily="18" charset="0"/>
                      </a:rPr>
                      <m:t>𝑝</m:t>
                    </m:r>
                  </m:oMath>
                </a14:m>
                <a:r>
                  <a:rPr sz="2800" dirty="0"/>
                  <a:t>-values to draw a conclusion.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r="-1630"/>
                </a:stretch>
              </a:blipFill>
            </p:spPr>
            <p:txBody>
              <a:bodyPr/>
              <a:lstStyle/>
              <a:p>
                <a:r>
                  <a:rPr lang="en-US">
                    <a:noFill/>
                  </a:rPr>
                  <a:t> </a:t>
                </a:r>
              </a:p>
            </p:txBody>
          </p:sp>
        </mc:Fallback>
      </mc:AlternateContent>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pPr>
                  <a:defRPr sz="3200"/>
                </a:pPr>
                <a:r>
                  <a:rPr sz="2000" dirty="0"/>
                  <a:t>Example 11.3.3: Hypothesis Test for the Mean of the Paired Differences for Two Populations (Two-Tailed,</a:t>
                </a:r>
                <a:r>
                  <a:rPr sz="1800" dirty="0"/>
                  <a:t> </a:t>
                </a:r>
                <a14:m>
                  <m:oMath xmlns:m="http://schemas.openxmlformats.org/officeDocument/2006/math">
                    <m:r>
                      <a:rPr sz="2000">
                        <a:latin typeface="Cambria Math"/>
                      </a:rPr>
                      <m:t>𝜎</m:t>
                    </m:r>
                  </m:oMath>
                </a14:m>
                <a:r>
                  <a:rPr sz="1800" dirty="0"/>
                  <a:t> </a:t>
                </a:r>
                <a:r>
                  <a:rPr sz="2000" dirty="0"/>
                  <a:t>Unknown, Dependent Samples)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dirty="0"/>
                  <a:t>Method 1: Rejection Regions</a:t>
                </a:r>
              </a:p>
              <a:p>
                <a:pPr>
                  <a:defRPr sz="2800"/>
                </a:pPr>
                <a:r>
                  <a:rPr sz="2800" dirty="0"/>
                  <a:t>For the rejection region, we have </a:t>
                </a:r>
                <a:br>
                  <a:rPr lang="en-US" sz="2800" dirty="0"/>
                </a:br>
                <a14:m>
                  <m:oMath xmlns:m="http://schemas.openxmlformats.org/officeDocument/2006/math">
                    <m:r>
                      <a:rPr i="1">
                        <a:latin typeface="Cambria Math" panose="02040503050406030204" pitchFamily="18" charset="0"/>
                      </a:rPr>
                      <m:t>𝑑𝑓</m:t>
                    </m:r>
                    <m:r>
                      <a:rPr>
                        <a:latin typeface="Cambria Math" panose="02040503050406030204" pitchFamily="18" charset="0"/>
                      </a:rPr>
                      <m:t>=</m:t>
                    </m:r>
                    <m:r>
                      <a:rPr>
                        <a:latin typeface="Cambria Math" panose="02040503050406030204" pitchFamily="18" charset="0"/>
                      </a:rPr>
                      <m:t>𝑛</m:t>
                    </m:r>
                    <m:r>
                      <a:rPr>
                        <a:latin typeface="Cambria Math" panose="02040503050406030204" pitchFamily="18" charset="0"/>
                      </a:rPr>
                      <m:t>−1=5−1=4</m:t>
                    </m:r>
                  </m:oMath>
                </a14:m>
                <a:r>
                  <a:rPr sz="2800" dirty="0"/>
                  <a:t>, which gives a critical value of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𝑡</m:t>
                        </m:r>
                      </m:e>
                      <m:sub>
                        <m:r>
                          <a:rPr>
                            <a:latin typeface="Cambria Math" panose="02040503050406030204" pitchFamily="18" charset="0"/>
                          </a:rPr>
                          <m:t>0.005</m:t>
                        </m:r>
                      </m:sub>
                    </m:sSub>
                    <m:r>
                      <a:rPr>
                        <a:latin typeface="Cambria Math" panose="02040503050406030204" pitchFamily="18" charset="0"/>
                      </a:rPr>
                      <m:t>=4.604</m:t>
                    </m:r>
                  </m:oMath>
                </a14:m>
                <a:r>
                  <a:rPr sz="2800" dirty="0"/>
                  <a:t>. Since this is a two‑tailed test, we will reject the null hypothesis if </a:t>
                </a:r>
                <a14:m>
                  <m:oMath xmlns:m="http://schemas.openxmlformats.org/officeDocument/2006/math">
                    <m:d>
                      <m:dPr>
                        <m:begChr m:val="|"/>
                        <m:endChr m:val="|"/>
                        <m:ctrlPr>
                          <a:rPr i="1">
                            <a:latin typeface="Cambria Math" panose="02040503050406030204" pitchFamily="18" charset="0"/>
                          </a:rPr>
                        </m:ctrlPr>
                      </m:dPr>
                      <m:e>
                        <m:r>
                          <a:rPr>
                            <a:latin typeface="Cambria Math" panose="02040503050406030204" pitchFamily="18" charset="0"/>
                          </a:rPr>
                          <m:t>𝑡</m:t>
                        </m:r>
                      </m:e>
                    </m:d>
                    <m:r>
                      <a:rPr>
                        <a:latin typeface="Cambria Math" panose="02040503050406030204" pitchFamily="18" charset="0"/>
                      </a:rPr>
                      <m:t>≥4.604</m:t>
                    </m:r>
                  </m:oMath>
                </a14:m>
                <a:r>
                  <a:rPr sz="2800" dirty="0"/>
                  <a:t>. Since </a:t>
                </a:r>
                <a14:m>
                  <m:oMath xmlns:m="http://schemas.openxmlformats.org/officeDocument/2006/math">
                    <m:d>
                      <m:dPr>
                        <m:begChr m:val="|"/>
                        <m:endChr m:val="|"/>
                        <m:ctrlPr>
                          <a:rPr i="1">
                            <a:latin typeface="Cambria Math" panose="02040503050406030204" pitchFamily="18" charset="0"/>
                          </a:rPr>
                        </m:ctrlPr>
                      </m:dPr>
                      <m:e>
                        <m:r>
                          <a:rPr>
                            <a:latin typeface="Cambria Math" panose="02040503050406030204" pitchFamily="18" charset="0"/>
                          </a:rPr>
                          <m:t>−0.370</m:t>
                        </m:r>
                      </m:e>
                    </m:d>
                    <m:r>
                      <a:rPr>
                        <a:latin typeface="Cambria Math" panose="02040503050406030204" pitchFamily="18" charset="0"/>
                      </a:rPr>
                      <m:t>&lt;4.604</m:t>
                    </m:r>
                  </m:oMath>
                </a14:m>
                <a:r>
                  <a:rPr sz="2800" dirty="0"/>
                  <a:t>, the test statistic does not fall in the rejection region and we fail to reject the null hypothesis.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r="-1778"/>
                </a:stretch>
              </a:blipFill>
            </p:spPr>
            <p:txBody>
              <a:bodyPr/>
              <a:lstStyle/>
              <a:p>
                <a:r>
                  <a:rPr lang="en-US">
                    <a:noFill/>
                  </a:rPr>
                  <a:t> </a:t>
                </a:r>
              </a:p>
            </p:txBody>
          </p:sp>
        </mc:Fallback>
      </mc:AlternateContent>
    </p:spTree>
    <p:extLst>
      <p:ext uri="{BB962C8B-B14F-4D97-AF65-F5344CB8AC3E}">
        <p14:creationId xmlns:p14="http://schemas.microsoft.com/office/powerpoint/2010/main" val="36383400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pPr>
                  <a:defRPr sz="3200"/>
                </a:pPr>
                <a:r>
                  <a:rPr sz="2000" dirty="0"/>
                  <a:t>Example 11.3.3: Hypothesis Test for the Mean of the Paired Differences for Two Populations (Two-Tailed,</a:t>
                </a:r>
                <a:r>
                  <a:rPr sz="1800" dirty="0"/>
                  <a:t> </a:t>
                </a:r>
                <a14:m>
                  <m:oMath xmlns:m="http://schemas.openxmlformats.org/officeDocument/2006/math">
                    <m:r>
                      <a:rPr sz="2000">
                        <a:latin typeface="Cambria Math"/>
                      </a:rPr>
                      <m:t>𝜎</m:t>
                    </m:r>
                  </m:oMath>
                </a14:m>
                <a:r>
                  <a:rPr sz="1800" dirty="0"/>
                  <a:t> </a:t>
                </a:r>
                <a:r>
                  <a:rPr sz="2000" dirty="0"/>
                  <a:t>Unknown, Dependent Samples)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b="-6667"/>
                </a:stretch>
              </a:blipFill>
            </p:spPr>
            <p:txBody>
              <a:bodyPr/>
              <a:lstStyle/>
              <a:p>
                <a:r>
                  <a:rPr lang="en-US">
                    <a:noFill/>
                  </a:rPr>
                  <a:t> </a:t>
                </a:r>
              </a:p>
            </p:txBody>
          </p:sp>
        </mc:Fallback>
      </mc:AlternateContent>
      <p:pic>
        <p:nvPicPr>
          <p:cNvPr id="5" name="Content Placeholder 4">
            <a:extLst>
              <a:ext uri="{FF2B5EF4-FFF2-40B4-BE49-F238E27FC236}">
                <a16:creationId xmlns:a16="http://schemas.microsoft.com/office/drawing/2014/main" id="{F575A08D-B6C7-4889-9EBC-7622F7064B5A}"/>
              </a:ext>
            </a:extLst>
          </p:cNvPr>
          <p:cNvPicPr>
            <a:picLocks noGrp="1" noChangeAspect="1"/>
          </p:cNvPicPr>
          <p:nvPr>
            <p:ph sz="quarter" idx="11"/>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47875" y="1769269"/>
            <a:ext cx="5048250" cy="3476625"/>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pPr>
                  <a:defRPr sz="3200"/>
                </a:pPr>
                <a:r>
                  <a:rPr sz="2000" dirty="0"/>
                  <a:t>Example 11.3.3: Hypothesis Test for the Mean of the Paired Differences for Two Populations (Two-Tailed,</a:t>
                </a:r>
                <a:r>
                  <a:rPr sz="1800" dirty="0"/>
                  <a:t> </a:t>
                </a:r>
                <a14:m>
                  <m:oMath xmlns:m="http://schemas.openxmlformats.org/officeDocument/2006/math">
                    <m:r>
                      <a:rPr sz="2000">
                        <a:latin typeface="Cambria Math"/>
                      </a:rPr>
                      <m:t>𝜎</m:t>
                    </m:r>
                  </m:oMath>
                </a14:m>
                <a:r>
                  <a:rPr sz="1800" dirty="0"/>
                  <a:t> </a:t>
                </a:r>
                <a:r>
                  <a:rPr sz="2000" dirty="0"/>
                  <a:t>Unknown, Dependent Samples)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b="1"/>
                </a:pPr>
                <a:r>
                  <a:rPr sz="2800"/>
                  <a:t>Method 2: </a:t>
                </a:r>
                <a14:m>
                  <m:oMath xmlns:m="http://schemas.openxmlformats.org/officeDocument/2006/math">
                    <m:r>
                      <a:rPr>
                        <a:latin typeface="Cambria Math" panose="02040503050406030204" pitchFamily="18" charset="0"/>
                      </a:rPr>
                      <m:t>𝑝</m:t>
                    </m:r>
                  </m:oMath>
                </a14:m>
                <a:r>
                  <a:rPr sz="2800"/>
                  <a:t>-Values</a:t>
                </a:r>
              </a:p>
              <a:p>
                <a:pPr>
                  <a:defRPr sz="2800"/>
                </a:pPr>
                <a:r>
                  <a:rPr sz="2800"/>
                  <a:t>Since the </a:t>
                </a:r>
                <a14:m>
                  <m:oMath xmlns:m="http://schemas.openxmlformats.org/officeDocument/2006/math">
                    <m:r>
                      <a:rPr>
                        <a:latin typeface="Cambria Math" panose="02040503050406030204" pitchFamily="18" charset="0"/>
                      </a:rPr>
                      <m:t>𝑡</m:t>
                    </m:r>
                  </m:oMath>
                </a14:m>
                <a:r>
                  <a:rPr sz="2800"/>
                  <a:t>-distribution table in Appendix A cannot be used to calculate </a:t>
                </a:r>
                <a14:m>
                  <m:oMath xmlns:m="http://schemas.openxmlformats.org/officeDocument/2006/math">
                    <m:r>
                      <a:rPr>
                        <a:latin typeface="Cambria Math" panose="02040503050406030204" pitchFamily="18" charset="0"/>
                      </a:rPr>
                      <m:t>𝑝</m:t>
                    </m:r>
                  </m:oMath>
                </a14:m>
                <a:r>
                  <a:rPr sz="2800"/>
                  <a:t>-values, we will only show the calculator method using </a:t>
                </a:r>
                <a14:m>
                  <m:oMath xmlns:m="http://schemas.openxmlformats.org/officeDocument/2006/math">
                    <m:r>
                      <a:rPr>
                        <a:latin typeface="Cambria Math" panose="02040503050406030204" pitchFamily="18" charset="0"/>
                      </a:rPr>
                      <m:t>𝑝</m:t>
                    </m:r>
                  </m:oMath>
                </a14:m>
                <a:r>
                  <a:rPr sz="2800"/>
                  <a:t>-values.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a:stretch>
              </a:blipFill>
            </p:spPr>
            <p:txBody>
              <a:bodyPr/>
              <a:lstStyle/>
              <a:p>
                <a:r>
                  <a:rPr lang="en-US">
                    <a:noFill/>
                  </a:rPr>
                  <a:t> </a:t>
                </a:r>
              </a:p>
            </p:txBody>
          </p:sp>
        </mc:Fallback>
      </mc:AlternateContent>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pPr>
                  <a:defRPr sz="3200"/>
                </a:pPr>
                <a:r>
                  <a:rPr sz="2000" dirty="0"/>
                  <a:t>Example 11.3.3: Hypothesis Test for the Mean of the Paired Differences for Two Populations (Two-Tailed,</a:t>
                </a:r>
                <a:r>
                  <a:rPr sz="1800" dirty="0"/>
                  <a:t> </a:t>
                </a:r>
                <a14:m>
                  <m:oMath xmlns:m="http://schemas.openxmlformats.org/officeDocument/2006/math">
                    <m:r>
                      <a:rPr sz="2000">
                        <a:latin typeface="Cambria Math"/>
                      </a:rPr>
                      <m:t>𝜎</m:t>
                    </m:r>
                  </m:oMath>
                </a14:m>
                <a:r>
                  <a:rPr sz="1800" dirty="0"/>
                  <a:t> </a:t>
                </a:r>
                <a:r>
                  <a:rPr sz="2000" dirty="0"/>
                  <a:t>Unknown, Dependent Samples)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dirty="0"/>
                  <a:t>TI-83/84 Plus:</a:t>
                </a:r>
              </a:p>
              <a:p>
                <a:pPr>
                  <a:defRPr sz="2800"/>
                </a:pPr>
                <a:r>
                  <a:rPr sz="2800" dirty="0"/>
                  <a:t>The </a:t>
                </a:r>
                <a14:m>
                  <m:oMath xmlns:m="http://schemas.openxmlformats.org/officeDocument/2006/math">
                    <m:r>
                      <a:rPr>
                        <a:latin typeface="Cambria Math" panose="02040503050406030204" pitchFamily="18" charset="0"/>
                      </a:rPr>
                      <m:t>𝑝</m:t>
                    </m:r>
                  </m:oMath>
                </a14:m>
                <a:r>
                  <a:rPr sz="2800" dirty="0"/>
                  <a:t>-value given by the calculator in Step 3 is approximately </a:t>
                </a:r>
                <a:r>
                  <a:rPr sz="2800" dirty="0">
                    <a:latin typeface="Cambria Math"/>
                  </a:rPr>
                  <a:t>0.7305</a:t>
                </a:r>
                <a:r>
                  <a:rPr sz="2800" dirty="0"/>
                  <a:t>. Since </a:t>
                </a:r>
                <a14:m>
                  <m:oMath xmlns:m="http://schemas.openxmlformats.org/officeDocument/2006/math">
                    <m:r>
                      <a:rPr>
                        <a:latin typeface="Cambria Math" panose="02040503050406030204" pitchFamily="18" charset="0"/>
                      </a:rPr>
                      <m:t>0.7305&gt;0.01</m:t>
                    </m:r>
                  </m:oMath>
                </a14:m>
                <a:r>
                  <a:rPr sz="2800" dirty="0"/>
                  <a:t>, the conclusion is to fail to reject the null hypothesis.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a:stretch>
              </a:blipFill>
            </p:spPr>
            <p:txBody>
              <a:bodyPr/>
              <a:lstStyle/>
              <a:p>
                <a:r>
                  <a:rPr lang="en-US">
                    <a:noFill/>
                  </a:rPr>
                  <a:t> </a:t>
                </a:r>
              </a:p>
            </p:txBody>
          </p:sp>
        </mc:Fallback>
      </mc:AlternateContent>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Autofit/>
              </a:bodyPr>
              <a:lstStyle/>
              <a:p>
                <a:pPr>
                  <a:defRPr sz="3200"/>
                </a:pPr>
                <a:r>
                  <a:rPr sz="2000" dirty="0"/>
                  <a:t>Example 11.3.3: Hypothesis Test for the Mean of the Paired Differences for Two Populations (Two-Tailed,</a:t>
                </a:r>
                <a:r>
                  <a:rPr sz="1800" dirty="0"/>
                  <a:t> </a:t>
                </a:r>
                <a14:m>
                  <m:oMath xmlns:m="http://schemas.openxmlformats.org/officeDocument/2006/math">
                    <m:r>
                      <a:rPr sz="2000">
                        <a:latin typeface="Cambria Math"/>
                      </a:rPr>
                      <m:t>𝜎</m:t>
                    </m:r>
                  </m:oMath>
                </a14:m>
                <a:r>
                  <a:rPr sz="1800" dirty="0"/>
                  <a:t> </a:t>
                </a:r>
                <a:r>
                  <a:rPr sz="2000" dirty="0"/>
                  <a:t>Unknown, Dependent Samples)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b="-6667"/>
                </a:stretch>
              </a:blipFill>
            </p:spPr>
            <p:txBody>
              <a:bodyPr/>
              <a:lstStyle/>
              <a:p>
                <a:r>
                  <a:rPr lang="en-US">
                    <a:noFill/>
                  </a:rPr>
                  <a:t> </a:t>
                </a:r>
              </a:p>
            </p:txBody>
          </p:sp>
        </mc:Fallback>
      </mc:AlternateContent>
      <p:sp>
        <p:nvSpPr>
          <p:cNvPr id="3" name="Text Placeholder 2"/>
          <p:cNvSpPr>
            <a:spLocks noGrp="1"/>
          </p:cNvSpPr>
          <p:nvPr>
            <p:ph type="body" sz="quarter" idx="10"/>
          </p:nvPr>
        </p:nvSpPr>
        <p:spPr/>
        <p:txBody>
          <a:bodyPr>
            <a:normAutofit/>
          </a:bodyPr>
          <a:lstStyle/>
          <a:p>
            <a:r>
              <a:rPr sz="2800" b="1" dirty="0"/>
              <a:t>Interpretation:</a:t>
            </a:r>
            <a:r>
              <a:rPr sz="2800" dirty="0"/>
              <a:t> Thus, there is not sufficient evidence at the </a:t>
            </a:r>
            <a:r>
              <a:rPr sz="2800" dirty="0">
                <a:latin typeface="Cambria Math"/>
              </a:rPr>
              <a:t>0.01</a:t>
            </a:r>
            <a:r>
              <a:rPr sz="2800" dirty="0"/>
              <a:t> level of significance to say that the mean difference between the weights of male identical twins is not </a:t>
            </a:r>
            <a:r>
              <a:rPr sz="2800" dirty="0">
                <a:latin typeface="Cambria Math"/>
              </a:rPr>
              <a:t>0</a:t>
            </a:r>
            <a:r>
              <a:rPr sz="2800" dirty="0"/>
              <a:t> for twins who are raised in different settings. That is, the evidence does not support Dr. </a:t>
            </a:r>
            <a:r>
              <a:rPr sz="2800" dirty="0" err="1"/>
              <a:t>Xiong's</a:t>
            </a:r>
            <a:r>
              <a:rPr sz="2800" dirty="0"/>
              <a:t> claim that there is a significant difference in a person's weight if he is raised in an urban setting instead of a rural setting.</a:t>
            </a:r>
          </a:p>
        </p:txBody>
      </p:sp>
    </p:spTree>
    <p:extLst>
      <p:ext uri="{BB962C8B-B14F-4D97-AF65-F5344CB8AC3E}">
        <p14:creationId xmlns:p14="http://schemas.microsoft.com/office/powerpoint/2010/main" val="3515974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t>Example 11.3.1: Determining the Null and Alternative Hypotheses for a Dependent Samples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7500" lnSpcReduction="20000"/>
              </a:bodyPr>
              <a:lstStyle/>
              <a:p>
                <a:r>
                  <a:rPr sz="2800" b="1"/>
                  <a:t>Solution</a:t>
                </a:r>
              </a:p>
              <a:p>
                <a:pPr>
                  <a:defRPr sz="2800"/>
                </a:pPr>
                <a:r>
                  <a:rPr sz="2800"/>
                  <a:t>For this example, the first population, </a:t>
                </a:r>
                <a14:m>
                  <m:oMath xmlns:m="http://schemas.openxmlformats.org/officeDocument/2006/math">
                    <m:r>
                      <a:rPr>
                        <a:latin typeface="Cambria Math" panose="02040503050406030204" pitchFamily="18" charset="0"/>
                      </a:rPr>
                      <m:t>𝑥</m:t>
                    </m:r>
                  </m:oMath>
                </a14:m>
                <a:r>
                  <a:rPr sz="2800"/>
                  <a:t>, will be the starting weights and the second population, </a:t>
                </a:r>
                <a14:m>
                  <m:oMath xmlns:m="http://schemas.openxmlformats.org/officeDocument/2006/math">
                    <m:r>
                      <a:rPr>
                        <a:latin typeface="Cambria Math" panose="02040503050406030204" pitchFamily="18" charset="0"/>
                      </a:rPr>
                      <m:t>𝑦</m:t>
                    </m:r>
                  </m:oMath>
                </a14:m>
                <a:r>
                  <a:rPr sz="2800"/>
                  <a:t>, will be the ending weights for people who take the new diet pill for one week. To calculate the paired differences for the population data, we subtract each person's starting weight from his or her ending weight. If the diet pill helps people lose weight as intended, then the ending weights will be less than the starting weights and the paired differences will be negative values. The manufacturer's claim is that the mean amount of weight lost will be more than </a:t>
                </a:r>
                <a:r>
                  <a:rPr sz="2800">
                    <a:latin typeface="Cambria Math"/>
                  </a:rPr>
                  <a:t>7</a:t>
                </a:r>
                <a:r>
                  <a:rPr sz="2800"/>
                  <a:t> pounds. Thus, the claim is that the population mean of the paired differences will be a negative value less than </a:t>
                </a:r>
                <a14:m>
                  <m:oMath xmlns:m="http://schemas.openxmlformats.org/officeDocument/2006/math">
                    <m:r>
                      <a:rPr>
                        <a:latin typeface="Cambria Math" panose="02040503050406030204" pitchFamily="18" charset="0"/>
                      </a:rPr>
                      <m:t>−7</m:t>
                    </m:r>
                  </m:oMath>
                </a14:m>
                <a:r>
                  <a:rPr sz="2800"/>
                  <a:t>. Mathematically, this claim is written as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𝜇</m:t>
                        </m:r>
                      </m:e>
                      <m:sub>
                        <m:r>
                          <a:rPr>
                            <a:latin typeface="Cambria Math" panose="02040503050406030204" pitchFamily="18" charset="0"/>
                          </a:rPr>
                          <m:t>𝑑</m:t>
                        </m:r>
                      </m:sub>
                    </m:sSub>
                    <m:r>
                      <a:rPr>
                        <a:latin typeface="Cambria Math" panose="02040503050406030204" pitchFamily="18" charset="0"/>
                      </a:rPr>
                      <m:t>&lt;−7</m:t>
                    </m:r>
                  </m:oMath>
                </a14:m>
                <a:r>
                  <a:rPr sz="2800"/>
                  <a:t>. Since this is what the manufacturer seeks to gain evidence for, it is the alternative hypothesis. The null hypothesis is the statement of equality, that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𝜇</m:t>
                        </m:r>
                      </m:e>
                      <m:sub>
                        <m:r>
                          <a:rPr>
                            <a:latin typeface="Cambria Math" panose="02040503050406030204" pitchFamily="18" charset="0"/>
                          </a:rPr>
                          <m:t>𝑑</m:t>
                        </m:r>
                      </m:sub>
                    </m:sSub>
                    <m:r>
                      <a:rPr>
                        <a:latin typeface="Cambria Math" panose="02040503050406030204" pitchFamily="18" charset="0"/>
                      </a:rPr>
                      <m:t>=−7</m:t>
                    </m:r>
                  </m:oMath>
                </a14:m>
                <a:r>
                  <a:rPr sz="2800"/>
                  <a:t>. Therefore, the null and alternative hypotheses are as follows.</a:t>
                </a:r>
              </a:p>
              <a:p>
                <a:pPr algn="ctr">
                  <a:defRPr sz="2800"/>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0</m:t>
                          </m:r>
                        </m:sub>
                      </m:sSub>
                      <m:r>
                        <m:rPr>
                          <m:nor/>
                        </m:rPr>
                        <a:rPr/>
                        <m:t>:</m:t>
                      </m:r>
                      <m:sSub>
                        <m:sSubPr>
                          <m:ctrlPr>
                            <a:rPr i="1">
                              <a:latin typeface="Cambria Math" panose="02040503050406030204" pitchFamily="18" charset="0"/>
                            </a:rPr>
                          </m:ctrlPr>
                        </m:sSubPr>
                        <m:e>
                          <m:r>
                            <a:rPr>
                              <a:latin typeface="Cambria Math" panose="02040503050406030204" pitchFamily="18" charset="0"/>
                            </a:rPr>
                            <m:t>𝜇</m:t>
                          </m:r>
                        </m:e>
                        <m:sub>
                          <m:r>
                            <a:rPr>
                              <a:latin typeface="Cambria Math" panose="02040503050406030204" pitchFamily="18" charset="0"/>
                            </a:rPr>
                            <m:t>𝑑</m:t>
                          </m:r>
                        </m:sub>
                      </m:sSub>
                      <m:r>
                        <a:rPr>
                          <a:latin typeface="Cambria Math" panose="02040503050406030204" pitchFamily="18" charset="0"/>
                        </a:rPr>
                        <m:t>=−7</m:t>
                      </m:r>
                    </m:oMath>
                  </m:oMathPara>
                </a14:m>
                <a:endParaRPr sz="2800"/>
              </a:p>
              <a:p>
                <a:pPr algn="ctr">
                  <a:defRPr sz="2800"/>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𝑎</m:t>
                          </m:r>
                        </m:sub>
                      </m:sSub>
                      <m:r>
                        <m:rPr>
                          <m:nor/>
                        </m:rPr>
                        <a:rPr/>
                        <m:t>:</m:t>
                      </m:r>
                      <m:sSub>
                        <m:sSubPr>
                          <m:ctrlPr>
                            <a:rPr i="1">
                              <a:latin typeface="Cambria Math" panose="02040503050406030204" pitchFamily="18" charset="0"/>
                            </a:rPr>
                          </m:ctrlPr>
                        </m:sSubPr>
                        <m:e>
                          <m:r>
                            <a:rPr>
                              <a:latin typeface="Cambria Math" panose="02040503050406030204" pitchFamily="18" charset="0"/>
                            </a:rPr>
                            <m:t>𝜇</m:t>
                          </m:r>
                        </m:e>
                        <m:sub>
                          <m:r>
                            <a:rPr>
                              <a:latin typeface="Cambria Math" panose="02040503050406030204" pitchFamily="18" charset="0"/>
                            </a:rPr>
                            <m:t>𝑑</m:t>
                          </m:r>
                        </m:sub>
                      </m:sSub>
                      <m:r>
                        <a:rPr>
                          <a:latin typeface="Cambria Math" panose="02040503050406030204" pitchFamily="18" charset="0"/>
                        </a:rPr>
                        <m:t>&lt;−7</m:t>
                      </m:r>
                    </m:oMath>
                  </m:oMathPara>
                </a14:m>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963" t="-2086" r="-1185"/>
                </a:stretch>
              </a:blipFill>
            </p:spPr>
            <p:txBody>
              <a:bodyPr/>
              <a:lstStyle/>
              <a:p>
                <a:r>
                  <a:rPr 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Memory Booster:</a:t>
            </a:r>
          </a:p>
        </p:txBody>
      </p:sp>
      <p:sp>
        <p:nvSpPr>
          <p:cNvPr id="3" name="Text Placeholder 2"/>
          <p:cNvSpPr>
            <a:spLocks noGrp="1"/>
          </p:cNvSpPr>
          <p:nvPr>
            <p:ph type="body" sz="quarter" idx="10"/>
          </p:nvPr>
        </p:nvSpPr>
        <p:spPr>
          <a:xfrm>
            <a:off x="457200" y="1082078"/>
            <a:ext cx="8229600" cy="2727922"/>
          </a:xfrm>
        </p:spPr>
        <p:txBody>
          <a:bodyPr>
            <a:normAutofit/>
          </a:bodyPr>
          <a:lstStyle/>
          <a:p>
            <a:r>
              <a:rPr sz="2800"/>
              <a:t>When subtracting the before-treatment value from the after-treatment value, a </a:t>
            </a:r>
            <a:r>
              <a:rPr sz="2800" b="1"/>
              <a:t>reduction</a:t>
            </a:r>
            <a:r>
              <a:rPr sz="2800"/>
              <a:t> in the value would result in a negative number for the difference. This means that a "reduction of more than" would correspond to &lt; and a "reduction of less than" would correspond to &gt; in the alternative hypothesis.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sz="2200" dirty="0"/>
                  <a:t>Formula: Test Statistic for a Hypothesis Test for the Mean of the Paired Differences for Two Populations (Dependent Samples, </a:t>
                </a:r>
                <a14:m>
                  <m:oMath xmlns:m="http://schemas.openxmlformats.org/officeDocument/2006/math">
                    <m:r>
                      <a:rPr sz="2200">
                        <a:latin typeface="Cambria Math"/>
                      </a:rPr>
                      <m:t>𝜎</m:t>
                    </m:r>
                  </m:oMath>
                </a14:m>
                <a:r>
                  <a:rPr sz="2200" dirty="0"/>
                  <a:t> Unknown)</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519" r="-1185" b="-8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4709122"/>
              </a:xfrm>
            </p:spPr>
            <p:txBody>
              <a:bodyPr>
                <a:normAutofit fontScale="70000" lnSpcReduction="20000"/>
              </a:bodyPr>
              <a:lstStyle/>
              <a:p>
                <a:r>
                  <a:rPr sz="2800" dirty="0"/>
                  <a:t>When both population standard deviations are unknown, the samples taken are dependent, simple random samples of paired data, and either the number of pairs of data values in the sample data is at least </a:t>
                </a:r>
                <a:r>
                  <a:rPr sz="2800" dirty="0">
                    <a:latin typeface="Cambria Math"/>
                  </a:rPr>
                  <a:t>30</a:t>
                </a:r>
                <a:r>
                  <a:rPr sz="2800" dirty="0"/>
                  <a:t> or the population distribution of the paired differences is approximately normal, the test statistic for a hypothesis test for the mean of the paired differences for two populations is given by</a:t>
                </a:r>
              </a:p>
              <a:p>
                <a:pPr algn="ctr">
                  <a:defRPr sz="2800"/>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𝑡</m:t>
                      </m:r>
                      <m:r>
                        <a:rPr>
                          <a:latin typeface="Cambria Math" panose="02040503050406030204" pitchFamily="18" charset="0"/>
                        </a:rPr>
                        <m:t>=</m:t>
                      </m:r>
                      <m:f>
                        <m:fPr>
                          <m:ctrlPr>
                            <a:rPr i="1">
                              <a:latin typeface="Cambria Math" panose="02040503050406030204" pitchFamily="18" charset="0"/>
                            </a:rPr>
                          </m:ctrlPr>
                        </m:fPr>
                        <m:num>
                          <m:bar>
                            <m:barPr>
                              <m:pos m:val="top"/>
                              <m:ctrlPr>
                                <a:rPr i="1">
                                  <a:latin typeface="Cambria Math" panose="02040503050406030204" pitchFamily="18" charset="0"/>
                                </a:rPr>
                              </m:ctrlPr>
                            </m:barPr>
                            <m:e>
                              <m:r>
                                <a:rPr>
                                  <a:latin typeface="Cambria Math" panose="02040503050406030204" pitchFamily="18" charset="0"/>
                                </a:rPr>
                                <m:t>𝑑</m:t>
                              </m:r>
                            </m:e>
                          </m:ba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𝜇</m:t>
                              </m:r>
                            </m:e>
                            <m:sub>
                              <m:r>
                                <a:rPr>
                                  <a:latin typeface="Cambria Math" panose="02040503050406030204" pitchFamily="18" charset="0"/>
                                </a:rPr>
                                <m:t>𝑑</m:t>
                              </m:r>
                            </m:sub>
                          </m:sSub>
                        </m:num>
                        <m:den>
                          <m:d>
                            <m:dPr>
                              <m:ctrlPr>
                                <a:rPr i="1">
                                  <a:latin typeface="Cambria Math" panose="02040503050406030204" pitchFamily="18" charset="0"/>
                                </a:rPr>
                              </m:ctrlPr>
                            </m:dPr>
                            <m:e>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𝑑</m:t>
                                      </m:r>
                                    </m:sub>
                                  </m:sSub>
                                </m:num>
                                <m:den>
                                  <m:rad>
                                    <m:radPr>
                                      <m:degHide m:val="on"/>
                                      <m:ctrlPr>
                                        <a:rPr i="1">
                                          <a:latin typeface="Cambria Math" panose="02040503050406030204" pitchFamily="18" charset="0"/>
                                        </a:rPr>
                                      </m:ctrlPr>
                                    </m:radPr>
                                    <m:deg/>
                                    <m:e>
                                      <m:r>
                                        <a:rPr>
                                          <a:latin typeface="Cambria Math" panose="02040503050406030204" pitchFamily="18" charset="0"/>
                                        </a:rPr>
                                        <m:t>𝑛</m:t>
                                      </m:r>
                                    </m:e>
                                  </m:rad>
                                </m:den>
                              </m:f>
                            </m:e>
                          </m:d>
                        </m:den>
                      </m:f>
                    </m:oMath>
                  </m:oMathPara>
                </a14:m>
                <a:endParaRPr sz="2800" dirty="0"/>
              </a:p>
              <a:p>
                <a:pPr>
                  <a:defRPr sz="2800"/>
                </a:pPr>
                <a:r>
                  <a:rPr sz="2800" dirty="0"/>
                  <a:t>where </a:t>
                </a:r>
                <a14:m>
                  <m:oMath xmlns:m="http://schemas.openxmlformats.org/officeDocument/2006/math">
                    <m:bar>
                      <m:barPr>
                        <m:pos m:val="top"/>
                        <m:ctrlPr>
                          <a:rPr i="1">
                            <a:latin typeface="Cambria Math" panose="02040503050406030204" pitchFamily="18" charset="0"/>
                          </a:rPr>
                        </m:ctrlPr>
                      </m:barPr>
                      <m:e>
                        <m:r>
                          <a:rPr>
                            <a:latin typeface="Cambria Math" panose="02040503050406030204" pitchFamily="18" charset="0"/>
                          </a:rPr>
                          <m:t>𝑑</m:t>
                        </m:r>
                      </m:e>
                    </m:bar>
                  </m:oMath>
                </a14:m>
                <a:r>
                  <a:rPr sz="2800" dirty="0"/>
                  <a:t> is the mean of the paired differences for the sample data,</a:t>
                </a:r>
              </a:p>
              <a:p>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𝜇</m:t>
                        </m:r>
                      </m:e>
                      <m:sub>
                        <m:r>
                          <a:rPr>
                            <a:latin typeface="Cambria Math" panose="02040503050406030204" pitchFamily="18" charset="0"/>
                          </a:rPr>
                          <m:t>𝑑</m:t>
                        </m:r>
                      </m:sub>
                    </m:sSub>
                  </m:oMath>
                </a14:m>
                <a:r>
                  <a:rPr sz="2800" dirty="0"/>
                  <a:t> is the presumed value of the mean of the paired differences for the population data from the null hypothesis,</a:t>
                </a:r>
              </a:p>
              <a:p>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𝑑</m:t>
                        </m:r>
                      </m:sub>
                    </m:sSub>
                  </m:oMath>
                </a14:m>
                <a:r>
                  <a:rPr sz="2800" dirty="0"/>
                  <a:t> is the sample standard deviation of the paired differences for the sample data, and</a:t>
                </a:r>
              </a:p>
              <a:p>
                <a14:m>
                  <m:oMath xmlns:m="http://schemas.openxmlformats.org/officeDocument/2006/math">
                    <m:r>
                      <a:rPr>
                        <a:latin typeface="Cambria Math" panose="02040503050406030204" pitchFamily="18" charset="0"/>
                      </a:rPr>
                      <m:t>𝑛</m:t>
                    </m:r>
                  </m:oMath>
                </a14:m>
                <a:r>
                  <a:rPr sz="2800" dirty="0"/>
                  <a:t> is the number of paired differences in the sample data.</a:t>
                </a:r>
              </a:p>
              <a:p>
                <a:pPr>
                  <a:defRPr sz="2800"/>
                </a:pPr>
                <a:r>
                  <a:rPr sz="2800" dirty="0"/>
                  <a:t>The </a:t>
                </a:r>
                <a14:m>
                  <m:oMath xmlns:m="http://schemas.openxmlformats.org/officeDocument/2006/math">
                    <m:r>
                      <a:rPr>
                        <a:latin typeface="Cambria Math" panose="02040503050406030204" pitchFamily="18" charset="0"/>
                      </a:rPr>
                      <m:t>𝑡</m:t>
                    </m:r>
                  </m:oMath>
                </a14:m>
                <a:r>
                  <a:rPr sz="2800" dirty="0"/>
                  <a:t>-distribution of the test statistic has </a:t>
                </a:r>
                <a14:m>
                  <m:oMath xmlns:m="http://schemas.openxmlformats.org/officeDocument/2006/math">
                    <m:r>
                      <a:rPr>
                        <a:latin typeface="Cambria Math" panose="02040503050406030204" pitchFamily="18" charset="0"/>
                      </a:rPr>
                      <m:t>𝑛</m:t>
                    </m:r>
                    <m:r>
                      <a:rPr>
                        <a:latin typeface="Cambria Math" panose="02040503050406030204" pitchFamily="18" charset="0"/>
                      </a:rPr>
                      <m:t>−1</m:t>
                    </m:r>
                  </m:oMath>
                </a14:m>
                <a:r>
                  <a:rPr sz="2800" dirty="0"/>
                  <a:t> degrees of freedom.</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709122"/>
              </a:xfrm>
              <a:blipFill>
                <a:blip r:embed="rId3"/>
                <a:stretch>
                  <a:fillRect l="-590" t="-1673" r="-517"/>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Memory Booster:</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39773"/>
                <a:ext cx="8229600" cy="1889722"/>
              </a:xfrm>
            </p:spPr>
            <p:txBody>
              <a:bodyPr>
                <a:normAutofit/>
              </a:bodyPr>
              <a:lstStyle/>
              <a:p>
                <a:pPr>
                  <a:defRPr sz="2800"/>
                </a:pPr>
                <a:r>
                  <a:rPr sz="2800"/>
                  <a:t>Recall that </a:t>
                </a:r>
                <a14:m>
                  <m:oMath xmlns:m="http://schemas.openxmlformats.org/officeDocument/2006/math">
                    <m:bar>
                      <m:barPr>
                        <m:pos m:val="top"/>
                        <m:ctrlPr>
                          <a:rPr i="1">
                            <a:latin typeface="Cambria Math" panose="02040503050406030204" pitchFamily="18" charset="0"/>
                          </a:rPr>
                        </m:ctrlPr>
                      </m:barPr>
                      <m:e>
                        <m:r>
                          <a:rPr>
                            <a:latin typeface="Cambria Math" panose="02040503050406030204" pitchFamily="18" charset="0"/>
                          </a:rPr>
                          <m:t>𝑑</m:t>
                        </m:r>
                      </m:e>
                    </m:bar>
                  </m:oMath>
                </a14:m>
                <a:r>
                  <a:rPr sz="2800"/>
                  <a:t>, the mean of the paired differences for the sample data, is given by the following formula.</a:t>
                </a:r>
              </a:p>
              <a:p>
                <a:pPr algn="ctr">
                  <a:defRPr sz="2800"/>
                </a:pPr>
                <a14:m>
                  <m:oMathPara xmlns:m="http://schemas.openxmlformats.org/officeDocument/2006/math">
                    <m:oMathParaPr>
                      <m:jc m:val="centerGroup"/>
                    </m:oMathParaPr>
                    <m:oMath xmlns:m="http://schemas.openxmlformats.org/officeDocument/2006/math">
                      <m:bar>
                        <m:barPr>
                          <m:pos m:val="top"/>
                          <m:ctrlPr>
                            <a:rPr i="1">
                              <a:latin typeface="Cambria Math" panose="02040503050406030204" pitchFamily="18" charset="0"/>
                            </a:rPr>
                          </m:ctrlPr>
                        </m:barPr>
                        <m:e>
                          <m:r>
                            <a:rPr>
                              <a:latin typeface="Cambria Math" panose="02040503050406030204" pitchFamily="18" charset="0"/>
                            </a:rPr>
                            <m:t>𝑑</m:t>
                          </m:r>
                        </m:e>
                      </m:ba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𝑑</m:t>
                              </m:r>
                            </m:e>
                            <m:sub>
                              <m:r>
                                <a:rPr>
                                  <a:latin typeface="Cambria Math" panose="02040503050406030204" pitchFamily="18" charset="0"/>
                                </a:rPr>
                                <m:t>𝑖</m:t>
                              </m:r>
                            </m:sub>
                          </m:sSub>
                        </m:num>
                        <m:den>
                          <m:r>
                            <a:rPr>
                              <a:latin typeface="Cambria Math" panose="02040503050406030204" pitchFamily="18" charset="0"/>
                            </a:rPr>
                            <m:t>𝑛</m:t>
                          </m:r>
                        </m:den>
                      </m:f>
                    </m:oMath>
                  </m:oMathPara>
                </a14:m>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39773"/>
                <a:ext cx="8229600" cy="1889722"/>
              </a:xfrm>
              <a:blipFill>
                <a:blip r:embed="rId2"/>
                <a:stretch>
                  <a:fillRect l="-1328" r="-2214"/>
                </a:stretch>
              </a:blipFill>
            </p:spPr>
            <p:txBody>
              <a:bodyPr/>
              <a:lstStyle/>
              <a:p>
                <a:r>
                  <a:rPr 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Memory Booster:</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2804122"/>
              </a:xfrm>
            </p:spPr>
            <p:txBody>
              <a:bodyPr>
                <a:normAutofit/>
              </a:bodyPr>
              <a:lstStyle/>
              <a:p>
                <a:pPr>
                  <a:defRPr sz="2800"/>
                </a:pPr>
                <a:r>
                  <a:rPr sz="2800"/>
                  <a:t>Recall that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𝑑</m:t>
                        </m:r>
                      </m:sub>
                    </m:sSub>
                  </m:oMath>
                </a14:m>
                <a:r>
                  <a:rPr sz="2800"/>
                  <a:t>, the sample standard deviation of the paired differences for the sample data, is given by the following formula.</a:t>
                </a:r>
              </a:p>
              <a:p>
                <a:pPr algn="ctr">
                  <a:defRPr sz="2800"/>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𝑑</m:t>
                          </m:r>
                        </m:sub>
                      </m:sSub>
                      <m:r>
                        <a:rPr>
                          <a:latin typeface="Cambria Math" panose="02040503050406030204" pitchFamily="18" charset="0"/>
                        </a:rPr>
                        <m:t>=</m:t>
                      </m:r>
                      <m:rad>
                        <m:radPr>
                          <m:degHide m:val="on"/>
                          <m:ctrlPr>
                            <a:rPr i="1">
                              <a:latin typeface="Cambria Math" panose="02040503050406030204" pitchFamily="18" charset="0"/>
                            </a:rPr>
                          </m:ctrlPr>
                        </m:radPr>
                        <m:deg/>
                        <m:e>
                          <m:f>
                            <m:fPr>
                              <m:ctrlPr>
                                <a:rPr i="1">
                                  <a:latin typeface="Cambria Math" panose="02040503050406030204" pitchFamily="18" charset="0"/>
                                </a:rPr>
                              </m:ctrlPr>
                            </m:fPr>
                            <m:num>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𝑑</m:t>
                                          </m:r>
                                        </m:e>
                                        <m:sub>
                                          <m:r>
                                            <a:rPr>
                                              <a:latin typeface="Cambria Math" panose="02040503050406030204" pitchFamily="18" charset="0"/>
                                            </a:rPr>
                                            <m:t>𝑖</m:t>
                                          </m:r>
                                        </m:sub>
                                      </m:sSub>
                                      <m:r>
                                        <a:rPr>
                                          <a:latin typeface="Cambria Math" panose="02040503050406030204" pitchFamily="18" charset="0"/>
                                        </a:rPr>
                                        <m:t>−</m:t>
                                      </m:r>
                                      <m:bar>
                                        <m:barPr>
                                          <m:pos m:val="top"/>
                                          <m:ctrlPr>
                                            <a:rPr i="1">
                                              <a:latin typeface="Cambria Math" panose="02040503050406030204" pitchFamily="18" charset="0"/>
                                            </a:rPr>
                                          </m:ctrlPr>
                                        </m:barPr>
                                        <m:e>
                                          <m:r>
                                            <a:rPr>
                                              <a:latin typeface="Cambria Math" panose="02040503050406030204" pitchFamily="18" charset="0"/>
                                            </a:rPr>
                                            <m:t>𝑑</m:t>
                                          </m:r>
                                        </m:e>
                                      </m:bar>
                                    </m:e>
                                  </m:d>
                                </m:e>
                                <m:sup>
                                  <m:r>
                                    <a:rPr>
                                      <a:latin typeface="Cambria Math" panose="02040503050406030204" pitchFamily="18" charset="0"/>
                                    </a:rPr>
                                    <m:t>2</m:t>
                                  </m:r>
                                </m:sup>
                              </m:sSup>
                            </m:num>
                            <m:den>
                              <m:r>
                                <a:rPr>
                                  <a:latin typeface="Cambria Math" panose="02040503050406030204" pitchFamily="18" charset="0"/>
                                </a:rPr>
                                <m:t>𝑛</m:t>
                              </m:r>
                              <m:r>
                                <a:rPr>
                                  <a:latin typeface="Cambria Math" panose="02040503050406030204" pitchFamily="18" charset="0"/>
                                </a:rPr>
                                <m:t>−1</m:t>
                              </m:r>
                            </m:den>
                          </m:f>
                        </m:e>
                      </m:rad>
                    </m:oMath>
                  </m:oMathPara>
                </a14:m>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2804122"/>
              </a:xfrm>
              <a:blipFill>
                <a:blip r:embed="rId2"/>
                <a:stretch>
                  <a:fillRect l="-1328" t="-1720"/>
                </a:stretch>
              </a:blipFill>
            </p:spPr>
            <p:txBody>
              <a:bodyPr/>
              <a:lstStyle/>
              <a:p>
                <a:r>
                  <a:rPr lang="en-US">
                    <a:noFill/>
                  </a:rPr>
                  <a:t> </a:t>
                </a:r>
              </a:p>
            </p:txBody>
          </p:sp>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510</TotalTime>
  <Words>4031</Words>
  <Application>Microsoft Office PowerPoint</Application>
  <PresentationFormat>On-screen Show (4:3)</PresentationFormat>
  <Paragraphs>230</Paragraphs>
  <Slides>46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Calibri</vt:lpstr>
      <vt:lpstr>Arial</vt:lpstr>
      <vt:lpstr>Courier New</vt:lpstr>
      <vt:lpstr>Cambria Math</vt:lpstr>
      <vt:lpstr>Office Theme</vt:lpstr>
      <vt:lpstr>Section 11.3</vt:lpstr>
      <vt:lpstr>Memory Booster</vt:lpstr>
      <vt:lpstr>Formula: Paired Difference</vt:lpstr>
      <vt:lpstr>Example 11.3.1: Determining the Null and Alternative Hypotheses for a Dependent Samples</vt:lpstr>
      <vt:lpstr>Example 11.3.1: Determining the Null and Alternative Hypotheses for a Dependent Samples (cont.)</vt:lpstr>
      <vt:lpstr>Memory Booster:</vt:lpstr>
      <vt:lpstr>Formula: Test Statistic for a Hypothesis Test for the Mean of the Paired Differences for Two Populations (Dependent Samples, σ Unknown)</vt:lpstr>
      <vt:lpstr>Memory Booster:</vt:lpstr>
      <vt:lpstr>Memory Booster:</vt:lpstr>
      <vt:lpstr>Procedure: Rejection Regions for Hypothesis Tests for the Mean of the Paired Differences for Two Populations(σ Unknown, Dependent Samples)</vt:lpstr>
      <vt:lpstr>Procedure: Conclusions Using p-Values</vt:lpstr>
      <vt:lpstr>Example 11.3.2: Hypothesis Test for the Mean of the Paired Differences for Two Populations (Right-Tailed, Dependent Samples, σ Unknown)</vt:lpstr>
      <vt:lpstr>Example 11.3.2: Hypothesis Test for the Mean of the Paired Differences for Two Populations (Right-Tailed, Dependent Samples, σ Unknown) (cont.)</vt:lpstr>
      <vt:lpstr>Example 11.3.2: Hypothesis Test for the Mean of the Paired Differences for Two Populations (Right-Tailed, Dependent Samples, σ Unknown) (cont.)</vt:lpstr>
      <vt:lpstr>Example 11.3.2: Hypothesis Test for the Mean of the Paired Differences for Two Populations (Right-Tailed, Dependent Samples, σ Unknown) (cont.)</vt:lpstr>
      <vt:lpstr>Example 11.3.2: Hypothesis Test for the Mean of the Paired Differences for Two Populations (Right-Tailed, Dependent Samples, σ Unknown) (cont.)</vt:lpstr>
      <vt:lpstr>Example 11.3.2: Hypothesis Test for the Mean of the Paired Differences for Two Populations (Right-Tailed, Dependent Samples, σ Unknown) (cont.)</vt:lpstr>
      <vt:lpstr>Example 11.3.2: Hypothesis Test for the Mean of the Paired Differences for Two Populations (Right-Tailed, Dependent Samples, σ Unknown) (cont.)</vt:lpstr>
      <vt:lpstr>Technology</vt:lpstr>
      <vt:lpstr>Example 11.3.2: Hypothesis Test for the Mean of the Paired Differences for Two Populations (Right-Tailed, Dependent Samples, σ Unknown) (cont.)</vt:lpstr>
      <vt:lpstr>Example 11.3.2: Hypothesis Test for the Mean of the Paired Differences for Two Populations (Right-Tailed, Dependent Samples, σ Unknown) (cont.)</vt:lpstr>
      <vt:lpstr>Example 11.3.2: Hypothesis Test for the Mean of the Paired Differences for Two Populations (Right-Tailed, Dependent Samples, σ Unknown) (cont.)</vt:lpstr>
      <vt:lpstr>Example 11.3.2: Hypothesis Test for the Mean of the Paired Differences for Two Populations (Right-Tailed, Dependent Samples, σ Unknown) (cont.)</vt:lpstr>
      <vt:lpstr>Example 11.3.2: Hypothesis Test for the Mean of the Paired Differences for Two Populations (Right-Tailed, Dependent Samples, σ Unknown) (cont.)</vt:lpstr>
      <vt:lpstr>Example 11.3.2: Hypothesis Test for the Mean of the Paired Differences for Two Populations (Right-Tailed, Dependent Samples, σ Unknown) (cont.)</vt:lpstr>
      <vt:lpstr>Example 11.3.2: Hypothesis Test for the Mean of the Paired Differences for Two Populations (Right-Tailed, Dependent Samples, σ Unknown) (cont.)</vt:lpstr>
      <vt:lpstr>Example 11.3.2: Hypothesis Test for the Mean of the Paired Differences for Two Populations (Right-Tailed, Dependent Samples, σ Unknown) (cont.)</vt:lpstr>
      <vt:lpstr>Example 11.3.2: Hypothesis Test for the Mean of the Paired Differences for Two Populations (Right-Tailed, Dependent Samples, σ Unknown) (cont.)</vt:lpstr>
      <vt:lpstr>Memory Booster:</vt:lpstr>
      <vt:lpstr>Example 11.3.3: Hypothesis Test for the Mean of the Paired Differences for Two Populations (Two-Tailed, σ Unknown, Dependent Samples)</vt:lpstr>
      <vt:lpstr>Example 11.3.3: Hypothesis Test for the Mean of the Paired Differences for Two Populations (Two-Tailed, σ Unknown, Dependent Samples) (cont.)</vt:lpstr>
      <vt:lpstr>Example 11.3.3: Hypothesis Test for the Mean of the Paired Differences for Two Populations (Two-Tailed, σ Unknown, Dependent Samples) (cont.)</vt:lpstr>
      <vt:lpstr>Example 11.3.3: Hypothesis Test for the Mean of the Paired Differences for Two Populations (Two-Tailed, σ Unknown, Dependent Samples) (cont.)</vt:lpstr>
      <vt:lpstr>Example 11.3.3: Hypothesis Test for the Mean of the Paired Differences for Two Populations (Two-Tailed, σ Unknown, Dependent Samples) (cont.)</vt:lpstr>
      <vt:lpstr>Example 11.3.3: Hypothesis Test for the Mean of the Paired Differences for Two Populations (Two-Tailed, σ Unknown, Dependent Samples) (cont.)</vt:lpstr>
      <vt:lpstr>Example 11.3.3: Hypothesis Test for the Mean of the Paired Differences for Two Populations (Two-Tailed, σ Unknown, Dependent Samples) (cont.)</vt:lpstr>
      <vt:lpstr>Example 11.3.3: Hypothesis Test for the Mean of the Paired Differences for Two Populations (Two-Tailed, σ Unknown, Dependent Samples) (cont.)</vt:lpstr>
      <vt:lpstr>Example 11.3.3: Hypothesis Test for the Mean of the Paired Differences for Two Populations (Two-Tailed, σ Unknown, Dependent Samples) (cont.)</vt:lpstr>
      <vt:lpstr>Example 11.3.3: Hypothesis Test for the Mean of the Paired Differences for Two Populations (Two-Tailed, σ Unknown, Dependent Samples) (cont.)</vt:lpstr>
      <vt:lpstr>Example 11.3.3: Hypothesis Test for the Mean of the Paired Differences for Two Populations (Two-Tailed, σ Unknown, Dependent Samples) (cont.)</vt:lpstr>
      <vt:lpstr>Example 11.3.3: Hypothesis Test for the Mean of the Paired Differences for Two Populations (Two-Tailed, σ Unknown, Dependent Samples) (cont.)</vt:lpstr>
      <vt:lpstr>Example 11.3.3: Hypothesis Test for the Mean of the Paired Differences for Two Populations (Two-Tailed, σ Unknown, Dependent Samples) (cont.)</vt:lpstr>
      <vt:lpstr>Example 11.3.3: Hypothesis Test for the Mean of the Paired Differences for Two Populations (Two-Tailed, σ Unknown, Dependent Samples) (cont.)</vt:lpstr>
      <vt:lpstr>Example 11.3.3: Hypothesis Test for the Mean of the Paired Differences for Two Populations (Two-Tailed, σ Unknown, Dependent Samples) (cont.)</vt:lpstr>
      <vt:lpstr>Example 11.3.3: Hypothesis Test for the Mean of the Paired Differences for Two Populations (Two-Tailed, σ Unknown, Dependent Samples) (cont.)</vt:lpstr>
      <vt:lpstr>Example 11.3.3: Hypothesis Test for the Mean of the Paired Differences for Two Populations (Two-Tailed, σ Unknown, Dependent Samples)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Beginning Statistics 3rd Edition</dc:title>
  <dc:creator>Hawkes Learning</dc:creator>
  <cp:lastModifiedBy>Allison Conger</cp:lastModifiedBy>
  <cp:revision>126</cp:revision>
  <dcterms:created xsi:type="dcterms:W3CDTF">2013-04-26T14:43:13Z</dcterms:created>
  <dcterms:modified xsi:type="dcterms:W3CDTF">2020-06-03T15:41:20Z</dcterms:modified>
</cp:coreProperties>
</file>