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1"/>
  </p:notesMasterIdLst>
  <p:handoutMasterIdLst>
    <p:handoutMasterId r:id="rId42"/>
  </p:handoutMasterIdLst>
  <p:sldIdLst>
    <p:sldId id="256" r:id="rId2"/>
    <p:sldId id="257" r:id="rId3"/>
    <p:sldId id="258" r:id="rId4"/>
    <p:sldId id="259" r:id="rId5"/>
    <p:sldId id="260" r:id="rId6"/>
    <p:sldId id="261" r:id="rId7"/>
    <p:sldId id="262" r:id="rId8"/>
    <p:sldId id="263" r:id="rId9"/>
    <p:sldId id="264" r:id="rId10"/>
    <p:sldId id="291" r:id="rId11"/>
    <p:sldId id="290"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92" r:id="rId29"/>
    <p:sldId id="281" r:id="rId30"/>
    <p:sldId id="293" r:id="rId31"/>
    <p:sldId id="282" r:id="rId32"/>
    <p:sldId id="283" r:id="rId33"/>
    <p:sldId id="284" r:id="rId34"/>
    <p:sldId id="285" r:id="rId35"/>
    <p:sldId id="286" r:id="rId36"/>
    <p:sldId id="287" r:id="rId37"/>
    <p:sldId id="288" r:id="rId38"/>
    <p:sldId id="294" r:id="rId39"/>
    <p:sldId id="289" r:id="rId40"/>
  </p:sldIdLst>
  <p:sldSz cx="9144000" cy="6858000" type="screen4x3"/>
  <p:notesSz cx="6858000" cy="9144000"/>
  <p:embeddedFontLst>
    <p:embeddedFont>
      <p:font typeface="Calibri" panose="020F0502020204030204" pitchFamily="34" charset="0"/>
      <p:regular r:id="rId43"/>
      <p:bold r:id="rId44"/>
      <p:italic r:id="rId45"/>
      <p:boldItalic r:id="rId46"/>
    </p:embeddedFont>
    <p:embeddedFont>
      <p:font typeface="Cambria Math" panose="02040503050406030204" pitchFamily="18" charset="0"/>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Sindhusha" initials="S" lastIdx="1" clrIdx="1">
    <p:extLst>
      <p:ext uri="{19B8F6BF-5375-455C-9EA6-DF929625EA0E}">
        <p15:presenceInfo xmlns:p15="http://schemas.microsoft.com/office/powerpoint/2012/main" userId="01d48f91606cf9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75" autoAdjust="0"/>
    <p:restoredTop sz="94660"/>
  </p:normalViewPr>
  <p:slideViewPr>
    <p:cSldViewPr>
      <p:cViewPr varScale="1">
        <p:scale>
          <a:sx n="110" d="100"/>
          <a:sy n="110" d="100"/>
        </p:scale>
        <p:origin x="240"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Hypothesis Testing: Two Population Proportions</a:t>
            </a:r>
          </a:p>
        </p:txBody>
      </p:sp>
      <p:sp>
        <p:nvSpPr>
          <p:cNvPr id="3" name="Title 2"/>
          <p:cNvSpPr>
            <a:spLocks noGrp="1"/>
          </p:cNvSpPr>
          <p:nvPr>
            <p:ph type="title"/>
          </p:nvPr>
        </p:nvSpPr>
        <p:spPr/>
        <p:txBody>
          <a:bodyPr/>
          <a:lstStyle/>
          <a:p>
            <a:r>
              <a:t>Section 11.4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11.4.1: Hypothesis Test for Two Population Proportions (Left-Tailed)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400" dirty="0"/>
                  <a:t>The sample proportion for Sample 1, before the article, is </a:t>
                </a:r>
                <a:br>
                  <a:rPr lang="en-US" sz="2400" dirty="0"/>
                </a:br>
                <a14:m>
                  <m:oMath xmlns:m="http://schemas.openxmlformats.org/officeDocument/2006/math">
                    <m:sSub>
                      <m:sSubPr>
                        <m:ctrlPr>
                          <a:rPr lang="ar-AE" sz="2400" i="1">
                            <a:latin typeface="Cambria Math" panose="02040503050406030204" pitchFamily="18" charset="0"/>
                          </a:rPr>
                        </m:ctrlPr>
                      </m:sSubPr>
                      <m:e>
                        <m:acc>
                          <m:accPr>
                            <m:chr m:val="̂"/>
                            <m:ctrlPr>
                              <a:rPr lang="ar-AE" sz="2400" i="1">
                                <a:latin typeface="Cambria Math" panose="02040503050406030204" pitchFamily="18" charset="0"/>
                              </a:rPr>
                            </m:ctrlPr>
                          </m:accPr>
                          <m:e>
                            <m:r>
                              <a:rPr lang="ar-AE" sz="2400">
                                <a:latin typeface="Cambria Math" panose="02040503050406030204" pitchFamily="18" charset="0"/>
                              </a:rPr>
                              <m:t>𝑝</m:t>
                            </m:r>
                          </m:e>
                        </m:acc>
                      </m:e>
                      <m:sub>
                        <m:r>
                          <a:rPr lang="ar-AE" sz="2400">
                            <a:latin typeface="Cambria Math" panose="02040503050406030204" pitchFamily="18" charset="0"/>
                          </a:rPr>
                          <m:t>1</m:t>
                        </m:r>
                      </m:sub>
                    </m:sSub>
                    <m:r>
                      <a:rPr lang="ar-AE" sz="2400">
                        <a:latin typeface="Cambria Math" panose="02040503050406030204" pitchFamily="18" charset="0"/>
                      </a:rPr>
                      <m:t>=</m:t>
                    </m:r>
                    <m:f>
                      <m:fPr>
                        <m:ctrlPr>
                          <a:rPr lang="ar-AE" sz="2400" i="1">
                            <a:latin typeface="Cambria Math" panose="02040503050406030204" pitchFamily="18" charset="0"/>
                          </a:rPr>
                        </m:ctrlPr>
                      </m:fPr>
                      <m:num>
                        <m:r>
                          <a:rPr lang="ar-AE" sz="2400">
                            <a:latin typeface="Cambria Math" panose="02040503050406030204" pitchFamily="18" charset="0"/>
                          </a:rPr>
                          <m:t>480</m:t>
                        </m:r>
                      </m:num>
                      <m:den>
                        <m:r>
                          <a:rPr lang="ar-AE" sz="2400">
                            <a:latin typeface="Cambria Math" panose="02040503050406030204" pitchFamily="18" charset="0"/>
                          </a:rPr>
                          <m:t>1200</m:t>
                        </m:r>
                      </m:den>
                    </m:f>
                    <m:r>
                      <a:rPr lang="ar-AE" sz="2400">
                        <a:latin typeface="Cambria Math" panose="02040503050406030204" pitchFamily="18" charset="0"/>
                      </a:rPr>
                      <m:t>=</m:t>
                    </m:r>
                    <m:r>
                      <a:rPr lang="ar-AE" sz="2400">
                        <a:latin typeface="Cambria Math" panose="02040503050406030204" pitchFamily="18" charset="0"/>
                      </a:rPr>
                      <m:t>0</m:t>
                    </m:r>
                    <m:r>
                      <a:rPr lang="ar-AE" sz="2400">
                        <a:latin typeface="Cambria Math" panose="02040503050406030204" pitchFamily="18" charset="0"/>
                      </a:rPr>
                      <m:t>.</m:t>
                    </m:r>
                    <m:r>
                      <a:rPr lang="ar-AE" sz="2400">
                        <a:latin typeface="Cambria Math" panose="02040503050406030204" pitchFamily="18" charset="0"/>
                      </a:rPr>
                      <m:t>4</m:t>
                    </m:r>
                  </m:oMath>
                </a14:m>
                <a:r>
                  <a:rPr lang="ar-AE" sz="2400" dirty="0"/>
                  <a:t>. </a:t>
                </a:r>
                <a:r>
                  <a:rPr lang="en-US" sz="2400" dirty="0"/>
                  <a:t>The sample proportion for Sample 2, after the article, is </a:t>
                </a:r>
                <a14:m>
                  <m:oMath xmlns:m="http://schemas.openxmlformats.org/officeDocument/2006/math">
                    <m:sSub>
                      <m:sSubPr>
                        <m:ctrlPr>
                          <a:rPr lang="ar-AE" sz="2400" i="1">
                            <a:latin typeface="Cambria Math" panose="02040503050406030204" pitchFamily="18" charset="0"/>
                          </a:rPr>
                        </m:ctrlPr>
                      </m:sSubPr>
                      <m:e>
                        <m:acc>
                          <m:accPr>
                            <m:chr m:val="̂"/>
                            <m:ctrlPr>
                              <a:rPr lang="ar-AE" sz="2400" i="1">
                                <a:latin typeface="Cambria Math" panose="02040503050406030204" pitchFamily="18" charset="0"/>
                              </a:rPr>
                            </m:ctrlPr>
                          </m:accPr>
                          <m:e>
                            <m:r>
                              <a:rPr lang="ar-AE" sz="2400">
                                <a:latin typeface="Cambria Math" panose="02040503050406030204" pitchFamily="18" charset="0"/>
                              </a:rPr>
                              <m:t>𝑝</m:t>
                            </m:r>
                          </m:e>
                        </m:acc>
                      </m:e>
                      <m:sub>
                        <m:r>
                          <a:rPr lang="ar-AE" sz="2400">
                            <a:latin typeface="Cambria Math" panose="02040503050406030204" pitchFamily="18" charset="0"/>
                          </a:rPr>
                          <m:t>2</m:t>
                        </m:r>
                      </m:sub>
                    </m:sSub>
                    <m:r>
                      <a:rPr lang="ar-AE" sz="2400">
                        <a:latin typeface="Cambria Math" panose="02040503050406030204" pitchFamily="18" charset="0"/>
                      </a:rPr>
                      <m:t>=</m:t>
                    </m:r>
                    <m:f>
                      <m:fPr>
                        <m:ctrlPr>
                          <a:rPr lang="ar-AE" sz="2400" i="1">
                            <a:latin typeface="Cambria Math" panose="02040503050406030204" pitchFamily="18" charset="0"/>
                          </a:rPr>
                        </m:ctrlPr>
                      </m:fPr>
                      <m:num>
                        <m:r>
                          <a:rPr lang="ar-AE" sz="2400">
                            <a:latin typeface="Cambria Math" panose="02040503050406030204" pitchFamily="18" charset="0"/>
                          </a:rPr>
                          <m:t>550</m:t>
                        </m:r>
                      </m:num>
                      <m:den>
                        <m:r>
                          <a:rPr lang="ar-AE" sz="2400">
                            <a:latin typeface="Cambria Math" panose="02040503050406030204" pitchFamily="18" charset="0"/>
                          </a:rPr>
                          <m:t>1180</m:t>
                        </m:r>
                      </m:den>
                    </m:f>
                    <m:r>
                      <a:rPr lang="ar-AE" sz="2400">
                        <a:latin typeface="Cambria Math" panose="02040503050406030204" pitchFamily="18" charset="0"/>
                      </a:rPr>
                      <m:t>≈</m:t>
                    </m:r>
                    <m:r>
                      <a:rPr lang="ar-AE" sz="2400">
                        <a:latin typeface="Cambria Math" panose="02040503050406030204" pitchFamily="18" charset="0"/>
                      </a:rPr>
                      <m:t>0</m:t>
                    </m:r>
                    <m:r>
                      <a:rPr lang="ar-AE" sz="2400">
                        <a:latin typeface="Cambria Math" panose="02040503050406030204" pitchFamily="18" charset="0"/>
                      </a:rPr>
                      <m:t>.</m:t>
                    </m:r>
                    <m:r>
                      <a:rPr lang="ar-AE" sz="2400">
                        <a:latin typeface="Cambria Math" panose="02040503050406030204" pitchFamily="18" charset="0"/>
                      </a:rPr>
                      <m:t>466102</m:t>
                    </m:r>
                  </m:oMath>
                </a14:m>
                <a:r>
                  <a:rPr lang="ar-AE" sz="2400" dirty="0"/>
                  <a:t>. </a:t>
                </a:r>
                <a:r>
                  <a:rPr lang="en-US" sz="2400" dirty="0"/>
                  <a:t>Therefore, we check the conditions for the sample size as follows.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9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828282440"/>
                  </p:ext>
                </p:extLst>
              </p:nvPr>
            </p:nvGraphicFramePr>
            <p:xfrm>
              <a:off x="228600" y="3124200"/>
              <a:ext cx="8001001" cy="1828800"/>
            </p:xfrm>
            <a:graphic>
              <a:graphicData uri="http://schemas.openxmlformats.org/drawingml/2006/table">
                <a:tbl>
                  <a:tblPr firstRow="1" bandRow="1">
                    <a:tableStyleId>{2D5ABB26-0587-4C30-8999-92F81FD0307C}</a:tableStyleId>
                  </a:tblPr>
                  <a:tblGrid>
                    <a:gridCol w="2500313">
                      <a:extLst>
                        <a:ext uri="{9D8B030D-6E8A-4147-A177-3AD203B41FA5}">
                          <a16:colId xmlns:a16="http://schemas.microsoft.com/office/drawing/2014/main" val="20000"/>
                        </a:ext>
                      </a:extLst>
                    </a:gridCol>
                    <a:gridCol w="5500688">
                      <a:extLst>
                        <a:ext uri="{9D8B030D-6E8A-4147-A177-3AD203B41FA5}">
                          <a16:colId xmlns:a16="http://schemas.microsoft.com/office/drawing/2014/main" val="20001"/>
                        </a:ext>
                      </a:extLst>
                    </a:gridCol>
                  </a:tblGrid>
                  <a:tr h="457200">
                    <a:tc>
                      <a:txBody>
                        <a:bodyPr/>
                        <a:lstStyle/>
                        <a:p>
                          <a:pPr algn="r">
                            <a:defRPr sz="1600"/>
                          </a:pPr>
                          <a:r>
                            <a:rPr sz="2400" dirty="0"/>
                            <a:t>​</a:t>
                          </a:r>
                          <a14:m>
                            <m:oMath xmlns:m="http://schemas.openxmlformats.org/officeDocument/2006/math">
                              <m:func>
                                <m:funcPr>
                                  <m:ctrlPr>
                                    <a:rPr sz="2400" i="1">
                                      <a:latin typeface="Cambria Math" panose="02040503050406030204" pitchFamily="18" charset="0"/>
                                    </a:rPr>
                                  </m:ctrlPr>
                                </m:funcPr>
                                <m:fName>
                                  <m:sSub>
                                    <m:sSubPr>
                                      <m:ctrlPr>
                                        <a:rPr sz="2400" i="1">
                                          <a:latin typeface="Cambria Math" panose="02040503050406030204" pitchFamily="18" charset="0"/>
                                        </a:rPr>
                                      </m:ctrlPr>
                                    </m:sSubPr>
                                    <m:e>
                                      <m:r>
                                        <a:rPr sz="2400">
                                          <a:latin typeface="Cambria Math"/>
                                        </a:rPr>
                                        <m:t>𝑛</m:t>
                                      </m:r>
                                    </m:e>
                                    <m:sub>
                                      <m:r>
                                        <a:rPr sz="2400">
                                          <a:latin typeface="Cambria Math"/>
                                        </a:rPr>
                                        <m:t>1</m:t>
                                      </m:r>
                                    </m:sub>
                                  </m:sSub>
                                </m:fName>
                                <m:e>
                                  <m:sSub>
                                    <m:sSubPr>
                                      <m:ctrlPr>
                                        <a:rPr sz="2400" i="1">
                                          <a:latin typeface="Cambria Math" panose="02040503050406030204" pitchFamily="18" charset="0"/>
                                        </a:rPr>
                                      </m:ctrlPr>
                                    </m:sSubPr>
                                    <m:e>
                                      <m:acc>
                                        <m:accPr>
                                          <m:chr m:val="̂"/>
                                          <m:ctrlPr>
                                            <a:rPr sz="2400" i="1">
                                              <a:latin typeface="Cambria Math" panose="02040503050406030204" pitchFamily="18" charset="0"/>
                                            </a:rPr>
                                          </m:ctrlPr>
                                        </m:accPr>
                                        <m:e>
                                          <m:r>
                                            <a:rPr sz="2400">
                                              <a:latin typeface="Cambria Math"/>
                                            </a:rPr>
                                            <m:t>𝑝</m:t>
                                          </m:r>
                                        </m:e>
                                      </m:acc>
                                    </m:e>
                                    <m:sub>
                                      <m:r>
                                        <a:rPr sz="2400">
                                          <a:latin typeface="Cambria Math"/>
                                        </a:rPr>
                                        <m:t>1</m:t>
                                      </m:r>
                                    </m:sub>
                                  </m:sSub>
                                </m:e>
                              </m:func>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r>
                                <a:rPr sz="2400">
                                  <a:latin typeface="Cambria Math"/>
                                </a:rPr>
                                <m:t>1200</m:t>
                              </m:r>
                              <m:d>
                                <m:dPr>
                                  <m:ctrlPr>
                                    <a:rPr sz="2400" i="1">
                                      <a:latin typeface="Cambria Math" panose="02040503050406030204" pitchFamily="18" charset="0"/>
                                    </a:rPr>
                                  </m:ctrlPr>
                                </m:dPr>
                                <m:e>
                                  <m:r>
                                    <a:rPr sz="2400">
                                      <a:latin typeface="Cambria Math"/>
                                    </a:rPr>
                                    <m:t>0</m:t>
                                  </m:r>
                                  <m:r>
                                    <a:rPr sz="2400">
                                      <a:latin typeface="Cambria Math"/>
                                    </a:rPr>
                                    <m:t>.</m:t>
                                  </m:r>
                                  <m:r>
                                    <a:rPr sz="2400">
                                      <a:latin typeface="Cambria Math"/>
                                    </a:rPr>
                                    <m:t>40</m:t>
                                  </m:r>
                                </m:e>
                              </m:d>
                              <m:r>
                                <a:rPr sz="2400">
                                  <a:latin typeface="Cambria Math"/>
                                </a:rPr>
                                <m:t>=</m:t>
                              </m:r>
                              <m:r>
                                <a:rPr sz="2400">
                                  <a:latin typeface="Cambria Math"/>
                                </a:rPr>
                                <m:t>480</m:t>
                              </m:r>
                              <m:r>
                                <a:rPr sz="2400">
                                  <a:latin typeface="Cambria Math"/>
                                </a:rPr>
                                <m:t>≥</m:t>
                              </m:r>
                              <m:r>
                                <a:rPr sz="2400">
                                  <a:latin typeface="Cambria Math"/>
                                </a:rPr>
                                <m:t>10</m:t>
                              </m:r>
                            </m:oMath>
                          </a14:m>
                          <a:endParaRPr sz="2400" dirty="0"/>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rPr sz="2400"/>
                            <a:t>​</a:t>
                          </a:r>
                          <a14:m>
                            <m:oMath xmlns:m="http://schemas.openxmlformats.org/officeDocument/2006/math">
                              <m:func>
                                <m:funcPr>
                                  <m:ctrlPr>
                                    <a:rPr sz="2400" i="1">
                                      <a:latin typeface="Cambria Math" panose="02040503050406030204" pitchFamily="18" charset="0"/>
                                    </a:rPr>
                                  </m:ctrlPr>
                                </m:funcPr>
                                <m:fName>
                                  <m:sSub>
                                    <m:sSubPr>
                                      <m:ctrlPr>
                                        <a:rPr sz="2400" i="1">
                                          <a:latin typeface="Cambria Math" panose="02040503050406030204" pitchFamily="18" charset="0"/>
                                        </a:rPr>
                                      </m:ctrlPr>
                                    </m:sSubPr>
                                    <m:e>
                                      <m:r>
                                        <a:rPr sz="2400">
                                          <a:latin typeface="Cambria Math"/>
                                        </a:rPr>
                                        <m:t>𝑛</m:t>
                                      </m:r>
                                    </m:e>
                                    <m:sub>
                                      <m:r>
                                        <a:rPr sz="2400">
                                          <a:latin typeface="Cambria Math"/>
                                        </a:rPr>
                                        <m:t>1</m:t>
                                      </m:r>
                                    </m:sub>
                                  </m:sSub>
                                </m:fName>
                                <m:e>
                                  <m:d>
                                    <m:dPr>
                                      <m:ctrlPr>
                                        <a:rPr sz="2400" i="1">
                                          <a:latin typeface="Cambria Math" panose="02040503050406030204" pitchFamily="18" charset="0"/>
                                        </a:rPr>
                                      </m:ctrlPr>
                                    </m:dPr>
                                    <m:e>
                                      <m:r>
                                        <a:rPr sz="2400">
                                          <a:latin typeface="Cambria Math"/>
                                        </a:rPr>
                                        <m:t>1</m:t>
                                      </m:r>
                                      <m:r>
                                        <a:rPr sz="2400">
                                          <a:latin typeface="Cambria Math"/>
                                        </a:rPr>
                                        <m:t>−</m:t>
                                      </m:r>
                                      <m:sSub>
                                        <m:sSubPr>
                                          <m:ctrlPr>
                                            <a:rPr sz="2400" i="1">
                                              <a:latin typeface="Cambria Math" panose="02040503050406030204" pitchFamily="18" charset="0"/>
                                            </a:rPr>
                                          </m:ctrlPr>
                                        </m:sSubPr>
                                        <m:e>
                                          <m:acc>
                                            <m:accPr>
                                              <m:chr m:val="̂"/>
                                              <m:ctrlPr>
                                                <a:rPr sz="2400" i="1">
                                                  <a:latin typeface="Cambria Math" panose="02040503050406030204" pitchFamily="18" charset="0"/>
                                                </a:rPr>
                                              </m:ctrlPr>
                                            </m:accPr>
                                            <m:e>
                                              <m:r>
                                                <a:rPr sz="2400">
                                                  <a:latin typeface="Cambria Math"/>
                                                </a:rPr>
                                                <m:t>𝑝</m:t>
                                              </m:r>
                                            </m:e>
                                          </m:acc>
                                        </m:e>
                                        <m:sub>
                                          <m:r>
                                            <a:rPr sz="2400">
                                              <a:latin typeface="Cambria Math"/>
                                            </a:rPr>
                                            <m:t>1</m:t>
                                          </m:r>
                                        </m:sub>
                                      </m:sSub>
                                    </m:e>
                                  </m:d>
                                </m:e>
                              </m:func>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r>
                                <a:rPr sz="2400">
                                  <a:latin typeface="Cambria Math"/>
                                </a:rPr>
                                <m:t>1200</m:t>
                              </m:r>
                              <m:d>
                                <m:dPr>
                                  <m:ctrlPr>
                                    <a:rPr sz="2400" i="1">
                                      <a:latin typeface="Cambria Math" panose="02040503050406030204" pitchFamily="18" charset="0"/>
                                    </a:rPr>
                                  </m:ctrlPr>
                                </m:dPr>
                                <m:e>
                                  <m:r>
                                    <a:rPr sz="2400">
                                      <a:latin typeface="Cambria Math"/>
                                    </a:rPr>
                                    <m:t>1</m:t>
                                  </m:r>
                                  <m:r>
                                    <a:rPr sz="2400">
                                      <a:latin typeface="Cambria Math"/>
                                    </a:rPr>
                                    <m:t>−</m:t>
                                  </m:r>
                                  <m:r>
                                    <a:rPr sz="2400">
                                      <a:latin typeface="Cambria Math"/>
                                    </a:rPr>
                                    <m:t>0</m:t>
                                  </m:r>
                                  <m:r>
                                    <a:rPr sz="2400">
                                      <a:latin typeface="Cambria Math"/>
                                    </a:rPr>
                                    <m:t>.</m:t>
                                  </m:r>
                                  <m:r>
                                    <a:rPr sz="2400">
                                      <a:latin typeface="Cambria Math"/>
                                    </a:rPr>
                                    <m:t>40</m:t>
                                  </m:r>
                                </m:e>
                              </m:d>
                              <m:r>
                                <a:rPr sz="2400">
                                  <a:latin typeface="Cambria Math"/>
                                </a:rPr>
                                <m:t>=</m:t>
                              </m:r>
                              <m:r>
                                <a:rPr sz="2400">
                                  <a:latin typeface="Cambria Math"/>
                                </a:rPr>
                                <m:t>720</m:t>
                              </m:r>
                              <m:r>
                                <a:rPr sz="2400">
                                  <a:latin typeface="Cambria Math"/>
                                </a:rPr>
                                <m:t>≥</m:t>
                              </m:r>
                              <m:r>
                                <a:rPr sz="2400">
                                  <a:latin typeface="Cambria Math"/>
                                </a:rPr>
                                <m:t>10</m:t>
                              </m:r>
                            </m:oMath>
                          </a14:m>
                          <a:endParaRPr sz="2400" dirty="0"/>
                        </a:p>
                      </a:txBody>
                      <a:tcPr marL="36576" marR="36576" marT="36576" marB="36576" anchor="ctr"/>
                    </a:tc>
                    <a:extLst>
                      <a:ext uri="{0D108BD9-81ED-4DB2-BD59-A6C34878D82A}">
                        <a16:rowId xmlns:a16="http://schemas.microsoft.com/office/drawing/2014/main" val="10001"/>
                      </a:ext>
                    </a:extLst>
                  </a:tr>
                  <a:tr h="457200">
                    <a:tc>
                      <a:txBody>
                        <a:bodyPr/>
                        <a:lstStyle/>
                        <a:p>
                          <a:pPr algn="r">
                            <a:defRPr sz="1600"/>
                          </a:pPr>
                          <a:r>
                            <a:rPr sz="2400"/>
                            <a:t>​</a:t>
                          </a:r>
                          <a14:m>
                            <m:oMath xmlns:m="http://schemas.openxmlformats.org/officeDocument/2006/math">
                              <m:func>
                                <m:funcPr>
                                  <m:ctrlPr>
                                    <a:rPr sz="2400" i="1">
                                      <a:latin typeface="Cambria Math" panose="02040503050406030204" pitchFamily="18" charset="0"/>
                                    </a:rPr>
                                  </m:ctrlPr>
                                </m:funcPr>
                                <m:fName>
                                  <m:sSub>
                                    <m:sSubPr>
                                      <m:ctrlPr>
                                        <a:rPr sz="2400" i="1">
                                          <a:latin typeface="Cambria Math" panose="02040503050406030204" pitchFamily="18" charset="0"/>
                                        </a:rPr>
                                      </m:ctrlPr>
                                    </m:sSubPr>
                                    <m:e>
                                      <m:r>
                                        <a:rPr sz="2400">
                                          <a:latin typeface="Cambria Math"/>
                                        </a:rPr>
                                        <m:t>𝑛</m:t>
                                      </m:r>
                                    </m:e>
                                    <m:sub>
                                      <m:r>
                                        <a:rPr sz="2400">
                                          <a:latin typeface="Cambria Math"/>
                                        </a:rPr>
                                        <m:t>2</m:t>
                                      </m:r>
                                    </m:sub>
                                  </m:sSub>
                                </m:fName>
                                <m:e>
                                  <m:sSub>
                                    <m:sSubPr>
                                      <m:ctrlPr>
                                        <a:rPr sz="2400" i="1">
                                          <a:latin typeface="Cambria Math" panose="02040503050406030204" pitchFamily="18" charset="0"/>
                                        </a:rPr>
                                      </m:ctrlPr>
                                    </m:sSubPr>
                                    <m:e>
                                      <m:acc>
                                        <m:accPr>
                                          <m:chr m:val="̂"/>
                                          <m:ctrlPr>
                                            <a:rPr sz="2400" i="1">
                                              <a:latin typeface="Cambria Math" panose="02040503050406030204" pitchFamily="18" charset="0"/>
                                            </a:rPr>
                                          </m:ctrlPr>
                                        </m:accPr>
                                        <m:e>
                                          <m:r>
                                            <a:rPr sz="2400">
                                              <a:latin typeface="Cambria Math"/>
                                            </a:rPr>
                                            <m:t>𝑝</m:t>
                                          </m:r>
                                        </m:e>
                                      </m:acc>
                                    </m:e>
                                    <m:sub>
                                      <m:r>
                                        <a:rPr sz="2400">
                                          <a:latin typeface="Cambria Math"/>
                                        </a:rPr>
                                        <m:t>2</m:t>
                                      </m:r>
                                    </m:sub>
                                  </m:sSub>
                                </m:e>
                              </m:func>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r>
                                <a:rPr sz="2400">
                                  <a:latin typeface="Cambria Math"/>
                                </a:rPr>
                                <m:t>1180</m:t>
                              </m:r>
                              <m:d>
                                <m:dPr>
                                  <m:ctrlPr>
                                    <a:rPr sz="2400" i="1">
                                      <a:latin typeface="Cambria Math" panose="02040503050406030204" pitchFamily="18" charset="0"/>
                                    </a:rPr>
                                  </m:ctrlPr>
                                </m:dPr>
                                <m:e>
                                  <m:r>
                                    <a:rPr sz="2400">
                                      <a:latin typeface="Cambria Math"/>
                                    </a:rPr>
                                    <m:t>0</m:t>
                                  </m:r>
                                  <m:r>
                                    <a:rPr sz="2400">
                                      <a:latin typeface="Cambria Math"/>
                                    </a:rPr>
                                    <m:t>.</m:t>
                                  </m:r>
                                  <m:r>
                                    <a:rPr sz="2400">
                                      <a:latin typeface="Cambria Math"/>
                                    </a:rPr>
                                    <m:t>466102</m:t>
                                  </m:r>
                                </m:e>
                              </m:d>
                              <m:r>
                                <a:rPr sz="2400">
                                  <a:latin typeface="Cambria Math"/>
                                </a:rPr>
                                <m:t>≈</m:t>
                              </m:r>
                              <m:r>
                                <a:rPr sz="2400">
                                  <a:latin typeface="Cambria Math"/>
                                </a:rPr>
                                <m:t>550</m:t>
                              </m:r>
                              <m:r>
                                <a:rPr sz="2400">
                                  <a:latin typeface="Cambria Math"/>
                                </a:rPr>
                                <m:t>.</m:t>
                              </m:r>
                              <m:r>
                                <a:rPr sz="2400">
                                  <a:latin typeface="Cambria Math"/>
                                </a:rPr>
                                <m:t>0</m:t>
                              </m:r>
                              <m:r>
                                <a:rPr sz="2400">
                                  <a:latin typeface="Cambria Math"/>
                                </a:rPr>
                                <m:t>≥</m:t>
                              </m:r>
                              <m:r>
                                <a:rPr sz="2400">
                                  <a:latin typeface="Cambria Math"/>
                                </a:rPr>
                                <m:t>10</m:t>
                              </m:r>
                            </m:oMath>
                          </a14:m>
                          <a:endParaRPr sz="2400" dirty="0"/>
                        </a:p>
                      </a:txBody>
                      <a:tcPr marL="36576" marR="36576" marT="36576" marB="36576" anchor="ctr"/>
                    </a:tc>
                    <a:extLst>
                      <a:ext uri="{0D108BD9-81ED-4DB2-BD59-A6C34878D82A}">
                        <a16:rowId xmlns:a16="http://schemas.microsoft.com/office/drawing/2014/main" val="10002"/>
                      </a:ext>
                    </a:extLst>
                  </a:tr>
                  <a:tr h="457200">
                    <a:tc>
                      <a:txBody>
                        <a:bodyPr/>
                        <a:lstStyle/>
                        <a:p>
                          <a:pPr algn="r">
                            <a:defRPr sz="1600"/>
                          </a:pPr>
                          <a:r>
                            <a:rPr sz="2400"/>
                            <a:t>​</a:t>
                          </a:r>
                          <a14:m>
                            <m:oMath xmlns:m="http://schemas.openxmlformats.org/officeDocument/2006/math">
                              <m:func>
                                <m:funcPr>
                                  <m:ctrlPr>
                                    <a:rPr sz="2400" i="1">
                                      <a:latin typeface="Cambria Math" panose="02040503050406030204" pitchFamily="18" charset="0"/>
                                    </a:rPr>
                                  </m:ctrlPr>
                                </m:funcPr>
                                <m:fName>
                                  <m:sSub>
                                    <m:sSubPr>
                                      <m:ctrlPr>
                                        <a:rPr sz="2400" i="1">
                                          <a:latin typeface="Cambria Math" panose="02040503050406030204" pitchFamily="18" charset="0"/>
                                        </a:rPr>
                                      </m:ctrlPr>
                                    </m:sSubPr>
                                    <m:e>
                                      <m:r>
                                        <a:rPr sz="2400">
                                          <a:latin typeface="Cambria Math"/>
                                        </a:rPr>
                                        <m:t>𝑛</m:t>
                                      </m:r>
                                    </m:e>
                                    <m:sub>
                                      <m:r>
                                        <a:rPr sz="2400">
                                          <a:latin typeface="Cambria Math"/>
                                        </a:rPr>
                                        <m:t>2</m:t>
                                      </m:r>
                                    </m:sub>
                                  </m:sSub>
                                </m:fName>
                                <m:e>
                                  <m:d>
                                    <m:dPr>
                                      <m:ctrlPr>
                                        <a:rPr sz="2400" i="1">
                                          <a:latin typeface="Cambria Math" panose="02040503050406030204" pitchFamily="18" charset="0"/>
                                        </a:rPr>
                                      </m:ctrlPr>
                                    </m:dPr>
                                    <m:e>
                                      <m:r>
                                        <a:rPr sz="2400">
                                          <a:latin typeface="Cambria Math"/>
                                        </a:rPr>
                                        <m:t>1</m:t>
                                      </m:r>
                                      <m:r>
                                        <a:rPr sz="2400">
                                          <a:latin typeface="Cambria Math"/>
                                        </a:rPr>
                                        <m:t>−</m:t>
                                      </m:r>
                                      <m:sSub>
                                        <m:sSubPr>
                                          <m:ctrlPr>
                                            <a:rPr sz="2400" i="1">
                                              <a:latin typeface="Cambria Math" panose="02040503050406030204" pitchFamily="18" charset="0"/>
                                            </a:rPr>
                                          </m:ctrlPr>
                                        </m:sSubPr>
                                        <m:e>
                                          <m:acc>
                                            <m:accPr>
                                              <m:chr m:val="̂"/>
                                              <m:ctrlPr>
                                                <a:rPr sz="2400" i="1">
                                                  <a:latin typeface="Cambria Math" panose="02040503050406030204" pitchFamily="18" charset="0"/>
                                                </a:rPr>
                                              </m:ctrlPr>
                                            </m:accPr>
                                            <m:e>
                                              <m:r>
                                                <a:rPr sz="2400">
                                                  <a:latin typeface="Cambria Math"/>
                                                </a:rPr>
                                                <m:t>𝑝</m:t>
                                              </m:r>
                                            </m:e>
                                          </m:acc>
                                        </m:e>
                                        <m:sub>
                                          <m:r>
                                            <a:rPr sz="2400">
                                              <a:latin typeface="Cambria Math"/>
                                            </a:rPr>
                                            <m:t>2</m:t>
                                          </m:r>
                                        </m:sub>
                                      </m:sSub>
                                    </m:e>
                                  </m:d>
                                </m:e>
                              </m:func>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r>
                                <a:rPr sz="2400">
                                  <a:latin typeface="Cambria Math"/>
                                </a:rPr>
                                <m:t>1180</m:t>
                              </m:r>
                              <m:d>
                                <m:dPr>
                                  <m:ctrlPr>
                                    <a:rPr sz="2400" i="1">
                                      <a:latin typeface="Cambria Math" panose="02040503050406030204" pitchFamily="18" charset="0"/>
                                    </a:rPr>
                                  </m:ctrlPr>
                                </m:dPr>
                                <m:e>
                                  <m:r>
                                    <a:rPr sz="2400">
                                      <a:latin typeface="Cambria Math"/>
                                    </a:rPr>
                                    <m:t>1</m:t>
                                  </m:r>
                                  <m:r>
                                    <a:rPr sz="2400">
                                      <a:latin typeface="Cambria Math"/>
                                    </a:rPr>
                                    <m:t>−</m:t>
                                  </m:r>
                                  <m:r>
                                    <a:rPr sz="2400">
                                      <a:latin typeface="Cambria Math"/>
                                    </a:rPr>
                                    <m:t>0</m:t>
                                  </m:r>
                                  <m:r>
                                    <a:rPr sz="2400">
                                      <a:latin typeface="Cambria Math"/>
                                    </a:rPr>
                                    <m:t>.</m:t>
                                  </m:r>
                                  <m:r>
                                    <a:rPr sz="2400">
                                      <a:latin typeface="Cambria Math"/>
                                    </a:rPr>
                                    <m:t>466102</m:t>
                                  </m:r>
                                </m:e>
                              </m:d>
                              <m:r>
                                <a:rPr sz="2400">
                                  <a:latin typeface="Cambria Math"/>
                                </a:rPr>
                                <m:t>≈</m:t>
                              </m:r>
                              <m:r>
                                <a:rPr sz="2400">
                                  <a:latin typeface="Cambria Math"/>
                                </a:rPr>
                                <m:t>629</m:t>
                              </m:r>
                              <m:r>
                                <a:rPr sz="2400">
                                  <a:latin typeface="Cambria Math"/>
                                </a:rPr>
                                <m:t>.</m:t>
                              </m:r>
                              <m:r>
                                <a:rPr sz="2400">
                                  <a:latin typeface="Cambria Math"/>
                                </a:rPr>
                                <m:t>9996</m:t>
                              </m:r>
                              <m:r>
                                <a:rPr sz="2400">
                                  <a:latin typeface="Cambria Math"/>
                                </a:rPr>
                                <m:t>≥</m:t>
                              </m:r>
                              <m:r>
                                <a:rPr sz="2400">
                                  <a:latin typeface="Cambria Math"/>
                                </a:rPr>
                                <m:t>10</m:t>
                              </m:r>
                            </m:oMath>
                          </a14:m>
                          <a:endParaRPr sz="2400" dirty="0"/>
                        </a:p>
                      </a:txBody>
                      <a:tcPr marL="36576" marR="36576" marT="36576" marB="36576" anchor="ctr"/>
                    </a:tc>
                    <a:extLst>
                      <a:ext uri="{0D108BD9-81ED-4DB2-BD59-A6C34878D82A}">
                        <a16:rowId xmlns:a16="http://schemas.microsoft.com/office/drawing/2014/main" val="10003"/>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828282440"/>
                  </p:ext>
                </p:extLst>
              </p:nvPr>
            </p:nvGraphicFramePr>
            <p:xfrm>
              <a:off x="228600" y="3124200"/>
              <a:ext cx="8001001" cy="1828800"/>
            </p:xfrm>
            <a:graphic>
              <a:graphicData uri="http://schemas.openxmlformats.org/drawingml/2006/table">
                <a:tbl>
                  <a:tblPr firstRow="1" bandRow="1">
                    <a:tableStyleId>{2D5ABB26-0587-4C30-8999-92F81FD0307C}</a:tableStyleId>
                  </a:tblPr>
                  <a:tblGrid>
                    <a:gridCol w="2500313">
                      <a:extLst>
                        <a:ext uri="{9D8B030D-6E8A-4147-A177-3AD203B41FA5}">
                          <a16:colId xmlns:a16="http://schemas.microsoft.com/office/drawing/2014/main" val="20000"/>
                        </a:ext>
                      </a:extLst>
                    </a:gridCol>
                    <a:gridCol w="5500688">
                      <a:extLst>
                        <a:ext uri="{9D8B030D-6E8A-4147-A177-3AD203B41FA5}">
                          <a16:colId xmlns:a16="http://schemas.microsoft.com/office/drawing/2014/main" val="20001"/>
                        </a:ext>
                      </a:extLst>
                    </a:gridCol>
                  </a:tblGrid>
                  <a:tr h="457200">
                    <a:tc>
                      <a:txBody>
                        <a:bodyPr/>
                        <a:lstStyle/>
                        <a:p>
                          <a:endParaRPr lang="en-US"/>
                        </a:p>
                      </a:txBody>
                      <a:tcPr marL="36576" marR="36576" marT="36576" marB="36576" anchor="ctr">
                        <a:blipFill>
                          <a:blip r:embed="rId3"/>
                          <a:stretch>
                            <a:fillRect t="-9333" r="-219465" b="-330667"/>
                          </a:stretch>
                        </a:blipFill>
                      </a:tcPr>
                    </a:tc>
                    <a:tc>
                      <a:txBody>
                        <a:bodyPr/>
                        <a:lstStyle/>
                        <a:p>
                          <a:endParaRPr lang="en-US"/>
                        </a:p>
                      </a:txBody>
                      <a:tcPr marL="36576" marR="36576" marT="36576" marB="36576" anchor="ctr">
                        <a:blipFill>
                          <a:blip r:embed="rId3"/>
                          <a:stretch>
                            <a:fillRect l="-45515" t="-9333" r="111" b="-330667"/>
                          </a:stretch>
                        </a:blipFill>
                      </a:tcPr>
                    </a:tc>
                    <a:extLst>
                      <a:ext uri="{0D108BD9-81ED-4DB2-BD59-A6C34878D82A}">
                        <a16:rowId xmlns:a16="http://schemas.microsoft.com/office/drawing/2014/main" val="10000"/>
                      </a:ext>
                    </a:extLst>
                  </a:tr>
                  <a:tr h="457200">
                    <a:tc>
                      <a:txBody>
                        <a:bodyPr/>
                        <a:lstStyle/>
                        <a:p>
                          <a:endParaRPr lang="en-US"/>
                        </a:p>
                      </a:txBody>
                      <a:tcPr marL="36576" marR="36576" marT="36576" marB="36576" anchor="ctr">
                        <a:blipFill>
                          <a:blip r:embed="rId3"/>
                          <a:stretch>
                            <a:fillRect t="-107895" r="-219465" b="-226316"/>
                          </a:stretch>
                        </a:blipFill>
                      </a:tcPr>
                    </a:tc>
                    <a:tc>
                      <a:txBody>
                        <a:bodyPr/>
                        <a:lstStyle/>
                        <a:p>
                          <a:endParaRPr lang="en-US"/>
                        </a:p>
                      </a:txBody>
                      <a:tcPr marL="36576" marR="36576" marT="36576" marB="36576" anchor="ctr">
                        <a:blipFill>
                          <a:blip r:embed="rId3"/>
                          <a:stretch>
                            <a:fillRect l="-45515" t="-107895" r="111" b="-226316"/>
                          </a:stretch>
                        </a:blipFill>
                      </a:tcPr>
                    </a:tc>
                    <a:extLst>
                      <a:ext uri="{0D108BD9-81ED-4DB2-BD59-A6C34878D82A}">
                        <a16:rowId xmlns:a16="http://schemas.microsoft.com/office/drawing/2014/main" val="10001"/>
                      </a:ext>
                    </a:extLst>
                  </a:tr>
                  <a:tr h="457200">
                    <a:tc>
                      <a:txBody>
                        <a:bodyPr/>
                        <a:lstStyle/>
                        <a:p>
                          <a:endParaRPr lang="en-US"/>
                        </a:p>
                      </a:txBody>
                      <a:tcPr marL="36576" marR="36576" marT="36576" marB="36576" anchor="ctr">
                        <a:blipFill>
                          <a:blip r:embed="rId3"/>
                          <a:stretch>
                            <a:fillRect t="-210667" r="-219465" b="-129333"/>
                          </a:stretch>
                        </a:blipFill>
                      </a:tcPr>
                    </a:tc>
                    <a:tc>
                      <a:txBody>
                        <a:bodyPr/>
                        <a:lstStyle/>
                        <a:p>
                          <a:endParaRPr lang="en-US"/>
                        </a:p>
                      </a:txBody>
                      <a:tcPr marL="36576" marR="36576" marT="36576" marB="36576" anchor="ctr">
                        <a:blipFill>
                          <a:blip r:embed="rId3"/>
                          <a:stretch>
                            <a:fillRect l="-45515" t="-210667" r="111" b="-129333"/>
                          </a:stretch>
                        </a:blipFill>
                      </a:tcPr>
                    </a:tc>
                    <a:extLst>
                      <a:ext uri="{0D108BD9-81ED-4DB2-BD59-A6C34878D82A}">
                        <a16:rowId xmlns:a16="http://schemas.microsoft.com/office/drawing/2014/main" val="10002"/>
                      </a:ext>
                    </a:extLst>
                  </a:tr>
                  <a:tr h="457200">
                    <a:tc>
                      <a:txBody>
                        <a:bodyPr/>
                        <a:lstStyle/>
                        <a:p>
                          <a:endParaRPr lang="en-US"/>
                        </a:p>
                      </a:txBody>
                      <a:tcPr marL="36576" marR="36576" marT="36576" marB="36576" anchor="ctr">
                        <a:blipFill>
                          <a:blip r:embed="rId3"/>
                          <a:stretch>
                            <a:fillRect t="-310667" r="-219465" b="-29333"/>
                          </a:stretch>
                        </a:blipFill>
                      </a:tcPr>
                    </a:tc>
                    <a:tc>
                      <a:txBody>
                        <a:bodyPr/>
                        <a:lstStyle/>
                        <a:p>
                          <a:endParaRPr lang="en-US"/>
                        </a:p>
                      </a:txBody>
                      <a:tcPr marL="36576" marR="36576" marT="36576" marB="36576" anchor="ctr">
                        <a:blipFill>
                          <a:blip r:embed="rId3"/>
                          <a:stretch>
                            <a:fillRect l="-45515" t="-310667" r="111" b="-29333"/>
                          </a:stretch>
                        </a:blipFill>
                      </a:tcPr>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1804369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11.4.1: Hypothesis Test for Two Population Proportions (Left-Tailed)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l">
                  <a:defRPr sz="2800"/>
                </a:pPr>
                <a:r>
                  <a:rPr sz="2800" dirty="0"/>
                  <a:t>Even though the sample size is large, it is still important that the conditions are checked. Since all of the conditions are satisfied, we can use the </a:t>
                </a:r>
                <a14:m>
                  <m:oMath xmlns:m="http://schemas.openxmlformats.org/officeDocument/2006/math">
                    <m:r>
                      <a:rPr>
                        <a:latin typeface="Cambria Math" panose="02040503050406030204" pitchFamily="18" charset="0"/>
                      </a:rPr>
                      <m:t>𝑧</m:t>
                    </m:r>
                  </m:oMath>
                </a14:m>
                <a:r>
                  <a:rPr sz="2800" dirty="0"/>
                  <a:t>-test statistic.</a:t>
                </a:r>
              </a:p>
              <a:p>
                <a:pPr>
                  <a:defRPr sz="2800"/>
                </a:pPr>
                <a:r>
                  <a:rPr sz="2800" dirty="0"/>
                  <a:t>For this hypothesis test, we were told to use a level of significance of </a:t>
                </a:r>
                <a14:m>
                  <m:oMath xmlns:m="http://schemas.openxmlformats.org/officeDocument/2006/math">
                    <m:r>
                      <a:rPr>
                        <a:latin typeface="Cambria Math" panose="02040503050406030204" pitchFamily="18" charset="0"/>
                      </a:rPr>
                      <m:t>𝛼</m:t>
                    </m:r>
                    <m:r>
                      <a:rPr>
                        <a:latin typeface="Cambria Math" panose="02040503050406030204" pitchFamily="18" charset="0"/>
                      </a:rPr>
                      <m:t>=0.05</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81"/>
                </a:stretch>
              </a:blipFill>
            </p:spPr>
            <p:txBody>
              <a:bodyPr/>
              <a:lstStyle/>
              <a:p>
                <a:r>
                  <a:rPr lang="en-US">
                    <a:noFill/>
                  </a:rPr>
                  <a:t> </a:t>
                </a:r>
              </a:p>
            </p:txBody>
          </p:sp>
        </mc:Fallback>
      </mc:AlternateContent>
    </p:spTree>
    <p:extLst>
      <p:ext uri="{BB962C8B-B14F-4D97-AF65-F5344CB8AC3E}">
        <p14:creationId xmlns:p14="http://schemas.microsoft.com/office/powerpoint/2010/main" val="3372188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11.4.1: Hypothesis Test for Two Population Proportions (Left-Tailed)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a:defRPr b="1"/>
                </a:pPr>
                <a:r>
                  <a:rPr sz="2800"/>
                  <a:t>Step 3: Gather data and calculate the necessary sample statistics.</a:t>
                </a:r>
              </a:p>
              <a:p>
                <a:pPr>
                  <a:defRPr b="1"/>
                </a:pPr>
                <a:r>
                  <a:rPr sz="2800"/>
                  <a:t>Tables:</a:t>
                </a:r>
              </a:p>
              <a:p>
                <a:pPr>
                  <a:defRPr sz="2800"/>
                </a:pPr>
                <a:r>
                  <a:rPr sz="2800"/>
                  <a:t>Using the </a:t>
                </a:r>
                <a14:m>
                  <m:oMath xmlns:m="http://schemas.openxmlformats.org/officeDocument/2006/math">
                    <m:r>
                      <a:rPr>
                        <a:latin typeface="Cambria Math" panose="02040503050406030204" pitchFamily="18" charset="0"/>
                      </a:rPr>
                      <m:t>𝑧</m:t>
                    </m:r>
                  </m:oMath>
                </a14:m>
                <a:r>
                  <a:rPr sz="2800"/>
                  <a:t>-table to find the rejection regions or the </a:t>
                </a:r>
                <a14:m>
                  <m:oMath xmlns:m="http://schemas.openxmlformats.org/officeDocument/2006/math">
                    <m:r>
                      <a:rPr>
                        <a:latin typeface="Cambria Math" panose="02040503050406030204" pitchFamily="18" charset="0"/>
                      </a:rPr>
                      <m:t>𝑝</m:t>
                    </m:r>
                  </m:oMath>
                </a14:m>
                <a:r>
                  <a:rPr sz="2800"/>
                  <a:t>-value, you will need to calculate the </a:t>
                </a:r>
                <a14:m>
                  <m:oMath xmlns:m="http://schemas.openxmlformats.org/officeDocument/2006/math">
                    <m:r>
                      <a:rPr>
                        <a:latin typeface="Cambria Math" panose="02040503050406030204" pitchFamily="18" charset="0"/>
                      </a:rPr>
                      <m:t>𝑧</m:t>
                    </m:r>
                  </m:oMath>
                </a14:m>
                <a:r>
                  <a:rPr sz="2800"/>
                  <a:t>-test statistic. Since we have already calculated </a:t>
                </a:r>
                <a14:m>
                  <m:oMath xmlns:m="http://schemas.openxmlformats.org/officeDocument/2006/math">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1</m:t>
                        </m:r>
                      </m:sub>
                    </m:sSub>
                  </m:oMath>
                </a14:m>
                <a:r>
                  <a:rPr sz="2800"/>
                  <a:t> and </a:t>
                </a:r>
                <a14:m>
                  <m:oMath xmlns:m="http://schemas.openxmlformats.org/officeDocument/2006/math">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2</m:t>
                        </m:r>
                      </m:sub>
                    </m:sSub>
                  </m:oMath>
                </a14:m>
                <a:r>
                  <a:rPr sz="2800"/>
                  <a:t> in the previous step, we are left calculating </a:t>
                </a:r>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𝑝</m:t>
                        </m:r>
                      </m:e>
                    </m:bar>
                  </m:oMath>
                </a14:m>
                <a:r>
                  <a:rPr sz="2800"/>
                  <a:t> before substituting these values into the formula for the test statistic.</a:t>
                </a:r>
              </a:p>
              <a:p>
                <a:pPr/>
                <a14:m>
                  <m:oMathPara xmlns:m="http://schemas.openxmlformats.org/officeDocument/2006/math">
                    <m:oMathParaPr>
                      <m:jc m:val="centerGroup"/>
                    </m:oMathParaPr>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𝑝</m:t>
                          </m:r>
                        </m:e>
                      </m:bar>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den>
                      </m:f>
                    </m:oMath>
                    <m:oMath xmlns:m="http://schemas.openxmlformats.org/officeDocument/2006/math">
                      <m:phant>
                        <m:phantPr>
                          <m:show m:val="off"/>
                          <m:ctrlPr>
                            <a:rPr i="1">
                              <a:latin typeface="Cambria Math" panose="02040503050406030204" pitchFamily="18" charset="0"/>
                            </a:rPr>
                          </m:ctrlPr>
                        </m:phantPr>
                        <m:e>
                          <m:bar>
                            <m:barPr>
                              <m:pos m:val="top"/>
                              <m:ctrlPr>
                                <a:rPr i="1">
                                  <a:latin typeface="Cambria Math" panose="02040503050406030204" pitchFamily="18" charset="0"/>
                                </a:rPr>
                              </m:ctrlPr>
                            </m:barPr>
                            <m:e>
                              <m:r>
                                <a:rPr>
                                  <a:latin typeface="Cambria Math" panose="02040503050406030204" pitchFamily="18" charset="0"/>
                                </a:rPr>
                                <m:t>𝑝</m:t>
                              </m:r>
                            </m:e>
                          </m:bar>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480</m:t>
                          </m:r>
                          <m:r>
                            <a:rPr>
                              <a:latin typeface="Cambria Math" panose="02040503050406030204" pitchFamily="18" charset="0"/>
                            </a:rPr>
                            <m:t>+</m:t>
                          </m:r>
                          <m:r>
                            <a:rPr>
                              <a:latin typeface="Cambria Math" panose="02040503050406030204" pitchFamily="18" charset="0"/>
                            </a:rPr>
                            <m:t>550</m:t>
                          </m:r>
                        </m:num>
                        <m:den>
                          <m:r>
                            <a:rPr>
                              <a:latin typeface="Cambria Math" panose="02040503050406030204" pitchFamily="18" charset="0"/>
                            </a:rPr>
                            <m:t>1200</m:t>
                          </m:r>
                          <m:r>
                            <a:rPr>
                              <a:latin typeface="Cambria Math" panose="02040503050406030204" pitchFamily="18" charset="0"/>
                            </a:rPr>
                            <m:t>+</m:t>
                          </m:r>
                          <m:r>
                            <a:rPr>
                              <a:latin typeface="Cambria Math" panose="02040503050406030204" pitchFamily="18" charset="0"/>
                            </a:rPr>
                            <m:t>1180</m:t>
                          </m:r>
                        </m:den>
                      </m:f>
                    </m:oMath>
                    <m:oMath xmlns:m="http://schemas.openxmlformats.org/officeDocument/2006/math">
                      <m:phant>
                        <m:phantPr>
                          <m:show m:val="off"/>
                          <m:ctrlPr>
                            <a:rPr i="1">
                              <a:latin typeface="Cambria Math" panose="02040503050406030204" pitchFamily="18" charset="0"/>
                            </a:rPr>
                          </m:ctrlPr>
                        </m:phantPr>
                        <m:e>
                          <m:bar>
                            <m:barPr>
                              <m:pos m:val="top"/>
                              <m:ctrlPr>
                                <a:rPr i="1">
                                  <a:latin typeface="Cambria Math" panose="02040503050406030204" pitchFamily="18" charset="0"/>
                                </a:rPr>
                              </m:ctrlPr>
                            </m:barPr>
                            <m:e>
                              <m:r>
                                <a:rPr>
                                  <a:latin typeface="Cambria Math" panose="02040503050406030204" pitchFamily="18" charset="0"/>
                                </a:rPr>
                                <m:t>𝑝</m:t>
                              </m:r>
                            </m:e>
                          </m:bar>
                        </m:e>
                      </m:phant>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432773</m:t>
                      </m:r>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11.4.1: Hypothesis Test for Two Population Proportions (Left-Tailed)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10000"/>
              </a:bodyPr>
              <a:lstStyle/>
              <a:p>
                <a:pPr>
                  <a:defRPr sz="2800"/>
                </a:pPr>
                <a:r>
                  <a:rPr sz="2800"/>
                  <a:t>Substituting these values into the formula for the </a:t>
                </a:r>
                <a14:m>
                  <m:oMath xmlns:m="http://schemas.openxmlformats.org/officeDocument/2006/math">
                    <m:r>
                      <a:rPr>
                        <a:latin typeface="Cambria Math" panose="02040503050406030204" pitchFamily="18" charset="0"/>
                      </a:rPr>
                      <m:t>𝑧</m:t>
                    </m:r>
                  </m:oMath>
                </a14:m>
                <a:r>
                  <a:rPr sz="2800"/>
                  <a:t>-test statistic, we obtain the following.</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𝑧</m:t>
                      </m:r>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2</m:t>
                                  </m:r>
                                </m:sub>
                              </m:sSub>
                            </m:e>
                          </m:d>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2</m:t>
                                  </m:r>
                                </m:sub>
                              </m:sSub>
                            </m:e>
                          </m:d>
                        </m:num>
                        <m:den>
                          <m:rad>
                            <m:radPr>
                              <m:degHide m:val="on"/>
                              <m:ctrlPr>
                                <a:rPr i="1">
                                  <a:latin typeface="Cambria Math" panose="02040503050406030204" pitchFamily="18" charset="0"/>
                                </a:rPr>
                              </m:ctrlPr>
                            </m:radPr>
                            <m:deg/>
                            <m:e>
                              <m:bar>
                                <m:barPr>
                                  <m:pos m:val="top"/>
                                  <m:ctrlPr>
                                    <a:rPr i="1">
                                      <a:latin typeface="Cambria Math" panose="02040503050406030204" pitchFamily="18" charset="0"/>
                                    </a:rPr>
                                  </m:ctrlPr>
                                </m:barPr>
                                <m:e>
                                  <m:r>
                                    <a:rPr>
                                      <a:latin typeface="Cambria Math" panose="02040503050406030204" pitchFamily="18" charset="0"/>
                                    </a:rPr>
                                    <m:t>𝑝</m:t>
                                  </m:r>
                                </m:e>
                              </m:ba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bar>
                                    <m:barPr>
                                      <m:pos m:val="top"/>
                                      <m:ctrlPr>
                                        <a:rPr i="1">
                                          <a:latin typeface="Cambria Math" panose="02040503050406030204" pitchFamily="18" charset="0"/>
                                        </a:rPr>
                                      </m:ctrlPr>
                                    </m:barPr>
                                    <m:e>
                                      <m:r>
                                        <a:rPr>
                                          <a:latin typeface="Cambria Math" panose="02040503050406030204" pitchFamily="18" charset="0"/>
                                        </a:rPr>
                                        <m:t>𝑝</m:t>
                                      </m:r>
                                    </m:e>
                                  </m:bar>
                                </m:e>
                              </m:d>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den>
                                  </m:f>
                                </m:e>
                              </m:d>
                            </m:e>
                          </m:rad>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𝑧</m:t>
                          </m:r>
                        </m:e>
                      </m:phant>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466102</m:t>
                              </m:r>
                            </m:e>
                          </m:d>
                          <m:r>
                            <a:rPr>
                              <a:latin typeface="Cambria Math" panose="02040503050406030204" pitchFamily="18" charset="0"/>
                            </a:rPr>
                            <m:t>−</m:t>
                          </m:r>
                          <m:r>
                            <a:rPr>
                              <a:latin typeface="Cambria Math" panose="02040503050406030204" pitchFamily="18" charset="0"/>
                            </a:rPr>
                            <m:t>0</m:t>
                          </m:r>
                        </m:num>
                        <m:den>
                          <m:rad>
                            <m:radPr>
                              <m:degHide m:val="on"/>
                              <m:ctrlPr>
                                <a:rPr i="1">
                                  <a:latin typeface="Cambria Math" panose="02040503050406030204" pitchFamily="18" charset="0"/>
                                </a:rPr>
                              </m:ctrlPr>
                            </m:radPr>
                            <m:deg/>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432773</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432773</m:t>
                                  </m:r>
                                </m:e>
                              </m:d>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1200</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1180</m:t>
                                      </m:r>
                                    </m:den>
                                  </m:f>
                                </m:e>
                              </m:d>
                            </m:e>
                          </m:rad>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𝑧</m:t>
                          </m:r>
                        </m:e>
                      </m:phant>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25</m:t>
                      </m:r>
                    </m:oMath>
                  </m:oMathPara>
                </a14:m>
                <a:endParaRPr sz="2800"/>
              </a:p>
              <a:p>
                <a:pPr>
                  <a:defRPr sz="2800"/>
                </a:pPr>
                <a:r>
                  <a:rPr sz="2800"/>
                  <a:t>Note that, in the formula above,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0</m:t>
                    </m:r>
                  </m:oMath>
                </a14:m>
                <a:r>
                  <a:rPr sz="2800"/>
                  <a:t> because the presumed difference between the population proportions is zero. This is indicated in the statement of the null hypothesis,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1718" r="-667" b="-123"/>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a:t>
            </a:r>
          </a:p>
        </p:txBody>
      </p:sp>
      <p:sp>
        <p:nvSpPr>
          <p:cNvPr id="3" name="Text Placeholder 2"/>
          <p:cNvSpPr>
            <a:spLocks noGrp="1"/>
          </p:cNvSpPr>
          <p:nvPr>
            <p:ph type="body" sz="quarter" idx="10"/>
          </p:nvPr>
        </p:nvSpPr>
        <p:spPr>
          <a:xfrm>
            <a:off x="457200" y="1082078"/>
            <a:ext cx="8229600" cy="1813522"/>
          </a:xfrm>
        </p:spPr>
        <p:txBody>
          <a:bodyPr>
            <a:normAutofit/>
          </a:bodyPr>
          <a:lstStyle/>
          <a:p>
            <a:r>
              <a:rPr sz="2800"/>
              <a:t>For instructions on performing a two sample test of proportions please visit stat.hawkeslearning.com and navigate to </a:t>
            </a:r>
            <a:r>
              <a:rPr b="1"/>
              <a:t>Technology Instructions &gt; Hypothesis Testing &gt; Two Proportion z-Test</a:t>
            </a:r>
            <a:r>
              <a:rPr sz="280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11.4.1: Hypothesis Test for Two Population Proportions (Left-Tailed)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pPr>
                  <a:defRPr b="1"/>
                </a:pPr>
                <a:r>
                  <a:rPr sz="2800"/>
                  <a:t>TI-83/84 Plus:</a:t>
                </a:r>
              </a:p>
              <a:p>
                <a:pPr>
                  <a:defRPr sz="2800"/>
                </a:pPr>
                <a:r>
                  <a:rPr sz="2800"/>
                  <a:t>We only need two pieces of information from each sample to use the calculator to run a hypothesis test for two population proportions: </a:t>
                </a:r>
                <a14:m>
                  <m:oMath xmlns:m="http://schemas.openxmlformats.org/officeDocument/2006/math">
                    <m:r>
                      <a:rPr>
                        <a:latin typeface="Cambria Math" panose="02040503050406030204" pitchFamily="18" charset="0"/>
                      </a:rPr>
                      <m:t>𝑥</m:t>
                    </m:r>
                  </m:oMath>
                </a14:m>
                <a:r>
                  <a:rPr sz="2800"/>
                  <a:t>, the number in the sample with the characteristic we are evaluating, and </a:t>
                </a:r>
                <a14:m>
                  <m:oMath xmlns:m="http://schemas.openxmlformats.org/officeDocument/2006/math">
                    <m:r>
                      <a:rPr>
                        <a:latin typeface="Cambria Math" panose="02040503050406030204" pitchFamily="18" charset="0"/>
                      </a:rPr>
                      <m:t>𝑛</m:t>
                    </m:r>
                  </m:oMath>
                </a14:m>
                <a:r>
                  <a:rPr sz="2800"/>
                  <a:t>, the sample size. In this example, </a:t>
                </a:r>
                <a14:m>
                  <m:oMath xmlns:m="http://schemas.openxmlformats.org/officeDocument/2006/math">
                    <m:r>
                      <a:rPr>
                        <a:latin typeface="Cambria Math" panose="02040503050406030204" pitchFamily="18" charset="0"/>
                      </a:rPr>
                      <m:t>𝑥</m:t>
                    </m:r>
                  </m:oMath>
                </a14:m>
                <a:r>
                  <a:rPr sz="2800"/>
                  <a:t> is the number of voters in each sample who think the mayor is trustworthy. Notice that we are not asked to calculate </a:t>
                </a:r>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𝑝</m:t>
                        </m:r>
                      </m:e>
                    </m:bar>
                  </m:oMath>
                </a14:m>
                <a:r>
                  <a:rPr sz="2800"/>
                  <a:t> first when using this method. Therefore, we have the following statistics to enter in the calculator:</a:t>
                </a:r>
              </a:p>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480</m:t>
                      </m:r>
                    </m:oMath>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1200</m:t>
                      </m:r>
                    </m:oMath>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550</m:t>
                      </m:r>
                    </m:oMath>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1180</m:t>
                      </m:r>
                    </m:oMath>
                  </m:oMathPara>
                </a14:m>
                <a:endParaRPr sz="2800"/>
              </a:p>
              <a:p>
                <a:pPr>
                  <a:defRPr sz="2800"/>
                </a:pPr>
                <a:r>
                  <a:rPr sz="2800"/>
                  <a:t>Under the </a:t>
                </a:r>
                <a:r>
                  <a:rPr sz="2800" b="1"/>
                  <a:t>STAT &gt; TESTS</a:t>
                </a:r>
                <a:r>
                  <a:rPr sz="2800"/>
                  <a:t> menu, choose </a:t>
                </a:r>
                <a:r>
                  <a:rPr sz="2800" b="1"/>
                  <a:t>2-PropZTest</a:t>
                </a:r>
                <a:r>
                  <a:rPr sz="2800"/>
                  <a:t> and enter the data, choosing </a:t>
                </a:r>
                <a14:m>
                  <m:oMath xmlns:m="http://schemas.openxmlformats.org/officeDocument/2006/math">
                    <m:r>
                      <a:rPr>
                        <a:latin typeface="Cambria Math" panose="02040503050406030204" pitchFamily="18" charset="0"/>
                      </a:rPr>
                      <m:t>&lt;</m:t>
                    </m:r>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2</m:t>
                        </m:r>
                      </m:sub>
                    </m:sSub>
                  </m:oMath>
                </a14:m>
                <a:r>
                  <a:rPr sz="2800"/>
                  <a:t> for the alternative hypothesis as shown below. Selecting </a:t>
                </a:r>
                <a:r>
                  <a:rPr sz="2800" b="1"/>
                  <a:t>Calculate</a:t>
                </a:r>
                <a:r>
                  <a:rPr sz="2800"/>
                  <a:t> produces the following results.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2086" r="-1333"/>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11.4.1: Hypothesis Test for Two Population Proportions (Left-Tailed) (cont.)</a:t>
            </a:r>
          </a:p>
        </p:txBody>
      </p:sp>
      <p:pic>
        <p:nvPicPr>
          <p:cNvPr id="5" name="Content Placeholder 4">
            <a:extLst>
              <a:ext uri="{FF2B5EF4-FFF2-40B4-BE49-F238E27FC236}">
                <a16:creationId xmlns:a16="http://schemas.microsoft.com/office/drawing/2014/main" id="{9E61E840-2203-4500-BCC7-887EEBCDE191}"/>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11.4.1: Hypothesis Test for Two Population Proportions (Left-Tailed) (cont.)</a:t>
            </a:r>
          </a:p>
        </p:txBody>
      </p:sp>
      <p:pic>
        <p:nvPicPr>
          <p:cNvPr id="5" name="Content Placeholder 4">
            <a:extLst>
              <a:ext uri="{FF2B5EF4-FFF2-40B4-BE49-F238E27FC236}">
                <a16:creationId xmlns:a16="http://schemas.microsoft.com/office/drawing/2014/main" id="{2A73BBB1-27F2-4AD3-9780-4291ECBEF85A}"/>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11.4.1: Hypothesis Test for Two Population Proportions (Left-Tailed) (cont.)</a:t>
            </a:r>
          </a:p>
        </p:txBody>
      </p:sp>
      <p:pic>
        <p:nvPicPr>
          <p:cNvPr id="5" name="Content Placeholder 4">
            <a:extLst>
              <a:ext uri="{FF2B5EF4-FFF2-40B4-BE49-F238E27FC236}">
                <a16:creationId xmlns:a16="http://schemas.microsoft.com/office/drawing/2014/main" id="{FD12EF1F-5343-481C-BEA0-0EE94A03E5CD}"/>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11.4.1: Hypothesis Test for Two Population Proportions (Left-Tailed)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Step 4: Draw a conclusion and interpret the decision.</a:t>
                </a:r>
              </a:p>
              <a:p>
                <a:pPr>
                  <a:defRPr sz="2800"/>
                </a:pPr>
                <a:r>
                  <a:rPr sz="2800"/>
                  <a:t>We can use either rejection regions or </a:t>
                </a:r>
                <a14:m>
                  <m:oMath xmlns:m="http://schemas.openxmlformats.org/officeDocument/2006/math">
                    <m:r>
                      <a:rPr>
                        <a:latin typeface="Cambria Math" panose="02040503050406030204" pitchFamily="18" charset="0"/>
                      </a:rPr>
                      <m:t>𝑝</m:t>
                    </m:r>
                  </m:oMath>
                </a14:m>
                <a:r>
                  <a:rPr sz="2800"/>
                  <a:t>-values to determine the conclusion to the hypothesis test.</a:t>
                </a:r>
              </a:p>
              <a:p>
                <a:pPr>
                  <a:defRPr b="1"/>
                </a:pPr>
                <a:r>
                  <a:rPr sz="2800"/>
                  <a:t>Method 1: Rejection Regions</a:t>
                </a:r>
              </a:p>
              <a:p>
                <a:pPr>
                  <a:defRPr sz="2800"/>
                </a:pPr>
                <a:r>
                  <a:rPr sz="2800"/>
                  <a:t>Use the critical </a:t>
                </a:r>
                <a14:m>
                  <m:oMath xmlns:m="http://schemas.openxmlformats.org/officeDocument/2006/math">
                    <m:r>
                      <a:rPr>
                        <a:latin typeface="Cambria Math" panose="02040503050406030204" pitchFamily="18" charset="0"/>
                      </a:rPr>
                      <m:t>𝑧</m:t>
                    </m:r>
                  </m:oMath>
                </a14:m>
                <a:r>
                  <a:rPr sz="2800"/>
                  <a:t>-values table with a </a:t>
                </a:r>
                <a:r>
                  <a:rPr sz="2800">
                    <a:latin typeface="Cambria Math"/>
                  </a:rPr>
                  <a:t>0.05</a:t>
                </a:r>
                <a:r>
                  <a:rPr sz="2800"/>
                  <a:t> level of significance for a one-tailed test. Thus the rejection region is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645</m:t>
                    </m:r>
                  </m:oMath>
                </a14:m>
                <a:r>
                  <a:rPr sz="2800"/>
                  <a:t>. Since the test statistic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25</m:t>
                    </m:r>
                  </m:oMath>
                </a14:m>
                <a:r>
                  <a:rPr sz="2800"/>
                  <a:t> falls within the rejection region, we reject the null hypothesis.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sz="2800" b="1"/>
                  <a:t>Properties of a Binomial Distribution</a:t>
                </a:r>
              </a:p>
              <a:p>
                <a:pPr marL="514350" indent="-514350">
                  <a:buFont typeface="+mj-lt"/>
                  <a:buAutoNum type="arabicPeriod"/>
                  <a:defRPr sz="2800"/>
                </a:pPr>
                <a:r>
                  <a:t>​</a:t>
                </a:r>
                <a:r>
                  <a:rPr sz="2800"/>
                  <a:t>The experiment consists of a fixed number, </a:t>
                </a:r>
                <a14:m>
                  <m:oMath xmlns:m="http://schemas.openxmlformats.org/officeDocument/2006/math">
                    <m:r>
                      <a:rPr>
                        <a:latin typeface="Cambria Math" panose="02040503050406030204" pitchFamily="18" charset="0"/>
                      </a:rPr>
                      <m:t>𝑛</m:t>
                    </m:r>
                  </m:oMath>
                </a14:m>
                <a:r>
                  <a:rPr sz="2800"/>
                  <a:t>, of identical trials.</a:t>
                </a:r>
              </a:p>
              <a:p>
                <a:pPr marL="514350" indent="-514350">
                  <a:buFont typeface="+mj-lt"/>
                  <a:buAutoNum type="arabicPeriod" startAt="2"/>
                  <a:defRPr sz="2800"/>
                </a:pPr>
                <a:r>
                  <a:t>​</a:t>
                </a:r>
                <a:r>
                  <a:rPr sz="2800"/>
                  <a:t>Each trial is independent of the others.</a:t>
                </a:r>
              </a:p>
              <a:p>
                <a:pPr marL="514350" indent="-514350">
                  <a:buFont typeface="+mj-lt"/>
                  <a:buAutoNum type="arabicPeriod" startAt="3"/>
                  <a:defRPr sz="2800"/>
                </a:pPr>
                <a:r>
                  <a:t>​</a:t>
                </a:r>
                <a:r>
                  <a:rPr sz="2800"/>
                  <a:t>For each trial, there are only two possible outcomes. For counting purposes, one outcome is labeled a success, and the other a failure.</a:t>
                </a:r>
              </a:p>
              <a:p>
                <a:pPr marL="514350" indent="-514350">
                  <a:buFont typeface="+mj-lt"/>
                  <a:buAutoNum type="arabicPeriod" startAt="4"/>
                  <a:defRPr sz="2800"/>
                </a:pPr>
                <a:r>
                  <a:t>​</a:t>
                </a:r>
                <a:r>
                  <a:rPr sz="2800"/>
                  <a:t>For every trial, the probability of getting a success is </a:t>
                </a:r>
                <a14:m>
                  <m:oMath xmlns:m="http://schemas.openxmlformats.org/officeDocument/2006/math">
                    <m:r>
                      <a:rPr>
                        <a:latin typeface="Cambria Math" panose="02040503050406030204" pitchFamily="18" charset="0"/>
                      </a:rPr>
                      <m:t>𝑝</m:t>
                    </m:r>
                  </m:oMath>
                </a14:m>
                <a:r>
                  <a:rPr sz="2800"/>
                  <a:t>. The probability of getting a failure is then </a:t>
                </a:r>
                <a14:m>
                  <m:oMath xmlns:m="http://schemas.openxmlformats.org/officeDocument/2006/math">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𝑝</m:t>
                    </m:r>
                  </m:oMath>
                </a14:m>
                <a:r>
                  <a:rPr sz="2800"/>
                  <a:t>.</a:t>
                </a:r>
              </a:p>
              <a:p>
                <a:pPr marL="514350" indent="-514350">
                  <a:buFont typeface="+mj-lt"/>
                  <a:buAutoNum type="arabicPeriod" startAt="5"/>
                  <a:defRPr sz="2800"/>
                </a:pPr>
                <a:r>
                  <a:t>​</a:t>
                </a:r>
                <a:r>
                  <a:rPr sz="2800"/>
                  <a:t>The binomial random variable, </a:t>
                </a:r>
                <a14:m>
                  <m:oMath xmlns:m="http://schemas.openxmlformats.org/officeDocument/2006/math">
                    <m:r>
                      <a:rPr>
                        <a:latin typeface="Cambria Math" panose="02040503050406030204" pitchFamily="18" charset="0"/>
                      </a:rPr>
                      <m:t>𝑋</m:t>
                    </m:r>
                  </m:oMath>
                </a14:m>
                <a:r>
                  <a:rPr sz="2800"/>
                  <a:t>, counts the number of successes in </a:t>
                </a:r>
                <a14:m>
                  <m:oMath xmlns:m="http://schemas.openxmlformats.org/officeDocument/2006/math">
                    <m:r>
                      <a:rPr>
                        <a:latin typeface="Cambria Math" panose="02040503050406030204" pitchFamily="18" charset="0"/>
                      </a:rPr>
                      <m:t>𝑛</m:t>
                    </m:r>
                  </m:oMath>
                </a14:m>
                <a:r>
                  <a:rPr sz="2800"/>
                  <a:t> trials.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02" t="-1870" r="-1476" b="-873"/>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11.4.1: Hypothesis Test for Two Population Proportions (Left-Tailed) (cont.)</a:t>
            </a:r>
          </a:p>
        </p:txBody>
      </p:sp>
      <p:pic>
        <p:nvPicPr>
          <p:cNvPr id="5" name="Content Placeholder 4">
            <a:extLst>
              <a:ext uri="{FF2B5EF4-FFF2-40B4-BE49-F238E27FC236}">
                <a16:creationId xmlns:a16="http://schemas.microsoft.com/office/drawing/2014/main" id="{5284A46B-4F33-46C4-8C4A-53F42EA0E0C2}"/>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00250" y="1959769"/>
            <a:ext cx="5143500" cy="3095625"/>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11.4.1: Hypothesis Test for Two Population Proportions (Left-Tailed)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a:defRPr sz="2800" b="1"/>
                </a:pPr>
                <a:r>
                  <a:rPr sz="2800" dirty="0"/>
                  <a:t>Method 2: </a:t>
                </a:r>
                <a14:m>
                  <m:oMath xmlns:m="http://schemas.openxmlformats.org/officeDocument/2006/math">
                    <m:r>
                      <a:rPr>
                        <a:latin typeface="Cambria Math" panose="02040503050406030204" pitchFamily="18" charset="0"/>
                      </a:rPr>
                      <m:t>𝑝</m:t>
                    </m:r>
                  </m:oMath>
                </a14:m>
                <a:r>
                  <a:rPr sz="2800" dirty="0"/>
                  <a:t>-Values</a:t>
                </a:r>
              </a:p>
              <a:p>
                <a:pPr>
                  <a:defRPr sz="2800"/>
                </a:pPr>
                <a:r>
                  <a:rPr sz="2800" dirty="0"/>
                  <a:t>We can determine the </a:t>
                </a:r>
                <a14:m>
                  <m:oMath xmlns:m="http://schemas.openxmlformats.org/officeDocument/2006/math">
                    <m:r>
                      <a:rPr>
                        <a:latin typeface="Cambria Math" panose="02040503050406030204" pitchFamily="18" charset="0"/>
                      </a:rPr>
                      <m:t>𝑝</m:t>
                    </m:r>
                  </m:oMath>
                </a14:m>
                <a:r>
                  <a:rPr sz="2800" dirty="0"/>
                  <a:t>-value for this hypothesis test using the cumulative standard normal table, or by using technology.</a:t>
                </a:r>
              </a:p>
              <a:p>
                <a:pPr>
                  <a:defRPr sz="2800"/>
                </a:pPr>
                <a:r>
                  <a:rPr sz="2800" dirty="0"/>
                  <a:t>Because this is a left-tailed test, the </a:t>
                </a:r>
                <a14:m>
                  <m:oMath xmlns:m="http://schemas.openxmlformats.org/officeDocument/2006/math">
                    <m:r>
                      <a:rPr>
                        <a:latin typeface="Cambria Math" panose="02040503050406030204" pitchFamily="18" charset="0"/>
                      </a:rPr>
                      <m:t>𝑝</m:t>
                    </m:r>
                  </m:oMath>
                </a14:m>
                <a:r>
                  <a:rPr sz="2800" dirty="0"/>
                  <a:t>-value for this test statistic is the probability of obtaining a test statistic less than or equal to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25</m:t>
                    </m:r>
                  </m:oMath>
                </a14:m>
                <a:r>
                  <a:rPr sz="2800" dirty="0"/>
                  <a:t>, written </a:t>
                </a:r>
                <a:br>
                  <a:rPr lang="en-US" sz="2800" dirty="0"/>
                </a:b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25</m:t>
                            </m:r>
                          </m:e>
                        </m:d>
                      </m:e>
                    </m:func>
                  </m:oMath>
                </a14:m>
                <a:r>
                  <a:rPr sz="2800" dirty="0"/>
                  <a:t>.</a:t>
                </a:r>
              </a:p>
              <a:p>
                <a:pPr>
                  <a:defRPr b="1"/>
                </a:pPr>
                <a:r>
                  <a:rPr sz="2800" dirty="0"/>
                  <a:t>Tables:</a:t>
                </a:r>
              </a:p>
              <a:p>
                <a:pPr>
                  <a:defRPr sz="2800"/>
                </a:pPr>
                <a:r>
                  <a:rPr sz="2800" dirty="0"/>
                  <a:t>To find the </a:t>
                </a:r>
                <a14:m>
                  <m:oMath xmlns:m="http://schemas.openxmlformats.org/officeDocument/2006/math">
                    <m:r>
                      <a:rPr>
                        <a:latin typeface="Cambria Math" panose="02040503050406030204" pitchFamily="18" charset="0"/>
                      </a:rPr>
                      <m:t>𝑝</m:t>
                    </m:r>
                  </m:oMath>
                </a14:m>
                <a:r>
                  <a:rPr sz="2800" dirty="0"/>
                  <a:t>-value, we need the area under the standard normal curve to the left of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25</m:t>
                    </m:r>
                  </m:oMath>
                </a14:m>
                <a:r>
                  <a:rPr sz="2800" dirty="0"/>
                  <a:t>. Looking this up in the </a:t>
                </a:r>
                <a14:m>
                  <m:oMath xmlns:m="http://schemas.openxmlformats.org/officeDocument/2006/math">
                    <m:r>
                      <a:rPr>
                        <a:latin typeface="Cambria Math" panose="02040503050406030204" pitchFamily="18" charset="0"/>
                      </a:rPr>
                      <m:t>𝑧</m:t>
                    </m:r>
                  </m:oMath>
                </a14:m>
                <a:r>
                  <a:rPr sz="2800" dirty="0"/>
                  <a:t>-table gives us a </a:t>
                </a:r>
                <a14:m>
                  <m:oMath xmlns:m="http://schemas.openxmlformats.org/officeDocument/2006/math">
                    <m:r>
                      <a:rPr>
                        <a:latin typeface="Cambria Math" panose="02040503050406030204" pitchFamily="18" charset="0"/>
                      </a:rPr>
                      <m:t>𝑝</m:t>
                    </m:r>
                  </m:oMath>
                </a14:m>
                <a:r>
                  <a:rPr sz="2800" dirty="0"/>
                  <a:t>-value of </a:t>
                </a:r>
                <a:r>
                  <a:rPr sz="2800" dirty="0">
                    <a:latin typeface="Cambria Math"/>
                  </a:rPr>
                  <a:t>0.0006</a:t>
                </a:r>
                <a:r>
                  <a:rPr sz="2800" dirty="0"/>
                  <a:t>. Since the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m:t>
                    </m:r>
                    <m:r>
                      <a:rPr>
                        <a:latin typeface="Cambria Math" panose="02040503050406030204" pitchFamily="18" charset="0"/>
                      </a:rPr>
                      <m:t>𝛼</m:t>
                    </m:r>
                  </m:oMath>
                </a14:m>
                <a:r>
                  <a:rPr sz="2800" dirty="0"/>
                  <a:t>, we reject the null hypothesis.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r="-1259"/>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11.4.1: Hypothesis Test for Two Population Proportions (Left-Tailed)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b="1"/>
                </a:pPr>
                <a:r>
                  <a:rPr sz="2800" dirty="0"/>
                  <a:t>TI-83/84 Plus:</a:t>
                </a:r>
              </a:p>
              <a:p>
                <a:pPr>
                  <a:defRPr sz="2800"/>
                </a:pPr>
                <a:r>
                  <a:rPr sz="2800" dirty="0"/>
                  <a:t>The output screen displayed previously shows us the </a:t>
                </a:r>
                <a:br>
                  <a:rPr lang="en-US" sz="2800" dirty="0"/>
                </a:br>
                <a14:m>
                  <m:oMath xmlns:m="http://schemas.openxmlformats.org/officeDocument/2006/math">
                    <m:r>
                      <a:rPr>
                        <a:latin typeface="Cambria Math" panose="02040503050406030204" pitchFamily="18" charset="0"/>
                      </a:rPr>
                      <m:t>𝑝</m:t>
                    </m:r>
                  </m:oMath>
                </a14:m>
                <a:r>
                  <a:rPr sz="2800" dirty="0"/>
                  <a:t>-value as </a:t>
                </a:r>
                <a:r>
                  <a:rPr sz="2800" dirty="0">
                    <a:latin typeface="Cambria Math"/>
                  </a:rPr>
                  <a:t>0.0006</a:t>
                </a:r>
                <a:r>
                  <a:rPr sz="2800" dirty="0"/>
                  <a:t>. Since this is less than </a:t>
                </a:r>
                <a14:m>
                  <m:oMath xmlns:m="http://schemas.openxmlformats.org/officeDocument/2006/math">
                    <m:r>
                      <a:rPr>
                        <a:latin typeface="Cambria Math" panose="02040503050406030204" pitchFamily="18" charset="0"/>
                      </a:rPr>
                      <m:t>𝛼</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05</m:t>
                    </m:r>
                  </m:oMath>
                </a14:m>
                <a:r>
                  <a:rPr sz="2800" dirty="0"/>
                  <a:t>, we reject the null hypothesis.</a:t>
                </a:r>
              </a:p>
              <a:p>
                <a:r>
                  <a:rPr sz="2800" b="1" dirty="0"/>
                  <a:t>Interpretation:</a:t>
                </a:r>
                <a:r>
                  <a:rPr sz="2800" dirty="0"/>
                  <a:t> Therefore, there is sufficient evidence at the </a:t>
                </a:r>
                <a:r>
                  <a:rPr sz="2800" dirty="0">
                    <a:latin typeface="Cambria Math"/>
                  </a:rPr>
                  <a:t>0.05</a:t>
                </a:r>
                <a:r>
                  <a:rPr sz="2800" dirty="0"/>
                  <a:t> level of significance to support the chief of staff's claim that the mayor's approval rating has gone up.</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Caution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813522"/>
              </a:xfrm>
            </p:spPr>
            <p:txBody>
              <a:bodyPr>
                <a:normAutofit/>
              </a:bodyPr>
              <a:lstStyle/>
              <a:p>
                <a:pPr>
                  <a:defRPr sz="2800"/>
                </a:pPr>
                <a:r>
                  <a:rPr sz="2800"/>
                  <a:t>In standard practice, the symbol </a:t>
                </a:r>
                <a14:m>
                  <m:oMath xmlns:m="http://schemas.openxmlformats.org/officeDocument/2006/math">
                    <m:r>
                      <a:rPr>
                        <a:latin typeface="Cambria Math" panose="02040503050406030204" pitchFamily="18" charset="0"/>
                      </a:rPr>
                      <m:t>𝑝</m:t>
                    </m:r>
                  </m:oMath>
                </a14:m>
                <a:r>
                  <a:rPr sz="2800"/>
                  <a:t> can represent either population proportion or </a:t>
                </a:r>
                <a14:m>
                  <m:oMath xmlns:m="http://schemas.openxmlformats.org/officeDocument/2006/math">
                    <m:r>
                      <a:rPr>
                        <a:latin typeface="Cambria Math" panose="02040503050406030204" pitchFamily="18" charset="0"/>
                      </a:rPr>
                      <m:t>𝑝</m:t>
                    </m:r>
                  </m:oMath>
                </a14:m>
                <a:r>
                  <a:rPr sz="2800"/>
                  <a:t>-value. You must pay attention to the context in which the symbol is used in order to determine its meaning.</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813522"/>
              </a:xfrm>
              <a:blipFill>
                <a:blip r:embed="rId2"/>
                <a:stretch>
                  <a:fillRect l="-1328" t="-2649" r="-664" b="-7947"/>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Rounding Rule</a:t>
            </a:r>
          </a:p>
        </p:txBody>
      </p:sp>
      <p:sp>
        <p:nvSpPr>
          <p:cNvPr id="3" name="Text Placeholder 2"/>
          <p:cNvSpPr>
            <a:spLocks noGrp="1"/>
          </p:cNvSpPr>
          <p:nvPr>
            <p:ph type="body" sz="quarter" idx="10"/>
          </p:nvPr>
        </p:nvSpPr>
        <p:spPr>
          <a:xfrm>
            <a:off x="457200" y="1082078"/>
            <a:ext cx="8229600" cy="2270722"/>
          </a:xfrm>
        </p:spPr>
        <p:txBody>
          <a:bodyPr>
            <a:normAutofit/>
          </a:bodyPr>
          <a:lstStyle/>
          <a:p>
            <a:r>
              <a:rPr sz="2800"/>
              <a:t>When calculations involve several steps, avoid rounding intermediate calculations. If necessary, round intermediate calculations to at least six decimal places to avoid additional rounding errors in subsequent calculations.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11.4.2: Hypothesis Test for Two Population Proportions (Two-Tailed)</a:t>
            </a:r>
          </a:p>
        </p:txBody>
      </p:sp>
      <p:sp>
        <p:nvSpPr>
          <p:cNvPr id="3" name="Text Placeholder 2"/>
          <p:cNvSpPr>
            <a:spLocks noGrp="1"/>
          </p:cNvSpPr>
          <p:nvPr>
            <p:ph type="body" sz="quarter" idx="10"/>
          </p:nvPr>
        </p:nvSpPr>
        <p:spPr/>
        <p:txBody>
          <a:bodyPr>
            <a:normAutofit fontScale="85000" lnSpcReduction="20000"/>
          </a:bodyPr>
          <a:lstStyle/>
          <a:p>
            <a:r>
              <a:rPr sz="2800"/>
              <a:t>In September, the annual US Surgeon General’s call to action was released. It was an initiative aimed at promoting walking and walkable communities. After a campaign push to emphasize the call to action in their area, community leaders were curious to know if the campaign worked. They hoped that the proportion of local adults who could identify walking as a way to promote healthy living was different than that of other communities. A year later, a nationwide study of 4114 adults revealed that 44.8% correctly identified the activity promoted by the US Surgeon General’s call to action the previous year. The local group found that out of 121 local adults, 65 were able to correctly identify walking as the call to action. Does the evidence support the community’s claim that the proportion of local adults who could correctly identify the Surgeon General’s call to action was different than that of the nation? Use a 0.05 level of significance.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11.4.2: Hypothesis Test for Two Population Proportions (Two-Tailed)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b="1"/>
                </a:pPr>
                <a:r>
                  <a:rPr sz="2800" dirty="0"/>
                  <a:t>Step 1: State the null and alternative hypothesis.</a:t>
                </a:r>
              </a:p>
              <a:p>
                <a:pPr>
                  <a:defRPr sz="2800"/>
                </a:pPr>
                <a:r>
                  <a:rPr sz="2800" dirty="0"/>
                  <a:t>Begin by letting Population 1 be the adults nationally and Population 2 be the local adults. The claim to be tested is that the proportion of local adults who could correctly identify walking as the US Surgeon General’s call to action was different than the national proportion. Written mathematically, this claim is </a:t>
                </a:r>
                <a:br>
                  <a:rPr lang="en-US" sz="2800" dirty="0"/>
                </a:b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2</m:t>
                        </m:r>
                      </m:sub>
                    </m:sSub>
                  </m:oMath>
                </a14:m>
                <a:r>
                  <a:rPr sz="2800" dirty="0"/>
                  <a:t>. Thus, the hypotheses are stated as follows.</a:t>
                </a:r>
              </a:p>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r>
                        <m:rPr>
                          <m:nor/>
                        </m:rPr>
                        <a:rPr/>
                        <m:t>:</m:t>
                      </m:r>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2</m:t>
                          </m:r>
                        </m:sub>
                      </m:sSub>
                    </m:oMath>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r>
                        <m:rPr>
                          <m:nor/>
                        </m:rPr>
                        <a:rPr/>
                        <m:t>:</m:t>
                      </m:r>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2</m:t>
                          </m:r>
                        </m:sub>
                      </m:sSub>
                    </m:oMath>
                  </m:oMathPara>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11.4.2: Hypothesis Test for Two Population Proportions (Two-Tailed)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b="1"/>
                </a:pPr>
                <a:r>
                  <a:rPr sz="2800" dirty="0"/>
                  <a:t>Step 2: Determine which distribution to use for the test statistic, and state the level of significance.</a:t>
                </a:r>
              </a:p>
              <a:p>
                <a:pPr>
                  <a:defRPr sz="2800"/>
                </a:pPr>
                <a:r>
                  <a:rPr sz="2800" dirty="0"/>
                  <a:t>We are looking at the difference between two population proportions, so we must check the necessary conditions to use the normal distribution and the </a:t>
                </a:r>
                <a14:m>
                  <m:oMath xmlns:m="http://schemas.openxmlformats.org/officeDocument/2006/math">
                    <m:r>
                      <a:rPr>
                        <a:latin typeface="Cambria Math" panose="02040503050406030204" pitchFamily="18" charset="0"/>
                      </a:rPr>
                      <m:t>𝑧</m:t>
                    </m:r>
                  </m:oMath>
                </a14:m>
                <a:r>
                  <a:rPr sz="2800" dirty="0"/>
                  <a:t>-test statistic. In order to check the conditions are met, we need to calculate the sample proportion of adults who correctly identified walking for each population. The sample proportion for Sample 1, adults nationally, was given to us as </a:t>
                </a:r>
                <a14:m>
                  <m:oMath xmlns:m="http://schemas.openxmlformats.org/officeDocument/2006/math">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448</m:t>
                    </m:r>
                  </m:oMath>
                </a14:m>
                <a:r>
                  <a:rPr sz="2800" dirty="0"/>
                  <a:t>. The sample proportion for Sample 2, local adults, is </a:t>
                </a:r>
                <a:br>
                  <a:rPr lang="en-US" dirty="0"/>
                </a:br>
                <a14:m>
                  <m:oMath xmlns:m="http://schemas.openxmlformats.org/officeDocument/2006/math">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2</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65</m:t>
                        </m:r>
                      </m:num>
                      <m:den>
                        <m:r>
                          <a:rPr>
                            <a:latin typeface="Cambria Math" panose="02040503050406030204" pitchFamily="18" charset="0"/>
                          </a:rPr>
                          <m:t>121</m:t>
                        </m:r>
                      </m:den>
                    </m:f>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53719</m:t>
                    </m:r>
                  </m:oMath>
                </a14:m>
                <a:r>
                  <a:rPr sz="2800" dirty="0"/>
                  <a:t>.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2370" b="-1718"/>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11.4.2: Hypothesis Test for Two Population Proportions (Two-Tailed)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r>
                  <a:rPr lang="en-US" dirty="0"/>
                  <a:t>Therefore, we check the conditions for the sample size as follows. </a:t>
                </a:r>
                <a:br>
                  <a:rPr lang="en-US"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fName>
                        <m:e>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1</m:t>
                              </m:r>
                            </m:sub>
                          </m:sSub>
                        </m:e>
                      </m:func>
                      <m:r>
                        <a:rPr>
                          <a:latin typeface="Cambria Math" panose="02040503050406030204" pitchFamily="18" charset="0"/>
                        </a:rPr>
                        <m:t>=</m:t>
                      </m:r>
                      <m:r>
                        <a:rPr>
                          <a:latin typeface="Cambria Math" panose="02040503050406030204" pitchFamily="18" charset="0"/>
                        </a:rPr>
                        <m:t>4114</m:t>
                      </m:r>
                      <m:d>
                        <m:dPr>
                          <m:ctrlPr>
                            <a:rPr i="1">
                              <a:latin typeface="Cambria Math" panose="02040503050406030204" pitchFamily="18" charset="0"/>
                            </a:rPr>
                          </m:ctrlPr>
                        </m:dPr>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448</m:t>
                          </m:r>
                        </m:e>
                      </m:d>
                      <m:r>
                        <a:rPr>
                          <a:latin typeface="Cambria Math" panose="02040503050406030204" pitchFamily="18" charset="0"/>
                        </a:rPr>
                        <m:t>≈</m:t>
                      </m:r>
                      <m:r>
                        <a:rPr>
                          <a:latin typeface="Cambria Math" panose="02040503050406030204" pitchFamily="18" charset="0"/>
                        </a:rPr>
                        <m:t>1843</m:t>
                      </m:r>
                      <m:r>
                        <a:rPr>
                          <a:latin typeface="Cambria Math" panose="02040503050406030204" pitchFamily="18" charset="0"/>
                        </a:rPr>
                        <m:t>≥</m:t>
                      </m:r>
                      <m:r>
                        <a:rPr>
                          <a:latin typeface="Cambria Math" panose="02040503050406030204" pitchFamily="18" charset="0"/>
                        </a:rPr>
                        <m:t>10</m:t>
                      </m:r>
                    </m:oMath>
                    <m:oMath xmlns:m="http://schemas.openxmlformats.org/officeDocument/2006/math">
                      <m:func>
                        <m:funcPr>
                          <m:ctrlPr>
                            <a:rPr i="1">
                              <a:latin typeface="Cambria Math" panose="02040503050406030204" pitchFamily="18" charset="0"/>
                            </a:rPr>
                          </m:ctrlPr>
                        </m:funcPr>
                        <m:fName>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fName>
                        <m:e>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1</m:t>
                                  </m:r>
                                </m:sub>
                              </m:sSub>
                            </m:e>
                          </m:d>
                        </m:e>
                      </m:func>
                      <m:r>
                        <a:rPr>
                          <a:latin typeface="Cambria Math" panose="02040503050406030204" pitchFamily="18" charset="0"/>
                        </a:rPr>
                        <m:t>=</m:t>
                      </m:r>
                      <m:r>
                        <a:rPr>
                          <a:latin typeface="Cambria Math" panose="02040503050406030204" pitchFamily="18" charset="0"/>
                        </a:rPr>
                        <m:t>4114</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448</m:t>
                          </m:r>
                        </m:e>
                      </m:d>
                      <m:r>
                        <a:rPr>
                          <a:latin typeface="Cambria Math" panose="02040503050406030204" pitchFamily="18" charset="0"/>
                        </a:rPr>
                        <m:t>≈</m:t>
                      </m:r>
                      <m:r>
                        <a:rPr>
                          <a:latin typeface="Cambria Math" panose="02040503050406030204" pitchFamily="18" charset="0"/>
                        </a:rPr>
                        <m:t>2271</m:t>
                      </m:r>
                      <m:r>
                        <a:rPr>
                          <a:latin typeface="Cambria Math" panose="02040503050406030204" pitchFamily="18" charset="0"/>
                        </a:rPr>
                        <m:t>≥</m:t>
                      </m:r>
                      <m:r>
                        <a:rPr>
                          <a:latin typeface="Cambria Math" panose="02040503050406030204" pitchFamily="18" charset="0"/>
                        </a:rPr>
                        <m:t>10</m:t>
                      </m:r>
                    </m:oMath>
                    <m:oMath xmlns:m="http://schemas.openxmlformats.org/officeDocument/2006/math">
                      <m:func>
                        <m:funcPr>
                          <m:ctrlPr>
                            <a:rPr i="1">
                              <a:latin typeface="Cambria Math" panose="02040503050406030204" pitchFamily="18" charset="0"/>
                            </a:rPr>
                          </m:ctrlPr>
                        </m:funcPr>
                        <m:fName>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fName>
                        <m:e>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2</m:t>
                              </m:r>
                            </m:sub>
                          </m:sSub>
                        </m:e>
                      </m:func>
                      <m:r>
                        <a:rPr>
                          <a:latin typeface="Cambria Math" panose="02040503050406030204" pitchFamily="18" charset="0"/>
                        </a:rPr>
                        <m:t>=</m:t>
                      </m:r>
                      <m:r>
                        <a:rPr>
                          <a:latin typeface="Cambria Math" panose="02040503050406030204" pitchFamily="18" charset="0"/>
                        </a:rPr>
                        <m:t>121</m:t>
                      </m:r>
                      <m:d>
                        <m:dPr>
                          <m:ctrlPr>
                            <a:rPr i="1">
                              <a:latin typeface="Cambria Math" panose="02040503050406030204" pitchFamily="18" charset="0"/>
                            </a:rPr>
                          </m:ctrlPr>
                        </m:dPr>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053719</m:t>
                          </m:r>
                        </m:e>
                      </m:d>
                      <m:r>
                        <a:rPr>
                          <a:latin typeface="Cambria Math" panose="02040503050406030204" pitchFamily="18" charset="0"/>
                        </a:rPr>
                        <m:t>≈</m:t>
                      </m:r>
                      <m:r>
                        <a:rPr>
                          <a:latin typeface="Cambria Math" panose="02040503050406030204" pitchFamily="18" charset="0"/>
                        </a:rPr>
                        <m:t>65</m:t>
                      </m:r>
                      <m:r>
                        <a:rPr>
                          <a:latin typeface="Cambria Math" panose="02040503050406030204" pitchFamily="18" charset="0"/>
                        </a:rPr>
                        <m:t>≥</m:t>
                      </m:r>
                      <m:r>
                        <a:rPr>
                          <a:latin typeface="Cambria Math" panose="02040503050406030204" pitchFamily="18" charset="0"/>
                        </a:rPr>
                        <m:t>10</m:t>
                      </m:r>
                    </m:oMath>
                    <m:oMath xmlns:m="http://schemas.openxmlformats.org/officeDocument/2006/math">
                      <m:func>
                        <m:funcPr>
                          <m:ctrlPr>
                            <a:rPr i="1">
                              <a:latin typeface="Cambria Math" panose="02040503050406030204" pitchFamily="18" charset="0"/>
                            </a:rPr>
                          </m:ctrlPr>
                        </m:funcPr>
                        <m:fName>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fName>
                        <m:e>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2</m:t>
                                  </m:r>
                                </m:sub>
                              </m:sSub>
                            </m:e>
                          </m:d>
                        </m:e>
                      </m:func>
                      <m:r>
                        <a:rPr>
                          <a:latin typeface="Cambria Math" panose="02040503050406030204" pitchFamily="18" charset="0"/>
                        </a:rPr>
                        <m:t>=</m:t>
                      </m:r>
                      <m:r>
                        <a:rPr>
                          <a:latin typeface="Cambria Math" panose="02040503050406030204" pitchFamily="18" charset="0"/>
                        </a:rPr>
                        <m:t>121</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53719</m:t>
                          </m:r>
                        </m:e>
                      </m:d>
                      <m:r>
                        <a:rPr>
                          <a:latin typeface="Cambria Math" panose="02040503050406030204" pitchFamily="18" charset="0"/>
                        </a:rPr>
                        <m:t>≈</m:t>
                      </m:r>
                      <m:r>
                        <a:rPr>
                          <a:latin typeface="Cambria Math" panose="02040503050406030204" pitchFamily="18" charset="0"/>
                        </a:rPr>
                        <m:t>56</m:t>
                      </m:r>
                      <m:r>
                        <a:rPr>
                          <a:latin typeface="Cambria Math" panose="02040503050406030204" pitchFamily="18" charset="0"/>
                        </a:rPr>
                        <m:t>≥</m:t>
                      </m:r>
                      <m:r>
                        <a:rPr>
                          <a:latin typeface="Cambria Math" panose="02040503050406030204" pitchFamily="18" charset="0"/>
                        </a:rPr>
                        <m:t>10</m:t>
                      </m:r>
                    </m:oMath>
                  </m:oMathPara>
                </a14:m>
                <a:endParaRPr sz="2800" dirty="0"/>
              </a:p>
              <a:p>
                <a:pPr>
                  <a:defRPr sz="2800"/>
                </a:pPr>
                <a:r>
                  <a:rPr sz="2800" dirty="0"/>
                  <a:t>Even though the sample size is large, it is still important that the conditions are checked. Since all of the conditions are satisfied, we can use the </a:t>
                </a:r>
                <a14:m>
                  <m:oMath xmlns:m="http://schemas.openxmlformats.org/officeDocument/2006/math">
                    <m:r>
                      <a:rPr>
                        <a:latin typeface="Cambria Math" panose="02040503050406030204" pitchFamily="18" charset="0"/>
                      </a:rPr>
                      <m:t>𝑧</m:t>
                    </m:r>
                  </m:oMath>
                </a14:m>
                <a:r>
                  <a:rPr sz="2800" dirty="0"/>
                  <a:t>-test statistic.</a:t>
                </a:r>
              </a:p>
              <a:p>
                <a:pPr>
                  <a:defRPr sz="2800"/>
                </a:pPr>
                <a:r>
                  <a:rPr sz="2800" dirty="0"/>
                  <a:t>For this hypothesis test, we were told to use a level of significance of </a:t>
                </a:r>
                <a14:m>
                  <m:oMath xmlns:m="http://schemas.openxmlformats.org/officeDocument/2006/math">
                    <m:r>
                      <a:rPr>
                        <a:latin typeface="Cambria Math" panose="02040503050406030204" pitchFamily="18" charset="0"/>
                      </a:rPr>
                      <m:t>𝛼</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05</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81" b="-3313"/>
                </a:stretch>
              </a:blipFill>
            </p:spPr>
            <p:txBody>
              <a:bodyPr/>
              <a:lstStyle/>
              <a:p>
                <a:r>
                  <a:rPr lang="en-US">
                    <a:noFill/>
                  </a:rPr>
                  <a:t> </a:t>
                </a:r>
              </a:p>
            </p:txBody>
          </p:sp>
        </mc:Fallback>
      </mc:AlternateContent>
    </p:spTree>
    <p:extLst>
      <p:ext uri="{BB962C8B-B14F-4D97-AF65-F5344CB8AC3E}">
        <p14:creationId xmlns:p14="http://schemas.microsoft.com/office/powerpoint/2010/main" val="3081388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11.4.2: Hypothesis Test for Two Population Proportions (Two-Tailed)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pPr>
                  <a:defRPr b="1"/>
                </a:pPr>
                <a:r>
                  <a:rPr sz="2800" dirty="0"/>
                  <a:t>Step 3: Gather data and calculate the necessary sample statistics.</a:t>
                </a:r>
              </a:p>
              <a:p>
                <a:pPr>
                  <a:defRPr b="1"/>
                </a:pPr>
                <a:r>
                  <a:rPr sz="2800" dirty="0"/>
                  <a:t>Tables:</a:t>
                </a:r>
              </a:p>
              <a:p>
                <a:pPr>
                  <a:defRPr sz="2800"/>
                </a:pPr>
                <a:r>
                  <a:rPr sz="2800" dirty="0"/>
                  <a:t>When using the </a:t>
                </a:r>
                <a14:m>
                  <m:oMath xmlns:m="http://schemas.openxmlformats.org/officeDocument/2006/math">
                    <m:r>
                      <a:rPr>
                        <a:latin typeface="Cambria Math" panose="02040503050406030204" pitchFamily="18" charset="0"/>
                      </a:rPr>
                      <m:t>𝑧</m:t>
                    </m:r>
                  </m:oMath>
                </a14:m>
                <a:r>
                  <a:rPr sz="2800" dirty="0"/>
                  <a:t>-table to find the rejection regions or the </a:t>
                </a:r>
                <a14:m>
                  <m:oMath xmlns:m="http://schemas.openxmlformats.org/officeDocument/2006/math">
                    <m:r>
                      <a:rPr>
                        <a:latin typeface="Cambria Math" panose="02040503050406030204" pitchFamily="18" charset="0"/>
                      </a:rPr>
                      <m:t>𝑝</m:t>
                    </m:r>
                  </m:oMath>
                </a14:m>
                <a:r>
                  <a:rPr sz="2800" dirty="0"/>
                  <a:t>-value, you will need to calculate the </a:t>
                </a:r>
                <a14:m>
                  <m:oMath xmlns:m="http://schemas.openxmlformats.org/officeDocument/2006/math">
                    <m:r>
                      <a:rPr>
                        <a:latin typeface="Cambria Math" panose="02040503050406030204" pitchFamily="18" charset="0"/>
                      </a:rPr>
                      <m:t>𝑧</m:t>
                    </m:r>
                  </m:oMath>
                </a14:m>
                <a:r>
                  <a:rPr sz="2800" dirty="0"/>
                  <a:t>-test statistic. Since </a:t>
                </a:r>
                <a14:m>
                  <m:oMath xmlns:m="http://schemas.openxmlformats.org/officeDocument/2006/math">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1</m:t>
                        </m:r>
                      </m:sub>
                    </m:sSub>
                  </m:oMath>
                </a14:m>
                <a:r>
                  <a:rPr sz="2800" dirty="0"/>
                  <a:t> was given to us and </a:t>
                </a:r>
                <a14:m>
                  <m:oMath xmlns:m="http://schemas.openxmlformats.org/officeDocument/2006/math">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2</m:t>
                        </m:r>
                      </m:sub>
                    </m:sSub>
                  </m:oMath>
                </a14:m>
                <a:r>
                  <a:rPr sz="2800" dirty="0"/>
                  <a:t> was calculated in the previous step, we simply need to calculate </a:t>
                </a:r>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𝑝</m:t>
                        </m:r>
                      </m:e>
                    </m:bar>
                  </m:oMath>
                </a14:m>
                <a:r>
                  <a:rPr sz="2800" dirty="0"/>
                  <a:t>.</a:t>
                </a:r>
              </a:p>
              <a:p>
                <a:pPr/>
                <a14:m>
                  <m:oMathPara xmlns:m="http://schemas.openxmlformats.org/officeDocument/2006/math">
                    <m:oMathParaPr>
                      <m:jc m:val="centerGroup"/>
                    </m:oMathParaPr>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𝑝</m:t>
                          </m:r>
                        </m:e>
                      </m:bar>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den>
                      </m:f>
                    </m:oMath>
                    <m:oMath xmlns:m="http://schemas.openxmlformats.org/officeDocument/2006/math">
                      <m:phant>
                        <m:phantPr>
                          <m:show m:val="off"/>
                          <m:ctrlPr>
                            <a:rPr i="1">
                              <a:latin typeface="Cambria Math" panose="02040503050406030204" pitchFamily="18" charset="0"/>
                            </a:rPr>
                          </m:ctrlPr>
                        </m:phantPr>
                        <m:e>
                          <m:bar>
                            <m:barPr>
                              <m:pos m:val="top"/>
                              <m:ctrlPr>
                                <a:rPr i="1">
                                  <a:latin typeface="Cambria Math" panose="02040503050406030204" pitchFamily="18" charset="0"/>
                                </a:rPr>
                              </m:ctrlPr>
                            </m:barPr>
                            <m:e>
                              <m:r>
                                <a:rPr>
                                  <a:latin typeface="Cambria Math" panose="02040503050406030204" pitchFamily="18" charset="0"/>
                                </a:rPr>
                                <m:t>𝑝</m:t>
                              </m:r>
                            </m:e>
                          </m:bar>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1843</m:t>
                          </m:r>
                          <m:r>
                            <a:rPr>
                              <a:latin typeface="Cambria Math" panose="02040503050406030204" pitchFamily="18" charset="0"/>
                            </a:rPr>
                            <m:t>+</m:t>
                          </m:r>
                          <m:r>
                            <a:rPr>
                              <a:latin typeface="Cambria Math" panose="02040503050406030204" pitchFamily="18" charset="0"/>
                            </a:rPr>
                            <m:t>65</m:t>
                          </m:r>
                        </m:num>
                        <m:den>
                          <m:r>
                            <a:rPr>
                              <a:latin typeface="Cambria Math" panose="02040503050406030204" pitchFamily="18" charset="0"/>
                            </a:rPr>
                            <m:t>4114</m:t>
                          </m:r>
                          <m:r>
                            <a:rPr>
                              <a:latin typeface="Cambria Math" panose="02040503050406030204" pitchFamily="18" charset="0"/>
                            </a:rPr>
                            <m:t>+</m:t>
                          </m:r>
                          <m:r>
                            <a:rPr>
                              <a:latin typeface="Cambria Math" panose="02040503050406030204" pitchFamily="18" charset="0"/>
                            </a:rPr>
                            <m:t>121</m:t>
                          </m:r>
                        </m:den>
                      </m:f>
                    </m:oMath>
                    <m:oMath xmlns:m="http://schemas.openxmlformats.org/officeDocument/2006/math">
                      <m:phant>
                        <m:phantPr>
                          <m:show m:val="off"/>
                          <m:ctrlPr>
                            <a:rPr i="1">
                              <a:latin typeface="Cambria Math" panose="02040503050406030204" pitchFamily="18" charset="0"/>
                            </a:rPr>
                          </m:ctrlPr>
                        </m:phantPr>
                        <m:e>
                          <m:bar>
                            <m:barPr>
                              <m:pos m:val="top"/>
                              <m:ctrlPr>
                                <a:rPr i="1">
                                  <a:latin typeface="Cambria Math" panose="02040503050406030204" pitchFamily="18" charset="0"/>
                                </a:rPr>
                              </m:ctrlPr>
                            </m:barPr>
                            <m:e>
                              <m:r>
                                <a:rPr>
                                  <a:latin typeface="Cambria Math" panose="02040503050406030204" pitchFamily="18" charset="0"/>
                                </a:rPr>
                                <m:t>𝑝</m:t>
                              </m:r>
                            </m:e>
                          </m:bar>
                        </m:e>
                      </m:phant>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450531</m:t>
                      </m:r>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r="-444"/>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Test Statistic for a Hypothesis Test for Two Population Proportions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251922"/>
              </a:xfrm>
            </p:spPr>
            <p:txBody>
              <a:bodyPr>
                <a:normAutofit fontScale="70000" lnSpcReduction="20000"/>
              </a:bodyPr>
              <a:lstStyle/>
              <a:p>
                <a:pPr>
                  <a:defRPr sz="2800"/>
                </a:pPr>
                <a:r>
                  <a:rPr sz="2800" dirty="0"/>
                  <a:t>When the samples taken are independent, simple random samples, the conditions for a binomial distribution are met for both samples, and the sample sizes are large enough to ensure that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10</m:t>
                    </m:r>
                  </m:oMath>
                </a14:m>
                <a:r>
                  <a:rPr sz="2800"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1</m:t>
                            </m:r>
                          </m:sub>
                        </m:sSub>
                      </m:e>
                    </m:d>
                    <m:r>
                      <a:rPr>
                        <a:latin typeface="Cambria Math" panose="02040503050406030204" pitchFamily="18" charset="0"/>
                      </a:rPr>
                      <m:t>≥</m:t>
                    </m:r>
                    <m:r>
                      <a:rPr>
                        <a:latin typeface="Cambria Math" panose="02040503050406030204" pitchFamily="18" charset="0"/>
                      </a:rPr>
                      <m:t>10</m:t>
                    </m:r>
                  </m:oMath>
                </a14:m>
                <a:r>
                  <a:rPr sz="2800"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10</m:t>
                    </m:r>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2</m:t>
                            </m:r>
                          </m:sub>
                        </m:sSub>
                      </m:e>
                    </m:d>
                    <m:r>
                      <a:rPr>
                        <a:latin typeface="Cambria Math" panose="02040503050406030204" pitchFamily="18" charset="0"/>
                      </a:rPr>
                      <m:t>≥</m:t>
                    </m:r>
                    <m:r>
                      <a:rPr>
                        <a:latin typeface="Cambria Math" panose="02040503050406030204" pitchFamily="18" charset="0"/>
                      </a:rPr>
                      <m:t>10</m:t>
                    </m:r>
                  </m:oMath>
                </a14:m>
                <a:r>
                  <a:rPr sz="2800" dirty="0"/>
                  <a:t>. The test statistic for a hypothesis test for two population proportions is given by</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𝑧</m:t>
                      </m:r>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2</m:t>
                                  </m:r>
                                </m:sub>
                              </m:sSub>
                            </m:e>
                          </m:d>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2</m:t>
                                  </m:r>
                                </m:sub>
                              </m:sSub>
                            </m:e>
                          </m:d>
                        </m:num>
                        <m:den>
                          <m:rad>
                            <m:radPr>
                              <m:degHide m:val="on"/>
                              <m:ctrlPr>
                                <a:rPr i="1">
                                  <a:latin typeface="Cambria Math" panose="02040503050406030204" pitchFamily="18" charset="0"/>
                                </a:rPr>
                              </m:ctrlPr>
                            </m:radPr>
                            <m:deg/>
                            <m:e>
                              <m:bar>
                                <m:barPr>
                                  <m:pos m:val="top"/>
                                  <m:ctrlPr>
                                    <a:rPr i="1">
                                      <a:latin typeface="Cambria Math" panose="02040503050406030204" pitchFamily="18" charset="0"/>
                                    </a:rPr>
                                  </m:ctrlPr>
                                </m:barPr>
                                <m:e>
                                  <m:r>
                                    <a:rPr>
                                      <a:latin typeface="Cambria Math" panose="02040503050406030204" pitchFamily="18" charset="0"/>
                                    </a:rPr>
                                    <m:t>𝑝</m:t>
                                  </m:r>
                                </m:e>
                              </m:ba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bar>
                                    <m:barPr>
                                      <m:pos m:val="top"/>
                                      <m:ctrlPr>
                                        <a:rPr i="1">
                                          <a:latin typeface="Cambria Math" panose="02040503050406030204" pitchFamily="18" charset="0"/>
                                        </a:rPr>
                                      </m:ctrlPr>
                                    </m:barPr>
                                    <m:e>
                                      <m:r>
                                        <a:rPr>
                                          <a:latin typeface="Cambria Math" panose="02040503050406030204" pitchFamily="18" charset="0"/>
                                        </a:rPr>
                                        <m:t>𝑝</m:t>
                                      </m:r>
                                    </m:e>
                                  </m:bar>
                                </m:e>
                              </m:d>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den>
                                  </m:f>
                                </m:e>
                              </m:d>
                            </m:e>
                          </m:rad>
                        </m:den>
                      </m:f>
                    </m:oMath>
                  </m:oMathPara>
                </a14:m>
                <a:endParaRPr sz="2800" dirty="0"/>
              </a:p>
              <a:p>
                <a:pPr>
                  <a:defRPr sz="2800"/>
                </a:pPr>
                <a:r>
                  <a:rPr sz="2800" dirty="0"/>
                  <a:t>where </a:t>
                </a:r>
                <a14:m>
                  <m:oMath xmlns:m="http://schemas.openxmlformats.org/officeDocument/2006/math">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1</m:t>
                        </m:r>
                      </m:sub>
                    </m:sSub>
                  </m:oMath>
                </a14:m>
                <a:r>
                  <a:rPr sz="2800" dirty="0"/>
                  <a:t> and </a:t>
                </a:r>
                <a14:m>
                  <m:oMath xmlns:m="http://schemas.openxmlformats.org/officeDocument/2006/math">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2</m:t>
                        </m:r>
                      </m:sub>
                    </m:sSub>
                  </m:oMath>
                </a14:m>
                <a:r>
                  <a:rPr sz="2800" dirty="0"/>
                  <a:t> are the two sample proportions,</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2</m:t>
                        </m:r>
                      </m:sub>
                    </m:sSub>
                  </m:oMath>
                </a14:m>
                <a:r>
                  <a:rPr sz="2800" dirty="0"/>
                  <a:t> is the presumed value of the difference between the two population proportions from the null hypothesis, (thus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0</m:t>
                    </m:r>
                  </m:oMath>
                </a14:m>
                <a:r>
                  <a:rPr sz="2800" dirty="0"/>
                  <a:t>),</a:t>
                </a:r>
              </a:p>
              <a:p>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𝑝</m:t>
                        </m:r>
                      </m:e>
                    </m:bar>
                  </m:oMath>
                </a14:m>
                <a:r>
                  <a:rPr sz="2800" dirty="0"/>
                  <a:t> is a weighted estimate of the common population proportion, </a:t>
                </a:r>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𝑝</m:t>
                        </m:r>
                      </m:e>
                    </m:bar>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den>
                    </m:f>
                  </m:oMath>
                </a14:m>
                <a:r>
                  <a:rPr sz="2800" dirty="0"/>
                  <a:t>,</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oMath>
                </a14:m>
                <a:r>
                  <a:rPr sz="2800" dirty="0"/>
                  <a:t> are the numbers of successes that occur in the two samples, and</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oMath>
                </a14:m>
                <a:r>
                  <a:rPr sz="2800" dirty="0"/>
                  <a:t> are the two sample sizes.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251922"/>
              </a:xfrm>
              <a:blipFill>
                <a:blip r:embed="rId2"/>
                <a:stretch>
                  <a:fillRect l="-590" t="-1852" b="-1282"/>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11.4.2: Hypothesis Test for Two Population Proportions (Two-Tailed)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Substituting these values into the formula for the </a:t>
                </a:r>
                <a14:m>
                  <m:oMath xmlns:m="http://schemas.openxmlformats.org/officeDocument/2006/math">
                    <m:r>
                      <a:rPr lang="en-US">
                        <a:latin typeface="Cambria Math" panose="02040503050406030204" pitchFamily="18" charset="0"/>
                      </a:rPr>
                      <m:t>𝑧</m:t>
                    </m:r>
                  </m:oMath>
                </a14:m>
                <a:r>
                  <a:rPr sz="2800" dirty="0"/>
                  <a:t>-test statistic, we obtain the following. Note that </a:t>
                </a:r>
                <a:br>
                  <a:rPr lang="en-US" sz="2800" dirty="0"/>
                </a:b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0</m:t>
                    </m:r>
                  </m:oMath>
                </a14:m>
                <a:r>
                  <a:rPr sz="2800" dirty="0"/>
                  <a:t> because the presumed difference between the population proportions is zero.</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𝑧</m:t>
                      </m:r>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2</m:t>
                                  </m:r>
                                </m:sub>
                              </m:sSub>
                            </m:e>
                          </m:d>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2</m:t>
                                  </m:r>
                                </m:sub>
                              </m:sSub>
                            </m:e>
                          </m:d>
                        </m:num>
                        <m:den>
                          <m:rad>
                            <m:radPr>
                              <m:degHide m:val="on"/>
                              <m:ctrlPr>
                                <a:rPr i="1">
                                  <a:latin typeface="Cambria Math" panose="02040503050406030204" pitchFamily="18" charset="0"/>
                                </a:rPr>
                              </m:ctrlPr>
                            </m:radPr>
                            <m:deg/>
                            <m:e>
                              <m:bar>
                                <m:barPr>
                                  <m:pos m:val="top"/>
                                  <m:ctrlPr>
                                    <a:rPr i="1">
                                      <a:latin typeface="Cambria Math" panose="02040503050406030204" pitchFamily="18" charset="0"/>
                                    </a:rPr>
                                  </m:ctrlPr>
                                </m:barPr>
                                <m:e>
                                  <m:r>
                                    <a:rPr>
                                      <a:latin typeface="Cambria Math" panose="02040503050406030204" pitchFamily="18" charset="0"/>
                                    </a:rPr>
                                    <m:t>𝑝</m:t>
                                  </m:r>
                                </m:e>
                              </m:ba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bar>
                                    <m:barPr>
                                      <m:pos m:val="top"/>
                                      <m:ctrlPr>
                                        <a:rPr i="1">
                                          <a:latin typeface="Cambria Math" panose="02040503050406030204" pitchFamily="18" charset="0"/>
                                        </a:rPr>
                                      </m:ctrlPr>
                                    </m:barPr>
                                    <m:e>
                                      <m:r>
                                        <a:rPr>
                                          <a:latin typeface="Cambria Math" panose="02040503050406030204" pitchFamily="18" charset="0"/>
                                        </a:rPr>
                                        <m:t>𝑝</m:t>
                                      </m:r>
                                    </m:e>
                                  </m:bar>
                                </m:e>
                              </m:d>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den>
                                  </m:f>
                                </m:e>
                              </m:d>
                            </m:e>
                          </m:rad>
                        </m:den>
                      </m:f>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448</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53719</m:t>
                              </m:r>
                            </m:e>
                          </m:d>
                          <m:r>
                            <a:rPr>
                              <a:latin typeface="Cambria Math" panose="02040503050406030204" pitchFamily="18" charset="0"/>
                            </a:rPr>
                            <m:t>−</m:t>
                          </m:r>
                          <m:r>
                            <a:rPr>
                              <a:latin typeface="Cambria Math" panose="02040503050406030204" pitchFamily="18" charset="0"/>
                            </a:rPr>
                            <m:t>0</m:t>
                          </m:r>
                        </m:num>
                        <m:den>
                          <m:rad>
                            <m:radPr>
                              <m:degHide m:val="on"/>
                              <m:ctrlPr>
                                <a:rPr i="1">
                                  <a:latin typeface="Cambria Math" panose="02040503050406030204" pitchFamily="18" charset="0"/>
                                </a:rPr>
                              </m:ctrlPr>
                            </m:radPr>
                            <m:deg/>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450531</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450531</m:t>
                                  </m:r>
                                </m:e>
                              </m:d>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4114</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121</m:t>
                                      </m:r>
                                    </m:den>
                                  </m:f>
                                </m:e>
                              </m:d>
                            </m:e>
                          </m:rad>
                        </m:den>
                      </m:f>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94</m:t>
                      </m:r>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370"/>
                </a:stretch>
              </a:blipFill>
            </p:spPr>
            <p:txBody>
              <a:bodyPr/>
              <a:lstStyle/>
              <a:p>
                <a:r>
                  <a:rPr lang="en-US">
                    <a:noFill/>
                  </a:rPr>
                  <a:t> </a:t>
                </a:r>
              </a:p>
            </p:txBody>
          </p:sp>
        </mc:Fallback>
      </mc:AlternateContent>
    </p:spTree>
    <p:extLst>
      <p:ext uri="{BB962C8B-B14F-4D97-AF65-F5344CB8AC3E}">
        <p14:creationId xmlns:p14="http://schemas.microsoft.com/office/powerpoint/2010/main" val="3022910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11.4.2: Hypothesis Test for Two Population Proportions (Two-Tailed)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pPr>
                  <a:defRPr b="1"/>
                </a:pPr>
                <a:r>
                  <a:rPr sz="2800" dirty="0"/>
                  <a:t>TI-83/84 Plus:</a:t>
                </a:r>
              </a:p>
              <a:p>
                <a:pPr>
                  <a:defRPr sz="2800"/>
                </a:pPr>
                <a:r>
                  <a:rPr sz="2800" dirty="0"/>
                  <a:t>We only need two pieces of information from each sample to use the calculator to run a hypothesis test for two population proportions: </a:t>
                </a:r>
                <a14:m>
                  <m:oMath xmlns:m="http://schemas.openxmlformats.org/officeDocument/2006/math">
                    <m:r>
                      <a:rPr>
                        <a:latin typeface="Cambria Math" panose="02040503050406030204" pitchFamily="18" charset="0"/>
                      </a:rPr>
                      <m:t>𝑥</m:t>
                    </m:r>
                  </m:oMath>
                </a14:m>
                <a:r>
                  <a:rPr sz="2800" dirty="0"/>
                  <a:t>, the number in the sample with the characteristic we are evaluating, and </a:t>
                </a:r>
                <a14:m>
                  <m:oMath xmlns:m="http://schemas.openxmlformats.org/officeDocument/2006/math">
                    <m:r>
                      <a:rPr>
                        <a:latin typeface="Cambria Math" panose="02040503050406030204" pitchFamily="18" charset="0"/>
                      </a:rPr>
                      <m:t>𝑛</m:t>
                    </m:r>
                  </m:oMath>
                </a14:m>
                <a:r>
                  <a:rPr sz="2800" dirty="0"/>
                  <a:t>, the sample size. In this example, </a:t>
                </a:r>
                <a14:m>
                  <m:oMath xmlns:m="http://schemas.openxmlformats.org/officeDocument/2006/math">
                    <m:r>
                      <a:rPr>
                        <a:latin typeface="Cambria Math" panose="02040503050406030204" pitchFamily="18" charset="0"/>
                      </a:rPr>
                      <m:t>𝑥</m:t>
                    </m:r>
                  </m:oMath>
                </a14:m>
                <a:r>
                  <a:rPr sz="2800" dirty="0"/>
                  <a:t> is the number of who correctly identified walking as the US Surgeon General’s call to action.</a:t>
                </a:r>
              </a:p>
              <a:p>
                <a:pPr>
                  <a:defRPr sz="2800"/>
                </a:pPr>
                <a:r>
                  <a:rPr sz="2800" dirty="0"/>
                  <a:t>Notice that we are not asked to calculate </a:t>
                </a:r>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𝑝</m:t>
                        </m:r>
                      </m:e>
                    </m:bar>
                  </m:oMath>
                </a14:m>
                <a:r>
                  <a:rPr sz="2800" dirty="0"/>
                  <a:t> first when using this method. Therefore, we have the following statistics to enter in the calculator:</a:t>
                </a:r>
              </a:p>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1843</m:t>
                      </m:r>
                    </m:oMath>
                  </m:oMathPara>
                </a14:m>
                <a:endParaRPr sz="2800" dirty="0"/>
              </a:p>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4114</m:t>
                      </m:r>
                    </m:oMath>
                  </m:oMathPara>
                </a14:m>
                <a:endParaRPr sz="2800" dirty="0"/>
              </a:p>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65</m:t>
                      </m:r>
                    </m:oMath>
                  </m:oMathPara>
                </a14:m>
                <a:endParaRPr sz="2800" dirty="0"/>
              </a:p>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121</m:t>
                      </m:r>
                    </m:oMath>
                  </m:oMathPara>
                </a14:m>
                <a:endParaRPr sz="2800" dirty="0"/>
              </a:p>
              <a:p>
                <a:r>
                  <a:rPr sz="2800" dirty="0"/>
                  <a:t>Under the </a:t>
                </a:r>
                <a:r>
                  <a:rPr sz="2800" b="1" dirty="0"/>
                  <a:t>STAT&gt;TESTS</a:t>
                </a:r>
                <a:r>
                  <a:rPr sz="2800" dirty="0"/>
                  <a:t> menu, choose </a:t>
                </a:r>
                <a:r>
                  <a:rPr sz="2800" b="1" dirty="0"/>
                  <a:t>2-PropZTest</a:t>
                </a:r>
                <a:r>
                  <a:rPr sz="2800" dirty="0"/>
                  <a:t> and enter the data, choosing </a:t>
                </a:r>
                <a:r>
                  <a:rPr sz="2800" b="1" dirty="0"/>
                  <a:t>≠p2</a:t>
                </a:r>
                <a:r>
                  <a:rPr sz="2800" dirty="0"/>
                  <a:t> for the alternative hypothesis as shown below. Selecting </a:t>
                </a:r>
                <a:r>
                  <a:rPr sz="2800" b="1" dirty="0"/>
                  <a:t>Calculate</a:t>
                </a:r>
                <a:r>
                  <a:rPr sz="2800" dirty="0"/>
                  <a:t> produces the following results.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2086" r="-222" b="-245"/>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11.4.2: Hypothesis Test for Two Population Proportions (Two-Tailed) (cont.)</a:t>
            </a:r>
          </a:p>
        </p:txBody>
      </p:sp>
      <p:pic>
        <p:nvPicPr>
          <p:cNvPr id="5" name="Content Placeholder 4">
            <a:extLst>
              <a:ext uri="{FF2B5EF4-FFF2-40B4-BE49-F238E27FC236}">
                <a16:creationId xmlns:a16="http://schemas.microsoft.com/office/drawing/2014/main" id="{8969AFAD-155C-4A38-A367-C5DD388C47C0}"/>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11.4.2: Hypothesis Test for Two Population Proportions (Two-Tailed) (cont.)</a:t>
            </a:r>
          </a:p>
        </p:txBody>
      </p:sp>
      <p:pic>
        <p:nvPicPr>
          <p:cNvPr id="5" name="Content Placeholder 4">
            <a:extLst>
              <a:ext uri="{FF2B5EF4-FFF2-40B4-BE49-F238E27FC236}">
                <a16:creationId xmlns:a16="http://schemas.microsoft.com/office/drawing/2014/main" id="{E1254FBF-484E-4D99-9E2C-FF1D192AA7FE}"/>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11.4.2: Hypothesis Test for Two Population Proportions (Two-Tailed) (cont.)</a:t>
            </a:r>
          </a:p>
        </p:txBody>
      </p:sp>
      <p:pic>
        <p:nvPicPr>
          <p:cNvPr id="5" name="Content Placeholder 4">
            <a:extLst>
              <a:ext uri="{FF2B5EF4-FFF2-40B4-BE49-F238E27FC236}">
                <a16:creationId xmlns:a16="http://schemas.microsoft.com/office/drawing/2014/main" id="{5D84FED4-96C1-4861-A29B-8DA68F3044E8}"/>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11.4.2: Hypothesis Test for Two Population Proportions (Two-Tailed)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Step 4: Draw a conclusion and interpret the decision.</a:t>
                </a:r>
              </a:p>
              <a:p>
                <a:pPr>
                  <a:defRPr sz="2800"/>
                </a:pPr>
                <a:r>
                  <a:rPr sz="2800" dirty="0"/>
                  <a:t>We can use either rejection regions or </a:t>
                </a:r>
                <a14:m>
                  <m:oMath xmlns:m="http://schemas.openxmlformats.org/officeDocument/2006/math">
                    <m:r>
                      <a:rPr>
                        <a:latin typeface="Cambria Math" panose="02040503050406030204" pitchFamily="18" charset="0"/>
                      </a:rPr>
                      <m:t>𝑝</m:t>
                    </m:r>
                  </m:oMath>
                </a14:m>
                <a:r>
                  <a:rPr sz="2800" dirty="0"/>
                  <a:t>-values to determine the conclusion to the hypothesis test.</a:t>
                </a:r>
              </a:p>
              <a:p>
                <a:pPr>
                  <a:defRPr b="1"/>
                </a:pPr>
                <a:r>
                  <a:rPr sz="2800" dirty="0"/>
                  <a:t>Method 1: Rejection Regions</a:t>
                </a:r>
              </a:p>
              <a:p>
                <a:pPr>
                  <a:defRPr sz="2800"/>
                </a:pPr>
                <a:r>
                  <a:rPr sz="2800" dirty="0"/>
                  <a:t>Use the </a:t>
                </a:r>
                <a:r>
                  <a:rPr lang="en-US" sz="2800" dirty="0"/>
                  <a:t>c</a:t>
                </a:r>
                <a:r>
                  <a:rPr sz="2800" dirty="0"/>
                  <a:t>ritical </a:t>
                </a:r>
                <a14:m>
                  <m:oMath xmlns:m="http://schemas.openxmlformats.org/officeDocument/2006/math">
                    <m:r>
                      <a:rPr>
                        <a:latin typeface="Cambria Math" panose="02040503050406030204" pitchFamily="18" charset="0"/>
                      </a:rPr>
                      <m:t>𝑧</m:t>
                    </m:r>
                  </m:oMath>
                </a14:m>
                <a:r>
                  <a:rPr sz="2800" dirty="0"/>
                  <a:t>-values </a:t>
                </a:r>
                <a:r>
                  <a:rPr lang="en-US" sz="2800" dirty="0"/>
                  <a:t>t</a:t>
                </a:r>
                <a:r>
                  <a:rPr sz="2800" dirty="0"/>
                  <a:t>able with a </a:t>
                </a:r>
                <a:r>
                  <a:rPr sz="2800" dirty="0">
                    <a:latin typeface="Cambria Math"/>
                  </a:rPr>
                  <a:t>0.05</a:t>
                </a:r>
                <a:r>
                  <a:rPr sz="2800" dirty="0"/>
                  <a:t> level of significance for a two-tailed test. Thus, the rejection region is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𝑧</m:t>
                        </m:r>
                      </m:e>
                    </m:d>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96</m:t>
                    </m:r>
                  </m:oMath>
                </a14:m>
                <a:r>
                  <a:rPr sz="2800" dirty="0"/>
                  <a:t>. Since the test statistic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94</m:t>
                    </m:r>
                  </m:oMath>
                </a14:m>
                <a:r>
                  <a:rPr sz="2800" dirty="0"/>
                  <a:t> does not fall within the rejection region, we fail to reject the null hypothesis.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11.4.2: Hypothesis Test for Two Population Proportions (Two-Tailed) (cont.)</a:t>
            </a:r>
          </a:p>
        </p:txBody>
      </p:sp>
      <p:pic>
        <p:nvPicPr>
          <p:cNvPr id="5" name="Content Placeholder 4">
            <a:extLst>
              <a:ext uri="{FF2B5EF4-FFF2-40B4-BE49-F238E27FC236}">
                <a16:creationId xmlns:a16="http://schemas.microsoft.com/office/drawing/2014/main" id="{44864D2F-F1CB-4897-ABB3-600714500CFD}"/>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5500" y="1959769"/>
            <a:ext cx="4953000" cy="3095625"/>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11.4.2: Hypothesis Test for Two Population Proportions (Two-Tailed)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b="1"/>
                </a:pPr>
                <a:r>
                  <a:rPr lang="en-US" sz="2800" dirty="0"/>
                  <a:t>Method 2: </a:t>
                </a:r>
                <a14:m>
                  <m:oMath xmlns:m="http://schemas.openxmlformats.org/officeDocument/2006/math">
                    <m:r>
                      <a:rPr lang="en-US">
                        <a:latin typeface="Cambria Math" panose="02040503050406030204" pitchFamily="18" charset="0"/>
                      </a:rPr>
                      <m:t>𝑝</m:t>
                    </m:r>
                  </m:oMath>
                </a14:m>
                <a:r>
                  <a:rPr lang="en-US" sz="2800" dirty="0"/>
                  <a:t>-Values</a:t>
                </a:r>
              </a:p>
              <a:p>
                <a:pPr>
                  <a:defRPr sz="2800"/>
                </a:pPr>
                <a:r>
                  <a:rPr lang="en-US" sz="2800" dirty="0"/>
                  <a:t>We can determine the </a:t>
                </a:r>
                <a14:m>
                  <m:oMath xmlns:m="http://schemas.openxmlformats.org/officeDocument/2006/math">
                    <m:r>
                      <a:rPr lang="en-US">
                        <a:latin typeface="Cambria Math" panose="02040503050406030204" pitchFamily="18" charset="0"/>
                      </a:rPr>
                      <m:t>𝑝</m:t>
                    </m:r>
                  </m:oMath>
                </a14:m>
                <a:r>
                  <a:rPr lang="en-US" sz="2800" dirty="0"/>
                  <a:t>-value for this hypothesis test using the cumulative standard normal table, or by using technology. Because this is a two-tailed test, the </a:t>
                </a:r>
                <a:br>
                  <a:rPr lang="en-US" dirty="0">
                    <a:latin typeface="Cambria Math" panose="02040503050406030204" pitchFamily="18" charset="0"/>
                  </a:rPr>
                </a:br>
                <a14:m>
                  <m:oMath xmlns:m="http://schemas.openxmlformats.org/officeDocument/2006/math">
                    <m:r>
                      <a:rPr lang="en-US">
                        <a:latin typeface="Cambria Math" panose="02040503050406030204" pitchFamily="18" charset="0"/>
                      </a:rPr>
                      <m:t>𝑝</m:t>
                    </m:r>
                  </m:oMath>
                </a14:m>
                <a:r>
                  <a:rPr lang="en-US" sz="2800" dirty="0"/>
                  <a:t>-value for this test statistic is the probability of obtaining a test statistic less than </a:t>
                </a:r>
                <a14:m>
                  <m:oMath xmlns:m="http://schemas.openxmlformats.org/officeDocument/2006/math">
                    <m:r>
                      <a:rPr lang="en-US" b="0" i="0" smtClean="0">
                        <a:latin typeface="Cambria Math" panose="02040503050406030204" pitchFamily="18" charset="0"/>
                      </a:rPr>
                      <m:t>−</m:t>
                    </m:r>
                    <m:r>
                      <a:rPr lang="en-US">
                        <a:latin typeface="Cambria Math" panose="02040503050406030204" pitchFamily="18" charset="0"/>
                      </a:rPr>
                      <m:t>𝑧</m:t>
                    </m:r>
                  </m:oMath>
                </a14:m>
                <a:r>
                  <a:rPr lang="en-US" sz="2800" dirty="0"/>
                  <a:t> or greater than </a:t>
                </a:r>
                <a14:m>
                  <m:oMath xmlns:m="http://schemas.openxmlformats.org/officeDocument/2006/math">
                    <m:r>
                      <a:rPr lang="en-US">
                        <a:latin typeface="Cambria Math" panose="02040503050406030204" pitchFamily="18" charset="0"/>
                      </a:rPr>
                      <m:t>𝑧</m:t>
                    </m:r>
                  </m:oMath>
                </a14:m>
                <a:r>
                  <a:rPr lang="en-US" sz="2800" dirty="0"/>
                  <a:t>, written mathematically as </a:t>
                </a:r>
                <a14:m>
                  <m:oMath xmlns:m="http://schemas.openxmlformats.org/officeDocument/2006/math">
                    <m:r>
                      <a:rPr lang="en-US">
                        <a:latin typeface="Cambria Math" panose="02040503050406030204" pitchFamily="18" charset="0"/>
                      </a:rPr>
                      <m:t>𝑝</m:t>
                    </m:r>
                    <m:r>
                      <m:rPr>
                        <m:nor/>
                      </m:rPr>
                      <a:rPr lang="en-US"/>
                      <m:t>−</m:t>
                    </m:r>
                    <m:r>
                      <m:rPr>
                        <m:nor/>
                      </m:rPr>
                      <a:rPr lang="en-US"/>
                      <m:t>value</m:t>
                    </m:r>
                    <m:r>
                      <a:rPr lang="en-US">
                        <a:latin typeface="Cambria Math" panose="02040503050406030204" pitchFamily="18" charset="0"/>
                      </a:rPr>
                      <m:t>=</m:t>
                    </m:r>
                    <m:r>
                      <a:rPr lang="en-US">
                        <a:latin typeface="Cambria Math" panose="02040503050406030204" pitchFamily="18" charset="0"/>
                      </a:rPr>
                      <m:t>𝑃</m:t>
                    </m:r>
                    <m:d>
                      <m:dPr>
                        <m:ctrlPr>
                          <a:rPr lang="ar-AE" i="1">
                            <a:latin typeface="Cambria Math" panose="02040503050406030204" pitchFamily="18" charset="0"/>
                          </a:rPr>
                        </m:ctrlPr>
                      </m:dPr>
                      <m:e>
                        <m:d>
                          <m:dPr>
                            <m:begChr m:val="|"/>
                            <m:endChr m:val="|"/>
                            <m:ctrlPr>
                              <a:rPr lang="ar-AE" i="1">
                                <a:latin typeface="Cambria Math" panose="02040503050406030204" pitchFamily="18" charset="0"/>
                              </a:rPr>
                            </m:ctrlPr>
                          </m:dPr>
                          <m:e>
                            <m:r>
                              <a:rPr lang="ar-AE">
                                <a:latin typeface="Cambria Math" panose="02040503050406030204" pitchFamily="18" charset="0"/>
                              </a:rPr>
                              <m:t>𝑧</m:t>
                            </m:r>
                          </m:e>
                        </m:d>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94</m:t>
                        </m:r>
                      </m:e>
                    </m:d>
                  </m:oMath>
                </a14:m>
                <a:r>
                  <a:rPr lang="ar-AE"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222"/>
                </a:stretch>
              </a:blipFill>
            </p:spPr>
            <p:txBody>
              <a:bodyPr/>
              <a:lstStyle/>
              <a:p>
                <a:r>
                  <a:rPr lang="en-US">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11.4.2: Hypothesis Test for Two Population Proportions (Two-Tailed)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b="1"/>
                </a:pPr>
                <a:r>
                  <a:rPr lang="en-US" sz="2800" dirty="0"/>
                  <a:t>Tables:</a:t>
                </a:r>
              </a:p>
              <a:p>
                <a:pPr>
                  <a:defRPr sz="2800"/>
                </a:pPr>
                <a:r>
                  <a:rPr lang="en-US" sz="2800" dirty="0"/>
                  <a:t>To find the </a:t>
                </a:r>
                <a14:m>
                  <m:oMath xmlns:m="http://schemas.openxmlformats.org/officeDocument/2006/math">
                    <m:r>
                      <a:rPr lang="en-US">
                        <a:latin typeface="Cambria Math" panose="02040503050406030204" pitchFamily="18" charset="0"/>
                      </a:rPr>
                      <m:t>𝑝</m:t>
                    </m:r>
                  </m:oMath>
                </a14:m>
                <a:r>
                  <a:rPr lang="en-US" sz="2800" dirty="0"/>
                  <a:t>-value, we need to double the area under the standard normal curve to the left of </a:t>
                </a:r>
                <a14:m>
                  <m:oMath xmlns:m="http://schemas.openxmlformats.org/officeDocument/2006/math">
                    <m:r>
                      <a:rPr lang="en-US">
                        <a:latin typeface="Cambria Math" panose="02040503050406030204" pitchFamily="18" charset="0"/>
                      </a:rPr>
                      <m:t>𝑧</m:t>
                    </m:r>
                    <m:r>
                      <a:rPr lang="en-US">
                        <a:latin typeface="Cambria Math" panose="02040503050406030204" pitchFamily="18" charset="0"/>
                      </a:rPr>
                      <m:t>=−1.94</m:t>
                    </m:r>
                  </m:oMath>
                </a14:m>
                <a:r>
                  <a:rPr lang="en-US" sz="2800" dirty="0"/>
                  <a:t>, which is </a:t>
                </a:r>
                <a:r>
                  <a:rPr lang="en-US" sz="2800" dirty="0">
                    <a:latin typeface="Cambria Math"/>
                  </a:rPr>
                  <a:t>0.0262</a:t>
                </a:r>
                <a:r>
                  <a:rPr lang="en-US" sz="2800" dirty="0"/>
                  <a:t>. Therefore, the </a:t>
                </a:r>
                <a14:m>
                  <m:oMath xmlns:m="http://schemas.openxmlformats.org/officeDocument/2006/math">
                    <m:r>
                      <a:rPr lang="en-US">
                        <a:latin typeface="Cambria Math" panose="02040503050406030204" pitchFamily="18" charset="0"/>
                      </a:rPr>
                      <m:t>𝑝</m:t>
                    </m:r>
                  </m:oMath>
                </a14:m>
                <a:r>
                  <a:rPr lang="en-US" sz="2800" dirty="0"/>
                  <a:t>-value is </a:t>
                </a:r>
                <a:br>
                  <a:rPr lang="en-US" dirty="0">
                    <a:latin typeface="Cambria Math" panose="02040503050406030204" pitchFamily="18" charset="0"/>
                  </a:rPr>
                </a:br>
                <a14:m>
                  <m:oMath xmlns:m="http://schemas.openxmlformats.org/officeDocument/2006/math">
                    <m:r>
                      <a:rPr lang="en-US">
                        <a:latin typeface="Cambria Math" panose="02040503050406030204" pitchFamily="18" charset="0"/>
                      </a:rPr>
                      <m:t>𝑝</m:t>
                    </m:r>
                    <m:r>
                      <a:rPr lang="en-US">
                        <a:latin typeface="Cambria Math" panose="02040503050406030204" pitchFamily="18" charset="0"/>
                      </a:rPr>
                      <m:t>=</m:t>
                    </m:r>
                    <m:r>
                      <a:rPr lang="en-US">
                        <a:latin typeface="Cambria Math" panose="02040503050406030204" pitchFamily="18" charset="0"/>
                      </a:rPr>
                      <m:t>2</m:t>
                    </m:r>
                    <m:d>
                      <m:dPr>
                        <m:ctrlPr>
                          <a:rPr lang="ar-AE" i="1">
                            <a:latin typeface="Cambria Math" panose="02040503050406030204" pitchFamily="18" charset="0"/>
                          </a:rPr>
                        </m:ctrlPr>
                      </m:dPr>
                      <m:e>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0262</m:t>
                        </m:r>
                      </m:e>
                    </m:d>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0524</m:t>
                    </m:r>
                  </m:oMath>
                </a14:m>
                <a:r>
                  <a:rPr lang="ar-AE" sz="2800" dirty="0"/>
                  <a:t>. </a:t>
                </a:r>
                <a:r>
                  <a:rPr lang="en-US" sz="2800" dirty="0"/>
                  <a:t>Since the </a:t>
                </a:r>
                <a14:m>
                  <m:oMath xmlns:m="http://schemas.openxmlformats.org/officeDocument/2006/math">
                    <m:r>
                      <a:rPr lang="en-US">
                        <a:latin typeface="Cambria Math" panose="02040503050406030204" pitchFamily="18" charset="0"/>
                      </a:rPr>
                      <m:t>𝑝</m:t>
                    </m:r>
                    <m:r>
                      <m:rPr>
                        <m:nor/>
                      </m:rPr>
                      <a:rPr lang="en-US"/>
                      <m:t>−</m:t>
                    </m:r>
                    <m:r>
                      <m:rPr>
                        <m:nor/>
                      </m:rPr>
                      <a:rPr lang="en-US"/>
                      <m:t>value</m:t>
                    </m:r>
                    <m:r>
                      <a:rPr lang="en-US">
                        <a:latin typeface="Cambria Math" panose="02040503050406030204" pitchFamily="18" charset="0"/>
                      </a:rPr>
                      <m:t>&gt;</m:t>
                    </m:r>
                    <m:r>
                      <a:rPr lang="en-US">
                        <a:latin typeface="Cambria Math" panose="02040503050406030204" pitchFamily="18" charset="0"/>
                      </a:rPr>
                      <m:t>𝛼</m:t>
                    </m:r>
                  </m:oMath>
                </a14:m>
                <a:r>
                  <a:rPr lang="en-US" sz="2800" dirty="0"/>
                  <a:t>, we fail to reject the null hypothesis.</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29627428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11.4.2: Hypothesis Test for Two Population Proportions (Two-Tailed)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TI-83/84 Plus:</a:t>
                </a:r>
              </a:p>
              <a:p>
                <a:pPr>
                  <a:defRPr sz="2800"/>
                </a:pPr>
                <a:r>
                  <a:rPr sz="2800" dirty="0"/>
                  <a:t>The output screen displayed previously shows us the </a:t>
                </a:r>
                <a:br>
                  <a:rPr lang="en-US" sz="2800" dirty="0"/>
                </a:br>
                <a14:m>
                  <m:oMath xmlns:m="http://schemas.openxmlformats.org/officeDocument/2006/math">
                    <m:r>
                      <a:rPr>
                        <a:latin typeface="Cambria Math" panose="02040503050406030204" pitchFamily="18" charset="0"/>
                      </a:rPr>
                      <m:t>𝑝</m:t>
                    </m:r>
                  </m:oMath>
                </a14:m>
                <a:r>
                  <a:rPr sz="2800" dirty="0"/>
                  <a:t>-value is approximately </a:t>
                </a:r>
                <a:r>
                  <a:rPr sz="2800" dirty="0">
                    <a:latin typeface="Cambria Math"/>
                  </a:rPr>
                  <a:t>0.0519</a:t>
                </a:r>
                <a:r>
                  <a:rPr sz="2800" dirty="0"/>
                  <a:t>. Although slightly different than the table value, this is still more than </a:t>
                </a:r>
                <a:br>
                  <a:rPr lang="en-US" dirty="0"/>
                </a:br>
                <a14:m>
                  <m:oMath xmlns:m="http://schemas.openxmlformats.org/officeDocument/2006/math">
                    <m:r>
                      <a:rPr>
                        <a:latin typeface="Cambria Math" panose="02040503050406030204" pitchFamily="18" charset="0"/>
                      </a:rPr>
                      <m:t>𝛼</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05</m:t>
                    </m:r>
                  </m:oMath>
                </a14:m>
                <a:r>
                  <a:rPr sz="2800" dirty="0"/>
                  <a:t>, thus, we fail to reject the null hypothesis.</a:t>
                </a:r>
              </a:p>
              <a:p>
                <a:r>
                  <a:rPr sz="2800" b="1" dirty="0"/>
                  <a:t>Interpretation:</a:t>
                </a:r>
                <a:r>
                  <a:rPr sz="2800" dirty="0"/>
                  <a:t> This means that at the </a:t>
                </a:r>
                <a:r>
                  <a:rPr sz="2800" dirty="0">
                    <a:latin typeface="Cambria Math"/>
                  </a:rPr>
                  <a:t>0.05</a:t>
                </a:r>
                <a:r>
                  <a:rPr sz="2800" dirty="0"/>
                  <a:t> level of significance, the evidence does not sufficiently support the community leader's claim that the proportion of local adults who could identify walking as the US Surgeon General's call to action was different than that of other adults nationwide.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963" b="-3313"/>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a:xfrm>
            <a:off x="457200" y="1082078"/>
            <a:ext cx="8229600" cy="1432522"/>
          </a:xfrm>
        </p:spPr>
        <p:txBody>
          <a:bodyPr>
            <a:normAutofit/>
          </a:bodyPr>
          <a:lstStyle/>
          <a:p>
            <a:r>
              <a:rPr sz="2800"/>
              <a:t>We will assume that the conditions for a binomial distribution are met for all examples and exercises involving hypothesis tests for population proportions.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Procedure: Rejection Regions for Hypothesis Tests for Population Proportions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346922"/>
              </a:xfrm>
            </p:spPr>
            <p:txBody>
              <a:bodyPr>
                <a:normAutofit/>
              </a:bodyPr>
              <a:lstStyle/>
              <a:p>
                <a:pPr>
                  <a:defRPr sz="2800"/>
                </a:pPr>
                <a:r>
                  <a:rPr sz="2800"/>
                  <a:t>Reject the null hypothesis,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oMath>
                </a14:m>
                <a:r>
                  <a:rPr sz="2800"/>
                  <a:t>, if:</a:t>
                </a:r>
              </a:p>
              <a:p>
                <a:pPr algn="ctr">
                  <a:defRPr sz="2800"/>
                </a:pPr>
                <a:r>
                  <a:rPr sz="2800"/>
                  <a:t> </a:t>
                </a:r>
                <a14:m>
                  <m:oMath xmlns:m="http://schemas.openxmlformats.org/officeDocument/2006/math">
                    <m:r>
                      <a:rPr>
                        <a:latin typeface="Cambria Math" panose="02040503050406030204" pitchFamily="18" charset="0"/>
                      </a:rPr>
                      <m:t>𝑧</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𝛼</m:t>
                        </m:r>
                      </m:sub>
                    </m:sSub>
                  </m:oMath>
                </a14:m>
                <a:r>
                  <a:rPr sz="2800"/>
                  <a:t>, for a left-tailed test</a:t>
                </a:r>
              </a:p>
              <a:p>
                <a:pPr algn="ctr">
                  <a:defRPr sz="2800"/>
                </a:pPr>
                <a14:m>
                  <m:oMath xmlns:m="http://schemas.openxmlformats.org/officeDocument/2006/math">
                    <m:r>
                      <a:rPr>
                        <a:latin typeface="Cambria Math" panose="02040503050406030204" pitchFamily="18" charset="0"/>
                      </a:rPr>
                      <m:t>𝑧</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𝛼</m:t>
                        </m:r>
                      </m:sub>
                    </m:sSub>
                  </m:oMath>
                </a14:m>
                <a:r>
                  <a:rPr sz="2800"/>
                  <a:t> for a right-tailed test</a:t>
                </a:r>
              </a:p>
              <a:p>
                <a:pPr algn="ctr">
                  <a:defRPr sz="2800"/>
                </a:pP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𝑧</m:t>
                        </m:r>
                      </m:e>
                    </m:d>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𝑧</m:t>
                        </m:r>
                      </m:e>
                      <m:sub>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oMath>
                </a14:m>
                <a:r>
                  <a:rPr sz="2800"/>
                  <a:t> for a two-tailed test</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346922"/>
              </a:xfrm>
              <a:blipFill>
                <a:blip r:embed="rId2"/>
                <a:stretch>
                  <a:fillRect l="-1328" t="-2051"/>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Procedure: Conclusions Using</a:t>
                </a:r>
                <a:r>
                  <a:rPr sz="2800"/>
                  <a:t> </a:t>
                </a:r>
                <a14:m>
                  <m:oMath xmlns:m="http://schemas.openxmlformats.org/officeDocument/2006/math">
                    <m:r>
                      <a:rPr sz="3200">
                        <a:latin typeface="Cambria Math"/>
                      </a:rPr>
                      <m:t>𝑝</m:t>
                    </m:r>
                  </m:oMath>
                </a14:m>
                <a:r>
                  <a:t>-Values</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127722"/>
              </a:xfrm>
            </p:spPr>
            <p:txBody>
              <a:bodyPr>
                <a:normAutofit/>
              </a:bodyPr>
              <a:lstStyle/>
              <a:p>
                <a:pPr>
                  <a:defRPr sz="2800"/>
                </a:pPr>
                <a:r>
                  <a:rPr sz="2800"/>
                  <a:t>If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m:t>
                    </m:r>
                    <m:r>
                      <a:rPr>
                        <a:latin typeface="Cambria Math" panose="02040503050406030204" pitchFamily="18" charset="0"/>
                      </a:rPr>
                      <m:t>𝛼</m:t>
                    </m:r>
                  </m:oMath>
                </a14:m>
                <a:r>
                  <a:rPr sz="2800"/>
                  <a:t>, then </a:t>
                </a:r>
                <a:r>
                  <a:rPr sz="2800" b="1"/>
                  <a:t>reject</a:t>
                </a:r>
                <a:r>
                  <a:rPr sz="2800"/>
                  <a:t> the null hypothesis.</a:t>
                </a:r>
              </a:p>
              <a:p>
                <a:pPr>
                  <a:defRPr sz="2800"/>
                </a:pPr>
                <a:r>
                  <a:rPr sz="2800"/>
                  <a:t>If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&gt;</m:t>
                    </m:r>
                    <m:r>
                      <a:rPr>
                        <a:latin typeface="Cambria Math" panose="02040503050406030204" pitchFamily="18" charset="0"/>
                      </a:rPr>
                      <m:t>𝛼</m:t>
                    </m:r>
                  </m:oMath>
                </a14:m>
                <a:r>
                  <a:rPr sz="2800"/>
                  <a:t>, then </a:t>
                </a:r>
                <a:r>
                  <a:rPr sz="2800" b="1"/>
                  <a:t>fail to reject</a:t>
                </a:r>
                <a:r>
                  <a:rPr sz="2800"/>
                  <a:t> the null hypothesis.</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127722"/>
              </a:xfrm>
              <a:blipFill>
                <a:blip r:embed="rId3"/>
                <a:stretch>
                  <a:fillRect l="-1328" t="-4211" b="-5263"/>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11.4.1: Hypothesis Test for Two Population Proportions (Left-Tailed)</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sz="2800"/>
                  <a:t>The mayor's chief of staff thinks that a local newspaper article has changed the community's opinion about the mayor. To test his theory, he finds a poll of the mayor's approval rating that was taken before the article came out and compares it to the mayor's approval rating after the article. Before the article ran in the paper, </a:t>
                </a:r>
                <a:r>
                  <a:rPr sz="2800">
                    <a:latin typeface="Cambria Math"/>
                  </a:rPr>
                  <a:t>480</a:t>
                </a:r>
                <a:r>
                  <a:rPr sz="2800"/>
                  <a:t> out of a simple random sample of </a:t>
                </a:r>
                <a:r>
                  <a:rPr sz="2800">
                    <a:latin typeface="Cambria Math"/>
                  </a:rPr>
                  <a:t>1200</a:t>
                </a:r>
                <a:r>
                  <a:rPr sz="2800"/>
                  <a:t> voters thought the mayor was trustworthy. After the article, </a:t>
                </a:r>
                <a:r>
                  <a:rPr sz="2800">
                    <a:latin typeface="Cambria Math"/>
                  </a:rPr>
                  <a:t>550</a:t>
                </a:r>
                <a:r>
                  <a:rPr sz="2800"/>
                  <a:t> out of a simple random sample of </a:t>
                </a:r>
                <a:r>
                  <a:rPr sz="2800">
                    <a:latin typeface="Cambria Math"/>
                  </a:rPr>
                  <a:t>1180</a:t>
                </a:r>
                <a:r>
                  <a:rPr sz="2800"/>
                  <a:t> voters thought he was trustworthy. Based on these data, use a </a:t>
                </a:r>
                <a14:m>
                  <m:oMath xmlns:m="http://schemas.openxmlformats.org/officeDocument/2006/math">
                    <m:r>
                      <a:rPr>
                        <a:latin typeface="Cambria Math" panose="02040503050406030204" pitchFamily="18" charset="0"/>
                      </a:rPr>
                      <m:t>5</m:t>
                    </m:r>
                    <m:r>
                      <a:rPr>
                        <a:latin typeface="Cambria Math" panose="02040503050406030204" pitchFamily="18" charset="0"/>
                      </a:rPr>
                      <m:t>%</m:t>
                    </m:r>
                  </m:oMath>
                </a14:m>
                <a:r>
                  <a:rPr sz="2800"/>
                  <a:t> level of significance to test the chief of staff's claim that the mayor's approval rating has increased.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2370"/>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11.4.1: Hypothesis Test for Two Population Proportions (Left-Tailed)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r>
                  <a:rPr sz="2800" b="1"/>
                  <a:t>Solution</a:t>
                </a:r>
              </a:p>
              <a:p>
                <a:pPr>
                  <a:defRPr b="1"/>
                </a:pPr>
                <a:r>
                  <a:rPr sz="2800"/>
                  <a:t>Step 1: State the null and alternative hypotheses.</a:t>
                </a:r>
              </a:p>
              <a:p>
                <a:pPr>
                  <a:defRPr sz="2800"/>
                </a:pPr>
                <a:r>
                  <a:rPr sz="2800"/>
                  <a:t>Let Population 1 be the voters' opinions of the mayor's trustworthiness before the article and Population 2 be the voters' opinions after the article. The chief of staff's claim is that the proportion of voters who thought the mayor was trustworthy before the newspaper article,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1</m:t>
                        </m:r>
                      </m:sub>
                    </m:sSub>
                  </m:oMath>
                </a14:m>
                <a:r>
                  <a:rPr sz="2800"/>
                  <a:t>, was lower than the approval rating after the article,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2</m:t>
                        </m:r>
                      </m:sub>
                    </m:sSub>
                  </m:oMath>
                </a14:m>
                <a:r>
                  <a:rPr sz="2800"/>
                  <a:t>. Written mathematically, this claim 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1</m:t>
                        </m:r>
                      </m:sub>
                    </m:sSub>
                    <m:r>
                      <a:rPr>
                        <a:latin typeface="Cambria Math" panose="02040503050406030204" pitchFamily="18" charset="0"/>
                      </a:rPr>
                      <m:t>&lt;</m:t>
                    </m:r>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2</m:t>
                        </m:r>
                      </m:sub>
                    </m:sSub>
                  </m:oMath>
                </a14:m>
                <a:r>
                  <a:rPr sz="2800"/>
                  <a:t>. Thus, the hypotheses are stated as follows.</a:t>
                </a:r>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r>
                        <m:rPr>
                          <m:nor/>
                        </m:rPr>
                        <a:rPr/>
                        <m:t>:</m:t>
                      </m:r>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2</m:t>
                          </m:r>
                        </m:sub>
                      </m:sSub>
                    </m:oMath>
                  </m:oMathPara>
                </a14:m>
                <a:endParaRPr sz="2800"/>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r>
                        <m:rPr>
                          <m:nor/>
                        </m:rPr>
                        <a:rPr/>
                        <m:t>:</m:t>
                      </m:r>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1</m:t>
                          </m:r>
                        </m:sub>
                      </m:sSub>
                      <m:r>
                        <a:rPr>
                          <a:latin typeface="Cambria Math" panose="02040503050406030204" pitchFamily="18" charset="0"/>
                        </a:rPr>
                        <m:t>&lt;</m:t>
                      </m:r>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2</m:t>
                          </m:r>
                        </m:sub>
                      </m:sSub>
                    </m:oMath>
                  </m:oMathPara>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963"/>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11.4.1: Hypothesis Test for Two Population Proportions (Left-Tailed)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dirty="0"/>
                  <a:t>Step 2: Determine which distribution to use for the test statistic, and state the level of significance.</a:t>
                </a:r>
              </a:p>
              <a:p>
                <a:pPr>
                  <a:defRPr sz="2800"/>
                </a:pPr>
                <a:r>
                  <a:rPr dirty="0"/>
                  <a:t>We are looking at the difference between two population proportions, so we must check the necessary conditions to use the normal distribution and the </a:t>
                </a:r>
                <a14:m>
                  <m:oMath xmlns:m="http://schemas.openxmlformats.org/officeDocument/2006/math">
                    <m:r>
                      <a:rPr>
                        <a:latin typeface="Cambria Math" panose="02040503050406030204" pitchFamily="18" charset="0"/>
                      </a:rPr>
                      <m:t>𝑧</m:t>
                    </m:r>
                  </m:oMath>
                </a14:m>
                <a:r>
                  <a:rPr dirty="0"/>
                  <a:t>-test statistic. In order to check the conditions are met, we need to calculate the sample proportions for each population.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370"/>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TotalTime>
  <Words>2436</Words>
  <Application>Microsoft Office PowerPoint</Application>
  <PresentationFormat>On-screen Show (4:3)</PresentationFormat>
  <Paragraphs>140</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Calibri</vt:lpstr>
      <vt:lpstr>Arial</vt:lpstr>
      <vt:lpstr>Courier New</vt:lpstr>
      <vt:lpstr>Cambria Math</vt:lpstr>
      <vt:lpstr>Office Theme</vt:lpstr>
      <vt:lpstr>Section 11.4</vt:lpstr>
      <vt:lpstr>Memory Booster</vt:lpstr>
      <vt:lpstr>Formula: Test Statistic for a Hypothesis Test for Two Population Proportions</vt:lpstr>
      <vt:lpstr>Note</vt:lpstr>
      <vt:lpstr>Procedure: Rejection Regions for Hypothesis Tests for Population Proportions</vt:lpstr>
      <vt:lpstr>Procedure: Conclusions Using p-Values</vt:lpstr>
      <vt:lpstr>Example 11.4.1: Hypothesis Test for Two Population Proportions (Left-Tailed)</vt:lpstr>
      <vt:lpstr>Example 11.4.1: Hypothesis Test for Two Population Proportions (Left-Tailed) (cont.)</vt:lpstr>
      <vt:lpstr>Example 11.4.1: Hypothesis Test for Two Population Proportions (Left-Tailed) (cont.)</vt:lpstr>
      <vt:lpstr>Example 11.4.1: Hypothesis Test for Two Population Proportions (Left-Tailed) (cont.)</vt:lpstr>
      <vt:lpstr>Example 11.4.1: Hypothesis Test for Two Population Proportions (Left-Tailed) (cont.)</vt:lpstr>
      <vt:lpstr>Example 11.4.1: Hypothesis Test for Two Population Proportions (Left-Tailed) (cont.)</vt:lpstr>
      <vt:lpstr>Example 11.4.1: Hypothesis Test for Two Population Proportions (Left-Tailed) (cont.)</vt:lpstr>
      <vt:lpstr>Technology</vt:lpstr>
      <vt:lpstr>Example 11.4.1: Hypothesis Test for Two Population Proportions (Left-Tailed) (cont.)</vt:lpstr>
      <vt:lpstr>Example 11.4.1: Hypothesis Test for Two Population Proportions (Left-Tailed) (cont.)</vt:lpstr>
      <vt:lpstr>Example 11.4.1: Hypothesis Test for Two Population Proportions (Left-Tailed) (cont.)</vt:lpstr>
      <vt:lpstr>Example 11.4.1: Hypothesis Test for Two Population Proportions (Left-Tailed) (cont.)</vt:lpstr>
      <vt:lpstr>Example 11.4.1: Hypothesis Test for Two Population Proportions (Left-Tailed) (cont.)</vt:lpstr>
      <vt:lpstr>Example 11.4.1: Hypothesis Test for Two Population Proportions (Left-Tailed) (cont.)</vt:lpstr>
      <vt:lpstr>Example 11.4.1: Hypothesis Test for Two Population Proportions (Left-Tailed) (cont.)</vt:lpstr>
      <vt:lpstr>Example 11.4.1: Hypothesis Test for Two Population Proportions (Left-Tailed) (cont.)</vt:lpstr>
      <vt:lpstr>Caution</vt:lpstr>
      <vt:lpstr>Rounding Rule</vt:lpstr>
      <vt:lpstr>Example 11.4.2: Hypothesis Test for Two Population Proportions (Two-Tailed)</vt:lpstr>
      <vt:lpstr>Example 11.4.2: Hypothesis Test for Two Population Proportions (Two-Tailed) (cont.)</vt:lpstr>
      <vt:lpstr>Example 11.4.2: Hypothesis Test for Two Population Proportions (Two-Tailed) (cont.)</vt:lpstr>
      <vt:lpstr>Example 11.4.2: Hypothesis Test for Two Population Proportions (Two-Tailed) (cont.)</vt:lpstr>
      <vt:lpstr>Example 11.4.2: Hypothesis Test for Two Population Proportions (Two-Tailed) (cont.)</vt:lpstr>
      <vt:lpstr>Example 11.4.2: Hypothesis Test for Two Population Proportions (Two-Tailed) (cont.)</vt:lpstr>
      <vt:lpstr>Example 11.4.2: Hypothesis Test for Two Population Proportions (Two-Tailed) (cont.)</vt:lpstr>
      <vt:lpstr>Example 11.4.2: Hypothesis Test for Two Population Proportions (Two-Tailed) (cont.)</vt:lpstr>
      <vt:lpstr>Example 11.4.2: Hypothesis Test for Two Population Proportions (Two-Tailed) (cont.)</vt:lpstr>
      <vt:lpstr>Example 11.4.2: Hypothesis Test for Two Population Proportions (Two-Tailed) (cont.)</vt:lpstr>
      <vt:lpstr>Example 11.4.2: Hypothesis Test for Two Population Proportions (Two-Tailed) (cont.)</vt:lpstr>
      <vt:lpstr>Example 11.4.2: Hypothesis Test for Two Population Proportions (Two-Tailed) (cont.)</vt:lpstr>
      <vt:lpstr>Example 11.4.2: Hypothesis Test for Two Population Proportions (Two-Tailed) (cont.)</vt:lpstr>
      <vt:lpstr>Example 11.4.2: Hypothesis Test for Two Population Proportions (Two-Tailed) (cont.)</vt:lpstr>
      <vt:lpstr>Example 11.4.2: Hypothesis Test for Two Population Proportions (Two-Tailed)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Allison Conger</cp:lastModifiedBy>
  <cp:revision>126</cp:revision>
  <dcterms:created xsi:type="dcterms:W3CDTF">2013-04-26T14:43:13Z</dcterms:created>
  <dcterms:modified xsi:type="dcterms:W3CDTF">2020-06-03T16:35:42Z</dcterms:modified>
</cp:coreProperties>
</file>