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5" r:id="rId18"/>
    <p:sldId id="276" r:id="rId19"/>
    <p:sldId id="277" r:id="rId20"/>
    <p:sldId id="278" r:id="rId21"/>
    <p:sldId id="279" r:id="rId22"/>
    <p:sldId id="305" r:id="rId23"/>
    <p:sldId id="280" r:id="rId24"/>
    <p:sldId id="281" r:id="rId25"/>
    <p:sldId id="282" r:id="rId26"/>
    <p:sldId id="283" r:id="rId27"/>
    <p:sldId id="285" r:id="rId28"/>
    <p:sldId id="30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 id="304" r:id="rId43"/>
    <p:sldId id="300" r:id="rId44"/>
    <p:sldId id="301" r:id="rId45"/>
    <p:sldId id="302" r:id="rId46"/>
  </p:sldIdLst>
  <p:sldSz cx="9144000" cy="6858000" type="screen4x3"/>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Sindhusha" initials="S" lastIdx="2" clrIdx="1">
    <p:extLst>
      <p:ext uri="{19B8F6BF-5375-455C-9EA6-DF929625EA0E}">
        <p15:presenceInfo xmlns:p15="http://schemas.microsoft.com/office/powerpoint/2012/main" userId="01d48f91606cf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0" d="100"/>
          <a:sy n="110" d="100"/>
        </p:scale>
        <p:origin x="26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Two Population Variances</a:t>
            </a:r>
          </a:p>
        </p:txBody>
      </p:sp>
      <p:sp>
        <p:nvSpPr>
          <p:cNvPr id="3" name="Title 2"/>
          <p:cNvSpPr>
            <a:spLocks noGrp="1"/>
          </p:cNvSpPr>
          <p:nvPr>
            <p:ph type="title"/>
          </p:nvPr>
        </p:nvSpPr>
        <p:spPr/>
        <p:txBody>
          <a:bodyPr/>
          <a:lstStyle/>
          <a:p>
            <a:r>
              <a:t>Section 11.5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b="1"/>
                </a:pPr>
                <a:r>
                  <a:rPr sz="2800" dirty="0"/>
                  <a:t>Step 1: State the null and alternative hypotheses.</a:t>
                </a:r>
              </a:p>
              <a:p>
                <a:pPr>
                  <a:defRPr sz="2800"/>
                </a:pPr>
                <a:r>
                  <a:rPr sz="2800" dirty="0"/>
                  <a:t>Let's represent the population variance of the values of professors</a:t>
                </a:r>
                <a:r>
                  <a:rPr lang="en-US" sz="2800" dirty="0"/>
                  <a:t>'</a:t>
                </a:r>
                <a:r>
                  <a:rPr sz="2800" dirty="0"/>
                  <a:t> cars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oMath>
                </a14:m>
                <a:r>
                  <a:rPr sz="2800" dirty="0"/>
                  <a:t> and the population variance of the values of students' cars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dirty="0"/>
                  <a:t>. Then the claim that the variance of the professors' cars is smaller than that of the students' is written mathematically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&lt;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dirty="0"/>
                  <a:t>. The null and alternative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dirty="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&lt;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33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Since we are comparing the variances of two normally distributed populations using independent, simple random samples, the conditions have been met and we can use the </a:t>
                </a:r>
                <a14:m>
                  <m:oMath xmlns:m="http://schemas.openxmlformats.org/officeDocument/2006/math">
                    <m:r>
                      <a:rPr>
                        <a:latin typeface="Cambria Math" panose="02040503050406030204" pitchFamily="18" charset="0"/>
                      </a:rPr>
                      <m:t>𝐹</m:t>
                    </m:r>
                  </m:oMath>
                </a14:m>
                <a:r>
                  <a:rPr sz="2800"/>
                  <a:t>-test statistic. In this problem,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r>
              <a:rPr sz="2800"/>
              <a:t>The following values were given in the problem.</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AFF178C-8F85-4763-B43D-EEB46CB69900}"/>
                  </a:ext>
                </a:extLst>
              </p:cNvPr>
              <p:cNvGraphicFramePr>
                <a:graphicFrameLocks/>
              </p:cNvGraphicFramePr>
              <p:nvPr>
                <p:extLst>
                  <p:ext uri="{D42A27DB-BD31-4B8C-83A1-F6EECF244321}">
                    <p14:modId xmlns:p14="http://schemas.microsoft.com/office/powerpoint/2010/main" val="2966073643"/>
                  </p:ext>
                </p:extLst>
              </p:nvPr>
            </p:nvGraphicFramePr>
            <p:xfrm>
              <a:off x="457200" y="2819400"/>
              <a:ext cx="8229600" cy="111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Professors</a:t>
                          </a:r>
                        </a:p>
                      </a:txBody>
                      <a:tcPr/>
                    </a:tc>
                    <a:tc>
                      <a:txBody>
                        <a:bodyPr/>
                        <a:lstStyle/>
                        <a:p>
                          <a:pPr algn="ctr">
                            <a:defRPr sz="1800" b="1"/>
                          </a:pPr>
                          <a:r>
                            <a:t>Students</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𝑛</m:t>
                                    </m:r>
                                  </m:e>
                                  <m:sub>
                                    <m:r>
                                      <a:rPr sz="1800">
                                        <a:latin typeface="Cambria Math"/>
                                      </a:rPr>
                                      <m:t>1</m:t>
                                    </m:r>
                                  </m:sub>
                                </m:sSub>
                                <m:r>
                                  <a:rPr sz="1800">
                                    <a:latin typeface="Cambria Math"/>
                                  </a:rPr>
                                  <m:t>=15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𝑛</m:t>
                                    </m:r>
                                  </m:e>
                                  <m:sub>
                                    <m:r>
                                      <a:rPr sz="1800">
                                        <a:latin typeface="Cambria Math"/>
                                      </a:rPr>
                                      <m:t>2</m:t>
                                    </m:r>
                                  </m:sub>
                                </m:sSub>
                                <m:r>
                                  <a:rPr sz="1800">
                                    <a:latin typeface="Cambria Math"/>
                                  </a:rPr>
                                  <m:t>=14</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bSup>
                                  <m:sSubSupPr>
                                    <m:ctrlPr>
                                      <a:rPr sz="1800" i="1">
                                        <a:latin typeface="Cambria Math" panose="02040503050406030204" pitchFamily="18" charset="0"/>
                                      </a:rPr>
                                    </m:ctrlPr>
                                  </m:sSubSupPr>
                                  <m:e>
                                    <m:r>
                                      <a:rPr sz="1800">
                                        <a:latin typeface="Cambria Math"/>
                                      </a:rPr>
                                      <m:t>𝑠</m:t>
                                    </m:r>
                                  </m:e>
                                  <m:sub>
                                    <m:r>
                                      <a:rPr sz="1800">
                                        <a:latin typeface="Cambria Math"/>
                                      </a:rPr>
                                      <m:t>1</m:t>
                                    </m:r>
                                  </m:sub>
                                  <m:sup>
                                    <m:r>
                                      <a:rPr sz="1800">
                                        <a:latin typeface="Cambria Math"/>
                                      </a:rPr>
                                      <m:t>2</m:t>
                                    </m:r>
                                  </m:sup>
                                </m:sSubSup>
                                <m:r>
                                  <a:rPr sz="1800">
                                    <a:latin typeface="Cambria Math"/>
                                  </a:rPr>
                                  <m:t>=34,057</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bSup>
                                  <m:sSubSupPr>
                                    <m:ctrlPr>
                                      <a:rPr sz="1800" i="1">
                                        <a:latin typeface="Cambria Math" panose="02040503050406030204" pitchFamily="18" charset="0"/>
                                      </a:rPr>
                                    </m:ctrlPr>
                                  </m:sSubSupPr>
                                  <m:e>
                                    <m:r>
                                      <a:rPr sz="1800">
                                        <a:latin typeface="Cambria Math"/>
                                      </a:rPr>
                                      <m:t>𝑠</m:t>
                                    </m:r>
                                  </m:e>
                                  <m:sub>
                                    <m:r>
                                      <a:rPr sz="1800">
                                        <a:latin typeface="Cambria Math"/>
                                      </a:rPr>
                                      <m:t>2</m:t>
                                    </m:r>
                                  </m:sub>
                                  <m:sup>
                                    <m:r>
                                      <a:rPr sz="1800">
                                        <a:latin typeface="Cambria Math"/>
                                      </a:rPr>
                                      <m:t>2</m:t>
                                    </m:r>
                                  </m:sup>
                                </m:sSubSup>
                                <m:r>
                                  <a:rPr sz="1800">
                                    <a:latin typeface="Cambria Math"/>
                                  </a:rPr>
                                  <m:t>=45,923</m:t>
                                </m:r>
                              </m:oMath>
                            </m:oMathPara>
                          </a14:m>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AFF178C-8F85-4763-B43D-EEB46CB69900}"/>
                  </a:ext>
                </a:extLst>
              </p:cNvPr>
              <p:cNvGraphicFramePr>
                <a:graphicFrameLocks/>
              </p:cNvGraphicFramePr>
              <p:nvPr>
                <p:extLst>
                  <p:ext uri="{D42A27DB-BD31-4B8C-83A1-F6EECF244321}">
                    <p14:modId xmlns:p14="http://schemas.microsoft.com/office/powerpoint/2010/main" val="2966073643"/>
                  </p:ext>
                </p:extLst>
              </p:nvPr>
            </p:nvGraphicFramePr>
            <p:xfrm>
              <a:off x="457200" y="2819400"/>
              <a:ext cx="8229600" cy="111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Professors</a:t>
                          </a:r>
                        </a:p>
                      </a:txBody>
                      <a:tcPr/>
                    </a:tc>
                    <a:tc>
                      <a:txBody>
                        <a:bodyPr/>
                        <a:lstStyle/>
                        <a:p>
                          <a:pPr algn="ctr">
                            <a:defRPr sz="1800" b="1"/>
                          </a:pPr>
                          <a:r>
                            <a:t>Students</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104918"/>
                          </a:stretch>
                        </a:blipFill>
                      </a:tcPr>
                    </a:tc>
                    <a:tc>
                      <a:txBody>
                        <a:bodyPr/>
                        <a:lstStyle/>
                        <a:p>
                          <a:endParaRPr lang="en-US"/>
                        </a:p>
                      </a:txBody>
                      <a:tcPr>
                        <a:blipFill>
                          <a:blip r:embed="rId2"/>
                          <a:stretch>
                            <a:fillRect l="-100296" t="-108197" r="-741" b="-104918"/>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4918"/>
                          </a:stretch>
                        </a:blipFill>
                      </a:tcPr>
                    </a:tc>
                    <a:tc>
                      <a:txBody>
                        <a:bodyPr/>
                        <a:lstStyle/>
                        <a:p>
                          <a:endParaRPr lang="en-US"/>
                        </a:p>
                      </a:txBody>
                      <a:tcPr>
                        <a:blipFill>
                          <a:blip r:embed="rId2"/>
                          <a:stretch>
                            <a:fillRect l="-100296" t="-208197" r="-741" b="-4918"/>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Tables:</a:t>
                </a:r>
              </a:p>
              <a:p>
                <a:pPr>
                  <a:defRPr sz="2800"/>
                </a:pPr>
                <a:r>
                  <a:rPr sz="2800"/>
                  <a:t>If you are using tables to find the rejection region when drawing your conclusion, you will need to calculate the </a:t>
                </a:r>
                <a14:m>
                  <m:oMath xmlns:m="http://schemas.openxmlformats.org/officeDocument/2006/math">
                    <m:r>
                      <a:rPr>
                        <a:latin typeface="Cambria Math" panose="02040503050406030204" pitchFamily="18" charset="0"/>
                      </a:rPr>
                      <m:t>𝐹</m:t>
                    </m:r>
                  </m:oMath>
                </a14:m>
                <a:r>
                  <a:rPr sz="2800"/>
                  <a:t>-test statistic as follows.</a:t>
                </a:r>
              </a:p>
              <a:p>
                <a:pPr algn="ctr"/>
                <a:r>
                  <a:t>​</a:t>
                </a:r>
              </a:p>
              <a:p>
                <a:pPr algn="l"/>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311659"/>
                  </p:ext>
                </p:extLst>
              </p:nvPr>
            </p:nvGraphicFramePr>
            <p:xfrm>
              <a:off x="1981200" y="3200400"/>
              <a:ext cx="3657600" cy="214357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a:t>​</a:t>
                          </a:r>
                          <a14:m>
                            <m:oMath xmlns:m="http://schemas.openxmlformats.org/officeDocument/2006/math">
                              <m:r>
                                <a:rPr sz="2800">
                                  <a:latin typeface="Cambria Math"/>
                                </a:rPr>
                                <m:t>𝐹</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sSubSup>
                                    <m:sSubSupPr>
                                      <m:ctrlPr>
                                        <a:rPr sz="2800" i="1">
                                          <a:latin typeface="Cambria Math" panose="02040503050406030204" pitchFamily="18" charset="0"/>
                                        </a:rPr>
                                      </m:ctrlPr>
                                    </m:sSubSupPr>
                                    <m:e>
                                      <m:r>
                                        <a:rPr sz="2800">
                                          <a:latin typeface="Cambria Math"/>
                                        </a:rPr>
                                        <m:t>𝑠</m:t>
                                      </m:r>
                                    </m:e>
                                    <m:sub>
                                      <m:r>
                                        <a:rPr sz="2800">
                                          <a:latin typeface="Cambria Math"/>
                                        </a:rPr>
                                        <m:t>1</m:t>
                                      </m:r>
                                    </m:sub>
                                    <m:sup>
                                      <m:r>
                                        <a:rPr sz="2800">
                                          <a:latin typeface="Cambria Math"/>
                                        </a:rPr>
                                        <m:t>2</m:t>
                                      </m:r>
                                    </m:sup>
                                  </m:sSubSup>
                                </m:num>
                                <m:den>
                                  <m:sSubSup>
                                    <m:sSubSupPr>
                                      <m:ctrlPr>
                                        <a:rPr sz="2800" i="1">
                                          <a:latin typeface="Cambria Math" panose="02040503050406030204" pitchFamily="18" charset="0"/>
                                        </a:rPr>
                                      </m:ctrlPr>
                                    </m:sSubSupPr>
                                    <m:e>
                                      <m:r>
                                        <a:rPr sz="2800">
                                          <a:latin typeface="Cambria Math"/>
                                        </a:rPr>
                                        <m:t>𝑠</m:t>
                                      </m:r>
                                    </m:e>
                                    <m:sub>
                                      <m:r>
                                        <a:rPr sz="2800">
                                          <a:latin typeface="Cambria Math"/>
                                        </a:rPr>
                                        <m:t>2</m:t>
                                      </m:r>
                                    </m:sub>
                                    <m:sup>
                                      <m:r>
                                        <a:rPr sz="2800">
                                          <a:latin typeface="Cambria Math"/>
                                        </a:rPr>
                                        <m:t>2</m:t>
                                      </m:r>
                                    </m:sup>
                                  </m:sSubSup>
                                </m:den>
                              </m:f>
                            </m:oMath>
                          </a14:m>
                          <a:endParaRPr sz="2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𝐹</m:t>
                                  </m:r>
                                </m:e>
                              </m:phant>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34,057</m:t>
                                  </m:r>
                                </m:num>
                                <m:den>
                                  <m:r>
                                    <a:rPr sz="2800">
                                      <a:latin typeface="Cambria Math"/>
                                    </a:rPr>
                                    <m:t>45,923</m:t>
                                  </m:r>
                                </m:den>
                              </m:f>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𝐹</m:t>
                                  </m:r>
                                </m:e>
                              </m:phant>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≈0.7416</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5311659"/>
                  </p:ext>
                </p:extLst>
              </p:nvPr>
            </p:nvGraphicFramePr>
            <p:xfrm>
              <a:off x="1981200" y="3200400"/>
              <a:ext cx="3657600" cy="214357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816356">
                    <a:tc>
                      <a:txBody>
                        <a:bodyPr/>
                        <a:lstStyle/>
                        <a:p>
                          <a:endParaRPr lang="en-US"/>
                        </a:p>
                      </a:txBody>
                      <a:tcPr marL="36576" marR="36576" marT="36576" marB="36576" anchor="ctr">
                        <a:blipFill>
                          <a:blip r:embed="rId3"/>
                          <a:stretch>
                            <a:fillRect r="-100000" b="-178358"/>
                          </a:stretch>
                        </a:blipFill>
                      </a:tcPr>
                    </a:tc>
                    <a:tc>
                      <a:txBody>
                        <a:bodyPr/>
                        <a:lstStyle/>
                        <a:p>
                          <a:endParaRPr lang="en-US"/>
                        </a:p>
                      </a:txBody>
                      <a:tcPr marL="36576" marR="36576" marT="36576" marB="36576" anchor="ctr">
                        <a:blipFill>
                          <a:blip r:embed="rId3"/>
                          <a:stretch>
                            <a:fillRect l="-100000" b="-178358"/>
                          </a:stretch>
                        </a:blipFill>
                      </a:tcPr>
                    </a:tc>
                    <a:extLst>
                      <a:ext uri="{0D108BD9-81ED-4DB2-BD59-A6C34878D82A}">
                        <a16:rowId xmlns:a16="http://schemas.microsoft.com/office/drawing/2014/main" val="10000"/>
                      </a:ext>
                    </a:extLst>
                  </a:tr>
                  <a:tr h="717614">
                    <a:tc>
                      <a:txBody>
                        <a:bodyPr/>
                        <a:lstStyle/>
                        <a:p>
                          <a:endParaRPr lang="en-US"/>
                        </a:p>
                      </a:txBody>
                      <a:tcPr marL="36576" marR="36576" marT="36576" marB="36576" anchor="ctr">
                        <a:blipFill>
                          <a:blip r:embed="rId3"/>
                          <a:stretch>
                            <a:fillRect t="-113559" r="-100000" b="-102542"/>
                          </a:stretch>
                        </a:blipFill>
                      </a:tcPr>
                    </a:tc>
                    <a:tc>
                      <a:txBody>
                        <a:bodyPr/>
                        <a:lstStyle/>
                        <a:p>
                          <a:endParaRPr lang="en-US"/>
                        </a:p>
                      </a:txBody>
                      <a:tcPr marL="36576" marR="36576" marT="36576" marB="36576" anchor="ctr">
                        <a:blipFill>
                          <a:blip r:embed="rId3"/>
                          <a:stretch>
                            <a:fillRect l="-100000" t="-113559" b="-102542"/>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52000" r="-100000" b="-21000"/>
                          </a:stretch>
                        </a:blipFill>
                      </a:tcPr>
                    </a:tc>
                    <a:tc>
                      <a:txBody>
                        <a:bodyPr/>
                        <a:lstStyle/>
                        <a:p>
                          <a:endParaRPr lang="en-US"/>
                        </a:p>
                      </a:txBody>
                      <a:tcPr marL="36576" marR="36576" marT="36576" marB="36576" anchor="ctr">
                        <a:blipFill>
                          <a:blip r:embed="rId3"/>
                          <a:stretch>
                            <a:fillRect l="-100000" t="-252000" b="-21000"/>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r>
                  <a:rPr sz="2800" dirty="0"/>
                  <a:t>The calculator requires that we input the sample standard deviations and not the variances. Taking the square roots of the sample variances gives us the sample standard deviations we need.</a:t>
                </a:r>
              </a:p>
              <a:p>
                <a:pPr>
                  <a:defRPr sz="2800"/>
                </a:pPr>
                <a:r>
                  <a:rPr sz="2800" dirty="0"/>
                  <a:t>Professors: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34.057</m:t>
                        </m:r>
                      </m:e>
                    </m:rad>
                    <m:r>
                      <a:rPr>
                        <a:latin typeface="Cambria Math" panose="02040503050406030204" pitchFamily="18" charset="0"/>
                      </a:rPr>
                      <m:t>≈184.5453</m:t>
                    </m:r>
                  </m:oMath>
                </a14:m>
                <a:endParaRPr sz="2800" dirty="0"/>
              </a:p>
              <a:p>
                <a:pPr>
                  <a:defRPr sz="2800"/>
                </a:pPr>
                <a:r>
                  <a:rPr sz="2800" dirty="0"/>
                  <a:t>Students: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45.923</m:t>
                        </m:r>
                      </m:e>
                    </m:rad>
                    <m:r>
                      <a:rPr>
                        <a:latin typeface="Cambria Math" panose="02040503050406030204" pitchFamily="18" charset="0"/>
                      </a:rPr>
                      <m:t>≈214.2965</m:t>
                    </m:r>
                  </m:oMath>
                </a14:m>
                <a:endParaRPr sz="2800" dirty="0"/>
              </a:p>
              <a:p>
                <a:pPr>
                  <a:defRPr sz="2800"/>
                </a:pPr>
                <a:r>
                  <a:rPr sz="2800" dirty="0"/>
                  <a:t>Under </a:t>
                </a:r>
                <a:r>
                  <a:rPr sz="2800" b="1" dirty="0"/>
                  <a:t>STAT&gt;TESTS</a:t>
                </a:r>
                <a:r>
                  <a:rPr sz="2800" dirty="0"/>
                  <a:t> choose option </a:t>
                </a:r>
                <a:r>
                  <a:rPr sz="2800" b="1" dirty="0"/>
                  <a:t>2-SampFTest</a:t>
                </a:r>
                <a:r>
                  <a:rPr sz="2800" dirty="0"/>
                  <a:t>. Because we have sample statistics and not the original data, choose </a:t>
                </a:r>
                <a:r>
                  <a:rPr sz="2800" b="1" dirty="0"/>
                  <a:t>Stats</a:t>
                </a:r>
                <a:r>
                  <a:rPr sz="2800" dirty="0"/>
                  <a:t> and enter the appropriate values along with </a:t>
                </a:r>
                <a14:m>
                  <m:oMath xmlns:m="http://schemas.openxmlformats.org/officeDocument/2006/math">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oMath>
                </a14:m>
                <a:r>
                  <a:rPr sz="2800" dirty="0"/>
                  <a:t> for a left-tailed test as shown in the </a:t>
                </a:r>
                <a:r>
                  <a:rPr lang="en-US" sz="2800" dirty="0"/>
                  <a:t>following </a:t>
                </a:r>
                <a:r>
                  <a:rPr sz="2800" dirty="0"/>
                  <a:t>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85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p:pic>
        <p:nvPicPr>
          <p:cNvPr id="5" name="Content Placeholder 4">
            <a:extLst>
              <a:ext uri="{FF2B5EF4-FFF2-40B4-BE49-F238E27FC236}">
                <a16:creationId xmlns:a16="http://schemas.microsoft.com/office/drawing/2014/main" id="{F414E8D0-1F5F-4E7E-8F39-443BE2D5EAE8}"/>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516480" y="2058653"/>
            <a:ext cx="4111040" cy="274069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Choosing </a:t>
                </a:r>
                <a:r>
                  <a:rPr sz="2800" b="1"/>
                  <a:t>Calculate</a:t>
                </a:r>
                <a:r>
                  <a:rPr sz="2800"/>
                  <a:t> produces the following screenshot showing the alternative hypothesis, the </a:t>
                </a:r>
                <a14:m>
                  <m:oMath xmlns:m="http://schemas.openxmlformats.org/officeDocument/2006/math">
                    <m:r>
                      <a:rPr>
                        <a:latin typeface="Cambria Math" panose="02040503050406030204" pitchFamily="18" charset="0"/>
                      </a:rPr>
                      <m:t>𝐹</m:t>
                    </m:r>
                  </m:oMath>
                </a14:m>
                <a:r>
                  <a:rPr sz="2800"/>
                  <a:t>-test statistic, and the </a:t>
                </a:r>
                <a14:m>
                  <m:oMath xmlns:m="http://schemas.openxmlformats.org/officeDocument/2006/math">
                    <m:r>
                      <a:rPr>
                        <a:latin typeface="Cambria Math" panose="02040503050406030204" pitchFamily="18" charset="0"/>
                      </a:rPr>
                      <m:t>𝑝</m:t>
                    </m:r>
                  </m:oMath>
                </a14:m>
                <a:r>
                  <a:rPr sz="2800"/>
                  <a:t>-value. Notice the other lines repeat the statistics we entered.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B8B4440D-43E9-4584-8D18-C1B47BE45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2959092"/>
            <a:ext cx="4571622" cy="304774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813522"/>
              </a:xfrm>
            </p:spPr>
            <p:txBody>
              <a:bodyPr>
                <a:normAutofit/>
              </a:bodyPr>
              <a:lstStyle/>
              <a:p>
                <a:pPr>
                  <a:defRPr sz="2800"/>
                </a:pPr>
                <a:r>
                  <a:rPr sz="2800"/>
                  <a:t>For instructions on performing a two sample </a:t>
                </a:r>
                <a14:m>
                  <m:oMath xmlns:m="http://schemas.openxmlformats.org/officeDocument/2006/math">
                    <m:r>
                      <a:rPr>
                        <a:latin typeface="Cambria Math" panose="02040503050406030204" pitchFamily="18" charset="0"/>
                      </a:rPr>
                      <m:t>𝐹</m:t>
                    </m:r>
                  </m:oMath>
                </a14:m>
                <a:r>
                  <a:rPr sz="2800"/>
                  <a:t>-test, please visit stat.hawkeslearning.com and navigate to </a:t>
                </a:r>
                <a:r>
                  <a:rPr b="1"/>
                  <a:t>Technology Instructions &gt; Hypothesis Testing &gt; Two Sample F-Test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813522"/>
              </a:xfrm>
              <a:blipFill>
                <a:blip r:embed="rId2"/>
                <a:stretch>
                  <a:fillRect l="-1328" t="-2649" b="-794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a:t>Step 4: Draw a conclusion and interpret the decision.</a:t>
                </a:r>
              </a:p>
              <a:p>
                <a:pPr>
                  <a:defRPr sz="2800"/>
                </a:pPr>
                <a:r>
                  <a:rPr sz="2800"/>
                  <a:t>We can use either rejection regions or </a:t>
                </a:r>
                <a14:m>
                  <m:oMath xmlns:m="http://schemas.openxmlformats.org/officeDocument/2006/math">
                    <m:r>
                      <a:rPr>
                        <a:latin typeface="Cambria Math" panose="02040503050406030204" pitchFamily="18" charset="0"/>
                      </a:rPr>
                      <m:t>𝑝</m:t>
                    </m:r>
                  </m:oMath>
                </a14:m>
                <a:r>
                  <a:rPr sz="2800"/>
                  <a:t>-values to determine the conclusion to the hypothesis test.</a:t>
                </a:r>
              </a:p>
              <a:p>
                <a:pPr>
                  <a:defRPr b="1"/>
                </a:pPr>
                <a:r>
                  <a:rPr sz="2800"/>
                  <a:t>Method 1: Rejection Regions</a:t>
                </a:r>
              </a:p>
              <a:p>
                <a:pPr>
                  <a:defRPr sz="2800"/>
                </a:pPr>
                <a:r>
                  <a:rPr sz="2800"/>
                  <a:t>Looking at the alternative hypothesis, we see that this is a left-tailed test. The critical </a:t>
                </a:r>
                <a14:m>
                  <m:oMath xmlns:m="http://schemas.openxmlformats.org/officeDocument/2006/math">
                    <m:r>
                      <a:rPr>
                        <a:latin typeface="Cambria Math" panose="02040503050406030204" pitchFamily="18" charset="0"/>
                      </a:rPr>
                      <m:t>𝐹</m:t>
                    </m:r>
                  </m:oMath>
                </a14:m>
                <a:r>
                  <a:rPr sz="2800"/>
                  <a:t>-value for a left-tailed test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𝛼</m:t>
                            </m:r>
                          </m:e>
                        </m:d>
                      </m:sub>
                    </m:sSub>
                  </m:oMath>
                </a14:m>
                <a:r>
                  <a:rPr sz="2800"/>
                  <a:t>, so we will use the section of the </a:t>
                </a:r>
                <a14:m>
                  <m:oMath xmlns:m="http://schemas.openxmlformats.org/officeDocument/2006/math">
                    <m:r>
                      <a:rPr>
                        <a:latin typeface="Cambria Math" panose="02040503050406030204" pitchFamily="18" charset="0"/>
                      </a:rPr>
                      <m:t>𝐹</m:t>
                    </m:r>
                  </m:oMath>
                </a14:m>
                <a:r>
                  <a:rPr sz="2800"/>
                  <a:t> table for an area of </a:t>
                </a:r>
                <a14:m>
                  <m:oMath xmlns:m="http://schemas.openxmlformats.org/officeDocument/2006/math">
                    <m:r>
                      <a:rPr>
                        <a:latin typeface="Cambria Math" panose="02040503050406030204" pitchFamily="18" charset="0"/>
                      </a:rPr>
                      <m:t>1−</m:t>
                    </m:r>
                    <m:r>
                      <a:rPr>
                        <a:latin typeface="Cambria Math" panose="02040503050406030204" pitchFamily="18" charset="0"/>
                      </a:rPr>
                      <m:t>𝛼</m:t>
                    </m:r>
                    <m:r>
                      <a:rPr>
                        <a:latin typeface="Cambria Math" panose="02040503050406030204" pitchFamily="18" charset="0"/>
                      </a:rPr>
                      <m:t>=0.90</m:t>
                    </m:r>
                  </m:oMath>
                </a14:m>
                <a:r>
                  <a:rPr sz="2800"/>
                  <a:t> in the right tail of the distribution. Using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−1=14</m:t>
                    </m:r>
                  </m:oMath>
                </a14:m>
                <a:r>
                  <a:rPr sz="2800"/>
                  <a:t> degrees of freedom for the numerator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−1=13</m:t>
                    </m:r>
                  </m:oMath>
                </a14:m>
                <a:r>
                  <a:rPr sz="2800"/>
                  <a:t> degrees of freedom for the denominator, we find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𝛼</m:t>
                            </m:r>
                          </m:e>
                        </m:d>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0.900</m:t>
                        </m:r>
                      </m:sub>
                    </m:sSub>
                    <m:r>
                      <a:rPr>
                        <a:latin typeface="Cambria Math" panose="02040503050406030204" pitchFamily="18" charset="0"/>
                      </a:rPr>
                      <m:t>=0.4909</m:t>
                    </m:r>
                  </m:oMath>
                </a14:m>
                <a:r>
                  <a:rPr sz="2800"/>
                  <a:t>. Therefore, we will reject the null hypothesis if </a:t>
                </a:r>
                <a14:m>
                  <m:oMath xmlns:m="http://schemas.openxmlformats.org/officeDocument/2006/math">
                    <m:r>
                      <a:rPr>
                        <a:latin typeface="Cambria Math" panose="02040503050406030204" pitchFamily="18" charset="0"/>
                      </a:rPr>
                      <m:t>𝐹</m:t>
                    </m:r>
                    <m:r>
                      <a:rPr>
                        <a:latin typeface="Cambria Math" panose="02040503050406030204" pitchFamily="18" charset="0"/>
                      </a:rPr>
                      <m:t>≤0.4909</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p:pic>
        <p:nvPicPr>
          <p:cNvPr id="5" name="Content Placeholder 4">
            <a:extLst>
              <a:ext uri="{FF2B5EF4-FFF2-40B4-BE49-F238E27FC236}">
                <a16:creationId xmlns:a16="http://schemas.microsoft.com/office/drawing/2014/main" id="{708A577C-C8DA-47C1-BA20-0B7BB3CFC2E6}"/>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507331"/>
            <a:ext cx="5429250" cy="40005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Sir Ronald Fisher (1890‒1962)</a:t>
            </a:r>
          </a:p>
        </p:txBody>
      </p:sp>
      <p:sp>
        <p:nvSpPr>
          <p:cNvPr id="3" name="Text Placeholder 2"/>
          <p:cNvSpPr>
            <a:spLocks noGrp="1"/>
          </p:cNvSpPr>
          <p:nvPr>
            <p:ph type="body" sz="quarter" idx="10"/>
          </p:nvPr>
        </p:nvSpPr>
        <p:spPr>
          <a:xfrm>
            <a:off x="457200" y="1082078"/>
            <a:ext cx="8229600" cy="4632922"/>
          </a:xfrm>
        </p:spPr>
        <p:txBody>
          <a:bodyPr>
            <a:normAutofit fontScale="92500" lnSpcReduction="20000"/>
          </a:bodyPr>
          <a:lstStyle/>
          <a:p>
            <a:r>
              <a:rPr sz="2800"/>
              <a:t>In 1912 Fisher graduated from the University of Cambridge in mathematics. After leaving Cambridge he had no means of support so he worked on a farm in Canada for a few months. He returned to England and took a job as a statistician. After World War I broke out he tried to enlist but was rejected because of poor eyesight. Fisher then taught mathematics and physics at several English schools until 1919 when he took a position at the Rothamasted Agricultural Experiment Station as chief statistician. As a consequence of taking this position he worked many agricultural experiments. One of his most significant contributions to statistics is the concept of randomization and analysis of variance. Using Fisher’s methods, more than one factor can be studied in an experiment.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Because </a:t>
                </a:r>
                <a14:m>
                  <m:oMath xmlns:m="http://schemas.openxmlformats.org/officeDocument/2006/math">
                    <m:r>
                      <a:rPr lang="en-US">
                        <a:latin typeface="Cambria Math" panose="02040503050406030204" pitchFamily="18" charset="0"/>
                      </a:rPr>
                      <m:t>0.7416&gt;0.4909</m:t>
                    </m:r>
                  </m:oMath>
                </a14:m>
                <a:r>
                  <a:rPr lang="en-US" sz="2800" dirty="0"/>
                  <a:t>, the test statistic is not in the rejection region, so we must fail to reject the null hypothesis.</a:t>
                </a:r>
              </a:p>
              <a:p>
                <a:pPr>
                  <a:defRPr sz="2800" b="1"/>
                </a:pPr>
                <a:r>
                  <a:rPr lang="en-US" sz="2800" dirty="0"/>
                  <a:t>Method 2: </a:t>
                </a:r>
                <a14:m>
                  <m:oMath xmlns:m="http://schemas.openxmlformats.org/officeDocument/2006/math">
                    <m:r>
                      <a:rPr lang="en-US" sz="2800" b="0" i="1" smtClean="0">
                        <a:latin typeface="Cambria Math" panose="02040503050406030204" pitchFamily="18" charset="0"/>
                      </a:rPr>
                      <m:t>𝑝</m:t>
                    </m:r>
                  </m:oMath>
                </a14:m>
                <a:r>
                  <a:rPr lang="en-US" sz="2800" dirty="0"/>
                  <a:t>-Values</a:t>
                </a:r>
              </a:p>
              <a:p>
                <a14:m>
                  <m:oMath xmlns:m="http://schemas.openxmlformats.org/officeDocument/2006/math">
                    <m:r>
                      <a:rPr lang="en-US">
                        <a:latin typeface="Cambria Math" panose="02040503050406030204" pitchFamily="18" charset="0"/>
                      </a:rPr>
                      <m:t>𝑃</m:t>
                    </m:r>
                  </m:oMath>
                </a14:m>
                <a:r>
                  <a:rPr lang="en-US" sz="2800" dirty="0"/>
                  <a:t>-values for the </a:t>
                </a:r>
                <a14:m>
                  <m:oMath xmlns:m="http://schemas.openxmlformats.org/officeDocument/2006/math">
                    <m:r>
                      <a:rPr lang="en-US">
                        <a:latin typeface="Cambria Math" panose="02040503050406030204" pitchFamily="18" charset="0"/>
                      </a:rPr>
                      <m:t>𝐹</m:t>
                    </m:r>
                  </m:oMath>
                </a14:m>
                <a:r>
                  <a:rPr lang="en-US" sz="2800" dirty="0"/>
                  <a:t>-test must be found using technology. We will show the calculator method here. Other methods of technology can be found at stat.hawkeslearning.com.</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11.5.1: Hypothesis Test for Two Population Variances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The </a:t>
                </a:r>
                <a14:m>
                  <m:oMath xmlns:m="http://schemas.openxmlformats.org/officeDocument/2006/math">
                    <m:r>
                      <a:rPr>
                        <a:latin typeface="Cambria Math" panose="02040503050406030204" pitchFamily="18" charset="0"/>
                      </a:rPr>
                      <m:t>𝑝</m:t>
                    </m:r>
                  </m:oMath>
                </a14:m>
                <a:r>
                  <a:rPr sz="2800"/>
                  <a:t>-value shown in the output screenshot in Step 3 is approximately </a:t>
                </a:r>
                <a:r>
                  <a:rPr sz="2800">
                    <a:latin typeface="Cambria Math"/>
                  </a:rPr>
                  <a:t>0.2927</a:t>
                </a:r>
                <a:r>
                  <a:rPr sz="2800"/>
                  <a:t>. Since </a:t>
                </a:r>
                <a:r>
                  <a:rPr sz="2800">
                    <a:latin typeface="Cambria Math"/>
                  </a:rPr>
                  <a:t>0.2927</a:t>
                </a:r>
                <a:r>
                  <a:rPr sz="2800"/>
                  <a:t> is greater than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a:t>, we must fail to reject the null hypothesis.</a:t>
                </a:r>
              </a:p>
              <a:p>
                <a:r>
                  <a:rPr sz="2800" b="1"/>
                  <a:t>Interpretation:</a:t>
                </a:r>
                <a:r>
                  <a:rPr sz="2800"/>
                  <a:t> Thus, at the </a:t>
                </a:r>
                <a:r>
                  <a:rPr sz="2800">
                    <a:latin typeface="Cambria Math"/>
                  </a:rPr>
                  <a:t>0.10</a:t>
                </a:r>
                <a:r>
                  <a:rPr sz="2800"/>
                  <a:t> level of significance, the evidence does not support the graduate student's claim that the values of professors' cars have a smaller variance than the values of students' cars.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89722"/>
          </a:xfrm>
        </p:spPr>
        <p:txBody>
          <a:bodyPr>
            <a:normAutofit fontScale="92500" lnSpcReduction="10000"/>
          </a:bodyPr>
          <a:lstStyle/>
          <a:p>
            <a:pPr>
              <a:defRPr sz="2800"/>
            </a:pPr>
            <a:r>
              <a:rPr sz="2800" dirty="0"/>
              <a:t>For</a:t>
            </a:r>
            <a:r>
              <a:rPr lang="en-US" sz="2800" dirty="0"/>
              <a:t> further</a:t>
            </a:r>
            <a:r>
              <a:rPr sz="2800" dirty="0"/>
              <a:t> instructions on performi</a:t>
            </a:r>
            <a:r>
              <a:rPr lang="en-US" sz="2800" dirty="0"/>
              <a:t>ng a hypothesis test for two population variances using a TI-83/84 Plus calculator or other technology</a:t>
            </a:r>
            <a:r>
              <a:rPr sz="2800" dirty="0"/>
              <a:t>, please visit stat.hawkeslearning.com and navigate to </a:t>
            </a:r>
            <a:r>
              <a:rPr b="1" dirty="0"/>
              <a:t>Technology Instructions &gt; Hypothesis Testing &gt; Two Sample </a:t>
            </a:r>
            <a:r>
              <a:rPr b="1" i="1" dirty="0"/>
              <a:t>F</a:t>
            </a:r>
            <a:r>
              <a:rPr b="1" dirty="0"/>
              <a:t>-Test</a:t>
            </a:r>
            <a:r>
              <a:rPr sz="2800" dirty="0"/>
              <a:t>.</a:t>
            </a:r>
          </a:p>
        </p:txBody>
      </p:sp>
    </p:spTree>
    <p:extLst>
      <p:ext uri="{BB962C8B-B14F-4D97-AF65-F5344CB8AC3E}">
        <p14:creationId xmlns:p14="http://schemas.microsoft.com/office/powerpoint/2010/main" val="314665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11.5.2: Hypothesis Test for Two Population Variances (Right-Tailed)</a:t>
            </a:r>
          </a:p>
        </p:txBody>
      </p:sp>
      <p:sp>
        <p:nvSpPr>
          <p:cNvPr id="3" name="Text Placeholder 2"/>
          <p:cNvSpPr>
            <a:spLocks noGrp="1"/>
          </p:cNvSpPr>
          <p:nvPr>
            <p:ph type="body" sz="quarter" idx="10"/>
          </p:nvPr>
        </p:nvSpPr>
        <p:spPr/>
        <p:txBody>
          <a:bodyPr>
            <a:normAutofit fontScale="92500" lnSpcReduction="10000"/>
          </a:bodyPr>
          <a:lstStyle/>
          <a:p>
            <a:r>
              <a:rPr sz="2800"/>
              <a:t>Suppose that a quality control inspector believes that the candy-making machines on Assembly Line A are not adjusted properly. She thinks that the variance in the sizes of the candy produced by Assembly Line A is greater than the variance in the sizes of the candy produced by Assembly Line B. A random sample of </a:t>
            </a:r>
            <a:r>
              <a:rPr sz="2800">
                <a:latin typeface="Cambria Math"/>
              </a:rPr>
              <a:t>20</a:t>
            </a:r>
            <a:r>
              <a:rPr sz="2800"/>
              <a:t> pieces of candy is taken from each assembly line and measured. The sizes of the candy from Assembly Line A have a sample variance of </a:t>
            </a:r>
            <a:r>
              <a:rPr sz="2800">
                <a:latin typeface="Cambria Math"/>
              </a:rPr>
              <a:t>1.45</a:t>
            </a:r>
            <a:r>
              <a:rPr sz="2800"/>
              <a:t>, while the sizes of the candy from Assembly Line B have a sample variance of </a:t>
            </a:r>
            <a:r>
              <a:rPr sz="2800">
                <a:latin typeface="Cambria Math"/>
              </a:rPr>
              <a:t>0.47</a:t>
            </a:r>
            <a:r>
              <a:rPr sz="2800"/>
              <a:t>. Using a </a:t>
            </a:r>
            <a:r>
              <a:rPr sz="2800">
                <a:latin typeface="Cambria Math"/>
              </a:rPr>
              <a:t>0.01</a:t>
            </a:r>
            <a:r>
              <a:rPr sz="2800"/>
              <a:t> level of significance, perform a hypothesis test to test the quality control inspector's claim. Assume that both populations are normally distributed.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Let's represent the population variance for Assembly Line A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oMath>
                </a14:m>
                <a:r>
                  <a:rPr sz="2800"/>
                  <a:t> and the population variance for Assembly Line B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a:t>. Then the quality control inspector's claim that Assembly Line A has a greater variance than Assembly Line B is written mathematically as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&gt;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a:t>.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&gt;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Since we are comparing the variances of two normally distributed populations using independent, simple random samples, the conditions have all been met and we can use the </a:t>
                </a:r>
                <a14:m>
                  <m:oMath xmlns:m="http://schemas.openxmlformats.org/officeDocument/2006/math">
                    <m:r>
                      <a:rPr>
                        <a:latin typeface="Cambria Math" panose="02040503050406030204" pitchFamily="18" charset="0"/>
                      </a:rPr>
                      <m:t>𝐹</m:t>
                    </m:r>
                  </m:oMath>
                </a14:m>
                <a:r>
                  <a:rPr sz="2800"/>
                  <a:t>-test statistic. In this problem,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66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r>
              <a:rPr sz="2800"/>
              <a:t>The following values were given in the problem.</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1C47BCE-4C48-4626-9D7B-1AAD5E24EA18}"/>
                  </a:ext>
                </a:extLst>
              </p:cNvPr>
              <p:cNvGraphicFramePr>
                <a:graphicFrameLocks/>
              </p:cNvGraphicFramePr>
              <p:nvPr>
                <p:extLst>
                  <p:ext uri="{D42A27DB-BD31-4B8C-83A1-F6EECF244321}">
                    <p14:modId xmlns:p14="http://schemas.microsoft.com/office/powerpoint/2010/main" val="3740722519"/>
                  </p:ext>
                </p:extLst>
              </p:nvPr>
            </p:nvGraphicFramePr>
            <p:xfrm>
              <a:off x="457200" y="2743200"/>
              <a:ext cx="8229600" cy="111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Assembly Line A:</a:t>
                          </a:r>
                        </a:p>
                      </a:txBody>
                      <a:tcPr/>
                    </a:tc>
                    <a:tc>
                      <a:txBody>
                        <a:bodyPr/>
                        <a:lstStyle/>
                        <a:p>
                          <a:pPr algn="ctr">
                            <a:defRPr sz="1800" b="1"/>
                          </a:pPr>
                          <a:r>
                            <a:t>Assembly Line B:</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𝑛</m:t>
                                    </m:r>
                                  </m:e>
                                  <m:sub>
                                    <m:r>
                                      <a:rPr sz="1800">
                                        <a:latin typeface="Cambria Math"/>
                                      </a:rPr>
                                      <m:t>1</m:t>
                                    </m:r>
                                  </m:sub>
                                </m:sSub>
                                <m:r>
                                  <a:rPr sz="1800">
                                    <a:latin typeface="Cambria Math"/>
                                  </a:rPr>
                                  <m:t>=20</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a:rPr>
                                      <m:t>𝑛</m:t>
                                    </m:r>
                                  </m:e>
                                  <m:sub>
                                    <m:r>
                                      <a:rPr sz="1800">
                                        <a:latin typeface="Cambria Math"/>
                                      </a:rPr>
                                      <m:t>2</m:t>
                                    </m:r>
                                  </m:sub>
                                </m:sSub>
                                <m:r>
                                  <a:rPr sz="1800">
                                    <a:latin typeface="Cambria Math"/>
                                  </a:rPr>
                                  <m:t>=20</m:t>
                                </m:r>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bSup>
                                  <m:sSubSupPr>
                                    <m:ctrlPr>
                                      <a:rPr sz="1800" i="1">
                                        <a:latin typeface="Cambria Math" panose="02040503050406030204" pitchFamily="18" charset="0"/>
                                      </a:rPr>
                                    </m:ctrlPr>
                                  </m:sSubSupPr>
                                  <m:e>
                                    <m:r>
                                      <a:rPr sz="1800">
                                        <a:latin typeface="Cambria Math"/>
                                      </a:rPr>
                                      <m:t>𝑠</m:t>
                                    </m:r>
                                  </m:e>
                                  <m:sub>
                                    <m:r>
                                      <a:rPr sz="1800">
                                        <a:latin typeface="Cambria Math"/>
                                      </a:rPr>
                                      <m:t>1</m:t>
                                    </m:r>
                                  </m:sub>
                                  <m:sup>
                                    <m:r>
                                      <a:rPr sz="1800">
                                        <a:latin typeface="Cambria Math"/>
                                      </a:rPr>
                                      <m:t>2</m:t>
                                    </m:r>
                                  </m:sup>
                                </m:sSubSup>
                                <m:r>
                                  <a:rPr sz="1800">
                                    <a:latin typeface="Cambria Math"/>
                                  </a:rPr>
                                  <m:t>=1.45</m:t>
                                </m:r>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bSup>
                                  <m:sSubSupPr>
                                    <m:ctrlPr>
                                      <a:rPr sz="1800" i="1">
                                        <a:latin typeface="Cambria Math" panose="02040503050406030204" pitchFamily="18" charset="0"/>
                                      </a:rPr>
                                    </m:ctrlPr>
                                  </m:sSubSupPr>
                                  <m:e>
                                    <m:r>
                                      <a:rPr sz="1800">
                                        <a:latin typeface="Cambria Math"/>
                                      </a:rPr>
                                      <m:t>𝑠</m:t>
                                    </m:r>
                                  </m:e>
                                  <m:sub>
                                    <m:r>
                                      <a:rPr sz="1800">
                                        <a:latin typeface="Cambria Math"/>
                                      </a:rPr>
                                      <m:t>2</m:t>
                                    </m:r>
                                  </m:sub>
                                  <m:sup>
                                    <m:r>
                                      <a:rPr sz="1800">
                                        <a:latin typeface="Cambria Math"/>
                                      </a:rPr>
                                      <m:t>2</m:t>
                                    </m:r>
                                  </m:sup>
                                </m:sSubSup>
                                <m:r>
                                  <a:rPr sz="1800">
                                    <a:latin typeface="Cambria Math"/>
                                  </a:rPr>
                                  <m:t>=0.47</m:t>
                                </m:r>
                              </m:oMath>
                            </m:oMathPara>
                          </a14:m>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F1C47BCE-4C48-4626-9D7B-1AAD5E24EA18}"/>
                  </a:ext>
                </a:extLst>
              </p:cNvPr>
              <p:cNvGraphicFramePr>
                <a:graphicFrameLocks/>
              </p:cNvGraphicFramePr>
              <p:nvPr>
                <p:extLst>
                  <p:ext uri="{D42A27DB-BD31-4B8C-83A1-F6EECF244321}">
                    <p14:modId xmlns:p14="http://schemas.microsoft.com/office/powerpoint/2010/main" val="3740722519"/>
                  </p:ext>
                </p:extLst>
              </p:nvPr>
            </p:nvGraphicFramePr>
            <p:xfrm>
              <a:off x="457200" y="2743200"/>
              <a:ext cx="8229600" cy="11125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Assembly Line A:</a:t>
                          </a:r>
                        </a:p>
                      </a:txBody>
                      <a:tcPr/>
                    </a:tc>
                    <a:tc>
                      <a:txBody>
                        <a:bodyPr/>
                        <a:lstStyle/>
                        <a:p>
                          <a:pPr algn="ctr">
                            <a:defRPr sz="1800" b="1"/>
                          </a:pPr>
                          <a:r>
                            <a:t>Assembly Line B:</a:t>
                          </a:r>
                        </a:p>
                      </a:txBody>
                      <a:tcPr/>
                    </a:tc>
                    <a:extLst>
                      <a:ext uri="{0D108BD9-81ED-4DB2-BD59-A6C34878D82A}">
                        <a16:rowId xmlns:a16="http://schemas.microsoft.com/office/drawing/2014/main" val="10000"/>
                      </a:ext>
                    </a:extLst>
                  </a:tr>
                  <a:tr h="370840">
                    <a:tc>
                      <a:txBody>
                        <a:bodyPr/>
                        <a:lstStyle/>
                        <a:p>
                          <a:endParaRPr lang="en-US"/>
                        </a:p>
                      </a:txBody>
                      <a:tcPr>
                        <a:blipFill>
                          <a:blip r:embed="rId2"/>
                          <a:stretch>
                            <a:fillRect l="-296" t="-108197" r="-100741" b="-103279"/>
                          </a:stretch>
                        </a:blipFill>
                      </a:tcPr>
                    </a:tc>
                    <a:tc>
                      <a:txBody>
                        <a:bodyPr/>
                        <a:lstStyle/>
                        <a:p>
                          <a:endParaRPr lang="en-US"/>
                        </a:p>
                      </a:txBody>
                      <a:tcPr>
                        <a:blipFill>
                          <a:blip r:embed="rId2"/>
                          <a:stretch>
                            <a:fillRect l="-100296" t="-108197" r="-741" b="-10327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l="-296" t="-208197" r="-100741" b="-3279"/>
                          </a:stretch>
                        </a:blipFill>
                      </a:tcPr>
                    </a:tc>
                    <a:tc>
                      <a:txBody>
                        <a:bodyPr/>
                        <a:lstStyle/>
                        <a:p>
                          <a:endParaRPr lang="en-US"/>
                        </a:p>
                      </a:txBody>
                      <a:tcPr>
                        <a:blipFill>
                          <a:blip r:embed="rId2"/>
                          <a:stretch>
                            <a:fillRect l="-100296" t="-208197" r="-741" b="-3279"/>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p:sp>
        <p:nvSpPr>
          <p:cNvPr id="3" name="Text Placeholder 2"/>
          <p:cNvSpPr>
            <a:spLocks noGrp="1"/>
          </p:cNvSpPr>
          <p:nvPr>
            <p:ph type="body" sz="quarter" idx="10"/>
          </p:nvPr>
        </p:nvSpPr>
        <p:spPr/>
        <p:txBody>
          <a:bodyPr>
            <a:normAutofit/>
          </a:bodyPr>
          <a:lstStyle/>
          <a:p>
            <a:pPr>
              <a:defRPr b="1"/>
            </a:pPr>
            <a:r>
              <a:rPr sz="2800" dirty="0"/>
              <a:t>Tables:</a:t>
            </a:r>
          </a:p>
          <a:p>
            <a:r>
              <a:rPr sz="2800" dirty="0"/>
              <a:t>If you are using tables to find the rejection region when drawing your conclusion, you will need to calculate the F-test statistic as follows.</a:t>
            </a:r>
          </a:p>
          <a:p>
            <a:pPr algn="ctr"/>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797801758"/>
                  </p:ext>
                </p:extLst>
              </p:nvPr>
            </p:nvGraphicFramePr>
            <p:xfrm>
              <a:off x="2400300" y="2971800"/>
              <a:ext cx="4343400" cy="21336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017202">
                    <a:tc>
                      <a:txBody>
                        <a:bodyPr/>
                        <a:lstStyle/>
                        <a:p>
                          <a:pPr algn="r">
                            <a:defRPr sz="1600"/>
                          </a:pPr>
                          <a:r>
                            <a:rPr sz="2800"/>
                            <a:t>​</a:t>
                          </a:r>
                          <a14:m>
                            <m:oMath xmlns:m="http://schemas.openxmlformats.org/officeDocument/2006/math">
                              <m:r>
                                <a:rPr sz="2800">
                                  <a:latin typeface="Cambria Math"/>
                                </a:rPr>
                                <m:t>𝐹</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sSubSup>
                                    <m:sSubSupPr>
                                      <m:ctrlPr>
                                        <a:rPr sz="2800" i="1">
                                          <a:latin typeface="Cambria Math" panose="02040503050406030204" pitchFamily="18" charset="0"/>
                                        </a:rPr>
                                      </m:ctrlPr>
                                    </m:sSubSupPr>
                                    <m:e>
                                      <m:r>
                                        <a:rPr sz="2800">
                                          <a:latin typeface="Cambria Math"/>
                                        </a:rPr>
                                        <m:t>𝑠</m:t>
                                      </m:r>
                                    </m:e>
                                    <m:sub>
                                      <m:r>
                                        <a:rPr sz="2800">
                                          <a:latin typeface="Cambria Math"/>
                                        </a:rPr>
                                        <m:t>1</m:t>
                                      </m:r>
                                    </m:sub>
                                    <m:sup>
                                      <m:r>
                                        <a:rPr sz="2800">
                                          <a:latin typeface="Cambria Math"/>
                                        </a:rPr>
                                        <m:t>2</m:t>
                                      </m:r>
                                    </m:sup>
                                  </m:sSubSup>
                                </m:num>
                                <m:den>
                                  <m:sSubSup>
                                    <m:sSubSupPr>
                                      <m:ctrlPr>
                                        <a:rPr sz="2800" i="1">
                                          <a:latin typeface="Cambria Math" panose="02040503050406030204" pitchFamily="18" charset="0"/>
                                        </a:rPr>
                                      </m:ctrlPr>
                                    </m:sSubSupPr>
                                    <m:e>
                                      <m:r>
                                        <a:rPr sz="2800">
                                          <a:latin typeface="Cambria Math"/>
                                        </a:rPr>
                                        <m:t>𝑠</m:t>
                                      </m:r>
                                    </m:e>
                                    <m:sub>
                                      <m:r>
                                        <a:rPr sz="2800">
                                          <a:latin typeface="Cambria Math"/>
                                        </a:rPr>
                                        <m:t>2</m:t>
                                      </m:r>
                                    </m:sub>
                                    <m:sup>
                                      <m:r>
                                        <a:rPr sz="2800">
                                          <a:latin typeface="Cambria Math"/>
                                        </a:rPr>
                                        <m:t>2</m:t>
                                      </m:r>
                                    </m:sup>
                                  </m:sSubSup>
                                </m:den>
                              </m:f>
                            </m:oMath>
                          </a14:m>
                          <a:endParaRPr sz="2800" dirty="0"/>
                        </a:p>
                      </a:txBody>
                      <a:tcPr marL="36576" marR="36576" marT="36576" marB="36576" anchor="ctr"/>
                    </a:tc>
                    <a:extLst>
                      <a:ext uri="{0D108BD9-81ED-4DB2-BD59-A6C34878D82A}">
                        <a16:rowId xmlns:a16="http://schemas.microsoft.com/office/drawing/2014/main" val="10000"/>
                      </a:ext>
                    </a:extLst>
                  </a:tr>
                  <a:tr h="1116398">
                    <a:tc>
                      <a:txBody>
                        <a:bodyPr/>
                        <a:lstStyle/>
                        <a:p>
                          <a:pPr algn="r">
                            <a:defRPr sz="1600"/>
                          </a:pPr>
                          <a:r>
                            <a:rPr sz="2800"/>
                            <a:t>​</a:t>
                          </a:r>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1.45</m:t>
                                  </m:r>
                                </m:num>
                                <m:den>
                                  <m:r>
                                    <a:rPr sz="2800">
                                      <a:latin typeface="Cambria Math"/>
                                    </a:rPr>
                                    <m:t>0.47</m:t>
                                  </m:r>
                                </m:den>
                              </m:f>
                              <m:r>
                                <a:rPr sz="2800">
                                  <a:latin typeface="Cambria Math"/>
                                </a:rPr>
                                <m:t>≈3.0851</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797801758"/>
                  </p:ext>
                </p:extLst>
              </p:nvPr>
            </p:nvGraphicFramePr>
            <p:xfrm>
              <a:off x="2400300" y="2971800"/>
              <a:ext cx="4343400" cy="2133600"/>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017202">
                    <a:tc>
                      <a:txBody>
                        <a:bodyPr/>
                        <a:lstStyle/>
                        <a:p>
                          <a:endParaRPr lang="en-US"/>
                        </a:p>
                      </a:txBody>
                      <a:tcPr marL="36576" marR="36576" marT="36576" marB="36576" anchor="ctr">
                        <a:blipFill>
                          <a:blip r:embed="rId2"/>
                          <a:stretch>
                            <a:fillRect r="-171483" b="-110180"/>
                          </a:stretch>
                        </a:blipFill>
                      </a:tcPr>
                    </a:tc>
                    <a:tc>
                      <a:txBody>
                        <a:bodyPr/>
                        <a:lstStyle/>
                        <a:p>
                          <a:endParaRPr lang="en-US"/>
                        </a:p>
                      </a:txBody>
                      <a:tcPr marL="36576" marR="36576" marT="36576" marB="36576" anchor="ctr">
                        <a:blipFill>
                          <a:blip r:embed="rId2"/>
                          <a:stretch>
                            <a:fillRect l="-58315" b="-110180"/>
                          </a:stretch>
                        </a:blipFill>
                      </a:tcPr>
                    </a:tc>
                    <a:extLst>
                      <a:ext uri="{0D108BD9-81ED-4DB2-BD59-A6C34878D82A}">
                        <a16:rowId xmlns:a16="http://schemas.microsoft.com/office/drawing/2014/main" val="10000"/>
                      </a:ext>
                    </a:extLst>
                  </a:tr>
                  <a:tr h="1116398">
                    <a:tc>
                      <a:txBody>
                        <a:bodyPr/>
                        <a:lstStyle/>
                        <a:p>
                          <a:pPr algn="r">
                            <a:defRPr sz="1600"/>
                          </a:pPr>
                          <a:r>
                            <a:rPr sz="2800"/>
                            <a:t>​</a:t>
                          </a:r>
                        </a:p>
                      </a:txBody>
                      <a:tcPr marL="36576" marR="36576" marT="36576" marB="36576" anchor="ctr"/>
                    </a:tc>
                    <a:tc>
                      <a:txBody>
                        <a:bodyPr/>
                        <a:lstStyle/>
                        <a:p>
                          <a:endParaRPr lang="en-US"/>
                        </a:p>
                      </a:txBody>
                      <a:tcPr marL="36576" marR="36576" marT="36576" marB="36576" anchor="ctr">
                        <a:blipFill>
                          <a:blip r:embed="rId2"/>
                          <a:stretch>
                            <a:fillRect l="-58315" t="-90761"/>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lgn="l"/>
                <a:r>
                  <a:rPr sz="2800" dirty="0"/>
                  <a:t>The calculator requires that we input the sample standard deviations and not the variances. Taking the square roots of the sample variances gives us the sample standard deviations.</a:t>
                </a:r>
              </a:p>
              <a:p>
                <a:pPr algn="ctr">
                  <a:defRPr sz="2800"/>
                </a:pPr>
                <a:r>
                  <a:rPr sz="2800" dirty="0"/>
                  <a:t>Assembly Line 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1.45</m:t>
                        </m:r>
                      </m:e>
                    </m:rad>
                    <m:r>
                      <a:rPr>
                        <a:latin typeface="Cambria Math" panose="02040503050406030204" pitchFamily="18" charset="0"/>
                      </a:rPr>
                      <m:t>≈1.204159</m:t>
                    </m:r>
                  </m:oMath>
                </a14:m>
                <a:endParaRPr sz="2800" dirty="0"/>
              </a:p>
              <a:p>
                <a:pPr algn="ctr">
                  <a:defRPr sz="2800"/>
                </a:pPr>
                <a:r>
                  <a:rPr sz="2800" dirty="0"/>
                  <a:t>Assembly Line B: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0.47</m:t>
                        </m:r>
                      </m:e>
                    </m:rad>
                    <m:r>
                      <a:rPr>
                        <a:latin typeface="Cambria Math" panose="02040503050406030204" pitchFamily="18" charset="0"/>
                      </a:rPr>
                      <m:t>≈0.685565</m:t>
                    </m:r>
                  </m:oMath>
                </a14:m>
                <a:endParaRPr sz="2800" dirty="0"/>
              </a:p>
              <a:p>
                <a:r>
                  <a:rPr sz="2800" dirty="0"/>
                  <a:t>Under </a:t>
                </a:r>
                <a:r>
                  <a:rPr sz="2800" b="1" dirty="0"/>
                  <a:t>STAT &gt; TESTS</a:t>
                </a:r>
                <a:r>
                  <a:rPr sz="2800" dirty="0"/>
                  <a:t> menu, choose option </a:t>
                </a:r>
                <a:r>
                  <a:rPr sz="2800" b="1" dirty="0"/>
                  <a:t>2-SampFTest</a:t>
                </a:r>
                <a:r>
                  <a:rPr sz="2800" dirty="0"/>
                  <a:t>. Since we are entering statistics, choose </a:t>
                </a:r>
                <a:r>
                  <a:rPr sz="2800" b="1" dirty="0"/>
                  <a:t>Stats</a:t>
                </a:r>
                <a:r>
                  <a:rPr sz="2800" dirty="0"/>
                  <a:t>, and enter the values. Since this is a right-tailed test, choose </a:t>
                </a:r>
                <a:r>
                  <a:rPr sz="2800" b="1" dirty="0"/>
                  <a:t>&gt;σ2</a:t>
                </a:r>
                <a:r>
                  <a:rPr sz="2800" dirty="0"/>
                  <a:t> for the alternative hypothesis, as shown in the screenshot below. Choosing </a:t>
                </a:r>
                <a:r>
                  <a:rPr sz="2800" b="1" dirty="0"/>
                  <a:t>Calculate</a:t>
                </a:r>
                <a:r>
                  <a:rPr sz="2800" dirty="0"/>
                  <a:t> produces the following.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81" b="-1595"/>
                </a:stretch>
              </a:blipFill>
            </p:spPr>
            <p:txBody>
              <a:bodyPr/>
              <a:lstStyle/>
              <a:p>
                <a:r>
                  <a:rPr lang="en-US">
                    <a:noFill/>
                  </a:rPr>
                  <a:t> </a:t>
                </a:r>
              </a:p>
            </p:txBody>
          </p:sp>
        </mc:Fallback>
      </mc:AlternateContent>
    </p:spTree>
    <p:extLst>
      <p:ext uri="{BB962C8B-B14F-4D97-AF65-F5344CB8AC3E}">
        <p14:creationId xmlns:p14="http://schemas.microsoft.com/office/powerpoint/2010/main" val="206626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p:pic>
        <p:nvPicPr>
          <p:cNvPr id="5" name="Content Placeholder 4">
            <a:extLst>
              <a:ext uri="{FF2B5EF4-FFF2-40B4-BE49-F238E27FC236}">
                <a16:creationId xmlns:a16="http://schemas.microsoft.com/office/drawing/2014/main" id="{8CBB2ED9-E7F4-472F-BCC9-919C60C14ECB}"/>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Distribution:</a:t>
                </a:r>
                <a:r>
                  <a:rPr sz="2800"/>
                  <a:t> </a:t>
                </a:r>
                <a14:m>
                  <m:oMath xmlns:m="http://schemas.openxmlformats.org/officeDocument/2006/math">
                    <m:r>
                      <a:rPr sz="3200">
                        <a:latin typeface="Cambria Math"/>
                      </a:rPr>
                      <m:t>𝐹</m:t>
                    </m:r>
                  </m:oMath>
                </a14:m>
                <a:r>
                  <a:t>-Distribution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a:bodyPr>
              <a:lstStyle/>
              <a:p>
                <a:pPr algn="ctr">
                  <a:defRPr sz="2800" b="1"/>
                </a:pPr>
                <a:r>
                  <a:t>Definition</a:t>
                </a:r>
              </a:p>
              <a:p>
                <a:pPr>
                  <a:defRPr sz="2800"/>
                </a:pPr>
                <a:r>
                  <a:rPr sz="2800"/>
                  <a:t>The </a:t>
                </a:r>
                <a14:m>
                  <m:oMath xmlns:m="http://schemas.openxmlformats.org/officeDocument/2006/math">
                    <m:r>
                      <a:rPr>
                        <a:latin typeface="Cambria Math" panose="02040503050406030204" pitchFamily="18" charset="0"/>
                      </a:rPr>
                      <m:t>𝐹</m:t>
                    </m:r>
                  </m:oMath>
                </a14:m>
                <a:r>
                  <a:rPr sz="2800"/>
                  <a:t>-distribution is a continuous probability distribution where the following properties are true:</a:t>
                </a:r>
              </a:p>
              <a:p>
                <a:pPr marL="514350" indent="-514350">
                  <a:buFont typeface="+mj-lt"/>
                  <a:buAutoNum type="arabicPeriod"/>
                  <a:defRPr sz="2800"/>
                </a:pPr>
                <a:r>
                  <a:t>​</a:t>
                </a:r>
                <a:r>
                  <a:rPr sz="2800"/>
                  <a:t>The </a:t>
                </a:r>
                <a14:m>
                  <m:oMath xmlns:m="http://schemas.openxmlformats.org/officeDocument/2006/math">
                    <m:r>
                      <a:rPr>
                        <a:latin typeface="Cambria Math" panose="02040503050406030204" pitchFamily="18" charset="0"/>
                      </a:rPr>
                      <m:t>𝐹</m:t>
                    </m:r>
                  </m:oMath>
                </a14:m>
                <a:r>
                  <a:rPr sz="2800"/>
                  <a:t>-distribution is skewed to the right.</a:t>
                </a:r>
              </a:p>
              <a:p>
                <a:pPr marL="514350" indent="-514350">
                  <a:buFont typeface="+mj-lt"/>
                  <a:buAutoNum type="arabicPeriod" startAt="2"/>
                  <a:defRPr sz="2800"/>
                </a:pPr>
                <a:r>
                  <a:t>​</a:t>
                </a:r>
                <a:r>
                  <a:rPr sz="2800"/>
                  <a:t>The values of </a:t>
                </a:r>
                <a14:m>
                  <m:oMath xmlns:m="http://schemas.openxmlformats.org/officeDocument/2006/math">
                    <m:r>
                      <a:rPr>
                        <a:latin typeface="Cambria Math" panose="02040503050406030204" pitchFamily="18" charset="0"/>
                      </a:rPr>
                      <m:t>𝐹</m:t>
                    </m:r>
                  </m:oMath>
                </a14:m>
                <a:r>
                  <a:rPr sz="2800"/>
                  <a:t> are always greater than or equal to </a:t>
                </a:r>
                <a:r>
                  <a:rPr sz="2800">
                    <a:latin typeface="Cambria Math"/>
                  </a:rPr>
                  <a:t>0</a:t>
                </a:r>
                <a:r>
                  <a:rPr sz="2800"/>
                  <a:t>.</a:t>
                </a:r>
              </a:p>
              <a:p>
                <a:pPr marL="514350" indent="-514350">
                  <a:buFont typeface="+mj-lt"/>
                  <a:buAutoNum type="arabicPeriod" startAt="3"/>
                  <a:defRPr sz="2800"/>
                </a:pPr>
                <a:r>
                  <a:t>​</a:t>
                </a:r>
                <a:r>
                  <a:rPr sz="2800"/>
                  <a:t>The shape of an </a:t>
                </a:r>
                <a14:m>
                  <m:oMath xmlns:m="http://schemas.openxmlformats.org/officeDocument/2006/math">
                    <m:r>
                      <a:rPr>
                        <a:latin typeface="Cambria Math" panose="02040503050406030204" pitchFamily="18" charset="0"/>
                      </a:rPr>
                      <m:t>𝐹</m:t>
                    </m:r>
                  </m:oMath>
                </a14:m>
                <a:r>
                  <a:rPr sz="2800"/>
                  <a:t>-distribution is completely determined by its two parameters, the degrees of freedom for the numerator and the degrees of freedom for the denominator.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3"/>
                <a:stretch>
                  <a:fillRect l="-1402" t="-1013" b="-1519"/>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p:pic>
        <p:nvPicPr>
          <p:cNvPr id="5" name="Content Placeholder 4">
            <a:extLst>
              <a:ext uri="{FF2B5EF4-FFF2-40B4-BE49-F238E27FC236}">
                <a16:creationId xmlns:a16="http://schemas.microsoft.com/office/drawing/2014/main" id="{6A8DFD52-622B-456C-8170-153EAF67AAF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a:t>Step 4: Draw a conclusion and interpret the decision.</a:t>
                </a:r>
              </a:p>
              <a:p>
                <a:pPr>
                  <a:defRPr sz="2800"/>
                </a:pPr>
                <a:r>
                  <a:rPr sz="2800"/>
                  <a:t>We can use either rejection regions or </a:t>
                </a:r>
                <a14:m>
                  <m:oMath xmlns:m="http://schemas.openxmlformats.org/officeDocument/2006/math">
                    <m:r>
                      <a:rPr>
                        <a:latin typeface="Cambria Math" panose="02040503050406030204" pitchFamily="18" charset="0"/>
                      </a:rPr>
                      <m:t>𝑝</m:t>
                    </m:r>
                  </m:oMath>
                </a14:m>
                <a:r>
                  <a:rPr sz="2800"/>
                  <a:t>-values to determine the conclusion to the hypothesis test.</a:t>
                </a:r>
              </a:p>
              <a:p>
                <a:pPr>
                  <a:defRPr b="1"/>
                </a:pPr>
                <a:r>
                  <a:rPr sz="2800"/>
                  <a:t>Method 1: Rejection Regions</a:t>
                </a:r>
              </a:p>
              <a:p>
                <a:pPr>
                  <a:defRPr sz="2800"/>
                </a:pPr>
                <a:r>
                  <a:rPr sz="2800"/>
                  <a:t>Because this is a right-tailed test, the critical value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𝛼</m:t>
                        </m:r>
                      </m:sub>
                    </m:sSub>
                  </m:oMath>
                </a14:m>
                <a:r>
                  <a:rPr sz="2800"/>
                  <a:t>. We need to find the critical </a:t>
                </a:r>
                <a14:m>
                  <m:oMath xmlns:m="http://schemas.openxmlformats.org/officeDocument/2006/math">
                    <m:r>
                      <a:rPr>
                        <a:latin typeface="Cambria Math" panose="02040503050406030204" pitchFamily="18" charset="0"/>
                      </a:rPr>
                      <m:t>𝐹</m:t>
                    </m:r>
                  </m:oMath>
                </a14:m>
                <a:r>
                  <a:rPr sz="2800"/>
                  <a:t>-value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−1=19</m:t>
                    </m:r>
                  </m:oMath>
                </a14:m>
                <a:r>
                  <a:rPr sz="2800"/>
                  <a:t> numerator degrees of freedom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−1=19</m:t>
                    </m:r>
                  </m:oMath>
                </a14:m>
                <a:r>
                  <a:rPr sz="2800"/>
                  <a:t> denominator degrees of freedom. Using the section of Table H for an area of </a:t>
                </a:r>
                <a14:m>
                  <m:oMath xmlns:m="http://schemas.openxmlformats.org/officeDocument/2006/math">
                    <m:r>
                      <a:rPr>
                        <a:latin typeface="Cambria Math" panose="02040503050406030204" pitchFamily="18" charset="0"/>
                      </a:rPr>
                      <m:t>𝛼</m:t>
                    </m:r>
                    <m:r>
                      <a:rPr>
                        <a:latin typeface="Cambria Math" panose="02040503050406030204" pitchFamily="18" charset="0"/>
                      </a:rPr>
                      <m:t>=0.010</m:t>
                    </m:r>
                  </m:oMath>
                </a14:m>
                <a:r>
                  <a:rPr sz="2800"/>
                  <a:t> in the tail of the distribution, we find that the critical value is </a:t>
                </a:r>
                <a14:m>
                  <m:oMath xmlns:m="http://schemas.openxmlformats.org/officeDocument/2006/math">
                    <m:r>
                      <a:rPr>
                        <a:latin typeface="Cambria Math" panose="02040503050406030204" pitchFamily="18" charset="0"/>
                      </a:rPr>
                      <m:t>𝐹</m:t>
                    </m:r>
                    <m:r>
                      <a:rPr>
                        <a:latin typeface="Cambria Math" panose="02040503050406030204" pitchFamily="18" charset="0"/>
                      </a:rPr>
                      <m:t>=3.0274</m:t>
                    </m:r>
                  </m:oMath>
                </a14:m>
                <a:r>
                  <a:rPr sz="2800"/>
                  <a:t>. Because </a:t>
                </a:r>
                <a14:m>
                  <m:oMath xmlns:m="http://schemas.openxmlformats.org/officeDocument/2006/math">
                    <m:r>
                      <a:rPr>
                        <a:latin typeface="Cambria Math" panose="02040503050406030204" pitchFamily="18" charset="0"/>
                      </a:rPr>
                      <m:t>3.0851&gt;3.0274</m:t>
                    </m:r>
                  </m:oMath>
                </a14:m>
                <a:r>
                  <a:rPr sz="2800"/>
                  <a:t>, the test statistic falls in the rejection region, so we must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18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p:pic>
        <p:nvPicPr>
          <p:cNvPr id="5" name="Content Placeholder 4">
            <a:extLst>
              <a:ext uri="{FF2B5EF4-FFF2-40B4-BE49-F238E27FC236}">
                <a16:creationId xmlns:a16="http://schemas.microsoft.com/office/drawing/2014/main" id="{CFB2EF49-85AB-45C2-A9A7-6449E9462A7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554956"/>
            <a:ext cx="5429250" cy="390525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11.5.2: Hypothesis Test for Two Population Variances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Method 2: </a:t>
                </a:r>
                <a14:m>
                  <m:oMath xmlns:m="http://schemas.openxmlformats.org/officeDocument/2006/math">
                    <m:r>
                      <a:rPr>
                        <a:latin typeface="Cambria Math" panose="02040503050406030204" pitchFamily="18" charset="0"/>
                      </a:rPr>
                      <m:t>𝑝</m:t>
                    </m:r>
                  </m:oMath>
                </a14:m>
                <a:r>
                  <a:rPr sz="2800"/>
                  <a:t>-Values</a:t>
                </a:r>
              </a:p>
              <a:p>
                <a:pPr>
                  <a:defRPr sz="2800"/>
                </a:pPr>
                <a:r>
                  <a:rPr sz="2800"/>
                  <a:t>TI-83/84 Plus: The </a:t>
                </a:r>
                <a14:m>
                  <m:oMath xmlns:m="http://schemas.openxmlformats.org/officeDocument/2006/math">
                    <m:r>
                      <a:rPr>
                        <a:latin typeface="Cambria Math" panose="02040503050406030204" pitchFamily="18" charset="0"/>
                      </a:rPr>
                      <m:t>𝑝</m:t>
                    </m:r>
                  </m:oMath>
                </a14:m>
                <a:r>
                  <a:rPr sz="2800"/>
                  <a:t>-value shown in the output screenshot in Step 3 is approximately </a:t>
                </a:r>
                <a:r>
                  <a:rPr sz="2800">
                    <a:latin typeface="Cambria Math"/>
                  </a:rPr>
                  <a:t>0.0090</a:t>
                </a:r>
                <a:r>
                  <a:rPr sz="2800"/>
                  <a:t>. Since </a:t>
                </a:r>
                <a:r>
                  <a:rPr sz="2800">
                    <a:latin typeface="Cambria Math"/>
                  </a:rPr>
                  <a:t>0.0090</a:t>
                </a:r>
                <a:r>
                  <a:rPr sz="2800"/>
                  <a:t> is less than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a:t>, we have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so the conclusion is to reject the null hypothesis.</a:t>
                </a:r>
              </a:p>
              <a:p>
                <a:r>
                  <a:rPr sz="2800" b="1"/>
                  <a:t>Interpretation:</a:t>
                </a:r>
                <a:r>
                  <a:rPr sz="2800"/>
                  <a:t> Rejecting the null hypothesis means that, at the </a:t>
                </a:r>
                <a:r>
                  <a:rPr sz="2800">
                    <a:latin typeface="Cambria Math"/>
                  </a:rPr>
                  <a:t>0.01</a:t>
                </a:r>
                <a:r>
                  <a:rPr sz="2800"/>
                  <a:t> level of significance, there is sufficient evidence to support the quality control inspector's claim that the variance of the sizes of the pieces of candy is greater for the candy produced by Assembly Line A than for the candy produced by Assembly Line B.</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b="-3313"/>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11.5.3: Hypothesis Test for Two Population Variances (Two-Tailed)</a:t>
            </a:r>
          </a:p>
        </p:txBody>
      </p:sp>
      <p:sp>
        <p:nvSpPr>
          <p:cNvPr id="3" name="Text Placeholder 2"/>
          <p:cNvSpPr>
            <a:spLocks noGrp="1"/>
          </p:cNvSpPr>
          <p:nvPr>
            <p:ph type="body" sz="quarter" idx="10"/>
          </p:nvPr>
        </p:nvSpPr>
        <p:spPr/>
        <p:txBody>
          <a:bodyPr>
            <a:normAutofit/>
          </a:bodyPr>
          <a:lstStyle/>
          <a:p>
            <a:r>
              <a:rPr sz="2800"/>
              <a:t>A professor claims that the variances of the test scores on two different versions of an exam are not equal. To test his claim, he chooses a random sample of students' scores on each version. A sample of </a:t>
            </a:r>
            <a:r>
              <a:rPr sz="2800">
                <a:latin typeface="Cambria Math"/>
              </a:rPr>
              <a:t>20</a:t>
            </a:r>
            <a:r>
              <a:rPr sz="2800"/>
              <a:t> scores on Version A has a sample variance of </a:t>
            </a:r>
            <a:r>
              <a:rPr sz="2800">
                <a:latin typeface="Cambria Math"/>
              </a:rPr>
              <a:t>3.8</a:t>
            </a:r>
            <a:r>
              <a:rPr sz="2800"/>
              <a:t>, while a sample of </a:t>
            </a:r>
            <a:r>
              <a:rPr sz="2800">
                <a:latin typeface="Cambria Math"/>
              </a:rPr>
              <a:t>20</a:t>
            </a:r>
            <a:r>
              <a:rPr sz="2800"/>
              <a:t> scores on Version B has a sample variance of </a:t>
            </a:r>
            <a:r>
              <a:rPr sz="2800">
                <a:latin typeface="Cambria Math"/>
              </a:rPr>
              <a:t>3.3</a:t>
            </a:r>
            <a:r>
              <a:rPr sz="2800"/>
              <a:t>. Assuming that both populations of test scores are normally distributed, conduct a hypothesis test to test the professor's claim that the variances of the test scores are not equal. Use a </a:t>
            </a:r>
            <a:r>
              <a:rPr sz="2800">
                <a:latin typeface="Cambria Math"/>
              </a:rPr>
              <a:t>0.05</a:t>
            </a:r>
            <a:r>
              <a:rPr sz="2800"/>
              <a:t> level of significance.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b="1"/>
                </a:pPr>
                <a:r>
                  <a:rPr sz="2800" dirty="0"/>
                  <a:t>Step 1: State the null and alternative hypotheses.</a:t>
                </a:r>
              </a:p>
              <a:p>
                <a:pPr>
                  <a:defRPr sz="2800"/>
                </a:pPr>
                <a:r>
                  <a:rPr sz="2800" dirty="0"/>
                  <a:t>Let the population variance for Version A be represented by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oMath>
                </a14:m>
                <a:r>
                  <a:rPr sz="2800" dirty="0"/>
                  <a:t> and the population variance for Version B be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dirty="0"/>
                  <a:t>. Then the professor's claim is that </a:t>
                </a:r>
                <a:br>
                  <a:rPr lang="en-US" sz="2800" dirty="0"/>
                </a:b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a14:m>
                <a:r>
                  <a:rPr sz="2800" dirty="0"/>
                  <a:t>. The null and alternative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dirty="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𝜎</m:t>
                          </m:r>
                        </m:e>
                        <m:sub>
                          <m:r>
                            <a:rPr>
                              <a:latin typeface="Cambria Math" panose="02040503050406030204" pitchFamily="18" charset="0"/>
                            </a:rPr>
                            <m:t>2</m:t>
                          </m:r>
                        </m:sub>
                        <m:sup>
                          <m:r>
                            <a:rPr>
                              <a:latin typeface="Cambria Math" panose="02040503050406030204" pitchFamily="18" charset="0"/>
                            </a:rPr>
                            <m:t>2</m:t>
                          </m:r>
                        </m:sup>
                      </m:sSubSup>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Since we are comparing the variances of two normally distributed populations using independent, simple random samples, the conditions have been met and we can use the </a:t>
                </a:r>
                <a14:m>
                  <m:oMath xmlns:m="http://schemas.openxmlformats.org/officeDocument/2006/math">
                    <m:r>
                      <a:rPr>
                        <a:latin typeface="Cambria Math" panose="02040503050406030204" pitchFamily="18" charset="0"/>
                      </a:rPr>
                      <m:t>𝐹</m:t>
                    </m:r>
                  </m:oMath>
                </a14:m>
                <a:r>
                  <a:rPr sz="2800"/>
                  <a:t>-test statistic. In this problem,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3: Gather data and calculate the necessary sample statistics.</a:t>
                </a:r>
              </a:p>
              <a:p>
                <a:r>
                  <a:rPr sz="2800"/>
                  <a:t>The following values were given in the problem.</a:t>
                </a:r>
              </a:p>
              <a:p>
                <a:pPr algn="ctr">
                  <a:defRPr sz="2800"/>
                </a:pPr>
                <a:r>
                  <a:rPr sz="2800"/>
                  <a:t>Version 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=20</m:t>
                    </m:r>
                  </m:oMath>
                </a14:m>
                <a:r>
                  <a:rPr sz="2800"/>
                  <a:t>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r>
                      <a:rPr>
                        <a:latin typeface="Cambria Math" panose="02040503050406030204" pitchFamily="18" charset="0"/>
                      </a:rPr>
                      <m:t>=3.8</m:t>
                    </m:r>
                  </m:oMath>
                </a14:m>
                <a:endParaRPr sz="2800"/>
              </a:p>
              <a:p>
                <a:pPr algn="ctr">
                  <a:defRPr sz="2800"/>
                </a:pPr>
                <a:r>
                  <a:rPr sz="2800"/>
                  <a:t>Version B: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=20</m:t>
                    </m:r>
                  </m:oMath>
                </a14:m>
                <a:r>
                  <a:rPr sz="2800"/>
                  <a:t>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r>
                      <a:rPr>
                        <a:latin typeface="Cambria Math" panose="02040503050406030204" pitchFamily="18" charset="0"/>
                      </a:rPr>
                      <m:t>=3.3</m:t>
                    </m:r>
                  </m:oMath>
                </a14:m>
                <a:endParaRPr sz="2800"/>
              </a:p>
              <a:p>
                <a:pPr>
                  <a:defRPr b="1"/>
                </a:pPr>
                <a:r>
                  <a:rPr sz="2800"/>
                  <a:t>Tables:</a:t>
                </a:r>
              </a:p>
              <a:p>
                <a:pPr>
                  <a:defRPr sz="2800"/>
                </a:pPr>
                <a:r>
                  <a:rPr sz="2800"/>
                  <a:t>If you are using tables to find the rejection region when drawing your conclusion, you will need to calculate the </a:t>
                </a:r>
                <a14:m>
                  <m:oMath xmlns:m="http://schemas.openxmlformats.org/officeDocument/2006/math">
                    <m:r>
                      <a:rPr>
                        <a:latin typeface="Cambria Math" panose="02040503050406030204" pitchFamily="18" charset="0"/>
                      </a:rPr>
                      <m:t>𝐹</m:t>
                    </m:r>
                  </m:oMath>
                </a14:m>
                <a:r>
                  <a:rPr sz="2800"/>
                  <a:t>-test statistic as follows.</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𝐹</m:t>
                      </m:r>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𝐹</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m:t>
                          </m:r>
                        </m:num>
                        <m:den>
                          <m:r>
                            <a:rPr>
                              <a:latin typeface="Cambria Math" panose="02040503050406030204" pitchFamily="18" charset="0"/>
                            </a:rPr>
                            <m:t>3.3</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𝐹</m:t>
                          </m:r>
                        </m:e>
                      </m:phant>
                      <m:r>
                        <a:rPr>
                          <a:latin typeface="Cambria Math" panose="02040503050406030204" pitchFamily="18" charset="0"/>
                        </a:rPr>
                        <m:t>≈1.1515</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63" t="-208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TI-83/84 Plus:</a:t>
                </a:r>
              </a:p>
              <a:p>
                <a:r>
                  <a:rPr sz="2800" dirty="0"/>
                  <a:t>The calculator requires that we input the sample standard deviations and not the variances. Taking the square roots of the sample variances gives us the sample standard deviations we need.</a:t>
                </a:r>
              </a:p>
              <a:p>
                <a:pPr algn="ctr">
                  <a:defRPr sz="2800"/>
                </a:pPr>
                <a:r>
                  <a:rPr sz="2800" dirty="0"/>
                  <a:t>Version 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1</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3.8</m:t>
                        </m:r>
                      </m:e>
                    </m:rad>
                    <m:r>
                      <a:rPr>
                        <a:latin typeface="Cambria Math" panose="02040503050406030204" pitchFamily="18" charset="0"/>
                      </a:rPr>
                      <m:t>≈1.949359</m:t>
                    </m:r>
                  </m:oMath>
                </a14:m>
                <a:endParaRPr sz="2800" dirty="0"/>
              </a:p>
              <a:p>
                <a:pPr algn="ctr">
                  <a:defRPr sz="2800"/>
                </a:pPr>
                <a:r>
                  <a:rPr sz="2800" dirty="0"/>
                  <a:t>Version B: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𝑠</m:t>
                        </m:r>
                      </m:e>
                      <m:sub>
                        <m:r>
                          <a:rPr>
                            <a:latin typeface="Cambria Math" panose="02040503050406030204" pitchFamily="18" charset="0"/>
                          </a:rPr>
                          <m:t>2</m:t>
                        </m:r>
                      </m:sub>
                    </m:sSub>
                    <m:r>
                      <a:rPr>
                        <a:latin typeface="Cambria Math" panose="02040503050406030204" pitchFamily="18" charset="0"/>
                      </a:rPr>
                      <m:t>=</m:t>
                    </m:r>
                    <m:rad>
                      <m:radPr>
                        <m:degHide m:val="on"/>
                        <m:ctrlPr>
                          <a:rPr i="1">
                            <a:latin typeface="Cambria Math" panose="02040503050406030204" pitchFamily="18" charset="0"/>
                          </a:rPr>
                        </m:ctrlPr>
                      </m:radPr>
                      <m:deg/>
                      <m:e>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3.3</m:t>
                        </m:r>
                      </m:e>
                    </m:rad>
                    <m:r>
                      <a:rPr>
                        <a:latin typeface="Cambria Math" panose="02040503050406030204" pitchFamily="18" charset="0"/>
                      </a:rPr>
                      <m:t>≈1.816590</m:t>
                    </m:r>
                  </m:oMath>
                </a14:m>
                <a:endParaRPr sz="2800" dirty="0"/>
              </a:p>
              <a:p>
                <a:pPr>
                  <a:defRPr sz="2800"/>
                </a:pPr>
                <a:r>
                  <a:rPr sz="2800" dirty="0"/>
                  <a:t>Under </a:t>
                </a:r>
                <a:r>
                  <a:rPr sz="2800" b="1" dirty="0"/>
                  <a:t>STAT&gt;TESTS</a:t>
                </a:r>
                <a:r>
                  <a:rPr sz="2800" dirty="0"/>
                  <a:t> choose option </a:t>
                </a:r>
                <a:r>
                  <a:rPr sz="2800" b="1" dirty="0"/>
                  <a:t>2-SampFTest</a:t>
                </a:r>
                <a:r>
                  <a:rPr sz="2800" dirty="0"/>
                  <a:t>. Because we have sample statistics and not the original data, choose Stats and enter the appropriate values along with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𝜎</m:t>
                        </m:r>
                      </m:e>
                      <m:sub>
                        <m:r>
                          <a:rPr>
                            <a:latin typeface="Cambria Math" panose="02040503050406030204" pitchFamily="18" charset="0"/>
                          </a:rPr>
                          <m:t>2</m:t>
                        </m:r>
                      </m:sub>
                    </m:sSub>
                  </m:oMath>
                </a14:m>
                <a:r>
                  <a:rPr sz="2800" dirty="0"/>
                  <a:t> for a two-tailed test as shown in the</a:t>
                </a:r>
                <a:r>
                  <a:rPr lang="en-US" sz="2800" dirty="0"/>
                  <a:t> following</a:t>
                </a:r>
                <a:r>
                  <a:rPr sz="2800" dirty="0"/>
                  <a:t> screenshot.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2222"/>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p:pic>
        <p:nvPicPr>
          <p:cNvPr id="5" name="Content Placeholder 4">
            <a:extLst>
              <a:ext uri="{FF2B5EF4-FFF2-40B4-BE49-F238E27FC236}">
                <a16:creationId xmlns:a16="http://schemas.microsoft.com/office/drawing/2014/main" id="{FAB824CA-AC67-49EF-8BD7-B4212FD99232}"/>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Hypothesis Test for Two Population Variances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04322"/>
              </a:xfrm>
            </p:spPr>
            <p:txBody>
              <a:bodyPr>
                <a:normAutofit fontScale="92500" lnSpcReduction="10000"/>
              </a:bodyPr>
              <a:lstStyle/>
              <a:p>
                <a:r>
                  <a:rPr sz="2800"/>
                  <a:t>When the samples taken are independent, simple random samples and both population distributions are approximately normal, the test statistic for a hypothesis test for two population variances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𝐹</m:t>
                      </m:r>
                      <m:r>
                        <a:rPr>
                          <a:latin typeface="Cambria Math" panose="02040503050406030204" pitchFamily="18" charset="0"/>
                        </a:rPr>
                        <m:t>=</m:t>
                      </m:r>
                      <m:f>
                        <m:fPr>
                          <m:ctrlPr>
                            <a:rPr i="1">
                              <a:latin typeface="Cambria Math" panose="02040503050406030204" pitchFamily="18" charset="0"/>
                            </a:rPr>
                          </m:ctrlPr>
                        </m:fPr>
                        <m:num>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num>
                        <m:den>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den>
                      </m:f>
                    </m:oMath>
                  </m:oMathPara>
                </a14:m>
                <a:endParaRPr sz="2800"/>
              </a:p>
              <a:p>
                <a:pPr>
                  <a:defRPr sz="2800"/>
                </a:pPr>
                <a:r>
                  <a:rPr sz="2800"/>
                  <a:t>where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1</m:t>
                        </m:r>
                      </m:sub>
                      <m:sup>
                        <m:r>
                          <a:rPr>
                            <a:latin typeface="Cambria Math" panose="02040503050406030204" pitchFamily="18" charset="0"/>
                          </a:rPr>
                          <m:t>2</m:t>
                        </m:r>
                      </m:sup>
                    </m:sSubSup>
                  </m:oMath>
                </a14:m>
                <a:r>
                  <a:rPr sz="2800"/>
                  <a:t> and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𝑠</m:t>
                        </m:r>
                      </m:e>
                      <m:sub>
                        <m:r>
                          <a:rPr>
                            <a:latin typeface="Cambria Math" panose="02040503050406030204" pitchFamily="18" charset="0"/>
                          </a:rPr>
                          <m:t>2</m:t>
                        </m:r>
                      </m:sub>
                      <m:sup>
                        <m:r>
                          <a:rPr>
                            <a:latin typeface="Cambria Math" panose="02040503050406030204" pitchFamily="18" charset="0"/>
                          </a:rPr>
                          <m:t>2</m:t>
                        </m:r>
                      </m:sup>
                    </m:sSubSup>
                  </m:oMath>
                </a14:m>
                <a:r>
                  <a:rPr sz="2800"/>
                  <a:t> are the two sample variances.</a:t>
                </a:r>
              </a:p>
              <a:p>
                <a:pPr>
                  <a:defRPr sz="2800"/>
                </a:pPr>
                <a:r>
                  <a:rPr sz="2800"/>
                  <a:t>The </a:t>
                </a:r>
                <a14:m>
                  <m:oMath xmlns:m="http://schemas.openxmlformats.org/officeDocument/2006/math">
                    <m:r>
                      <a:rPr>
                        <a:latin typeface="Cambria Math" panose="02040503050406030204" pitchFamily="18" charset="0"/>
                      </a:rPr>
                      <m:t>𝐹</m:t>
                    </m:r>
                  </m:oMath>
                </a14:m>
                <a:r>
                  <a:rPr sz="2800"/>
                  <a:t>-distribution of the test statistic has </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df</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m:t>
                    </m:r>
                  </m:oMath>
                </a14:m>
                <a:r>
                  <a:rPr sz="2800"/>
                  <a:t> degrees of freedom for the numerator and </a:t>
                </a:r>
                <a14:m>
                  <m:oMath xmlns:m="http://schemas.openxmlformats.org/officeDocument/2006/math">
                    <m:sSub>
                      <m:sSubPr>
                        <m:ctrlPr>
                          <a:rPr i="1">
                            <a:latin typeface="Cambria Math" panose="02040503050406030204" pitchFamily="18" charset="0"/>
                          </a:rPr>
                        </m:ctrlPr>
                      </m:sSubPr>
                      <m:e>
                        <m:r>
                          <m:rPr>
                            <m:sty m:val="p"/>
                          </m:rPr>
                          <a:rPr>
                            <a:latin typeface="Cambria Math" panose="02040503050406030204" pitchFamily="18" charset="0"/>
                          </a:rPr>
                          <m:t>df</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m:t>
                    </m:r>
                  </m:oMath>
                </a14:m>
                <a:r>
                  <a:rPr sz="2800"/>
                  <a:t> degrees of freedom for the denominator, 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oMath>
                </a14:m>
                <a:r>
                  <a:rPr sz="2800"/>
                  <a:t> are the two sample sizes.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04322"/>
              </a:xfrm>
              <a:blipFill>
                <a:blip r:embed="rId2"/>
                <a:stretch>
                  <a:fillRect l="-1181" t="-1926" r="-1845" b="-2201"/>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p:sp>
        <p:nvSpPr>
          <p:cNvPr id="3" name="Text Placeholder 2"/>
          <p:cNvSpPr>
            <a:spLocks noGrp="1"/>
          </p:cNvSpPr>
          <p:nvPr>
            <p:ph type="body" sz="quarter" idx="10"/>
          </p:nvPr>
        </p:nvSpPr>
        <p:spPr/>
        <p:txBody>
          <a:bodyPr>
            <a:normAutofit/>
          </a:bodyPr>
          <a:lstStyle/>
          <a:p>
            <a:r>
              <a:rPr sz="2800"/>
              <a:t>Choosing </a:t>
            </a:r>
            <a:r>
              <a:rPr sz="2800" b="1"/>
              <a:t>Calculate</a:t>
            </a:r>
            <a:r>
              <a:rPr sz="2800"/>
              <a:t> produces the following.</a:t>
            </a:r>
          </a:p>
        </p:txBody>
      </p:sp>
      <p:pic>
        <p:nvPicPr>
          <p:cNvPr id="4" name="Content Placeholder 4">
            <a:extLst>
              <a:ext uri="{FF2B5EF4-FFF2-40B4-BE49-F238E27FC236}">
                <a16:creationId xmlns:a16="http://schemas.microsoft.com/office/drawing/2014/main" id="{32223A9F-AC3D-429B-B130-877D6469E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89" y="1983707"/>
            <a:ext cx="4571622" cy="304774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sz="2800"/>
                </a:pPr>
                <a:r>
                  <a:rPr sz="2800" dirty="0"/>
                  <a:t>We can use either rejection regions or </a:t>
                </a:r>
                <a14:m>
                  <m:oMath xmlns:m="http://schemas.openxmlformats.org/officeDocument/2006/math">
                    <m:r>
                      <a:rPr>
                        <a:latin typeface="Cambria Math" panose="02040503050406030204" pitchFamily="18" charset="0"/>
                      </a:rPr>
                      <m:t>𝑝</m:t>
                    </m:r>
                  </m:oMath>
                </a14:m>
                <a:r>
                  <a:rPr sz="2800" dirty="0"/>
                  <a:t>-values to determine the conclusion to the hypothesis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dirty="0"/>
                  <a:t>Method 1: Rejection Regions</a:t>
                </a:r>
              </a:p>
              <a:p>
                <a:pPr>
                  <a:defRPr sz="2800"/>
                </a:pPr>
                <a:r>
                  <a:rPr sz="2800" dirty="0"/>
                  <a:t>Looking at the alternative hypothesis, we see that this is a two-tailed test. The critical </a:t>
                </a:r>
                <a14:m>
                  <m:oMath xmlns:m="http://schemas.openxmlformats.org/officeDocument/2006/math">
                    <m:r>
                      <a:rPr>
                        <a:latin typeface="Cambria Math" panose="02040503050406030204" pitchFamily="18" charset="0"/>
                      </a:rPr>
                      <m:t>𝐹</m:t>
                    </m:r>
                  </m:oMath>
                </a14:m>
                <a:r>
                  <a:rPr sz="2800" dirty="0"/>
                  <a:t>-values for a two-tailed test are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 We need to find the critical values for the </a:t>
                </a:r>
                <a:br>
                  <a:rPr lang="en-US" sz="2800" dirty="0"/>
                </a:br>
                <a14:m>
                  <m:oMath xmlns:m="http://schemas.openxmlformats.org/officeDocument/2006/math">
                    <m:r>
                      <a:rPr>
                        <a:latin typeface="Cambria Math" panose="02040503050406030204" pitchFamily="18" charset="0"/>
                      </a:rPr>
                      <m:t>𝐹</m:t>
                    </m:r>
                  </m:oMath>
                </a14:m>
                <a:r>
                  <a:rPr sz="2800" dirty="0"/>
                  <a:t>-distribution 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1</m:t>
                        </m:r>
                      </m:sub>
                    </m:sSub>
                    <m:r>
                      <a:rPr>
                        <a:latin typeface="Cambria Math" panose="02040503050406030204" pitchFamily="18" charset="0"/>
                      </a:rPr>
                      <m:t>−1=19</m:t>
                    </m:r>
                  </m:oMath>
                </a14:m>
                <a:r>
                  <a:rPr sz="2800" dirty="0"/>
                  <a:t> numerator degrees of freedom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𝑑𝑓</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𝑛</m:t>
                        </m:r>
                      </m:e>
                      <m:sub>
                        <m:r>
                          <a:rPr>
                            <a:latin typeface="Cambria Math" panose="02040503050406030204" pitchFamily="18" charset="0"/>
                          </a:rPr>
                          <m:t>2</m:t>
                        </m:r>
                      </m:sub>
                    </m:sSub>
                    <m:r>
                      <a:rPr>
                        <a:latin typeface="Cambria Math" panose="02040503050406030204" pitchFamily="18" charset="0"/>
                      </a:rPr>
                      <m:t>−1=19</m:t>
                    </m:r>
                  </m:oMath>
                </a14:m>
                <a:r>
                  <a:rPr sz="2800" dirty="0"/>
                  <a:t> denominator degrees of freedom. Using the section of the </a:t>
                </a:r>
                <a14:m>
                  <m:oMath xmlns:m="http://schemas.openxmlformats.org/officeDocument/2006/math">
                    <m:r>
                      <a:rPr>
                        <a:latin typeface="Cambria Math" panose="02040503050406030204" pitchFamily="18" charset="0"/>
                      </a:rPr>
                      <m:t>𝐹</m:t>
                    </m:r>
                  </m:oMath>
                </a14:m>
                <a:r>
                  <a:rPr sz="2800" dirty="0"/>
                  <a:t> table for an area of </a:t>
                </a:r>
                <a:br>
                  <a:rPr lang="en-US" sz="2800" dirty="0"/>
                </a:br>
                <a14:m>
                  <m:oMath xmlns:m="http://schemas.openxmlformats.org/officeDocument/2006/math">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=0.975</m:t>
                    </m:r>
                  </m:oMath>
                </a14:m>
                <a:r>
                  <a:rPr sz="2800" dirty="0"/>
                  <a:t> in the right tail of the distribution, we find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0.975</m:t>
                        </m:r>
                      </m:sub>
                    </m:sSub>
                    <m:r>
                      <a:rPr>
                        <a:latin typeface="Cambria Math" panose="02040503050406030204" pitchFamily="18" charset="0"/>
                      </a:rPr>
                      <m:t>=0.3958</m:t>
                    </m:r>
                  </m:oMath>
                </a14:m>
                <a:r>
                  <a:rPr sz="2800" dirty="0"/>
                  <a:t>. Using the section of the </a:t>
                </a:r>
                <a14:m>
                  <m:oMath xmlns:m="http://schemas.openxmlformats.org/officeDocument/2006/math">
                    <m:r>
                      <a:rPr>
                        <a:latin typeface="Cambria Math" panose="02040503050406030204" pitchFamily="18" charset="0"/>
                      </a:rPr>
                      <m:t>𝐹</m:t>
                    </m:r>
                  </m:oMath>
                </a14:m>
                <a:r>
                  <a:rPr sz="2800" dirty="0"/>
                  <a:t> table for an area of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r>
                      <a:rPr>
                        <a:latin typeface="Cambria Math" panose="02040503050406030204" pitchFamily="18" charset="0"/>
                      </a:rPr>
                      <m:t>=0.025</m:t>
                    </m:r>
                  </m:oMath>
                </a14:m>
                <a:r>
                  <a:rPr sz="2800" dirty="0"/>
                  <a:t> gives 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0.025</m:t>
                        </m:r>
                      </m:sub>
                    </m:sSub>
                    <m:r>
                      <a:rPr>
                        <a:latin typeface="Cambria Math" panose="02040503050406030204" pitchFamily="18" charset="0"/>
                      </a:rPr>
                      <m:t>=2.5265</m:t>
                    </m:r>
                  </m:oMath>
                </a14:m>
                <a:r>
                  <a:rPr sz="2800" dirty="0"/>
                  <a:t>. Therefore, we will reject the null hypothesis if either </a:t>
                </a:r>
                <a14:m>
                  <m:oMath xmlns:m="http://schemas.openxmlformats.org/officeDocument/2006/math">
                    <m:r>
                      <a:rPr>
                        <a:latin typeface="Cambria Math" panose="02040503050406030204" pitchFamily="18" charset="0"/>
                      </a:rPr>
                      <m:t>𝐹</m:t>
                    </m:r>
                    <m:r>
                      <a:rPr>
                        <a:latin typeface="Cambria Math" panose="02040503050406030204" pitchFamily="18" charset="0"/>
                      </a:rPr>
                      <m:t>≤0.3958</m:t>
                    </m:r>
                  </m:oMath>
                </a14:m>
                <a:r>
                  <a:rPr sz="2800" dirty="0"/>
                  <a:t> or </a:t>
                </a:r>
                <a14:m>
                  <m:oMath xmlns:m="http://schemas.openxmlformats.org/officeDocument/2006/math">
                    <m:r>
                      <a:rPr>
                        <a:latin typeface="Cambria Math" panose="02040503050406030204" pitchFamily="18" charset="0"/>
                      </a:rPr>
                      <m:t>𝐹</m:t>
                    </m:r>
                    <m:r>
                      <a:rPr>
                        <a:latin typeface="Cambria Math" panose="02040503050406030204" pitchFamily="18" charset="0"/>
                      </a:rPr>
                      <m:t>≥2.5265</m:t>
                    </m:r>
                  </m:oMath>
                </a14:m>
                <a:r>
                  <a:rPr sz="2800" dirty="0"/>
                  <a:t>.</a:t>
                </a:r>
              </a:p>
              <a:p>
                <a:pPr>
                  <a:defRPr sz="2800"/>
                </a:pPr>
                <a:r>
                  <a:rPr sz="2800" dirty="0"/>
                  <a:t>Because </a:t>
                </a:r>
                <a14:m>
                  <m:oMath xmlns:m="http://schemas.openxmlformats.org/officeDocument/2006/math">
                    <m:r>
                      <a:rPr>
                        <a:latin typeface="Cambria Math" panose="02040503050406030204" pitchFamily="18" charset="0"/>
                      </a:rPr>
                      <m:t>𝐹</m:t>
                    </m:r>
                    <m:r>
                      <a:rPr>
                        <a:latin typeface="Cambria Math" panose="02040503050406030204" pitchFamily="18" charset="0"/>
                      </a:rPr>
                      <m:t>≈1.1515</m:t>
                    </m:r>
                  </m:oMath>
                </a14:m>
                <a:r>
                  <a:rPr sz="2800" dirty="0"/>
                  <a:t> is not in the rejection region, we must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3481"/>
                </a:stretch>
              </a:blipFill>
            </p:spPr>
            <p:txBody>
              <a:bodyPr/>
              <a:lstStyle/>
              <a:p>
                <a:r>
                  <a:rPr lang="en-US">
                    <a:noFill/>
                  </a:rPr>
                  <a:t> </a:t>
                </a:r>
              </a:p>
            </p:txBody>
          </p:sp>
        </mc:Fallback>
      </mc:AlternateContent>
    </p:spTree>
    <p:extLst>
      <p:ext uri="{BB962C8B-B14F-4D97-AF65-F5344CB8AC3E}">
        <p14:creationId xmlns:p14="http://schemas.microsoft.com/office/powerpoint/2010/main" val="1143040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p:pic>
        <p:nvPicPr>
          <p:cNvPr id="5" name="Content Placeholder 4">
            <a:extLst>
              <a:ext uri="{FF2B5EF4-FFF2-40B4-BE49-F238E27FC236}">
                <a16:creationId xmlns:a16="http://schemas.microsoft.com/office/drawing/2014/main" id="{58FDCDD7-1B22-4FDD-83AF-9DA91E62FE4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602581"/>
            <a:ext cx="5429250" cy="3810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b="1"/>
                </a:pPr>
                <a:r>
                  <a:rPr sz="2800"/>
                  <a:t>Method 2: </a:t>
                </a:r>
                <a14:m>
                  <m:oMath xmlns:m="http://schemas.openxmlformats.org/officeDocument/2006/math">
                    <m:r>
                      <a:rPr>
                        <a:latin typeface="Cambria Math" panose="02040503050406030204" pitchFamily="18" charset="0"/>
                      </a:rPr>
                      <m:t>𝑝</m:t>
                    </m:r>
                  </m:oMath>
                </a14:m>
                <a:r>
                  <a:rPr sz="2800"/>
                  <a:t>-Values</a:t>
                </a:r>
              </a:p>
              <a:p>
                <a14:m>
                  <m:oMath xmlns:m="http://schemas.openxmlformats.org/officeDocument/2006/math">
                    <m:r>
                      <a:rPr>
                        <a:latin typeface="Cambria Math" panose="02040503050406030204" pitchFamily="18" charset="0"/>
                      </a:rPr>
                      <m:t>𝑃</m:t>
                    </m:r>
                  </m:oMath>
                </a14:m>
                <a:r>
                  <a:rPr sz="2800"/>
                  <a:t>-values for the </a:t>
                </a:r>
                <a14:m>
                  <m:oMath xmlns:m="http://schemas.openxmlformats.org/officeDocument/2006/math">
                    <m:r>
                      <a:rPr>
                        <a:latin typeface="Cambria Math" panose="02040503050406030204" pitchFamily="18" charset="0"/>
                      </a:rPr>
                      <m:t>𝐹</m:t>
                    </m:r>
                  </m:oMath>
                </a14:m>
                <a:r>
                  <a:rPr sz="2800"/>
                  <a:t>-test must be found using technology. We will show the calculator method here. Other methods of technology can be found at stat.hawkeslearning.com.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11.5.3: Hypothesis Test for Two Population Variances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shown in the output screenshot in Step 3 is approximately </a:t>
                </a:r>
                <a:r>
                  <a:rPr sz="2800" dirty="0">
                    <a:latin typeface="Cambria Math"/>
                  </a:rPr>
                  <a:t>0.7616</a:t>
                </a:r>
                <a:r>
                  <a:rPr sz="2800" dirty="0"/>
                  <a:t>. Because this is greater than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we fail to reject the null hypothesis.</a:t>
                </a:r>
              </a:p>
              <a:p>
                <a:r>
                  <a:rPr sz="2800" b="1" dirty="0"/>
                  <a:t>Interpretation:</a:t>
                </a:r>
                <a:r>
                  <a:rPr sz="2800" dirty="0"/>
                  <a:t> Failing to reject the null hypothesis means that, at the </a:t>
                </a:r>
                <a:r>
                  <a:rPr sz="2800" dirty="0">
                    <a:latin typeface="Cambria Math"/>
                  </a:rPr>
                  <a:t>0.05</a:t>
                </a:r>
                <a:r>
                  <a:rPr sz="2800" dirty="0"/>
                  <a:t> level of significance, there is not sufficient evidence to say that the scores on the two versions of the test have different variances.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Rounding Rule</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lang="en-US" sz="2800" dirty="0"/>
                  <a:t>When calculating a value of </a:t>
                </a:r>
                <a14:m>
                  <m:oMath xmlns:m="http://schemas.openxmlformats.org/officeDocument/2006/math">
                    <m:r>
                      <a:rPr lang="en-US" sz="2800" b="0" i="1" smtClean="0">
                        <a:latin typeface="Cambria Math" panose="02040503050406030204" pitchFamily="18" charset="0"/>
                      </a:rPr>
                      <m:t>𝐹</m:t>
                    </m:r>
                  </m:oMath>
                </a14:m>
                <a:r>
                  <a:rPr lang="en-US" sz="2800" dirty="0"/>
                  <a:t>, round to four decimal places. This follows the convention used in the </a:t>
                </a:r>
                <a:br>
                  <a:rPr lang="en-US" sz="2800" dirty="0"/>
                </a:br>
                <a14:m>
                  <m:oMath xmlns:m="http://schemas.openxmlformats.org/officeDocument/2006/math">
                    <m:r>
                      <a:rPr lang="en-US">
                        <a:latin typeface="Cambria Math" panose="02040503050406030204" pitchFamily="18" charset="0"/>
                      </a:rPr>
                      <m:t>𝐹</m:t>
                    </m:r>
                  </m:oMath>
                </a14:m>
                <a:r>
                  <a:rPr lang="en-US" sz="2800" dirty="0"/>
                  <a:t>-distribution table in Appendix A.</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a:stretch>
                  <a:fillRect l="-1328" t="-3333" b="-666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Regions for Hypothesis Tests for Two Population Variances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14:m>
                  <m:oMath xmlns:m="http://schemas.openxmlformats.org/officeDocument/2006/math">
                    <m:r>
                      <a:rPr>
                        <a:latin typeface="Cambria Math" panose="02040503050406030204" pitchFamily="18" charset="0"/>
                      </a:rPr>
                      <m:t>𝐹</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𝛼</m:t>
                            </m:r>
                          </m:e>
                        </m:d>
                      </m:sub>
                    </m:sSub>
                  </m:oMath>
                </a14:m>
                <a:r>
                  <a:rPr sz="2800"/>
                  <a:t> for a left-tailed test</a:t>
                </a:r>
              </a:p>
              <a:p>
                <a14:m>
                  <m:oMath xmlns:m="http://schemas.openxmlformats.org/officeDocument/2006/math">
                    <m:r>
                      <a:rPr>
                        <a:latin typeface="Cambria Math" panose="02040503050406030204" pitchFamily="18" charset="0"/>
                      </a:rPr>
                      <m:t>𝐹</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r>
                          <a:rPr>
                            <a:latin typeface="Cambria Math" panose="02040503050406030204" pitchFamily="18" charset="0"/>
                          </a:rPr>
                          <m:t>𝛼</m:t>
                        </m:r>
                      </m:sub>
                    </m:sSub>
                  </m:oMath>
                </a14:m>
                <a:r>
                  <a:rPr sz="2800"/>
                  <a:t> for a right-tailed test</a:t>
                </a:r>
              </a:p>
              <a:p>
                <a14:m>
                  <m:oMath xmlns:m="http://schemas.openxmlformats.org/officeDocument/2006/math">
                    <m:r>
                      <a:rPr>
                        <a:latin typeface="Cambria Math" panose="02040503050406030204" pitchFamily="18" charset="0"/>
                      </a:rPr>
                      <m:t>𝐹</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Sub>
                  </m:oMath>
                </a14:m>
                <a:r>
                  <a:rPr sz="2800"/>
                  <a:t> or </a:t>
                </a:r>
                <a14:m>
                  <m:oMath xmlns:m="http://schemas.openxmlformats.org/officeDocument/2006/math">
                    <m:r>
                      <a:rPr>
                        <a:latin typeface="Cambria Math" panose="02040503050406030204" pitchFamily="18" charset="0"/>
                      </a:rPr>
                      <m:t>𝐹</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𝐹</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a:stretch>
                  <a:fillRect l="-1328" t="-205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975322"/>
              </a:xfrm>
            </p:spPr>
            <p:txBody>
              <a:bodyPr>
                <a:normAutofit/>
              </a:bodyPr>
              <a:lstStyle/>
              <a:p>
                <a:pPr>
                  <a:defRPr sz="2800"/>
                </a:pPr>
                <a:r>
                  <a:rPr sz="2800"/>
                  <a:t>Refer back to Section 9.5 for more information on reading an </a:t>
                </a:r>
                <a14:m>
                  <m:oMath xmlns:m="http://schemas.openxmlformats.org/officeDocument/2006/math">
                    <m:r>
                      <a:rPr>
                        <a:latin typeface="Cambria Math" panose="02040503050406030204" pitchFamily="18" charset="0"/>
                      </a:rPr>
                      <m:t>𝐹</m:t>
                    </m:r>
                  </m:oMath>
                </a14:m>
                <a:r>
                  <a:rPr sz="2800"/>
                  <a:t>-distribution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975322"/>
              </a:xfrm>
              <a:blipFill>
                <a:blip r:embed="rId2"/>
                <a:stretch>
                  <a:fillRect l="-1328" t="-4848" b="-127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3"/>
                <a:stretch>
                  <a:fillRect l="-1328" t="-4211" b="-5263"/>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11.5.1: Hypothesis Test for Two Population Variances (Left-Tailed)</a:t>
            </a:r>
          </a:p>
        </p:txBody>
      </p:sp>
      <p:sp>
        <p:nvSpPr>
          <p:cNvPr id="3" name="Text Placeholder 2"/>
          <p:cNvSpPr>
            <a:spLocks noGrp="1"/>
          </p:cNvSpPr>
          <p:nvPr>
            <p:ph type="body" sz="quarter" idx="10"/>
          </p:nvPr>
        </p:nvSpPr>
        <p:spPr/>
        <p:txBody>
          <a:bodyPr>
            <a:normAutofit fontScale="85000" lnSpcReduction="20000"/>
          </a:bodyPr>
          <a:lstStyle/>
          <a:p>
            <a:r>
              <a:rPr sz="2800"/>
              <a:t>A graduate student walking around a large college campus notices that the values of professors' cars seem to have a much smaller variance than the values of the cars owned by students. Students, he notes, own vehicles ranging from small, broken-down trucks to Porsche convertibles, while the cars owned by faculty are more similar in style and price. To test his hypothesis that the values of professors' cars have a smaller variance than the values of students' cars, he collects data from random samples of </a:t>
            </a:r>
            <a:r>
              <a:rPr sz="2800">
                <a:latin typeface="Cambria Math"/>
              </a:rPr>
              <a:t>15</a:t>
            </a:r>
            <a:r>
              <a:rPr sz="2800"/>
              <a:t> professors and </a:t>
            </a:r>
            <a:r>
              <a:rPr sz="2800">
                <a:latin typeface="Cambria Math"/>
              </a:rPr>
              <a:t>14</a:t>
            </a:r>
            <a:r>
              <a:rPr sz="2800"/>
              <a:t> students on the values of their cars and calculates the variance for each sample. The sample variance of the values of the professors' cars is </a:t>
            </a:r>
            <a:r>
              <a:rPr sz="2800">
                <a:latin typeface="Cambria Math"/>
              </a:rPr>
              <a:t>34,057</a:t>
            </a:r>
            <a:r>
              <a:rPr sz="2800"/>
              <a:t> and the sample variance of the values of the students' cars is </a:t>
            </a:r>
            <a:r>
              <a:rPr sz="2800">
                <a:latin typeface="Cambria Math"/>
              </a:rPr>
              <a:t>45,923</a:t>
            </a:r>
            <a:r>
              <a:rPr sz="2800"/>
              <a:t>. Assuming that both populations are normally distributed, conduct a hypothesis test using a </a:t>
            </a:r>
            <a:r>
              <a:rPr sz="2800">
                <a:latin typeface="Cambria Math"/>
              </a:rPr>
              <a:t>0.10</a:t>
            </a:r>
            <a:r>
              <a:rPr sz="2800"/>
              <a:t> level of significance to test the graduate student's claim. Does the evidence support the student's claim?</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3075</Words>
  <Application>Microsoft Office PowerPoint</Application>
  <PresentationFormat>On-screen Show (4:3)</PresentationFormat>
  <Paragraphs>171</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Arial</vt:lpstr>
      <vt:lpstr>Courier New</vt:lpstr>
      <vt:lpstr>Cambria Math</vt:lpstr>
      <vt:lpstr>Office Theme</vt:lpstr>
      <vt:lpstr>Section 11.5</vt:lpstr>
      <vt:lpstr>Sir Ronald Fisher (1890‒1962)</vt:lpstr>
      <vt:lpstr>Distribution: F-Distribution</vt:lpstr>
      <vt:lpstr>Formula: Test Statistic for a Hypothesis Test for Two Population Variances</vt:lpstr>
      <vt:lpstr>Rounding Rule</vt:lpstr>
      <vt:lpstr>Procedure: Rejection Regions for Hypothesis Tests for Two Population Variances</vt:lpstr>
      <vt:lpstr>Memory Booster</vt:lpstr>
      <vt:lpstr>Procedure: Conclusions Using p-Values</vt:lpstr>
      <vt:lpstr>Example 11.5.1: Hypothesis Test for Two Population Variances (Left-Tailed)</vt:lpstr>
      <vt:lpstr>Example 11.5.1: Hypothesis Test for Two Population Variances (Left-Tailed) (cont.)</vt:lpstr>
      <vt:lpstr>Example 11.5.1: Hypothesis Test for Two Population Variances (Left-Tailed) (cont.)</vt:lpstr>
      <vt:lpstr>Example 11.5.1: Hypothesis Test for Two Population Variances (Left-Tailed) (cont.)</vt:lpstr>
      <vt:lpstr>Example 11.5.1: Hypothesis Test for Two Population Variances (Left-Tailed) (cont.)</vt:lpstr>
      <vt:lpstr>Example 11.5.1: Hypothesis Test for Two Population Variances (Left-Tailed) (cont.)</vt:lpstr>
      <vt:lpstr>Example 11.5.1: Hypothesis Test for Two Population Variances (Left-Tailed) (cont.)</vt:lpstr>
      <vt:lpstr>Example 11.5.1: Hypothesis Test for Two Population Variances (Left-Tailed) (cont.)</vt:lpstr>
      <vt:lpstr>Technology</vt:lpstr>
      <vt:lpstr>Example 11.5.1: Hypothesis Test for Two Population Variances (Left-Tailed) (cont.)</vt:lpstr>
      <vt:lpstr>Example 11.5.1: Hypothesis Test for Two Population Variances (Left-Tailed) (cont.)</vt:lpstr>
      <vt:lpstr>Example 11.5.1: Hypothesis Test for Two Population Variances (Left-Tailed) (cont.)</vt:lpstr>
      <vt:lpstr>Example 11.5.1: Hypothesis Test for Two Population Variances (Left-Tailed) (cont.)</vt:lpstr>
      <vt:lpstr>Technology</vt:lpstr>
      <vt:lpstr>Example 11.5.2: Hypothesis Test for Two Population Variances (Right-Tailed)</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11.5.2: Hypothesis Test for Two Population Variances (Right-Tailed) (cont.)</vt:lpstr>
      <vt:lpstr>Example 11.5.3: Hypothesis Test for Two Population Variances (Two-Tailed)</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lpstr>Example 11.5.3: Hypothesis Test for Two Population Variances (Two-Tailed)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125</cp:revision>
  <dcterms:created xsi:type="dcterms:W3CDTF">2013-04-26T14:43:13Z</dcterms:created>
  <dcterms:modified xsi:type="dcterms:W3CDTF">2020-06-03T17:56:13Z</dcterms:modified>
</cp:coreProperties>
</file>