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91" r:id="rId6"/>
    <p:sldId id="260" r:id="rId7"/>
    <p:sldId id="261" r:id="rId8"/>
    <p:sldId id="262" r:id="rId9"/>
    <p:sldId id="263" r:id="rId10"/>
    <p:sldId id="264" r:id="rId11"/>
    <p:sldId id="265" r:id="rId12"/>
    <p:sldId id="266" r:id="rId13"/>
    <p:sldId id="267" r:id="rId14"/>
    <p:sldId id="268" r:id="rId15"/>
    <p:sldId id="269" r:id="rId16"/>
    <p:sldId id="270" r:id="rId17"/>
    <p:sldId id="289"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90" r:id="rId34"/>
    <p:sldId id="288" r:id="rId35"/>
    <p:sldId id="292"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Sindhusha" initials="S" lastIdx="7"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ANOVA (Analysis of Variance)</a:t>
            </a:r>
          </a:p>
        </p:txBody>
      </p:sp>
      <p:sp>
        <p:nvSpPr>
          <p:cNvPr id="3" name="Title 2"/>
          <p:cNvSpPr>
            <a:spLocks noGrp="1"/>
          </p:cNvSpPr>
          <p:nvPr>
            <p:ph type="title"/>
          </p:nvPr>
        </p:nvSpPr>
        <p:spPr/>
        <p:txBody>
          <a:bodyPr/>
          <a:lstStyle/>
          <a:p>
            <a:r>
              <a:t>Section 11.6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Mean Square for Error (MSE)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a:t>The </a:t>
                </a:r>
                <a:r>
                  <a:rPr sz="2800" b="1"/>
                  <a:t>mean square for error</a:t>
                </a:r>
                <a:r>
                  <a:rPr sz="2800"/>
                  <a:t> (</a:t>
                </a:r>
                <a:r>
                  <a:rPr sz="2800" b="1"/>
                  <a:t>MSE</a:t>
                </a:r>
                <a:r>
                  <a:rPr sz="2800"/>
                  <a:t>) is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MSE</m:t>
                      </m:r>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SSE</m:t>
                          </m:r>
                        </m:num>
                        <m:den>
                          <m:r>
                            <m:rPr>
                              <m:sty m:val="p"/>
                            </m:rPr>
                            <a:rPr>
                              <a:latin typeface="Cambria Math" panose="02040503050406030204" pitchFamily="18" charset="0"/>
                            </a:rPr>
                            <m:t>DFE</m:t>
                          </m:r>
                        </m:den>
                      </m:f>
                    </m:oMath>
                  </m:oMathPara>
                </a14:m>
                <a:endParaRPr sz="2800"/>
              </a:p>
              <a:p>
                <a:r>
                  <a:rPr sz="2800"/>
                  <a:t>where </a:t>
                </a:r>
                <a:r>
                  <a:rPr sz="2800" b="1"/>
                  <a:t>SSE</a:t>
                </a:r>
                <a:r>
                  <a:rPr sz="2800"/>
                  <a:t> is the sum of squares for error,</a:t>
                </a:r>
              </a:p>
              <a:p>
                <a14:m>
                  <m:oMath xmlns:m="http://schemas.openxmlformats.org/officeDocument/2006/math">
                    <m:r>
                      <m:rPr>
                        <m:sty m:val="p"/>
                      </m:rPr>
                      <a:rPr>
                        <a:latin typeface="Cambria Math" panose="02040503050406030204" pitchFamily="18" charset="0"/>
                      </a:rPr>
                      <m:t>DFE</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𝑇</m:t>
                        </m:r>
                      </m:sub>
                    </m:sSub>
                    <m:r>
                      <a:rPr>
                        <a:latin typeface="Cambria Math" panose="02040503050406030204" pitchFamily="18" charset="0"/>
                      </a:rPr>
                      <m:t>−</m:t>
                    </m:r>
                    <m:r>
                      <a:rPr>
                        <a:latin typeface="Cambria Math" panose="02040503050406030204" pitchFamily="18" charset="0"/>
                      </a:rPr>
                      <m:t>𝑘</m:t>
                    </m:r>
                  </m:oMath>
                </a14:m>
                <a:r>
                  <a:rPr sz="2800"/>
                  <a:t> is the degrees of freedom for error,</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𝑇</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𝑘</m:t>
                        </m:r>
                      </m:sup>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e>
                    </m:nary>
                  </m:oMath>
                </a14:m>
                <a:r>
                  <a:rPr sz="2800"/>
                  <a:t> is the total number of data values in all samples combined,</a:t>
                </a:r>
              </a:p>
              <a:p>
                <a14:m>
                  <m:oMath xmlns:m="http://schemas.openxmlformats.org/officeDocument/2006/math">
                    <m:r>
                      <a:rPr>
                        <a:latin typeface="Cambria Math" panose="02040503050406030204" pitchFamily="18" charset="0"/>
                      </a:rPr>
                      <m:t>𝑘</m:t>
                    </m:r>
                  </m:oMath>
                </a14:m>
                <a:r>
                  <a:rPr sz="2800"/>
                  <a:t> is the number of samples, one from each of the </a:t>
                </a:r>
                <a14:m>
                  <m:oMath xmlns:m="http://schemas.openxmlformats.org/officeDocument/2006/math">
                    <m:r>
                      <a:rPr>
                        <a:latin typeface="Cambria Math" panose="02040503050406030204" pitchFamily="18" charset="0"/>
                      </a:rPr>
                      <m:t>𝑘</m:t>
                    </m:r>
                  </m:oMath>
                </a14:m>
                <a:r>
                  <a:rPr sz="2800"/>
                  <a:t> populations,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a:t> is the size of the sample drawn from the </a:t>
                </a:r>
                <a14:m>
                  <m:oMath xmlns:m="http://schemas.openxmlformats.org/officeDocument/2006/math">
                    <m:r>
                      <a:rPr>
                        <a:latin typeface="Cambria Math" panose="02040503050406030204" pitchFamily="18" charset="0"/>
                      </a:rPr>
                      <m:t>𝑖</m:t>
                    </m:r>
                  </m:oMath>
                </a14:m>
                <a:r>
                  <a:rPr sz="2800" baseline="30000"/>
                  <a:t>th</a:t>
                </a:r>
                <a:r>
                  <a:rPr sz="2800"/>
                  <a:t> population.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b="-111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 for a One-Way ANOVA Tests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lang="en-US" sz="2800" dirty="0"/>
                  <a:t>Reject the null hypothesis,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oMath>
                </a14:m>
                <a:r>
                  <a:rPr lang="en-US" sz="2800" dirty="0"/>
                  <a:t>, if:</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𝐹</m:t>
                          </m:r>
                        </m:e>
                        <m:sub>
                          <m:r>
                            <a:rPr lang="ar-AE">
                              <a:latin typeface="Cambria Math" panose="02040503050406030204" pitchFamily="18" charset="0"/>
                            </a:rPr>
                            <m:t>𝛼</m:t>
                          </m:r>
                        </m:sub>
                      </m:sSub>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77473" y="1031384"/>
                <a:ext cx="8229600" cy="1178416"/>
              </a:xfrm>
            </p:spPr>
            <p:txBody>
              <a:bodyPr>
                <a:normAutofit/>
              </a:bodyPr>
              <a:lstStyle/>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77473" y="1031384"/>
                <a:ext cx="8229600" cy="1178416"/>
              </a:xfrm>
              <a:blipFill>
                <a:blip r:embed="rId3"/>
                <a:stretch>
                  <a:fillRect l="-1328" t="-3518" b="-50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11.6.1: Completing a One-Way ANOVA Table and Performing a One-Way ANOVA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Medical researchers studying the effect of vitamin C on the common cold grouped study participants into three groups: Group 1 took </a:t>
                </a:r>
                <a14:m>
                  <m:oMath xmlns:m="http://schemas.openxmlformats.org/officeDocument/2006/math">
                    <m:r>
                      <a:rPr>
                        <a:latin typeface="Cambria Math" panose="02040503050406030204" pitchFamily="18" charset="0"/>
                      </a:rPr>
                      <m:t>1000</m:t>
                    </m:r>
                    <m:r>
                      <m:rPr>
                        <m:nor/>
                      </m:rPr>
                      <a:rPr/>
                      <m:t> </m:t>
                    </m:r>
                    <m:r>
                      <m:rPr>
                        <m:sty m:val="p"/>
                      </m:rPr>
                      <a:rPr>
                        <a:latin typeface="Cambria Math" panose="02040503050406030204" pitchFamily="18" charset="0"/>
                      </a:rPr>
                      <m:t>mg</m:t>
                    </m:r>
                  </m:oMath>
                </a14:m>
                <a:r>
                  <a:rPr sz="2800"/>
                  <a:t> of vitamin C daily, Group 2 took </a:t>
                </a:r>
                <a14:m>
                  <m:oMath xmlns:m="http://schemas.openxmlformats.org/officeDocument/2006/math">
                    <m:r>
                      <a:rPr>
                        <a:latin typeface="Cambria Math" panose="02040503050406030204" pitchFamily="18" charset="0"/>
                      </a:rPr>
                      <m:t>500</m:t>
                    </m:r>
                    <m:r>
                      <m:rPr>
                        <m:nor/>
                      </m:rPr>
                      <a:rPr/>
                      <m:t> </m:t>
                    </m:r>
                    <m:r>
                      <m:rPr>
                        <m:sty m:val="p"/>
                      </m:rPr>
                      <a:rPr>
                        <a:latin typeface="Cambria Math" panose="02040503050406030204" pitchFamily="18" charset="0"/>
                      </a:rPr>
                      <m:t>mg</m:t>
                    </m:r>
                  </m:oMath>
                </a14:m>
                <a:r>
                  <a:rPr sz="2800"/>
                  <a:t> of vitamin C daily, and Group 3 took no vitamin C. The participants were observed for a year, during which time the number of colds that each participant suffered was recorded. Using these data, the researchers performed a hypothesis test, which resulted in the following </a:t>
                </a:r>
                <a:r>
                  <a:rPr sz="2800" b="1"/>
                  <a:t>ANOVA</a:t>
                </a:r>
                <a:r>
                  <a:rPr sz="2800"/>
                  <a:t> table. Note that this </a:t>
                </a:r>
                <a:r>
                  <a:rPr sz="2800" b="1"/>
                  <a:t>ANOVA</a:t>
                </a:r>
                <a:r>
                  <a:rPr sz="2800"/>
                  <a:t> table was produced by Microsoft Excel, and it contains two more values than the </a:t>
                </a:r>
                <a:r>
                  <a:rPr sz="2800" b="1"/>
                  <a:t>ANOVA</a:t>
                </a:r>
                <a:r>
                  <a:rPr sz="2800"/>
                  <a:t> tables shown in Figures 11.6.2 and 11.6.3. These additional values are the </a:t>
                </a:r>
                <a14:m>
                  <m:oMath xmlns:m="http://schemas.openxmlformats.org/officeDocument/2006/math">
                    <m:r>
                      <a:rPr>
                        <a:latin typeface="Cambria Math" panose="02040503050406030204" pitchFamily="18" charset="0"/>
                      </a:rPr>
                      <m:t>𝑝</m:t>
                    </m:r>
                  </m:oMath>
                </a14:m>
                <a:r>
                  <a:rPr sz="2800"/>
                  <a:t>-value for the </a:t>
                </a:r>
                <a14:m>
                  <m:oMath xmlns:m="http://schemas.openxmlformats.org/officeDocument/2006/math">
                    <m:r>
                      <a:rPr>
                        <a:latin typeface="Cambria Math" panose="02040503050406030204" pitchFamily="18" charset="0"/>
                      </a:rPr>
                      <m:t>𝐹</m:t>
                    </m:r>
                  </m:oMath>
                </a14:m>
                <a:r>
                  <a:rPr sz="2800"/>
                  <a:t>-statistic and the critical </a:t>
                </a:r>
                <a14:m>
                  <m:oMath xmlns:m="http://schemas.openxmlformats.org/officeDocument/2006/math">
                    <m:r>
                      <a:rPr>
                        <a:latin typeface="Cambria Math" panose="02040503050406030204" pitchFamily="18" charset="0"/>
                      </a:rPr>
                      <m:t>𝐹</m:t>
                    </m:r>
                  </m:oMath>
                </a14:m>
                <a:r>
                  <a:rPr sz="2800"/>
                  <a:t>-value for the one-way </a:t>
                </a:r>
                <a:r>
                  <a:rPr sz="2800" b="1"/>
                  <a:t>ANOVA</a:t>
                </a:r>
                <a:r>
                  <a:rPr sz="2800"/>
                  <a:t> test with a </a:t>
                </a:r>
                <a:r>
                  <a:rPr sz="2800">
                    <a:latin typeface="Cambria Math"/>
                  </a:rPr>
                  <a:t>0.05</a:t>
                </a:r>
                <a:r>
                  <a:rPr sz="2800"/>
                  <a:t> level of significance. Unfortunately, a few of the cells in the table have been lost.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b="-859"/>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63068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a:txBody>
                        <a:bodyPr/>
                        <a:lstStyle/>
                        <a:p>
                          <a:pPr algn="ct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sz="1400" b="1"/>
                          </a:pPr>
                          <a:r>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14:m>
                            <m:oMath xmlns:m="http://schemas.openxmlformats.org/officeDocument/2006/math">
                              <m:r>
                                <a:rPr sz="1400">
                                  <a:latin typeface="Cambria Math"/>
                                </a:rPr>
                                <m:t>𝑃</m:t>
                              </m:r>
                            </m:oMath>
                          </a14:m>
                          <a:r>
                            <a:rPr sz="140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 crit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400" b="1"/>
                          </a:pPr>
                          <a:r>
                            <a:t>Treatments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sz="1400">
                              <a:latin typeface="Cambria Math"/>
                            </a:rPr>
                            <a:t>0.4288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3.3158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b="1"/>
                          </a:pPr>
                          <a:r>
                            <a:t>Error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49.2030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sz="1400" b="1"/>
                          </a:pPr>
                          <a: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52.0606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dirty="0"/>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63068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a:txBody>
                        <a:bodyPr/>
                        <a:lstStyle/>
                        <a:p>
                          <a:pPr algn="ct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sz="1400" b="1"/>
                          </a:pPr>
                          <a:r>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518" t="-1639" r="-101554" b="-342623"/>
                          </a:stretch>
                        </a:blipFill>
                      </a:tcPr>
                    </a:tc>
                    <a:tc>
                      <a:txBody>
                        <a:bodyPr/>
                        <a:lstStyle/>
                        <a:p>
                          <a:pPr algn="ctr">
                            <a:defRPr sz="1400" b="1"/>
                          </a:pPr>
                          <a:r>
                            <a:t>F crit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8160">
                    <a:tc>
                      <a:txBody>
                        <a:bodyPr/>
                        <a:lstStyle/>
                        <a:p>
                          <a:pPr algn="ctr">
                            <a:defRPr sz="1400" b="1"/>
                          </a:pPr>
                          <a:r>
                            <a:t>Treatments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sz="1400">
                              <a:latin typeface="Cambria Math"/>
                            </a:rPr>
                            <a:t>0.4288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3.3158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b="1"/>
                          </a:pPr>
                          <a:r>
                            <a:t>Error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49.2030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sz="1400" b="1"/>
                          </a:pPr>
                          <a: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52.0606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a:defRPr sz="2800"/>
                </a:pPr>
                <a:r>
                  <a:t>​</a:t>
                </a:r>
                <a:r>
                  <a:rPr sz="2800"/>
                  <a:t>Determine the missing values in the </a:t>
                </a:r>
                <a:r>
                  <a:rPr sz="2800" b="1"/>
                  <a:t>ANOVA</a:t>
                </a:r>
                <a:r>
                  <a:rPr sz="2800"/>
                  <a:t> table using the given values.</a:t>
                </a:r>
              </a:p>
              <a:p>
                <a:pPr marL="514350" indent="-514350">
                  <a:buFont typeface="+mj-lt"/>
                  <a:buAutoNum type="alphaLcPeriod" startAt="2"/>
                  <a:defRPr sz="2800"/>
                </a:pPr>
                <a:r>
                  <a:t>​</a:t>
                </a:r>
                <a:r>
                  <a:rPr sz="2800"/>
                  <a:t>Based on the completed </a:t>
                </a:r>
                <a:r>
                  <a:rPr sz="2800" b="1"/>
                  <a:t>ANOVA</a:t>
                </a:r>
                <a:r>
                  <a:rPr sz="2800"/>
                  <a:t> table, do the researchers have enough evidence, at the </a:t>
                </a:r>
                <a:r>
                  <a:rPr sz="2800">
                    <a:latin typeface="Cambria Math"/>
                  </a:rPr>
                  <a:t>0.05</a:t>
                </a:r>
                <a:r>
                  <a:rPr sz="2800"/>
                  <a:t> level of significance, to support the claim that there is a significant difference between the mean numbers of colds suffered per year for patients who take </a:t>
                </a:r>
                <a14:m>
                  <m:oMath xmlns:m="http://schemas.openxmlformats.org/officeDocument/2006/math">
                    <m:r>
                      <a:rPr>
                        <a:latin typeface="Cambria Math" panose="02040503050406030204" pitchFamily="18" charset="0"/>
                      </a:rPr>
                      <m:t>1000</m:t>
                    </m:r>
                    <m:r>
                      <m:rPr>
                        <m:nor/>
                      </m:rPr>
                      <a:rPr/>
                      <m:t> </m:t>
                    </m:r>
                    <m:r>
                      <m:rPr>
                        <m:sty m:val="p"/>
                      </m:rPr>
                      <a:rPr>
                        <a:latin typeface="Cambria Math" panose="02040503050406030204" pitchFamily="18" charset="0"/>
                      </a:rPr>
                      <m:t>mg</m:t>
                    </m:r>
                  </m:oMath>
                </a14:m>
                <a:r>
                  <a:rPr sz="2800"/>
                  <a:t> of vitamin C daily, patients who take </a:t>
                </a:r>
                <a14:m>
                  <m:oMath xmlns:m="http://schemas.openxmlformats.org/officeDocument/2006/math">
                    <m:r>
                      <a:rPr>
                        <a:latin typeface="Cambria Math" panose="02040503050406030204" pitchFamily="18" charset="0"/>
                      </a:rPr>
                      <m:t>500</m:t>
                    </m:r>
                    <m:r>
                      <m:rPr>
                        <m:nor/>
                      </m:rPr>
                      <a:rPr/>
                      <m:t> </m:t>
                    </m:r>
                    <m:r>
                      <m:rPr>
                        <m:sty m:val="p"/>
                      </m:rPr>
                      <a:rPr>
                        <a:latin typeface="Cambria Math" panose="02040503050406030204" pitchFamily="18" charset="0"/>
                      </a:rPr>
                      <m:t>mg</m:t>
                    </m:r>
                  </m:oMath>
                </a14:m>
                <a:r>
                  <a:rPr sz="2800"/>
                  <a:t> of vitamin C daily, and patients who do not take vitamin C?</a:t>
                </a:r>
              </a:p>
              <a:p>
                <a:pPr marL="514350" indent="-514350">
                  <a:buFont typeface="+mj-lt"/>
                  <a:buAutoNum type="alphaLcPeriod" startAt="3"/>
                  <a:defRPr sz="2800"/>
                </a:pPr>
                <a:r>
                  <a:t>​</a:t>
                </a:r>
                <a:r>
                  <a:rPr sz="2800"/>
                  <a:t>From the </a:t>
                </a:r>
                <a:r>
                  <a:rPr sz="2800" b="1"/>
                  <a:t>ANOVA</a:t>
                </a:r>
                <a:r>
                  <a:rPr sz="2800"/>
                  <a:t> table, can you conclude if one group had fewer colds than the others?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2000" b="-159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r>
                  <a:rPr lang="en-US" sz="2800" b="1" dirty="0"/>
                  <a:t>Solution</a:t>
                </a:r>
              </a:p>
              <a:p>
                <a:pPr marL="514350" indent="-514350">
                  <a:buFont typeface="+mj-lt"/>
                  <a:buAutoNum type="alphaLcPeriod"/>
                  <a:defRPr sz="2800"/>
                </a:pPr>
                <a:r>
                  <a:rPr lang="en-US" dirty="0"/>
                  <a:t>​</a:t>
                </a:r>
                <a:r>
                  <a:rPr lang="en-US" sz="2800" dirty="0"/>
                  <a:t>To complete the </a:t>
                </a:r>
                <a:r>
                  <a:rPr lang="en-US" sz="2800" b="1" dirty="0"/>
                  <a:t>ANOVA</a:t>
                </a:r>
                <a:r>
                  <a:rPr lang="en-US" sz="2800" dirty="0"/>
                  <a:t> table, we will work from left to right to find the missing values. That is, we will first compute the sum of squares among treatments, then the degrees of freedom for error, then the mean square for error, and finally the </a:t>
                </a:r>
                <a14:m>
                  <m:oMath xmlns:m="http://schemas.openxmlformats.org/officeDocument/2006/math">
                    <m:r>
                      <a:rPr lang="en-US">
                        <a:latin typeface="Cambria Math" panose="02040503050406030204" pitchFamily="18" charset="0"/>
                      </a:rPr>
                      <m:t>𝐹</m:t>
                    </m:r>
                  </m:oMath>
                </a14:m>
                <a:r>
                  <a:rPr lang="en-US" sz="2800" dirty="0"/>
                  <a:t>-statistic.</a:t>
                </a:r>
              </a:p>
              <a:p>
                <a:pPr>
                  <a:defRPr sz="2800"/>
                </a:pPr>
                <a:r>
                  <a:rPr lang="en-US" dirty="0"/>
                  <a:t>​</a:t>
                </a:r>
                <a:r>
                  <a:rPr lang="en-US" sz="2800" dirty="0"/>
                  <a:t>To begin filling in the </a:t>
                </a:r>
                <a:r>
                  <a:rPr lang="en-US" sz="2800" b="1" dirty="0"/>
                  <a:t>ANOVA</a:t>
                </a:r>
                <a:r>
                  <a:rPr lang="en-US" sz="2800" dirty="0"/>
                  <a:t> table, we can use the fact that </a:t>
                </a:r>
                <a14:m>
                  <m:oMath xmlns:m="http://schemas.openxmlformats.org/officeDocument/2006/math">
                    <m:r>
                      <m:rPr>
                        <m:sty m:val="p"/>
                      </m:rPr>
                      <a:rPr lang="en-US">
                        <a:latin typeface="Cambria Math" panose="02040503050406030204" pitchFamily="18" charset="0"/>
                      </a:rPr>
                      <m:t>SST</m:t>
                    </m:r>
                    <m:r>
                      <a:rPr lang="en-US">
                        <a:latin typeface="Cambria Math" panose="02040503050406030204" pitchFamily="18" charset="0"/>
                      </a:rPr>
                      <m:t>+</m:t>
                    </m:r>
                    <m:r>
                      <m:rPr>
                        <m:sty m:val="p"/>
                      </m:rPr>
                      <a:rPr lang="en-US">
                        <a:latin typeface="Cambria Math" panose="02040503050406030204" pitchFamily="18" charset="0"/>
                      </a:rPr>
                      <m:t>SSE</m:t>
                    </m:r>
                    <m:r>
                      <a:rPr lang="en-US">
                        <a:latin typeface="Cambria Math" panose="02040503050406030204" pitchFamily="18" charset="0"/>
                      </a:rPr>
                      <m:t>=</m:t>
                    </m:r>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Variation</m:t>
                    </m:r>
                  </m:oMath>
                </a14:m>
                <a:r>
                  <a:rPr lang="en-US" sz="2800" dirty="0"/>
                  <a:t>. Thus, by subtracting </a:t>
                </a:r>
                <a:r>
                  <a:rPr lang="en-US" sz="2800" b="1" dirty="0"/>
                  <a:t>SSE</a:t>
                </a:r>
                <a:r>
                  <a:rPr lang="en-US" sz="2800" dirty="0"/>
                  <a:t> from both sides of this equation, we have the following.</a:t>
                </a:r>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SST</m:t>
                      </m:r>
                      <m:r>
                        <a:rPr lang="en-US">
                          <a:latin typeface="Cambria Math" panose="02040503050406030204" pitchFamily="18" charset="0"/>
                        </a:rPr>
                        <m:t>=</m:t>
                      </m:r>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Variation</m:t>
                      </m:r>
                      <m:r>
                        <a:rPr lang="en-US">
                          <a:latin typeface="Cambria Math" panose="02040503050406030204" pitchFamily="18" charset="0"/>
                        </a:rPr>
                        <m:t>−</m:t>
                      </m:r>
                      <m:r>
                        <m:rPr>
                          <m:sty m:val="p"/>
                        </m:rPr>
                        <a:rPr lang="en-US">
                          <a:latin typeface="Cambria Math" panose="02040503050406030204" pitchFamily="18" charset="0"/>
                        </a:rPr>
                        <m:t>SSE</m:t>
                      </m:r>
                    </m:oMath>
                    <m:oMath xmlns:m="http://schemas.openxmlformats.org/officeDocument/2006/math">
                      <m:phant>
                        <m:phantPr>
                          <m:show m:val="off"/>
                          <m:ctrlPr>
                            <a:rPr lang="ar-AE" i="1">
                              <a:latin typeface="Cambria Math" panose="02040503050406030204" pitchFamily="18" charset="0"/>
                            </a:rPr>
                          </m:ctrlPr>
                        </m:phantPr>
                        <m:e>
                          <m:r>
                            <m:rPr>
                              <m:sty m:val="p"/>
                            </m:rPr>
                            <a:rPr lang="en-US">
                              <a:latin typeface="Cambria Math" panose="02040503050406030204" pitchFamily="18" charset="0"/>
                            </a:rPr>
                            <m:t>SST</m:t>
                          </m:r>
                        </m:e>
                      </m:phant>
                      <m:r>
                        <a:rPr lang="ar-AE">
                          <a:latin typeface="Cambria Math" panose="02040503050406030204" pitchFamily="18" charset="0"/>
                        </a:rPr>
                        <m:t>=</m:t>
                      </m:r>
                      <m:r>
                        <a:rPr lang="ar-AE">
                          <a:latin typeface="Cambria Math" panose="02040503050406030204" pitchFamily="18" charset="0"/>
                        </a:rPr>
                        <m:t>52</m:t>
                      </m:r>
                      <m:r>
                        <a:rPr lang="ar-AE">
                          <a:latin typeface="Cambria Math" panose="02040503050406030204" pitchFamily="18" charset="0"/>
                        </a:rPr>
                        <m:t>.</m:t>
                      </m:r>
                      <m:r>
                        <a:rPr lang="ar-AE">
                          <a:latin typeface="Cambria Math" panose="02040503050406030204" pitchFamily="18" charset="0"/>
                        </a:rPr>
                        <m:t>0606</m:t>
                      </m:r>
                      <m:r>
                        <a:rPr lang="ar-AE">
                          <a:latin typeface="Cambria Math" panose="02040503050406030204" pitchFamily="18" charset="0"/>
                        </a:rPr>
                        <m:t>−</m:t>
                      </m:r>
                      <m:r>
                        <a:rPr lang="ar-AE">
                          <a:latin typeface="Cambria Math" panose="02040503050406030204" pitchFamily="18" charset="0"/>
                        </a:rPr>
                        <m:t>49</m:t>
                      </m:r>
                      <m:r>
                        <a:rPr lang="ar-AE">
                          <a:latin typeface="Cambria Math" panose="02040503050406030204" pitchFamily="18" charset="0"/>
                        </a:rPr>
                        <m:t>.</m:t>
                      </m:r>
                      <m:r>
                        <a:rPr lang="ar-AE">
                          <a:latin typeface="Cambria Math" panose="02040503050406030204" pitchFamily="18" charset="0"/>
                        </a:rPr>
                        <m:t>2030</m:t>
                      </m:r>
                    </m:oMath>
                    <m:oMath xmlns:m="http://schemas.openxmlformats.org/officeDocument/2006/math">
                      <m:phant>
                        <m:phantPr>
                          <m:show m:val="off"/>
                          <m:ctrlPr>
                            <a:rPr lang="ar-AE" i="1">
                              <a:latin typeface="Cambria Math" panose="02040503050406030204" pitchFamily="18" charset="0"/>
                            </a:rPr>
                          </m:ctrlPr>
                        </m:phantPr>
                        <m:e>
                          <m:r>
                            <m:rPr>
                              <m:sty m:val="p"/>
                            </m:rPr>
                            <a:rPr lang="en-US">
                              <a:latin typeface="Cambria Math" panose="02040503050406030204" pitchFamily="18" charset="0"/>
                            </a:rPr>
                            <m:t>SST</m:t>
                          </m:r>
                        </m:e>
                      </m:phant>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8576</m:t>
                      </m:r>
                    </m:oMath>
                  </m:oMathPara>
                </a14:m>
                <a:endParaRPr lang="ar-AE" sz="2800" dirty="0"/>
              </a:p>
              <a:p>
                <a:pPr>
                  <a:defRPr sz="2800"/>
                </a:pPr>
                <a:r>
                  <a:rPr lang="ar-AE" dirty="0"/>
                  <a:t>​</a:t>
                </a:r>
                <a:r>
                  <a:rPr lang="en-US" sz="2800" dirty="0"/>
                  <a:t>Similarly, </a:t>
                </a:r>
                <a14:m>
                  <m:oMath xmlns:m="http://schemas.openxmlformats.org/officeDocument/2006/math">
                    <m:r>
                      <m:rPr>
                        <m:sty m:val="p"/>
                      </m:rPr>
                      <a:rPr lang="en-US">
                        <a:latin typeface="Cambria Math" panose="02040503050406030204" pitchFamily="18" charset="0"/>
                      </a:rPr>
                      <m:t>DFT</m:t>
                    </m:r>
                    <m:r>
                      <a:rPr lang="en-US">
                        <a:latin typeface="Cambria Math" panose="02040503050406030204" pitchFamily="18" charset="0"/>
                      </a:rPr>
                      <m:t>+</m:t>
                    </m:r>
                    <m:r>
                      <m:rPr>
                        <m:sty m:val="p"/>
                      </m:rPr>
                      <a:rPr lang="en-US">
                        <a:latin typeface="Cambria Math" panose="02040503050406030204" pitchFamily="18" charset="0"/>
                      </a:rPr>
                      <m:t>DFE</m:t>
                    </m:r>
                    <m:r>
                      <a:rPr lang="en-US">
                        <a:latin typeface="Cambria Math" panose="02040503050406030204" pitchFamily="18" charset="0"/>
                      </a:rPr>
                      <m:t>=</m:t>
                    </m:r>
                    <m:r>
                      <m:rPr>
                        <m:sty m:val="p"/>
                      </m:rPr>
                      <a:rPr lang="en-US">
                        <a:latin typeface="Cambria Math" panose="02040503050406030204" pitchFamily="18" charset="0"/>
                      </a:rPr>
                      <m:t>DF</m:t>
                    </m:r>
                    <m:r>
                      <a:rPr lang="en-US">
                        <a:latin typeface="Cambria Math" panose="02040503050406030204" pitchFamily="18" charset="0"/>
                      </a:rPr>
                      <m:t> (</m:t>
                    </m:r>
                    <m:r>
                      <m:rPr>
                        <m:sty m:val="p"/>
                      </m:rPr>
                      <a:rPr lang="en-US">
                        <a:latin typeface="Cambria Math" panose="02040503050406030204" pitchFamily="18" charset="0"/>
                      </a:rPr>
                      <m:t>Total</m:t>
                    </m:r>
                    <m:r>
                      <a:rPr lang="en-US">
                        <a:latin typeface="Cambria Math" panose="02040503050406030204" pitchFamily="18" charset="0"/>
                      </a:rPr>
                      <m:t>)</m:t>
                    </m:r>
                  </m:oMath>
                </a14:m>
                <a:r>
                  <a:rPr lang="en-US" sz="2800" dirty="0"/>
                  <a:t>. Thus, by subtracting </a:t>
                </a:r>
                <a:r>
                  <a:rPr lang="en-US" sz="2800" b="1" dirty="0"/>
                  <a:t>DFT</a:t>
                </a:r>
                <a:r>
                  <a:rPr lang="en-US" sz="2800" dirty="0"/>
                  <a:t> from both sides of this equation, we have the following.</a:t>
                </a:r>
              </a:p>
              <a:p>
                <a:pPr algn="ct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DFE</m:t>
                      </m:r>
                      <m:r>
                        <a:rPr lang="en-US">
                          <a:latin typeface="Cambria Math" panose="02040503050406030204" pitchFamily="18" charset="0"/>
                        </a:rPr>
                        <m:t>=</m:t>
                      </m:r>
                      <m:r>
                        <m:rPr>
                          <m:sty m:val="p"/>
                        </m:rPr>
                        <a:rPr lang="en-US">
                          <a:latin typeface="Cambria Math" panose="02040503050406030204" pitchFamily="18" charset="0"/>
                        </a:rPr>
                        <m:t>DF</m:t>
                      </m:r>
                      <m:r>
                        <a:rPr lang="en-US">
                          <a:latin typeface="Cambria Math" panose="02040503050406030204" pitchFamily="18" charset="0"/>
                        </a:rPr>
                        <m:t> (</m:t>
                      </m:r>
                      <m:r>
                        <m:rPr>
                          <m:sty m:val="p"/>
                        </m:rPr>
                        <a:rPr lang="en-US">
                          <a:latin typeface="Cambria Math" panose="02040503050406030204" pitchFamily="18" charset="0"/>
                        </a:rPr>
                        <m:t>Total</m:t>
                      </m:r>
                      <m:r>
                        <a:rPr lang="en-US">
                          <a:latin typeface="Cambria Math" panose="02040503050406030204" pitchFamily="18" charset="0"/>
                        </a:rPr>
                        <m:t>)−</m:t>
                      </m:r>
                      <m:r>
                        <m:rPr>
                          <m:sty m:val="p"/>
                        </m:rPr>
                        <a:rPr lang="en-US">
                          <a:latin typeface="Cambria Math" panose="02040503050406030204" pitchFamily="18" charset="0"/>
                        </a:rPr>
                        <m:t>DFT</m:t>
                      </m:r>
                    </m:oMath>
                    <m:oMath xmlns:m="http://schemas.openxmlformats.org/officeDocument/2006/math">
                      <m:phant>
                        <m:phantPr>
                          <m:show m:val="off"/>
                          <m:ctrlPr>
                            <a:rPr lang="ar-AE" i="1">
                              <a:latin typeface="Cambria Math" panose="02040503050406030204" pitchFamily="18" charset="0"/>
                            </a:rPr>
                          </m:ctrlPr>
                        </m:phantPr>
                        <m:e>
                          <m:r>
                            <m:rPr>
                              <m:sty m:val="p"/>
                            </m:rPr>
                            <a:rPr lang="en-US">
                              <a:latin typeface="Cambria Math" panose="02040503050406030204" pitchFamily="18" charset="0"/>
                            </a:rPr>
                            <m:t>DFE</m:t>
                          </m:r>
                        </m:e>
                      </m:phant>
                      <m:r>
                        <a:rPr lang="ar-AE">
                          <a:latin typeface="Cambria Math" panose="02040503050406030204" pitchFamily="18" charset="0"/>
                        </a:rPr>
                        <m:t>=</m:t>
                      </m:r>
                      <m:r>
                        <a:rPr lang="ar-AE">
                          <a:latin typeface="Cambria Math" panose="02040503050406030204" pitchFamily="18" charset="0"/>
                        </a:rPr>
                        <m:t>32</m:t>
                      </m:r>
                      <m:r>
                        <a:rPr lang="ar-AE">
                          <a:latin typeface="Cambria Math" panose="02040503050406030204" pitchFamily="18" charset="0"/>
                        </a:rPr>
                        <m:t>−</m:t>
                      </m:r>
                      <m:r>
                        <a:rPr lang="ar-AE">
                          <a:latin typeface="Cambria Math" panose="02040503050406030204" pitchFamily="18" charset="0"/>
                        </a:rPr>
                        <m:t>2</m:t>
                      </m:r>
                    </m:oMath>
                    <m:oMath xmlns:m="http://schemas.openxmlformats.org/officeDocument/2006/math">
                      <m:phant>
                        <m:phantPr>
                          <m:show m:val="off"/>
                          <m:ctrlPr>
                            <a:rPr lang="ar-AE" i="1">
                              <a:latin typeface="Cambria Math" panose="02040503050406030204" pitchFamily="18" charset="0"/>
                            </a:rPr>
                          </m:ctrlPr>
                        </m:phantPr>
                        <m:e>
                          <m:r>
                            <m:rPr>
                              <m:sty m:val="p"/>
                            </m:rPr>
                            <a:rPr lang="en-US">
                              <a:latin typeface="Cambria Math" panose="02040503050406030204" pitchFamily="18" charset="0"/>
                            </a:rPr>
                            <m:t>DFE</m:t>
                          </m:r>
                        </m:e>
                      </m:phant>
                      <m:r>
                        <a:rPr lang="ar-AE">
                          <a:latin typeface="Cambria Math" panose="02040503050406030204" pitchFamily="18" charset="0"/>
                        </a:rPr>
                        <m:t>=</m:t>
                      </m:r>
                      <m:r>
                        <a:rPr lang="ar-AE">
                          <a:latin typeface="Cambria Math" panose="02040503050406030204" pitchFamily="18" charset="0"/>
                        </a:rPr>
                        <m:t>30</m:t>
                      </m:r>
                    </m:oMath>
                  </m:oMathPara>
                </a14:m>
                <a:br>
                  <a:rPr lang="ar-AE" dirty="0">
                    <a:latin typeface="Cambria Math" panose="02040503050406030204" pitchFamily="18" charset="0"/>
                  </a:rPr>
                </a:b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840" r="-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lvl="0">
                  <a:defRPr sz="2800"/>
                </a:pPr>
                <a:r>
                  <a:rPr lang="en-US" dirty="0">
                    <a:solidFill>
                      <a:srgbClr val="366092"/>
                    </a:solidFill>
                  </a:rPr>
                  <a:t>To find the next missing value, we must divide.</a:t>
                </a:r>
              </a:p>
              <a:p>
                <a:pPr lvl="0" algn="ctr"/>
                <a14:m>
                  <m:oMathPara xmlns:m="http://schemas.openxmlformats.org/officeDocument/2006/math">
                    <m:oMathParaPr>
                      <m:jc m:val="centerGroup"/>
                    </m:oMathParaPr>
                    <m:oMath xmlns:m="http://schemas.openxmlformats.org/officeDocument/2006/math">
                      <m:r>
                        <m:rPr>
                          <m:sty m:val="p"/>
                        </m:rPr>
                        <a:rPr lang="en-US" sz="2900" smtClean="0">
                          <a:solidFill>
                            <a:srgbClr val="366092"/>
                          </a:solidFill>
                          <a:latin typeface="Cambria Math" panose="02040503050406030204" pitchFamily="18" charset="0"/>
                        </a:rPr>
                        <m:t>S</m:t>
                      </m:r>
                      <m:r>
                        <m:rPr>
                          <m:sty m:val="p"/>
                        </m:rPr>
                        <a:rPr lang="en-US" sz="2900" b="0" i="0" smtClean="0">
                          <a:solidFill>
                            <a:srgbClr val="366092"/>
                          </a:solidFill>
                          <a:latin typeface="Cambria Math" panose="02040503050406030204" pitchFamily="18" charset="0"/>
                        </a:rPr>
                        <m:t>SE</m:t>
                      </m:r>
                      <m:r>
                        <a:rPr lang="en-US" sz="2900">
                          <a:solidFill>
                            <a:srgbClr val="366092"/>
                          </a:solidFill>
                          <a:latin typeface="Cambria Math" panose="02040503050406030204" pitchFamily="18" charset="0"/>
                        </a:rPr>
                        <m:t>=</m:t>
                      </m:r>
                      <m:f>
                        <m:fPr>
                          <m:ctrlPr>
                            <a:rPr lang="ar-AE" sz="3200" i="1">
                              <a:latin typeface="Cambria Math" panose="02040503050406030204" pitchFamily="18" charset="0"/>
                            </a:rPr>
                          </m:ctrlPr>
                        </m:fPr>
                        <m:num>
                          <m:r>
                            <m:rPr>
                              <m:sty m:val="p"/>
                            </m:rPr>
                            <a:rPr lang="en-US" sz="3200" b="0" i="0" smtClean="0">
                              <a:latin typeface="Cambria Math" panose="02040503050406030204" pitchFamily="18" charset="0"/>
                            </a:rPr>
                            <m:t>SSE</m:t>
                          </m:r>
                        </m:num>
                        <m:den>
                          <m:r>
                            <m:rPr>
                              <m:sty m:val="p"/>
                            </m:rPr>
                            <a:rPr lang="en-US" sz="3200" b="0" i="0" smtClean="0">
                              <a:latin typeface="Cambria Math" panose="02040503050406030204" pitchFamily="18" charset="0"/>
                            </a:rPr>
                            <m:t>DF</m:t>
                          </m:r>
                          <m:r>
                            <m:rPr>
                              <m:sty m:val="p"/>
                            </m:rPr>
                            <a:rPr lang="en-US" sz="3200">
                              <a:latin typeface="Cambria Math" panose="02040503050406030204" pitchFamily="18" charset="0"/>
                            </a:rPr>
                            <m:t>E</m:t>
                          </m:r>
                        </m:den>
                      </m:f>
                    </m:oMath>
                    <m:oMath xmlns:m="http://schemas.openxmlformats.org/officeDocument/2006/math">
                      <m:phant>
                        <m:phantPr>
                          <m:show m:val="off"/>
                          <m:ctrlPr>
                            <a:rPr lang="ar-AE" sz="2900" i="1">
                              <a:solidFill>
                                <a:srgbClr val="366092"/>
                              </a:solidFill>
                              <a:latin typeface="Cambria Math" panose="02040503050406030204" pitchFamily="18" charset="0"/>
                            </a:rPr>
                          </m:ctrlPr>
                        </m:phantPr>
                        <m:e>
                          <m:r>
                            <m:rPr>
                              <m:sty m:val="p"/>
                            </m:rPr>
                            <a:rPr lang="en-US" sz="2900">
                              <a:solidFill>
                                <a:srgbClr val="366092"/>
                              </a:solidFill>
                              <a:latin typeface="Cambria Math" panose="02040503050406030204" pitchFamily="18" charset="0"/>
                            </a:rPr>
                            <m:t>DFE</m:t>
                          </m:r>
                        </m:e>
                      </m:phant>
                      <m:r>
                        <a:rPr lang="ar-AE" sz="2900">
                          <a:solidFill>
                            <a:srgbClr val="366092"/>
                          </a:solidFill>
                          <a:latin typeface="Cambria Math" panose="02040503050406030204" pitchFamily="18" charset="0"/>
                        </a:rPr>
                        <m:t>=</m:t>
                      </m:r>
                      <m:f>
                        <m:fPr>
                          <m:ctrlPr>
                            <a:rPr lang="ar-AE" sz="3200" i="1">
                              <a:latin typeface="Cambria Math" panose="02040503050406030204" pitchFamily="18" charset="0"/>
                            </a:rPr>
                          </m:ctrlPr>
                        </m:fPr>
                        <m:num>
                          <m:r>
                            <a:rPr lang="en-US" sz="3200" b="0" i="0" smtClean="0">
                              <a:latin typeface="Cambria Math" panose="02040503050406030204" pitchFamily="18" charset="0"/>
                            </a:rPr>
                            <m:t>49</m:t>
                          </m:r>
                          <m:r>
                            <a:rPr lang="en-US" sz="3200" b="0" i="0" smtClean="0">
                              <a:latin typeface="Cambria Math" panose="02040503050406030204" pitchFamily="18" charset="0"/>
                            </a:rPr>
                            <m:t>.</m:t>
                          </m:r>
                          <m:r>
                            <a:rPr lang="en-US" sz="3200" b="0" i="0" smtClean="0">
                              <a:latin typeface="Cambria Math" panose="02040503050406030204" pitchFamily="18" charset="0"/>
                            </a:rPr>
                            <m:t>2030</m:t>
                          </m:r>
                        </m:num>
                        <m:den>
                          <m:r>
                            <a:rPr lang="en-US" sz="3200" b="0" i="0" smtClean="0">
                              <a:latin typeface="Cambria Math" panose="02040503050406030204" pitchFamily="18" charset="0"/>
                            </a:rPr>
                            <m:t>30</m:t>
                          </m:r>
                        </m:den>
                      </m:f>
                    </m:oMath>
                    <m:oMath xmlns:m="http://schemas.openxmlformats.org/officeDocument/2006/math">
                      <m:phant>
                        <m:phantPr>
                          <m:show m:val="off"/>
                          <m:ctrlPr>
                            <a:rPr lang="ar-AE" sz="2900" i="1">
                              <a:solidFill>
                                <a:srgbClr val="366092"/>
                              </a:solidFill>
                              <a:latin typeface="Cambria Math" panose="02040503050406030204" pitchFamily="18" charset="0"/>
                            </a:rPr>
                          </m:ctrlPr>
                        </m:phantPr>
                        <m:e>
                          <m:r>
                            <m:rPr>
                              <m:sty m:val="p"/>
                            </m:rPr>
                            <a:rPr lang="en-US" sz="2900">
                              <a:solidFill>
                                <a:srgbClr val="366092"/>
                              </a:solidFill>
                              <a:latin typeface="Cambria Math" panose="02040503050406030204" pitchFamily="18" charset="0"/>
                            </a:rPr>
                            <m:t>DFE</m:t>
                          </m:r>
                        </m:e>
                      </m:phant>
                      <m:r>
                        <a:rPr lang="ar-AE" sz="2900">
                          <a:solidFill>
                            <a:srgbClr val="366092"/>
                          </a:solidFill>
                          <a:latin typeface="Cambria Math" panose="02040503050406030204" pitchFamily="18" charset="0"/>
                        </a:rPr>
                        <m:t>=</m:t>
                      </m:r>
                      <m:r>
                        <a:rPr lang="en-US" sz="2900" b="0" i="0" smtClean="0">
                          <a:solidFill>
                            <a:srgbClr val="366092"/>
                          </a:solidFill>
                          <a:latin typeface="Cambria Math" panose="02040503050406030204" pitchFamily="18" charset="0"/>
                        </a:rPr>
                        <m:t>1</m:t>
                      </m:r>
                      <m:r>
                        <a:rPr lang="en-US" sz="2900" b="0" i="0" smtClean="0">
                          <a:solidFill>
                            <a:srgbClr val="366092"/>
                          </a:solidFill>
                          <a:latin typeface="Cambria Math" panose="02040503050406030204" pitchFamily="18" charset="0"/>
                        </a:rPr>
                        <m:t>.</m:t>
                      </m:r>
                      <m:r>
                        <a:rPr lang="en-US" sz="2900" b="0" i="0" smtClean="0">
                          <a:solidFill>
                            <a:srgbClr val="366092"/>
                          </a:solidFill>
                          <a:latin typeface="Cambria Math" panose="02040503050406030204" pitchFamily="18" charset="0"/>
                        </a:rPr>
                        <m:t>6401</m:t>
                      </m:r>
                    </m:oMath>
                  </m:oMathPara>
                </a14:m>
                <a:br>
                  <a:rPr lang="ar-AE" sz="2900" dirty="0">
                    <a:solidFill>
                      <a:srgbClr val="366092"/>
                    </a:solidFill>
                    <a:latin typeface="Cambria Math" panose="02040503050406030204" pitchFamily="18" charset="0"/>
                  </a:rPr>
                </a:br>
                <a:endParaRPr lang="ar-AE" sz="2900" dirty="0">
                  <a:solidFill>
                    <a:srgbClr val="366092"/>
                  </a:solidFill>
                </a:endParaRPr>
              </a:p>
              <a:p>
                <a:pPr>
                  <a:defRPr sz="2800"/>
                </a:pPr>
                <a:r>
                  <a:rPr lang="ar-AE" dirty="0"/>
                  <a:t>​</a:t>
                </a:r>
              </a:p>
              <a:p>
                <a:pPr>
                  <a:defRPr sz="2800"/>
                </a:pPr>
                <a:r>
                  <a:rPr lang="en-US" sz="2800" dirty="0"/>
                  <a:t>Lastly, we must divide again to find the value of the </a:t>
                </a:r>
                <a14:m>
                  <m:oMath xmlns:m="http://schemas.openxmlformats.org/officeDocument/2006/math">
                    <m:r>
                      <a:rPr lang="en-US">
                        <a:latin typeface="Cambria Math" panose="02040503050406030204" pitchFamily="18" charset="0"/>
                      </a:rPr>
                      <m:t>𝐹</m:t>
                    </m:r>
                  </m:oMath>
                </a14:m>
                <a:r>
                  <a:rPr lang="en-US" sz="2800" dirty="0"/>
                  <a:t>-test statistic.</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f>
                        <m:fPr>
                          <m:ctrlPr>
                            <a:rPr lang="ar-AE" i="1">
                              <a:latin typeface="Cambria Math" panose="02040503050406030204" pitchFamily="18" charset="0"/>
                            </a:rPr>
                          </m:ctrlPr>
                        </m:fPr>
                        <m:num>
                          <m:r>
                            <m:rPr>
                              <m:sty m:val="p"/>
                            </m:rPr>
                            <a:rPr lang="en-US">
                              <a:latin typeface="Cambria Math" panose="02040503050406030204" pitchFamily="18" charset="0"/>
                            </a:rPr>
                            <m:t>MST</m:t>
                          </m:r>
                        </m:num>
                        <m:den>
                          <m:r>
                            <m:rPr>
                              <m:sty m:val="p"/>
                            </m:rPr>
                            <a:rPr lang="en-US">
                              <a:latin typeface="Cambria Math" panose="02040503050406030204" pitchFamily="18" charset="0"/>
                            </a:rPr>
                            <m:t>MSE</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𝐹</m:t>
                          </m:r>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4288</m:t>
                          </m:r>
                        </m:num>
                        <m:den>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6401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𝐹</m:t>
                          </m:r>
                        </m:e>
                      </m:phant>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8712</m:t>
                      </m:r>
                    </m:oMath>
                  </m:oMathPara>
                </a14:m>
                <a:endParaRPr lang="ar-AE" sz="2800" dirty="0"/>
              </a:p>
              <a:p>
                <a:r>
                  <a:rPr lang="ar-AE" dirty="0"/>
                  <a:t>​</a:t>
                </a:r>
                <a:r>
                  <a:rPr lang="en-US" sz="2800" dirty="0"/>
                  <a:t>We can now fill in all of the missing values to complete the </a:t>
                </a:r>
                <a:r>
                  <a:rPr lang="en-US" sz="2800" b="1" dirty="0"/>
                  <a:t>ANOVA</a:t>
                </a:r>
                <a:r>
                  <a:rPr lang="en-US" sz="2800" dirty="0"/>
                  <a:t> table.</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a:stretch>
              </a:blipFill>
            </p:spPr>
            <p:txBody>
              <a:bodyPr/>
              <a:lstStyle/>
              <a:p>
                <a:r>
                  <a:rPr lang="en-US">
                    <a:noFill/>
                  </a:rPr>
                  <a:t> </a:t>
                </a:r>
              </a:p>
            </p:txBody>
          </p:sp>
        </mc:Fallback>
      </mc:AlternateContent>
    </p:spTree>
    <p:extLst>
      <p:ext uri="{BB962C8B-B14F-4D97-AF65-F5344CB8AC3E}">
        <p14:creationId xmlns:p14="http://schemas.microsoft.com/office/powerpoint/2010/main" val="59729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63068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a:txBody>
                        <a:bodyPr/>
                        <a:lstStyle/>
                        <a:p>
                          <a:pPr algn="ct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sz="1400" b="1"/>
                          </a:pPr>
                          <a:r>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14:m>
                            <m:oMath xmlns:m="http://schemas.openxmlformats.org/officeDocument/2006/math">
                              <m:r>
                                <a:rPr sz="1400">
                                  <a:latin typeface="Cambria Math"/>
                                </a:rPr>
                                <m:t>𝑃</m:t>
                              </m:r>
                            </m:oMath>
                          </a14:m>
                          <a:r>
                            <a:rPr sz="140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 crit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400" b="1"/>
                          </a:pPr>
                          <a:r>
                            <a:t>Treatments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2.8576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0.8712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3.3158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b="1"/>
                          </a:pPr>
                          <a:r>
                            <a:t>Error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49.2030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1.6401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sz="1400" b="1"/>
                          </a:pPr>
                          <a: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52.0606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a:p>
                      </a:txBody>
                      <a:tcPr/>
                    </a:tc>
                    <a:tc>
                      <a:txBody>
                        <a:bodyPr/>
                        <a:lstStyle/>
                        <a:p>
                          <a:pPr algn="ctr"/>
                          <a:endParaRPr/>
                        </a:p>
                      </a:txBody>
                      <a:tcPr/>
                    </a:tc>
                    <a:tc>
                      <a:txBody>
                        <a:bodyPr/>
                        <a:lstStyle/>
                        <a:p>
                          <a:pPr algn="ctr"/>
                          <a:endParaRPr/>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63068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a:txBody>
                        <a:bodyPr/>
                        <a:lstStyle/>
                        <a:p>
                          <a:pPr algn="ct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sz="1400" b="1"/>
                          </a:pPr>
                          <a:r>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518" t="-1639" r="-101554" b="-342623"/>
                          </a:stretch>
                        </a:blipFill>
                      </a:tcPr>
                    </a:tc>
                    <a:tc>
                      <a:txBody>
                        <a:bodyPr/>
                        <a:lstStyle/>
                        <a:p>
                          <a:pPr algn="ctr">
                            <a:defRPr sz="1400" b="1"/>
                          </a:pPr>
                          <a:r>
                            <a:t>F crit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8160">
                    <a:tc>
                      <a:txBody>
                        <a:bodyPr/>
                        <a:lstStyle/>
                        <a:p>
                          <a:pPr algn="ctr">
                            <a:defRPr sz="1400" b="1"/>
                          </a:pPr>
                          <a:r>
                            <a:t>Treatments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2.8576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0.8712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0.4288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3.3158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b="1"/>
                          </a:pPr>
                          <a:r>
                            <a:t>Error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49.2030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1.6401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tc>
                      <a:txBody>
                        <a:bodyPr/>
                        <a:lstStyle/>
                        <a:p>
                          <a:pPr algn="ctr"/>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sz="1400" b="1"/>
                          </a:pPr>
                          <a: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52.0606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a:p>
                      </a:txBody>
                      <a:tcPr/>
                    </a:tc>
                    <a:tc>
                      <a:txBody>
                        <a:bodyPr/>
                        <a:lstStyle/>
                        <a:p>
                          <a:pPr algn="ctr"/>
                          <a:endParaRPr/>
                        </a:p>
                      </a:txBody>
                      <a:tcPr/>
                    </a:tc>
                    <a:tc>
                      <a:txBody>
                        <a:bodyPr/>
                        <a:lstStyle/>
                        <a:p>
                          <a:pPr algn="ctr"/>
                          <a:endParaRP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rPr dirty="0"/>
                  <a:t>​</a:t>
                </a:r>
                <a:r>
                  <a:rPr sz="2800" dirty="0"/>
                  <a:t>First, let's state the null and alternative hypotheses for this test.</a:t>
                </a:r>
              </a:p>
              <a:p>
                <a:pP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3</m:t>
                        </m:r>
                      </m:sub>
                    </m:sSub>
                  </m:oMath>
                </a14:m>
                <a:endParaRPr dirty="0"/>
              </a:p>
              <a:p>
                <a:pP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oMath>
                </a14:m>
                <a:r>
                  <a:rPr sz="2800" dirty="0"/>
                  <a:t> At least one mean differs from the others.</a:t>
                </a:r>
              </a:p>
              <a:p>
                <a:pPr>
                  <a:defRPr sz="2800"/>
                </a:pPr>
                <a:r>
                  <a:rPr dirty="0"/>
                  <a:t>​</a:t>
                </a:r>
                <a:r>
                  <a:rPr sz="2800" dirty="0"/>
                  <a:t>We have a level of significance of </a:t>
                </a:r>
                <a:r>
                  <a:rPr sz="2800" dirty="0">
                    <a:latin typeface="Cambria Math"/>
                  </a:rPr>
                  <a:t>0.05</a:t>
                </a:r>
                <a:r>
                  <a:rPr sz="2800" dirty="0"/>
                  <a:t>, thus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We can draw our conclusion for a one-way </a:t>
                </a:r>
                <a:r>
                  <a:rPr sz="2800" b="1" dirty="0"/>
                  <a:t>ANOVA</a:t>
                </a:r>
                <a:r>
                  <a:rPr sz="2800" dirty="0"/>
                  <a:t> test by using </a:t>
                </a:r>
                <a:br>
                  <a:rPr lang="en-US" sz="2800" dirty="0"/>
                </a:br>
                <a14:m>
                  <m:oMath xmlns:m="http://schemas.openxmlformats.org/officeDocument/2006/math">
                    <m:r>
                      <a:rPr>
                        <a:latin typeface="Cambria Math" panose="02040503050406030204" pitchFamily="18" charset="0"/>
                      </a:rPr>
                      <m:t>𝑝</m:t>
                    </m:r>
                  </m:oMath>
                </a14:m>
                <a:r>
                  <a:rPr sz="2800" dirty="0"/>
                  <a:t>-</a:t>
                </a:r>
                <a:r>
                  <a:rPr lang="en-US" sz="2800" dirty="0"/>
                  <a:t>v</a:t>
                </a:r>
                <a:r>
                  <a:rPr sz="2800" dirty="0"/>
                  <a:t>alues, as we have in previous sections. Notice that the </a:t>
                </a:r>
                <a:r>
                  <a:rPr sz="2800" b="1" dirty="0"/>
                  <a:t>ANOVA</a:t>
                </a:r>
                <a:r>
                  <a:rPr sz="2800" dirty="0"/>
                  <a:t> table states that the </a:t>
                </a:r>
                <a14:m>
                  <m:oMath xmlns:m="http://schemas.openxmlformats.org/officeDocument/2006/math">
                    <m:r>
                      <a:rPr>
                        <a:latin typeface="Cambria Math" panose="02040503050406030204" pitchFamily="18" charset="0"/>
                      </a:rPr>
                      <m:t>𝑝</m:t>
                    </m:r>
                  </m:oMath>
                </a14:m>
                <a:r>
                  <a:rPr sz="2800" dirty="0"/>
                  <a:t>-value is </a:t>
                </a:r>
                <a:r>
                  <a:rPr sz="2800" dirty="0">
                    <a:latin typeface="Cambria Math"/>
                  </a:rPr>
                  <a:t>0.4288</a:t>
                </a:r>
                <a:r>
                  <a:rPr sz="2800" dirty="0"/>
                  <a:t>. Since </a:t>
                </a:r>
                <a:br>
                  <a:rPr lang="en-US" sz="2800" dirty="0"/>
                </a:b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4288</m:t>
                    </m:r>
                    <m:r>
                      <a:rPr>
                        <a:latin typeface="Cambria Math" panose="02040503050406030204" pitchFamily="18" charset="0"/>
                      </a:rPr>
                      <m:t>&gt;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we have </a:t>
                </a:r>
                <a14:m>
                  <m:oMath xmlns:m="http://schemas.openxmlformats.org/officeDocument/2006/math">
                    <m:r>
                      <a:rPr>
                        <a:latin typeface="Cambria Math" panose="02040503050406030204" pitchFamily="18" charset="0"/>
                      </a:rPr>
                      <m:t>𝑝</m:t>
                    </m:r>
                  </m:oMath>
                </a14:m>
                <a:r>
                  <a:rPr sz="2800" dirty="0"/>
                  <a:t>-value </a:t>
                </a:r>
                <a14:m>
                  <m:oMath xmlns:m="http://schemas.openxmlformats.org/officeDocument/2006/math">
                    <m:r>
                      <a:rPr>
                        <a:latin typeface="Cambria Math" panose="02040503050406030204" pitchFamily="18" charset="0"/>
                      </a:rPr>
                      <m:t>&gt;</m:t>
                    </m:r>
                    <m:r>
                      <a:rPr>
                        <a:latin typeface="Cambria Math" panose="02040503050406030204" pitchFamily="18" charset="0"/>
                      </a:rPr>
                      <m:t>𝛼</m:t>
                    </m:r>
                  </m:oMath>
                </a14:m>
                <a:r>
                  <a:rPr sz="2800" dirty="0"/>
                  <a:t>, so we fail to reject the null hypothesis. Thus, there is not sufficient evidence, at the </a:t>
                </a:r>
                <a:r>
                  <a:rPr sz="2800" dirty="0">
                    <a:latin typeface="Cambria Math"/>
                  </a:rPr>
                  <a:t>0.05</a:t>
                </a:r>
                <a:r>
                  <a:rPr sz="2800" dirty="0"/>
                  <a:t> level of significance, to support the researcher's claim that there is a significant difference between the mean numbers of colds suffered per year for patients who take </a:t>
                </a:r>
                <a14:m>
                  <m:oMath xmlns:m="http://schemas.openxmlformats.org/officeDocument/2006/math">
                    <m:r>
                      <a:rPr>
                        <a:latin typeface="Cambria Math" panose="02040503050406030204" pitchFamily="18" charset="0"/>
                      </a:rPr>
                      <m:t>1000</m:t>
                    </m:r>
                    <m:r>
                      <m:rPr>
                        <m:nor/>
                      </m:rPr>
                      <a:rPr/>
                      <m:t> </m:t>
                    </m:r>
                    <m:r>
                      <m:rPr>
                        <m:sty m:val="p"/>
                      </m:rPr>
                      <a:rPr>
                        <a:latin typeface="Cambria Math" panose="02040503050406030204" pitchFamily="18" charset="0"/>
                      </a:rPr>
                      <m:t>mg</m:t>
                    </m:r>
                  </m:oMath>
                </a14:m>
                <a:r>
                  <a:rPr sz="2800" dirty="0"/>
                  <a:t> of vitamin C daily, patients who take </a:t>
                </a:r>
                <a14:m>
                  <m:oMath xmlns:m="http://schemas.openxmlformats.org/officeDocument/2006/math">
                    <m:r>
                      <a:rPr>
                        <a:latin typeface="Cambria Math" panose="02040503050406030204" pitchFamily="18" charset="0"/>
                      </a:rPr>
                      <m:t>500</m:t>
                    </m:r>
                    <m:r>
                      <m:rPr>
                        <m:nor/>
                      </m:rPr>
                      <a:rPr/>
                      <m:t> </m:t>
                    </m:r>
                    <m:r>
                      <m:rPr>
                        <m:sty m:val="p"/>
                      </m:rPr>
                      <a:rPr>
                        <a:latin typeface="Cambria Math" panose="02040503050406030204" pitchFamily="18" charset="0"/>
                      </a:rPr>
                      <m:t>mg</m:t>
                    </m:r>
                  </m:oMath>
                </a14:m>
                <a:r>
                  <a:rPr sz="2800" dirty="0"/>
                  <a:t> of vitamin C daily, and patients who do not take vitamin C.</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454" r="-1630"/>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Null and Alternative Hypotheses for a one-way ANOVA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261322"/>
              </a:xfrm>
            </p:spPr>
            <p:txBody>
              <a:bodyPr>
                <a:normAutofit/>
              </a:bodyPr>
              <a:lstStyle/>
              <a:p>
                <a:r>
                  <a:rPr sz="2800"/>
                  <a:t>The null and alternative hypotheses for a one-way </a:t>
                </a:r>
                <a:r>
                  <a:rPr sz="2800" b="1"/>
                  <a:t>ANOVA</a:t>
                </a:r>
                <a:r>
                  <a:rPr sz="2800"/>
                  <a:t> test to compare the means of three or more populations are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𝑘</m:t>
                          </m:r>
                        </m:sub>
                      </m:sSub>
                    </m:oMath>
                  </m:oMathPara>
                </a14:m>
                <a:endParaRPr sz="2800"/>
              </a:p>
              <a:p>
                <a:pPr algn="ctr">
                  <a:defRPr sz="2800"/>
                </a:pP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At least one mean differs from the others.</a:t>
                </a:r>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𝑘</m:t>
                        </m:r>
                      </m:sub>
                    </m:sSub>
                  </m:oMath>
                </a14:m>
                <a:r>
                  <a:rPr sz="2800"/>
                  <a:t> are the population means and </a:t>
                </a:r>
                <a14:m>
                  <m:oMath xmlns:m="http://schemas.openxmlformats.org/officeDocument/2006/math">
                    <m:r>
                      <a:rPr>
                        <a:latin typeface="Cambria Math" panose="02040503050406030204" pitchFamily="18" charset="0"/>
                      </a:rPr>
                      <m:t>𝑘</m:t>
                    </m:r>
                  </m:oMath>
                </a14:m>
                <a:r>
                  <a:rPr sz="2800"/>
                  <a:t> is the number of populations being studied.</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261322"/>
              </a:xfrm>
              <a:blipFill>
                <a:blip r:embed="rId2"/>
                <a:stretch>
                  <a:fillRect l="-1328" t="-1481" b="-444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11.6.1: Completing a One-Way ANOVA Table and Performing a One-Way ANOVA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Because we failed to reject the null hypothesis, this test did not provide support for the claim that one group had fewer (or more) colds, on average, than another group; however, even if it had, we would not be able to tell from the </a:t>
            </a:r>
            <a:r>
              <a:rPr sz="2800" b="1"/>
              <a:t>ANOVA</a:t>
            </a:r>
            <a:r>
              <a:rPr sz="2800"/>
              <a:t> table which group had fewer colds. Remember that rejecting the null hypothesis in a one-way </a:t>
            </a:r>
            <a:r>
              <a:rPr sz="2800" b="1"/>
              <a:t>ANOVA</a:t>
            </a:r>
            <a:r>
              <a:rPr sz="2800"/>
              <a:t> test supports the claim that at least one of the population means is different from the others, but it does not indicate which one differs, or by how much.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11.6.2: Performing a One-Way ANOVA Test Using Microsoft Excel</a:t>
            </a:r>
          </a:p>
        </p:txBody>
      </p:sp>
      <p:sp>
        <p:nvSpPr>
          <p:cNvPr id="3" name="Text Placeholder 2"/>
          <p:cNvSpPr>
            <a:spLocks noGrp="1"/>
          </p:cNvSpPr>
          <p:nvPr>
            <p:ph type="body" sz="quarter" idx="10"/>
          </p:nvPr>
        </p:nvSpPr>
        <p:spPr/>
        <p:txBody>
          <a:bodyPr>
            <a:normAutofit fontScale="77500" lnSpcReduction="20000"/>
          </a:bodyPr>
          <a:lstStyle/>
          <a:p>
            <a:r>
              <a:rPr sz="2800"/>
              <a:t>Researchers at a drug company wish to test whether their drug is the best on the market for lowering cholesterol levels in middle-aged women. To compare the drug with other drugs on the market, </a:t>
            </a:r>
            <a:r>
              <a:rPr sz="2800">
                <a:latin typeface="Cambria Math"/>
              </a:rPr>
              <a:t>30</a:t>
            </a:r>
            <a:r>
              <a:rPr sz="2800"/>
              <a:t> women with high cholesterol volunteer to take part in a six-month study. The women are divided into three groups, and each group is given a different cholesterol-lowering drug, one of which is the drug made by the company. The women's cholesterol levels are measured at the beginning of the study, and again after six months. The difference between the before-treatment and after-treatment cholesterol levels for each woman is recorded in the following table. (Note that each study participant experienced a decrease in cholesterol level over the six-month period.) Use these data to perform a one-way </a:t>
            </a:r>
            <a:r>
              <a:rPr sz="2800" b="1"/>
              <a:t>ANOVA</a:t>
            </a:r>
            <a:r>
              <a:rPr sz="2800"/>
              <a:t> test with a </a:t>
            </a:r>
            <a:r>
              <a:rPr sz="2800">
                <a:latin typeface="Cambria Math"/>
              </a:rPr>
              <a:t>0.10</a:t>
            </a:r>
            <a:r>
              <a:rPr sz="2800"/>
              <a:t> level of significance. Assume that the three population distributions are all approximately normal with equal population variances. What conclusions can you draw from the test?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Decreases in Cholesterol Levels (in mg/dL)</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Drug 1</a:t>
                      </a:r>
                    </a:p>
                  </a:txBody>
                  <a:tcPr/>
                </a:tc>
                <a:tc>
                  <a:txBody>
                    <a:bodyPr/>
                    <a:lstStyle/>
                    <a:p>
                      <a:pPr algn="ctr">
                        <a:defRPr sz="1800" b="1"/>
                      </a:pPr>
                      <a:r>
                        <a:t>Drug 2</a:t>
                      </a:r>
                    </a:p>
                  </a:txBody>
                  <a:tcPr/>
                </a:tc>
                <a:tc>
                  <a:txBody>
                    <a:bodyPr/>
                    <a:lstStyle/>
                    <a:p>
                      <a:pPr algn="ctr">
                        <a:defRPr sz="1800" b="1"/>
                      </a:pPr>
                      <a:r>
                        <a:t>Drug 3</a:t>
                      </a:r>
                    </a:p>
                  </a:txBody>
                  <a:tcPr/>
                </a:tc>
                <a:extLst>
                  <a:ext uri="{0D108BD9-81ED-4DB2-BD59-A6C34878D82A}">
                    <a16:rowId xmlns:a16="http://schemas.microsoft.com/office/drawing/2014/main" val="10001"/>
                  </a:ext>
                </a:extLst>
              </a:tr>
              <a:tr h="370840">
                <a:tc>
                  <a:txBody>
                    <a:bodyPr/>
                    <a:lstStyle/>
                    <a:p>
                      <a:pPr algn="ctr"/>
                      <a:r>
                        <a:rPr sz="1800">
                          <a:latin typeface="Cambria Math"/>
                        </a:rPr>
                        <a:t>18</a:t>
                      </a:r>
                    </a:p>
                  </a:txBody>
                  <a:tcPr/>
                </a:tc>
                <a:tc>
                  <a:txBody>
                    <a:bodyPr/>
                    <a:lstStyle/>
                    <a:p>
                      <a:pPr algn="ctr"/>
                      <a:r>
                        <a:rPr sz="1800">
                          <a:latin typeface="Cambria Math"/>
                        </a:rPr>
                        <a:t>18</a:t>
                      </a:r>
                    </a:p>
                  </a:txBody>
                  <a:tcPr/>
                </a:tc>
                <a:tc>
                  <a:txBody>
                    <a:bodyPr/>
                    <a:lstStyle/>
                    <a:p>
                      <a:pPr algn="ctr"/>
                      <a:r>
                        <a:rPr sz="1800">
                          <a:latin typeface="Cambria Math"/>
                        </a:rPr>
                        <a:t>21</a:t>
                      </a:r>
                    </a:p>
                  </a:txBody>
                  <a:tcPr/>
                </a:tc>
                <a:extLst>
                  <a:ext uri="{0D108BD9-81ED-4DB2-BD59-A6C34878D82A}">
                    <a16:rowId xmlns:a16="http://schemas.microsoft.com/office/drawing/2014/main" val="10002"/>
                  </a:ext>
                </a:extLst>
              </a:tr>
              <a:tr h="370840">
                <a:tc>
                  <a:txBody>
                    <a:bodyPr/>
                    <a:lstStyle/>
                    <a:p>
                      <a:pPr algn="ctr"/>
                      <a:r>
                        <a:rPr sz="1800">
                          <a:latin typeface="Cambria Math"/>
                        </a:rPr>
                        <a:t>19</a:t>
                      </a:r>
                    </a:p>
                  </a:txBody>
                  <a:tcPr/>
                </a:tc>
                <a:tc>
                  <a:txBody>
                    <a:bodyPr/>
                    <a:lstStyle/>
                    <a:p>
                      <a:pPr algn="ctr"/>
                      <a:r>
                        <a:rPr sz="1800">
                          <a:latin typeface="Cambria Math"/>
                        </a:rPr>
                        <a:t>20</a:t>
                      </a:r>
                    </a:p>
                  </a:txBody>
                  <a:tcPr/>
                </a:tc>
                <a:tc>
                  <a:txBody>
                    <a:bodyPr/>
                    <a:lstStyle/>
                    <a:p>
                      <a:pPr algn="ctr"/>
                      <a:r>
                        <a:rPr sz="1800">
                          <a:latin typeface="Cambria Math"/>
                        </a:rPr>
                        <a:t>22</a:t>
                      </a:r>
                    </a:p>
                  </a:txBody>
                  <a:tcPr/>
                </a:tc>
                <a:extLst>
                  <a:ext uri="{0D108BD9-81ED-4DB2-BD59-A6C34878D82A}">
                    <a16:rowId xmlns:a16="http://schemas.microsoft.com/office/drawing/2014/main" val="10003"/>
                  </a:ext>
                </a:extLst>
              </a:tr>
              <a:tr h="370840">
                <a:tc>
                  <a:txBody>
                    <a:bodyPr/>
                    <a:lstStyle/>
                    <a:p>
                      <a:pPr algn="ctr"/>
                      <a:r>
                        <a:rPr sz="1800">
                          <a:latin typeface="Cambria Math"/>
                        </a:rPr>
                        <a:t>20</a:t>
                      </a:r>
                    </a:p>
                  </a:txBody>
                  <a:tcPr/>
                </a:tc>
                <a:tc>
                  <a:txBody>
                    <a:bodyPr/>
                    <a:lstStyle/>
                    <a:p>
                      <a:pPr algn="ctr"/>
                      <a:r>
                        <a:rPr sz="1800">
                          <a:latin typeface="Cambria Math"/>
                        </a:rPr>
                        <a:t>16</a:t>
                      </a:r>
                    </a:p>
                  </a:txBody>
                  <a:tcPr/>
                </a:tc>
                <a:tc>
                  <a:txBody>
                    <a:bodyPr/>
                    <a:lstStyle/>
                    <a:p>
                      <a:pPr algn="ctr"/>
                      <a:r>
                        <a:rPr sz="1800">
                          <a:latin typeface="Cambria Math"/>
                        </a:rPr>
                        <a:t>17</a:t>
                      </a:r>
                    </a:p>
                  </a:txBody>
                  <a:tcPr/>
                </a:tc>
                <a:extLst>
                  <a:ext uri="{0D108BD9-81ED-4DB2-BD59-A6C34878D82A}">
                    <a16:rowId xmlns:a16="http://schemas.microsoft.com/office/drawing/2014/main" val="10004"/>
                  </a:ext>
                </a:extLst>
              </a:tr>
              <a:tr h="370840">
                <a:tc>
                  <a:txBody>
                    <a:bodyPr/>
                    <a:lstStyle/>
                    <a:p>
                      <a:pPr algn="ctr"/>
                      <a:r>
                        <a:rPr sz="1800">
                          <a:latin typeface="Cambria Math"/>
                        </a:rPr>
                        <a:t>21</a:t>
                      </a:r>
                    </a:p>
                  </a:txBody>
                  <a:tcPr/>
                </a:tc>
                <a:tc>
                  <a:txBody>
                    <a:bodyPr/>
                    <a:lstStyle/>
                    <a:p>
                      <a:pPr algn="ctr"/>
                      <a:r>
                        <a:rPr sz="1800">
                          <a:latin typeface="Cambria Math"/>
                        </a:rPr>
                        <a:t>20</a:t>
                      </a:r>
                    </a:p>
                  </a:txBody>
                  <a:tcPr/>
                </a:tc>
                <a:tc>
                  <a:txBody>
                    <a:bodyPr/>
                    <a:lstStyle/>
                    <a:p>
                      <a:pPr algn="ctr"/>
                      <a:r>
                        <a:rPr sz="1800">
                          <a:latin typeface="Cambria Math"/>
                        </a:rPr>
                        <a:t>18</a:t>
                      </a:r>
                    </a:p>
                  </a:txBody>
                  <a:tcPr/>
                </a:tc>
                <a:extLst>
                  <a:ext uri="{0D108BD9-81ED-4DB2-BD59-A6C34878D82A}">
                    <a16:rowId xmlns:a16="http://schemas.microsoft.com/office/drawing/2014/main" val="10005"/>
                  </a:ext>
                </a:extLst>
              </a:tr>
              <a:tr h="370840">
                <a:tc>
                  <a:txBody>
                    <a:bodyPr/>
                    <a:lstStyle/>
                    <a:p>
                      <a:pPr algn="ctr"/>
                      <a:r>
                        <a:rPr sz="1800">
                          <a:latin typeface="Cambria Math"/>
                        </a:rPr>
                        <a:t>22</a:t>
                      </a:r>
                    </a:p>
                  </a:txBody>
                  <a:tcPr/>
                </a:tc>
                <a:tc>
                  <a:txBody>
                    <a:bodyPr/>
                    <a:lstStyle/>
                    <a:p>
                      <a:pPr algn="ctr"/>
                      <a:r>
                        <a:rPr sz="1800">
                          <a:latin typeface="Cambria Math"/>
                        </a:rPr>
                        <a:t>21</a:t>
                      </a:r>
                    </a:p>
                  </a:txBody>
                  <a:tcPr/>
                </a:tc>
                <a:tc>
                  <a:txBody>
                    <a:bodyPr/>
                    <a:lstStyle/>
                    <a:p>
                      <a:pPr algn="ctr"/>
                      <a:r>
                        <a:rPr sz="1800">
                          <a:latin typeface="Cambria Math"/>
                        </a:rPr>
                        <a:t>22</a:t>
                      </a:r>
                    </a:p>
                  </a:txBody>
                  <a:tcPr/>
                </a:tc>
                <a:extLst>
                  <a:ext uri="{0D108BD9-81ED-4DB2-BD59-A6C34878D82A}">
                    <a16:rowId xmlns:a16="http://schemas.microsoft.com/office/drawing/2014/main" val="10006"/>
                  </a:ext>
                </a:extLst>
              </a:tr>
              <a:tr h="370840">
                <a:tc>
                  <a:txBody>
                    <a:bodyPr/>
                    <a:lstStyle/>
                    <a:p>
                      <a:pPr algn="ctr"/>
                      <a:r>
                        <a:rPr sz="1800">
                          <a:latin typeface="Cambria Math"/>
                        </a:rPr>
                        <a:t>23</a:t>
                      </a:r>
                    </a:p>
                  </a:txBody>
                  <a:tcPr/>
                </a:tc>
                <a:tc>
                  <a:txBody>
                    <a:bodyPr/>
                    <a:lstStyle/>
                    <a:p>
                      <a:pPr algn="ctr"/>
                      <a:r>
                        <a:rPr sz="1800">
                          <a:latin typeface="Cambria Math"/>
                        </a:rPr>
                        <a:t>20</a:t>
                      </a:r>
                    </a:p>
                  </a:txBody>
                  <a:tcPr/>
                </a:tc>
                <a:tc>
                  <a:txBody>
                    <a:bodyPr/>
                    <a:lstStyle/>
                    <a:p>
                      <a:pPr algn="ctr"/>
                      <a:r>
                        <a:rPr sz="1800">
                          <a:latin typeface="Cambria Math"/>
                        </a:rPr>
                        <a:t>19</a:t>
                      </a:r>
                    </a:p>
                  </a:txBody>
                  <a:tcPr/>
                </a:tc>
                <a:extLst>
                  <a:ext uri="{0D108BD9-81ED-4DB2-BD59-A6C34878D82A}">
                    <a16:rowId xmlns:a16="http://schemas.microsoft.com/office/drawing/2014/main" val="10007"/>
                  </a:ext>
                </a:extLst>
              </a:tr>
              <a:tr h="370840">
                <a:tc>
                  <a:txBody>
                    <a:bodyPr/>
                    <a:lstStyle/>
                    <a:p>
                      <a:pPr algn="ctr"/>
                      <a:r>
                        <a:rPr sz="1800">
                          <a:latin typeface="Cambria Math"/>
                        </a:rPr>
                        <a:t>18</a:t>
                      </a:r>
                    </a:p>
                  </a:txBody>
                  <a:tcPr/>
                </a:tc>
                <a:tc>
                  <a:txBody>
                    <a:bodyPr/>
                    <a:lstStyle/>
                    <a:p>
                      <a:pPr algn="ctr"/>
                      <a:r>
                        <a:rPr sz="1800">
                          <a:latin typeface="Cambria Math"/>
                        </a:rPr>
                        <a:t>18</a:t>
                      </a:r>
                    </a:p>
                  </a:txBody>
                  <a:tcPr/>
                </a:tc>
                <a:tc>
                  <a:txBody>
                    <a:bodyPr/>
                    <a:lstStyle/>
                    <a:p>
                      <a:pPr algn="ctr"/>
                      <a:r>
                        <a:rPr sz="1800">
                          <a:latin typeface="Cambria Math"/>
                        </a:rPr>
                        <a:t>21</a:t>
                      </a:r>
                    </a:p>
                  </a:txBody>
                  <a:tcPr/>
                </a:tc>
                <a:extLst>
                  <a:ext uri="{0D108BD9-81ED-4DB2-BD59-A6C34878D82A}">
                    <a16:rowId xmlns:a16="http://schemas.microsoft.com/office/drawing/2014/main" val="10008"/>
                  </a:ext>
                </a:extLst>
              </a:tr>
              <a:tr h="370840">
                <a:tc>
                  <a:txBody>
                    <a:bodyPr/>
                    <a:lstStyle/>
                    <a:p>
                      <a:pPr algn="ctr"/>
                      <a:r>
                        <a:rPr sz="1800">
                          <a:latin typeface="Cambria Math"/>
                        </a:rPr>
                        <a:t>19</a:t>
                      </a:r>
                    </a:p>
                  </a:txBody>
                  <a:tcPr/>
                </a:tc>
                <a:tc>
                  <a:txBody>
                    <a:bodyPr/>
                    <a:lstStyle/>
                    <a:p>
                      <a:pPr algn="ctr"/>
                      <a:r>
                        <a:rPr sz="1800">
                          <a:latin typeface="Cambria Math"/>
                        </a:rPr>
                        <a:t>19</a:t>
                      </a:r>
                    </a:p>
                  </a:txBody>
                  <a:tcPr/>
                </a:tc>
                <a:tc>
                  <a:txBody>
                    <a:bodyPr/>
                    <a:lstStyle/>
                    <a:p>
                      <a:pPr algn="ctr"/>
                      <a:r>
                        <a:rPr sz="1800">
                          <a:latin typeface="Cambria Math"/>
                        </a:rPr>
                        <a:t>20</a:t>
                      </a:r>
                    </a:p>
                  </a:txBody>
                  <a:tcPr/>
                </a:tc>
                <a:extLst>
                  <a:ext uri="{0D108BD9-81ED-4DB2-BD59-A6C34878D82A}">
                    <a16:rowId xmlns:a16="http://schemas.microsoft.com/office/drawing/2014/main" val="10009"/>
                  </a:ext>
                </a:extLst>
              </a:tr>
              <a:tr h="370840">
                <a:tc>
                  <a:txBody>
                    <a:bodyPr/>
                    <a:lstStyle/>
                    <a:p>
                      <a:pPr algn="ctr"/>
                      <a:r>
                        <a:rPr sz="1800">
                          <a:latin typeface="Cambria Math"/>
                        </a:rPr>
                        <a:t>20</a:t>
                      </a:r>
                    </a:p>
                  </a:txBody>
                  <a:tcPr/>
                </a:tc>
                <a:tc>
                  <a:txBody>
                    <a:bodyPr/>
                    <a:lstStyle/>
                    <a:p>
                      <a:pPr algn="ctr"/>
                      <a:r>
                        <a:rPr sz="1800">
                          <a:latin typeface="Cambria Math"/>
                        </a:rPr>
                        <a:t>17</a:t>
                      </a:r>
                    </a:p>
                  </a:txBody>
                  <a:tcPr/>
                </a:tc>
                <a:tc>
                  <a:txBody>
                    <a:bodyPr/>
                    <a:lstStyle/>
                    <a:p>
                      <a:pPr algn="ctr"/>
                      <a:r>
                        <a:rPr sz="1800">
                          <a:latin typeface="Cambria Math"/>
                        </a:rPr>
                        <a:t>18</a:t>
                      </a:r>
                    </a:p>
                  </a:txBody>
                  <a:tcPr/>
                </a:tc>
                <a:extLst>
                  <a:ext uri="{0D108BD9-81ED-4DB2-BD59-A6C34878D82A}">
                    <a16:rowId xmlns:a16="http://schemas.microsoft.com/office/drawing/2014/main" val="10010"/>
                  </a:ext>
                </a:extLst>
              </a:tr>
              <a:tr h="370840">
                <a:tc>
                  <a:txBody>
                    <a:bodyPr/>
                    <a:lstStyle/>
                    <a:p>
                      <a:pPr algn="ctr"/>
                      <a:r>
                        <a:rPr sz="1800">
                          <a:latin typeface="Cambria Math"/>
                        </a:rPr>
                        <a:t>21</a:t>
                      </a:r>
                    </a:p>
                  </a:txBody>
                  <a:tcPr/>
                </a:tc>
                <a:tc>
                  <a:txBody>
                    <a:bodyPr/>
                    <a:lstStyle/>
                    <a:p>
                      <a:pPr algn="ctr"/>
                      <a:r>
                        <a:rPr sz="1800">
                          <a:latin typeface="Cambria Math"/>
                        </a:rPr>
                        <a:t>13</a:t>
                      </a:r>
                    </a:p>
                  </a:txBody>
                  <a:tcPr/>
                </a:tc>
                <a:tc>
                  <a:txBody>
                    <a:bodyPr/>
                    <a:lstStyle/>
                    <a:p>
                      <a:pPr algn="ctr"/>
                      <a:r>
                        <a:rPr sz="1800">
                          <a:latin typeface="Cambria Math"/>
                        </a:rPr>
                        <a:t>23</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r>
                  <a:rPr sz="2800"/>
                  <a:t>Begin by assigning each of the three groups of women to a population.</a:t>
                </a:r>
              </a:p>
              <a:p>
                <a:r>
                  <a:rPr sz="2800"/>
                  <a:t>Women taking drug 1 = Population 1</a:t>
                </a:r>
              </a:p>
              <a:p>
                <a:r>
                  <a:rPr sz="2800"/>
                  <a:t>Women taking drug 2 = Population 2</a:t>
                </a:r>
              </a:p>
              <a:p>
                <a:r>
                  <a:rPr sz="2800"/>
                  <a:t>Women taking drug 3 = Population 3</a:t>
                </a:r>
              </a:p>
              <a:p>
                <a:r>
                  <a:rPr sz="2800"/>
                  <a:t>The null hypotheses will then be the following.</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3</m:t>
                          </m:r>
                        </m:sub>
                      </m:sSub>
                    </m:oMath>
                  </m:oMathPara>
                </a14:m>
                <a:endParaRPr sz="280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At least one team differs from the others.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31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are testing more than two population means, so we must check the necessary conditions to use the F distribution. The simple random samples are independent and we were told that the distributions are approximately normal with equal population variances. Therefore, we can use the </a:t>
                </a:r>
                <a14:m>
                  <m:oMath xmlns:m="http://schemas.openxmlformats.org/officeDocument/2006/math">
                    <m:r>
                      <a:rPr>
                        <a:latin typeface="Cambria Math" panose="02040503050406030204" pitchFamily="18" charset="0"/>
                      </a:rPr>
                      <m:t>𝐹</m:t>
                    </m:r>
                  </m:oMath>
                </a14:m>
                <a:r>
                  <a:rPr sz="2800"/>
                  <a:t>-test statistic for the one-way </a:t>
                </a:r>
                <a:r>
                  <a:rPr sz="2800" b="1"/>
                  <a:t>ANOVA</a:t>
                </a:r>
                <a:r>
                  <a:rPr sz="2800"/>
                  <a:t> test.</a:t>
                </a:r>
              </a:p>
              <a:p>
                <a:r>
                  <a:rPr sz="2800"/>
                  <a:t>The level of significance is </a:t>
                </a:r>
                <a:r>
                  <a:rPr sz="2800">
                    <a:latin typeface="Cambria Math"/>
                  </a:rPr>
                  <a:t>0.10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b="1"/>
            </a:pPr>
            <a:r>
              <a:rPr sz="2800"/>
              <a:t>Microsoft Excel:</a:t>
            </a:r>
          </a:p>
          <a:p>
            <a:r>
              <a:rPr sz="2800"/>
              <a:t>Begin by entering the data, including the column headings, into columns A, B, and C on your Excel sheet. Under the </a:t>
            </a:r>
            <a:r>
              <a:rPr sz="2800" b="1"/>
              <a:t>Data tab</a:t>
            </a:r>
            <a:r>
              <a:rPr sz="2800"/>
              <a:t>, choose </a:t>
            </a:r>
            <a:r>
              <a:rPr sz="2800" b="1"/>
              <a:t>Data Analysis</a:t>
            </a:r>
            <a:r>
              <a:rPr sz="2800"/>
              <a:t>. In the Data Analysis menu, choose </a:t>
            </a:r>
            <a:r>
              <a:rPr sz="2800" b="1"/>
              <a:t>Anova: Single Factor</a:t>
            </a:r>
            <a:r>
              <a:rPr sz="2800"/>
              <a:t> since this is a one-way </a:t>
            </a:r>
            <a:r>
              <a:rPr sz="2800" b="1"/>
              <a:t>ANOVA</a:t>
            </a:r>
            <a:r>
              <a:rPr sz="2800"/>
              <a:t> test. Next, fill out the </a:t>
            </a:r>
            <a:r>
              <a:rPr sz="2800" b="1"/>
              <a:t>ANOVA</a:t>
            </a:r>
            <a:r>
              <a:rPr sz="2800"/>
              <a:t> menu as shown in the following screenshot.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If Data Analysis does not appear in your Excel menu under the Data tab, you can add this function using these linked </a:t>
            </a:r>
            <a:r>
              <a:rPr sz="2800" b="1"/>
              <a:t>instructions</a:t>
            </a:r>
            <a:r>
              <a:rPr sz="28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pic>
        <p:nvPicPr>
          <p:cNvPr id="5" name="Content Placeholder 4">
            <a:extLst>
              <a:ext uri="{FF2B5EF4-FFF2-40B4-BE49-F238E27FC236}">
                <a16:creationId xmlns:a16="http://schemas.microsoft.com/office/drawing/2014/main" id="{7A51218E-39C5-4A5B-B38C-07EDBA99F39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681287" y="2202656"/>
            <a:ext cx="3781425" cy="26098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sp>
        <p:nvSpPr>
          <p:cNvPr id="3" name="Text Placeholder 2"/>
          <p:cNvSpPr>
            <a:spLocks noGrp="1"/>
          </p:cNvSpPr>
          <p:nvPr>
            <p:ph type="body" sz="quarter" idx="10"/>
          </p:nvPr>
        </p:nvSpPr>
        <p:spPr/>
        <p:txBody>
          <a:bodyPr>
            <a:normAutofit/>
          </a:bodyPr>
          <a:lstStyle/>
          <a:p>
            <a:r>
              <a:rPr sz="2800"/>
              <a:t>After clicking </a:t>
            </a:r>
            <a:r>
              <a:rPr sz="2800" b="1"/>
              <a:t>OK</a:t>
            </a:r>
            <a:r>
              <a:rPr sz="2800"/>
              <a:t>, the </a:t>
            </a:r>
            <a:r>
              <a:rPr sz="2800" b="1"/>
              <a:t>ANOVA</a:t>
            </a:r>
            <a:r>
              <a:rPr sz="2800"/>
              <a:t> table will be displayed along with a SUMMARY table, which contains the descriptive statistics for each sample.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4468177"/>
              </p:ext>
            </p:extLst>
          </p:nvPr>
        </p:nvGraphicFramePr>
        <p:xfrm>
          <a:off x="457200" y="1105523"/>
          <a:ext cx="8229600" cy="4892040"/>
        </p:xfrm>
        <a:graphic>
          <a:graphicData uri="http://schemas.openxmlformats.org/drawingml/2006/table">
            <a:tbl>
              <a:tblPr firstRow="1" bandRow="1">
                <a:tableStyleId>{2D5ABB26-0587-4C30-8999-92F81FD0307C}</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370840">
                <a:tc gridSpan="7">
                  <a:txBody>
                    <a:bodyPr/>
                    <a:lstStyle/>
                    <a:p>
                      <a:pPr algn="ctr">
                        <a:defRPr sz="1800" b="1"/>
                      </a:pPr>
                      <a:r>
                        <a:t>Anova: Single Factor</a:t>
                      </a:r>
                    </a:p>
                  </a:txBody>
                  <a:tcPr anchor="ct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a:pPr>
                      <a:r>
                        <a:t>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a:pPr>
                      <a:r>
                        <a:t>Groups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400"/>
                      </a:pPr>
                      <a:r>
                        <a:t>Drug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2.766667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400"/>
                      </a:pPr>
                      <a:r>
                        <a:t>Drug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5.733333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sz="1400"/>
                      </a:pPr>
                      <a:r>
                        <a:t>Drug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defRPr sz="1400"/>
                      </a:pPr>
                      <a:r>
                        <a:t>ANOVA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defRPr sz="1400"/>
                      </a:pPr>
                      <a:r>
                        <a:t>Source of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df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P-value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F crit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defRPr sz="1400"/>
                      </a:pPr>
                      <a:r>
                        <a:t>Between Groups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24.06667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12.03333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2.865079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0.074407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2.510609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defRPr sz="1400"/>
                      </a:pPr>
                      <a:r>
                        <a:t>Within Groups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defRPr sz="1400"/>
                      </a:pPr>
                      <a: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137.4667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one-way ANOVA Test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937722"/>
              </a:xfrm>
            </p:spPr>
            <p:txBody>
              <a:bodyPr>
                <a:normAutofit fontScale="85000" lnSpcReduction="10000"/>
              </a:bodyPr>
              <a:lstStyle/>
              <a:p>
                <a:r>
                  <a:rPr sz="2800" dirty="0"/>
                  <a:t>The test statistic for a one-way </a:t>
                </a:r>
                <a:r>
                  <a:rPr sz="2800" b="1" dirty="0"/>
                  <a:t>ANOVA</a:t>
                </a:r>
                <a:r>
                  <a:rPr sz="2800" dirty="0"/>
                  <a:t> test is the ratio of the mean squares,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𝐹</m:t>
                      </m:r>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MST</m:t>
                          </m:r>
                        </m:num>
                        <m:den>
                          <m:r>
                            <m:rPr>
                              <m:sty m:val="p"/>
                            </m:rPr>
                            <a:rPr>
                              <a:latin typeface="Cambria Math" panose="02040503050406030204" pitchFamily="18" charset="0"/>
                            </a:rPr>
                            <m:t>MSE</m:t>
                          </m:r>
                        </m:den>
                      </m:f>
                    </m:oMath>
                  </m:oMathPara>
                </a14:m>
                <a:endParaRPr sz="2800" dirty="0"/>
              </a:p>
              <a:p>
                <a:r>
                  <a:rPr sz="2800" dirty="0"/>
                  <a:t>where </a:t>
                </a:r>
                <a:r>
                  <a:rPr sz="2800" b="1" dirty="0"/>
                  <a:t>MST</a:t>
                </a:r>
                <a:r>
                  <a:rPr sz="2800" dirty="0"/>
                  <a:t> is the mean square for treatments and</a:t>
                </a:r>
              </a:p>
              <a:p>
                <a:r>
                  <a:rPr sz="2800" b="1" dirty="0"/>
                  <a:t>MSE</a:t>
                </a:r>
                <a:r>
                  <a:rPr sz="2800" dirty="0"/>
                  <a:t> is the mean square for error.</a:t>
                </a:r>
              </a:p>
              <a:p>
                <a:pPr>
                  <a:defRPr sz="2800"/>
                </a:pPr>
                <a:r>
                  <a:rPr sz="2800" dirty="0"/>
                  <a:t>The </a:t>
                </a:r>
                <a14:m>
                  <m:oMath xmlns:m="http://schemas.openxmlformats.org/officeDocument/2006/math">
                    <m:r>
                      <a:rPr>
                        <a:latin typeface="Cambria Math" panose="02040503050406030204" pitchFamily="18" charset="0"/>
                      </a:rPr>
                      <m:t>𝐹</m:t>
                    </m:r>
                  </m:oMath>
                </a14:m>
                <a:r>
                  <a:rPr sz="2800" dirty="0"/>
                  <a:t>-distribution of the test statistic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r>
                      <m:rPr>
                        <m:sty m:val="p"/>
                      </m:rPr>
                      <a:rPr>
                        <a:latin typeface="Cambria Math" panose="02040503050406030204" pitchFamily="18" charset="0"/>
                      </a:rPr>
                      <m:t>DFT</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oMath>
                </a14:m>
                <a:r>
                  <a:rPr sz="2800" dirty="0"/>
                  <a:t> degrees of freedom for the numerator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r>
                      <m:rPr>
                        <m:sty m:val="p"/>
                      </m:rPr>
                      <a:rPr>
                        <a:latin typeface="Cambria Math" panose="02040503050406030204" pitchFamily="18" charset="0"/>
                      </a:rPr>
                      <m:t>DFE</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𝑇</m:t>
                        </m:r>
                      </m:sub>
                    </m:sSub>
                    <m:r>
                      <a:rPr>
                        <a:latin typeface="Cambria Math" panose="02040503050406030204" pitchFamily="18" charset="0"/>
                      </a:rPr>
                      <m:t>−</m:t>
                    </m:r>
                    <m:r>
                      <a:rPr>
                        <a:latin typeface="Cambria Math" panose="02040503050406030204" pitchFamily="18" charset="0"/>
                      </a:rPr>
                      <m:t>𝑘</m:t>
                    </m:r>
                  </m:oMath>
                </a14:m>
                <a:r>
                  <a:rPr sz="2800" dirty="0"/>
                  <a:t> degrees of freedom for the denominator,</a:t>
                </a:r>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𝑇</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𝑘</m:t>
                        </m:r>
                      </m:sup>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e>
                    </m:nary>
                  </m:oMath>
                </a14:m>
                <a:r>
                  <a:rPr lang="en-US" sz="2800" dirty="0"/>
                  <a:t> </a:t>
                </a:r>
                <a:r>
                  <a:rPr sz="2800" dirty="0"/>
                  <a:t>is the total number of data values in all samples combined,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dirty="0"/>
                  <a:t> is the size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 and</a:t>
                </a:r>
              </a:p>
              <a:p>
                <a14:m>
                  <m:oMath xmlns:m="http://schemas.openxmlformats.org/officeDocument/2006/math">
                    <m:r>
                      <a:rPr>
                        <a:latin typeface="Cambria Math" panose="02040503050406030204" pitchFamily="18" charset="0"/>
                      </a:rPr>
                      <m:t>𝑘</m:t>
                    </m:r>
                  </m:oMath>
                </a14:m>
                <a:r>
                  <a:rPr sz="2800" dirty="0"/>
                  <a:t> is the number of samples, one from each of the </a:t>
                </a:r>
                <a14:m>
                  <m:oMath xmlns:m="http://schemas.openxmlformats.org/officeDocument/2006/math">
                    <m:r>
                      <a:rPr>
                        <a:latin typeface="Cambria Math" panose="02040503050406030204" pitchFamily="18" charset="0"/>
                      </a:rPr>
                      <m:t>𝑘</m:t>
                    </m:r>
                  </m:oMath>
                </a14:m>
                <a:r>
                  <a:rPr sz="2800" dirty="0"/>
                  <a:t> populations.</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37722"/>
              </a:xfrm>
              <a:blipFill>
                <a:blip r:embed="rId2"/>
                <a:stretch>
                  <a:fillRect l="-959" t="-1472" b="-110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determine the conclusion to the hypothesis test. In the </a:t>
                </a:r>
                <a:r>
                  <a:rPr sz="2800" b="1" dirty="0"/>
                  <a:t>ANOVA</a:t>
                </a:r>
                <a:r>
                  <a:rPr sz="2800" dirty="0"/>
                  <a:t> table shown in Step 3, note that Between Groups corresponds to Treatments (T) and Within Groups corresponds to Error (E).</a:t>
                </a:r>
              </a:p>
              <a:p>
                <a:pPr>
                  <a:defRPr b="1"/>
                </a:pPr>
                <a:r>
                  <a:rPr sz="2800" dirty="0"/>
                  <a:t>Method 1: Rejection Regions</a:t>
                </a:r>
              </a:p>
              <a:p>
                <a:pPr>
                  <a:defRPr sz="2800"/>
                </a:pPr>
                <a:r>
                  <a:rPr sz="2800" dirty="0"/>
                  <a:t>The output screen in Step 3 displays both the </a:t>
                </a:r>
                <a14:m>
                  <m:oMath xmlns:m="http://schemas.openxmlformats.org/officeDocument/2006/math">
                    <m:r>
                      <a:rPr>
                        <a:latin typeface="Cambria Math" panose="02040503050406030204" pitchFamily="18" charset="0"/>
                      </a:rPr>
                      <m:t>𝐹</m:t>
                    </m:r>
                  </m:oMath>
                </a14:m>
                <a:r>
                  <a:rPr sz="2800" dirty="0"/>
                  <a:t> critical value, </a:t>
                </a:r>
                <a14:m>
                  <m:oMath xmlns:m="http://schemas.openxmlformats.org/officeDocument/2006/math">
                    <m:r>
                      <a:rPr>
                        <a:latin typeface="Cambria Math" panose="02040503050406030204" pitchFamily="18" charset="0"/>
                      </a:rPr>
                      <m:t>𝐹</m:t>
                    </m:r>
                  </m:oMath>
                </a14:m>
                <a:r>
                  <a:rPr sz="2800" dirty="0"/>
                  <a:t> </a:t>
                </a:r>
                <a:r>
                  <a:rPr sz="2800" dirty="0" err="1"/>
                  <a:t>crit</a:t>
                </a:r>
                <a:r>
                  <a:rPr sz="2800" dirty="0"/>
                  <a:t> </a:t>
                </a:r>
                <a14:m>
                  <m:oMath xmlns:m="http://schemas.openxmlformats.org/officeDocument/2006/math">
                    <m:r>
                      <a:rPr>
                        <a:latin typeface="Cambria Math" panose="02040503050406030204" pitchFamily="18" charset="0"/>
                      </a:rPr>
                      <m:t>=2.510609</m:t>
                    </m:r>
                  </m:oMath>
                </a14:m>
                <a:r>
                  <a:rPr sz="2800" dirty="0"/>
                  <a:t>, and the </a:t>
                </a:r>
                <a14:m>
                  <m:oMath xmlns:m="http://schemas.openxmlformats.org/officeDocument/2006/math">
                    <m:r>
                      <a:rPr>
                        <a:latin typeface="Cambria Math" panose="02040503050406030204" pitchFamily="18" charset="0"/>
                      </a:rPr>
                      <m:t>𝐹</m:t>
                    </m:r>
                  </m:oMath>
                </a14:m>
                <a:r>
                  <a:rPr sz="2800" dirty="0"/>
                  <a:t>-test statistic, </a:t>
                </a:r>
                <a:br>
                  <a:rPr lang="en-US" sz="2800" dirty="0"/>
                </a:br>
                <a14:m>
                  <m:oMath xmlns:m="http://schemas.openxmlformats.org/officeDocument/2006/math">
                    <m:r>
                      <a:rPr>
                        <a:latin typeface="Cambria Math" panose="02040503050406030204" pitchFamily="18" charset="0"/>
                      </a:rPr>
                      <m:t>𝐹</m:t>
                    </m:r>
                    <m:r>
                      <a:rPr>
                        <a:latin typeface="Cambria Math" panose="02040503050406030204" pitchFamily="18" charset="0"/>
                      </a:rPr>
                      <m:t>=2.865079</m:t>
                    </m:r>
                  </m:oMath>
                </a14:m>
                <a:r>
                  <a:rPr sz="2800" dirty="0"/>
                  <a:t>. The decision rule using rejection regions is to reject the null hypothesis if the test statistic is greater than or equal to the critical value. Since </a:t>
                </a:r>
                <a:br>
                  <a:rPr lang="en-US" sz="2800" dirty="0"/>
                </a:br>
                <a14:m>
                  <m:oMath xmlns:m="http://schemas.openxmlformats.org/officeDocument/2006/math">
                    <m:r>
                      <a:rPr>
                        <a:latin typeface="Cambria Math" panose="02040503050406030204" pitchFamily="18" charset="0"/>
                      </a:rPr>
                      <m:t>2.865079≥2.510609</m:t>
                    </m:r>
                  </m:oMath>
                </a14:m>
                <a:r>
                  <a:rPr sz="2800" dirty="0"/>
                  <a:t>,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306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pic>
        <p:nvPicPr>
          <p:cNvPr id="11" name="Content Placeholder 10">
            <a:extLst>
              <a:ext uri="{FF2B5EF4-FFF2-40B4-BE49-F238E27FC236}">
                <a16:creationId xmlns:a16="http://schemas.microsoft.com/office/drawing/2014/main" id="{7EE2DEB7-2DE1-48BC-B269-7E224D492B8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554956"/>
            <a:ext cx="5429250" cy="39052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output screen in Step 3 displays the </a:t>
                </a:r>
                <a:br>
                  <a:rPr lang="en-US" sz="2800" dirty="0"/>
                </a:br>
                <a14:m>
                  <m:oMath xmlns:m="http://schemas.openxmlformats.org/officeDocument/2006/math">
                    <m:r>
                      <a:rPr>
                        <a:latin typeface="Cambria Math" panose="02040503050406030204" pitchFamily="18" charset="0"/>
                      </a:rPr>
                      <m:t>𝑝</m:t>
                    </m:r>
                  </m:oMath>
                </a14:m>
                <a:r>
                  <a:rPr sz="2800" dirty="0"/>
                  <a:t>-value </a:t>
                </a:r>
                <a14:m>
                  <m:oMath xmlns:m="http://schemas.openxmlformats.org/officeDocument/2006/math">
                    <m:r>
                      <a:rPr>
                        <a:latin typeface="Cambria Math" panose="02040503050406030204" pitchFamily="18" charset="0"/>
                      </a:rPr>
                      <m:t>=0.074407</m:t>
                    </m:r>
                  </m:oMath>
                </a14:m>
                <a:r>
                  <a:rPr sz="2800" dirty="0"/>
                  <a:t>. Since the </a:t>
                </a:r>
                <a14:m>
                  <m:oMath xmlns:m="http://schemas.openxmlformats.org/officeDocument/2006/math">
                    <m:r>
                      <a:rPr>
                        <a:latin typeface="Cambria Math" panose="02040503050406030204" pitchFamily="18" charset="0"/>
                      </a:rPr>
                      <m:t>𝑝</m:t>
                    </m:r>
                  </m:oMath>
                </a14:m>
                <a:r>
                  <a:rPr sz="2800" dirty="0"/>
                  <a:t>-value is less than our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sp>
        <p:nvSpPr>
          <p:cNvPr id="3" name="Text Placeholder 2"/>
          <p:cNvSpPr>
            <a:spLocks noGrp="1"/>
          </p:cNvSpPr>
          <p:nvPr>
            <p:ph type="body" sz="quarter" idx="10"/>
          </p:nvPr>
        </p:nvSpPr>
        <p:spPr/>
        <p:txBody>
          <a:bodyPr>
            <a:normAutofit fontScale="92500" lnSpcReduction="20000"/>
          </a:bodyPr>
          <a:lstStyle/>
          <a:p>
            <a:r>
              <a:rPr sz="2800" b="1" dirty="0"/>
              <a:t>Interpretation:</a:t>
            </a:r>
            <a:r>
              <a:rPr sz="2800" dirty="0"/>
              <a:t> Thus, the researchers can conclude that there is sufficient evidence, at the 0.10 level of significance, to support the claim that at least one of the population means is different. That is, the evidence suggests that the mean decrease in a woman’s cholesterol level for at least one of the drugs is different from the others. However, we cannot conclude, from the one-way </a:t>
            </a:r>
            <a:r>
              <a:rPr sz="2800" b="1" dirty="0"/>
              <a:t>ANOVA</a:t>
            </a:r>
            <a:r>
              <a:rPr sz="2800" dirty="0"/>
              <a:t> test alone, how the population means differ. Looking at the descriptive statistics for the sample data, we see that Drugs 1 and 3 lowered the women’s cholesterol levels by a mean of </a:t>
            </a:r>
            <a:r>
              <a:rPr sz="2800" dirty="0">
                <a:latin typeface="Cambria Math"/>
              </a:rPr>
              <a:t>20.1</a:t>
            </a:r>
            <a:r>
              <a:rPr sz="2800" dirty="0"/>
              <a:t> points and Drug 2 lowered the women’s cholesterol levels by a mean of </a:t>
            </a:r>
            <a:r>
              <a:rPr sz="2800" dirty="0">
                <a:latin typeface="Cambria Math"/>
              </a:rPr>
              <a:t>18.2</a:t>
            </a:r>
            <a:r>
              <a:rPr sz="2800" dirty="0"/>
              <a:t> points, which suggests that the population mean for Drug 2 differs from the others, but we cannot make this conclusion from the one-way </a:t>
            </a:r>
            <a:r>
              <a:rPr sz="2800" b="1" dirty="0"/>
              <a:t>ANOVA</a:t>
            </a:r>
            <a:r>
              <a:rPr sz="2800" dirty="0"/>
              <a:t> test alone.</a:t>
            </a:r>
          </a:p>
        </p:txBody>
      </p:sp>
    </p:spTree>
    <p:extLst>
      <p:ext uri="{BB962C8B-B14F-4D97-AF65-F5344CB8AC3E}">
        <p14:creationId xmlns:p14="http://schemas.microsoft.com/office/powerpoint/2010/main" val="167545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dirty="0"/>
              <a:t>For detailed instructions on performing a One-Way </a:t>
            </a:r>
            <a:r>
              <a:rPr sz="2800" b="1" dirty="0"/>
              <a:t>ANOVA</a:t>
            </a:r>
            <a:r>
              <a:rPr sz="2800" dirty="0"/>
              <a:t> test using a TI-83/84 Plus calculator or other technology, please visit stat.hawkeslearning.com and see </a:t>
            </a:r>
            <a:r>
              <a:rPr sz="2800" b="1" dirty="0"/>
              <a:t>Technology Instructions &gt; ANOVA &gt; One-Way</a:t>
            </a:r>
            <a:r>
              <a:rPr sz="28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11.6.2: Performing a One-Way ANOVA Test Using Microsoft Excel (cont.)</a:t>
            </a:r>
          </a:p>
        </p:txBody>
      </p:sp>
      <p:sp>
        <p:nvSpPr>
          <p:cNvPr id="3" name="Text Placeholder 2"/>
          <p:cNvSpPr>
            <a:spLocks noGrp="1"/>
          </p:cNvSpPr>
          <p:nvPr>
            <p:ph type="body" sz="quarter" idx="10"/>
          </p:nvPr>
        </p:nvSpPr>
        <p:spPr/>
        <p:txBody>
          <a:bodyPr>
            <a:normAutofit/>
          </a:bodyPr>
          <a:lstStyle/>
          <a:p>
            <a:r>
              <a:rPr lang="en-US" dirty="0"/>
              <a:t>Note that the one-way </a:t>
            </a:r>
            <a:r>
              <a:rPr lang="en-US" b="1" dirty="0"/>
              <a:t>ANOVA</a:t>
            </a:r>
            <a:r>
              <a:rPr lang="en-US" dirty="0"/>
              <a:t> test only tells us whether there exists a difference between the population means. It does not tell you which mean, or means, are different, you would use a multiple comparisons test such a Tukey, </a:t>
            </a:r>
            <a:r>
              <a:rPr lang="en-US" dirty="0" err="1"/>
              <a:t>Dunnet</a:t>
            </a:r>
            <a:r>
              <a:rPr lang="en-US" dirty="0"/>
              <a:t>, or an MCB test, which are beyond the scope of this book.</a:t>
            </a:r>
          </a:p>
        </p:txBody>
      </p:sp>
    </p:spTree>
    <p:extLst>
      <p:ext uri="{BB962C8B-B14F-4D97-AF65-F5344CB8AC3E}">
        <p14:creationId xmlns:p14="http://schemas.microsoft.com/office/powerpoint/2010/main" val="272060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Grand Mean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556722"/>
              </a:xfrm>
            </p:spPr>
            <p:txBody>
              <a:bodyPr>
                <a:normAutofit fontScale="92500"/>
              </a:bodyPr>
              <a:lstStyle/>
              <a:p>
                <a:r>
                  <a:rPr sz="2800" dirty="0"/>
                  <a:t>The </a:t>
                </a:r>
                <a:r>
                  <a:rPr sz="2800" b="1" dirty="0"/>
                  <a:t>grand mean</a:t>
                </a:r>
                <a:r>
                  <a:rPr sz="2800" dirty="0"/>
                  <a:t> is the weighted mean of the sample means from each of the populations, which is equivalent to the mean of all the sample data combined, given by</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𝑥</m:t>
                          </m:r>
                        </m:e>
                      </m:acc>
                      <m:r>
                        <a:rPr>
                          <a:latin typeface="Cambria Math" panose="02040503050406030204" pitchFamily="18" charset="0"/>
                        </a:rPr>
                        <m:t>=</m:t>
                      </m:r>
                      <m:f>
                        <m:fPr>
                          <m:ctrlPr>
                            <a:rPr i="1">
                              <a:latin typeface="Cambria Math" panose="02040503050406030204" pitchFamily="18" charset="0"/>
                            </a:rPr>
                          </m:ctrlPr>
                        </m:fPr>
                        <m:num>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𝑘</m:t>
                              </m:r>
                            </m:sup>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𝑖</m:t>
                                      </m:r>
                                    </m:sub>
                                  </m:sSub>
                                </m:e>
                              </m:d>
                            </m:e>
                          </m:nary>
                        </m:num>
                        <m:den>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𝑘</m:t>
                              </m:r>
                            </m:sup>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e>
                          </m:nary>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𝑘</m:t>
                    </m:r>
                  </m:oMath>
                </a14:m>
                <a:r>
                  <a:rPr sz="2800" dirty="0"/>
                  <a:t> is the number of samples, one from each of the </a:t>
                </a:r>
                <a14:m>
                  <m:oMath xmlns:m="http://schemas.openxmlformats.org/officeDocument/2006/math">
                    <m:r>
                      <a:rPr>
                        <a:latin typeface="Cambria Math" panose="02040503050406030204" pitchFamily="18" charset="0"/>
                      </a:rPr>
                      <m:t>𝑘</m:t>
                    </m:r>
                  </m:oMath>
                </a14:m>
                <a:r>
                  <a:rPr sz="2800" dirty="0"/>
                  <a:t> populations,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dirty="0"/>
                  <a:t> is the size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 and</a:t>
                </a:r>
              </a:p>
              <a:p>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𝑖</m:t>
                        </m:r>
                      </m:sub>
                    </m:sSub>
                  </m:oMath>
                </a14:m>
                <a:r>
                  <a:rPr sz="2800" dirty="0"/>
                  <a:t> is the mean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556722"/>
              </a:xfrm>
              <a:blipFill>
                <a:blip r:embed="rId2"/>
                <a:stretch>
                  <a:fillRect l="-1181" t="-931" r="-1845" b="-399"/>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If Data Analysis does not appear in your Excel menu under the Data tab, you can add this function using these linked </a:t>
            </a:r>
            <a:r>
              <a:rPr sz="2800" b="1"/>
              <a:t>instructions</a:t>
            </a:r>
            <a:r>
              <a:rPr sz="2800"/>
              <a:t>.</a:t>
            </a:r>
          </a:p>
        </p:txBody>
      </p:sp>
    </p:spTree>
    <p:extLst>
      <p:ext uri="{BB962C8B-B14F-4D97-AF65-F5344CB8AC3E}">
        <p14:creationId xmlns:p14="http://schemas.microsoft.com/office/powerpoint/2010/main" val="317156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Sum of Squares among Treatments (SST)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80522"/>
              </a:xfrm>
            </p:spPr>
            <p:txBody>
              <a:bodyPr>
                <a:normAutofit fontScale="92500" lnSpcReduction="20000"/>
              </a:bodyPr>
              <a:lstStyle/>
              <a:p>
                <a:r>
                  <a:rPr sz="2800" dirty="0"/>
                  <a:t>The </a:t>
                </a:r>
                <a:r>
                  <a:rPr sz="2800" b="1" dirty="0"/>
                  <a:t>sum of squares among treatments</a:t>
                </a:r>
                <a:r>
                  <a:rPr sz="2800" dirty="0"/>
                  <a:t> (</a:t>
                </a:r>
                <a:r>
                  <a:rPr sz="2800" b="1" dirty="0"/>
                  <a:t>SST</a:t>
                </a:r>
                <a:r>
                  <a:rPr sz="2800" dirty="0"/>
                  <a:t>) measures the variation between the sample means and the grand mean and is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SST</m:t>
                      </m:r>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𝑘</m:t>
                          </m:r>
                        </m:sup>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𝑖</m:t>
                                      </m:r>
                                    </m:sub>
                                  </m:sSub>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𝑥</m:t>
                                      </m:r>
                                    </m:e>
                                  </m:acc>
                                </m:e>
                              </m:d>
                            </m:e>
                            <m:sup>
                              <m:r>
                                <a:rPr>
                                  <a:latin typeface="Cambria Math" panose="02040503050406030204" pitchFamily="18" charset="0"/>
                                </a:rPr>
                                <m:t>2</m:t>
                              </m:r>
                            </m:sup>
                          </m:sSup>
                        </m:e>
                      </m:nary>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𝑘</m:t>
                    </m:r>
                  </m:oMath>
                </a14:m>
                <a:r>
                  <a:rPr sz="2800" dirty="0"/>
                  <a:t> is the number of samples, one from each of the </a:t>
                </a:r>
                <a14:m>
                  <m:oMath xmlns:m="http://schemas.openxmlformats.org/officeDocument/2006/math">
                    <m:r>
                      <a:rPr>
                        <a:latin typeface="Cambria Math" panose="02040503050406030204" pitchFamily="18" charset="0"/>
                      </a:rPr>
                      <m:t>𝑘</m:t>
                    </m:r>
                  </m:oMath>
                </a14:m>
                <a:r>
                  <a:rPr sz="2800" dirty="0"/>
                  <a:t> populations,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dirty="0"/>
                  <a:t> is the size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𝑖</m:t>
                        </m:r>
                      </m:sub>
                    </m:sSub>
                  </m:oMath>
                </a14:m>
                <a:r>
                  <a:rPr sz="2800" dirty="0"/>
                  <a:t> is the mean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 and</a:t>
                </a:r>
              </a:p>
              <a:p>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𝑥</m:t>
                        </m:r>
                      </m:e>
                    </m:acc>
                  </m:oMath>
                </a14:m>
                <a:r>
                  <a:rPr sz="2800" dirty="0"/>
                  <a:t> is the grand mean.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80522"/>
              </a:xfrm>
              <a:blipFill>
                <a:blip r:embed="rId2"/>
                <a:stretch>
                  <a:fillRect l="-1181" t="-2568" r="-1328" b="-108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Sum of Squares for Error (SSE)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fontScale="92500" lnSpcReduction="10000"/>
              </a:bodyPr>
              <a:lstStyle/>
              <a:p>
                <a:r>
                  <a:rPr sz="2800" dirty="0"/>
                  <a:t>The </a:t>
                </a:r>
                <a:r>
                  <a:rPr sz="2800" b="1" dirty="0"/>
                  <a:t>sum of squares for error</a:t>
                </a:r>
                <a:r>
                  <a:rPr sz="2800" dirty="0"/>
                  <a:t> (</a:t>
                </a:r>
                <a:r>
                  <a:rPr sz="2800" b="1" dirty="0"/>
                  <a:t>SSE</a:t>
                </a:r>
                <a:r>
                  <a:rPr sz="2800" dirty="0"/>
                  <a:t>) measures the variation in the sample data resulting from the variability within each sample, given by</a:t>
                </a:r>
              </a:p>
              <a:p>
                <a:pPr algn="ctr">
                  <a:defRPr sz="2800"/>
                </a:pPr>
                <a14:m>
                  <m:oMathPara xmlns:m="http://schemas.openxmlformats.org/officeDocument/2006/math">
                    <m:oMathParaPr>
                      <m:jc m:val="centerGroup"/>
                    </m:oMathParaPr>
                    <m:oMath xmlns:m="http://schemas.openxmlformats.org/officeDocument/2006/math">
                      <m:r>
                        <m:rPr>
                          <m:sty m:val="p"/>
                        </m:rPr>
                        <a:rPr sz="1600">
                          <a:latin typeface="Cambria Math" panose="02040503050406030204" pitchFamily="18" charset="0"/>
                        </a:rPr>
                        <m:t>SSE</m:t>
                      </m:r>
                      <m:r>
                        <a:rPr sz="1600">
                          <a:latin typeface="Cambria Math" panose="02040503050406030204" pitchFamily="18" charset="0"/>
                        </a:rPr>
                        <m:t>=</m:t>
                      </m:r>
                      <m:nary>
                        <m:naryPr>
                          <m:chr m:val="∑"/>
                          <m:limLoc m:val="undOvr"/>
                          <m:ctrlPr>
                            <a:rPr sz="1600" i="1">
                              <a:latin typeface="Cambria Math" panose="02040503050406030204" pitchFamily="18" charset="0"/>
                            </a:rPr>
                          </m:ctrlPr>
                        </m:naryPr>
                        <m:sub>
                          <m:r>
                            <a:rPr sz="1600">
                              <a:latin typeface="Cambria Math" panose="02040503050406030204" pitchFamily="18" charset="0"/>
                            </a:rPr>
                            <m:t>𝑗</m:t>
                          </m:r>
                          <m:r>
                            <a:rPr sz="1600">
                              <a:latin typeface="Cambria Math" panose="02040503050406030204" pitchFamily="18" charset="0"/>
                            </a:rPr>
                            <m:t>=1</m:t>
                          </m:r>
                        </m:sub>
                        <m:sup>
                          <m:sSub>
                            <m:sSubPr>
                              <m:ctrlPr>
                                <a:rPr sz="1600" i="1">
                                  <a:latin typeface="Cambria Math" panose="02040503050406030204" pitchFamily="18" charset="0"/>
                                </a:rPr>
                              </m:ctrlPr>
                            </m:sSubPr>
                            <m:e>
                              <m:r>
                                <a:rPr sz="1600">
                                  <a:latin typeface="Cambria Math" panose="02040503050406030204" pitchFamily="18" charset="0"/>
                                </a:rPr>
                                <m:t>𝑛</m:t>
                              </m:r>
                            </m:e>
                            <m:sub>
                              <m:r>
                                <a:rPr sz="1600">
                                  <a:latin typeface="Cambria Math" panose="02040503050406030204" pitchFamily="18" charset="0"/>
                                </a:rPr>
                                <m:t>1</m:t>
                              </m:r>
                            </m:sub>
                          </m:sSub>
                        </m:sup>
                        <m:e>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1⁣</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1</m:t>
                                      </m:r>
                                    </m:sub>
                                  </m:sSub>
                                </m:e>
                              </m:d>
                            </m:e>
                            <m:sup>
                              <m:r>
                                <a:rPr sz="1600">
                                  <a:latin typeface="Cambria Math" panose="02040503050406030204" pitchFamily="18" charset="0"/>
                                </a:rPr>
                                <m:t>2</m:t>
                              </m:r>
                            </m:sup>
                          </m:sSup>
                        </m:e>
                      </m:nary>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1⁣</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1</m:t>
                                  </m:r>
                                </m:sub>
                              </m:sSub>
                            </m:e>
                          </m:d>
                        </m:e>
                        <m:sup>
                          <m:r>
                            <a:rPr sz="1600">
                              <a:latin typeface="Cambria Math" panose="02040503050406030204" pitchFamily="18" charset="0"/>
                            </a:rPr>
                            <m:t>2</m:t>
                          </m:r>
                        </m:sup>
                      </m:sSup>
                      <m:r>
                        <a:rPr sz="1600">
                          <a:latin typeface="Cambria Math" panose="02040503050406030204" pitchFamily="18" charset="0"/>
                        </a:rPr>
                        <m:t>+</m:t>
                      </m:r>
                      <m:nary>
                        <m:naryPr>
                          <m:chr m:val="∑"/>
                          <m:limLoc m:val="undOvr"/>
                          <m:ctrlPr>
                            <a:rPr sz="1600" i="1">
                              <a:latin typeface="Cambria Math" panose="02040503050406030204" pitchFamily="18" charset="0"/>
                            </a:rPr>
                          </m:ctrlPr>
                        </m:naryPr>
                        <m:sub>
                          <m:r>
                            <a:rPr sz="1600">
                              <a:latin typeface="Cambria Math" panose="02040503050406030204" pitchFamily="18" charset="0"/>
                            </a:rPr>
                            <m:t>𝑗</m:t>
                          </m:r>
                          <m:r>
                            <a:rPr sz="1600">
                              <a:latin typeface="Cambria Math" panose="02040503050406030204" pitchFamily="18" charset="0"/>
                            </a:rPr>
                            <m:t>=1</m:t>
                          </m:r>
                        </m:sub>
                        <m:sup>
                          <m:sSub>
                            <m:sSubPr>
                              <m:ctrlPr>
                                <a:rPr sz="1600" i="1">
                                  <a:latin typeface="Cambria Math" panose="02040503050406030204" pitchFamily="18" charset="0"/>
                                </a:rPr>
                              </m:ctrlPr>
                            </m:sSubPr>
                            <m:e>
                              <m:r>
                                <a:rPr sz="1600">
                                  <a:latin typeface="Cambria Math" panose="02040503050406030204" pitchFamily="18" charset="0"/>
                                </a:rPr>
                                <m:t>𝑛</m:t>
                              </m:r>
                            </m:e>
                            <m:sub>
                              <m:r>
                                <a:rPr sz="1600">
                                  <a:latin typeface="Cambria Math" panose="02040503050406030204" pitchFamily="18" charset="0"/>
                                </a:rPr>
                                <m:t>2</m:t>
                              </m:r>
                            </m:sub>
                          </m:sSub>
                        </m:sup>
                        <m:e>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2⁣</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2</m:t>
                                      </m:r>
                                    </m:sub>
                                  </m:sSub>
                                </m:e>
                              </m:d>
                            </m:e>
                            <m:sup>
                              <m:r>
                                <a:rPr sz="1600">
                                  <a:latin typeface="Cambria Math" panose="02040503050406030204" pitchFamily="18" charset="0"/>
                                </a:rPr>
                                <m:t>2</m:t>
                              </m:r>
                            </m:sup>
                          </m:sSup>
                        </m:e>
                      </m:nary>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2⁣</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2</m:t>
                                  </m:r>
                                </m:sub>
                              </m:sSub>
                            </m:e>
                          </m:d>
                        </m:e>
                        <m:sup>
                          <m:r>
                            <a:rPr sz="1600">
                              <a:latin typeface="Cambria Math" panose="02040503050406030204" pitchFamily="18" charset="0"/>
                            </a:rPr>
                            <m:t>2</m:t>
                          </m:r>
                        </m:sup>
                      </m:sSup>
                      <m:r>
                        <a:rPr sz="1600">
                          <a:latin typeface="Cambria Math" panose="02040503050406030204" pitchFamily="18" charset="0"/>
                        </a:rPr>
                        <m:t>+…+</m:t>
                      </m:r>
                      <m:nary>
                        <m:naryPr>
                          <m:chr m:val="∑"/>
                          <m:limLoc m:val="undOvr"/>
                          <m:ctrlPr>
                            <a:rPr sz="1600" i="1">
                              <a:latin typeface="Cambria Math" panose="02040503050406030204" pitchFamily="18" charset="0"/>
                            </a:rPr>
                          </m:ctrlPr>
                        </m:naryPr>
                        <m:sub>
                          <m:r>
                            <a:rPr sz="1600">
                              <a:latin typeface="Cambria Math" panose="02040503050406030204" pitchFamily="18" charset="0"/>
                            </a:rPr>
                            <m:t>𝑗</m:t>
                          </m:r>
                          <m:r>
                            <a:rPr sz="1600">
                              <a:latin typeface="Cambria Math" panose="02040503050406030204" pitchFamily="18" charset="0"/>
                            </a:rPr>
                            <m:t>=1</m:t>
                          </m:r>
                        </m:sub>
                        <m:sup>
                          <m:sSub>
                            <m:sSubPr>
                              <m:ctrlPr>
                                <a:rPr sz="1600" i="1">
                                  <a:latin typeface="Cambria Math" panose="02040503050406030204" pitchFamily="18" charset="0"/>
                                </a:rPr>
                              </m:ctrlPr>
                            </m:sSubPr>
                            <m:e>
                              <m:r>
                                <a:rPr sz="1600">
                                  <a:latin typeface="Cambria Math" panose="02040503050406030204" pitchFamily="18" charset="0"/>
                                </a:rPr>
                                <m:t>𝑛</m:t>
                              </m:r>
                            </m:e>
                            <m:sub>
                              <m:r>
                                <a:rPr sz="1600">
                                  <a:latin typeface="Cambria Math" panose="02040503050406030204" pitchFamily="18" charset="0"/>
                                </a:rPr>
                                <m:t>𝑘</m:t>
                              </m:r>
                            </m:sub>
                          </m:sSub>
                        </m:sup>
                        <m:e>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𝑘</m:t>
                                      </m:r>
                                      <m:r>
                                        <a:rPr sz="1600">
                                          <a:latin typeface="Cambria Math" panose="02040503050406030204" pitchFamily="18" charset="0"/>
                                        </a:rPr>
                                        <m:t>⁣</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𝑘</m:t>
                                      </m:r>
                                    </m:sub>
                                  </m:sSub>
                                </m:e>
                              </m:d>
                            </m:e>
                            <m:sup>
                              <m:r>
                                <a:rPr sz="1600">
                                  <a:latin typeface="Cambria Math" panose="02040503050406030204" pitchFamily="18" charset="0"/>
                                </a:rPr>
                                <m:t>2</m:t>
                              </m:r>
                            </m:sup>
                          </m:sSup>
                        </m:e>
                      </m:nary>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𝑘</m:t>
                                  </m:r>
                                  <m:r>
                                    <a:rPr sz="1600">
                                      <a:latin typeface="Cambria Math" panose="02040503050406030204" pitchFamily="18" charset="0"/>
                                    </a:rPr>
                                    <m:t>⁣</m:t>
                                  </m:r>
                                  <m:r>
                                    <a:rPr sz="1600">
                                      <a:latin typeface="Cambria Math" panose="02040503050406030204" pitchFamily="18" charset="0"/>
                                    </a:rPr>
                                    <m:t>𝑗</m:t>
                                  </m:r>
                                </m:sub>
                              </m:sSub>
                              <m:r>
                                <a:rPr sz="1600">
                                  <a:latin typeface="Cambria Math" panose="02040503050406030204" pitchFamily="18" charset="0"/>
                                </a:rPr>
                                <m:t>−</m:t>
                              </m:r>
                              <m:sSub>
                                <m:sSubPr>
                                  <m:ctrlPr>
                                    <a:rPr sz="1600" i="1">
                                      <a:latin typeface="Cambria Math" panose="02040503050406030204" pitchFamily="18" charset="0"/>
                                    </a:rPr>
                                  </m:ctrlPr>
                                </m:sSubPr>
                                <m:e>
                                  <m:bar>
                                    <m:barPr>
                                      <m:pos m:val="top"/>
                                      <m:ctrlPr>
                                        <a:rPr sz="1600" i="1">
                                          <a:latin typeface="Cambria Math" panose="02040503050406030204" pitchFamily="18" charset="0"/>
                                        </a:rPr>
                                      </m:ctrlPr>
                                    </m:barPr>
                                    <m:e>
                                      <m:r>
                                        <a:rPr sz="1600">
                                          <a:latin typeface="Cambria Math" panose="02040503050406030204" pitchFamily="18" charset="0"/>
                                        </a:rPr>
                                        <m:t>𝑥</m:t>
                                      </m:r>
                                    </m:e>
                                  </m:bar>
                                </m:e>
                                <m:sub>
                                  <m:r>
                                    <a:rPr sz="1600">
                                      <a:latin typeface="Cambria Math" panose="02040503050406030204" pitchFamily="18" charset="0"/>
                                    </a:rPr>
                                    <m:t>𝑘</m:t>
                                  </m:r>
                                </m:sub>
                              </m:sSub>
                            </m:e>
                          </m:d>
                        </m:e>
                        <m:sup>
                          <m:r>
                            <a:rPr sz="1600">
                              <a:latin typeface="Cambria Math" panose="02040503050406030204" pitchFamily="18" charset="0"/>
                            </a:rPr>
                            <m:t>2</m:t>
                          </m:r>
                        </m:sup>
                      </m:sSup>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a:t>
                </a:r>
                <a14:m>
                  <m:oMath xmlns:m="http://schemas.openxmlformats.org/officeDocument/2006/math">
                    <m:r>
                      <a:rPr>
                        <a:latin typeface="Cambria Math" panose="02040503050406030204" pitchFamily="18" charset="0"/>
                      </a:rPr>
                      <m:t>𝑗</m:t>
                    </m:r>
                  </m:oMath>
                </a14:m>
                <a:r>
                  <a:rPr sz="2800" baseline="30000" dirty="0" err="1"/>
                  <a:t>th</a:t>
                </a:r>
                <a:r>
                  <a:rPr sz="2800" dirty="0"/>
                  <a:t> data value in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𝑖</m:t>
                        </m:r>
                      </m:sub>
                    </m:sSub>
                  </m:oMath>
                </a14:m>
                <a:r>
                  <a:rPr sz="2800" dirty="0"/>
                  <a:t> is the mean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dirty="0"/>
                  <a:t> is the size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 and</a:t>
                </a:r>
              </a:p>
              <a:p>
                <a14:m>
                  <m:oMath xmlns:m="http://schemas.openxmlformats.org/officeDocument/2006/math">
                    <m:r>
                      <a:rPr>
                        <a:latin typeface="Cambria Math" panose="02040503050406030204" pitchFamily="18" charset="0"/>
                      </a:rPr>
                      <m:t>𝑘</m:t>
                    </m:r>
                  </m:oMath>
                </a14:m>
                <a:r>
                  <a:rPr sz="2800" dirty="0"/>
                  <a:t> is the number of samples, one from each of the </a:t>
                </a:r>
                <a14:m>
                  <m:oMath xmlns:m="http://schemas.openxmlformats.org/officeDocument/2006/math">
                    <m:r>
                      <a:rPr>
                        <a:latin typeface="Cambria Math" panose="02040503050406030204" pitchFamily="18" charset="0"/>
                      </a:rPr>
                      <m:t>𝑘</m:t>
                    </m:r>
                  </m:oMath>
                </a14:m>
                <a:r>
                  <a:rPr sz="2800" dirty="0"/>
                  <a:t> populations.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2"/>
                <a:stretch>
                  <a:fillRect l="-1181" t="-1802" r="-1771" b="-193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Total Variation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dirty="0"/>
                  <a:t>The </a:t>
                </a:r>
                <a:r>
                  <a:rPr sz="2800" b="1" dirty="0"/>
                  <a:t>total variation</a:t>
                </a:r>
                <a:r>
                  <a:rPr sz="2800" dirty="0"/>
                  <a:t>, also known as </a:t>
                </a:r>
                <a:r>
                  <a:rPr sz="2800" b="1" dirty="0"/>
                  <a:t>total sum of squares</a:t>
                </a:r>
                <a:r>
                  <a:rPr sz="2800" dirty="0"/>
                  <a:t>, is the sum of the variations contributed by each sample, given by</a:t>
                </a:r>
              </a:p>
              <a:p>
                <a:pPr/>
                <a14:m>
                  <m:oMathPara xmlns:m="http://schemas.openxmlformats.org/officeDocument/2006/math">
                    <m:oMathParaPr>
                      <m:jc m:val="centerGroup"/>
                    </m:oMathParaPr>
                    <m:oMath xmlns:m="http://schemas.openxmlformats.org/officeDocument/2006/math">
                      <m:r>
                        <m:rPr>
                          <m:sty m:val="p"/>
                        </m:rPr>
                        <a:rPr sz="1500">
                          <a:latin typeface="Cambria Math" panose="02040503050406030204" pitchFamily="18" charset="0"/>
                        </a:rPr>
                        <m:t>Total</m:t>
                      </m:r>
                      <m:r>
                        <a:rPr sz="1500">
                          <a:latin typeface="Cambria Math" panose="02040503050406030204" pitchFamily="18" charset="0"/>
                        </a:rPr>
                        <m:t> </m:t>
                      </m:r>
                      <m:r>
                        <m:rPr>
                          <m:sty m:val="p"/>
                        </m:rPr>
                        <a:rPr sz="1500">
                          <a:latin typeface="Cambria Math" panose="02040503050406030204" pitchFamily="18" charset="0"/>
                        </a:rPr>
                        <m:t>Variation</m:t>
                      </m:r>
                      <m:r>
                        <a:rPr sz="1500">
                          <a:latin typeface="Cambria Math" panose="02040503050406030204" pitchFamily="18" charset="0"/>
                        </a:rPr>
                        <m:t>=</m:t>
                      </m:r>
                      <m:nary>
                        <m:naryPr>
                          <m:chr m:val="∑"/>
                          <m:limLoc m:val="undOvr"/>
                          <m:ctrlPr>
                            <a:rPr sz="1500" i="1">
                              <a:latin typeface="Cambria Math" panose="02040503050406030204" pitchFamily="18" charset="0"/>
                            </a:rPr>
                          </m:ctrlPr>
                        </m:naryPr>
                        <m:sub>
                          <m:r>
                            <a:rPr sz="1500">
                              <a:latin typeface="Cambria Math" panose="02040503050406030204" pitchFamily="18" charset="0"/>
                            </a:rPr>
                            <m:t>𝑗</m:t>
                          </m:r>
                          <m:r>
                            <a:rPr sz="1500">
                              <a:latin typeface="Cambria Math" panose="02040503050406030204" pitchFamily="18" charset="0"/>
                            </a:rPr>
                            <m:t>=1</m:t>
                          </m:r>
                        </m:sub>
                        <m:sup>
                          <m:sSub>
                            <m:sSubPr>
                              <m:ctrlPr>
                                <a:rPr sz="1500" i="1">
                                  <a:latin typeface="Cambria Math" panose="02040503050406030204" pitchFamily="18" charset="0"/>
                                </a:rPr>
                              </m:ctrlPr>
                            </m:sSubPr>
                            <m:e>
                              <m:r>
                                <a:rPr sz="1500">
                                  <a:latin typeface="Cambria Math" panose="02040503050406030204" pitchFamily="18" charset="0"/>
                                </a:rPr>
                                <m:t>𝑛</m:t>
                              </m:r>
                            </m:e>
                            <m:sub>
                              <m:r>
                                <a:rPr sz="1500">
                                  <a:latin typeface="Cambria Math" panose="02040503050406030204" pitchFamily="18" charset="0"/>
                                </a:rPr>
                                <m:t>1</m:t>
                              </m:r>
                            </m:sub>
                          </m:sSub>
                        </m:sup>
                        <m:e>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1⁣</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e>
                      </m:nary>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1⁣</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r>
                        <a:rPr sz="1500">
                          <a:latin typeface="Cambria Math" panose="02040503050406030204" pitchFamily="18" charset="0"/>
                        </a:rPr>
                        <m:t>+</m:t>
                      </m:r>
                      <m:nary>
                        <m:naryPr>
                          <m:chr m:val="∑"/>
                          <m:limLoc m:val="undOvr"/>
                          <m:ctrlPr>
                            <a:rPr sz="1500" i="1">
                              <a:latin typeface="Cambria Math" panose="02040503050406030204" pitchFamily="18" charset="0"/>
                            </a:rPr>
                          </m:ctrlPr>
                        </m:naryPr>
                        <m:sub>
                          <m:r>
                            <a:rPr sz="1500">
                              <a:latin typeface="Cambria Math" panose="02040503050406030204" pitchFamily="18" charset="0"/>
                            </a:rPr>
                            <m:t>𝑗</m:t>
                          </m:r>
                          <m:r>
                            <a:rPr sz="1500">
                              <a:latin typeface="Cambria Math" panose="02040503050406030204" pitchFamily="18" charset="0"/>
                            </a:rPr>
                            <m:t>=1</m:t>
                          </m:r>
                        </m:sub>
                        <m:sup>
                          <m:sSub>
                            <m:sSubPr>
                              <m:ctrlPr>
                                <a:rPr sz="1500" i="1">
                                  <a:latin typeface="Cambria Math" panose="02040503050406030204" pitchFamily="18" charset="0"/>
                                </a:rPr>
                              </m:ctrlPr>
                            </m:sSubPr>
                            <m:e>
                              <m:r>
                                <a:rPr sz="1500">
                                  <a:latin typeface="Cambria Math" panose="02040503050406030204" pitchFamily="18" charset="0"/>
                                </a:rPr>
                                <m:t>𝑛</m:t>
                              </m:r>
                            </m:e>
                            <m:sub>
                              <m:r>
                                <a:rPr sz="1500">
                                  <a:latin typeface="Cambria Math" panose="02040503050406030204" pitchFamily="18" charset="0"/>
                                </a:rPr>
                                <m:t>2</m:t>
                              </m:r>
                            </m:sub>
                          </m:sSub>
                        </m:sup>
                        <m:e>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2⁣</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e>
                      </m:nary>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2⁣</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r>
                        <a:rPr sz="1500">
                          <a:latin typeface="Cambria Math" panose="02040503050406030204" pitchFamily="18" charset="0"/>
                        </a:rPr>
                        <m:t>+…+</m:t>
                      </m:r>
                      <m:nary>
                        <m:naryPr>
                          <m:chr m:val="∑"/>
                          <m:limLoc m:val="undOvr"/>
                          <m:ctrlPr>
                            <a:rPr sz="1500" i="1">
                              <a:latin typeface="Cambria Math" panose="02040503050406030204" pitchFamily="18" charset="0"/>
                            </a:rPr>
                          </m:ctrlPr>
                        </m:naryPr>
                        <m:sub>
                          <m:r>
                            <a:rPr sz="1500">
                              <a:latin typeface="Cambria Math" panose="02040503050406030204" pitchFamily="18" charset="0"/>
                            </a:rPr>
                            <m:t>𝑗</m:t>
                          </m:r>
                          <m:r>
                            <a:rPr sz="1500">
                              <a:latin typeface="Cambria Math" panose="02040503050406030204" pitchFamily="18" charset="0"/>
                            </a:rPr>
                            <m:t>=1</m:t>
                          </m:r>
                        </m:sub>
                        <m:sup>
                          <m:sSub>
                            <m:sSubPr>
                              <m:ctrlPr>
                                <a:rPr sz="1500" i="1">
                                  <a:latin typeface="Cambria Math" panose="02040503050406030204" pitchFamily="18" charset="0"/>
                                </a:rPr>
                              </m:ctrlPr>
                            </m:sSubPr>
                            <m:e>
                              <m:r>
                                <a:rPr sz="1500">
                                  <a:latin typeface="Cambria Math" panose="02040503050406030204" pitchFamily="18" charset="0"/>
                                </a:rPr>
                                <m:t>𝑛</m:t>
                              </m:r>
                            </m:e>
                            <m:sub>
                              <m:r>
                                <a:rPr sz="1500">
                                  <a:latin typeface="Cambria Math" panose="02040503050406030204" pitchFamily="18" charset="0"/>
                                </a:rPr>
                                <m:t>𝑘</m:t>
                              </m:r>
                            </m:sub>
                          </m:sSub>
                        </m:sup>
                        <m:e>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𝑘</m:t>
                                      </m:r>
                                      <m:r>
                                        <a:rPr sz="1500">
                                          <a:latin typeface="Cambria Math" panose="02040503050406030204" pitchFamily="18" charset="0"/>
                                        </a:rPr>
                                        <m:t>⁣</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e>
                      </m:nary>
                      <m:sSup>
                        <m:sSupPr>
                          <m:ctrlPr>
                            <a:rPr sz="1500" i="1">
                              <a:latin typeface="Cambria Math" panose="02040503050406030204" pitchFamily="18" charset="0"/>
                            </a:rPr>
                          </m:ctrlPr>
                        </m:sSupPr>
                        <m:e>
                          <m:d>
                            <m:dPr>
                              <m:ctrlPr>
                                <a:rPr sz="1500" i="1">
                                  <a:latin typeface="Cambria Math" panose="02040503050406030204" pitchFamily="18" charset="0"/>
                                </a:rPr>
                              </m:ctrlPr>
                            </m:dPr>
                            <m:e>
                              <m:sSub>
                                <m:sSubPr>
                                  <m:ctrlPr>
                                    <a:rPr sz="1500" i="1">
                                      <a:latin typeface="Cambria Math" panose="02040503050406030204" pitchFamily="18" charset="0"/>
                                    </a:rPr>
                                  </m:ctrlPr>
                                </m:sSubPr>
                                <m:e>
                                  <m:r>
                                    <a:rPr sz="1500">
                                      <a:latin typeface="Cambria Math" panose="02040503050406030204" pitchFamily="18" charset="0"/>
                                    </a:rPr>
                                    <m:t>𝑥</m:t>
                                  </m:r>
                                </m:e>
                                <m:sub>
                                  <m:r>
                                    <a:rPr sz="1500">
                                      <a:latin typeface="Cambria Math" panose="02040503050406030204" pitchFamily="18" charset="0"/>
                                    </a:rPr>
                                    <m:t>𝑘</m:t>
                                  </m:r>
                                  <m:r>
                                    <a:rPr sz="1500">
                                      <a:latin typeface="Cambria Math" panose="02040503050406030204" pitchFamily="18" charset="0"/>
                                    </a:rPr>
                                    <m:t>⁣</m:t>
                                  </m:r>
                                  <m:r>
                                    <a:rPr sz="1500">
                                      <a:latin typeface="Cambria Math" panose="02040503050406030204" pitchFamily="18" charset="0"/>
                                    </a:rPr>
                                    <m:t>𝑗</m:t>
                                  </m:r>
                                </m:sub>
                              </m:sSub>
                              <m:r>
                                <a:rPr sz="1500">
                                  <a:latin typeface="Cambria Math" panose="02040503050406030204" pitchFamily="18" charset="0"/>
                                </a:rPr>
                                <m:t>−</m:t>
                              </m:r>
                              <m:acc>
                                <m:accPr>
                                  <m:chr m:val="̂"/>
                                  <m:ctrlPr>
                                    <a:rPr sz="1500" i="1">
                                      <a:latin typeface="Cambria Math" panose="02040503050406030204" pitchFamily="18" charset="0"/>
                                    </a:rPr>
                                  </m:ctrlPr>
                                </m:accPr>
                                <m:e>
                                  <m:r>
                                    <a:rPr sz="1500">
                                      <a:latin typeface="Cambria Math" panose="02040503050406030204" pitchFamily="18" charset="0"/>
                                    </a:rPr>
                                    <m:t>𝑥</m:t>
                                  </m:r>
                                </m:e>
                              </m:acc>
                            </m:e>
                          </m:d>
                        </m:e>
                        <m:sup>
                          <m:r>
                            <a:rPr sz="1500">
                              <a:latin typeface="Cambria Math" panose="02040503050406030204" pitchFamily="18" charset="0"/>
                            </a:rPr>
                            <m:t>2</m:t>
                          </m:r>
                        </m:sup>
                      </m:sSup>
                    </m:oMath>
                    <m:oMath xmlns:m="http://schemas.openxmlformats.org/officeDocument/2006/math">
                      <m:phant>
                        <m:phantPr>
                          <m:show m:val="off"/>
                          <m:ctrlPr>
                            <a:rPr sz="1500" i="1">
                              <a:latin typeface="Cambria Math" panose="02040503050406030204" pitchFamily="18" charset="0"/>
                            </a:rPr>
                          </m:ctrlPr>
                        </m:phantPr>
                        <m:e>
                          <m:r>
                            <m:rPr>
                              <m:sty m:val="p"/>
                            </m:rPr>
                            <a:rPr sz="1500">
                              <a:latin typeface="Cambria Math" panose="02040503050406030204" pitchFamily="18" charset="0"/>
                            </a:rPr>
                            <m:t>Total</m:t>
                          </m:r>
                          <m:r>
                            <a:rPr sz="1500">
                              <a:latin typeface="Cambria Math" panose="02040503050406030204" pitchFamily="18" charset="0"/>
                            </a:rPr>
                            <m:t> </m:t>
                          </m:r>
                          <m:r>
                            <m:rPr>
                              <m:sty m:val="p"/>
                            </m:rPr>
                            <a:rPr sz="1500">
                              <a:latin typeface="Cambria Math" panose="02040503050406030204" pitchFamily="18" charset="0"/>
                            </a:rPr>
                            <m:t>Variation</m:t>
                          </m:r>
                        </m:e>
                      </m:phant>
                      <m:r>
                        <a:rPr sz="1500">
                          <a:latin typeface="Cambria Math" panose="02040503050406030204" pitchFamily="18" charset="0"/>
                        </a:rPr>
                        <m:t>=</m:t>
                      </m:r>
                      <m:r>
                        <m:rPr>
                          <m:sty m:val="p"/>
                        </m:rPr>
                        <a:rPr sz="1500">
                          <a:latin typeface="Cambria Math" panose="02040503050406030204" pitchFamily="18" charset="0"/>
                        </a:rPr>
                        <m:t>SST</m:t>
                      </m:r>
                      <m:r>
                        <a:rPr sz="1500">
                          <a:latin typeface="Cambria Math" panose="02040503050406030204" pitchFamily="18" charset="0"/>
                        </a:rPr>
                        <m:t>+</m:t>
                      </m:r>
                      <m:r>
                        <m:rPr>
                          <m:sty m:val="p"/>
                        </m:rPr>
                        <a:rPr sz="1500">
                          <a:latin typeface="Cambria Math" panose="02040503050406030204" pitchFamily="18" charset="0"/>
                        </a:rPr>
                        <m:t>SSE</m:t>
                      </m:r>
                    </m:oMath>
                  </m:oMathPara>
                </a14:m>
                <a:endParaRPr sz="15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a:t>
                </a:r>
                <a14:m>
                  <m:oMath xmlns:m="http://schemas.openxmlformats.org/officeDocument/2006/math">
                    <m:r>
                      <a:rPr>
                        <a:latin typeface="Cambria Math" panose="02040503050406030204" pitchFamily="18" charset="0"/>
                      </a:rPr>
                      <m:t>𝑗</m:t>
                    </m:r>
                  </m:oMath>
                </a14:m>
                <a:r>
                  <a:rPr sz="2800" baseline="30000" dirty="0" err="1"/>
                  <a:t>th</a:t>
                </a:r>
                <a:r>
                  <a:rPr sz="2800" dirty="0"/>
                  <a:t> data value in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𝑥</m:t>
                        </m:r>
                      </m:e>
                    </m:acc>
                  </m:oMath>
                </a14:m>
                <a:r>
                  <a:rPr sz="2800" dirty="0"/>
                  <a:t> is the grand mean,</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𝑖</m:t>
                        </m:r>
                      </m:sub>
                    </m:sSub>
                  </m:oMath>
                </a14:m>
                <a:r>
                  <a:rPr sz="2800" dirty="0"/>
                  <a:t> is the size of the sample drawn from the </a:t>
                </a:r>
                <a14:m>
                  <m:oMath xmlns:m="http://schemas.openxmlformats.org/officeDocument/2006/math">
                    <m:r>
                      <a:rPr>
                        <a:latin typeface="Cambria Math" panose="02040503050406030204" pitchFamily="18" charset="0"/>
                      </a:rPr>
                      <m:t>𝑖</m:t>
                    </m:r>
                  </m:oMath>
                </a14:m>
                <a:r>
                  <a:rPr sz="2800" baseline="30000" dirty="0" err="1"/>
                  <a:t>th</a:t>
                </a:r>
                <a:r>
                  <a:rPr sz="2800" dirty="0"/>
                  <a:t> population,</a:t>
                </a:r>
              </a:p>
              <a:p>
                <a14:m>
                  <m:oMath xmlns:m="http://schemas.openxmlformats.org/officeDocument/2006/math">
                    <m:r>
                      <a:rPr>
                        <a:latin typeface="Cambria Math" panose="02040503050406030204" pitchFamily="18" charset="0"/>
                      </a:rPr>
                      <m:t>𝑘</m:t>
                    </m:r>
                  </m:oMath>
                </a14:m>
                <a:r>
                  <a:rPr sz="2800" dirty="0"/>
                  <a:t> is the number of samples, one from each of the </a:t>
                </a:r>
                <a14:m>
                  <m:oMath xmlns:m="http://schemas.openxmlformats.org/officeDocument/2006/math">
                    <m:r>
                      <a:rPr>
                        <a:latin typeface="Cambria Math" panose="02040503050406030204" pitchFamily="18" charset="0"/>
                      </a:rPr>
                      <m:t>𝑘</m:t>
                    </m:r>
                  </m:oMath>
                </a14:m>
                <a:r>
                  <a:rPr sz="2800" dirty="0"/>
                  <a:t> populations,</a:t>
                </a:r>
              </a:p>
              <a:p>
                <a:r>
                  <a:rPr sz="2800" b="1" dirty="0"/>
                  <a:t>SST</a:t>
                </a:r>
                <a:r>
                  <a:rPr sz="2800" dirty="0"/>
                  <a:t> is the sum of squares among treatments, and</a:t>
                </a:r>
              </a:p>
              <a:p>
                <a:r>
                  <a:rPr sz="2800" b="1" dirty="0"/>
                  <a:t>SSE</a:t>
                </a:r>
                <a:r>
                  <a:rPr sz="2800" dirty="0"/>
                  <a:t> is the sum of squares for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771" b="-283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Mean Square for Treatments (MST)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r>
                  <a:rPr sz="2800"/>
                  <a:t>The </a:t>
                </a:r>
                <a:r>
                  <a:rPr sz="2800" b="1"/>
                  <a:t>mean square for treatments</a:t>
                </a:r>
                <a:r>
                  <a:rPr sz="2800"/>
                  <a:t> (</a:t>
                </a:r>
                <a:r>
                  <a:rPr sz="2800" b="1"/>
                  <a:t>MST</a:t>
                </a:r>
                <a:r>
                  <a:rPr sz="2800"/>
                  <a:t>) is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MST</m:t>
                      </m:r>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SST</m:t>
                          </m:r>
                        </m:num>
                        <m:den>
                          <m:r>
                            <m:rPr>
                              <m:sty m:val="p"/>
                            </m:rPr>
                            <a:rPr>
                              <a:latin typeface="Cambria Math" panose="02040503050406030204" pitchFamily="18" charset="0"/>
                            </a:rPr>
                            <m:t>DFT</m:t>
                          </m:r>
                        </m:den>
                      </m:f>
                    </m:oMath>
                  </m:oMathPara>
                </a14:m>
                <a:endParaRPr sz="2800"/>
              </a:p>
              <a:p>
                <a:r>
                  <a:rPr sz="2800"/>
                  <a:t>where </a:t>
                </a:r>
                <a:r>
                  <a:rPr sz="2800" b="1"/>
                  <a:t>SST</a:t>
                </a:r>
                <a:r>
                  <a:rPr sz="2800"/>
                  <a:t> is the sum of squares among treatments,</a:t>
                </a:r>
              </a:p>
              <a:p>
                <a14:m>
                  <m:oMath xmlns:m="http://schemas.openxmlformats.org/officeDocument/2006/math">
                    <m:r>
                      <m:rPr>
                        <m:sty m:val="p"/>
                      </m:rPr>
                      <a:rPr>
                        <a:latin typeface="Cambria Math" panose="02040503050406030204" pitchFamily="18" charset="0"/>
                      </a:rPr>
                      <m:t>DFT</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oMath>
                </a14:m>
                <a:r>
                  <a:rPr sz="2800"/>
                  <a:t> is the degrees of freedom for treatments, and</a:t>
                </a:r>
              </a:p>
              <a:p>
                <a14:m>
                  <m:oMath xmlns:m="http://schemas.openxmlformats.org/officeDocument/2006/math">
                    <m:r>
                      <a:rPr>
                        <a:latin typeface="Cambria Math" panose="02040503050406030204" pitchFamily="18" charset="0"/>
                      </a:rPr>
                      <m:t>𝑘</m:t>
                    </m:r>
                  </m:oMath>
                </a14:m>
                <a:r>
                  <a:rPr sz="2800"/>
                  <a:t> is the number of samples, one from each of the </a:t>
                </a:r>
                <a14:m>
                  <m:oMath xmlns:m="http://schemas.openxmlformats.org/officeDocument/2006/math">
                    <m:r>
                      <a:rPr>
                        <a:latin typeface="Cambria Math" panose="02040503050406030204" pitchFamily="18" charset="0"/>
                      </a:rPr>
                      <m:t>𝑘</m:t>
                    </m:r>
                  </m:oMath>
                </a14:m>
                <a:r>
                  <a:rPr sz="2800"/>
                  <a:t> populations.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a:stretch>
                  <a:fillRect l="-1328" t="-1276" r="-1402" b="-191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2594</Words>
  <Application>Microsoft Office PowerPoint</Application>
  <PresentationFormat>On-screen Show (4:3)</PresentationFormat>
  <Paragraphs>253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Arial</vt:lpstr>
      <vt:lpstr>Courier New</vt:lpstr>
      <vt:lpstr>Cambria Math</vt:lpstr>
      <vt:lpstr>Office Theme</vt:lpstr>
      <vt:lpstr>Section 11.6</vt:lpstr>
      <vt:lpstr>Procedure: Null and Alternative Hypotheses for a one-way ANOVA Test</vt:lpstr>
      <vt:lpstr>Formula: Test Statistic for a one-way ANOVA Test</vt:lpstr>
      <vt:lpstr>Formula: Grand Mean</vt:lpstr>
      <vt:lpstr>Technology</vt:lpstr>
      <vt:lpstr>Formula: Sum of Squares among Treatments (SST)</vt:lpstr>
      <vt:lpstr>Formula: Sum of Squares for Error (SSE)</vt:lpstr>
      <vt:lpstr>Formula: Total Variation</vt:lpstr>
      <vt:lpstr>Formula: Mean Square for Treatments (MST)</vt:lpstr>
      <vt:lpstr>Formula: Mean Square for Error (MSE)</vt:lpstr>
      <vt:lpstr>Procedure: Rejection Region for a One-Way ANOVA Tests</vt:lpstr>
      <vt:lpstr>Procedure: Conclusions Using p-Values</vt:lpstr>
      <vt:lpstr>Example 11.6.1: Completing a One-Way ANOVA Table and Performing a One-Way ANOVA Test</vt:lpstr>
      <vt:lpstr>Example 11.6.1: Completing a One-Way ANOVA Table and Performing a One-Way ANOVA Test (cont.)</vt:lpstr>
      <vt:lpstr>Example 11.6.1: Completing a One-Way ANOVA Table and Performing a One-Way ANOVA Test (cont.)</vt:lpstr>
      <vt:lpstr>Example 11.6.1: Completing a One-Way ANOVA Table and Performing a One-Way ANOVA Test (cont.)</vt:lpstr>
      <vt:lpstr>Example 11.6.1: Completing a One-Way ANOVA Table and Performing a One-Way ANOVA Test (cont.)</vt:lpstr>
      <vt:lpstr>Example 11.6.1: Completing a One-Way ANOVA Table and Performing a One-Way ANOVA Test (cont.)</vt:lpstr>
      <vt:lpstr>Example 11.6.1: Completing a One-Way ANOVA Table and Performing a One-Way ANOVA Test (cont.)</vt:lpstr>
      <vt:lpstr>Example 11.6.1: Completing a One-Way ANOVA Table and Performing a One-Way ANOVA Test (cont.)</vt:lpstr>
      <vt:lpstr>Example 11.6.2: Performing a One-Way ANOVA Test Using Microsoft Excel</vt:lpstr>
      <vt:lpstr>Example 11.6.2: Performing a One-Way ANOVA Test Using Microsoft Excel (cont.)</vt:lpstr>
      <vt:lpstr>Example 11.6.2: Performing a One-Way ANOVA Test Using Microsoft Excel (cont.)</vt:lpstr>
      <vt:lpstr>Example 11.6.2: Performing a One-Way ANOVA Test Using Microsoft Excel (cont.)</vt:lpstr>
      <vt:lpstr>Example 11.6.2: Performing a One-Way ANOVA Test Using Microsoft Excel (cont.)</vt:lpstr>
      <vt:lpstr>Technology</vt:lpstr>
      <vt:lpstr>Example 11.6.2: Performing a One-Way ANOVA Test Using Microsoft Excel (cont.)</vt:lpstr>
      <vt:lpstr>Example 11.6.2: Performing a One-Way ANOVA Test Using Microsoft Excel (cont.)</vt:lpstr>
      <vt:lpstr>Example 11.6.2: Performing a One-Way ANOVA Test Using Microsoft Excel (cont.)</vt:lpstr>
      <vt:lpstr>Example 11.6.2: Performing a One-Way ANOVA Test Using Microsoft Excel (cont.)</vt:lpstr>
      <vt:lpstr>Example 11.6.2: Performing a One-Way ANOVA Test Using Microsoft Excel (cont.)</vt:lpstr>
      <vt:lpstr>Example 11.6.2: Performing a One-Way ANOVA Test Using Microsoft Excel (cont.)</vt:lpstr>
      <vt:lpstr>Example 11.6.2: Performing a One-Way ANOVA Test Using Microsoft Excel (cont.)</vt:lpstr>
      <vt:lpstr>Technology</vt:lpstr>
      <vt:lpstr>Example 11.6.2: Performing a One-Way ANOVA Test Using Microsoft Excel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126</cp:revision>
  <dcterms:created xsi:type="dcterms:W3CDTF">2013-04-26T14:43:13Z</dcterms:created>
  <dcterms:modified xsi:type="dcterms:W3CDTF">2020-06-03T18:00:27Z</dcterms:modified>
</cp:coreProperties>
</file>