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257" r:id="rId3"/>
    <p:sldId id="258" r:id="rId4"/>
    <p:sldId id="259" r:id="rId5"/>
    <p:sldId id="260" r:id="rId6"/>
    <p:sldId id="262" r:id="rId7"/>
    <p:sldId id="263" r:id="rId8"/>
    <p:sldId id="264" r:id="rId9"/>
    <p:sldId id="265" r:id="rId10"/>
    <p:sldId id="31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6" r:id="rId59"/>
    <p:sldId id="317" r:id="rId60"/>
    <p:sldId id="313" r:id="rId61"/>
    <p:sldId id="314" r:id="rId62"/>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Asha"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90" d="100"/>
          <a:sy n="90" d="100"/>
        </p:scale>
        <p:origin x="1122"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Scatter Plots and Correlation</a:t>
            </a:r>
          </a:p>
        </p:txBody>
      </p:sp>
      <p:sp>
        <p:nvSpPr>
          <p:cNvPr id="3" name="Title 2"/>
          <p:cNvSpPr>
            <a:spLocks noGrp="1"/>
          </p:cNvSpPr>
          <p:nvPr>
            <p:ph type="title"/>
          </p:nvPr>
        </p:nvSpPr>
        <p:spPr/>
        <p:txBody>
          <a:bodyPr/>
          <a:lstStyle/>
          <a:p>
            <a:r>
              <a:t>Section 12.1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7125E-BC5E-4F49-A89F-9F7DD6D47CA6}"/>
              </a:ext>
            </a:extLst>
          </p:cNvPr>
          <p:cNvSpPr>
            <a:spLocks noGrp="1"/>
          </p:cNvSpPr>
          <p:nvPr>
            <p:ph type="title"/>
          </p:nvPr>
        </p:nvSpPr>
        <p:spPr/>
        <p:txBody>
          <a:bodyPr/>
          <a:lstStyle/>
          <a:p>
            <a:r>
              <a:rPr lang="en-US" dirty="0"/>
              <a:t>Technology</a:t>
            </a:r>
          </a:p>
        </p:txBody>
      </p:sp>
      <p:sp>
        <p:nvSpPr>
          <p:cNvPr id="3" name="Text Placeholder 2">
            <a:extLst>
              <a:ext uri="{FF2B5EF4-FFF2-40B4-BE49-F238E27FC236}">
                <a16:creationId xmlns:a16="http://schemas.microsoft.com/office/drawing/2014/main" id="{59881C9E-466D-45FD-A4A9-4033FDB5B2F5}"/>
              </a:ext>
            </a:extLst>
          </p:cNvPr>
          <p:cNvSpPr>
            <a:spLocks noGrp="1"/>
          </p:cNvSpPr>
          <p:nvPr>
            <p:ph type="body" sz="quarter" idx="10"/>
          </p:nvPr>
        </p:nvSpPr>
        <p:spPr/>
        <p:txBody>
          <a:bodyPr/>
          <a:lstStyle/>
          <a:p>
            <a:r>
              <a:rPr lang="en-US" dirty="0"/>
              <a:t>For instructions on creating a scatterplot using Excel or other technologies, please visit stat.hawkeslearning.com and see </a:t>
            </a:r>
          </a:p>
          <a:p>
            <a:r>
              <a:rPr lang="en-US" b="1" dirty="0"/>
              <a:t>Technology Instructions &gt; Graphs &gt; Scatterplot</a:t>
            </a:r>
            <a:r>
              <a:rPr lang="en-US" dirty="0"/>
              <a:t>.</a:t>
            </a:r>
          </a:p>
          <a:p>
            <a:br>
              <a:rPr lang="en-US" dirty="0"/>
            </a:br>
            <a:endParaRPr lang="en-US" dirty="0"/>
          </a:p>
        </p:txBody>
      </p:sp>
    </p:spTree>
    <p:extLst>
      <p:ext uri="{BB962C8B-B14F-4D97-AF65-F5344CB8AC3E}">
        <p14:creationId xmlns:p14="http://schemas.microsoft.com/office/powerpoint/2010/main" val="38096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000" dirty="0"/>
              <a:t>Example 12.1.2: Determining Whether a Scatter Plot Would Have a Positive Slope, Negative Slope, or Not Follow a Straight-Line Pattern</a:t>
            </a:r>
          </a:p>
        </p:txBody>
      </p:sp>
      <p:sp>
        <p:nvSpPr>
          <p:cNvPr id="3" name="Text Placeholder 2"/>
          <p:cNvSpPr>
            <a:spLocks noGrp="1"/>
          </p:cNvSpPr>
          <p:nvPr>
            <p:ph type="body" sz="quarter" idx="10"/>
          </p:nvPr>
        </p:nvSpPr>
        <p:spPr/>
        <p:txBody>
          <a:bodyPr>
            <a:normAutofit/>
          </a:bodyPr>
          <a:lstStyle/>
          <a:p>
            <a:r>
              <a:rPr sz="2800" dirty="0"/>
              <a:t>Determine whether the points in a scatter plot for the two variables are likely to have a positive slope, negative slope, or not follow a straight-line pattern.</a:t>
            </a:r>
          </a:p>
          <a:p>
            <a:pPr marL="514350" indent="-514350">
              <a:buFont typeface="+mj-lt"/>
              <a:buAutoNum type="alphaLcPeriod"/>
              <a:defRPr sz="2800"/>
            </a:pPr>
            <a:r>
              <a:rPr dirty="0"/>
              <a:t>​</a:t>
            </a:r>
            <a:r>
              <a:rPr sz="2800" dirty="0"/>
              <a:t>The number of hours you study for an exam and the score you make on that exam</a:t>
            </a:r>
          </a:p>
          <a:p>
            <a:pPr marL="514350" indent="-514350">
              <a:buFont typeface="+mj-lt"/>
              <a:buAutoNum type="alphaLcPeriod" startAt="2"/>
              <a:defRPr sz="2800"/>
            </a:pPr>
            <a:r>
              <a:rPr dirty="0"/>
              <a:t>​</a:t>
            </a:r>
            <a:r>
              <a:rPr sz="2800" dirty="0"/>
              <a:t>The number of miles on the odometer of a used car and its price</a:t>
            </a:r>
          </a:p>
          <a:p>
            <a:pPr marL="514350" indent="-514350">
              <a:buFont typeface="+mj-lt"/>
              <a:buAutoNum type="alphaLcPeriod" startAt="3"/>
              <a:defRPr sz="2800"/>
            </a:pPr>
            <a:r>
              <a:rPr dirty="0"/>
              <a:t>​</a:t>
            </a:r>
            <a:r>
              <a:rPr sz="2800" dirty="0"/>
              <a:t>The pressure on a gas pedal and the speed of the car</a:t>
            </a:r>
          </a:p>
          <a:p>
            <a:pPr marL="514350" indent="-514350">
              <a:buFont typeface="+mj-lt"/>
              <a:buAutoNum type="alphaLcPeriod" startAt="4"/>
              <a:defRPr sz="2800"/>
            </a:pPr>
            <a:r>
              <a:rPr dirty="0"/>
              <a:t>​</a:t>
            </a:r>
            <a:r>
              <a:rPr sz="2800" dirty="0"/>
              <a:t>Shoe size and IQ for adults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000" dirty="0"/>
              <a:t>Example 12.1.2: Determining Whether a Scatter Plot Would Have a Positive Slope, Negative Slope, or Not Follow a Straight-Line Pattern (cont.)</a:t>
            </a:r>
          </a:p>
        </p:txBody>
      </p:sp>
      <p:sp>
        <p:nvSpPr>
          <p:cNvPr id="3" name="Text Placeholder 2"/>
          <p:cNvSpPr>
            <a:spLocks noGrp="1"/>
          </p:cNvSpPr>
          <p:nvPr>
            <p:ph type="body" sz="quarter" idx="10"/>
          </p:nvPr>
        </p:nvSpPr>
        <p:spPr/>
        <p:txBody>
          <a:bodyPr>
            <a:normAutofit fontScale="92500" lnSpcReduction="20000"/>
          </a:bodyPr>
          <a:lstStyle/>
          <a:p>
            <a:r>
              <a:rPr sz="2800" b="1"/>
              <a:t>Solution</a:t>
            </a:r>
          </a:p>
          <a:p>
            <a:pPr marL="514350" indent="-514350">
              <a:buFont typeface="+mj-lt"/>
              <a:buAutoNum type="alphaLcPeriod"/>
              <a:defRPr sz="2800"/>
            </a:pPr>
            <a:r>
              <a:t>​</a:t>
            </a:r>
            <a:r>
              <a:rPr sz="2800"/>
              <a:t>As the number of hours you study for an exam increases, the score you receive on that exam is usually higher. Thus, the scatter plot would have a positive slope.</a:t>
            </a:r>
          </a:p>
          <a:p>
            <a:pPr marL="514350" indent="-514350">
              <a:buFont typeface="+mj-lt"/>
              <a:buAutoNum type="alphaLcPeriod" startAt="2"/>
              <a:defRPr sz="2800"/>
            </a:pPr>
            <a:r>
              <a:t>​</a:t>
            </a:r>
            <a:r>
              <a:rPr sz="2800"/>
              <a:t>As the number of miles on the odometer of a used car increases, the price usually decreases. Thus, the scatter plot would have a negative slope.</a:t>
            </a:r>
          </a:p>
          <a:p>
            <a:pPr marL="514350" indent="-514350">
              <a:buFont typeface="+mj-lt"/>
              <a:buAutoNum type="alphaLcPeriod" startAt="3"/>
              <a:defRPr sz="2800"/>
            </a:pPr>
            <a:r>
              <a:t>​</a:t>
            </a:r>
            <a:r>
              <a:rPr sz="2800"/>
              <a:t>The more you push on the gas pedal, the faster the car will go. Thus, the scatter plot would have a positive slope.</a:t>
            </a:r>
          </a:p>
          <a:p>
            <a:pPr marL="514350" indent="-514350">
              <a:buFont typeface="+mj-lt"/>
              <a:buAutoNum type="alphaLcPeriod" startAt="4"/>
              <a:defRPr sz="2800"/>
            </a:pPr>
            <a:r>
              <a:t>​</a:t>
            </a:r>
            <a:r>
              <a:rPr sz="2800"/>
              <a:t>Common sense suggests that there is not a relationship, linear or otherwise, between a person's IQ and his or her shoe size.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Pearson Correlation Coefficient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642322"/>
              </a:xfrm>
            </p:spPr>
            <p:txBody>
              <a:bodyPr>
                <a:normAutofit/>
              </a:bodyPr>
              <a:lstStyle/>
              <a:p>
                <a:pPr algn="ctr">
                  <a:defRPr sz="2800" b="1"/>
                </a:pPr>
                <a:r>
                  <a:t>Definition</a:t>
                </a:r>
              </a:p>
              <a:p>
                <a:pPr>
                  <a:defRPr sz="2800"/>
                </a:pPr>
                <a:r>
                  <a:rPr sz="2800"/>
                  <a:t>The </a:t>
                </a:r>
                <a:r>
                  <a:rPr sz="2800" b="1"/>
                  <a:t>Pearson correlation coefficient</a:t>
                </a:r>
                <a:r>
                  <a:rPr sz="2800"/>
                  <a:t>, </a:t>
                </a:r>
                <a14:m>
                  <m:oMath xmlns:m="http://schemas.openxmlformats.org/officeDocument/2006/math">
                    <m:r>
                      <a:rPr>
                        <a:latin typeface="Cambria Math" panose="02040503050406030204" pitchFamily="18" charset="0"/>
                      </a:rPr>
                      <m:t>𝜌</m:t>
                    </m:r>
                  </m:oMath>
                </a14:m>
                <a:r>
                  <a:rPr sz="2800"/>
                  <a:t>, is the parameter that measures the strength of a linear relationship between two quantitative variables in a population. The correlation coefficient for a sample is denoted by </a:t>
                </a:r>
                <a14:m>
                  <m:oMath xmlns:m="http://schemas.openxmlformats.org/officeDocument/2006/math">
                    <m:r>
                      <a:rPr>
                        <a:latin typeface="Cambria Math" panose="02040503050406030204" pitchFamily="18" charset="0"/>
                      </a:rPr>
                      <m:t>𝑟</m:t>
                    </m:r>
                  </m:oMath>
                </a14:m>
                <a:r>
                  <a:rPr sz="2800"/>
                  <a:t>. It always takes a value between </a:t>
                </a:r>
                <a14:m>
                  <m:oMath xmlns:m="http://schemas.openxmlformats.org/officeDocument/2006/math">
                    <m:r>
                      <a:rPr>
                        <a:latin typeface="Cambria Math" panose="02040503050406030204" pitchFamily="18" charset="0"/>
                      </a:rPr>
                      <m:t>−1</m:t>
                    </m:r>
                  </m:oMath>
                </a14:m>
                <a:r>
                  <a:rPr sz="2800"/>
                  <a:t> and </a:t>
                </a:r>
                <a:r>
                  <a:rPr sz="2800">
                    <a:latin typeface="Cambria Math"/>
                  </a:rPr>
                  <a:t>1</a:t>
                </a:r>
                <a:r>
                  <a:rPr sz="2800"/>
                  <a:t>, inclusive.</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−1≤</m:t>
                      </m:r>
                      <m:r>
                        <a:rPr>
                          <a:latin typeface="Cambria Math" panose="02040503050406030204" pitchFamily="18" charset="0"/>
                        </a:rPr>
                        <m:t>𝑟</m:t>
                      </m:r>
                      <m:r>
                        <a:rPr>
                          <a:latin typeface="Cambria Math" panose="02040503050406030204" pitchFamily="18" charset="0"/>
                        </a:rPr>
                        <m:t>≤1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642322"/>
              </a:xfrm>
              <a:blipFill>
                <a:blip r:embed="rId2" cstate="print"/>
                <a:stretch>
                  <a:fillRect l="-1328" t="-1329"/>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Math Symbols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65589" y="1066800"/>
                <a:ext cx="8229600" cy="1524000"/>
              </a:xfrm>
            </p:spPr>
            <p:txBody>
              <a:bodyPr>
                <a:normAutofit/>
              </a:bodyPr>
              <a:lstStyle/>
              <a:p>
                <a14:m>
                  <m:oMath xmlns:m="http://schemas.openxmlformats.org/officeDocument/2006/math">
                    <m:r>
                      <a:rPr>
                        <a:latin typeface="Cambria Math" panose="02040503050406030204" pitchFamily="18" charset="0"/>
                      </a:rPr>
                      <m:t>𝜌</m:t>
                    </m:r>
                  </m:oMath>
                </a14:m>
                <a:r>
                  <a:rPr sz="2800"/>
                  <a:t>: Pearson correlation coefficient for a population; Greek letter, rho</a:t>
                </a:r>
              </a:p>
              <a:p>
                <a14:m>
                  <m:oMath xmlns:m="http://schemas.openxmlformats.org/officeDocument/2006/math">
                    <m:r>
                      <a:rPr>
                        <a:latin typeface="Cambria Math" panose="02040503050406030204" pitchFamily="18" charset="0"/>
                      </a:rPr>
                      <m:t>𝑟</m:t>
                    </m:r>
                  </m:oMath>
                </a14:m>
                <a:r>
                  <a:rPr sz="2800"/>
                  <a:t>: correlation coefficient for a sample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65589" y="1066800"/>
                <a:ext cx="8229600" cy="1524000"/>
              </a:xfrm>
              <a:blipFill>
                <a:blip r:embed="rId2" cstate="print"/>
                <a:stretch>
                  <a:fillRect l="-1328" t="-2745" b="-588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Pearson Correlation Coefficient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947122"/>
              </a:xfrm>
            </p:spPr>
            <p:txBody>
              <a:bodyPr>
                <a:normAutofit/>
              </a:bodyPr>
              <a:lstStyle/>
              <a:p>
                <a:r>
                  <a:rPr lang="en-US" sz="2800" dirty="0"/>
                  <a:t>The </a:t>
                </a:r>
                <a:r>
                  <a:rPr lang="en-US" sz="2800" b="1" dirty="0"/>
                  <a:t>Pearson correlation coefficient</a:t>
                </a:r>
                <a:r>
                  <a:rPr lang="en-US" sz="2800" dirty="0"/>
                  <a:t> for paired data from a sample is given by</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𝑟</m:t>
                      </m:r>
                      <m:r>
                        <a:rPr lang="en-US">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e>
                          </m:d>
                          <m:d>
                            <m:dPr>
                              <m:ctrlPr>
                                <a:rPr lang="ar-AE" i="1">
                                  <a:latin typeface="Cambria Math" panose="02040503050406030204" pitchFamily="18" charset="0"/>
                                </a:rPr>
                              </m:ctrlPr>
                            </m:dPr>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e>
                          </m:d>
                        </m:num>
                        <m:den>
                          <m:rad>
                            <m:radPr>
                              <m:degHide m:val="on"/>
                              <m:ctrlPr>
                                <a:rPr lang="ar-AE" i="1">
                                  <a:latin typeface="Cambria Math" panose="02040503050406030204" pitchFamily="18" charset="0"/>
                                </a:rPr>
                              </m:ctrlPr>
                            </m:radPr>
                            <m:deg/>
                            <m:e>
                              <m:r>
                                <a:rPr lang="ar-AE">
                                  <a:latin typeface="Cambria Math" panose="02040503050406030204" pitchFamily="18" charset="0"/>
                                </a:rPr>
                                <m:t>𝑛</m:t>
                              </m:r>
                              <m:r>
                                <a:rPr lang="ar-AE">
                                  <a:latin typeface="Cambria Math" panose="02040503050406030204" pitchFamily="18" charset="0"/>
                                </a:rPr>
                                <m:t>∑</m:t>
                              </m:r>
                              <m:sSubSup>
                                <m:sSubSupPr>
                                  <m:ctrlPr>
                                    <a:rPr lang="ar-AE" b="0" i="1" smtClean="0">
                                      <a:latin typeface="Cambria Math" panose="02040503050406030204" pitchFamily="18" charset="0"/>
                                    </a:rPr>
                                  </m:ctrlPr>
                                </m:sSubSupPr>
                                <m:e>
                                  <m:r>
                                    <a:rPr lang="ar-AE">
                                      <a:latin typeface="Cambria Math" panose="02040503050406030204" pitchFamily="18" charset="0"/>
                                    </a:rPr>
                                    <m:t>𝑥</m:t>
                                  </m:r>
                                </m:e>
                                <m:sub>
                                  <m:r>
                                    <a:rPr lang="ar-AE">
                                      <a:latin typeface="Cambria Math" panose="02040503050406030204" pitchFamily="18" charset="0"/>
                                    </a:rPr>
                                    <m:t>𝑖</m:t>
                                  </m:r>
                                </m:sub>
                                <m:sup>
                                  <m:r>
                                    <a:rPr lang="en-US" b="0" i="0" smtClean="0">
                                      <a:latin typeface="Cambria Math" panose="02040503050406030204" pitchFamily="18" charset="0"/>
                                    </a:rPr>
                                    <m:t>2</m:t>
                                  </m:r>
                                </m:sup>
                              </m:sSub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e>
                                  </m:d>
                                </m:e>
                                <m:sup>
                                  <m:r>
                                    <a:rPr lang="ar-AE">
                                      <a:latin typeface="Cambria Math" panose="02040503050406030204" pitchFamily="18" charset="0"/>
                                    </a:rPr>
                                    <m:t>2</m:t>
                                  </m:r>
                                </m:sup>
                              </m:sSup>
                            </m:e>
                          </m:rad>
                          <m:rad>
                            <m:radPr>
                              <m:degHide m:val="on"/>
                              <m:ctrlPr>
                                <a:rPr lang="ar-AE" i="1">
                                  <a:latin typeface="Cambria Math" panose="02040503050406030204" pitchFamily="18" charset="0"/>
                                </a:rPr>
                              </m:ctrlPr>
                            </m:radPr>
                            <m:deg/>
                            <m:e>
                              <m:r>
                                <a:rPr lang="ar-AE">
                                  <a:latin typeface="Cambria Math" panose="02040503050406030204" pitchFamily="18" charset="0"/>
                                </a:rPr>
                                <m:t>𝑛</m:t>
                              </m:r>
                              <m:r>
                                <a:rPr lang="ar-AE">
                                  <a:latin typeface="Cambria Math" panose="02040503050406030204" pitchFamily="18" charset="0"/>
                                </a:rPr>
                                <m:t>∑</m:t>
                              </m:r>
                              <m:sSubSup>
                                <m:sSubSupPr>
                                  <m:ctrlPr>
                                    <a:rPr lang="en-US" b="0" i="1" smtClean="0">
                                      <a:latin typeface="Cambria Math" panose="02040503050406030204" pitchFamily="18" charset="0"/>
                                    </a:rPr>
                                  </m:ctrlPr>
                                </m:sSubSupPr>
                                <m:e>
                                  <m:r>
                                    <a:rPr lang="ar-AE">
                                      <a:latin typeface="Cambria Math" panose="02040503050406030204" pitchFamily="18" charset="0"/>
                                    </a:rPr>
                                    <m:t>𝑦</m:t>
                                  </m:r>
                                </m:e>
                                <m:sub>
                                  <m:r>
                                    <a:rPr lang="ar-AE">
                                      <a:latin typeface="Cambria Math" panose="02040503050406030204" pitchFamily="18" charset="0"/>
                                    </a:rPr>
                                    <m:t>𝑖</m:t>
                                  </m:r>
                                </m:sub>
                                <m:sup>
                                  <m:r>
                                    <a:rPr lang="en-US" b="0" i="0" smtClean="0">
                                      <a:latin typeface="Cambria Math" panose="02040503050406030204" pitchFamily="18" charset="0"/>
                                    </a:rPr>
                                    <m:t>2</m:t>
                                  </m:r>
                                </m:sup>
                              </m:sSubSup>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e>
                                  </m:d>
                                </m:e>
                                <m:sup>
                                  <m:r>
                                    <a:rPr lang="ar-AE">
                                      <a:latin typeface="Cambria Math" panose="02040503050406030204" pitchFamily="18" charset="0"/>
                                    </a:rPr>
                                    <m:t>2</m:t>
                                  </m:r>
                                </m:sup>
                              </m:sSup>
                            </m:e>
                          </m:rad>
                        </m:den>
                      </m:f>
                    </m:oMath>
                  </m:oMathPara>
                </a14:m>
                <a:endParaRPr lang="ar-AE" sz="2800" dirty="0"/>
              </a:p>
              <a:p>
                <a:pPr>
                  <a:defRPr sz="2800"/>
                </a:pPr>
                <a:r>
                  <a:rPr lang="en-US" sz="2800" dirty="0"/>
                  <a:t>where </a:t>
                </a:r>
                <a14:m>
                  <m:oMath xmlns:m="http://schemas.openxmlformats.org/officeDocument/2006/math">
                    <m:r>
                      <a:rPr lang="en-US">
                        <a:latin typeface="Cambria Math" panose="02040503050406030204" pitchFamily="18" charset="0"/>
                      </a:rPr>
                      <m:t>𝑛</m:t>
                    </m:r>
                  </m:oMath>
                </a14:m>
                <a:r>
                  <a:rPr lang="en-US" sz="2800" dirty="0"/>
                  <a:t> is the number of data pairs in the sample,</a:t>
                </a:r>
              </a:p>
              <a:p>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𝑖</m:t>
                        </m:r>
                      </m:sub>
                    </m:sSub>
                  </m:oMath>
                </a14:m>
                <a:r>
                  <a:rPr lang="ar-AE" sz="2800" dirty="0"/>
                  <a:t> </a:t>
                </a:r>
                <a:r>
                  <a:rPr lang="en-US" sz="2800" dirty="0"/>
                  <a:t>is the </a:t>
                </a:r>
                <a14:m>
                  <m:oMath xmlns:m="http://schemas.openxmlformats.org/officeDocument/2006/math">
                    <m:r>
                      <a:rPr lang="en-US">
                        <a:latin typeface="Cambria Math" panose="02040503050406030204" pitchFamily="18" charset="0"/>
                      </a:rPr>
                      <m:t>𝑖</m:t>
                    </m:r>
                  </m:oMath>
                </a14:m>
                <a:r>
                  <a:rPr lang="en-US" sz="2800" baseline="30000" dirty="0" err="1"/>
                  <a:t>th</a:t>
                </a:r>
                <a:r>
                  <a:rPr lang="en-US" sz="2800" dirty="0"/>
                  <a:t> value of the explanatory variable, and</a:t>
                </a:r>
              </a:p>
              <a:p>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𝑦</m:t>
                        </m:r>
                      </m:e>
                      <m:sub>
                        <m:r>
                          <a:rPr lang="ar-AE">
                            <a:latin typeface="Cambria Math" panose="02040503050406030204" pitchFamily="18" charset="0"/>
                          </a:rPr>
                          <m:t>𝑖</m:t>
                        </m:r>
                      </m:sub>
                    </m:sSub>
                  </m:oMath>
                </a14:m>
                <a:r>
                  <a:rPr lang="ar-AE" sz="2800" dirty="0"/>
                  <a:t> </a:t>
                </a:r>
                <a:r>
                  <a:rPr lang="en-US" sz="2800" dirty="0"/>
                  <a:t>is the </a:t>
                </a:r>
                <a14:m>
                  <m:oMath xmlns:m="http://schemas.openxmlformats.org/officeDocument/2006/math">
                    <m:r>
                      <a:rPr lang="en-US">
                        <a:latin typeface="Cambria Math" panose="02040503050406030204" pitchFamily="18" charset="0"/>
                      </a:rPr>
                      <m:t>𝑖</m:t>
                    </m:r>
                  </m:oMath>
                </a14:m>
                <a:r>
                  <a:rPr lang="en-US" sz="2800" baseline="30000" dirty="0" err="1"/>
                  <a:t>th</a:t>
                </a:r>
                <a:r>
                  <a:rPr lang="en-US" sz="2800" dirty="0"/>
                  <a:t> value of the response variable.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947122"/>
              </a:xfrm>
              <a:blipFill>
                <a:blip r:embed="rId2" cstate="print"/>
                <a:stretch>
                  <a:fillRect l="-1328" t="-1227" b="-1380"/>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051522"/>
              </a:xfrm>
            </p:spPr>
            <p:txBody>
              <a:bodyPr>
                <a:normAutofit/>
              </a:bodyPr>
              <a:lstStyle/>
              <a:p>
                <a:pPr>
                  <a:defRPr sz="2800"/>
                </a:pPr>
                <a:r>
                  <a:rPr sz="2800"/>
                  <a:t>Round the correlation coefficient, </a:t>
                </a:r>
                <a14:m>
                  <m:oMath xmlns:m="http://schemas.openxmlformats.org/officeDocument/2006/math">
                    <m:r>
                      <a:rPr>
                        <a:latin typeface="Cambria Math" panose="02040503050406030204" pitchFamily="18" charset="0"/>
                      </a:rPr>
                      <m:t>𝑟</m:t>
                    </m:r>
                  </m:oMath>
                </a14:m>
                <a:r>
                  <a:rPr sz="2800"/>
                  <a:t>, to three decimal places.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051522"/>
              </a:xfrm>
              <a:blipFill>
                <a:blip r:embed="rId2" cstate="print"/>
                <a:stretch>
                  <a:fillRect l="-1328" t="-4520" b="-5085"/>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12.1.3: Calculating the Correlation Coefficient (Using Technology)</a:t>
            </a:r>
          </a:p>
        </p:txBody>
      </p:sp>
      <p:sp>
        <p:nvSpPr>
          <p:cNvPr id="3" name="Text Placeholder 2"/>
          <p:cNvSpPr>
            <a:spLocks noGrp="1"/>
          </p:cNvSpPr>
          <p:nvPr>
            <p:ph type="body" sz="quarter" idx="10"/>
          </p:nvPr>
        </p:nvSpPr>
        <p:spPr/>
        <p:txBody>
          <a:bodyPr>
            <a:normAutofit/>
          </a:bodyPr>
          <a:lstStyle/>
          <a:p>
            <a:r>
              <a:rPr sz="2800" dirty="0"/>
              <a:t>Calculate the correlation coefficient for the data relating children's ages and heights from Table 12.1.1.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12.1.3: Calculating the Correlation Coefficient (Using Technology)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239002772"/>
                  </p:ext>
                </p:extLst>
              </p:nvPr>
            </p:nvGraphicFramePr>
            <p:xfrm>
              <a:off x="980114" y="1066800"/>
              <a:ext cx="7183772" cy="4876800"/>
            </p:xfrm>
            <a:graphic>
              <a:graphicData uri="http://schemas.openxmlformats.org/drawingml/2006/table">
                <a:tbl>
                  <a:tblPr firstRow="1" bandRow="1">
                    <a:tableStyleId>{5C22544A-7EE6-4342-B048-85BDC9FD1C3A}</a:tableStyleId>
                  </a:tblPr>
                  <a:tblGrid>
                    <a:gridCol w="3591886">
                      <a:extLst>
                        <a:ext uri="{9D8B030D-6E8A-4147-A177-3AD203B41FA5}">
                          <a16:colId xmlns:a16="http://schemas.microsoft.com/office/drawing/2014/main" val="20000"/>
                        </a:ext>
                      </a:extLst>
                    </a:gridCol>
                    <a:gridCol w="3591886">
                      <a:extLst>
                        <a:ext uri="{9D8B030D-6E8A-4147-A177-3AD203B41FA5}">
                          <a16:colId xmlns:a16="http://schemas.microsoft.com/office/drawing/2014/main" val="20001"/>
                        </a:ext>
                      </a:extLst>
                    </a:gridCol>
                  </a:tblGrid>
                  <a:tr h="258340">
                    <a:tc gridSpan="2">
                      <a:txBody>
                        <a:bodyPr/>
                        <a:lstStyle/>
                        <a:p>
                          <a:pPr algn="ctr">
                            <a:defRPr sz="1800" b="1"/>
                          </a:pPr>
                          <a:r>
                            <a:rPr sz="1400" dirty="0"/>
                            <a:t>Ages and Heights of Children</a:t>
                          </a:r>
                        </a:p>
                      </a:txBody>
                      <a:tcPr/>
                    </a:tc>
                    <a:tc hMerge="1">
                      <a:txBody>
                        <a:bodyPr/>
                        <a:lstStyle/>
                        <a:p>
                          <a:endParaRPr/>
                        </a:p>
                      </a:txBody>
                      <a:tcPr/>
                    </a:tc>
                    <a:extLst>
                      <a:ext uri="{0D108BD9-81ED-4DB2-BD59-A6C34878D82A}">
                        <a16:rowId xmlns:a16="http://schemas.microsoft.com/office/drawing/2014/main" val="10000"/>
                      </a:ext>
                    </a:extLst>
                  </a:tr>
                  <a:tr h="258340">
                    <a:tc>
                      <a:txBody>
                        <a:bodyPr/>
                        <a:lstStyle/>
                        <a:p>
                          <a:pPr algn="ctr">
                            <a:defRPr sz="1800" b="1"/>
                          </a:pPr>
                          <a:r>
                            <a:rPr sz="1400"/>
                            <a:t>Age (in Years), </a:t>
                          </a:r>
                          <a14:m>
                            <m:oMath xmlns:m="http://schemas.openxmlformats.org/officeDocument/2006/math">
                              <m:r>
                                <a:rPr sz="1400">
                                  <a:latin typeface="Cambria Math"/>
                                </a:rPr>
                                <m:t>𝑥</m:t>
                              </m:r>
                            </m:oMath>
                          </a14:m>
                          <a:endParaRPr sz="1400"/>
                        </a:p>
                      </a:txBody>
                      <a:tcPr/>
                    </a:tc>
                    <a:tc>
                      <a:txBody>
                        <a:bodyPr/>
                        <a:lstStyle/>
                        <a:p>
                          <a:pPr algn="ctr">
                            <a:defRPr sz="1800" b="1"/>
                          </a:pPr>
                          <a:r>
                            <a:rPr sz="1400"/>
                            <a:t>Height (in Inches), </a:t>
                          </a:r>
                          <a14:m>
                            <m:oMath xmlns:m="http://schemas.openxmlformats.org/officeDocument/2006/math">
                              <m:r>
                                <a:rPr sz="1400">
                                  <a:latin typeface="Cambria Math"/>
                                </a:rPr>
                                <m:t>𝑦</m:t>
                              </m:r>
                            </m:oMath>
                          </a14:m>
                          <a:endParaRPr sz="1400"/>
                        </a:p>
                      </a:txBody>
                      <a:tcPr/>
                    </a:tc>
                    <a:extLst>
                      <a:ext uri="{0D108BD9-81ED-4DB2-BD59-A6C34878D82A}">
                        <a16:rowId xmlns:a16="http://schemas.microsoft.com/office/drawing/2014/main" val="10001"/>
                      </a:ext>
                    </a:extLst>
                  </a:tr>
                  <a:tr h="258340">
                    <a:tc>
                      <a:txBody>
                        <a:bodyPr/>
                        <a:lstStyle/>
                        <a:p>
                          <a:pPr algn="ctr"/>
                          <a:r>
                            <a:rPr sz="1400">
                              <a:latin typeface="Cambria Math"/>
                            </a:rPr>
                            <a:t>1.0</a:t>
                          </a:r>
                        </a:p>
                      </a:txBody>
                      <a:tcPr/>
                    </a:tc>
                    <a:tc>
                      <a:txBody>
                        <a:bodyPr/>
                        <a:lstStyle/>
                        <a:p>
                          <a:pPr algn="ctr"/>
                          <a:r>
                            <a:rPr sz="1400">
                              <a:latin typeface="Cambria Math"/>
                            </a:rPr>
                            <a:t>29.4</a:t>
                          </a:r>
                        </a:p>
                      </a:txBody>
                      <a:tcPr/>
                    </a:tc>
                    <a:extLst>
                      <a:ext uri="{0D108BD9-81ED-4DB2-BD59-A6C34878D82A}">
                        <a16:rowId xmlns:a16="http://schemas.microsoft.com/office/drawing/2014/main" val="10002"/>
                      </a:ext>
                    </a:extLst>
                  </a:tr>
                  <a:tr h="258340">
                    <a:tc>
                      <a:txBody>
                        <a:bodyPr/>
                        <a:lstStyle/>
                        <a:p>
                          <a:pPr algn="ctr"/>
                          <a:r>
                            <a:rPr sz="1400">
                              <a:latin typeface="Cambria Math"/>
                            </a:rPr>
                            <a:t>3.3</a:t>
                          </a:r>
                        </a:p>
                      </a:txBody>
                      <a:tcPr/>
                    </a:tc>
                    <a:tc>
                      <a:txBody>
                        <a:bodyPr/>
                        <a:lstStyle/>
                        <a:p>
                          <a:pPr algn="ctr"/>
                          <a:r>
                            <a:rPr sz="1400">
                              <a:latin typeface="Cambria Math"/>
                            </a:rPr>
                            <a:t>36.0</a:t>
                          </a:r>
                        </a:p>
                      </a:txBody>
                      <a:tcPr/>
                    </a:tc>
                    <a:extLst>
                      <a:ext uri="{0D108BD9-81ED-4DB2-BD59-A6C34878D82A}">
                        <a16:rowId xmlns:a16="http://schemas.microsoft.com/office/drawing/2014/main" val="10003"/>
                      </a:ext>
                    </a:extLst>
                  </a:tr>
                  <a:tr h="258340">
                    <a:tc>
                      <a:txBody>
                        <a:bodyPr/>
                        <a:lstStyle/>
                        <a:p>
                          <a:pPr algn="ctr"/>
                          <a:r>
                            <a:rPr sz="1400">
                              <a:latin typeface="Cambria Math"/>
                            </a:rPr>
                            <a:t>1.5</a:t>
                          </a:r>
                        </a:p>
                      </a:txBody>
                      <a:tcPr/>
                    </a:tc>
                    <a:tc>
                      <a:txBody>
                        <a:bodyPr/>
                        <a:lstStyle/>
                        <a:p>
                          <a:pPr algn="ctr"/>
                          <a:r>
                            <a:rPr sz="1400">
                              <a:latin typeface="Cambria Math"/>
                            </a:rPr>
                            <a:t>28.2</a:t>
                          </a:r>
                        </a:p>
                      </a:txBody>
                      <a:tcPr/>
                    </a:tc>
                    <a:extLst>
                      <a:ext uri="{0D108BD9-81ED-4DB2-BD59-A6C34878D82A}">
                        <a16:rowId xmlns:a16="http://schemas.microsoft.com/office/drawing/2014/main" val="10004"/>
                      </a:ext>
                    </a:extLst>
                  </a:tr>
                  <a:tr h="258340">
                    <a:tc>
                      <a:txBody>
                        <a:bodyPr/>
                        <a:lstStyle/>
                        <a:p>
                          <a:pPr algn="ctr"/>
                          <a:r>
                            <a:rPr sz="1400">
                              <a:latin typeface="Cambria Math"/>
                            </a:rPr>
                            <a:t>3.5</a:t>
                          </a:r>
                        </a:p>
                      </a:txBody>
                      <a:tcPr/>
                    </a:tc>
                    <a:tc>
                      <a:txBody>
                        <a:bodyPr/>
                        <a:lstStyle/>
                        <a:p>
                          <a:pPr algn="ctr"/>
                          <a:r>
                            <a:rPr sz="1400">
                              <a:latin typeface="Cambria Math"/>
                            </a:rPr>
                            <a:t>37.5</a:t>
                          </a:r>
                        </a:p>
                      </a:txBody>
                      <a:tcPr/>
                    </a:tc>
                    <a:extLst>
                      <a:ext uri="{0D108BD9-81ED-4DB2-BD59-A6C34878D82A}">
                        <a16:rowId xmlns:a16="http://schemas.microsoft.com/office/drawing/2014/main" val="10005"/>
                      </a:ext>
                    </a:extLst>
                  </a:tr>
                  <a:tr h="258340">
                    <a:tc>
                      <a:txBody>
                        <a:bodyPr/>
                        <a:lstStyle/>
                        <a:p>
                          <a:pPr algn="ctr"/>
                          <a:r>
                            <a:rPr sz="1400">
                              <a:latin typeface="Cambria Math"/>
                            </a:rPr>
                            <a:t>1.8</a:t>
                          </a:r>
                        </a:p>
                      </a:txBody>
                      <a:tcPr/>
                    </a:tc>
                    <a:tc>
                      <a:txBody>
                        <a:bodyPr/>
                        <a:lstStyle/>
                        <a:p>
                          <a:pPr algn="ctr"/>
                          <a:r>
                            <a:rPr sz="1400">
                              <a:latin typeface="Cambria Math"/>
                            </a:rPr>
                            <a:t>30.1</a:t>
                          </a:r>
                        </a:p>
                      </a:txBody>
                      <a:tcPr/>
                    </a:tc>
                    <a:extLst>
                      <a:ext uri="{0D108BD9-81ED-4DB2-BD59-A6C34878D82A}">
                        <a16:rowId xmlns:a16="http://schemas.microsoft.com/office/drawing/2014/main" val="10006"/>
                      </a:ext>
                    </a:extLst>
                  </a:tr>
                  <a:tr h="258340">
                    <a:tc>
                      <a:txBody>
                        <a:bodyPr/>
                        <a:lstStyle/>
                        <a:p>
                          <a:pPr algn="ctr"/>
                          <a:r>
                            <a:rPr sz="1400">
                              <a:latin typeface="Cambria Math"/>
                            </a:rPr>
                            <a:t>3.9</a:t>
                          </a:r>
                        </a:p>
                      </a:txBody>
                      <a:tcPr/>
                    </a:tc>
                    <a:tc>
                      <a:txBody>
                        <a:bodyPr/>
                        <a:lstStyle/>
                        <a:p>
                          <a:pPr algn="ctr"/>
                          <a:r>
                            <a:rPr sz="1400">
                              <a:latin typeface="Cambria Math"/>
                            </a:rPr>
                            <a:t>39.0</a:t>
                          </a:r>
                        </a:p>
                      </a:txBody>
                      <a:tcPr/>
                    </a:tc>
                    <a:extLst>
                      <a:ext uri="{0D108BD9-81ED-4DB2-BD59-A6C34878D82A}">
                        <a16:rowId xmlns:a16="http://schemas.microsoft.com/office/drawing/2014/main" val="10007"/>
                      </a:ext>
                    </a:extLst>
                  </a:tr>
                  <a:tr h="258340">
                    <a:tc>
                      <a:txBody>
                        <a:bodyPr/>
                        <a:lstStyle/>
                        <a:p>
                          <a:pPr algn="ctr"/>
                          <a:r>
                            <a:rPr sz="1400">
                              <a:latin typeface="Cambria Math"/>
                            </a:rPr>
                            <a:t>2.0</a:t>
                          </a:r>
                        </a:p>
                      </a:txBody>
                      <a:tcPr/>
                    </a:tc>
                    <a:tc>
                      <a:txBody>
                        <a:bodyPr/>
                        <a:lstStyle/>
                        <a:p>
                          <a:pPr algn="ctr"/>
                          <a:r>
                            <a:rPr sz="1400">
                              <a:latin typeface="Cambria Math"/>
                            </a:rPr>
                            <a:t>33.7</a:t>
                          </a:r>
                        </a:p>
                      </a:txBody>
                      <a:tcPr/>
                    </a:tc>
                    <a:extLst>
                      <a:ext uri="{0D108BD9-81ED-4DB2-BD59-A6C34878D82A}">
                        <a16:rowId xmlns:a16="http://schemas.microsoft.com/office/drawing/2014/main" val="10008"/>
                      </a:ext>
                    </a:extLst>
                  </a:tr>
                  <a:tr h="258340">
                    <a:tc>
                      <a:txBody>
                        <a:bodyPr/>
                        <a:lstStyle/>
                        <a:p>
                          <a:pPr algn="ctr"/>
                          <a:r>
                            <a:rPr sz="1400">
                              <a:latin typeface="Cambria Math"/>
                            </a:rPr>
                            <a:t>4.2</a:t>
                          </a:r>
                        </a:p>
                      </a:txBody>
                      <a:tcPr/>
                    </a:tc>
                    <a:tc>
                      <a:txBody>
                        <a:bodyPr/>
                        <a:lstStyle/>
                        <a:p>
                          <a:pPr algn="ctr"/>
                          <a:r>
                            <a:rPr sz="1400">
                              <a:latin typeface="Cambria Math"/>
                            </a:rPr>
                            <a:t>41.4</a:t>
                          </a:r>
                        </a:p>
                      </a:txBody>
                      <a:tcPr/>
                    </a:tc>
                    <a:extLst>
                      <a:ext uri="{0D108BD9-81ED-4DB2-BD59-A6C34878D82A}">
                        <a16:rowId xmlns:a16="http://schemas.microsoft.com/office/drawing/2014/main" val="10009"/>
                      </a:ext>
                    </a:extLst>
                  </a:tr>
                  <a:tr h="258340">
                    <a:tc>
                      <a:txBody>
                        <a:bodyPr/>
                        <a:lstStyle/>
                        <a:p>
                          <a:pPr algn="ctr"/>
                          <a:r>
                            <a:rPr sz="1400">
                              <a:latin typeface="Cambria Math"/>
                            </a:rPr>
                            <a:t>2.2</a:t>
                          </a:r>
                        </a:p>
                      </a:txBody>
                      <a:tcPr/>
                    </a:tc>
                    <a:tc>
                      <a:txBody>
                        <a:bodyPr/>
                        <a:lstStyle/>
                        <a:p>
                          <a:pPr algn="ctr"/>
                          <a:r>
                            <a:rPr sz="1400">
                              <a:latin typeface="Cambria Math"/>
                            </a:rPr>
                            <a:t>33.5</a:t>
                          </a:r>
                        </a:p>
                      </a:txBody>
                      <a:tcPr/>
                    </a:tc>
                    <a:extLst>
                      <a:ext uri="{0D108BD9-81ED-4DB2-BD59-A6C34878D82A}">
                        <a16:rowId xmlns:a16="http://schemas.microsoft.com/office/drawing/2014/main" val="10010"/>
                      </a:ext>
                    </a:extLst>
                  </a:tr>
                  <a:tr h="258340">
                    <a:tc>
                      <a:txBody>
                        <a:bodyPr/>
                        <a:lstStyle/>
                        <a:p>
                          <a:pPr algn="ctr"/>
                          <a:r>
                            <a:rPr sz="1400">
                              <a:latin typeface="Cambria Math"/>
                            </a:rPr>
                            <a:t>4.5</a:t>
                          </a:r>
                        </a:p>
                      </a:txBody>
                      <a:tcPr/>
                    </a:tc>
                    <a:tc>
                      <a:txBody>
                        <a:bodyPr/>
                        <a:lstStyle/>
                        <a:p>
                          <a:pPr algn="ctr"/>
                          <a:r>
                            <a:rPr sz="1400">
                              <a:latin typeface="Cambria Math"/>
                            </a:rPr>
                            <a:t>43.9</a:t>
                          </a:r>
                        </a:p>
                      </a:txBody>
                      <a:tcPr/>
                    </a:tc>
                    <a:extLst>
                      <a:ext uri="{0D108BD9-81ED-4DB2-BD59-A6C34878D82A}">
                        <a16:rowId xmlns:a16="http://schemas.microsoft.com/office/drawing/2014/main" val="10011"/>
                      </a:ext>
                    </a:extLst>
                  </a:tr>
                  <a:tr h="258340">
                    <a:tc>
                      <a:txBody>
                        <a:bodyPr/>
                        <a:lstStyle/>
                        <a:p>
                          <a:pPr algn="ctr"/>
                          <a:r>
                            <a:rPr sz="1400">
                              <a:latin typeface="Cambria Math"/>
                            </a:rPr>
                            <a:t>2.5</a:t>
                          </a:r>
                        </a:p>
                      </a:txBody>
                      <a:tcPr/>
                    </a:tc>
                    <a:tc>
                      <a:txBody>
                        <a:bodyPr/>
                        <a:lstStyle/>
                        <a:p>
                          <a:pPr algn="ctr"/>
                          <a:r>
                            <a:rPr sz="1400">
                              <a:latin typeface="Cambria Math"/>
                            </a:rPr>
                            <a:t>34.3</a:t>
                          </a:r>
                        </a:p>
                      </a:txBody>
                      <a:tcPr/>
                    </a:tc>
                    <a:extLst>
                      <a:ext uri="{0D108BD9-81ED-4DB2-BD59-A6C34878D82A}">
                        <a16:rowId xmlns:a16="http://schemas.microsoft.com/office/drawing/2014/main" val="10012"/>
                      </a:ext>
                    </a:extLst>
                  </a:tr>
                  <a:tr h="258340">
                    <a:tc>
                      <a:txBody>
                        <a:bodyPr/>
                        <a:lstStyle/>
                        <a:p>
                          <a:pPr algn="ctr"/>
                          <a:r>
                            <a:rPr sz="1400">
                              <a:latin typeface="Cambria Math"/>
                            </a:rPr>
                            <a:t>4.8</a:t>
                          </a:r>
                        </a:p>
                      </a:txBody>
                      <a:tcPr/>
                    </a:tc>
                    <a:tc>
                      <a:txBody>
                        <a:bodyPr/>
                        <a:lstStyle/>
                        <a:p>
                          <a:pPr algn="ctr"/>
                          <a:r>
                            <a:rPr sz="1400">
                              <a:latin typeface="Cambria Math"/>
                            </a:rPr>
                            <a:t>44.5</a:t>
                          </a:r>
                        </a:p>
                      </a:txBody>
                      <a:tcPr/>
                    </a:tc>
                    <a:extLst>
                      <a:ext uri="{0D108BD9-81ED-4DB2-BD59-A6C34878D82A}">
                        <a16:rowId xmlns:a16="http://schemas.microsoft.com/office/drawing/2014/main" val="10013"/>
                      </a:ext>
                    </a:extLst>
                  </a:tr>
                  <a:tr h="258340">
                    <a:tc>
                      <a:txBody>
                        <a:bodyPr/>
                        <a:lstStyle/>
                        <a:p>
                          <a:pPr algn="ctr"/>
                          <a:r>
                            <a:rPr sz="1400">
                              <a:latin typeface="Cambria Math"/>
                            </a:rPr>
                            <a:t>3.2</a:t>
                          </a:r>
                        </a:p>
                      </a:txBody>
                      <a:tcPr/>
                    </a:tc>
                    <a:tc>
                      <a:txBody>
                        <a:bodyPr/>
                        <a:lstStyle/>
                        <a:p>
                          <a:pPr algn="ctr"/>
                          <a:r>
                            <a:rPr sz="1400">
                              <a:latin typeface="Cambria Math"/>
                            </a:rPr>
                            <a:t>37.5</a:t>
                          </a:r>
                        </a:p>
                      </a:txBody>
                      <a:tcPr/>
                    </a:tc>
                    <a:extLst>
                      <a:ext uri="{0D108BD9-81ED-4DB2-BD59-A6C34878D82A}">
                        <a16:rowId xmlns:a16="http://schemas.microsoft.com/office/drawing/2014/main" val="10014"/>
                      </a:ext>
                    </a:extLst>
                  </a:tr>
                  <a:tr h="258340">
                    <a:tc>
                      <a:txBody>
                        <a:bodyPr/>
                        <a:lstStyle/>
                        <a:p>
                          <a:pPr algn="ctr"/>
                          <a:r>
                            <a:rPr sz="1400">
                              <a:latin typeface="Cambria Math"/>
                            </a:rPr>
                            <a:t>5.1</a:t>
                          </a:r>
                        </a:p>
                      </a:txBody>
                      <a:tcPr/>
                    </a:tc>
                    <a:tc>
                      <a:txBody>
                        <a:bodyPr/>
                        <a:lstStyle/>
                        <a:p>
                          <a:pPr algn="ctr"/>
                          <a:r>
                            <a:rPr sz="1400" dirty="0">
                              <a:latin typeface="Cambria Math"/>
                            </a:rPr>
                            <a:t>45.8</a:t>
                          </a:r>
                        </a:p>
                      </a:txBody>
                      <a:tcPr/>
                    </a:tc>
                    <a:extLst>
                      <a:ext uri="{0D108BD9-81ED-4DB2-BD59-A6C34878D82A}">
                        <a16:rowId xmlns:a16="http://schemas.microsoft.com/office/drawing/2014/main" val="10015"/>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1239002772"/>
                  </p:ext>
                </p:extLst>
              </p:nvPr>
            </p:nvGraphicFramePr>
            <p:xfrm>
              <a:off x="980114" y="1066800"/>
              <a:ext cx="7183772" cy="4937760"/>
            </p:xfrm>
            <a:graphic>
              <a:graphicData uri="http://schemas.openxmlformats.org/drawingml/2006/table">
                <a:tbl>
                  <a:tblPr firstRow="1" bandRow="1">
                    <a:tableStyleId>{5C22544A-7EE6-4342-B048-85BDC9FD1C3A}</a:tableStyleId>
                  </a:tblPr>
                  <a:tblGrid>
                    <a:gridCol w="3591886">
                      <a:extLst>
                        <a:ext uri="{9D8B030D-6E8A-4147-A177-3AD203B41FA5}">
                          <a16:colId xmlns:a16="http://schemas.microsoft.com/office/drawing/2014/main" xmlns="" val="20000"/>
                        </a:ext>
                      </a:extLst>
                    </a:gridCol>
                    <a:gridCol w="3591886">
                      <a:extLst>
                        <a:ext uri="{9D8B030D-6E8A-4147-A177-3AD203B41FA5}">
                          <a16:colId xmlns:a16="http://schemas.microsoft.com/office/drawing/2014/main" xmlns="" val="20001"/>
                        </a:ext>
                      </a:extLst>
                    </a:gridCol>
                  </a:tblGrid>
                  <a:tr h="304800">
                    <a:tc gridSpan="2">
                      <a:txBody>
                        <a:bodyPr/>
                        <a:lstStyle/>
                        <a:p>
                          <a:pPr algn="ctr">
                            <a:defRPr sz="1800" b="1"/>
                          </a:pPr>
                          <a:r>
                            <a:rPr sz="1400" dirty="0"/>
                            <a:t>Ages and Heights of Children</a:t>
                          </a:r>
                        </a:p>
                      </a:txBody>
                      <a:tcPr/>
                    </a:tc>
                    <a:tc hMerge="1">
                      <a:txBody>
                        <a:bodyPr/>
                        <a:lstStyle/>
                        <a:p>
                          <a:endParaRPr/>
                        </a:p>
                      </a:txBody>
                      <a:tcPr/>
                    </a:tc>
                    <a:extLst>
                      <a:ext uri="{0D108BD9-81ED-4DB2-BD59-A6C34878D82A}">
                        <a16:rowId xmlns:a16="http://schemas.microsoft.com/office/drawing/2014/main" xmlns="" val="10000"/>
                      </a:ext>
                    </a:extLst>
                  </a:tr>
                  <a:tr h="304800">
                    <a:tc>
                      <a:txBody>
                        <a:bodyPr/>
                        <a:lstStyle/>
                        <a:p>
                          <a:endParaRPr lang="en-US"/>
                        </a:p>
                      </a:txBody>
                      <a:tcPr>
                        <a:blipFill>
                          <a:blip r:embed="rId2"/>
                          <a:stretch>
                            <a:fillRect l="-169" t="-104000" r="-100678" b="-1418000"/>
                          </a:stretch>
                        </a:blipFill>
                      </a:tcPr>
                    </a:tc>
                    <a:tc>
                      <a:txBody>
                        <a:bodyPr/>
                        <a:lstStyle/>
                        <a:p>
                          <a:endParaRPr lang="en-US"/>
                        </a:p>
                      </a:txBody>
                      <a:tcPr>
                        <a:blipFill>
                          <a:blip r:embed="rId2"/>
                          <a:stretch>
                            <a:fillRect l="-100169" t="-104000" r="-678" b="-1418000"/>
                          </a:stretch>
                        </a:blipFill>
                      </a:tcPr>
                    </a:tc>
                    <a:extLst>
                      <a:ext uri="{0D108BD9-81ED-4DB2-BD59-A6C34878D82A}">
                        <a16:rowId xmlns:a16="http://schemas.microsoft.com/office/drawing/2014/main" xmlns="" val="10001"/>
                      </a:ext>
                    </a:extLst>
                  </a:tr>
                  <a:tr h="304800">
                    <a:tc>
                      <a:txBody>
                        <a:bodyPr/>
                        <a:lstStyle/>
                        <a:p>
                          <a:pPr algn="ctr"/>
                          <a:r>
                            <a:rPr sz="1400">
                              <a:latin typeface="Cambria Math"/>
                            </a:rPr>
                            <a:t>1.0</a:t>
                          </a:r>
                        </a:p>
                      </a:txBody>
                      <a:tcPr/>
                    </a:tc>
                    <a:tc>
                      <a:txBody>
                        <a:bodyPr/>
                        <a:lstStyle/>
                        <a:p>
                          <a:pPr algn="ctr"/>
                          <a:r>
                            <a:rPr sz="1400">
                              <a:latin typeface="Cambria Math"/>
                            </a:rPr>
                            <a:t>29.4</a:t>
                          </a:r>
                        </a:p>
                      </a:txBody>
                      <a:tcPr/>
                    </a:tc>
                    <a:extLst>
                      <a:ext uri="{0D108BD9-81ED-4DB2-BD59-A6C34878D82A}">
                        <a16:rowId xmlns:a16="http://schemas.microsoft.com/office/drawing/2014/main" xmlns="" val="10002"/>
                      </a:ext>
                    </a:extLst>
                  </a:tr>
                  <a:tr h="304800">
                    <a:tc>
                      <a:txBody>
                        <a:bodyPr/>
                        <a:lstStyle/>
                        <a:p>
                          <a:pPr algn="ctr"/>
                          <a:r>
                            <a:rPr sz="1400">
                              <a:latin typeface="Cambria Math"/>
                            </a:rPr>
                            <a:t>3.3</a:t>
                          </a:r>
                        </a:p>
                      </a:txBody>
                      <a:tcPr/>
                    </a:tc>
                    <a:tc>
                      <a:txBody>
                        <a:bodyPr/>
                        <a:lstStyle/>
                        <a:p>
                          <a:pPr algn="ctr"/>
                          <a:r>
                            <a:rPr sz="1400">
                              <a:latin typeface="Cambria Math"/>
                            </a:rPr>
                            <a:t>36.0</a:t>
                          </a:r>
                        </a:p>
                      </a:txBody>
                      <a:tcPr/>
                    </a:tc>
                    <a:extLst>
                      <a:ext uri="{0D108BD9-81ED-4DB2-BD59-A6C34878D82A}">
                        <a16:rowId xmlns:a16="http://schemas.microsoft.com/office/drawing/2014/main" xmlns="" val="10003"/>
                      </a:ext>
                    </a:extLst>
                  </a:tr>
                  <a:tr h="304800">
                    <a:tc>
                      <a:txBody>
                        <a:bodyPr/>
                        <a:lstStyle/>
                        <a:p>
                          <a:pPr algn="ctr"/>
                          <a:r>
                            <a:rPr sz="1400">
                              <a:latin typeface="Cambria Math"/>
                            </a:rPr>
                            <a:t>1.5</a:t>
                          </a:r>
                        </a:p>
                      </a:txBody>
                      <a:tcPr/>
                    </a:tc>
                    <a:tc>
                      <a:txBody>
                        <a:bodyPr/>
                        <a:lstStyle/>
                        <a:p>
                          <a:pPr algn="ctr"/>
                          <a:r>
                            <a:rPr sz="1400">
                              <a:latin typeface="Cambria Math"/>
                            </a:rPr>
                            <a:t>28.2</a:t>
                          </a:r>
                        </a:p>
                      </a:txBody>
                      <a:tcPr/>
                    </a:tc>
                    <a:extLst>
                      <a:ext uri="{0D108BD9-81ED-4DB2-BD59-A6C34878D82A}">
                        <a16:rowId xmlns:a16="http://schemas.microsoft.com/office/drawing/2014/main" xmlns="" val="10004"/>
                      </a:ext>
                    </a:extLst>
                  </a:tr>
                  <a:tr h="304800">
                    <a:tc>
                      <a:txBody>
                        <a:bodyPr/>
                        <a:lstStyle/>
                        <a:p>
                          <a:pPr algn="ctr"/>
                          <a:r>
                            <a:rPr sz="1400">
                              <a:latin typeface="Cambria Math"/>
                            </a:rPr>
                            <a:t>3.5</a:t>
                          </a:r>
                        </a:p>
                      </a:txBody>
                      <a:tcPr/>
                    </a:tc>
                    <a:tc>
                      <a:txBody>
                        <a:bodyPr/>
                        <a:lstStyle/>
                        <a:p>
                          <a:pPr algn="ctr"/>
                          <a:r>
                            <a:rPr sz="1400">
                              <a:latin typeface="Cambria Math"/>
                            </a:rPr>
                            <a:t>37.5</a:t>
                          </a:r>
                        </a:p>
                      </a:txBody>
                      <a:tcPr/>
                    </a:tc>
                    <a:extLst>
                      <a:ext uri="{0D108BD9-81ED-4DB2-BD59-A6C34878D82A}">
                        <a16:rowId xmlns:a16="http://schemas.microsoft.com/office/drawing/2014/main" xmlns="" val="10005"/>
                      </a:ext>
                    </a:extLst>
                  </a:tr>
                  <a:tr h="304800">
                    <a:tc>
                      <a:txBody>
                        <a:bodyPr/>
                        <a:lstStyle/>
                        <a:p>
                          <a:pPr algn="ctr"/>
                          <a:r>
                            <a:rPr sz="1400">
                              <a:latin typeface="Cambria Math"/>
                            </a:rPr>
                            <a:t>1.8</a:t>
                          </a:r>
                        </a:p>
                      </a:txBody>
                      <a:tcPr/>
                    </a:tc>
                    <a:tc>
                      <a:txBody>
                        <a:bodyPr/>
                        <a:lstStyle/>
                        <a:p>
                          <a:pPr algn="ctr"/>
                          <a:r>
                            <a:rPr sz="1400">
                              <a:latin typeface="Cambria Math"/>
                            </a:rPr>
                            <a:t>30.1</a:t>
                          </a:r>
                        </a:p>
                      </a:txBody>
                      <a:tcPr/>
                    </a:tc>
                    <a:extLst>
                      <a:ext uri="{0D108BD9-81ED-4DB2-BD59-A6C34878D82A}">
                        <a16:rowId xmlns:a16="http://schemas.microsoft.com/office/drawing/2014/main" xmlns="" val="10006"/>
                      </a:ext>
                    </a:extLst>
                  </a:tr>
                  <a:tr h="304800">
                    <a:tc>
                      <a:txBody>
                        <a:bodyPr/>
                        <a:lstStyle/>
                        <a:p>
                          <a:pPr algn="ctr"/>
                          <a:r>
                            <a:rPr sz="1400">
                              <a:latin typeface="Cambria Math"/>
                            </a:rPr>
                            <a:t>3.9</a:t>
                          </a:r>
                        </a:p>
                      </a:txBody>
                      <a:tcPr/>
                    </a:tc>
                    <a:tc>
                      <a:txBody>
                        <a:bodyPr/>
                        <a:lstStyle/>
                        <a:p>
                          <a:pPr algn="ctr"/>
                          <a:r>
                            <a:rPr sz="1400">
                              <a:latin typeface="Cambria Math"/>
                            </a:rPr>
                            <a:t>39.0</a:t>
                          </a:r>
                        </a:p>
                      </a:txBody>
                      <a:tcPr/>
                    </a:tc>
                    <a:extLst>
                      <a:ext uri="{0D108BD9-81ED-4DB2-BD59-A6C34878D82A}">
                        <a16:rowId xmlns:a16="http://schemas.microsoft.com/office/drawing/2014/main" xmlns="" val="10007"/>
                      </a:ext>
                    </a:extLst>
                  </a:tr>
                  <a:tr h="304800">
                    <a:tc>
                      <a:txBody>
                        <a:bodyPr/>
                        <a:lstStyle/>
                        <a:p>
                          <a:pPr algn="ctr"/>
                          <a:r>
                            <a:rPr sz="1400">
                              <a:latin typeface="Cambria Math"/>
                            </a:rPr>
                            <a:t>2.0</a:t>
                          </a:r>
                        </a:p>
                      </a:txBody>
                      <a:tcPr/>
                    </a:tc>
                    <a:tc>
                      <a:txBody>
                        <a:bodyPr/>
                        <a:lstStyle/>
                        <a:p>
                          <a:pPr algn="ctr"/>
                          <a:r>
                            <a:rPr sz="1400">
                              <a:latin typeface="Cambria Math"/>
                            </a:rPr>
                            <a:t>33.7</a:t>
                          </a:r>
                        </a:p>
                      </a:txBody>
                      <a:tcPr/>
                    </a:tc>
                    <a:extLst>
                      <a:ext uri="{0D108BD9-81ED-4DB2-BD59-A6C34878D82A}">
                        <a16:rowId xmlns:a16="http://schemas.microsoft.com/office/drawing/2014/main" xmlns="" val="10008"/>
                      </a:ext>
                    </a:extLst>
                  </a:tr>
                  <a:tr h="304800">
                    <a:tc>
                      <a:txBody>
                        <a:bodyPr/>
                        <a:lstStyle/>
                        <a:p>
                          <a:pPr algn="ctr"/>
                          <a:r>
                            <a:rPr sz="1400">
                              <a:latin typeface="Cambria Math"/>
                            </a:rPr>
                            <a:t>4.2</a:t>
                          </a:r>
                        </a:p>
                      </a:txBody>
                      <a:tcPr/>
                    </a:tc>
                    <a:tc>
                      <a:txBody>
                        <a:bodyPr/>
                        <a:lstStyle/>
                        <a:p>
                          <a:pPr algn="ctr"/>
                          <a:r>
                            <a:rPr sz="1400">
                              <a:latin typeface="Cambria Math"/>
                            </a:rPr>
                            <a:t>41.4</a:t>
                          </a:r>
                        </a:p>
                      </a:txBody>
                      <a:tcPr/>
                    </a:tc>
                    <a:extLst>
                      <a:ext uri="{0D108BD9-81ED-4DB2-BD59-A6C34878D82A}">
                        <a16:rowId xmlns:a16="http://schemas.microsoft.com/office/drawing/2014/main" xmlns="" val="10009"/>
                      </a:ext>
                    </a:extLst>
                  </a:tr>
                  <a:tr h="304800">
                    <a:tc>
                      <a:txBody>
                        <a:bodyPr/>
                        <a:lstStyle/>
                        <a:p>
                          <a:pPr algn="ctr"/>
                          <a:r>
                            <a:rPr sz="1400">
                              <a:latin typeface="Cambria Math"/>
                            </a:rPr>
                            <a:t>2.2</a:t>
                          </a:r>
                        </a:p>
                      </a:txBody>
                      <a:tcPr/>
                    </a:tc>
                    <a:tc>
                      <a:txBody>
                        <a:bodyPr/>
                        <a:lstStyle/>
                        <a:p>
                          <a:pPr algn="ctr"/>
                          <a:r>
                            <a:rPr sz="1400">
                              <a:latin typeface="Cambria Math"/>
                            </a:rPr>
                            <a:t>33.5</a:t>
                          </a:r>
                        </a:p>
                      </a:txBody>
                      <a:tcPr/>
                    </a:tc>
                    <a:extLst>
                      <a:ext uri="{0D108BD9-81ED-4DB2-BD59-A6C34878D82A}">
                        <a16:rowId xmlns:a16="http://schemas.microsoft.com/office/drawing/2014/main" xmlns="" val="10010"/>
                      </a:ext>
                    </a:extLst>
                  </a:tr>
                  <a:tr h="304800">
                    <a:tc>
                      <a:txBody>
                        <a:bodyPr/>
                        <a:lstStyle/>
                        <a:p>
                          <a:pPr algn="ctr"/>
                          <a:r>
                            <a:rPr sz="1400">
                              <a:latin typeface="Cambria Math"/>
                            </a:rPr>
                            <a:t>4.5</a:t>
                          </a:r>
                        </a:p>
                      </a:txBody>
                      <a:tcPr/>
                    </a:tc>
                    <a:tc>
                      <a:txBody>
                        <a:bodyPr/>
                        <a:lstStyle/>
                        <a:p>
                          <a:pPr algn="ctr"/>
                          <a:r>
                            <a:rPr sz="1400">
                              <a:latin typeface="Cambria Math"/>
                            </a:rPr>
                            <a:t>43.9</a:t>
                          </a:r>
                        </a:p>
                      </a:txBody>
                      <a:tcPr/>
                    </a:tc>
                    <a:extLst>
                      <a:ext uri="{0D108BD9-81ED-4DB2-BD59-A6C34878D82A}">
                        <a16:rowId xmlns:a16="http://schemas.microsoft.com/office/drawing/2014/main" xmlns="" val="10011"/>
                      </a:ext>
                    </a:extLst>
                  </a:tr>
                  <a:tr h="304800">
                    <a:tc>
                      <a:txBody>
                        <a:bodyPr/>
                        <a:lstStyle/>
                        <a:p>
                          <a:pPr algn="ctr"/>
                          <a:r>
                            <a:rPr sz="1400">
                              <a:latin typeface="Cambria Math"/>
                            </a:rPr>
                            <a:t>2.5</a:t>
                          </a:r>
                        </a:p>
                      </a:txBody>
                      <a:tcPr/>
                    </a:tc>
                    <a:tc>
                      <a:txBody>
                        <a:bodyPr/>
                        <a:lstStyle/>
                        <a:p>
                          <a:pPr algn="ctr"/>
                          <a:r>
                            <a:rPr sz="1400">
                              <a:latin typeface="Cambria Math"/>
                            </a:rPr>
                            <a:t>34.3</a:t>
                          </a:r>
                        </a:p>
                      </a:txBody>
                      <a:tcPr/>
                    </a:tc>
                    <a:extLst>
                      <a:ext uri="{0D108BD9-81ED-4DB2-BD59-A6C34878D82A}">
                        <a16:rowId xmlns:a16="http://schemas.microsoft.com/office/drawing/2014/main" xmlns="" val="10012"/>
                      </a:ext>
                    </a:extLst>
                  </a:tr>
                  <a:tr h="304800">
                    <a:tc>
                      <a:txBody>
                        <a:bodyPr/>
                        <a:lstStyle/>
                        <a:p>
                          <a:pPr algn="ctr"/>
                          <a:r>
                            <a:rPr sz="1400">
                              <a:latin typeface="Cambria Math"/>
                            </a:rPr>
                            <a:t>4.8</a:t>
                          </a:r>
                        </a:p>
                      </a:txBody>
                      <a:tcPr/>
                    </a:tc>
                    <a:tc>
                      <a:txBody>
                        <a:bodyPr/>
                        <a:lstStyle/>
                        <a:p>
                          <a:pPr algn="ctr"/>
                          <a:r>
                            <a:rPr sz="1400">
                              <a:latin typeface="Cambria Math"/>
                            </a:rPr>
                            <a:t>44.5</a:t>
                          </a:r>
                        </a:p>
                      </a:txBody>
                      <a:tcPr/>
                    </a:tc>
                    <a:extLst>
                      <a:ext uri="{0D108BD9-81ED-4DB2-BD59-A6C34878D82A}">
                        <a16:rowId xmlns:a16="http://schemas.microsoft.com/office/drawing/2014/main" xmlns="" val="10013"/>
                      </a:ext>
                    </a:extLst>
                  </a:tr>
                  <a:tr h="304800">
                    <a:tc>
                      <a:txBody>
                        <a:bodyPr/>
                        <a:lstStyle/>
                        <a:p>
                          <a:pPr algn="ctr"/>
                          <a:r>
                            <a:rPr sz="1400">
                              <a:latin typeface="Cambria Math"/>
                            </a:rPr>
                            <a:t>3.2</a:t>
                          </a:r>
                        </a:p>
                      </a:txBody>
                      <a:tcPr/>
                    </a:tc>
                    <a:tc>
                      <a:txBody>
                        <a:bodyPr/>
                        <a:lstStyle/>
                        <a:p>
                          <a:pPr algn="ctr"/>
                          <a:r>
                            <a:rPr sz="1400">
                              <a:latin typeface="Cambria Math"/>
                            </a:rPr>
                            <a:t>37.5</a:t>
                          </a:r>
                        </a:p>
                      </a:txBody>
                      <a:tcPr/>
                    </a:tc>
                    <a:extLst>
                      <a:ext uri="{0D108BD9-81ED-4DB2-BD59-A6C34878D82A}">
                        <a16:rowId xmlns:a16="http://schemas.microsoft.com/office/drawing/2014/main" xmlns="" val="10014"/>
                      </a:ext>
                    </a:extLst>
                  </a:tr>
                  <a:tr h="304800">
                    <a:tc>
                      <a:txBody>
                        <a:bodyPr/>
                        <a:lstStyle/>
                        <a:p>
                          <a:pPr algn="ctr"/>
                          <a:r>
                            <a:rPr sz="1400">
                              <a:latin typeface="Cambria Math"/>
                            </a:rPr>
                            <a:t>5.1</a:t>
                          </a:r>
                        </a:p>
                      </a:txBody>
                      <a:tcPr/>
                    </a:tc>
                    <a:tc>
                      <a:txBody>
                        <a:bodyPr/>
                        <a:lstStyle/>
                        <a:p>
                          <a:pPr algn="ctr"/>
                          <a:r>
                            <a:rPr sz="1400" dirty="0">
                              <a:latin typeface="Cambria Math"/>
                            </a:rPr>
                            <a:t>45.8</a:t>
                          </a:r>
                        </a:p>
                      </a:txBody>
                      <a:tcPr/>
                    </a:tc>
                    <a:extLst>
                      <a:ext uri="{0D108BD9-81ED-4DB2-BD59-A6C34878D82A}">
                        <a16:rowId xmlns:a16="http://schemas.microsoft.com/office/drawing/2014/main" xmlns="" val="10015"/>
                      </a:ext>
                    </a:extLst>
                  </a:tr>
                </a:tbl>
              </a:graphicData>
            </a:graphic>
          </p:graphicFrame>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12.1.3: Calculating the Correlation Coefficient (Using Technology) (cont.)</a:t>
            </a:r>
          </a:p>
        </p:txBody>
      </p:sp>
      <p:sp>
        <p:nvSpPr>
          <p:cNvPr id="3" name="Text Placeholder 2"/>
          <p:cNvSpPr>
            <a:spLocks noGrp="1"/>
          </p:cNvSpPr>
          <p:nvPr>
            <p:ph type="body" sz="quarter" idx="10"/>
          </p:nvPr>
        </p:nvSpPr>
        <p:spPr/>
        <p:txBody>
          <a:bodyPr>
            <a:normAutofit/>
          </a:bodyPr>
          <a:lstStyle/>
          <a:p>
            <a:r>
              <a:rPr sz="2800" b="1"/>
              <a:t>Solution</a:t>
            </a:r>
          </a:p>
          <a:p>
            <a:r>
              <a:rPr sz="2800"/>
              <a:t>The correlation coefficient can be calculated by hand using the formula given above, however the use of technology provides a more convenient way to perform this calculation.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p:sp>
        <p:nvSpPr>
          <p:cNvPr id="3" name="Text Placeholder 2"/>
          <p:cNvSpPr>
            <a:spLocks noGrp="1"/>
          </p:cNvSpPr>
          <p:nvPr>
            <p:ph type="body" sz="quarter" idx="10"/>
          </p:nvPr>
        </p:nvSpPr>
        <p:spPr>
          <a:xfrm>
            <a:off x="457200" y="1082078"/>
            <a:ext cx="8229600" cy="975322"/>
          </a:xfrm>
        </p:spPr>
        <p:txBody>
          <a:bodyPr>
            <a:normAutofit/>
          </a:bodyPr>
          <a:lstStyle/>
          <a:p>
            <a:r>
              <a:rPr sz="2800"/>
              <a:t>Recall from Chapter 1, quantitative variables are measurements or counts.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12.1.3: Calculating the Correlation Coefficient (Using Technology)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TI-83/84 Plus Method</a:t>
                </a:r>
              </a:p>
              <a:p>
                <a:pPr>
                  <a:defRPr sz="2800"/>
                </a:pPr>
                <a:r>
                  <a:rPr sz="2800" dirty="0"/>
                  <a:t>A TI-83/84 Plus calculates the correlation coefficient for us once the data is put into the lists of the calculator. Additionally, it simultaneously calculates a quantity to be defined later called the </a:t>
                </a:r>
                <a:r>
                  <a:rPr sz="2800" b="1" dirty="0"/>
                  <a:t>coefficient of determination</a:t>
                </a:r>
                <a:r>
                  <a:rPr sz="2800" dirty="0"/>
                  <a:t>, as well as the slope and </a:t>
                </a:r>
                <a14:m>
                  <m:oMath xmlns:m="http://schemas.openxmlformats.org/officeDocument/2006/math">
                    <m:r>
                      <a:rPr>
                        <a:latin typeface="Cambria Math" panose="02040503050406030204" pitchFamily="18" charset="0"/>
                      </a:rPr>
                      <m:t>𝑦</m:t>
                    </m:r>
                  </m:oMath>
                </a14:m>
                <a:r>
                  <a:rPr sz="2800" dirty="0"/>
                  <a:t>-intercept of the </a:t>
                </a:r>
                <a:r>
                  <a:rPr sz="2800" b="1" dirty="0"/>
                  <a:t>regression line</a:t>
                </a:r>
                <a:r>
                  <a:rPr sz="2800" dirty="0"/>
                  <a:t>, which we will also discuss in this chapter. To input the data, in the </a:t>
                </a:r>
                <a:r>
                  <a:rPr sz="2800" b="1" dirty="0"/>
                  <a:t>STAT</a:t>
                </a:r>
                <a:r>
                  <a:rPr sz="2800" dirty="0"/>
                  <a:t> menu, choose </a:t>
                </a:r>
                <a:r>
                  <a:rPr sz="2800" b="1" dirty="0"/>
                  <a:t>Edit</a:t>
                </a:r>
                <a:r>
                  <a:rPr sz="2800" dirty="0"/>
                  <a:t> and enter the values for the </a:t>
                </a:r>
                <a:br>
                  <a:rPr lang="en-US" sz="2800" dirty="0"/>
                </a:br>
                <a14:m>
                  <m:oMath xmlns:m="http://schemas.openxmlformats.org/officeDocument/2006/math">
                    <m:r>
                      <a:rPr>
                        <a:latin typeface="Cambria Math" panose="02040503050406030204" pitchFamily="18" charset="0"/>
                      </a:rPr>
                      <m:t>𝑥</m:t>
                    </m:r>
                  </m:oMath>
                </a14:m>
                <a:r>
                  <a:rPr sz="2800" dirty="0"/>
                  <a:t>-variable, age, in List 1 (</a:t>
                </a:r>
                <a:r>
                  <a:rPr sz="2800" b="1" dirty="0"/>
                  <a:t>L1</a:t>
                </a:r>
                <a:r>
                  <a:rPr sz="2800" dirty="0"/>
                  <a:t>) and the values for the y-variable, height, in List 2 (</a:t>
                </a:r>
                <a:r>
                  <a:rPr sz="2800" b="1" dirty="0"/>
                  <a:t>L2</a:t>
                </a:r>
                <a:r>
                  <a:rPr sz="2800" dirty="0"/>
                  <a:t>). In the </a:t>
                </a:r>
                <a:r>
                  <a:rPr sz="2800" b="1" dirty="0"/>
                  <a:t>STAT &gt; CALC</a:t>
                </a:r>
                <a:r>
                  <a:rPr sz="2800" dirty="0"/>
                  <a:t> menu, choose option </a:t>
                </a:r>
                <a:r>
                  <a:rPr sz="2800" b="1" dirty="0" err="1"/>
                  <a:t>LinReg</a:t>
                </a:r>
                <a:r>
                  <a:rPr sz="2800" b="1" dirty="0"/>
                  <a:t>(</a:t>
                </a:r>
                <a:r>
                  <a:rPr sz="2800" b="1" dirty="0" err="1"/>
                  <a:t>ax+b</a:t>
                </a:r>
                <a:r>
                  <a:rPr sz="2800" b="1" dirty="0"/>
                  <a:t>)</a:t>
                </a:r>
                <a:r>
                  <a:rPr sz="2800" dirty="0"/>
                  <a:t>. We do not need to enter the lists where the data are located, as the data are in the default lists, </a:t>
                </a:r>
                <a:r>
                  <a:rPr sz="2800" b="1" dirty="0"/>
                  <a:t>L1</a:t>
                </a:r>
                <a:r>
                  <a:rPr sz="2800" dirty="0"/>
                  <a:t> and </a:t>
                </a:r>
                <a:r>
                  <a:rPr sz="2800" b="1" dirty="0"/>
                  <a:t>L2</a:t>
                </a:r>
                <a:r>
                  <a:rPr sz="2800" dirty="0"/>
                  <a:t>, so press </a:t>
                </a:r>
                <a:r>
                  <a:rPr sz="2800" b="1" dirty="0"/>
                  <a:t>ENTER</a:t>
                </a:r>
                <a:r>
                  <a:rPr sz="2800" dirty="0"/>
                  <a:t> twice.</a:t>
                </a:r>
              </a:p>
              <a:p>
                <a:pPr>
                  <a:defRPr sz="2800"/>
                </a:pPr>
                <a:r>
                  <a:rPr sz="2800" dirty="0"/>
                  <a:t>The output screen provides many values, one of which is the correlation coefficient. We can see that the correlation coefficient is </a:t>
                </a:r>
                <a14:m>
                  <m:oMath xmlns:m="http://schemas.openxmlformats.org/officeDocument/2006/math">
                    <m:r>
                      <a:rPr>
                        <a:latin typeface="Cambria Math" panose="02040503050406030204" pitchFamily="18" charset="0"/>
                      </a:rPr>
                      <m:t>𝑟</m:t>
                    </m:r>
                    <m:r>
                      <a:rPr>
                        <a:latin typeface="Cambria Math" panose="02040503050406030204" pitchFamily="18" charset="0"/>
                      </a:rPr>
                      <m:t>≈0.980</m:t>
                    </m:r>
                  </m:oMath>
                </a14:m>
                <a:r>
                  <a:rPr sz="2800" dirty="0"/>
                  <a:t>, rounded to three decimal places. (See the technology tip below for an additional step that must be performed on the calculator if the correlation coefficient is not displayed.)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370"/>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3108922"/>
          </a:xfrm>
        </p:spPr>
        <p:txBody>
          <a:bodyPr>
            <a:normAutofit/>
          </a:bodyPr>
          <a:lstStyle/>
          <a:p>
            <a:r>
              <a:rPr sz="2800"/>
              <a:t>To ensure that the output for the function </a:t>
            </a:r>
            <a:r>
              <a:rPr sz="2800" b="1"/>
              <a:t>LinReg(ax+b)</a:t>
            </a:r>
            <a:r>
              <a:rPr sz="2800"/>
              <a:t> on a TI-83/84 Plus calculator will include the correlation coefficient and the coefficient of determination, begin by pressing </a:t>
            </a:r>
            <a:r>
              <a:rPr sz="2800" b="1"/>
              <a:t>2ND</a:t>
            </a:r>
            <a:r>
              <a:rPr sz="2800"/>
              <a:t> and then </a:t>
            </a:r>
            <a:r>
              <a:rPr sz="2800">
                <a:latin typeface="Cambria Math"/>
              </a:rPr>
              <a:t>0</a:t>
            </a:r>
            <a:r>
              <a:rPr sz="2800"/>
              <a:t>, which will bring up the </a:t>
            </a:r>
            <a:r>
              <a:rPr sz="2800" b="1"/>
              <a:t>CATALOG</a:t>
            </a:r>
            <a:r>
              <a:rPr sz="2800"/>
              <a:t>. Scroll down to </a:t>
            </a:r>
            <a:r>
              <a:rPr sz="2800" b="1"/>
              <a:t>DiagnosticOn</a:t>
            </a:r>
            <a:r>
              <a:rPr sz="2800"/>
              <a:t>. Press </a:t>
            </a:r>
            <a:r>
              <a:rPr sz="2800" b="1"/>
              <a:t>ENTER</a:t>
            </a:r>
            <a:r>
              <a:rPr sz="2800"/>
              <a:t> twice. You only need to perform this step the first time that you use the function </a:t>
            </a:r>
            <a:r>
              <a:rPr sz="2800" b="1"/>
              <a:t>LinReg(ax+b)</a:t>
            </a:r>
            <a:r>
              <a:rPr sz="28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12.1.3: Calculating the Correlation Coefficient (Using Technology) (cont.)</a:t>
            </a:r>
          </a:p>
        </p:txBody>
      </p:sp>
      <p:pic>
        <p:nvPicPr>
          <p:cNvPr id="5" name="Content Placeholder 4">
            <a:extLst>
              <a:ext uri="{FF2B5EF4-FFF2-40B4-BE49-F238E27FC236}">
                <a16:creationId xmlns:a16="http://schemas.microsoft.com/office/drawing/2014/main" id="{FD98A102-A070-4A51-BD01-82966C3C123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12.1.3: Calculating the Correlation Coefficient (Using Technology)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b="1"/>
                </a:pPr>
                <a:r>
                  <a:rPr sz="2800"/>
                  <a:t>Microsoft Excel Method</a:t>
                </a:r>
              </a:p>
              <a:p>
                <a:pPr>
                  <a:defRPr sz="2800"/>
                </a:pPr>
                <a:r>
                  <a:rPr sz="2800"/>
                  <a:t>Microsoft Excel calculates correlation using the formula </a:t>
                </a:r>
                <a:r>
                  <a:rPr sz="2800" b="1"/>
                  <a:t>=CORREL(array 1,array 2)</a:t>
                </a:r>
                <a:r>
                  <a:rPr sz="2800"/>
                  <a:t> where array 1 is the list of </a:t>
                </a:r>
                <a14:m>
                  <m:oMath xmlns:m="http://schemas.openxmlformats.org/officeDocument/2006/math">
                    <m:r>
                      <a:rPr>
                        <a:latin typeface="Cambria Math" panose="02040503050406030204" pitchFamily="18" charset="0"/>
                      </a:rPr>
                      <m:t>𝑥</m:t>
                    </m:r>
                  </m:oMath>
                </a14:m>
                <a:r>
                  <a:rPr sz="2800"/>
                  <a:t>-values and array 2 is the list of </a:t>
                </a:r>
                <a14:m>
                  <m:oMath xmlns:m="http://schemas.openxmlformats.org/officeDocument/2006/math">
                    <m:r>
                      <a:rPr>
                        <a:latin typeface="Cambria Math" panose="02040503050406030204" pitchFamily="18" charset="0"/>
                      </a:rPr>
                      <m:t>𝑦</m:t>
                    </m:r>
                  </m:oMath>
                </a14:m>
                <a:r>
                  <a:rPr sz="2800"/>
                  <a:t>-values. Remember that an array of values is indicated with the beginning and ending cell, separated by a colon. For this example, enter the children's ages in cells </a:t>
                </a:r>
                <a:r>
                  <a:rPr sz="2800" b="1"/>
                  <a:t>A1</a:t>
                </a:r>
                <a:r>
                  <a:rPr sz="2800"/>
                  <a:t> through </a:t>
                </a:r>
                <a:r>
                  <a:rPr sz="2800" b="1"/>
                  <a:t>A14</a:t>
                </a:r>
                <a:r>
                  <a:rPr sz="2800"/>
                  <a:t> and their heights in cells </a:t>
                </a:r>
                <a:r>
                  <a:rPr sz="2800" b="1"/>
                  <a:t>B1</a:t>
                </a:r>
                <a:r>
                  <a:rPr sz="2800"/>
                  <a:t> through </a:t>
                </a:r>
                <a:r>
                  <a:rPr sz="2800" b="1"/>
                  <a:t>B14</a:t>
                </a:r>
                <a:r>
                  <a:rPr sz="2800"/>
                  <a:t>. Thus, the array of </a:t>
                </a:r>
                <a14:m>
                  <m:oMath xmlns:m="http://schemas.openxmlformats.org/officeDocument/2006/math">
                    <m:r>
                      <a:rPr>
                        <a:latin typeface="Cambria Math" panose="02040503050406030204" pitchFamily="18" charset="0"/>
                      </a:rPr>
                      <m:t>𝑥</m:t>
                    </m:r>
                  </m:oMath>
                </a14:m>
                <a:r>
                  <a:rPr sz="2800"/>
                  <a:t>-values would be </a:t>
                </a:r>
                <a:r>
                  <a:rPr sz="2800" b="1"/>
                  <a:t>A1:A14</a:t>
                </a:r>
                <a:r>
                  <a:rPr sz="2800"/>
                  <a:t>, and the array of </a:t>
                </a:r>
                <a14:m>
                  <m:oMath xmlns:m="http://schemas.openxmlformats.org/officeDocument/2006/math">
                    <m:r>
                      <a:rPr>
                        <a:latin typeface="Cambria Math" panose="02040503050406030204" pitchFamily="18" charset="0"/>
                      </a:rPr>
                      <m:t>𝑦</m:t>
                    </m:r>
                  </m:oMath>
                </a14:m>
                <a:r>
                  <a:rPr sz="2800"/>
                  <a:t>-values would be </a:t>
                </a:r>
                <a:r>
                  <a:rPr sz="2800" b="1"/>
                  <a:t>B1:B14</a:t>
                </a:r>
                <a:r>
                  <a:rPr sz="2800"/>
                  <a:t>. Click an empty cell in the worksheet and type in the formula </a:t>
                </a:r>
                <a:r>
                  <a:rPr sz="2800" b="1"/>
                  <a:t>=CORREL(A1:A14,B1:B14)</a:t>
                </a:r>
                <a:r>
                  <a:rPr sz="2800"/>
                  <a:t>. The value for the correlation is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980</m:t>
                    </m:r>
                  </m:oMath>
                </a14:m>
                <a:r>
                  <a:rPr sz="2800"/>
                  <a:t>, rounded to three decimal places.</a:t>
                </a:r>
              </a:p>
              <a:p>
                <a:pPr>
                  <a:defRPr sz="2800"/>
                </a:pPr>
                <a:r>
                  <a:rPr sz="2800"/>
                  <a:t>Notice that the value of </a:t>
                </a:r>
                <a14:m>
                  <m:oMath xmlns:m="http://schemas.openxmlformats.org/officeDocument/2006/math">
                    <m:r>
                      <a:rPr>
                        <a:latin typeface="Cambria Math" panose="02040503050406030204" pitchFamily="18" charset="0"/>
                      </a:rPr>
                      <m:t>𝑟</m:t>
                    </m:r>
                  </m:oMath>
                </a14:m>
                <a:r>
                  <a:rPr sz="2800"/>
                  <a:t> is positive, which matches with the positive slope of the scatter plot. Also, note that </a:t>
                </a:r>
                <a14:m>
                  <m:oMath xmlns:m="http://schemas.openxmlformats.org/officeDocument/2006/math">
                    <m:r>
                      <a:rPr>
                        <a:latin typeface="Cambria Math" panose="02040503050406030204" pitchFamily="18" charset="0"/>
                      </a:rPr>
                      <m:t>𝑟</m:t>
                    </m:r>
                  </m:oMath>
                </a14:m>
                <a:r>
                  <a:rPr sz="2800"/>
                  <a:t> is very close to </a:t>
                </a:r>
                <a:r>
                  <a:rPr sz="2800">
                    <a:latin typeface="Cambria Math"/>
                  </a:rPr>
                  <a:t>1</a:t>
                </a:r>
                <a:r>
                  <a:rPr sz="2800"/>
                  <a:t>, which corresponds to the points in the scatter plot closely following a straight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77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dirty="0"/>
              <a:t>For further instructions on calculating correlation coefficients using a TI-83/84 Plus calculator or other technology, please visit stat.hawkeslearning.com and see </a:t>
            </a:r>
            <a:r>
              <a:rPr sz="2800" b="1" dirty="0"/>
              <a:t>Technology Instructions &gt; Regression &gt; Correlation Coefficient</a:t>
            </a:r>
            <a:r>
              <a:rPr sz="28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12.1.4: Describing the Linear Relationship Between Two Variables, Graphically and Numerically</a:t>
            </a:r>
          </a:p>
        </p:txBody>
      </p:sp>
      <p:sp>
        <p:nvSpPr>
          <p:cNvPr id="3" name="Text Placeholder 2"/>
          <p:cNvSpPr>
            <a:spLocks noGrp="1"/>
          </p:cNvSpPr>
          <p:nvPr>
            <p:ph type="body" sz="quarter" idx="10"/>
          </p:nvPr>
        </p:nvSpPr>
        <p:spPr/>
        <p:txBody>
          <a:bodyPr>
            <a:normAutofit/>
          </a:bodyPr>
          <a:lstStyle/>
          <a:p>
            <a:r>
              <a:rPr sz="2800"/>
              <a:t>The table below provides the number of touchdown passes and the salary in millions of dollars for some of the highest-paid quarterbacks in the </a:t>
            </a:r>
            <a:r>
              <a:rPr sz="2800" b="1"/>
              <a:t>NFL</a:t>
            </a:r>
            <a:r>
              <a:rPr sz="2800"/>
              <a:t> in 2018.</a:t>
            </a:r>
          </a:p>
          <a:p>
            <a:pPr marL="514350" indent="-514350">
              <a:buFont typeface="+mj-lt"/>
              <a:buAutoNum type="alphaLcPeriod"/>
              <a:defRPr sz="2800"/>
            </a:pPr>
            <a:r>
              <a:t>​</a:t>
            </a:r>
            <a:r>
              <a:rPr sz="2800"/>
              <a:t>Create a scatter plot for the data regarding touchdowns and salary.</a:t>
            </a:r>
          </a:p>
          <a:p>
            <a:pPr marL="514350" indent="-514350">
              <a:buFont typeface="+mj-lt"/>
              <a:buAutoNum type="alphaLcPeriod" startAt="2"/>
              <a:defRPr sz="2800"/>
            </a:pPr>
            <a:r>
              <a:t>​</a:t>
            </a:r>
            <a:r>
              <a:rPr sz="2800"/>
              <a:t>Calculate the correlation coefficient.</a:t>
            </a:r>
          </a:p>
          <a:p>
            <a:pPr marL="514350" indent="-514350">
              <a:buFont typeface="+mj-lt"/>
              <a:buAutoNum type="alphaLcPeriod" startAt="3"/>
              <a:defRPr sz="2800"/>
            </a:pPr>
            <a:r>
              <a:t>​</a:t>
            </a:r>
            <a:r>
              <a:rPr sz="2800"/>
              <a:t>Remove the values for Patrick Mahomes and recalculate the correlation coefficient.</a:t>
            </a:r>
          </a:p>
          <a:p>
            <a:pPr marL="514350" indent="-514350">
              <a:buFont typeface="+mj-lt"/>
              <a:buAutoNum type="alphaLcPeriod" startAt="4"/>
              <a:defRPr sz="2800"/>
            </a:pPr>
            <a:r>
              <a:t>​</a:t>
            </a:r>
            <a:r>
              <a:rPr sz="2800"/>
              <a:t>How does removing this pair of values affect the value of the correlation? Why?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gridSpan="3">
                  <a:txBody>
                    <a:bodyPr/>
                    <a:lstStyle/>
                    <a:p>
                      <a:pPr algn="ctr">
                        <a:defRPr sz="1800" b="1"/>
                      </a:pPr>
                      <a:r>
                        <a:t>NFL Quarterbacks (2018 Season)</a:t>
                      </a: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Quarterback and Team</a:t>
                      </a:r>
                    </a:p>
                  </a:txBody>
                  <a:tcPr/>
                </a:tc>
                <a:tc>
                  <a:txBody>
                    <a:bodyPr/>
                    <a:lstStyle/>
                    <a:p>
                      <a:pPr algn="ctr">
                        <a:defRPr b="1"/>
                      </a:pPr>
                      <a:r>
                        <a:rPr sz="1800" b="1"/>
                        <a:t>TD</a:t>
                      </a:r>
                      <a:r>
                        <a:rPr sz="1800"/>
                        <a:t> Passes</a:t>
                      </a:r>
                    </a:p>
                  </a:txBody>
                  <a:tcPr/>
                </a:tc>
                <a:tc>
                  <a:txBody>
                    <a:bodyPr/>
                    <a:lstStyle/>
                    <a:p>
                      <a:pPr algn="ctr">
                        <a:defRPr sz="1800" b="1"/>
                      </a:pPr>
                      <a:r>
                        <a:t>2018 Salary (in Millions)</a:t>
                      </a:r>
                    </a:p>
                  </a:txBody>
                  <a:tcPr/>
                </a:tc>
                <a:extLst>
                  <a:ext uri="{0D108BD9-81ED-4DB2-BD59-A6C34878D82A}">
                    <a16:rowId xmlns:a16="http://schemas.microsoft.com/office/drawing/2014/main" val="10001"/>
                  </a:ext>
                </a:extLst>
              </a:tr>
              <a:tr h="370840">
                <a:tc>
                  <a:txBody>
                    <a:bodyPr/>
                    <a:lstStyle/>
                    <a:p>
                      <a:pPr algn="ctr">
                        <a:defRPr sz="1800"/>
                      </a:pPr>
                      <a:r>
                        <a:t>Patrick Mahomes, KC</a:t>
                      </a:r>
                    </a:p>
                  </a:txBody>
                  <a:tcPr/>
                </a:tc>
                <a:tc>
                  <a:txBody>
                    <a:bodyPr/>
                    <a:lstStyle/>
                    <a:p>
                      <a:pPr algn="ctr"/>
                      <a:r>
                        <a:rPr sz="1800">
                          <a:latin typeface="Cambria Math"/>
                        </a:rPr>
                        <a:t>50</a:t>
                      </a:r>
                    </a:p>
                  </a:txBody>
                  <a:tcPr/>
                </a:tc>
                <a:tc>
                  <a:txBody>
                    <a:bodyPr/>
                    <a:lstStyle/>
                    <a:p>
                      <a:pPr algn="ctr"/>
                      <a:r>
                        <a:rPr sz="1800">
                          <a:latin typeface="Cambria Math"/>
                        </a:rPr>
                        <a:t>4.1064</a:t>
                      </a:r>
                    </a:p>
                  </a:txBody>
                  <a:tcPr/>
                </a:tc>
                <a:extLst>
                  <a:ext uri="{0D108BD9-81ED-4DB2-BD59-A6C34878D82A}">
                    <a16:rowId xmlns:a16="http://schemas.microsoft.com/office/drawing/2014/main" val="10002"/>
                  </a:ext>
                </a:extLst>
              </a:tr>
              <a:tr h="370840">
                <a:tc>
                  <a:txBody>
                    <a:bodyPr/>
                    <a:lstStyle/>
                    <a:p>
                      <a:pPr algn="ctr">
                        <a:defRPr sz="1800"/>
                      </a:pPr>
                      <a:r>
                        <a:t>Drew Bees, NO</a:t>
                      </a:r>
                    </a:p>
                  </a:txBody>
                  <a:tcPr/>
                </a:tc>
                <a:tc>
                  <a:txBody>
                    <a:bodyPr/>
                    <a:lstStyle/>
                    <a:p>
                      <a:pPr algn="ctr"/>
                      <a:r>
                        <a:rPr sz="1800">
                          <a:latin typeface="Cambria Math"/>
                        </a:rPr>
                        <a:t>32</a:t>
                      </a:r>
                    </a:p>
                  </a:txBody>
                  <a:tcPr/>
                </a:tc>
                <a:tc>
                  <a:txBody>
                    <a:bodyPr/>
                    <a:lstStyle/>
                    <a:p>
                      <a:pPr algn="ctr"/>
                      <a:r>
                        <a:rPr sz="1800">
                          <a:latin typeface="Cambria Math"/>
                        </a:rPr>
                        <a:t>25.0000</a:t>
                      </a:r>
                    </a:p>
                  </a:txBody>
                  <a:tcPr/>
                </a:tc>
                <a:extLst>
                  <a:ext uri="{0D108BD9-81ED-4DB2-BD59-A6C34878D82A}">
                    <a16:rowId xmlns:a16="http://schemas.microsoft.com/office/drawing/2014/main" val="10003"/>
                  </a:ext>
                </a:extLst>
              </a:tr>
              <a:tr h="370840">
                <a:tc>
                  <a:txBody>
                    <a:bodyPr/>
                    <a:lstStyle/>
                    <a:p>
                      <a:pPr algn="ctr">
                        <a:defRPr sz="1800"/>
                      </a:pPr>
                      <a:r>
                        <a:t>Mitchell Trubisky, CHI</a:t>
                      </a:r>
                    </a:p>
                  </a:txBody>
                  <a:tcPr/>
                </a:tc>
                <a:tc>
                  <a:txBody>
                    <a:bodyPr/>
                    <a:lstStyle/>
                    <a:p>
                      <a:pPr algn="ctr"/>
                      <a:r>
                        <a:rPr sz="1800">
                          <a:latin typeface="Cambria Math"/>
                        </a:rPr>
                        <a:t>24</a:t>
                      </a:r>
                    </a:p>
                  </a:txBody>
                  <a:tcPr/>
                </a:tc>
                <a:tc>
                  <a:txBody>
                    <a:bodyPr/>
                    <a:lstStyle/>
                    <a:p>
                      <a:pPr algn="ctr"/>
                      <a:r>
                        <a:rPr sz="1800">
                          <a:latin typeface="Cambria Math"/>
                        </a:rPr>
                        <a:t>7.2181</a:t>
                      </a:r>
                    </a:p>
                  </a:txBody>
                  <a:tcPr/>
                </a:tc>
                <a:extLst>
                  <a:ext uri="{0D108BD9-81ED-4DB2-BD59-A6C34878D82A}">
                    <a16:rowId xmlns:a16="http://schemas.microsoft.com/office/drawing/2014/main" val="10004"/>
                  </a:ext>
                </a:extLst>
              </a:tr>
              <a:tr h="370840">
                <a:tc>
                  <a:txBody>
                    <a:bodyPr/>
                    <a:lstStyle/>
                    <a:p>
                      <a:pPr algn="ctr">
                        <a:defRPr sz="1800"/>
                      </a:pPr>
                      <a:r>
                        <a:t>Ben Roethlisberger, PIT</a:t>
                      </a:r>
                    </a:p>
                  </a:txBody>
                  <a:tcPr/>
                </a:tc>
                <a:tc>
                  <a:txBody>
                    <a:bodyPr/>
                    <a:lstStyle/>
                    <a:p>
                      <a:pPr algn="ctr"/>
                      <a:r>
                        <a:rPr sz="1800">
                          <a:latin typeface="Cambria Math"/>
                        </a:rPr>
                        <a:t>34</a:t>
                      </a:r>
                    </a:p>
                  </a:txBody>
                  <a:tcPr/>
                </a:tc>
                <a:tc>
                  <a:txBody>
                    <a:bodyPr/>
                    <a:lstStyle/>
                    <a:p>
                      <a:pPr algn="ctr"/>
                      <a:r>
                        <a:rPr sz="1800">
                          <a:latin typeface="Cambria Math"/>
                        </a:rPr>
                        <a:t>21.8500</a:t>
                      </a:r>
                    </a:p>
                  </a:txBody>
                  <a:tcPr/>
                </a:tc>
                <a:extLst>
                  <a:ext uri="{0D108BD9-81ED-4DB2-BD59-A6C34878D82A}">
                    <a16:rowId xmlns:a16="http://schemas.microsoft.com/office/drawing/2014/main" val="10005"/>
                  </a:ext>
                </a:extLst>
              </a:tr>
              <a:tr h="370840">
                <a:tc>
                  <a:txBody>
                    <a:bodyPr/>
                    <a:lstStyle/>
                    <a:p>
                      <a:pPr algn="ctr">
                        <a:defRPr sz="1800"/>
                      </a:pPr>
                      <a:r>
                        <a:t>Andrew Luck, IND</a:t>
                      </a:r>
                    </a:p>
                  </a:txBody>
                  <a:tcPr/>
                </a:tc>
                <a:tc>
                  <a:txBody>
                    <a:bodyPr/>
                    <a:lstStyle/>
                    <a:p>
                      <a:pPr algn="ctr"/>
                      <a:r>
                        <a:rPr sz="1800">
                          <a:latin typeface="Cambria Math"/>
                        </a:rPr>
                        <a:t>39</a:t>
                      </a:r>
                    </a:p>
                  </a:txBody>
                  <a:tcPr/>
                </a:tc>
                <a:tc>
                  <a:txBody>
                    <a:bodyPr/>
                    <a:lstStyle/>
                    <a:p>
                      <a:pPr algn="ctr"/>
                      <a:r>
                        <a:rPr sz="1800">
                          <a:latin typeface="Cambria Math"/>
                        </a:rPr>
                        <a:t>24.5940</a:t>
                      </a:r>
                    </a:p>
                  </a:txBody>
                  <a:tcPr/>
                </a:tc>
                <a:extLst>
                  <a:ext uri="{0D108BD9-81ED-4DB2-BD59-A6C34878D82A}">
                    <a16:rowId xmlns:a16="http://schemas.microsoft.com/office/drawing/2014/main" val="10006"/>
                  </a:ext>
                </a:extLst>
              </a:tr>
              <a:tr h="370840">
                <a:tc>
                  <a:txBody>
                    <a:bodyPr/>
                    <a:lstStyle/>
                    <a:p>
                      <a:pPr algn="ctr">
                        <a:defRPr sz="1800"/>
                      </a:pPr>
                      <a:r>
                        <a:t>Tom Brady, NE</a:t>
                      </a:r>
                    </a:p>
                  </a:txBody>
                  <a:tcPr/>
                </a:tc>
                <a:tc>
                  <a:txBody>
                    <a:bodyPr/>
                    <a:lstStyle/>
                    <a:p>
                      <a:pPr algn="ctr"/>
                      <a:r>
                        <a:rPr sz="1800">
                          <a:latin typeface="Cambria Math"/>
                        </a:rPr>
                        <a:t>29</a:t>
                      </a:r>
                    </a:p>
                  </a:txBody>
                  <a:tcPr/>
                </a:tc>
                <a:tc>
                  <a:txBody>
                    <a:bodyPr/>
                    <a:lstStyle/>
                    <a:p>
                      <a:pPr algn="ctr"/>
                      <a:r>
                        <a:rPr sz="1800">
                          <a:latin typeface="Cambria Math"/>
                        </a:rPr>
                        <a:t>15.0000</a:t>
                      </a:r>
                    </a:p>
                  </a:txBody>
                  <a:tcPr/>
                </a:tc>
                <a:extLst>
                  <a:ext uri="{0D108BD9-81ED-4DB2-BD59-A6C34878D82A}">
                    <a16:rowId xmlns:a16="http://schemas.microsoft.com/office/drawing/2014/main" val="10007"/>
                  </a:ext>
                </a:extLst>
              </a:tr>
              <a:tr h="370840">
                <a:tc>
                  <a:txBody>
                    <a:bodyPr/>
                    <a:lstStyle/>
                    <a:p>
                      <a:pPr algn="ctr">
                        <a:defRPr sz="1800"/>
                      </a:pPr>
                      <a:r>
                        <a:t>Philip Rivers, LAC</a:t>
                      </a:r>
                    </a:p>
                  </a:txBody>
                  <a:tcPr/>
                </a:tc>
                <a:tc>
                  <a:txBody>
                    <a:bodyPr/>
                    <a:lstStyle/>
                    <a:p>
                      <a:pPr algn="ctr"/>
                      <a:r>
                        <a:rPr sz="1800">
                          <a:latin typeface="Cambria Math"/>
                        </a:rPr>
                        <a:t>32</a:t>
                      </a:r>
                    </a:p>
                  </a:txBody>
                  <a:tcPr/>
                </a:tc>
                <a:tc>
                  <a:txBody>
                    <a:bodyPr/>
                    <a:lstStyle/>
                    <a:p>
                      <a:pPr algn="ctr"/>
                      <a:r>
                        <a:rPr sz="1800">
                          <a:latin typeface="Cambria Math"/>
                        </a:rPr>
                        <a:t>20.8125</a:t>
                      </a:r>
                    </a:p>
                  </a:txBody>
                  <a:tcPr/>
                </a:tc>
                <a:extLst>
                  <a:ext uri="{0D108BD9-81ED-4DB2-BD59-A6C34878D82A}">
                    <a16:rowId xmlns:a16="http://schemas.microsoft.com/office/drawing/2014/main" val="10008"/>
                  </a:ext>
                </a:extLst>
              </a:tr>
              <a:tr h="370840">
                <a:tc>
                  <a:txBody>
                    <a:bodyPr/>
                    <a:lstStyle/>
                    <a:p>
                      <a:pPr algn="ctr">
                        <a:defRPr sz="1800"/>
                      </a:pPr>
                      <a:r>
                        <a:t>Jameis Winston, TB</a:t>
                      </a:r>
                    </a:p>
                  </a:txBody>
                  <a:tcPr/>
                </a:tc>
                <a:tc>
                  <a:txBody>
                    <a:bodyPr/>
                    <a:lstStyle/>
                    <a:p>
                      <a:pPr algn="ctr"/>
                      <a:r>
                        <a:rPr sz="1800">
                          <a:latin typeface="Cambria Math"/>
                        </a:rPr>
                        <a:t>19</a:t>
                      </a:r>
                    </a:p>
                  </a:txBody>
                  <a:tcPr/>
                </a:tc>
                <a:tc>
                  <a:txBody>
                    <a:bodyPr/>
                    <a:lstStyle/>
                    <a:p>
                      <a:pPr algn="ctr"/>
                      <a:r>
                        <a:rPr sz="1800">
                          <a:latin typeface="Cambria Math"/>
                        </a:rPr>
                        <a:t>6.3378</a:t>
                      </a:r>
                    </a:p>
                  </a:txBody>
                  <a:tcPr/>
                </a:tc>
                <a:extLst>
                  <a:ext uri="{0D108BD9-81ED-4DB2-BD59-A6C34878D82A}">
                    <a16:rowId xmlns:a16="http://schemas.microsoft.com/office/drawing/2014/main" val="10009"/>
                  </a:ext>
                </a:extLst>
              </a:tr>
              <a:tr h="370840">
                <a:tc>
                  <a:txBody>
                    <a:bodyPr/>
                    <a:lstStyle/>
                    <a:p>
                      <a:pPr algn="ctr">
                        <a:defRPr sz="1800"/>
                      </a:pPr>
                      <a:r>
                        <a:t>Matt Ryan, ATL</a:t>
                      </a:r>
                    </a:p>
                  </a:txBody>
                  <a:tcPr/>
                </a:tc>
                <a:tc>
                  <a:txBody>
                    <a:bodyPr/>
                    <a:lstStyle/>
                    <a:p>
                      <a:pPr algn="ctr"/>
                      <a:r>
                        <a:rPr sz="1800">
                          <a:latin typeface="Cambria Math"/>
                        </a:rPr>
                        <a:t>35</a:t>
                      </a:r>
                    </a:p>
                  </a:txBody>
                  <a:tcPr/>
                </a:tc>
                <a:tc>
                  <a:txBody>
                    <a:bodyPr/>
                    <a:lstStyle/>
                    <a:p>
                      <a:pPr algn="ctr"/>
                      <a:r>
                        <a:rPr sz="1800">
                          <a:latin typeface="Cambria Math"/>
                        </a:rPr>
                        <a:t>30.0000</a:t>
                      </a:r>
                    </a:p>
                  </a:txBody>
                  <a:tcPr/>
                </a:tc>
                <a:extLst>
                  <a:ext uri="{0D108BD9-81ED-4DB2-BD59-A6C34878D82A}">
                    <a16:rowId xmlns:a16="http://schemas.microsoft.com/office/drawing/2014/main" val="10010"/>
                  </a:ext>
                </a:extLst>
              </a:tr>
              <a:tr h="370840">
                <a:tc>
                  <a:txBody>
                    <a:bodyPr/>
                    <a:lstStyle/>
                    <a:p>
                      <a:pPr algn="ctr">
                        <a:defRPr sz="1800"/>
                      </a:pPr>
                      <a:r>
                        <a:t>Jared Goff, LAR</a:t>
                      </a:r>
                    </a:p>
                  </a:txBody>
                  <a:tcPr/>
                </a:tc>
                <a:tc>
                  <a:txBody>
                    <a:bodyPr/>
                    <a:lstStyle/>
                    <a:p>
                      <a:pPr algn="ctr"/>
                      <a:r>
                        <a:rPr sz="1800">
                          <a:latin typeface="Cambria Math"/>
                        </a:rPr>
                        <a:t>32</a:t>
                      </a:r>
                    </a:p>
                  </a:txBody>
                  <a:tcPr/>
                </a:tc>
                <a:tc>
                  <a:txBody>
                    <a:bodyPr/>
                    <a:lstStyle/>
                    <a:p>
                      <a:pPr algn="ctr"/>
                      <a:r>
                        <a:rPr sz="1800">
                          <a:latin typeface="Cambria Math"/>
                        </a:rPr>
                        <a:t>6.9844</a:t>
                      </a:r>
                    </a:p>
                  </a:txBody>
                  <a:tcPr/>
                </a:tc>
                <a:extLst>
                  <a:ext uri="{0D108BD9-81ED-4DB2-BD59-A6C34878D82A}">
                    <a16:rowId xmlns:a16="http://schemas.microsoft.com/office/drawing/2014/main" val="1001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marL="514350" indent="-514350">
                  <a:buFont typeface="+mj-lt"/>
                  <a:buAutoNum type="alphaLcPeriod"/>
                  <a:defRPr sz="2800"/>
                </a:pPr>
                <a:r>
                  <a:t>​</a:t>
                </a:r>
                <a:r>
                  <a:rPr sz="2800"/>
                  <a:t>To create a scatter plot of the data, we need to decide which variable to use on the </a:t>
                </a:r>
                <a14:m>
                  <m:oMath xmlns:m="http://schemas.openxmlformats.org/officeDocument/2006/math">
                    <m:r>
                      <a:rPr>
                        <a:latin typeface="Cambria Math" panose="02040503050406030204" pitchFamily="18" charset="0"/>
                      </a:rPr>
                      <m:t>𝑥</m:t>
                    </m:r>
                  </m:oMath>
                </a14:m>
                <a:r>
                  <a:rPr sz="2800"/>
                  <a:t>-axis and which variable to use on the </a:t>
                </a:r>
                <a14:m>
                  <m:oMath xmlns:m="http://schemas.openxmlformats.org/officeDocument/2006/math">
                    <m:r>
                      <a:rPr>
                        <a:latin typeface="Cambria Math" panose="02040503050406030204" pitchFamily="18" charset="0"/>
                      </a:rPr>
                      <m:t>𝑦</m:t>
                    </m:r>
                  </m:oMath>
                </a14:m>
                <a:r>
                  <a:rPr sz="2800"/>
                  <a:t>-axis. Though many factors influence a starting quarterback's salary, their ability to throw touchdown passes would certainly be one of those factors. Therefore, let's draw the scatter plot such that the number of touchdown passes is indicated on the </a:t>
                </a:r>
                <a14:m>
                  <m:oMath xmlns:m="http://schemas.openxmlformats.org/officeDocument/2006/math">
                    <m:r>
                      <a:rPr>
                        <a:latin typeface="Cambria Math" panose="02040503050406030204" pitchFamily="18" charset="0"/>
                      </a:rPr>
                      <m:t>𝑥</m:t>
                    </m:r>
                  </m:oMath>
                </a14:m>
                <a:r>
                  <a:rPr sz="2800"/>
                  <a:t>-axis and the annual salary is indicated along the </a:t>
                </a:r>
                <a14:m>
                  <m:oMath xmlns:m="http://schemas.openxmlformats.org/officeDocument/2006/math">
                    <m:r>
                      <a:rPr>
                        <a:latin typeface="Cambria Math" panose="02040503050406030204" pitchFamily="18" charset="0"/>
                      </a:rPr>
                      <m:t>𝑦</m:t>
                    </m:r>
                  </m:oMath>
                </a14:m>
                <a:r>
                  <a:rPr sz="2800"/>
                  <a:t>-axis, as shown below.</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2086" r="-2444" b="-1595"/>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p:pic>
        <p:nvPicPr>
          <p:cNvPr id="5" name="Content Placeholder 4">
            <a:extLst>
              <a:ext uri="{FF2B5EF4-FFF2-40B4-BE49-F238E27FC236}">
                <a16:creationId xmlns:a16="http://schemas.microsoft.com/office/drawing/2014/main" id="{E7CE8F56-46FE-42AE-AD59-384F9B7EBE6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24847" y="1082675"/>
            <a:ext cx="4894306" cy="484981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will use technology to calculate the correlation, as we did in the previous example.</a:t>
            </a:r>
          </a:p>
          <a:p>
            <a:r>
              <a:rPr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Explanatory Variable &amp; Response Variable</a:t>
            </a:r>
          </a:p>
        </p:txBody>
      </p:sp>
      <p:sp>
        <p:nvSpPr>
          <p:cNvPr id="3" name="Text Placeholder 2"/>
          <p:cNvSpPr>
            <a:spLocks noGrp="1"/>
          </p:cNvSpPr>
          <p:nvPr>
            <p:ph type="body" sz="quarter" idx="10"/>
          </p:nvPr>
        </p:nvSpPr>
        <p:spPr>
          <a:xfrm>
            <a:off x="457200" y="1082078"/>
            <a:ext cx="8229600" cy="3794722"/>
          </a:xfrm>
        </p:spPr>
        <p:txBody>
          <a:bodyPr>
            <a:normAutofit/>
          </a:bodyPr>
          <a:lstStyle/>
          <a:p>
            <a:pPr algn="ctr">
              <a:defRPr sz="2800" b="1"/>
            </a:pPr>
            <a:r>
              <a:t>Definition</a:t>
            </a:r>
          </a:p>
          <a:p>
            <a:r>
              <a:rPr sz="2800"/>
              <a:t>An </a:t>
            </a:r>
            <a:r>
              <a:rPr sz="2800" b="1"/>
              <a:t>explanatory variable</a:t>
            </a:r>
            <a:r>
              <a:rPr sz="2800"/>
              <a:t>, also known as the </a:t>
            </a:r>
            <a:r>
              <a:rPr sz="2800" b="1"/>
              <a:t>predictor variable</a:t>
            </a:r>
            <a:r>
              <a:rPr sz="2800"/>
              <a:t> or </a:t>
            </a:r>
            <a:r>
              <a:rPr sz="2800" b="1"/>
              <a:t>independent variable</a:t>
            </a:r>
            <a:r>
              <a:rPr sz="2800"/>
              <a:t>, is the variable whose fluctuation in value influences a change in the value of another variable.</a:t>
            </a:r>
          </a:p>
          <a:p>
            <a:r>
              <a:rPr sz="2800"/>
              <a:t>A </a:t>
            </a:r>
            <a:r>
              <a:rPr sz="2800" b="1"/>
              <a:t>response variable</a:t>
            </a:r>
            <a:r>
              <a:rPr sz="2800"/>
              <a:t>, or the </a:t>
            </a:r>
            <a:r>
              <a:rPr sz="2800" b="1"/>
              <a:t>dependent variable</a:t>
            </a:r>
            <a:r>
              <a:rPr sz="2800"/>
              <a:t>, is the variable that has its value change as a result of a change in the value of the explanatory variable.</a:t>
            </a:r>
          </a:p>
          <a:p>
            <a:endParaRPr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t>​</a:t>
                </a:r>
                <a:r>
                  <a:rPr sz="2800"/>
                  <a:t>TI-83/84 Plus:</a:t>
                </a:r>
              </a:p>
              <a:p>
                <a:pPr>
                  <a:defRPr sz="2800"/>
                </a:pPr>
                <a:r>
                  <a:t>​</a:t>
                </a:r>
                <a:r>
                  <a:rPr sz="2800"/>
                  <a:t>Using a TI-83/84 calculator, in the </a:t>
                </a:r>
                <a:r>
                  <a:rPr sz="2800" b="1"/>
                  <a:t>STAT</a:t>
                </a:r>
                <a:r>
                  <a:rPr sz="2800"/>
                  <a:t> menu choose </a:t>
                </a:r>
                <a:r>
                  <a:rPr sz="2800" b="1"/>
                  <a:t>Edit</a:t>
                </a:r>
                <a:r>
                  <a:rPr sz="2800"/>
                  <a:t> and enter the values for the </a:t>
                </a:r>
                <a14:m>
                  <m:oMath xmlns:m="http://schemas.openxmlformats.org/officeDocument/2006/math">
                    <m:r>
                      <a:rPr>
                        <a:latin typeface="Cambria Math" panose="02040503050406030204" pitchFamily="18" charset="0"/>
                      </a:rPr>
                      <m:t>𝑥</m:t>
                    </m:r>
                  </m:oMath>
                </a14:m>
                <a:r>
                  <a:rPr sz="2800"/>
                  <a:t>-variable, touchdown passes, in List 1 (</a:t>
                </a:r>
                <a:r>
                  <a:rPr sz="2800" b="1"/>
                  <a:t>L1</a:t>
                </a:r>
                <a:r>
                  <a:rPr sz="2800"/>
                  <a:t>) and the values for the </a:t>
                </a:r>
                <a14:m>
                  <m:oMath xmlns:m="http://schemas.openxmlformats.org/officeDocument/2006/math">
                    <m:r>
                      <a:rPr>
                        <a:latin typeface="Cambria Math" panose="02040503050406030204" pitchFamily="18" charset="0"/>
                      </a:rPr>
                      <m:t>𝑦</m:t>
                    </m:r>
                  </m:oMath>
                </a14:m>
                <a:r>
                  <a:rPr sz="2800"/>
                  <a:t>-variable, salary, in List 2 (</a:t>
                </a:r>
                <a:r>
                  <a:rPr sz="2800" b="1"/>
                  <a:t>L2</a:t>
                </a:r>
                <a:r>
                  <a:rPr sz="2800"/>
                  <a:t>). In the </a:t>
                </a:r>
                <a:r>
                  <a:rPr sz="2800" b="1"/>
                  <a:t>STAT &gt; CALC</a:t>
                </a:r>
                <a:r>
                  <a:rPr sz="2800"/>
                  <a:t> menu, choose </a:t>
                </a:r>
                <a:r>
                  <a:rPr sz="2800" b="1"/>
                  <a:t>LinReg(ax+b)</a:t>
                </a:r>
                <a:r>
                  <a:rPr sz="2800"/>
                  <a:t>. Press </a:t>
                </a:r>
                <a:r>
                  <a:rPr sz="2800" b="1"/>
                  <a:t>ENTER</a:t>
                </a:r>
                <a:r>
                  <a:rPr sz="2800"/>
                  <a:t> twice. The output screen is shown below. The value for the correlation coefficient, rounded to three decimals, is </a:t>
                </a:r>
                <a14:m>
                  <m:oMath xmlns:m="http://schemas.openxmlformats.org/officeDocument/2006/math">
                    <m:r>
                      <a:rPr>
                        <a:latin typeface="Cambria Math" panose="02040503050406030204" pitchFamily="18" charset="0"/>
                      </a:rPr>
                      <m:t>𝑟</m:t>
                    </m:r>
                    <m:r>
                      <a:rPr>
                        <a:latin typeface="Cambria Math" panose="02040503050406030204" pitchFamily="18" charset="0"/>
                      </a:rPr>
                      <m:t>=0.138</m:t>
                    </m:r>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00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p:pic>
        <p:nvPicPr>
          <p:cNvPr id="5" name="Content Placeholder 4">
            <a:extLst>
              <a:ext uri="{FF2B5EF4-FFF2-40B4-BE49-F238E27FC236}">
                <a16:creationId xmlns:a16="http://schemas.microsoft.com/office/drawing/2014/main" id="{71259F1A-65DB-4AC0-8689-114625ADB5A4}"/>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t>​</a:t>
                </a:r>
                <a:r>
                  <a:rPr sz="2800"/>
                  <a:t>Microsoft Excel:</a:t>
                </a:r>
              </a:p>
              <a:p>
                <a:pPr>
                  <a:defRPr sz="2800"/>
                </a:pPr>
                <a:r>
                  <a:t>​</a:t>
                </a:r>
                <a:r>
                  <a:rPr sz="2800"/>
                  <a:t>As we saw in the previous example, Microsoft Excel calculates correlation using the formula </a:t>
                </a:r>
                <a:r>
                  <a:rPr sz="2800" b="1"/>
                  <a:t>=CORREL(array 1,array 2)</a:t>
                </a:r>
                <a:r>
                  <a:rPr sz="2800"/>
                  <a:t> where array 1 contains the </a:t>
                </a:r>
                <a14:m>
                  <m:oMath xmlns:m="http://schemas.openxmlformats.org/officeDocument/2006/math">
                    <m:r>
                      <a:rPr>
                        <a:latin typeface="Cambria Math" panose="02040503050406030204" pitchFamily="18" charset="0"/>
                      </a:rPr>
                      <m:t>𝑥</m:t>
                    </m:r>
                  </m:oMath>
                </a14:m>
                <a:r>
                  <a:rPr sz="2800"/>
                  <a:t>-values and array 2 contains the </a:t>
                </a:r>
                <a14:m>
                  <m:oMath xmlns:m="http://schemas.openxmlformats.org/officeDocument/2006/math">
                    <m:r>
                      <a:rPr>
                        <a:latin typeface="Cambria Math" panose="02040503050406030204" pitchFamily="18" charset="0"/>
                      </a:rPr>
                      <m:t>𝑦</m:t>
                    </m:r>
                  </m:oMath>
                </a14:m>
                <a:r>
                  <a:rPr sz="2800"/>
                  <a:t>-values. For this example, enter the number of touchdown passes in cells </a:t>
                </a:r>
                <a:r>
                  <a:rPr sz="2800" b="1"/>
                  <a:t>A1</a:t>
                </a:r>
                <a:r>
                  <a:rPr sz="2800"/>
                  <a:t> through </a:t>
                </a:r>
                <a:r>
                  <a:rPr sz="2800" b="1"/>
                  <a:t>A10</a:t>
                </a:r>
                <a:r>
                  <a:rPr sz="2800"/>
                  <a:t> and the salaries in cells </a:t>
                </a:r>
                <a:r>
                  <a:rPr sz="2800" b="1"/>
                  <a:t>B1</a:t>
                </a:r>
                <a:r>
                  <a:rPr sz="2800"/>
                  <a:t> through </a:t>
                </a:r>
                <a:r>
                  <a:rPr sz="2800" b="1"/>
                  <a:t>B10</a:t>
                </a:r>
                <a:r>
                  <a:rPr sz="2800"/>
                  <a:t>. Click an empty cell in the worksheet and type in the formula </a:t>
                </a:r>
                <a:r>
                  <a:rPr sz="2800" b="1"/>
                  <a:t>=CORREL(A1:A10,B1:B10)</a:t>
                </a:r>
                <a:r>
                  <a:rPr sz="2800"/>
                  <a:t>. The value for the correlation coefficient is </a:t>
                </a:r>
                <a14:m>
                  <m:oMath xmlns:m="http://schemas.openxmlformats.org/officeDocument/2006/math">
                    <m:r>
                      <a:rPr>
                        <a:latin typeface="Cambria Math" panose="02040503050406030204" pitchFamily="18" charset="0"/>
                      </a:rPr>
                      <m:t>𝑟</m:t>
                    </m:r>
                    <m:r>
                      <a:rPr>
                        <a:latin typeface="Cambria Math" panose="02040503050406030204" pitchFamily="18" charset="0"/>
                      </a:rPr>
                      <m:t>=0.138</m:t>
                    </m:r>
                  </m:oMath>
                </a14:m>
                <a:r>
                  <a:rPr sz="2800"/>
                  <a:t>, rounded to three decimal places.</a:t>
                </a:r>
              </a:p>
              <a:p>
                <a:pPr>
                  <a:defRPr sz="2800"/>
                </a:pPr>
                <a:r>
                  <a:t>​</a:t>
                </a:r>
                <a:r>
                  <a:rPr sz="2800"/>
                  <a:t>Notice that both methods of technology produce the same precision for the correlation coefficient value, </a:t>
                </a:r>
                <a14:m>
                  <m:oMath xmlns:m="http://schemas.openxmlformats.org/officeDocument/2006/math">
                    <m:r>
                      <a:rPr>
                        <a:latin typeface="Cambria Math" panose="02040503050406030204" pitchFamily="18" charset="0"/>
                      </a:rPr>
                      <m:t>𝑟</m:t>
                    </m:r>
                    <m:r>
                      <a:rPr>
                        <a:latin typeface="Cambria Math" panose="02040503050406030204" pitchFamily="18" charset="0"/>
                      </a:rPr>
                      <m:t>=0.138</m:t>
                    </m:r>
                  </m:oMath>
                </a14:m>
                <a:r>
                  <a:rPr sz="2800"/>
                  <a:t>. This is not a very strong correlation, which matches the fact that the points do not fall very close to a straight line in the scatter plot.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96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t>​</a:t>
                </a:r>
                <a:r>
                  <a:rPr sz="2800"/>
                  <a:t>The values for Patrick Mahomes are the ones in the first row of the table. Removing these values from the data set and using your preferred method for calculating correlation gives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771</m:t>
                    </m:r>
                  </m:oMath>
                </a14:m>
                <a:r>
                  <a:rPr sz="2800"/>
                  <a:t>. This is a strong positive correlation, unlike the correlation that included Patrick Mahomes' values in part </a:t>
                </a:r>
                <a:r>
                  <a:rPr sz="2800" b="1"/>
                  <a:t>b</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889"/>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12.1.4: Describing the Linear Relationship Between Two Variables, Graphically and Numerically (cont.)</a:t>
            </a:r>
          </a:p>
        </p:txBody>
      </p:sp>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4"/>
              <a:defRPr sz="2800"/>
            </a:pPr>
            <a:r>
              <a:t>​</a:t>
            </a:r>
            <a:r>
              <a:rPr sz="2800"/>
              <a:t>By removing Patrick Mahomes' values, the correlation changes from a fairly weak positive correlation to a strong positive correlation. Why did removing one pair of data change the value of the correlation so significantly? The reason can be seen in the scatter plot. Note that Patrick Mahomes' salary is the smallest salary in the list and that he threw for more touchdowns than anyone else in the list. Thus, his pair of values can be seen in the scatter plot as the point in the bottom right of the graph. This point is an </a:t>
            </a:r>
            <a:r>
              <a:rPr sz="2800" b="1"/>
              <a:t>outlier</a:t>
            </a:r>
            <a:r>
              <a:rPr sz="2800"/>
              <a:t> in the data set, as it does not fall in line with the other points in the graph. If you look only at the other data values in the graph, you can see that they form a linear pattern that is fairly close to a straight line, and thus would have a strong correlation.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Determining Statistical Significance for the Pearson Correlation Coefficient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fontScale="85000" lnSpcReduction="20000"/>
              </a:bodyPr>
              <a:lstStyle/>
              <a:p>
                <a:pPr algn="ctr">
                  <a:defRPr sz="2800"/>
                </a:pPr>
                <a:r>
                  <a:rPr lang="en-US" b="1" dirty="0"/>
                  <a:t>Definition</a:t>
                </a:r>
                <a:endParaRPr lang="en-US" sz="2800" b="1" dirty="0"/>
              </a:p>
              <a:p>
                <a:pPr algn="ctr">
                  <a:defRPr sz="2800"/>
                </a:pPr>
                <a:r>
                  <a:rPr sz="2800" dirty="0"/>
                  <a:t>A sample correlation coefficient, </a:t>
                </a:r>
                <a14:m>
                  <m:oMath xmlns:m="http://schemas.openxmlformats.org/officeDocument/2006/math">
                    <m:r>
                      <a:rPr>
                        <a:latin typeface="Cambria Math" panose="02040503050406030204" pitchFamily="18" charset="0"/>
                      </a:rPr>
                      <m:t>𝑟</m:t>
                    </m:r>
                  </m:oMath>
                </a14:m>
                <a:r>
                  <a:rPr sz="2800" dirty="0"/>
                  <a:t>, is statistically significant if </a:t>
                </a:r>
                <a14:m>
                  <m:oMath xmlns:m="http://schemas.openxmlformats.org/officeDocument/2006/math">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𝑟</m:t>
                        </m:r>
                      </m:e>
                      <m:sub>
                        <m:r>
                          <a:rPr>
                            <a:latin typeface="Cambria Math" panose="02040503050406030204" pitchFamily="18" charset="0"/>
                          </a:rPr>
                          <m:t>𝛼</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cstate="print"/>
                <a:stretch>
                  <a:fillRect l="-443" t="-8947" b="-368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Example 12.1.5: Using a Table of Critical Values to Determine Significance of a Linear Relationship</a:t>
            </a:r>
          </a:p>
        </p:txBody>
      </p:sp>
      <p:sp>
        <p:nvSpPr>
          <p:cNvPr id="3" name="Text Placeholder 2"/>
          <p:cNvSpPr>
            <a:spLocks noGrp="1"/>
          </p:cNvSpPr>
          <p:nvPr>
            <p:ph type="body" sz="quarter" idx="10"/>
          </p:nvPr>
        </p:nvSpPr>
        <p:spPr/>
        <p:txBody>
          <a:bodyPr>
            <a:normAutofit/>
          </a:bodyPr>
          <a:lstStyle/>
          <a:p>
            <a:r>
              <a:rPr sz="2800"/>
              <a:t>Use the critical values in the Pearson Correlation Coefficient table to determine if the correlation between the number of passing touchdowns and base salary from a previous example is statistically significant using a </a:t>
            </a:r>
            <a:r>
              <a:rPr sz="2800">
                <a:latin typeface="Cambria Math"/>
              </a:rPr>
              <a:t>0.05</a:t>
            </a:r>
            <a:r>
              <a:rPr sz="2800"/>
              <a:t> level of significance:</a:t>
            </a:r>
          </a:p>
          <a:p>
            <a:pPr marL="514350" indent="-514350">
              <a:buFont typeface="+mj-lt"/>
              <a:buAutoNum type="alphaLcPeriod"/>
              <a:defRPr sz="2800"/>
            </a:pPr>
            <a:r>
              <a:t>​</a:t>
            </a:r>
            <a:r>
              <a:rPr sz="2800"/>
              <a:t>Using the values of all </a:t>
            </a:r>
            <a:r>
              <a:rPr sz="2800">
                <a:latin typeface="Cambria Math"/>
              </a:rPr>
              <a:t>10</a:t>
            </a:r>
            <a:r>
              <a:rPr sz="2800"/>
              <a:t> quarterbacks</a:t>
            </a:r>
          </a:p>
          <a:p>
            <a:pPr marL="514350" indent="-514350">
              <a:buFont typeface="+mj-lt"/>
              <a:buAutoNum type="alphaLcPeriod" startAt="2"/>
              <a:defRPr sz="2800"/>
            </a:pPr>
            <a:r>
              <a:t>​</a:t>
            </a:r>
            <a:r>
              <a:rPr sz="2800"/>
              <a:t>Excluding Patrick Mahomes' values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12.1.5: Using a Table of Critical Values to Determine Significance of a Linear Relationship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Begin by finding the critical value for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with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dirty="0"/>
                  <a:t> in the Pearson Correlation Coefficient table. The critical value is found where the row for </a:t>
                </a:r>
                <a14:m>
                  <m:oMath xmlns:m="http://schemas.openxmlformats.org/officeDocument/2006/math">
                    <m:r>
                      <a:rPr>
                        <a:latin typeface="Cambria Math" panose="02040503050406030204" pitchFamily="18" charset="0"/>
                      </a:rPr>
                      <m:t>𝑛</m:t>
                    </m:r>
                    <m:r>
                      <a:rPr>
                        <a:latin typeface="Cambria Math" panose="02040503050406030204" pitchFamily="18" charset="0"/>
                      </a:rPr>
                      <m:t>=10</m:t>
                    </m:r>
                  </m:oMath>
                </a14:m>
                <a:r>
                  <a:rPr sz="2800" dirty="0"/>
                  <a:t> intersects the column for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227" r="-140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12.1.5: Using a Table of Critical Values to Determine Significance of a Linear Relationship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242399808"/>
                  </p:ext>
                </p:extLst>
              </p:nvPr>
            </p:nvGraphicFramePr>
            <p:xfrm>
              <a:off x="838200" y="1371600"/>
              <a:ext cx="7315200" cy="316168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395210">
                    <a:tc>
                      <a:txBody>
                        <a:bodyPr/>
                        <a:lstStyle/>
                        <a:p>
                          <a:pPr algn="ctr">
                            <a:defRPr sz="1800" b="1">
                              <a:solidFill>
                                <a:schemeClr val="tx1"/>
                              </a:solidFill>
                            </a:defRPr>
                          </a:pPr>
                          <a:r>
                            <a:t>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pPr algn="ctr">
                            <a:defRPr sz="1800" b="1">
                              <a:solidFill>
                                <a:schemeClr val="tx1"/>
                              </a:solidFill>
                            </a:defRPr>
                          </a:pPr>
                          <a14:m>
                            <m:oMathPara xmlns:m="http://schemas.openxmlformats.org/officeDocument/2006/math">
                              <m:oMathParaPr>
                                <m:jc m:val="centerGroup"/>
                              </m:oMathParaPr>
                              <m:oMath xmlns:m="http://schemas.openxmlformats.org/officeDocument/2006/math">
                                <m:r>
                                  <a:rPr sz="1800">
                                    <a:latin typeface="Cambria Math"/>
                                  </a:rPr>
                                  <m:t>𝛼</m:t>
                                </m:r>
                                <m:r>
                                  <a:rPr sz="1800">
                                    <a:latin typeface="Cambria Math"/>
                                  </a:rPr>
                                  <m:t>=0.05</m:t>
                                </m:r>
                              </m:oMath>
                            </m:oMathPara>
                          </a14:m>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92D050"/>
                        </a:solidFill>
                      </a:tcPr>
                    </a:tc>
                    <a:tc>
                      <a:txBody>
                        <a:bodyPr/>
                        <a:lstStyle/>
                        <a:p>
                          <a:pPr algn="ctr">
                            <a:defRPr sz="1800" b="1">
                              <a:solidFill>
                                <a:schemeClr val="tx1"/>
                              </a:solidFill>
                            </a:defRPr>
                          </a:pPr>
                          <a14:m>
                            <m:oMathPara xmlns:m="http://schemas.openxmlformats.org/officeDocument/2006/math">
                              <m:oMathParaPr>
                                <m:jc m:val="centerGroup"/>
                              </m:oMathParaPr>
                              <m:oMath xmlns:m="http://schemas.openxmlformats.org/officeDocument/2006/math">
                                <m:r>
                                  <a:rPr sz="1800">
                                    <a:latin typeface="Cambria Math"/>
                                  </a:rPr>
                                  <m:t>𝛼</m:t>
                                </m:r>
                                <m:r>
                                  <a:rPr sz="1800">
                                    <a:latin typeface="Cambria Math"/>
                                  </a:rPr>
                                  <m:t>=0.01</m:t>
                                </m:r>
                              </m:oMath>
                            </m:oMathPara>
                          </a14:m>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E7E9EC"/>
                        </a:solidFill>
                      </a:tcPr>
                    </a:tc>
                    <a:extLst>
                      <a:ext uri="{0D108BD9-81ED-4DB2-BD59-A6C34878D82A}">
                        <a16:rowId xmlns:a16="http://schemas.microsoft.com/office/drawing/2014/main" val="10000"/>
                      </a:ext>
                    </a:extLst>
                  </a:tr>
                  <a:tr h="395210">
                    <a:tc>
                      <a:txBody>
                        <a:bodyPr/>
                        <a:lstStyle/>
                        <a:p>
                          <a:pPr algn="ctr">
                            <a:defRPr>
                              <a:solidFill>
                                <a:schemeClr val="tx1"/>
                              </a:solidFill>
                            </a:defRPr>
                          </a:pPr>
                          <a:r>
                            <a:rPr sz="1800">
                              <a:latin typeface="Cambria Math"/>
                            </a:rPr>
                            <a:t>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800">
                              <a:latin typeface="Cambria Math"/>
                            </a:rPr>
                            <a:t>0.811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800">
                              <a:latin typeface="Cambria Math"/>
                            </a:rPr>
                            <a:t>0.917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95210">
                    <a:tc>
                      <a:txBody>
                        <a:bodyPr/>
                        <a:lstStyle/>
                        <a:p>
                          <a:pPr algn="ctr">
                            <a:defRPr>
                              <a:solidFill>
                                <a:schemeClr val="tx1"/>
                              </a:solidFill>
                            </a:defRPr>
                          </a:pPr>
                          <a:r>
                            <a:rPr sz="18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0.875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95210">
                    <a:tc>
                      <a:txBody>
                        <a:bodyPr/>
                        <a:lstStyle/>
                        <a:p>
                          <a:pPr algn="ctr">
                            <a:defRPr>
                              <a:solidFill>
                                <a:schemeClr val="tx1"/>
                              </a:solidFill>
                            </a:defRPr>
                          </a:pPr>
                          <a:r>
                            <a:rPr sz="18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0.707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0.834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95210">
                    <a:tc>
                      <a:txBody>
                        <a:bodyPr/>
                        <a:lstStyle/>
                        <a:p>
                          <a:pPr algn="ctr">
                            <a:defRPr>
                              <a:solidFill>
                                <a:schemeClr val="tx1"/>
                              </a:solidFill>
                            </a:defRPr>
                          </a:pPr>
                          <a:r>
                            <a:rPr sz="18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0.798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95210">
                    <a:tc>
                      <a:txBody>
                        <a:bodyPr/>
                        <a:lstStyle/>
                        <a:p>
                          <a:pPr algn="ctr">
                            <a:defRPr>
                              <a:solidFill>
                                <a:schemeClr val="tx1"/>
                              </a:solidFill>
                            </a:defRPr>
                          </a:pPr>
                          <a:r>
                            <a:rPr sz="1800">
                              <a:latin typeface="Cambria Math"/>
                            </a:rPr>
                            <a:t>10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800">
                              <a:solidFill>
                                <a:schemeClr val="tx1"/>
                              </a:solidFill>
                            </a:defRPr>
                          </a:pPr>
                          <a:r>
                            <a:rPr sz="1800">
                              <a:highlight>
                                <a:srgbClr val="FFFF00"/>
                              </a:highlight>
                              <a:latin typeface="Cambria Math"/>
                            </a:rPr>
                            <a:t>0.632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defRPr>
                              <a:solidFill>
                                <a:schemeClr val="tx1"/>
                              </a:solidFill>
                            </a:defRPr>
                          </a:pPr>
                          <a:r>
                            <a:rPr sz="1800">
                              <a:latin typeface="Cambria Math"/>
                            </a:rPr>
                            <a:t>0.765</a:t>
                          </a: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val="10005"/>
                      </a:ext>
                    </a:extLst>
                  </a:tr>
                  <a:tr h="395210">
                    <a:tc>
                      <a:txBody>
                        <a:bodyPr/>
                        <a:lstStyle/>
                        <a:p>
                          <a:pPr algn="ctr">
                            <a:defRPr>
                              <a:solidFill>
                                <a:schemeClr val="tx1"/>
                              </a:solidFill>
                            </a:defRPr>
                          </a:pPr>
                          <a:r>
                            <a:rPr sz="18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0.602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0.735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95210">
                    <a:tc>
                      <a:txBody>
                        <a:bodyPr/>
                        <a:lstStyle/>
                        <a:p>
                          <a:pPr algn="ctr">
                            <a:defRPr>
                              <a:solidFill>
                                <a:schemeClr val="tx1"/>
                              </a:solidFill>
                            </a:defRPr>
                          </a:pPr>
                          <a:r>
                            <a:rPr sz="18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dirty="0">
                              <a:latin typeface="Cambria Math"/>
                            </a:rPr>
                            <a:t>0.708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xmlns="" val="1242399808"/>
                  </p:ext>
                </p:extLst>
              </p:nvPr>
            </p:nvGraphicFramePr>
            <p:xfrm>
              <a:off x="838200" y="1371600"/>
              <a:ext cx="7315200" cy="316168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2438400">
                      <a:extLst>
                        <a:ext uri="{9D8B030D-6E8A-4147-A177-3AD203B41FA5}">
                          <a16:colId xmlns:a16="http://schemas.microsoft.com/office/drawing/2014/main" xmlns="" val="20002"/>
                        </a:ext>
                      </a:extLst>
                    </a:gridCol>
                  </a:tblGrid>
                  <a:tr h="395210">
                    <a:tc>
                      <a:txBody>
                        <a:bodyPr/>
                        <a:lstStyle/>
                        <a:p>
                          <a:pPr algn="ctr">
                            <a:defRPr sz="1800" b="1">
                              <a:solidFill>
                                <a:schemeClr val="tx1"/>
                              </a:solidFill>
                            </a:defRPr>
                          </a:pPr>
                          <a:r>
                            <a:t>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7E9EC"/>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00000" t="-7692" r="-100249" b="-713846"/>
                          </a:stretch>
                        </a:blipFill>
                      </a:tcPr>
                    </a:tc>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2"/>
                          <a:stretch>
                            <a:fillRect l="-200500" t="-7692" r="-500" b="-713846"/>
                          </a:stretch>
                        </a:blipFill>
                      </a:tcPr>
                    </a:tc>
                    <a:extLst>
                      <a:ext uri="{0D108BD9-81ED-4DB2-BD59-A6C34878D82A}">
                        <a16:rowId xmlns:a16="http://schemas.microsoft.com/office/drawing/2014/main" xmlns="" val="10000"/>
                      </a:ext>
                    </a:extLst>
                  </a:tr>
                  <a:tr h="395210">
                    <a:tc>
                      <a:txBody>
                        <a:bodyPr/>
                        <a:lstStyle/>
                        <a:p>
                          <a:pPr algn="ctr">
                            <a:defRPr>
                              <a:solidFill>
                                <a:schemeClr val="tx1"/>
                              </a:solidFill>
                            </a:defRPr>
                          </a:pPr>
                          <a:r>
                            <a:rPr sz="1800">
                              <a:latin typeface="Cambria Math"/>
                            </a:rPr>
                            <a:t>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800">
                              <a:latin typeface="Cambria Math"/>
                            </a:rPr>
                            <a:t>0.811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800">
                              <a:latin typeface="Cambria Math"/>
                            </a:rPr>
                            <a:t>0.917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95210">
                    <a:tc>
                      <a:txBody>
                        <a:bodyPr/>
                        <a:lstStyle/>
                        <a:p>
                          <a:pPr algn="ctr">
                            <a:defRPr>
                              <a:solidFill>
                                <a:schemeClr val="tx1"/>
                              </a:solidFill>
                            </a:defRPr>
                          </a:pPr>
                          <a:r>
                            <a:rPr sz="1800">
                              <a:latin typeface="Cambria Math"/>
                            </a:rPr>
                            <a:t>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0.754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0.875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395210">
                    <a:tc>
                      <a:txBody>
                        <a:bodyPr/>
                        <a:lstStyle/>
                        <a:p>
                          <a:pPr algn="ctr">
                            <a:defRPr>
                              <a:solidFill>
                                <a:schemeClr val="tx1"/>
                              </a:solidFill>
                            </a:defRPr>
                          </a:pPr>
                          <a:r>
                            <a:rPr sz="1800">
                              <a:latin typeface="Cambria Math"/>
                            </a:rPr>
                            <a:t>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0.707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0.834</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395210">
                    <a:tc>
                      <a:txBody>
                        <a:bodyPr/>
                        <a:lstStyle/>
                        <a:p>
                          <a:pPr algn="ctr">
                            <a:defRPr>
                              <a:solidFill>
                                <a:schemeClr val="tx1"/>
                              </a:solidFill>
                            </a:defRPr>
                          </a:pPr>
                          <a:r>
                            <a:rPr sz="1800">
                              <a:latin typeface="Cambria Math"/>
                            </a:rPr>
                            <a:t>9</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0.666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0.798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4"/>
                      </a:ext>
                    </a:extLst>
                  </a:tr>
                  <a:tr h="395210">
                    <a:tc>
                      <a:txBody>
                        <a:bodyPr/>
                        <a:lstStyle/>
                        <a:p>
                          <a:pPr algn="ctr">
                            <a:defRPr>
                              <a:solidFill>
                                <a:schemeClr val="tx1"/>
                              </a:solidFill>
                            </a:defRPr>
                          </a:pPr>
                          <a:r>
                            <a:rPr sz="1800">
                              <a:latin typeface="Cambria Math"/>
                            </a:rPr>
                            <a:t>10</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sz="1800">
                              <a:solidFill>
                                <a:schemeClr val="tx1"/>
                              </a:solidFill>
                            </a:defRPr>
                          </a:pPr>
                          <a:r>
                            <a:rPr sz="1800">
                              <a:highlight>
                                <a:srgbClr val="FFFF00"/>
                              </a:highlight>
                              <a:latin typeface="Cambria Math"/>
                            </a:rPr>
                            <a:t>0.632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00"/>
                        </a:solidFill>
                      </a:tcPr>
                    </a:tc>
                    <a:tc>
                      <a:txBody>
                        <a:bodyPr/>
                        <a:lstStyle/>
                        <a:p>
                          <a:pPr algn="ctr">
                            <a:defRPr>
                              <a:solidFill>
                                <a:schemeClr val="tx1"/>
                              </a:solidFill>
                            </a:defRPr>
                          </a:pPr>
                          <a:r>
                            <a:rPr sz="1800">
                              <a:latin typeface="Cambria Math"/>
                            </a:rPr>
                            <a:t>0.765</a:t>
                          </a:r>
                        </a:p>
                      </a:txBody>
                      <a:tcPr>
                        <a:lnL w="12700" cap="flat" cmpd="sng" algn="ctr">
                          <a:solidFill>
                            <a:schemeClr val="tx1"/>
                          </a:solidFill>
                          <a:prstDash val="solid"/>
                          <a:round/>
                          <a:headEnd type="none" w="med" len="med"/>
                          <a:tailEnd type="none" w="med" len="med"/>
                        </a:lnL>
                        <a:solidFill>
                          <a:srgbClr val="92D050"/>
                        </a:solidFill>
                      </a:tcPr>
                    </a:tc>
                    <a:extLst>
                      <a:ext uri="{0D108BD9-81ED-4DB2-BD59-A6C34878D82A}">
                        <a16:rowId xmlns:a16="http://schemas.microsoft.com/office/drawing/2014/main" xmlns="" val="10005"/>
                      </a:ext>
                    </a:extLst>
                  </a:tr>
                  <a:tr h="395210">
                    <a:tc>
                      <a:txBody>
                        <a:bodyPr/>
                        <a:lstStyle/>
                        <a:p>
                          <a:pPr algn="ctr">
                            <a:defRPr>
                              <a:solidFill>
                                <a:schemeClr val="tx1"/>
                              </a:solidFill>
                            </a:defRPr>
                          </a:pPr>
                          <a:r>
                            <a:rPr sz="1800">
                              <a:latin typeface="Cambria Math"/>
                            </a:rPr>
                            <a:t>11</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0.602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a:latin typeface="Cambria Math"/>
                            </a:rPr>
                            <a:t>0.735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6"/>
                      </a:ext>
                    </a:extLst>
                  </a:tr>
                  <a:tr h="395210">
                    <a:tc>
                      <a:txBody>
                        <a:bodyPr/>
                        <a:lstStyle/>
                        <a:p>
                          <a:pPr algn="ctr">
                            <a:defRPr>
                              <a:solidFill>
                                <a:schemeClr val="tx1"/>
                              </a:solidFill>
                            </a:defRPr>
                          </a:pPr>
                          <a:r>
                            <a:rPr sz="1800">
                              <a:latin typeface="Cambria Math"/>
                            </a:rPr>
                            <a:t>12</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800">
                              <a:latin typeface="Cambria Math"/>
                            </a:rPr>
                            <a:t>0.576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800" dirty="0">
                              <a:latin typeface="Cambria Math"/>
                            </a:rPr>
                            <a:t>0.708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7"/>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12.1.5: Using a Table of Critical Values to Determine Significance of a Linear Relationship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𝑟</m:t>
                        </m:r>
                      </m:e>
                      <m:sub>
                        <m:r>
                          <a:rPr>
                            <a:latin typeface="Cambria Math" panose="02040503050406030204" pitchFamily="18" charset="0"/>
                          </a:rPr>
                          <m:t>𝛼</m:t>
                        </m:r>
                      </m:sub>
                    </m:sSub>
                    <m:r>
                      <a:rPr>
                        <a:latin typeface="Cambria Math" panose="02040503050406030204" pitchFamily="18" charset="0"/>
                      </a:rPr>
                      <m:t>=0.632</m:t>
                    </m:r>
                  </m:oMath>
                </a14:m>
                <a:r>
                  <a:rPr sz="2800"/>
                  <a:t>. Comparing this critical value to the absolute value of the correlation coefficient we found for the data previously, we have </a:t>
                </a:r>
                <a14:m>
                  <m:oMath xmlns:m="http://schemas.openxmlformats.org/officeDocument/2006/math">
                    <m:r>
                      <a:rPr>
                        <a:latin typeface="Cambria Math" panose="02040503050406030204" pitchFamily="18" charset="0"/>
                      </a:rPr>
                      <m:t>0.138&lt;0.632</m:t>
                    </m:r>
                  </m:oMath>
                </a14:m>
                <a:r>
                  <a:rPr sz="2800"/>
                  <a:t>, and thus </a:t>
                </a:r>
                <a14:m>
                  <m:oMath xmlns:m="http://schemas.openxmlformats.org/officeDocument/2006/math">
                    <m:r>
                      <a:rPr>
                        <a:latin typeface="Cambria Math" panose="02040503050406030204" pitchFamily="18" charset="0"/>
                      </a:rPr>
                      <m:t>|</m:t>
                    </m:r>
                    <m:r>
                      <a:rPr>
                        <a:latin typeface="Cambria Math" panose="02040503050406030204" pitchFamily="18" charset="0"/>
                      </a:rPr>
                      <m:t>𝑟</m:t>
                    </m:r>
                    <m:r>
                      <a:rPr>
                        <a:latin typeface="Cambria Math" panose="02040503050406030204" pitchFamily="18" charset="0"/>
                      </a:rPr>
                      <m:t>|&lt;</m:t>
                    </m:r>
                    <m:sSub>
                      <m:sSubPr>
                        <m:ctrlPr>
                          <a:rPr i="1">
                            <a:latin typeface="Cambria Math" panose="02040503050406030204" pitchFamily="18" charset="0"/>
                          </a:rPr>
                        </m:ctrlPr>
                      </m:sSubPr>
                      <m:e>
                        <m:r>
                          <a:rPr>
                            <a:latin typeface="Cambria Math" panose="02040503050406030204" pitchFamily="18" charset="0"/>
                          </a:rPr>
                          <m:t>𝑟</m:t>
                        </m:r>
                      </m:e>
                      <m:sub>
                        <m:r>
                          <a:rPr>
                            <a:latin typeface="Cambria Math" panose="02040503050406030204" pitchFamily="18" charset="0"/>
                          </a:rPr>
                          <m:t>𝛼</m:t>
                        </m:r>
                      </m:sub>
                    </m:sSub>
                  </m:oMath>
                </a14:m>
                <a:r>
                  <a:rPr sz="2800"/>
                  <a:t>. Therefore, the linear relationship between the variables is not statistically significant at the </a:t>
                </a:r>
                <a:r>
                  <a:rPr sz="2800">
                    <a:latin typeface="Cambria Math"/>
                  </a:rPr>
                  <a:t>0.05</a:t>
                </a:r>
                <a:r>
                  <a:rPr sz="2800"/>
                  <a:t> level of significance. Thus, we do not have sufficient evidence, at the </a:t>
                </a:r>
                <a:r>
                  <a:rPr sz="2800">
                    <a:latin typeface="Cambria Math"/>
                  </a:rPr>
                  <a:t>0.05</a:t>
                </a:r>
                <a:r>
                  <a:rPr sz="2800"/>
                  <a:t> level of significance, to conclude that a linear relationship exists between the number of passing touchdowns during the 2018 season and the 2018 base salary of an NFL quarterback using these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926"/>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12.1.1: Creating a Scatter Plot to Identify Trends in Data</a:t>
            </a:r>
          </a:p>
        </p:txBody>
      </p:sp>
      <p:sp>
        <p:nvSpPr>
          <p:cNvPr id="3" name="Text Placeholder 2"/>
          <p:cNvSpPr>
            <a:spLocks noGrp="1"/>
          </p:cNvSpPr>
          <p:nvPr>
            <p:ph type="body" sz="quarter" idx="10"/>
          </p:nvPr>
        </p:nvSpPr>
        <p:spPr/>
        <p:txBody>
          <a:bodyPr>
            <a:normAutofit/>
          </a:bodyPr>
          <a:lstStyle/>
          <a:p>
            <a:r>
              <a:rPr sz="2800"/>
              <a:t>Consider the following data collected from a sample of NFL quarterbacks during the 2018 season regarding the number of interceptions thrown and the number of times a quarterback was tackled before releasing the ball (i.e., sacked). Use the data in the table to create a scatter plot that shows the relationship between the number of interceptions thrown and the number of sacks for these quarterbacks.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Example 12.1.5: Using a Table of Critical Values to Determine Significance of a Linear Relationship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If we exclude Patrick </a:t>
                </a:r>
                <a:r>
                  <a:rPr sz="2800" dirty="0" err="1"/>
                  <a:t>Mahomes</a:t>
                </a:r>
                <a:r>
                  <a:rPr sz="2800" dirty="0"/>
                  <a:t>' data, then there are only </a:t>
                </a:r>
                <a:r>
                  <a:rPr sz="2800" dirty="0">
                    <a:latin typeface="Cambria Math"/>
                  </a:rPr>
                  <a:t>9</a:t>
                </a:r>
                <a:r>
                  <a:rPr sz="2800" dirty="0"/>
                  <a:t> values in the data set, thus,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9</m:t>
                    </m:r>
                  </m:oMath>
                </a14:m>
                <a:r>
                  <a:rPr sz="2800" dirty="0"/>
                  <a:t>. Therefore, we need to find the value in the Pearson Correlation Coefficient table where the row for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9</m:t>
                    </m:r>
                  </m:oMath>
                </a14:m>
                <a:r>
                  <a:rPr sz="2800" dirty="0"/>
                  <a:t> and the column for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dirty="0"/>
                  <a:t> intersect. Thus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𝑟</m:t>
                        </m:r>
                      </m:e>
                      <m:sub>
                        <m:r>
                          <a:rPr>
                            <a:latin typeface="Cambria Math" panose="02040503050406030204" pitchFamily="18" charset="0"/>
                          </a:rPr>
                          <m:t>𝛼</m:t>
                        </m:r>
                      </m:sub>
                    </m:sSub>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666</m:t>
                    </m:r>
                  </m:oMath>
                </a14:m>
                <a:r>
                  <a:rPr sz="2800" dirty="0"/>
                  <a:t>, and we see that the correlation of </a:t>
                </a:r>
                <a:r>
                  <a:rPr sz="2800" dirty="0">
                    <a:latin typeface="Cambria Math"/>
                  </a:rPr>
                  <a:t>0.771</a:t>
                </a:r>
                <a:r>
                  <a:rPr sz="2800" dirty="0"/>
                  <a:t> is greater than </a:t>
                </a:r>
                <a:r>
                  <a:rPr sz="2800" dirty="0">
                    <a:latin typeface="Cambria Math"/>
                  </a:rPr>
                  <a:t>0.666</a:t>
                </a:r>
                <a:r>
                  <a:rPr sz="2800" dirty="0"/>
                  <a:t>. So the linear relationship between the variables is statistically significant in this case.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556" t="-1350" r="-2296"/>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Testing Linear Relationships for Significance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85000" lnSpcReduction="10000"/>
              </a:bodyPr>
              <a:lstStyle/>
              <a:p>
                <a:pPr algn="ctr">
                  <a:defRPr sz="2800" b="1"/>
                </a:pPr>
                <a:r>
                  <a:rPr dirty="0"/>
                  <a:t>Definition</a:t>
                </a:r>
              </a:p>
              <a:p>
                <a:r>
                  <a:rPr sz="2800" b="1" dirty="0"/>
                  <a:t>Significant Linear Relationship (Two-Tailed Test)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𝜌</m:t>
                    </m:r>
                    <m:r>
                      <a:rPr>
                        <a:latin typeface="Cambria Math" panose="02040503050406030204" pitchFamily="18" charset="0"/>
                      </a:rPr>
                      <m:t>=0</m:t>
                    </m:r>
                  </m:oMath>
                </a14:m>
                <a:r>
                  <a:rPr sz="2800" dirty="0"/>
                  <a:t> (Implies that there is no significant linear relationship)</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𝜌</m:t>
                    </m:r>
                    <m:r>
                      <a:rPr>
                        <a:latin typeface="Cambria Math" panose="02040503050406030204" pitchFamily="18" charset="0"/>
                      </a:rPr>
                      <m:t>≠0</m:t>
                    </m:r>
                  </m:oMath>
                </a14:m>
                <a:r>
                  <a:rPr sz="2800" dirty="0"/>
                  <a:t> (Implies that there is a significant linear relationship)</a:t>
                </a:r>
              </a:p>
              <a:p>
                <a:r>
                  <a:rPr sz="2800" b="1" dirty="0"/>
                  <a:t>Significant Negative Linear Relationship (Left-Tailed Test)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𝜌</m:t>
                    </m:r>
                    <m:r>
                      <a:rPr>
                        <a:latin typeface="Cambria Math" panose="02040503050406030204" pitchFamily="18" charset="0"/>
                      </a:rPr>
                      <m:t>=0</m:t>
                    </m:r>
                  </m:oMath>
                </a14:m>
                <a:r>
                  <a:rPr sz="2800" dirty="0"/>
                  <a:t> (Implies that there is no significant linear relationship)</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𝜌</m:t>
                    </m:r>
                    <m:r>
                      <a:rPr>
                        <a:latin typeface="Cambria Math" panose="02040503050406030204" pitchFamily="18" charset="0"/>
                      </a:rPr>
                      <m:t>&lt;0</m:t>
                    </m:r>
                  </m:oMath>
                </a14:m>
                <a:r>
                  <a:rPr sz="2800" dirty="0"/>
                  <a:t> (Implies that there is a significant </a:t>
                </a:r>
                <a:r>
                  <a:rPr sz="2800" b="1" dirty="0"/>
                  <a:t>negative</a:t>
                </a:r>
                <a:r>
                  <a:rPr sz="2800" dirty="0"/>
                  <a:t> linear relationship)</a:t>
                </a:r>
              </a:p>
              <a:p>
                <a:r>
                  <a:rPr sz="2800" b="1" dirty="0"/>
                  <a:t>Significant Positive Linear Relationship (Right-Tailed Test)</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𝜌</m:t>
                    </m:r>
                    <m:r>
                      <a:rPr>
                        <a:latin typeface="Cambria Math" panose="02040503050406030204" pitchFamily="18" charset="0"/>
                      </a:rPr>
                      <m:t>=0</m:t>
                    </m:r>
                  </m:oMath>
                </a14:m>
                <a:r>
                  <a:rPr sz="2800" dirty="0"/>
                  <a:t> (Implies that there is no significant linear relationship)</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𝜌</m:t>
                    </m:r>
                    <m:r>
                      <a:rPr>
                        <a:latin typeface="Cambria Math" panose="02040503050406030204" pitchFamily="18" charset="0"/>
                      </a:rPr>
                      <m:t>&gt;0</m:t>
                    </m:r>
                  </m:oMath>
                </a14:m>
                <a:r>
                  <a:rPr sz="2800" dirty="0"/>
                  <a:t> (Implies that there is a significant </a:t>
                </a:r>
                <a:r>
                  <a:rPr sz="2800" b="1" dirty="0"/>
                  <a:t>positive</a:t>
                </a:r>
                <a:r>
                  <a:rPr sz="2800" dirty="0"/>
                  <a:t> linear relationship)</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959" t="-1519" b="-759"/>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Hypothesis Test for a Correlation Coefficient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a:bodyPr>
              <a:lstStyle/>
              <a:p>
                <a:r>
                  <a:rPr sz="2800"/>
                  <a:t>The test statistic for testing the significance of the correlation coefficient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−2</m:t>
                                  </m:r>
                                </m:den>
                              </m:f>
                            </m:e>
                          </m:rad>
                        </m:den>
                      </m:f>
                    </m:oMath>
                  </m:oMathPara>
                </a14:m>
                <a:endParaRPr sz="2800"/>
              </a:p>
              <a:p>
                <a:pPr>
                  <a:defRPr sz="2800"/>
                </a:pPr>
                <a:r>
                  <a:rPr sz="2800"/>
                  <a:t>where </a:t>
                </a:r>
                <a14:m>
                  <m:oMath xmlns:m="http://schemas.openxmlformats.org/officeDocument/2006/math">
                    <m:r>
                      <a:rPr>
                        <a:latin typeface="Cambria Math" panose="02040503050406030204" pitchFamily="18" charset="0"/>
                      </a:rPr>
                      <m:t>𝑟</m:t>
                    </m:r>
                  </m:oMath>
                </a14:m>
                <a:r>
                  <a:rPr sz="2800"/>
                  <a:t> is the sample correlation coefficient and</a:t>
                </a:r>
              </a:p>
              <a:p>
                <a14:m>
                  <m:oMath xmlns:m="http://schemas.openxmlformats.org/officeDocument/2006/math">
                    <m:r>
                      <a:rPr>
                        <a:latin typeface="Cambria Math" panose="02040503050406030204" pitchFamily="18" charset="0"/>
                      </a:rPr>
                      <m:t>𝑛</m:t>
                    </m:r>
                  </m:oMath>
                </a14:m>
                <a:r>
                  <a:rPr sz="2800"/>
                  <a:t> is the number of data pairs in the sample.</a:t>
                </a:r>
              </a:p>
              <a:p>
                <a:pPr>
                  <a:defRPr sz="2800"/>
                </a:pPr>
                <a:r>
                  <a:rPr sz="2800"/>
                  <a:t>The number of degrees of freedom for the </a:t>
                </a:r>
                <a14:m>
                  <m:oMath xmlns:m="http://schemas.openxmlformats.org/officeDocument/2006/math">
                    <m:r>
                      <a:rPr>
                        <a:latin typeface="Cambria Math" panose="02040503050406030204" pitchFamily="18" charset="0"/>
                      </a:rPr>
                      <m:t>𝑡</m:t>
                    </m:r>
                  </m:oMath>
                </a14:m>
                <a:r>
                  <a:rPr sz="2800"/>
                  <a:t>-distribution of the test statistic is given by </a:t>
                </a: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2" cstate="print"/>
                <a:stretch>
                  <a:fillRect l="-1328" t="-1159" b="-3623"/>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Rejection Regions for Testing Linear Relationships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556722"/>
              </a:xfrm>
            </p:spPr>
            <p:txBody>
              <a:bodyPr>
                <a:normAutofit/>
              </a:bodyPr>
              <a:lstStyle/>
              <a:p>
                <a:pPr algn="ctr">
                  <a:defRPr sz="2800" b="1"/>
                </a:pPr>
                <a:r>
                  <a:rPr dirty="0"/>
                  <a:t>Definition</a:t>
                </a:r>
              </a:p>
              <a:p>
                <a:r>
                  <a:rPr sz="2800" b="1" dirty="0"/>
                  <a:t>Significant Linear Relationship (Two-Tailed Test)</a:t>
                </a:r>
              </a:p>
              <a:p>
                <a:pPr>
                  <a:defRPr sz="2800"/>
                </a:pPr>
                <a:r>
                  <a:rPr sz="2800" dirty="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lin"/>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dirty="0"/>
                  <a:t>.</a:t>
                </a:r>
              </a:p>
              <a:p>
                <a:r>
                  <a:rPr sz="2800" b="1" dirty="0"/>
                  <a:t>Significant Negative Linear Relationship (Left-Tailed Test)</a:t>
                </a:r>
              </a:p>
              <a:p>
                <a:pPr>
                  <a:defRPr sz="2800"/>
                </a:pPr>
                <a:r>
                  <a:rPr sz="2800" dirty="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dirty="0"/>
                  <a:t>.</a:t>
                </a:r>
              </a:p>
              <a:p>
                <a:r>
                  <a:rPr sz="2800" b="1" dirty="0"/>
                  <a:t>Significant Positive Linear Relationship (Right-Tailed Test)</a:t>
                </a:r>
              </a:p>
              <a:p>
                <a:pPr>
                  <a:defRPr sz="2800"/>
                </a:pPr>
                <a:r>
                  <a:rPr sz="2800" dirty="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556722"/>
              </a:xfrm>
              <a:blipFill>
                <a:blip r:embed="rId2" cstate="print"/>
                <a:stretch>
                  <a:fillRect l="-1328" t="-1064" b="-1729"/>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661122"/>
              </a:xfrm>
            </p:spPr>
            <p:txBody>
              <a:bodyPr>
                <a:normAutofit/>
              </a:bodyPr>
              <a:lstStyle/>
              <a:p>
                <a:pPr algn="ctr">
                  <a:defRPr sz="2800" b="1"/>
                </a:pPr>
                <a:r>
                  <a:t>Definition</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a:t>
                </a:r>
                <a:r>
                  <a:rPr sz="2800" b="1"/>
                  <a:t>reject</a:t>
                </a:r>
                <a:r>
                  <a:rPr sz="2800"/>
                  <a:t> the null hypothesis.</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a:t>
                </a:r>
                <a:r>
                  <a:rPr sz="2800" b="1"/>
                  <a:t>fail to reject</a:t>
                </a:r>
                <a:r>
                  <a:rPr sz="2800"/>
                  <a:t> the null hypothesis.</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661122"/>
              </a:xfrm>
              <a:blipFill>
                <a:blip r:embed="rId3" cstate="print"/>
                <a:stretch>
                  <a:fillRect l="-1328" t="-2888" b="-2527"/>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2400" dirty="0"/>
              <a:t>Example 12.1.6: Hypothesis Test to Determine if the Linear Relationship between Two Variables Is Significant</a:t>
            </a:r>
          </a:p>
        </p:txBody>
      </p:sp>
      <p:sp>
        <p:nvSpPr>
          <p:cNvPr id="3" name="Text Placeholder 2"/>
          <p:cNvSpPr>
            <a:spLocks noGrp="1"/>
          </p:cNvSpPr>
          <p:nvPr>
            <p:ph type="body" sz="quarter" idx="10"/>
          </p:nvPr>
        </p:nvSpPr>
        <p:spPr/>
        <p:txBody>
          <a:bodyPr>
            <a:normAutofit/>
          </a:bodyPr>
          <a:lstStyle/>
          <a:p>
            <a:r>
              <a:rPr sz="2800" dirty="0"/>
              <a:t>Use a hypothesis test to determine if the linear relationship between the number of parking tickets a student receives during a semester and the student's </a:t>
            </a:r>
            <a:r>
              <a:rPr sz="2800" b="1" dirty="0"/>
              <a:t>GPA</a:t>
            </a:r>
            <a:r>
              <a:rPr sz="2800" dirty="0"/>
              <a:t> during the same semester is statistically significant at the </a:t>
            </a:r>
            <a:r>
              <a:rPr sz="2800" dirty="0">
                <a:latin typeface="Cambria Math"/>
              </a:rPr>
              <a:t>0.05</a:t>
            </a:r>
            <a:r>
              <a:rPr sz="2800" dirty="0"/>
              <a:t> level of significance. Refer to the data presented in the following table.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663145146"/>
              </p:ext>
            </p:extLst>
          </p:nvPr>
        </p:nvGraphicFramePr>
        <p:xfrm>
          <a:off x="457200" y="1105523"/>
          <a:ext cx="8229600" cy="1287850"/>
        </p:xfrm>
        <a:graphic>
          <a:graphicData uri="http://schemas.openxmlformats.org/drawingml/2006/table">
            <a:tbl>
              <a:tblPr firstRow="1" bandRow="1">
                <a:tableStyleId>{5C22544A-7EE6-4342-B048-85BDC9FD1C3A}</a:tableStyleId>
              </a:tblPr>
              <a:tblGrid>
                <a:gridCol w="820420">
                  <a:extLst>
                    <a:ext uri="{9D8B030D-6E8A-4147-A177-3AD203B41FA5}">
                      <a16:colId xmlns:a16="http://schemas.microsoft.com/office/drawing/2014/main" val="20000"/>
                    </a:ext>
                  </a:extLst>
                </a:gridCol>
                <a:gridCol w="47498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00050">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gridCol w="514350">
                  <a:extLst>
                    <a:ext uri="{9D8B030D-6E8A-4147-A177-3AD203B41FA5}">
                      <a16:colId xmlns:a16="http://schemas.microsoft.com/office/drawing/2014/main" val="20008"/>
                    </a:ext>
                  </a:extLst>
                </a:gridCol>
                <a:gridCol w="514350">
                  <a:extLst>
                    <a:ext uri="{9D8B030D-6E8A-4147-A177-3AD203B41FA5}">
                      <a16:colId xmlns:a16="http://schemas.microsoft.com/office/drawing/2014/main" val="20009"/>
                    </a:ext>
                  </a:extLst>
                </a:gridCol>
                <a:gridCol w="514350">
                  <a:extLst>
                    <a:ext uri="{9D8B030D-6E8A-4147-A177-3AD203B41FA5}">
                      <a16:colId xmlns:a16="http://schemas.microsoft.com/office/drawing/2014/main" val="20010"/>
                    </a:ext>
                  </a:extLst>
                </a:gridCol>
                <a:gridCol w="514350">
                  <a:extLst>
                    <a:ext uri="{9D8B030D-6E8A-4147-A177-3AD203B41FA5}">
                      <a16:colId xmlns:a16="http://schemas.microsoft.com/office/drawing/2014/main" val="20011"/>
                    </a:ext>
                  </a:extLst>
                </a:gridCol>
                <a:gridCol w="514350">
                  <a:extLst>
                    <a:ext uri="{9D8B030D-6E8A-4147-A177-3AD203B41FA5}">
                      <a16:colId xmlns:a16="http://schemas.microsoft.com/office/drawing/2014/main" val="20012"/>
                    </a:ext>
                  </a:extLst>
                </a:gridCol>
                <a:gridCol w="476250">
                  <a:extLst>
                    <a:ext uri="{9D8B030D-6E8A-4147-A177-3AD203B41FA5}">
                      <a16:colId xmlns:a16="http://schemas.microsoft.com/office/drawing/2014/main" val="20013"/>
                    </a:ext>
                  </a:extLst>
                </a:gridCol>
                <a:gridCol w="552450">
                  <a:extLst>
                    <a:ext uri="{9D8B030D-6E8A-4147-A177-3AD203B41FA5}">
                      <a16:colId xmlns:a16="http://schemas.microsoft.com/office/drawing/2014/main" val="20014"/>
                    </a:ext>
                  </a:extLst>
                </a:gridCol>
                <a:gridCol w="514350">
                  <a:extLst>
                    <a:ext uri="{9D8B030D-6E8A-4147-A177-3AD203B41FA5}">
                      <a16:colId xmlns:a16="http://schemas.microsoft.com/office/drawing/2014/main" val="20015"/>
                    </a:ext>
                  </a:extLst>
                </a:gridCol>
              </a:tblGrid>
              <a:tr h="304107">
                <a:tc gridSpan="16">
                  <a:txBody>
                    <a:bodyPr/>
                    <a:lstStyle/>
                    <a:p>
                      <a:pPr algn="ctr">
                        <a:defRPr b="1"/>
                      </a:pPr>
                      <a:r>
                        <a:rPr sz="1600" b="1"/>
                        <a:t>GPA</a:t>
                      </a:r>
                      <a:r>
                        <a:rPr sz="1600"/>
                        <a:t> and Number of Parking Tickets</a:t>
                      </a:r>
                    </a:p>
                  </a:txBody>
                  <a:tcPr anchor="ct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476285">
                <a:tc>
                  <a:txBody>
                    <a:bodyPr/>
                    <a:lstStyle/>
                    <a:p>
                      <a:pPr algn="ctr">
                        <a:defRPr sz="1400" b="1"/>
                      </a:pPr>
                      <a:r>
                        <a:rPr sz="1200"/>
                        <a:t>Number of Tickets</a:t>
                      </a:r>
                    </a:p>
                  </a:txBody>
                  <a:tcPr anchor="ctr"/>
                </a:tc>
                <a:tc>
                  <a:txBody>
                    <a:bodyPr/>
                    <a:lstStyle/>
                    <a:p>
                      <a:pPr algn="ctr"/>
                      <a:r>
                        <a:rPr sz="1200">
                          <a:latin typeface="Cambria Math"/>
                        </a:rPr>
                        <a:t>0</a:t>
                      </a:r>
                    </a:p>
                  </a:txBody>
                  <a:tcPr anchor="ctr"/>
                </a:tc>
                <a:tc>
                  <a:txBody>
                    <a:bodyPr/>
                    <a:lstStyle/>
                    <a:p>
                      <a:pPr algn="ctr"/>
                      <a:r>
                        <a:rPr sz="1200">
                          <a:latin typeface="Cambria Math"/>
                        </a:rPr>
                        <a:t>0</a:t>
                      </a:r>
                    </a:p>
                  </a:txBody>
                  <a:tcPr anchor="ctr"/>
                </a:tc>
                <a:tc>
                  <a:txBody>
                    <a:bodyPr/>
                    <a:lstStyle/>
                    <a:p>
                      <a:pPr algn="ctr"/>
                      <a:r>
                        <a:rPr sz="1200">
                          <a:latin typeface="Cambria Math"/>
                        </a:rPr>
                        <a:t>0</a:t>
                      </a:r>
                    </a:p>
                  </a:txBody>
                  <a:tcPr anchor="ctr"/>
                </a:tc>
                <a:tc>
                  <a:txBody>
                    <a:bodyPr/>
                    <a:lstStyle/>
                    <a:p>
                      <a:pPr algn="ctr"/>
                      <a:r>
                        <a:rPr sz="1200" dirty="0">
                          <a:latin typeface="Cambria Math"/>
                        </a:rPr>
                        <a:t>0</a:t>
                      </a:r>
                    </a:p>
                  </a:txBody>
                  <a:tcPr anchor="ctr"/>
                </a:tc>
                <a:tc>
                  <a:txBody>
                    <a:bodyPr/>
                    <a:lstStyle/>
                    <a:p>
                      <a:pPr algn="ctr"/>
                      <a:r>
                        <a:rPr sz="1200">
                          <a:latin typeface="Cambria Math"/>
                        </a:rPr>
                        <a:t>1</a:t>
                      </a:r>
                    </a:p>
                  </a:txBody>
                  <a:tcPr anchor="ctr"/>
                </a:tc>
                <a:tc>
                  <a:txBody>
                    <a:bodyPr/>
                    <a:lstStyle/>
                    <a:p>
                      <a:pPr algn="ctr"/>
                      <a:r>
                        <a:rPr sz="1200">
                          <a:latin typeface="Cambria Math"/>
                        </a:rPr>
                        <a:t>1</a:t>
                      </a:r>
                    </a:p>
                  </a:txBody>
                  <a:tcPr anchor="ctr"/>
                </a:tc>
                <a:tc>
                  <a:txBody>
                    <a:bodyPr/>
                    <a:lstStyle/>
                    <a:p>
                      <a:pPr algn="ctr"/>
                      <a:r>
                        <a:rPr sz="1200">
                          <a:latin typeface="Cambria Math"/>
                        </a:rPr>
                        <a:t>1</a:t>
                      </a:r>
                    </a:p>
                  </a:txBody>
                  <a:tcPr anchor="ctr"/>
                </a:tc>
                <a:tc>
                  <a:txBody>
                    <a:bodyPr/>
                    <a:lstStyle/>
                    <a:p>
                      <a:pPr algn="ctr"/>
                      <a:r>
                        <a:rPr sz="1200">
                          <a:latin typeface="Cambria Math"/>
                        </a:rPr>
                        <a:t>2</a:t>
                      </a:r>
                    </a:p>
                  </a:txBody>
                  <a:tcPr anchor="ctr"/>
                </a:tc>
                <a:tc>
                  <a:txBody>
                    <a:bodyPr/>
                    <a:lstStyle/>
                    <a:p>
                      <a:pPr algn="ctr"/>
                      <a:r>
                        <a:rPr sz="1200">
                          <a:latin typeface="Cambria Math"/>
                        </a:rPr>
                        <a:t>2</a:t>
                      </a:r>
                    </a:p>
                  </a:txBody>
                  <a:tcPr anchor="ctr"/>
                </a:tc>
                <a:tc>
                  <a:txBody>
                    <a:bodyPr/>
                    <a:lstStyle/>
                    <a:p>
                      <a:pPr algn="ctr"/>
                      <a:r>
                        <a:rPr sz="1200">
                          <a:latin typeface="Cambria Math"/>
                        </a:rPr>
                        <a:t>2</a:t>
                      </a:r>
                    </a:p>
                  </a:txBody>
                  <a:tcPr anchor="ctr"/>
                </a:tc>
                <a:tc>
                  <a:txBody>
                    <a:bodyPr/>
                    <a:lstStyle/>
                    <a:p>
                      <a:pPr algn="ctr"/>
                      <a:r>
                        <a:rPr sz="1200">
                          <a:latin typeface="Cambria Math"/>
                        </a:rPr>
                        <a:t>3</a:t>
                      </a:r>
                    </a:p>
                  </a:txBody>
                  <a:tcPr anchor="ctr"/>
                </a:tc>
                <a:tc>
                  <a:txBody>
                    <a:bodyPr/>
                    <a:lstStyle/>
                    <a:p>
                      <a:pPr algn="ctr"/>
                      <a:r>
                        <a:rPr sz="1200">
                          <a:latin typeface="Cambria Math"/>
                        </a:rPr>
                        <a:t>3</a:t>
                      </a:r>
                    </a:p>
                  </a:txBody>
                  <a:tcPr anchor="ctr"/>
                </a:tc>
                <a:tc>
                  <a:txBody>
                    <a:bodyPr/>
                    <a:lstStyle/>
                    <a:p>
                      <a:pPr algn="ctr"/>
                      <a:r>
                        <a:rPr sz="1200">
                          <a:latin typeface="Cambria Math"/>
                        </a:rPr>
                        <a:t>5</a:t>
                      </a:r>
                    </a:p>
                  </a:txBody>
                  <a:tcPr anchor="ctr"/>
                </a:tc>
                <a:tc>
                  <a:txBody>
                    <a:bodyPr/>
                    <a:lstStyle/>
                    <a:p>
                      <a:pPr algn="ctr"/>
                      <a:r>
                        <a:rPr sz="1200">
                          <a:latin typeface="Cambria Math"/>
                        </a:rPr>
                        <a:t>7</a:t>
                      </a:r>
                    </a:p>
                  </a:txBody>
                  <a:tcPr anchor="ctr"/>
                </a:tc>
                <a:tc>
                  <a:txBody>
                    <a:bodyPr/>
                    <a:lstStyle/>
                    <a:p>
                      <a:pPr algn="ctr"/>
                      <a:r>
                        <a:rPr sz="1200" dirty="0">
                          <a:latin typeface="Cambria Math"/>
                        </a:rPr>
                        <a:t>8</a:t>
                      </a:r>
                    </a:p>
                  </a:txBody>
                  <a:tcPr anchor="ctr"/>
                </a:tc>
                <a:extLst>
                  <a:ext uri="{0D108BD9-81ED-4DB2-BD59-A6C34878D82A}">
                    <a16:rowId xmlns:a16="http://schemas.microsoft.com/office/drawing/2014/main" val="10001"/>
                  </a:ext>
                </a:extLst>
              </a:tr>
              <a:tr h="476285">
                <a:tc>
                  <a:txBody>
                    <a:bodyPr/>
                    <a:lstStyle/>
                    <a:p>
                      <a:pPr algn="ctr">
                        <a:defRPr sz="1400" b="1"/>
                      </a:pPr>
                      <a:r>
                        <a:rPr sz="1200"/>
                        <a:t>GPA</a:t>
                      </a:r>
                    </a:p>
                  </a:txBody>
                  <a:tcPr anchor="ctr"/>
                </a:tc>
                <a:tc>
                  <a:txBody>
                    <a:bodyPr/>
                    <a:lstStyle/>
                    <a:p>
                      <a:pPr algn="ctr"/>
                      <a:r>
                        <a:rPr sz="1200">
                          <a:latin typeface="Cambria Math"/>
                        </a:rPr>
                        <a:t>3.6</a:t>
                      </a:r>
                    </a:p>
                  </a:txBody>
                  <a:tcPr anchor="ctr"/>
                </a:tc>
                <a:tc>
                  <a:txBody>
                    <a:bodyPr/>
                    <a:lstStyle/>
                    <a:p>
                      <a:pPr algn="ctr"/>
                      <a:r>
                        <a:rPr sz="1200">
                          <a:latin typeface="Cambria Math"/>
                        </a:rPr>
                        <a:t>3.9</a:t>
                      </a:r>
                    </a:p>
                  </a:txBody>
                  <a:tcPr anchor="ctr"/>
                </a:tc>
                <a:tc>
                  <a:txBody>
                    <a:bodyPr/>
                    <a:lstStyle/>
                    <a:p>
                      <a:pPr algn="ctr"/>
                      <a:r>
                        <a:rPr sz="1200">
                          <a:latin typeface="Cambria Math"/>
                        </a:rPr>
                        <a:t>2.4</a:t>
                      </a:r>
                    </a:p>
                  </a:txBody>
                  <a:tcPr anchor="ctr"/>
                </a:tc>
                <a:tc>
                  <a:txBody>
                    <a:bodyPr/>
                    <a:lstStyle/>
                    <a:p>
                      <a:pPr algn="ctr"/>
                      <a:r>
                        <a:rPr sz="1200" dirty="0">
                          <a:latin typeface="Cambria Math"/>
                        </a:rPr>
                        <a:t>3.1</a:t>
                      </a:r>
                    </a:p>
                  </a:txBody>
                  <a:tcPr anchor="ctr"/>
                </a:tc>
                <a:tc>
                  <a:txBody>
                    <a:bodyPr/>
                    <a:lstStyle/>
                    <a:p>
                      <a:pPr algn="ctr"/>
                      <a:r>
                        <a:rPr sz="1200">
                          <a:latin typeface="Cambria Math"/>
                        </a:rPr>
                        <a:t>3.5</a:t>
                      </a:r>
                    </a:p>
                  </a:txBody>
                  <a:tcPr anchor="ctr"/>
                </a:tc>
                <a:tc>
                  <a:txBody>
                    <a:bodyPr/>
                    <a:lstStyle/>
                    <a:p>
                      <a:pPr algn="ctr"/>
                      <a:r>
                        <a:rPr sz="1200">
                          <a:latin typeface="Cambria Math"/>
                        </a:rPr>
                        <a:t>4.0</a:t>
                      </a:r>
                    </a:p>
                  </a:txBody>
                  <a:tcPr anchor="ctr"/>
                </a:tc>
                <a:tc>
                  <a:txBody>
                    <a:bodyPr/>
                    <a:lstStyle/>
                    <a:p>
                      <a:pPr algn="ctr"/>
                      <a:r>
                        <a:rPr sz="1200">
                          <a:latin typeface="Cambria Math"/>
                        </a:rPr>
                        <a:t>3.6</a:t>
                      </a:r>
                    </a:p>
                  </a:txBody>
                  <a:tcPr anchor="ctr"/>
                </a:tc>
                <a:tc>
                  <a:txBody>
                    <a:bodyPr/>
                    <a:lstStyle/>
                    <a:p>
                      <a:pPr algn="ctr"/>
                      <a:r>
                        <a:rPr sz="1200">
                          <a:latin typeface="Cambria Math"/>
                        </a:rPr>
                        <a:t>2.8</a:t>
                      </a:r>
                    </a:p>
                  </a:txBody>
                  <a:tcPr anchor="ctr"/>
                </a:tc>
                <a:tc>
                  <a:txBody>
                    <a:bodyPr/>
                    <a:lstStyle/>
                    <a:p>
                      <a:pPr algn="ctr"/>
                      <a:r>
                        <a:rPr sz="1200">
                          <a:latin typeface="Cambria Math"/>
                        </a:rPr>
                        <a:t>3.0</a:t>
                      </a:r>
                    </a:p>
                  </a:txBody>
                  <a:tcPr anchor="ctr"/>
                </a:tc>
                <a:tc>
                  <a:txBody>
                    <a:bodyPr/>
                    <a:lstStyle/>
                    <a:p>
                      <a:pPr algn="ctr"/>
                      <a:r>
                        <a:rPr sz="1200">
                          <a:latin typeface="Cambria Math"/>
                        </a:rPr>
                        <a:t>2.2</a:t>
                      </a:r>
                    </a:p>
                  </a:txBody>
                  <a:tcPr anchor="ctr"/>
                </a:tc>
                <a:tc>
                  <a:txBody>
                    <a:bodyPr/>
                    <a:lstStyle/>
                    <a:p>
                      <a:pPr algn="ctr"/>
                      <a:r>
                        <a:rPr sz="1200">
                          <a:latin typeface="Cambria Math"/>
                        </a:rPr>
                        <a:t>3.9</a:t>
                      </a:r>
                    </a:p>
                  </a:txBody>
                  <a:tcPr anchor="ctr"/>
                </a:tc>
                <a:tc>
                  <a:txBody>
                    <a:bodyPr/>
                    <a:lstStyle/>
                    <a:p>
                      <a:pPr algn="ctr"/>
                      <a:r>
                        <a:rPr sz="1200">
                          <a:latin typeface="Cambria Math"/>
                        </a:rPr>
                        <a:t>3.1</a:t>
                      </a:r>
                    </a:p>
                  </a:txBody>
                  <a:tcPr anchor="ctr"/>
                </a:tc>
                <a:tc>
                  <a:txBody>
                    <a:bodyPr/>
                    <a:lstStyle/>
                    <a:p>
                      <a:pPr algn="ctr"/>
                      <a:r>
                        <a:rPr sz="1200" dirty="0">
                          <a:latin typeface="Cambria Math"/>
                        </a:rPr>
                        <a:t>2.1</a:t>
                      </a:r>
                    </a:p>
                  </a:txBody>
                  <a:tcPr anchor="ctr"/>
                </a:tc>
                <a:tc>
                  <a:txBody>
                    <a:bodyPr/>
                    <a:lstStyle/>
                    <a:p>
                      <a:pPr algn="ctr"/>
                      <a:r>
                        <a:rPr sz="1200">
                          <a:latin typeface="Cambria Math"/>
                        </a:rPr>
                        <a:t>2.8</a:t>
                      </a:r>
                    </a:p>
                  </a:txBody>
                  <a:tcPr anchor="ctr"/>
                </a:tc>
                <a:tc>
                  <a:txBody>
                    <a:bodyPr/>
                    <a:lstStyle/>
                    <a:p>
                      <a:pPr algn="ctr"/>
                      <a:r>
                        <a:rPr sz="1200" dirty="0">
                          <a:latin typeface="Cambria Math"/>
                        </a:rPr>
                        <a:t>1.7</a:t>
                      </a:r>
                    </a:p>
                  </a:txBody>
                  <a:tcPr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Before performing a hypothesis test, let's begin by looking at a scatter plot of the data to verify that indeed a linear relationship exists between these two variables. Since it is possible to argue for either of these two variables affecting the other, let's assign the number of tickets to be our explanatory variable (</a:t>
                </a:r>
                <a14:m>
                  <m:oMath xmlns:m="http://schemas.openxmlformats.org/officeDocument/2006/math">
                    <m:r>
                      <a:rPr>
                        <a:latin typeface="Cambria Math" panose="02040503050406030204" pitchFamily="18" charset="0"/>
                      </a:rPr>
                      <m:t>𝑥</m:t>
                    </m:r>
                  </m:oMath>
                </a14:m>
                <a:r>
                  <a:rPr sz="2800" dirty="0"/>
                  <a:t>), and thus the </a:t>
                </a:r>
                <a:r>
                  <a:rPr sz="2800" b="1" dirty="0"/>
                  <a:t>GPA</a:t>
                </a:r>
                <a:r>
                  <a:rPr sz="2800" dirty="0"/>
                  <a:t> as the response variable (</a:t>
                </a:r>
                <a14:m>
                  <m:oMath xmlns:m="http://schemas.openxmlformats.org/officeDocument/2006/math">
                    <m:r>
                      <a:rPr>
                        <a:latin typeface="Cambria Math" panose="02040503050406030204" pitchFamily="18" charset="0"/>
                      </a:rPr>
                      <m:t>𝑦</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96"/>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p:pic>
        <p:nvPicPr>
          <p:cNvPr id="5" name="Content Placeholder 4">
            <a:extLst>
              <a:ext uri="{FF2B5EF4-FFF2-40B4-BE49-F238E27FC236}">
                <a16:creationId xmlns:a16="http://schemas.microsoft.com/office/drawing/2014/main" id="{7DA0F222-B8C6-4A03-9F79-FDCA54AC3A55}"/>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849813" cy="4849813"/>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a:t>As you can see in the graph, there appears to be a linear pattern to the data values. Therefore, it would be appropriate to use a hypothesis test to determine if that linear relationship is significant. Perform the hypothesis test as follows:</a:t>
                </a:r>
              </a:p>
              <a:p>
                <a:pPr>
                  <a:defRPr b="1"/>
                </a:pPr>
                <a:r>
                  <a:rPr sz="2800"/>
                  <a:t>Step 1: State the null and alternative hypotheses.</a:t>
                </a:r>
              </a:p>
              <a:p>
                <a:r>
                  <a:rPr sz="2800"/>
                  <a:t>We wish to test the claim that a significant linear relationship exists between the number of parking tickets a student receives during a semester and the sudent's </a:t>
                </a:r>
                <a:r>
                  <a:rPr sz="2800" b="1"/>
                  <a:t>GPA</a:t>
                </a:r>
                <a:r>
                  <a:rPr sz="2800"/>
                  <a:t> during the same semester.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𝜌</m:t>
                      </m:r>
                      <m:r>
                        <a:rPr>
                          <a:latin typeface="Cambria Math" panose="02040503050406030204" pitchFamily="18" charset="0"/>
                        </a:rPr>
                        <m:t>=0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𝜌</m:t>
                      </m:r>
                      <m:r>
                        <a:rPr>
                          <a:latin typeface="Cambria Math" panose="02040503050406030204" pitchFamily="18" charset="0"/>
                        </a:rPr>
                        <m:t>≠0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192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12.1.1: Creating a Scatter Plot to Identify Trends in Data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859572210"/>
              </p:ext>
            </p:extLst>
          </p:nvPr>
        </p:nvGraphicFramePr>
        <p:xfrm>
          <a:off x="457200" y="1036320"/>
          <a:ext cx="8229600" cy="44500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gridSpan="4">
                  <a:txBody>
                    <a:bodyPr/>
                    <a:lstStyle/>
                    <a:p>
                      <a:pPr algn="ctr">
                        <a:defRPr sz="1800" b="1"/>
                      </a:pPr>
                      <a:r>
                        <a:t>NFL Quarterbacks (2018 Season)</a:t>
                      </a: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600" b="1"/>
                      </a:pPr>
                      <a:r>
                        <a:t>Player</a:t>
                      </a:r>
                    </a:p>
                  </a:txBody>
                  <a:tcPr/>
                </a:tc>
                <a:tc>
                  <a:txBody>
                    <a:bodyPr/>
                    <a:lstStyle/>
                    <a:p>
                      <a:pPr algn="ctr">
                        <a:defRPr sz="1600" b="1"/>
                      </a:pPr>
                      <a:r>
                        <a:t>Team</a:t>
                      </a:r>
                    </a:p>
                  </a:txBody>
                  <a:tcPr/>
                </a:tc>
                <a:tc>
                  <a:txBody>
                    <a:bodyPr/>
                    <a:lstStyle/>
                    <a:p>
                      <a:pPr algn="ctr">
                        <a:defRPr sz="1600" b="1"/>
                      </a:pPr>
                      <a:r>
                        <a:t>Interceptions</a:t>
                      </a:r>
                    </a:p>
                  </a:txBody>
                  <a:tcPr/>
                </a:tc>
                <a:tc>
                  <a:txBody>
                    <a:bodyPr/>
                    <a:lstStyle/>
                    <a:p>
                      <a:pPr algn="ctr">
                        <a:defRPr sz="1600" b="1"/>
                      </a:pPr>
                      <a:r>
                        <a:t>Sacks</a:t>
                      </a:r>
                    </a:p>
                  </a:txBody>
                  <a:tcPr/>
                </a:tc>
                <a:extLst>
                  <a:ext uri="{0D108BD9-81ED-4DB2-BD59-A6C34878D82A}">
                    <a16:rowId xmlns:a16="http://schemas.microsoft.com/office/drawing/2014/main" val="10001"/>
                  </a:ext>
                </a:extLst>
              </a:tr>
              <a:tr h="370840">
                <a:tc>
                  <a:txBody>
                    <a:bodyPr/>
                    <a:lstStyle/>
                    <a:p>
                      <a:pPr algn="ctr">
                        <a:defRPr sz="1600"/>
                      </a:pPr>
                      <a:r>
                        <a:t>Ben Roethlisberger</a:t>
                      </a:r>
                    </a:p>
                  </a:txBody>
                  <a:tcPr/>
                </a:tc>
                <a:tc>
                  <a:txBody>
                    <a:bodyPr/>
                    <a:lstStyle/>
                    <a:p>
                      <a:pPr algn="ctr">
                        <a:defRPr sz="1600"/>
                      </a:pPr>
                      <a:r>
                        <a:t>PIT</a:t>
                      </a:r>
                    </a:p>
                  </a:txBody>
                  <a:tcPr/>
                </a:tc>
                <a:tc>
                  <a:txBody>
                    <a:bodyPr/>
                    <a:lstStyle/>
                    <a:p>
                      <a:pPr algn="ctr"/>
                      <a:r>
                        <a:rPr sz="1600">
                          <a:latin typeface="Cambria Math"/>
                        </a:rPr>
                        <a:t>16</a:t>
                      </a:r>
                    </a:p>
                  </a:txBody>
                  <a:tcPr/>
                </a:tc>
                <a:tc>
                  <a:txBody>
                    <a:bodyPr/>
                    <a:lstStyle/>
                    <a:p>
                      <a:pPr algn="ctr"/>
                      <a:r>
                        <a:rPr sz="1600">
                          <a:latin typeface="Cambria Math"/>
                        </a:rPr>
                        <a:t>24</a:t>
                      </a:r>
                    </a:p>
                  </a:txBody>
                  <a:tcPr/>
                </a:tc>
                <a:extLst>
                  <a:ext uri="{0D108BD9-81ED-4DB2-BD59-A6C34878D82A}">
                    <a16:rowId xmlns:a16="http://schemas.microsoft.com/office/drawing/2014/main" val="10002"/>
                  </a:ext>
                </a:extLst>
              </a:tr>
              <a:tr h="370840">
                <a:tc>
                  <a:txBody>
                    <a:bodyPr/>
                    <a:lstStyle/>
                    <a:p>
                      <a:pPr algn="ctr">
                        <a:defRPr sz="1600"/>
                      </a:pPr>
                      <a:r>
                        <a:t>Patrick Mahomes</a:t>
                      </a:r>
                    </a:p>
                  </a:txBody>
                  <a:tcPr/>
                </a:tc>
                <a:tc>
                  <a:txBody>
                    <a:bodyPr/>
                    <a:lstStyle/>
                    <a:p>
                      <a:pPr algn="ctr">
                        <a:defRPr sz="1600"/>
                      </a:pPr>
                      <a:r>
                        <a:t>KC</a:t>
                      </a:r>
                    </a:p>
                  </a:txBody>
                  <a:tcPr/>
                </a:tc>
                <a:tc>
                  <a:txBody>
                    <a:bodyPr/>
                    <a:lstStyle/>
                    <a:p>
                      <a:pPr algn="ctr"/>
                      <a:r>
                        <a:rPr sz="1600">
                          <a:latin typeface="Cambria Math"/>
                        </a:rPr>
                        <a:t>12</a:t>
                      </a:r>
                    </a:p>
                  </a:txBody>
                  <a:tcPr/>
                </a:tc>
                <a:tc>
                  <a:txBody>
                    <a:bodyPr/>
                    <a:lstStyle/>
                    <a:p>
                      <a:pPr algn="ctr"/>
                      <a:r>
                        <a:rPr sz="1600">
                          <a:latin typeface="Cambria Math"/>
                        </a:rPr>
                        <a:t>26</a:t>
                      </a:r>
                    </a:p>
                  </a:txBody>
                  <a:tcPr/>
                </a:tc>
                <a:extLst>
                  <a:ext uri="{0D108BD9-81ED-4DB2-BD59-A6C34878D82A}">
                    <a16:rowId xmlns:a16="http://schemas.microsoft.com/office/drawing/2014/main" val="10003"/>
                  </a:ext>
                </a:extLst>
              </a:tr>
              <a:tr h="370840">
                <a:tc>
                  <a:txBody>
                    <a:bodyPr/>
                    <a:lstStyle/>
                    <a:p>
                      <a:pPr algn="ctr">
                        <a:defRPr sz="1600"/>
                      </a:pPr>
                      <a:r>
                        <a:t>Matt Ryan</a:t>
                      </a:r>
                    </a:p>
                  </a:txBody>
                  <a:tcPr/>
                </a:tc>
                <a:tc>
                  <a:txBody>
                    <a:bodyPr/>
                    <a:lstStyle/>
                    <a:p>
                      <a:pPr algn="ctr">
                        <a:defRPr sz="1600"/>
                      </a:pPr>
                      <a:r>
                        <a:t>ATL</a:t>
                      </a:r>
                    </a:p>
                  </a:txBody>
                  <a:tcPr/>
                </a:tc>
                <a:tc>
                  <a:txBody>
                    <a:bodyPr/>
                    <a:lstStyle/>
                    <a:p>
                      <a:pPr algn="ctr"/>
                      <a:r>
                        <a:rPr sz="1600">
                          <a:latin typeface="Cambria Math"/>
                        </a:rPr>
                        <a:t>7</a:t>
                      </a:r>
                    </a:p>
                  </a:txBody>
                  <a:tcPr/>
                </a:tc>
                <a:tc>
                  <a:txBody>
                    <a:bodyPr/>
                    <a:lstStyle/>
                    <a:p>
                      <a:pPr algn="ctr"/>
                      <a:r>
                        <a:rPr sz="1600">
                          <a:latin typeface="Cambria Math"/>
                        </a:rPr>
                        <a:t>42</a:t>
                      </a:r>
                    </a:p>
                  </a:txBody>
                  <a:tcPr/>
                </a:tc>
                <a:extLst>
                  <a:ext uri="{0D108BD9-81ED-4DB2-BD59-A6C34878D82A}">
                    <a16:rowId xmlns:a16="http://schemas.microsoft.com/office/drawing/2014/main" val="10004"/>
                  </a:ext>
                </a:extLst>
              </a:tr>
              <a:tr h="370840">
                <a:tc>
                  <a:txBody>
                    <a:bodyPr/>
                    <a:lstStyle/>
                    <a:p>
                      <a:pPr algn="ctr">
                        <a:defRPr sz="1600"/>
                      </a:pPr>
                      <a:r>
                        <a:t>Jared Goff</a:t>
                      </a:r>
                    </a:p>
                  </a:txBody>
                  <a:tcPr/>
                </a:tc>
                <a:tc>
                  <a:txBody>
                    <a:bodyPr/>
                    <a:lstStyle/>
                    <a:p>
                      <a:pPr algn="ctr">
                        <a:defRPr sz="1600"/>
                      </a:pPr>
                      <a:r>
                        <a:t>LAR</a:t>
                      </a:r>
                    </a:p>
                  </a:txBody>
                  <a:tcPr/>
                </a:tc>
                <a:tc>
                  <a:txBody>
                    <a:bodyPr/>
                    <a:lstStyle/>
                    <a:p>
                      <a:pPr algn="ctr"/>
                      <a:r>
                        <a:rPr sz="1600">
                          <a:latin typeface="Cambria Math"/>
                        </a:rPr>
                        <a:t>12</a:t>
                      </a:r>
                    </a:p>
                  </a:txBody>
                  <a:tcPr/>
                </a:tc>
                <a:tc>
                  <a:txBody>
                    <a:bodyPr/>
                    <a:lstStyle/>
                    <a:p>
                      <a:pPr algn="ctr"/>
                      <a:r>
                        <a:rPr sz="1600">
                          <a:latin typeface="Cambria Math"/>
                        </a:rPr>
                        <a:t>33</a:t>
                      </a:r>
                    </a:p>
                  </a:txBody>
                  <a:tcPr/>
                </a:tc>
                <a:extLst>
                  <a:ext uri="{0D108BD9-81ED-4DB2-BD59-A6C34878D82A}">
                    <a16:rowId xmlns:a16="http://schemas.microsoft.com/office/drawing/2014/main" val="10005"/>
                  </a:ext>
                </a:extLst>
              </a:tr>
              <a:tr h="370840">
                <a:tc>
                  <a:txBody>
                    <a:bodyPr/>
                    <a:lstStyle/>
                    <a:p>
                      <a:pPr algn="ctr">
                        <a:defRPr sz="1600"/>
                      </a:pPr>
                      <a:r>
                        <a:t>Andrew Luck</a:t>
                      </a:r>
                    </a:p>
                  </a:txBody>
                  <a:tcPr/>
                </a:tc>
                <a:tc>
                  <a:txBody>
                    <a:bodyPr/>
                    <a:lstStyle/>
                    <a:p>
                      <a:pPr algn="ctr">
                        <a:defRPr sz="1600"/>
                      </a:pPr>
                      <a:r>
                        <a:t>IND</a:t>
                      </a:r>
                    </a:p>
                  </a:txBody>
                  <a:tcPr/>
                </a:tc>
                <a:tc>
                  <a:txBody>
                    <a:bodyPr/>
                    <a:lstStyle/>
                    <a:p>
                      <a:pPr algn="ctr"/>
                      <a:r>
                        <a:rPr sz="1600">
                          <a:latin typeface="Cambria Math"/>
                        </a:rPr>
                        <a:t>15</a:t>
                      </a:r>
                    </a:p>
                  </a:txBody>
                  <a:tcPr/>
                </a:tc>
                <a:tc>
                  <a:txBody>
                    <a:bodyPr/>
                    <a:lstStyle/>
                    <a:p>
                      <a:pPr algn="ctr"/>
                      <a:r>
                        <a:rPr sz="1600">
                          <a:latin typeface="Cambria Math"/>
                        </a:rPr>
                        <a:t>18</a:t>
                      </a:r>
                    </a:p>
                  </a:txBody>
                  <a:tcPr/>
                </a:tc>
                <a:extLst>
                  <a:ext uri="{0D108BD9-81ED-4DB2-BD59-A6C34878D82A}">
                    <a16:rowId xmlns:a16="http://schemas.microsoft.com/office/drawing/2014/main" val="10006"/>
                  </a:ext>
                </a:extLst>
              </a:tr>
              <a:tr h="370840">
                <a:tc>
                  <a:txBody>
                    <a:bodyPr/>
                    <a:lstStyle/>
                    <a:p>
                      <a:pPr algn="ctr">
                        <a:defRPr sz="1600"/>
                      </a:pPr>
                      <a:r>
                        <a:t>Aaron Rodgers</a:t>
                      </a:r>
                    </a:p>
                  </a:txBody>
                  <a:tcPr/>
                </a:tc>
                <a:tc>
                  <a:txBody>
                    <a:bodyPr/>
                    <a:lstStyle/>
                    <a:p>
                      <a:pPr algn="ctr">
                        <a:defRPr sz="1600"/>
                      </a:pPr>
                      <a:r>
                        <a:t>GB</a:t>
                      </a:r>
                    </a:p>
                  </a:txBody>
                  <a:tcPr/>
                </a:tc>
                <a:tc>
                  <a:txBody>
                    <a:bodyPr/>
                    <a:lstStyle/>
                    <a:p>
                      <a:pPr algn="ctr"/>
                      <a:r>
                        <a:rPr sz="1600">
                          <a:latin typeface="Cambria Math"/>
                        </a:rPr>
                        <a:t>2</a:t>
                      </a:r>
                    </a:p>
                  </a:txBody>
                  <a:tcPr/>
                </a:tc>
                <a:tc>
                  <a:txBody>
                    <a:bodyPr/>
                    <a:lstStyle/>
                    <a:p>
                      <a:pPr algn="ctr"/>
                      <a:r>
                        <a:rPr sz="1600">
                          <a:latin typeface="Cambria Math"/>
                        </a:rPr>
                        <a:t>49</a:t>
                      </a:r>
                    </a:p>
                  </a:txBody>
                  <a:tcPr/>
                </a:tc>
                <a:extLst>
                  <a:ext uri="{0D108BD9-81ED-4DB2-BD59-A6C34878D82A}">
                    <a16:rowId xmlns:a16="http://schemas.microsoft.com/office/drawing/2014/main" val="10007"/>
                  </a:ext>
                </a:extLst>
              </a:tr>
              <a:tr h="370840">
                <a:tc>
                  <a:txBody>
                    <a:bodyPr/>
                    <a:lstStyle/>
                    <a:p>
                      <a:pPr algn="ctr">
                        <a:defRPr sz="1600"/>
                      </a:pPr>
                      <a:r>
                        <a:t>Tom Brady</a:t>
                      </a:r>
                    </a:p>
                  </a:txBody>
                  <a:tcPr/>
                </a:tc>
                <a:tc>
                  <a:txBody>
                    <a:bodyPr/>
                    <a:lstStyle/>
                    <a:p>
                      <a:pPr algn="ctr">
                        <a:defRPr sz="1600"/>
                      </a:pPr>
                      <a:r>
                        <a:t>NE</a:t>
                      </a:r>
                    </a:p>
                  </a:txBody>
                  <a:tcPr/>
                </a:tc>
                <a:tc>
                  <a:txBody>
                    <a:bodyPr/>
                    <a:lstStyle/>
                    <a:p>
                      <a:pPr algn="ctr"/>
                      <a:r>
                        <a:rPr sz="1600">
                          <a:latin typeface="Cambria Math"/>
                        </a:rPr>
                        <a:t>11</a:t>
                      </a:r>
                    </a:p>
                  </a:txBody>
                  <a:tcPr/>
                </a:tc>
                <a:tc>
                  <a:txBody>
                    <a:bodyPr/>
                    <a:lstStyle/>
                    <a:p>
                      <a:pPr algn="ctr"/>
                      <a:r>
                        <a:rPr sz="1600">
                          <a:latin typeface="Cambria Math"/>
                        </a:rPr>
                        <a:t>21</a:t>
                      </a:r>
                    </a:p>
                  </a:txBody>
                  <a:tcPr/>
                </a:tc>
                <a:extLst>
                  <a:ext uri="{0D108BD9-81ED-4DB2-BD59-A6C34878D82A}">
                    <a16:rowId xmlns:a16="http://schemas.microsoft.com/office/drawing/2014/main" val="10008"/>
                  </a:ext>
                </a:extLst>
              </a:tr>
              <a:tr h="370840">
                <a:tc>
                  <a:txBody>
                    <a:bodyPr/>
                    <a:lstStyle/>
                    <a:p>
                      <a:pPr algn="ctr">
                        <a:defRPr sz="1600"/>
                      </a:pPr>
                      <a:r>
                        <a:t>Philip Rivers</a:t>
                      </a:r>
                    </a:p>
                  </a:txBody>
                  <a:tcPr/>
                </a:tc>
                <a:tc>
                  <a:txBody>
                    <a:bodyPr/>
                    <a:lstStyle/>
                    <a:p>
                      <a:pPr algn="ctr">
                        <a:defRPr sz="1600"/>
                      </a:pPr>
                      <a:r>
                        <a:t>LAC</a:t>
                      </a:r>
                    </a:p>
                  </a:txBody>
                  <a:tcPr/>
                </a:tc>
                <a:tc>
                  <a:txBody>
                    <a:bodyPr/>
                    <a:lstStyle/>
                    <a:p>
                      <a:pPr algn="ctr"/>
                      <a:r>
                        <a:rPr sz="1600">
                          <a:latin typeface="Cambria Math"/>
                        </a:rPr>
                        <a:t>12</a:t>
                      </a:r>
                    </a:p>
                  </a:txBody>
                  <a:tcPr/>
                </a:tc>
                <a:tc>
                  <a:txBody>
                    <a:bodyPr/>
                    <a:lstStyle/>
                    <a:p>
                      <a:pPr algn="ctr"/>
                      <a:r>
                        <a:rPr sz="1600">
                          <a:latin typeface="Cambria Math"/>
                        </a:rPr>
                        <a:t>32</a:t>
                      </a:r>
                    </a:p>
                  </a:txBody>
                  <a:tcPr/>
                </a:tc>
                <a:extLst>
                  <a:ext uri="{0D108BD9-81ED-4DB2-BD59-A6C34878D82A}">
                    <a16:rowId xmlns:a16="http://schemas.microsoft.com/office/drawing/2014/main" val="10009"/>
                  </a:ext>
                </a:extLst>
              </a:tr>
              <a:tr h="370840">
                <a:tc>
                  <a:txBody>
                    <a:bodyPr/>
                    <a:lstStyle/>
                    <a:p>
                      <a:pPr algn="ctr">
                        <a:defRPr sz="1600"/>
                      </a:pPr>
                      <a:r>
                        <a:t>Eli Manning</a:t>
                      </a:r>
                    </a:p>
                  </a:txBody>
                  <a:tcPr/>
                </a:tc>
                <a:tc>
                  <a:txBody>
                    <a:bodyPr/>
                    <a:lstStyle/>
                    <a:p>
                      <a:pPr algn="ctr">
                        <a:defRPr sz="1600"/>
                      </a:pPr>
                      <a:r>
                        <a:t>NYG</a:t>
                      </a:r>
                    </a:p>
                  </a:txBody>
                  <a:tcPr/>
                </a:tc>
                <a:tc>
                  <a:txBody>
                    <a:bodyPr/>
                    <a:lstStyle/>
                    <a:p>
                      <a:pPr algn="ctr"/>
                      <a:r>
                        <a:rPr sz="1600">
                          <a:latin typeface="Cambria Math"/>
                        </a:rPr>
                        <a:t>11</a:t>
                      </a:r>
                    </a:p>
                  </a:txBody>
                  <a:tcPr/>
                </a:tc>
                <a:tc>
                  <a:txBody>
                    <a:bodyPr/>
                    <a:lstStyle/>
                    <a:p>
                      <a:pPr algn="ctr"/>
                      <a:r>
                        <a:rPr sz="1600">
                          <a:latin typeface="Cambria Math"/>
                        </a:rPr>
                        <a:t>47</a:t>
                      </a:r>
                    </a:p>
                  </a:txBody>
                  <a:tcPr/>
                </a:tc>
                <a:extLst>
                  <a:ext uri="{0D108BD9-81ED-4DB2-BD59-A6C34878D82A}">
                    <a16:rowId xmlns:a16="http://schemas.microsoft.com/office/drawing/2014/main" val="10010"/>
                  </a:ext>
                </a:extLst>
              </a:tr>
              <a:tr h="370840">
                <a:tc>
                  <a:txBody>
                    <a:bodyPr/>
                    <a:lstStyle/>
                    <a:p>
                      <a:pPr algn="ctr">
                        <a:defRPr sz="1600"/>
                      </a:pPr>
                      <a:r>
                        <a:t>Kirk Cousins</a:t>
                      </a:r>
                    </a:p>
                  </a:txBody>
                  <a:tcPr/>
                </a:tc>
                <a:tc>
                  <a:txBody>
                    <a:bodyPr/>
                    <a:lstStyle/>
                    <a:p>
                      <a:pPr algn="ctr">
                        <a:defRPr sz="1600"/>
                      </a:pPr>
                      <a:r>
                        <a:t>MIN</a:t>
                      </a:r>
                    </a:p>
                  </a:txBody>
                  <a:tcPr/>
                </a:tc>
                <a:tc>
                  <a:txBody>
                    <a:bodyPr/>
                    <a:lstStyle/>
                    <a:p>
                      <a:pPr algn="ctr"/>
                      <a:r>
                        <a:rPr sz="1600">
                          <a:latin typeface="Cambria Math"/>
                        </a:rPr>
                        <a:t>10</a:t>
                      </a:r>
                    </a:p>
                  </a:txBody>
                  <a:tcPr/>
                </a:tc>
                <a:tc>
                  <a:txBody>
                    <a:bodyPr/>
                    <a:lstStyle/>
                    <a:p>
                      <a:pPr algn="ctr"/>
                      <a:r>
                        <a:rPr sz="1600" dirty="0">
                          <a:latin typeface="Cambria Math"/>
                        </a:rPr>
                        <a:t>40</a:t>
                      </a:r>
                    </a:p>
                  </a:txBody>
                  <a:tcPr/>
                </a:tc>
                <a:extLst>
                  <a:ext uri="{0D108BD9-81ED-4DB2-BD59-A6C34878D82A}">
                    <a16:rowId xmlns:a16="http://schemas.microsoft.com/office/drawing/2014/main" val="10011"/>
                  </a:ext>
                </a:extLst>
              </a:tr>
            </a:tbl>
          </a:graphicData>
        </a:graphic>
      </p:graphicFrame>
      <p:sp>
        <p:nvSpPr>
          <p:cNvPr id="4" name="Text Placeholder 2">
            <a:extLst>
              <a:ext uri="{FF2B5EF4-FFF2-40B4-BE49-F238E27FC236}">
                <a16:creationId xmlns:a16="http://schemas.microsoft.com/office/drawing/2014/main" id="{3FC213E4-CD76-4388-A5D0-09D651F5CD67}"/>
              </a:ext>
            </a:extLst>
          </p:cNvPr>
          <p:cNvSpPr txBox="1">
            <a:spLocks/>
          </p:cNvSpPr>
          <p:nvPr/>
        </p:nvSpPr>
        <p:spPr>
          <a:xfrm>
            <a:off x="457200" y="5458339"/>
            <a:ext cx="8229600" cy="71386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t>Source: ESPN. “NFL Player Passing Statistics – 2018.” http://www.espn.com/nfl/statistics/player (14 Feb. 2019).</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will use the </a:t>
                </a:r>
                <a14:m>
                  <m:oMath xmlns:m="http://schemas.openxmlformats.org/officeDocument/2006/math">
                    <m:r>
                      <a:rPr>
                        <a:latin typeface="Cambria Math" panose="02040503050406030204" pitchFamily="18" charset="0"/>
                      </a:rPr>
                      <m:t>𝑡</m:t>
                    </m:r>
                  </m:oMath>
                </a14:m>
                <a:r>
                  <a:rPr sz="2800"/>
                  <a:t>-test statistic presented previously in this section along with a significance level of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a:t> to perform this hypothesis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sz="2800"/>
                </a:pPr>
                <a:r>
                  <a:rPr sz="2800"/>
                  <a:t>We need to begin by calculating the correlation coefficient, </a:t>
                </a:r>
                <a14:m>
                  <m:oMath xmlns:m="http://schemas.openxmlformats.org/officeDocument/2006/math">
                    <m:r>
                      <a:rPr>
                        <a:latin typeface="Cambria Math" panose="02040503050406030204" pitchFamily="18" charset="0"/>
                      </a:rPr>
                      <m:t>𝑟</m:t>
                    </m:r>
                  </m:oMath>
                </a14:m>
                <a:r>
                  <a:rPr sz="2800"/>
                  <a:t>. If using a TI-83/84 Plus, enter the number of parking tickets into </a:t>
                </a:r>
                <a:r>
                  <a:rPr sz="2800" b="1"/>
                  <a:t>L1</a:t>
                </a:r>
                <a:r>
                  <a:rPr sz="2800"/>
                  <a:t> and the GPAs in </a:t>
                </a:r>
                <a:r>
                  <a:rPr sz="2800" b="1"/>
                  <a:t>L2</a:t>
                </a:r>
                <a:r>
                  <a:rPr sz="2800"/>
                  <a:t>. Under the </a:t>
                </a:r>
                <a:r>
                  <a:rPr sz="2800" b="1"/>
                  <a:t>STAT &gt; CALC</a:t>
                </a:r>
                <a:r>
                  <a:rPr sz="2800"/>
                  <a:t> menu, use option </a:t>
                </a:r>
                <a:r>
                  <a:rPr sz="2800" b="1"/>
                  <a:t>LinReg(ax+b)</a:t>
                </a:r>
                <a:r>
                  <a:rPr sz="2800"/>
                  <a:t>. The output is shown in the margin. Note that </a:t>
                </a:r>
                <a14:m>
                  <m:oMath xmlns:m="http://schemas.openxmlformats.org/officeDocument/2006/math">
                    <m:r>
                      <a:rPr>
                        <a:latin typeface="Cambria Math" panose="02040503050406030204" pitchFamily="18" charset="0"/>
                      </a:rPr>
                      <m:t>𝑟</m:t>
                    </m:r>
                    <m:r>
                      <a:rPr>
                        <a:latin typeface="Cambria Math" panose="02040503050406030204" pitchFamily="18" charset="0"/>
                      </a:rPr>
                      <m:t>≈−0.586619</m:t>
                    </m:r>
                  </m:oMath>
                </a14:m>
                <a:r>
                  <a:rPr sz="2800"/>
                  <a:t>. We rounded </a:t>
                </a:r>
                <a14:m>
                  <m:oMath xmlns:m="http://schemas.openxmlformats.org/officeDocument/2006/math">
                    <m:r>
                      <a:rPr>
                        <a:latin typeface="Cambria Math" panose="02040503050406030204" pitchFamily="18" charset="0"/>
                      </a:rPr>
                      <m:t>𝑟</m:t>
                    </m:r>
                  </m:oMath>
                </a14:m>
                <a:r>
                  <a:rPr sz="2800"/>
                  <a:t> to six decimal places, rather than three decimal places, to avoid additional rounding error in the following calculation of the test statistic.</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778" b="-1595"/>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p:pic>
        <p:nvPicPr>
          <p:cNvPr id="5" name="Content Placeholder 4">
            <a:extLst>
              <a:ext uri="{FF2B5EF4-FFF2-40B4-BE49-F238E27FC236}">
                <a16:creationId xmlns:a16="http://schemas.microsoft.com/office/drawing/2014/main" id="{4E488717-D069-4483-87ED-DF163CB154B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Therefore, </a:t>
                </a:r>
                <a14:m>
                  <m:oMath xmlns:m="http://schemas.openxmlformats.org/officeDocument/2006/math">
                    <m:r>
                      <a:rPr>
                        <a:latin typeface="Cambria Math" panose="02040503050406030204" pitchFamily="18" charset="0"/>
                      </a:rPr>
                      <m:t>𝑟</m:t>
                    </m:r>
                    <m:r>
                      <a:rPr>
                        <a:latin typeface="Cambria Math" panose="02040503050406030204" pitchFamily="18" charset="0"/>
                      </a:rPr>
                      <m:t>≈−0.586619</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=15</m:t>
                    </m:r>
                  </m:oMath>
                </a14:m>
                <a:r>
                  <a:rPr sz="2800"/>
                  <a:t>. Substituting these values into the formula for the </a:t>
                </a:r>
                <a14:m>
                  <m:oMath xmlns:m="http://schemas.openxmlformats.org/officeDocument/2006/math">
                    <m:r>
                      <a:rPr>
                        <a:latin typeface="Cambria Math" panose="02040503050406030204" pitchFamily="18" charset="0"/>
                      </a:rPr>
                      <m:t>𝑡</m:t>
                    </m:r>
                  </m:oMath>
                </a14:m>
                <a:r>
                  <a:rPr sz="2800"/>
                  <a:t>-test statistic yields the following.</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num>
                                <m:den>
                                  <m:r>
                                    <a:rPr>
                                      <a:latin typeface="Cambria Math" panose="02040503050406030204" pitchFamily="18" charset="0"/>
                                    </a:rPr>
                                    <m:t>𝑛</m:t>
                                  </m:r>
                                  <m:r>
                                    <a:rPr>
                                      <a:latin typeface="Cambria Math" panose="02040503050406030204" pitchFamily="18" charset="0"/>
                                    </a:rPr>
                                    <m:t>−2</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−0.586619</m:t>
                          </m:r>
                        </m:num>
                        <m:den>
                          <m:rad>
                            <m:radPr>
                              <m:degHide m:val="on"/>
                              <m:ctrlPr>
                                <a:rPr i="1">
                                  <a:latin typeface="Cambria Math" panose="02040503050406030204" pitchFamily="18" charset="0"/>
                                </a:rPr>
                              </m:ctrlPr>
                            </m:radPr>
                            <m:deg/>
                            <m:e>
                              <m:f>
                                <m:fPr>
                                  <m:ctrlPr>
                                    <a:rPr i="1">
                                      <a:latin typeface="Cambria Math" panose="02040503050406030204" pitchFamily="18" charset="0"/>
                                    </a:rPr>
                                  </m:ctrlPr>
                                </m:fPr>
                                <m:num>
                                  <m:r>
                                    <a:rPr>
                                      <a:latin typeface="Cambria Math" panose="02040503050406030204" pitchFamily="18" charset="0"/>
                                    </a:rPr>
                                    <m:t>1−</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−0.586619</m:t>
                                          </m:r>
                                        </m:e>
                                      </m:d>
                                    </m:e>
                                    <m:sup>
                                      <m:r>
                                        <a:rPr>
                                          <a:latin typeface="Cambria Math" panose="02040503050406030204" pitchFamily="18" charset="0"/>
                                        </a:rPr>
                                        <m:t>2</m:t>
                                      </m:r>
                                    </m:sup>
                                  </m:sSup>
                                </m:num>
                                <m:den>
                                  <m:r>
                                    <a:rPr>
                                      <a:latin typeface="Cambria Math" panose="02040503050406030204" pitchFamily="18" charset="0"/>
                                    </a:rPr>
                                    <m:t>15−2</m:t>
                                  </m:r>
                                </m:den>
                              </m:f>
                            </m:e>
                          </m:rad>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𝑡</m:t>
                          </m:r>
                        </m:e>
                      </m:phant>
                      <m:r>
                        <a:rPr>
                          <a:latin typeface="Cambria Math" panose="02040503050406030204" pitchFamily="18" charset="0"/>
                        </a:rPr>
                        <m:t>≈−2.612</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400" dirty="0"/>
              <a:t>Example 12.1.6: Hypothesis Test to Determine if the Linear Relationship between Two Variables Is Significant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Step 4: Draw a conclusion and interpret the decision.</a:t>
                </a:r>
              </a:p>
              <a:p>
                <a:pPr>
                  <a:defRPr sz="2800"/>
                </a:pPr>
                <a:r>
                  <a:rPr sz="2800" dirty="0"/>
                  <a:t>We will use rejection regions in this example to draw the conclusion. Since the sample size for this example is </a:t>
                </a:r>
                <a:r>
                  <a:rPr sz="2800" dirty="0">
                    <a:latin typeface="Cambria Math"/>
                  </a:rPr>
                  <a:t>15</a:t>
                </a:r>
                <a:r>
                  <a:rPr sz="2800" dirty="0"/>
                  <a:t>, the number of degrees of freedom is </a:t>
                </a:r>
                <a14:m>
                  <m:oMath xmlns:m="http://schemas.openxmlformats.org/officeDocument/2006/math">
                    <m:r>
                      <a:rPr>
                        <a:latin typeface="Cambria Math" panose="02040503050406030204" pitchFamily="18" charset="0"/>
                      </a:rPr>
                      <m:t>𝑛</m:t>
                    </m:r>
                    <m:r>
                      <a:rPr>
                        <a:latin typeface="Cambria Math" panose="02040503050406030204" pitchFamily="18" charset="0"/>
                      </a:rPr>
                      <m:t>−2=15−2=13</m:t>
                    </m:r>
                  </m:oMath>
                </a14:m>
                <a:r>
                  <a:rPr sz="2800" dirty="0"/>
                  <a:t>. Using the </a:t>
                </a:r>
                <a14:m>
                  <m:oMath xmlns:m="http://schemas.openxmlformats.org/officeDocument/2006/math">
                    <m:r>
                      <a:rPr>
                        <a:latin typeface="Cambria Math" panose="02040503050406030204" pitchFamily="18" charset="0"/>
                      </a:rPr>
                      <m:t>𝑡</m:t>
                    </m:r>
                  </m:oMath>
                </a14:m>
                <a:r>
                  <a:rPr sz="2800" dirty="0"/>
                  <a:t>-distribution table or appropriate technology, we find the critical value for this test,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r>
                      <a:rPr>
                        <a:latin typeface="Cambria Math" panose="02040503050406030204" pitchFamily="18" charset="0"/>
                      </a:rPr>
                      <m:t>=2.160</m:t>
                    </m:r>
                  </m:oMath>
                </a14:m>
                <a:r>
                  <a:rPr sz="2800" dirty="0"/>
                  <a:t>. So we will 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|≥2.160</m:t>
                    </m:r>
                  </m:oMath>
                </a14:m>
                <a:r>
                  <a:rPr sz="2800" dirty="0"/>
                  <a:t>.</a:t>
                </a:r>
              </a:p>
              <a:p>
                <a:pPr>
                  <a:defRPr sz="2800"/>
                </a:pPr>
                <a:r>
                  <a:rPr sz="2800" dirty="0"/>
                  <a:t>Since </a:t>
                </a:r>
                <a14:m>
                  <m:oMath xmlns:m="http://schemas.openxmlformats.org/officeDocument/2006/math">
                    <m:r>
                      <a:rPr>
                        <a:latin typeface="Cambria Math" panose="02040503050406030204" pitchFamily="18" charset="0"/>
                      </a:rPr>
                      <m:t>|</m:t>
                    </m:r>
                    <m:r>
                      <a:rPr>
                        <a:latin typeface="Cambria Math" panose="02040503050406030204" pitchFamily="18" charset="0"/>
                      </a:rPr>
                      <m:t>𝑡</m:t>
                    </m:r>
                    <m:r>
                      <a:rPr>
                        <a:latin typeface="Cambria Math" panose="02040503050406030204" pitchFamily="18" charset="0"/>
                      </a:rPr>
                      <m:t>|≈2.612</m:t>
                    </m:r>
                  </m:oMath>
                </a14:m>
                <a:r>
                  <a:rPr sz="2800" dirty="0"/>
                  <a:t> and </a:t>
                </a:r>
                <a14:m>
                  <m:oMath xmlns:m="http://schemas.openxmlformats.org/officeDocument/2006/math">
                    <m:r>
                      <a:rPr>
                        <a:latin typeface="Cambria Math" panose="02040503050406030204" pitchFamily="18" charset="0"/>
                      </a:rPr>
                      <m:t>2.612≥2.160</m:t>
                    </m:r>
                  </m:oMath>
                </a14:m>
                <a:r>
                  <a:rPr sz="2800" dirty="0"/>
                  <a:t>, the test statistic falls in the rejection region. Thus, we reject the null hypothesis. Therefore, there is sufficient evidence at the </a:t>
                </a:r>
                <a:r>
                  <a:rPr sz="2800" dirty="0">
                    <a:latin typeface="Cambria Math"/>
                  </a:rPr>
                  <a:t>0.05</a:t>
                </a:r>
                <a:r>
                  <a:rPr sz="2800" dirty="0"/>
                  <a:t> level of significance to support the claim that there is a significant linear relationship between the number of parking tickets a student receives during a semester and the student's </a:t>
                </a:r>
                <a:r>
                  <a:rPr sz="2800" b="1" dirty="0"/>
                  <a:t>GPA</a:t>
                </a:r>
                <a:r>
                  <a:rPr sz="2800" dirty="0"/>
                  <a:t> during the same semester.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1778"/>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a:xfrm>
            <a:off x="457200" y="1082078"/>
            <a:ext cx="8229600" cy="4861522"/>
          </a:xfrm>
        </p:spPr>
        <p:txBody>
          <a:bodyPr>
            <a:normAutofit/>
          </a:bodyPr>
          <a:lstStyle/>
          <a:p>
            <a:r>
              <a:rPr sz="2800" dirty="0"/>
              <a:t>Do you think it is always true that there is a linear relationship between a student’s </a:t>
            </a:r>
            <a:r>
              <a:rPr sz="2800" b="1" dirty="0"/>
              <a:t>GPA</a:t>
            </a:r>
            <a:r>
              <a:rPr sz="2800" dirty="0"/>
              <a:t> in a semester and the number of parking tickets the student receives in that semester? Would you ever say that a cause‑and-effect relationship exists between the variables? Is it possible that a third factor is influencing both </a:t>
            </a:r>
            <a:r>
              <a:rPr sz="2800" b="1" dirty="0"/>
              <a:t>GPA</a:t>
            </a:r>
            <a:r>
              <a:rPr sz="2800" dirty="0"/>
              <a:t> and the number of parking tickets received? Is this sample necessarily representative of the entire population? It is always important to ask questions such as these when considering whether a linear relationship between two variables is statistically significant.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Coefficient Of Determination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lgn="ctr">
                  <a:defRPr sz="2800" b="1"/>
                </a:pPr>
                <a:r>
                  <a:t>Definition</a:t>
                </a:r>
              </a:p>
              <a:p>
                <a:pPr>
                  <a:defRPr sz="2800"/>
                </a:pPr>
                <a:r>
                  <a:rPr sz="2800"/>
                  <a:t>The </a:t>
                </a:r>
                <a:r>
                  <a:rPr sz="2800" b="1"/>
                  <a:t>coefficient of determination</a:t>
                </a:r>
                <a:r>
                  <a:rPr sz="280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a:t>, is a measure of the proportion of the variation in the response variable (</a:t>
                </a:r>
                <a14:m>
                  <m:oMath xmlns:m="http://schemas.openxmlformats.org/officeDocument/2006/math">
                    <m:r>
                      <a:rPr>
                        <a:latin typeface="Cambria Math" panose="02040503050406030204" pitchFamily="18" charset="0"/>
                      </a:rPr>
                      <m:t>𝑦</m:t>
                    </m:r>
                  </m:oMath>
                </a14:m>
                <a:r>
                  <a:rPr sz="2800"/>
                  <a:t>) that can be associated with the variation in the explanatory variable (</a:t>
                </a:r>
                <a14:m>
                  <m:oMath xmlns:m="http://schemas.openxmlformats.org/officeDocument/2006/math">
                    <m:r>
                      <a:rPr>
                        <a:latin typeface="Cambria Math" panose="02040503050406030204" pitchFamily="18" charset="0"/>
                      </a:rPr>
                      <m:t>𝑥</m:t>
                    </m:r>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107" b="-5128"/>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Round the coefficient of determination,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oMath>
                </a14:m>
                <a:r>
                  <a:rPr sz="2800"/>
                  <a:t>, to three decimal places, just as we do for the correlation coefficient.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b="-6667"/>
                </a:stretch>
              </a:blipFill>
            </p:spPr>
            <p:txBody>
              <a:bodyPr/>
              <a:lstStyle/>
              <a:p>
                <a:r>
                  <a:rPr lang="en-US">
                    <a:noFill/>
                  </a:rPr>
                  <a:t> </a:t>
                </a:r>
              </a:p>
            </p:txBody>
          </p:sp>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A0DC-C5A6-4A9F-9B1C-73412F45CEAB}"/>
              </a:ext>
            </a:extLst>
          </p:cNvPr>
          <p:cNvSpPr>
            <a:spLocks noGrp="1"/>
          </p:cNvSpPr>
          <p:nvPr>
            <p:ph type="title"/>
          </p:nvPr>
        </p:nvSpPr>
        <p:spPr/>
        <p:txBody>
          <a:bodyPr/>
          <a:lstStyle/>
          <a:p>
            <a:r>
              <a:rPr lang="en-US" dirty="0"/>
              <a:t>Technology</a:t>
            </a:r>
          </a:p>
        </p:txBody>
      </p:sp>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413C145B-25B0-4E7E-BDB6-FC0770A8971B}"/>
                  </a:ext>
                </a:extLst>
              </p:cNvPr>
              <p:cNvSpPr>
                <a:spLocks noGrp="1"/>
              </p:cNvSpPr>
              <p:nvPr>
                <p:ph type="body" sz="quarter" idx="10"/>
              </p:nvPr>
            </p:nvSpPr>
            <p:spPr>
              <a:xfrm>
                <a:off x="457200" y="1082675"/>
                <a:ext cx="8229600" cy="4937125"/>
              </a:xfrm>
            </p:spPr>
            <p:txBody>
              <a:bodyPr>
                <a:normAutofit lnSpcReduction="10000"/>
              </a:bodyPr>
              <a:lstStyle/>
              <a:p>
                <a:r>
                  <a:rPr lang="en-US" dirty="0"/>
                  <a:t>Note that the coefficient of determination can be found using a TI-83/84 Plus calculator using the same set of commands that we used to find the correlation coefficient. After entering the </a:t>
                </a:r>
                <a14:m>
                  <m:oMath xmlns:m="http://schemas.openxmlformats.org/officeDocument/2006/math">
                    <m:r>
                      <a:rPr lang="en-US" b="0" i="1" smtClean="0">
                        <a:latin typeface="Cambria Math" panose="02040503050406030204" pitchFamily="18" charset="0"/>
                      </a:rPr>
                      <m:t>𝑥</m:t>
                    </m:r>
                  </m:oMath>
                </a14:m>
                <a:r>
                  <a:rPr lang="en-US" dirty="0"/>
                  <a:t> and </a:t>
                </a:r>
                <a14:m>
                  <m:oMath xmlns:m="http://schemas.openxmlformats.org/officeDocument/2006/math">
                    <m:r>
                      <a:rPr lang="en-US" b="0" i="1" smtClean="0">
                        <a:latin typeface="Cambria Math" panose="02040503050406030204" pitchFamily="18" charset="0"/>
                      </a:rPr>
                      <m:t>𝑦</m:t>
                    </m:r>
                  </m:oMath>
                </a14:m>
                <a:r>
                  <a:rPr lang="en-US" dirty="0"/>
                  <a:t> data in lists </a:t>
                </a:r>
                <a:r>
                  <a:rPr lang="en-US" b="1" dirty="0"/>
                  <a:t>L1</a:t>
                </a:r>
                <a:r>
                  <a:rPr lang="en-US" dirty="0"/>
                  <a:t> and </a:t>
                </a:r>
                <a:r>
                  <a:rPr lang="en-US" b="1" dirty="0"/>
                  <a:t>L2</a:t>
                </a:r>
                <a:r>
                  <a:rPr lang="en-US" dirty="0"/>
                  <a:t>, respectively, and then pressing </a:t>
                </a:r>
                <a:r>
                  <a:rPr lang="en-US" b="1" dirty="0"/>
                  <a:t>STAT</a:t>
                </a:r>
                <a:r>
                  <a:rPr lang="en-US" dirty="0"/>
                  <a:t> and choosing </a:t>
                </a:r>
                <a:r>
                  <a:rPr lang="en-US" b="1" dirty="0"/>
                  <a:t>CALC</a:t>
                </a:r>
                <a:r>
                  <a:rPr lang="en-US" dirty="0"/>
                  <a:t> and option </a:t>
                </a:r>
                <a:r>
                  <a:rPr lang="en-US" b="1" dirty="0" err="1"/>
                  <a:t>LinReg</a:t>
                </a:r>
                <a:r>
                  <a:rPr lang="en-US" b="1" dirty="0"/>
                  <a:t>(</a:t>
                </a:r>
                <a:r>
                  <a:rPr lang="en-US" b="1" dirty="0" err="1"/>
                  <a:t>ax+b</a:t>
                </a:r>
                <a:r>
                  <a:rPr lang="en-US" b="1" dirty="0"/>
                  <a:t>)</a:t>
                </a:r>
                <a:r>
                  <a:rPr lang="en-US" dirty="0"/>
                  <a:t>,</a:t>
                </a:r>
                <a:r>
                  <a:rPr lang="en-US" b="1" dirty="0"/>
                  <a:t> </a:t>
                </a:r>
                <a:r>
                  <a:rPr lang="en-US" dirty="0"/>
                  <a:t>the coefficient of determination is given directly above the correlation coefficient as shown in the output screen below. For more detailed instructions go to stat.hawkeslearning.com and navigate to </a:t>
                </a:r>
              </a:p>
              <a:p>
                <a:r>
                  <a:rPr lang="en-US" b="1" dirty="0"/>
                  <a:t>Technology Instructions &gt; Regression &gt; Coefficient of Determination</a:t>
                </a:r>
                <a:r>
                  <a:rPr lang="en-US" dirty="0"/>
                  <a:t>.</a:t>
                </a:r>
                <a:endParaRPr sz="2800" b="1" dirty="0"/>
              </a:p>
            </p:txBody>
          </p:sp>
        </mc:Choice>
        <mc:Fallback xmlns="">
          <p:sp>
            <p:nvSpPr>
              <p:cNvPr id="8" name="Text Placeholder 2">
                <a:extLst>
                  <a:ext uri="{FF2B5EF4-FFF2-40B4-BE49-F238E27FC236}">
                    <a16:creationId xmlns:a16="http://schemas.microsoft.com/office/drawing/2014/main" id="{413C145B-25B0-4E7E-BDB6-FC0770A8971B}"/>
                  </a:ext>
                </a:extLst>
              </p:cNvPr>
              <p:cNvSpPr>
                <a:spLocks noGrp="1" noRot="1" noChangeAspect="1" noMove="1" noResize="1" noEditPoints="1" noAdjustHandles="1" noChangeArrowheads="1" noChangeShapeType="1" noTextEdit="1"/>
              </p:cNvSpPr>
              <p:nvPr>
                <p:ph type="body" sz="quarter" idx="10"/>
              </p:nvPr>
            </p:nvSpPr>
            <p:spPr>
              <a:xfrm>
                <a:off x="457200" y="1082675"/>
                <a:ext cx="8229600" cy="4937125"/>
              </a:xfrm>
              <a:blipFill>
                <a:blip r:embed="rId2"/>
                <a:stretch>
                  <a:fillRect l="-1328" t="-1840" r="-1993" b="-123"/>
                </a:stretch>
              </a:blipFill>
            </p:spPr>
            <p:txBody>
              <a:bodyPr/>
              <a:lstStyle/>
              <a:p>
                <a:r>
                  <a:rPr lang="en-US">
                    <a:noFill/>
                  </a:rPr>
                  <a:t> </a:t>
                </a:r>
              </a:p>
            </p:txBody>
          </p:sp>
        </mc:Fallback>
      </mc:AlternateContent>
    </p:spTree>
    <p:extLst>
      <p:ext uri="{BB962C8B-B14F-4D97-AF65-F5344CB8AC3E}">
        <p14:creationId xmlns:p14="http://schemas.microsoft.com/office/powerpoint/2010/main" val="3375785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2317D-6041-44DC-BC07-9223A1C3E0C2}"/>
              </a:ext>
            </a:extLst>
          </p:cNvPr>
          <p:cNvSpPr>
            <a:spLocks noGrp="1"/>
          </p:cNvSpPr>
          <p:nvPr>
            <p:ph type="title"/>
          </p:nvPr>
        </p:nvSpPr>
        <p:spPr/>
        <p:txBody>
          <a:bodyPr/>
          <a:lstStyle/>
          <a:p>
            <a:r>
              <a:rPr lang="en-US" dirty="0"/>
              <a:t>Technology</a:t>
            </a:r>
          </a:p>
        </p:txBody>
      </p:sp>
      <p:pic>
        <p:nvPicPr>
          <p:cNvPr id="5" name="Picture 4" descr="A picture containing table&#10;&#10;Description automatically generated">
            <a:extLst>
              <a:ext uri="{FF2B5EF4-FFF2-40B4-BE49-F238E27FC236}">
                <a16:creationId xmlns:a16="http://schemas.microsoft.com/office/drawing/2014/main" id="{8B4BB97B-32CC-4601-94D4-C5051A221A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189" y="1905126"/>
            <a:ext cx="4571622" cy="3047748"/>
          </a:xfrm>
          <a:prstGeom prst="rect">
            <a:avLst/>
          </a:prstGeom>
        </p:spPr>
      </p:pic>
    </p:spTree>
    <p:extLst>
      <p:ext uri="{BB962C8B-B14F-4D97-AF65-F5344CB8AC3E}">
        <p14:creationId xmlns:p14="http://schemas.microsoft.com/office/powerpoint/2010/main" val="2404065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12.1.1: Creating a Scatter Plot to Identify Trends in Data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We might assume that the more pressure a defense puts on a quarterback, the more likely he will be to throw an interception. If we use sacks as a measure of defensive pressure, then the number of sacks might explain the number of interceptions. Therefore, let's use the number of sacks as our explanatory variable on the </a:t>
                </a:r>
                <a14:m>
                  <m:oMath xmlns:m="http://schemas.openxmlformats.org/officeDocument/2006/math">
                    <m:r>
                      <a:rPr>
                        <a:latin typeface="Cambria Math" panose="02040503050406030204" pitchFamily="18" charset="0"/>
                      </a:rPr>
                      <m:t>𝑥</m:t>
                    </m:r>
                  </m:oMath>
                </a14:m>
                <a:r>
                  <a:rPr sz="2800"/>
                  <a:t>-axis and the number of interceptions as our response variable on the </a:t>
                </a:r>
                <a14:m>
                  <m:oMath xmlns:m="http://schemas.openxmlformats.org/officeDocument/2006/math">
                    <m:r>
                      <a:rPr>
                        <a:latin typeface="Cambria Math" panose="02040503050406030204" pitchFamily="18" charset="0"/>
                      </a:rPr>
                      <m:t>𝑦</m:t>
                    </m:r>
                  </m:oMath>
                </a14:m>
                <a:r>
                  <a:rPr sz="2800"/>
                  <a:t>-axis.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259"/>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12.1.7: Calculating and Interpreting the Coefficient of Determination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the correlation coefficient for the relationship between the number of cups of hot chocolate sold at an outdoor skating rink and the average temperature outside for that evening is </a:t>
                </a:r>
                <a14:m>
                  <m:oMath xmlns:m="http://schemas.openxmlformats.org/officeDocument/2006/math">
                    <m:r>
                      <a:rPr>
                        <a:latin typeface="Cambria Math" panose="02040503050406030204" pitchFamily="18" charset="0"/>
                      </a:rPr>
                      <m:t>𝑟</m:t>
                    </m:r>
                    <m:r>
                      <a:rPr>
                        <a:latin typeface="Cambria Math" panose="02040503050406030204" pitchFamily="18" charset="0"/>
                      </a:rPr>
                      <m:t>=−0.65</m:t>
                    </m:r>
                  </m:oMath>
                </a14:m>
                <a:r>
                  <a:rPr sz="2800"/>
                  <a:t>, how much of the variation in number of cups of hot chocolate sold can be associated with the variation in the temperature?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96"/>
                </a:stretch>
              </a:blipFill>
            </p:spPr>
            <p:txBody>
              <a:bodyPr/>
              <a:lstStyle/>
              <a:p>
                <a:r>
                  <a:rPr lang="en-US">
                    <a:noFill/>
                  </a:rPr>
                  <a:t> </a:t>
                </a:r>
              </a:p>
            </p:txBody>
          </p:sp>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12.1.7: Calculating and Interpreting the Coefficient of Determination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Recall that the coefficient of determination tells us the amount of variation in the response variable (number of cups of hot chocolate) that is associated with the variation in the explanatory variable (temperature). </a:t>
                </a:r>
                <a:r>
                  <a:rPr sz="2800"/>
                  <a:t>Thus, the coefficient of determination for the relationship between the number of cups of hot chocolate and the temperature will tell us the proportion or percentage of the variation in the cups of hot chocolate that can be associated with the variation in temperature. </a:t>
                </a:r>
                <a:r>
                  <a:rPr sz="2800" dirty="0"/>
                  <a:t>Also, recall that the coefficient of determination is equal to the square of the correlation coefficient. Since we know that the correlation coefficient for these data is </a:t>
                </a:r>
                <a14:m>
                  <m:oMath xmlns:m="http://schemas.openxmlformats.org/officeDocument/2006/math">
                    <m:r>
                      <a:rPr>
                        <a:latin typeface="Cambria Math" panose="02040503050406030204" pitchFamily="18" charset="0"/>
                      </a:rPr>
                      <m:t>𝑟</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65</m:t>
                    </m:r>
                  </m:oMath>
                </a14:m>
                <a:r>
                  <a:rPr sz="2800" dirty="0"/>
                  <a:t>, we can calculate the coefficient of determination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𝑟</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65</m:t>
                            </m:r>
                          </m:e>
                        </m:d>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4225</m:t>
                    </m:r>
                  </m:oMath>
                </a14:m>
                <a:r>
                  <a:rPr sz="2800" dirty="0"/>
                  <a:t>. Thus, approximately </a:t>
                </a:r>
                <a14:m>
                  <m:oMath xmlns:m="http://schemas.openxmlformats.org/officeDocument/2006/math">
                    <m:r>
                      <a:rPr>
                        <a:latin typeface="Cambria Math" panose="02040503050406030204" pitchFamily="18" charset="0"/>
                      </a:rPr>
                      <m:t>42</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of the variation in the number of cups of hot chocolate sold can be associated with the variation in the average temperature that evening.</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b="-491"/>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12.1.1: Creating a Scatter Plot to Identify Trends in Data (cont.)</a:t>
            </a:r>
          </a:p>
        </p:txBody>
      </p:sp>
      <p:pic>
        <p:nvPicPr>
          <p:cNvPr id="5" name="Content Placeholder 4">
            <a:extLst>
              <a:ext uri="{FF2B5EF4-FFF2-40B4-BE49-F238E27FC236}">
                <a16:creationId xmlns:a16="http://schemas.microsoft.com/office/drawing/2014/main" id="{CB0FCA2D-5A18-4045-811F-D85C43E0DFB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6716" y="1082675"/>
            <a:ext cx="4490567" cy="484981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12.1.1: Creating a Scatter Plot to Identify Trends in Data (cont.)</a:t>
            </a:r>
          </a:p>
        </p:txBody>
      </p:sp>
      <p:sp>
        <p:nvSpPr>
          <p:cNvPr id="3" name="Text Placeholder 2"/>
          <p:cNvSpPr>
            <a:spLocks noGrp="1"/>
          </p:cNvSpPr>
          <p:nvPr>
            <p:ph type="body" sz="quarter" idx="10"/>
          </p:nvPr>
        </p:nvSpPr>
        <p:spPr/>
        <p:txBody>
          <a:bodyPr>
            <a:normAutofit/>
          </a:bodyPr>
          <a:lstStyle/>
          <a:p>
            <a:r>
              <a:rPr sz="2800"/>
              <a:t>Notice that the points fall in a linear pattern that moves downward from left to right. This type of pattern can be described as a linear relationship with a negative slope.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p:sp>
        <p:nvSpPr>
          <p:cNvPr id="3" name="Text Placeholder 2"/>
          <p:cNvSpPr>
            <a:spLocks noGrp="1"/>
          </p:cNvSpPr>
          <p:nvPr>
            <p:ph type="body" sz="quarter" idx="10"/>
          </p:nvPr>
        </p:nvSpPr>
        <p:spPr>
          <a:xfrm>
            <a:off x="457200" y="1082078"/>
            <a:ext cx="8229600" cy="4709122"/>
          </a:xfrm>
        </p:spPr>
        <p:txBody>
          <a:bodyPr>
            <a:normAutofit lnSpcReduction="10000"/>
          </a:bodyPr>
          <a:lstStyle/>
          <a:p>
            <a:r>
              <a:rPr sz="2800" dirty="0"/>
              <a:t>Statistics are used extensively in sports to describe a wide variety of aspects of the players and teams. In fact, in his article "How to predict interceptions in the </a:t>
            </a:r>
            <a:r>
              <a:rPr sz="2800" b="1" dirty="0"/>
              <a:t>NFL</a:t>
            </a:r>
            <a:r>
              <a:rPr sz="2800" dirty="0"/>
              <a:t>, backed by surprising science," Dr. Ed Feng hypothesizes that there is actually no relationship between the number of interceptions and sacks. To read more about his use of statistics to predict interceptions, and what measures actually do predict interceptions, check out his article at </a:t>
            </a:r>
            <a:r>
              <a:rPr sz="2800" b="1" dirty="0"/>
              <a:t>https://thepowerrank.com/2014/01/31/how-to-predict-interceptions-in-the-nfl-backed-by-surprising-science/</a:t>
            </a:r>
            <a:r>
              <a:rPr sz="2800" dirty="0"/>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4613</Words>
  <Application>Microsoft Office PowerPoint</Application>
  <PresentationFormat>On-screen Show (4:3)</PresentationFormat>
  <Paragraphs>353</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Courier New</vt:lpstr>
      <vt:lpstr>Cambria Math</vt:lpstr>
      <vt:lpstr>Office Theme</vt:lpstr>
      <vt:lpstr>Section 12.1</vt:lpstr>
      <vt:lpstr>Memory Booster:</vt:lpstr>
      <vt:lpstr>Explanatory Variable &amp; Response Variable</vt:lpstr>
      <vt:lpstr>Example 12.1.1: Creating a Scatter Plot to Identify Trends in Data</vt:lpstr>
      <vt:lpstr>Example 12.1.1: Creating a Scatter Plot to Identify Trends in Data (cont.)</vt:lpstr>
      <vt:lpstr>Example 12.1.1: Creating a Scatter Plot to Identify Trends in Data (cont.)</vt:lpstr>
      <vt:lpstr>Example 12.1.1: Creating a Scatter Plot to Identify Trends in Data (cont.)</vt:lpstr>
      <vt:lpstr>Example 12.1.1: Creating a Scatter Plot to Identify Trends in Data (cont.)</vt:lpstr>
      <vt:lpstr>Side Note</vt:lpstr>
      <vt:lpstr>Technology</vt:lpstr>
      <vt:lpstr>Example 12.1.2: Determining Whether a Scatter Plot Would Have a Positive Slope, Negative Slope, or Not Follow a Straight-Line Pattern</vt:lpstr>
      <vt:lpstr>Example 12.1.2: Determining Whether a Scatter Plot Would Have a Positive Slope, Negative Slope, or Not Follow a Straight-Line Pattern (cont.)</vt:lpstr>
      <vt:lpstr>Pearson Correlation Coefficient</vt:lpstr>
      <vt:lpstr>Math Symbols</vt:lpstr>
      <vt:lpstr>Formula: Pearson Correlation Coefficient</vt:lpstr>
      <vt:lpstr>Rounding Rule</vt:lpstr>
      <vt:lpstr>Example 12.1.3: Calculating the Correlation Coefficient (Using Technology)</vt:lpstr>
      <vt:lpstr>Example 12.1.3: Calculating the Correlation Coefficient (Using Technology) (cont.)</vt:lpstr>
      <vt:lpstr>Example 12.1.3: Calculating the Correlation Coefficient (Using Technology) (cont.)</vt:lpstr>
      <vt:lpstr>Example 12.1.3: Calculating the Correlation Coefficient (Using Technology) (cont.)</vt:lpstr>
      <vt:lpstr>Technology</vt:lpstr>
      <vt:lpstr>Example 12.1.3: Calculating the Correlation Coefficient (Using Technology) (cont.)</vt:lpstr>
      <vt:lpstr>Example 12.1.3: Calculating the Correlation Coefficient (Using Technology) (cont.)</vt:lpstr>
      <vt:lpstr>Technology</vt:lpstr>
      <vt:lpstr>Example 12.1.4: Describing the Linear Relationship Between Two Variables, Graphically and Numerically</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Example 12.1.4: Describing the Linear Relationship Between Two Variables, Graphically and Numerically (cont.)</vt:lpstr>
      <vt:lpstr>Determining Statistical Significance for the Pearson Correlation Coefficient</vt:lpstr>
      <vt:lpstr>Example 12.1.5: Using a Table of Critical Values to Determine Significance of a Linear Relationship</vt:lpstr>
      <vt:lpstr>Example 12.1.5: Using a Table of Critical Values to Determine Significance of a Linear Relationship (cont.)</vt:lpstr>
      <vt:lpstr>Example 12.1.5: Using a Table of Critical Values to Determine Significance of a Linear Relationship (cont.)</vt:lpstr>
      <vt:lpstr>Example 12.1.5: Using a Table of Critical Values to Determine Significance of a Linear Relationship (cont.)</vt:lpstr>
      <vt:lpstr>Example 12.1.5: Using a Table of Critical Values to Determine Significance of a Linear Relationship (cont.)</vt:lpstr>
      <vt:lpstr>Testing Linear Relationships for Significance</vt:lpstr>
      <vt:lpstr>Formula: Test Statistic for a Hypothesis Test for a Correlation Coefficient</vt:lpstr>
      <vt:lpstr>Rejection Regions for Testing Linear Relationships</vt:lpstr>
      <vt:lpstr>Conclusions Using p-Values</vt:lpstr>
      <vt:lpstr>Example 12.1.6: Hypothesis Test to Determine if the Linear Relationship between Two Variables Is Significant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Example 12.1.6: Hypothesis Test to Determine if the Linear Relationship between Two Variables Is Significant (cont.)</vt:lpstr>
      <vt:lpstr>Note</vt:lpstr>
      <vt:lpstr>Coefficient Of Determination</vt:lpstr>
      <vt:lpstr>Rounding Rule</vt:lpstr>
      <vt:lpstr>Technology</vt:lpstr>
      <vt:lpstr>Technology</vt:lpstr>
      <vt:lpstr>Example 12.1.7: Calculating and Interpreting the Coefficient of Determination</vt:lpstr>
      <vt:lpstr>Example 12.1.7: Calculating and Interpreting the Coefficient of Determination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129</cp:revision>
  <dcterms:created xsi:type="dcterms:W3CDTF">2013-04-26T14:43:13Z</dcterms:created>
  <dcterms:modified xsi:type="dcterms:W3CDTF">2020-06-03T19:51:11Z</dcterms:modified>
</cp:coreProperties>
</file>