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62"/>
  </p:notesMasterIdLst>
  <p:handoutMasterIdLst>
    <p:handoutMasterId r:id="rId63"/>
  </p:handoutMasterIdLst>
  <p:sldIdLst>
    <p:sldId id="256" r:id="rId2"/>
    <p:sldId id="257" r:id="rId3"/>
    <p:sldId id="258" r:id="rId4"/>
    <p:sldId id="259" r:id="rId5"/>
    <p:sldId id="260" r:id="rId6"/>
    <p:sldId id="261" r:id="rId7"/>
    <p:sldId id="262" r:id="rId8"/>
    <p:sldId id="263" r:id="rId9"/>
    <p:sldId id="264" r:id="rId10"/>
    <p:sldId id="310"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311" r:id="rId26"/>
    <p:sldId id="279" r:id="rId27"/>
    <p:sldId id="280" r:id="rId28"/>
    <p:sldId id="312" r:id="rId29"/>
    <p:sldId id="281" r:id="rId30"/>
    <p:sldId id="282" r:id="rId31"/>
    <p:sldId id="284" r:id="rId32"/>
    <p:sldId id="285" r:id="rId33"/>
    <p:sldId id="286" r:id="rId34"/>
    <p:sldId id="287" r:id="rId35"/>
    <p:sldId id="288" r:id="rId36"/>
    <p:sldId id="289" r:id="rId37"/>
    <p:sldId id="290" r:id="rId38"/>
    <p:sldId id="291" r:id="rId39"/>
    <p:sldId id="313" r:id="rId40"/>
    <p:sldId id="292" r:id="rId41"/>
    <p:sldId id="293" r:id="rId42"/>
    <p:sldId id="294" r:id="rId43"/>
    <p:sldId id="316"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14" r:id="rId58"/>
    <p:sldId id="308" r:id="rId59"/>
    <p:sldId id="309" r:id="rId60"/>
    <p:sldId id="315" r:id="rId61"/>
  </p:sldIdLst>
  <p:sldSz cx="9144000" cy="6858000" type="screen4x3"/>
  <p:notesSz cx="6858000" cy="9144000"/>
  <p:embeddedFontLst>
    <p:embeddedFont>
      <p:font typeface="Calibri" panose="020F0502020204030204" pitchFamily="34" charset="0"/>
      <p:regular r:id="rId64"/>
      <p:bold r:id="rId65"/>
      <p:italic r:id="rId66"/>
      <p:boldItalic r:id="rId67"/>
    </p:embeddedFont>
    <p:embeddedFont>
      <p:font typeface="Cambria Math" panose="02040503050406030204" pitchFamily="18" charset="0"/>
      <p:regular r:id="rId6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ick  Belloit" initials="" lastIdx="10" clrIdx="0"/>
  <p:cmAuthor id="1" name="Allison Conger" initials="AC" lastIdx="1" clrIdx="1">
    <p:extLst>
      <p:ext uri="{19B8F6BF-5375-455C-9EA6-DF929625EA0E}">
        <p15:presenceInfo xmlns:p15="http://schemas.microsoft.com/office/powerpoint/2012/main" userId="S::aconger@hawkeslearning.com::ade6c5c3-e633-4050-96d1-34f11caf605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2D7D9F"/>
    <a:srgbClr val="0000FF"/>
    <a:srgbClr val="000099"/>
    <a:srgbClr val="1F497D"/>
    <a:srgbClr val="366092"/>
    <a:srgbClr val="1F49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853" autoAdjust="0"/>
    <p:restoredTop sz="94660"/>
  </p:normalViewPr>
  <p:slideViewPr>
    <p:cSldViewPr>
      <p:cViewPr varScale="1">
        <p:scale>
          <a:sx n="90" d="100"/>
          <a:sy n="90" d="100"/>
        </p:scale>
        <p:origin x="1122" y="84"/>
      </p:cViewPr>
      <p:guideLst>
        <p:guide orient="horz" pos="2160"/>
        <p:guide pos="2880"/>
      </p:guideLst>
    </p:cSldViewPr>
  </p:slideViewPr>
  <p:notesTextViewPr>
    <p:cViewPr>
      <p:scale>
        <a:sx n="3" d="2"/>
        <a:sy n="3" d="2"/>
      </p:scale>
      <p:origin x="0" y="0"/>
    </p:cViewPr>
  </p:notesTextViewPr>
  <p:sorterViewPr>
    <p:cViewPr>
      <p:scale>
        <a:sx n="66" d="100"/>
        <a:sy n="66" d="100"/>
      </p:scale>
      <p:origin x="0" y="0"/>
    </p:cViewPr>
  </p:sorterViewPr>
  <p:notesViewPr>
    <p:cSldViewPr>
      <p:cViewPr varScale="1">
        <p:scale>
          <a:sx n="58" d="100"/>
          <a:sy n="58" d="100"/>
        </p:scale>
        <p:origin x="3024"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handoutMaster" Target="handoutMasters/handoutMaster1.xml"/><Relationship Id="rId68"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font" Target="fonts/font3.fntdata"/><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font" Target="fonts/font1.fntdata"/><Relationship Id="rId69"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font" Target="fonts/font4.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font" Target="fonts/font2.fntdata"/><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235DB0-18E5-42EE-8A41-3EE53E7DF1D8}" type="datetimeFigureOut">
              <a:rPr lang="en-US" smtClean="0"/>
              <a:pPr/>
              <a:t>6/3/2020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4792EB-0FA9-4C62-9AEF-94474B71BCAD}" type="slidenum">
              <a:rPr lang="en-US" smtClean="0"/>
              <a:pPr/>
              <a:t>‹#›</a:t>
            </a:fld>
            <a:endParaRPr lang="en-US"/>
          </a:p>
        </p:txBody>
      </p:sp>
    </p:spTree>
    <p:extLst>
      <p:ext uri="{BB962C8B-B14F-4D97-AF65-F5344CB8AC3E}">
        <p14:creationId xmlns:p14="http://schemas.microsoft.com/office/powerpoint/2010/main" val="41630158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69A0D3-B478-40F2-A888-1E8089CEC0F3}" type="datetimeFigureOut">
              <a:rPr lang="en-US" smtClean="0"/>
              <a:pPr/>
              <a:t>6/3/2020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6DA207-A26B-4388-9112-E8BB699F6246}" type="slidenum">
              <a:rPr lang="en-US" smtClean="0"/>
              <a:pPr/>
              <a:t>‹#›</a:t>
            </a:fld>
            <a:endParaRPr lang="en-US"/>
          </a:p>
        </p:txBody>
      </p:sp>
    </p:spTree>
    <p:extLst>
      <p:ext uri="{BB962C8B-B14F-4D97-AF65-F5344CB8AC3E}">
        <p14:creationId xmlns:p14="http://schemas.microsoft.com/office/powerpoint/2010/main" val="6156667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10"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4" name="Text Placeholder 3">
            <a:extLst>
              <a:ext uri="{FF2B5EF4-FFF2-40B4-BE49-F238E27FC236}">
                <a16:creationId xmlns:a16="http://schemas.microsoft.com/office/drawing/2014/main" id="{71A0D54E-FB3F-4E00-91DF-E7D7900CC666}"/>
              </a:ext>
            </a:extLst>
          </p:cNvPr>
          <p:cNvSpPr>
            <a:spLocks noGrp="1"/>
          </p:cNvSpPr>
          <p:nvPr>
            <p:ph type="body" sz="quarter" idx="10" hasCustomPrompt="1"/>
          </p:nvPr>
        </p:nvSpPr>
        <p:spPr>
          <a:xfrm>
            <a:off x="1371600" y="3502152"/>
            <a:ext cx="6400800" cy="1755648"/>
          </a:xfrm>
          <a:prstGeom prst="rect">
            <a:avLst/>
          </a:prstGeom>
        </p:spPr>
        <p:txBody>
          <a:bodyPr anchor="t" anchorCtr="1"/>
          <a:lstStyle>
            <a:lvl1pPr marL="0" indent="0">
              <a:buFontTx/>
              <a:buNone/>
              <a:defRPr b="1" i="1"/>
            </a:lvl1pPr>
          </a:lstStyle>
          <a:p>
            <a:pPr lvl="0"/>
            <a:r>
              <a:rPr lang="en-US" dirty="0"/>
              <a:t>Click to add subtitle</a:t>
            </a:r>
          </a:p>
        </p:txBody>
      </p:sp>
      <p:sp>
        <p:nvSpPr>
          <p:cNvPr id="3" name="Title 2">
            <a:extLst>
              <a:ext uri="{FF2B5EF4-FFF2-40B4-BE49-F238E27FC236}">
                <a16:creationId xmlns:a16="http://schemas.microsoft.com/office/drawing/2014/main" id="{F01147E5-B1BD-4168-9DA2-D332C27DB199}"/>
              </a:ext>
            </a:extLst>
          </p:cNvPr>
          <p:cNvSpPr>
            <a:spLocks noGrp="1"/>
          </p:cNvSpPr>
          <p:nvPr>
            <p:ph type="title"/>
          </p:nvPr>
        </p:nvSpPr>
        <p:spPr>
          <a:xfrm>
            <a:off x="640080" y="2130552"/>
            <a:ext cx="7772400" cy="1472184"/>
          </a:xfrm>
          <a:prstGeom prst="rect">
            <a:avLst/>
          </a:prstGeom>
        </p:spPr>
        <p:txBody>
          <a:bodyPr anchor="ctr" anchorCtr="0"/>
          <a:lstStyle>
            <a:lvl1pPr>
              <a:defRPr b="1">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651075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rrors">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C7651718-6C8C-47B1-82C8-30B07A449145}"/>
              </a:ext>
            </a:extLst>
          </p:cNvPr>
          <p:cNvSpPr>
            <a:spLocks noGrp="1"/>
          </p:cNvSpPr>
          <p:nvPr>
            <p:ph type="body" sz="quarter" idx="10"/>
          </p:nvPr>
        </p:nvSpPr>
        <p:spPr>
          <a:xfrm>
            <a:off x="457200" y="1082078"/>
            <a:ext cx="8229600" cy="4914276"/>
          </a:xfrm>
          <a:prstGeom prst="rect">
            <a:avLst/>
          </a:prstGeom>
          <a:ln w="28575">
            <a:solidFill>
              <a:srgbClr val="FF0000"/>
            </a:solidFill>
          </a:ln>
        </p:spPr>
        <p:txBody>
          <a:bodyPr/>
          <a:lstStyle>
            <a:lvl1pPr marL="0" indent="0">
              <a:buNone/>
              <a:defRPr sz="2800">
                <a:solidFill>
                  <a:srgbClr val="000000"/>
                </a:solidFill>
              </a:defRPr>
            </a:lvl1pPr>
          </a:lstStyle>
          <a:p>
            <a:pPr lvl="0"/>
            <a:endParaRPr lang="en-US" dirty="0"/>
          </a:p>
        </p:txBody>
      </p:sp>
    </p:spTree>
    <p:extLst>
      <p:ext uri="{BB962C8B-B14F-4D97-AF65-F5344CB8AC3E}">
        <p14:creationId xmlns:p14="http://schemas.microsoft.com/office/powerpoint/2010/main" val="23534850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rrors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9" name="Rectangle 8">
            <a:extLst>
              <a:ext uri="{FF2B5EF4-FFF2-40B4-BE49-F238E27FC236}">
                <a16:creationId xmlns:a16="http://schemas.microsoft.com/office/drawing/2014/main" id="{FCDC75ED-AB7E-4E7F-BC5E-A252D6044ADB}"/>
              </a:ext>
            </a:extLst>
          </p:cNvPr>
          <p:cNvSpPr/>
          <p:nvPr userDrawn="1"/>
        </p:nvSpPr>
        <p:spPr>
          <a:xfrm>
            <a:off x="457200" y="1092966"/>
            <a:ext cx="8229599" cy="4850594"/>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15A2C83-F758-497D-9ED7-F511E4334CAF}"/>
              </a:ext>
            </a:extLst>
          </p:cNvPr>
          <p:cNvSpPr>
            <a:spLocks noGrp="1"/>
          </p:cNvSpPr>
          <p:nvPr>
            <p:ph sz="quarter" idx="10" hasCustomPrompt="1"/>
          </p:nvPr>
        </p:nvSpPr>
        <p:spPr>
          <a:xfrm>
            <a:off x="457200" y="1092200"/>
            <a:ext cx="8229600" cy="4840288"/>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11792827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rrors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46C5300E-46C0-4573-BB9D-2DC5A4375238}"/>
              </a:ext>
            </a:extLst>
          </p:cNvPr>
          <p:cNvSpPr>
            <a:spLocks noGrp="1"/>
          </p:cNvSpPr>
          <p:nvPr>
            <p:ph type="tbl" sz="quarter" idx="10"/>
          </p:nvPr>
        </p:nvSpPr>
        <p:spPr>
          <a:xfrm>
            <a:off x="457200" y="1105523"/>
            <a:ext cx="8229600" cy="4838040"/>
          </a:xfrm>
          <a:prstGeom prst="rect">
            <a:avLst/>
          </a:prstGeom>
          <a:ln w="28575">
            <a:solidFill>
              <a:srgbClr val="FF0000"/>
            </a:solidFill>
          </a:ln>
        </p:spPr>
        <p:txBody>
          <a:bodyPr/>
          <a:lstStyle>
            <a:lvl1pPr>
              <a:defRPr sz="2800"/>
            </a:lvl1pPr>
          </a:lstStyle>
          <a:p>
            <a:endParaRPr lang="en-US" dirty="0"/>
          </a:p>
        </p:txBody>
      </p:sp>
    </p:spTree>
    <p:extLst>
      <p:ext uri="{BB962C8B-B14F-4D97-AF65-F5344CB8AC3E}">
        <p14:creationId xmlns:p14="http://schemas.microsoft.com/office/powerpoint/2010/main" val="7629876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Notes">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CDC7A059-BE2D-4107-9D5E-745311FEFA72}"/>
              </a:ext>
            </a:extLst>
          </p:cNvPr>
          <p:cNvSpPr>
            <a:spLocks noGrp="1"/>
          </p:cNvSpPr>
          <p:nvPr>
            <p:ph type="body" sz="quarter" idx="10"/>
          </p:nvPr>
        </p:nvSpPr>
        <p:spPr>
          <a:xfrm>
            <a:off x="457200" y="1082078"/>
            <a:ext cx="8229600" cy="4861484"/>
          </a:xfrm>
          <a:prstGeom prst="rect">
            <a:avLst/>
          </a:prstGeom>
          <a:ln w="28575">
            <a:solidFill>
              <a:schemeClr val="accent1"/>
            </a:solidFill>
          </a:ln>
        </p:spPr>
        <p:txBody>
          <a:bodyPr/>
          <a:lstStyle>
            <a:lvl1pPr marL="0" indent="0">
              <a:buNone/>
              <a:defRPr sz="2800"/>
            </a:lvl1pPr>
          </a:lstStyle>
          <a:p>
            <a:pPr lvl="0"/>
            <a:endParaRPr lang="en-US" dirty="0"/>
          </a:p>
        </p:txBody>
      </p:sp>
    </p:spTree>
    <p:extLst>
      <p:ext uri="{BB962C8B-B14F-4D97-AF65-F5344CB8AC3E}">
        <p14:creationId xmlns:p14="http://schemas.microsoft.com/office/powerpoint/2010/main" val="29797087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Notes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9" name="Rectangle 8">
            <a:extLst>
              <a:ext uri="{FF2B5EF4-FFF2-40B4-BE49-F238E27FC236}">
                <a16:creationId xmlns:a16="http://schemas.microsoft.com/office/drawing/2014/main" id="{9BD3E83F-5038-477C-AF54-68062F1599E0}"/>
              </a:ext>
            </a:extLst>
          </p:cNvPr>
          <p:cNvSpPr/>
          <p:nvPr userDrawn="1"/>
        </p:nvSpPr>
        <p:spPr>
          <a:xfrm>
            <a:off x="457201" y="1092969"/>
            <a:ext cx="8229599" cy="4850594"/>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AA0EA87-BE08-4809-8855-91948461D982}"/>
              </a:ext>
            </a:extLst>
          </p:cNvPr>
          <p:cNvSpPr>
            <a:spLocks noGrp="1"/>
          </p:cNvSpPr>
          <p:nvPr>
            <p:ph sz="quarter" idx="10" hasCustomPrompt="1"/>
          </p:nvPr>
        </p:nvSpPr>
        <p:spPr>
          <a:xfrm>
            <a:off x="457200" y="1092200"/>
            <a:ext cx="8229600" cy="4862513"/>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1155031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Notes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C306A871-D043-41D9-9A57-60349F9974E7}"/>
              </a:ext>
            </a:extLst>
          </p:cNvPr>
          <p:cNvSpPr>
            <a:spLocks noGrp="1"/>
          </p:cNvSpPr>
          <p:nvPr>
            <p:ph type="tbl" sz="quarter" idx="10"/>
          </p:nvPr>
        </p:nvSpPr>
        <p:spPr>
          <a:xfrm>
            <a:off x="457200" y="1105523"/>
            <a:ext cx="8229600" cy="4838040"/>
          </a:xfrm>
          <a:prstGeom prst="rect">
            <a:avLst/>
          </a:prstGeom>
          <a:ln w="28575">
            <a:solidFill>
              <a:schemeClr val="accent1"/>
            </a:solidFill>
          </a:ln>
        </p:spPr>
        <p:txBody>
          <a:bodyPr/>
          <a:lstStyle>
            <a:lvl1pPr>
              <a:defRPr sz="2800"/>
            </a:lvl1pPr>
          </a:lstStyle>
          <a:p>
            <a:endParaRPr lang="en-US" dirty="0"/>
          </a:p>
        </p:txBody>
      </p:sp>
    </p:spTree>
    <p:extLst>
      <p:ext uri="{BB962C8B-B14F-4D97-AF65-F5344CB8AC3E}">
        <p14:creationId xmlns:p14="http://schemas.microsoft.com/office/powerpoint/2010/main" val="7891612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997527"/>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457200" indent="-457200">
              <a:buFont typeface="Courier New" panose="02070309020205020404" pitchFamily="49" charset="0"/>
              <a:buChar char="o"/>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9" name="TextBox 18">
            <a:extLst>
              <a:ext uri="{FF2B5EF4-FFF2-40B4-BE49-F238E27FC236}">
                <a16:creationId xmlns:a16="http://schemas.microsoft.com/office/drawing/2014/main" id="{A5FF21EF-72E3-4AF0-B271-8ABDCFDC73DB}"/>
              </a:ext>
            </a:extLst>
          </p:cNvPr>
          <p:cNvSpPr txBox="1"/>
          <p:nvPr userDrawn="1"/>
        </p:nvSpPr>
        <p:spPr>
          <a:xfrm>
            <a:off x="457200" y="155448"/>
            <a:ext cx="8229600" cy="941832"/>
          </a:xfrm>
          <a:prstGeom prst="rect">
            <a:avLst/>
          </a:prstGeom>
          <a:noFill/>
        </p:spPr>
        <p:txBody>
          <a:bodyPr wrap="square" rtlCol="0" anchor="ctr" anchorCtr="1">
            <a:noAutofit/>
          </a:bodyPr>
          <a:lstStyle/>
          <a:p>
            <a:pPr algn="ctr"/>
            <a:r>
              <a:rPr lang="en-US" sz="3200" dirty="0">
                <a:latin typeface="+mj-lt"/>
              </a:rPr>
              <a:t>Objectives</a:t>
            </a:r>
          </a:p>
        </p:txBody>
      </p:sp>
    </p:spTree>
    <p:extLst>
      <p:ext uri="{BB962C8B-B14F-4D97-AF65-F5344CB8AC3E}">
        <p14:creationId xmlns:p14="http://schemas.microsoft.com/office/powerpoint/2010/main" val="31983257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xamp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3" name="Text Placeholder 2">
            <a:extLst>
              <a:ext uri="{FF2B5EF4-FFF2-40B4-BE49-F238E27FC236}">
                <a16:creationId xmlns:a16="http://schemas.microsoft.com/office/drawing/2014/main" id="{D6EEC94A-BFCC-4A85-9B96-436ED92D723F}"/>
              </a:ext>
            </a:extLst>
          </p:cNvPr>
          <p:cNvSpPr>
            <a:spLocks noGrp="1"/>
          </p:cNvSpPr>
          <p:nvPr>
            <p:ph type="body" sz="quarter" idx="10"/>
          </p:nvPr>
        </p:nvSpPr>
        <p:spPr>
          <a:xfrm>
            <a:off x="457200" y="1029287"/>
            <a:ext cx="8229600" cy="4967067"/>
          </a:xfrm>
          <a:prstGeom prst="rect">
            <a:avLst/>
          </a:prstGeom>
        </p:spPr>
        <p:txBody>
          <a:bodyPr/>
          <a:lstStyle>
            <a:lvl1pPr marL="0" indent="0">
              <a:buNone/>
              <a:defRPr sz="2800"/>
            </a:lvl1pPr>
          </a:lstStyle>
          <a:p>
            <a:pPr lvl="0"/>
            <a:endParaRPr lang="en-US" dirty="0"/>
          </a:p>
        </p:txBody>
      </p:sp>
    </p:spTree>
    <p:extLst>
      <p:ext uri="{BB962C8B-B14F-4D97-AF65-F5344CB8AC3E}">
        <p14:creationId xmlns:p14="http://schemas.microsoft.com/office/powerpoint/2010/main" val="15416598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xample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7110E547-E237-4E17-8363-3FC8F7FE0291}"/>
              </a:ext>
            </a:extLst>
          </p:cNvPr>
          <p:cNvSpPr>
            <a:spLocks noGrp="1"/>
          </p:cNvSpPr>
          <p:nvPr>
            <p:ph sz="quarter" idx="11" hasCustomPrompt="1"/>
          </p:nvPr>
        </p:nvSpPr>
        <p:spPr>
          <a:xfrm>
            <a:off x="457200" y="1081890"/>
            <a:ext cx="8229600" cy="4850597"/>
          </a:xfrm>
          <a:prstGeom prst="rect">
            <a:avLst/>
          </a:prstGeom>
        </p:spPr>
        <p:txBody>
          <a:bodyPr/>
          <a:lstStyle>
            <a:lvl1pPr marL="0" indent="0">
              <a:buNone/>
              <a:defRPr/>
            </a:lvl1pPr>
          </a:lstStyle>
          <a:p>
            <a:pPr lvl="0"/>
            <a:r>
              <a:rPr lang="en-US" dirty="0"/>
              <a:t> </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2457249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xample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3" name="Table Placeholder 2">
            <a:extLst>
              <a:ext uri="{FF2B5EF4-FFF2-40B4-BE49-F238E27FC236}">
                <a16:creationId xmlns:a16="http://schemas.microsoft.com/office/drawing/2014/main" id="{2AE9D435-6335-42D3-BEA2-55D97E207BB9}"/>
              </a:ext>
            </a:extLst>
          </p:cNvPr>
          <p:cNvSpPr>
            <a:spLocks noGrp="1"/>
          </p:cNvSpPr>
          <p:nvPr>
            <p:ph type="tbl" sz="quarter" idx="10"/>
          </p:nvPr>
        </p:nvSpPr>
        <p:spPr>
          <a:xfrm>
            <a:off x="457200" y="1105523"/>
            <a:ext cx="8229600" cy="4838040"/>
          </a:xfrm>
          <a:prstGeom prst="rect">
            <a:avLst/>
          </a:prstGeom>
        </p:spPr>
        <p:txBody>
          <a:bodyPr/>
          <a:lstStyle>
            <a:lvl1pPr>
              <a:defRPr sz="2800"/>
            </a:lvl1pPr>
          </a:lstStyle>
          <a:p>
            <a:endParaRPr lang="en-US" dirty="0"/>
          </a:p>
        </p:txBody>
      </p:sp>
    </p:spTree>
    <p:extLst>
      <p:ext uri="{BB962C8B-B14F-4D97-AF65-F5344CB8AC3E}">
        <p14:creationId xmlns:p14="http://schemas.microsoft.com/office/powerpoint/2010/main" val="36006380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 examp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029393"/>
            <a:ext cx="4069080" cy="523220"/>
          </a:xfrm>
          <a:prstGeom prst="rect">
            <a:avLst/>
          </a:prstGeom>
        </p:spPr>
        <p:txBody>
          <a:bodyPr>
            <a:sp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Content Placeholder 2">
            <a:extLst>
              <a:ext uri="{FF2B5EF4-FFF2-40B4-BE49-F238E27FC236}">
                <a16:creationId xmlns:a16="http://schemas.microsoft.com/office/drawing/2014/main" id="{0487DEF6-2239-4AD8-B0A9-28BD2B313F4C}"/>
              </a:ext>
            </a:extLst>
          </p:cNvPr>
          <p:cNvSpPr>
            <a:spLocks noGrp="1"/>
          </p:cNvSpPr>
          <p:nvPr>
            <p:ph idx="10"/>
          </p:nvPr>
        </p:nvSpPr>
        <p:spPr>
          <a:xfrm>
            <a:off x="4617722" y="1051454"/>
            <a:ext cx="4069080" cy="523220"/>
          </a:xfrm>
          <a:prstGeom prst="rect">
            <a:avLst/>
          </a:prstGeom>
        </p:spPr>
        <p:txBody>
          <a:bodyPr>
            <a:spAutoFit/>
          </a:bodyPr>
          <a:lstStyle>
            <a:lvl1pPr marL="0" indent="0">
              <a:buFontTx/>
              <a:buNone/>
              <a:defRPr sz="2800" b="0" i="0" baseline="0">
                <a:solidFill>
                  <a:srgbClr val="366092"/>
                </a:solidFill>
              </a:defRPr>
            </a:lvl1pPr>
          </a:lstStyle>
          <a:p>
            <a:pPr lvl="0"/>
            <a:r>
              <a:rPr lang="en-US" dirty="0"/>
              <a:t>Click to edit Master text styles</a:t>
            </a:r>
          </a:p>
        </p:txBody>
      </p:sp>
    </p:spTree>
    <p:extLst>
      <p:ext uri="{BB962C8B-B14F-4D97-AF65-F5344CB8AC3E}">
        <p14:creationId xmlns:p14="http://schemas.microsoft.com/office/powerpoint/2010/main" val="9860110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oxe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DC699DB4-7F7E-4F05-A990-D3F6EB60137D}"/>
              </a:ext>
            </a:extLst>
          </p:cNvPr>
          <p:cNvSpPr>
            <a:spLocks noGrp="1"/>
          </p:cNvSpPr>
          <p:nvPr>
            <p:ph type="body" sz="quarter" idx="10"/>
          </p:nvPr>
        </p:nvSpPr>
        <p:spPr>
          <a:xfrm>
            <a:off x="457200" y="1082078"/>
            <a:ext cx="8229600" cy="4914276"/>
          </a:xfrm>
          <a:prstGeom prst="rect">
            <a:avLst/>
          </a:prstGeom>
          <a:solidFill>
            <a:schemeClr val="accent3"/>
          </a:solidFill>
          <a:ln w="28575">
            <a:solidFill>
              <a:srgbClr val="000000"/>
            </a:solidFill>
          </a:ln>
        </p:spPr>
        <p:txBody>
          <a:bodyPr/>
          <a:lstStyle>
            <a:lvl1pPr marL="0" indent="0">
              <a:buNone/>
              <a:defRPr sz="2800">
                <a:solidFill>
                  <a:srgbClr val="000000"/>
                </a:solidFill>
              </a:defRPr>
            </a:lvl1pPr>
          </a:lstStyle>
          <a:p>
            <a:pPr lvl="0"/>
            <a:endParaRPr lang="en-US" dirty="0"/>
          </a:p>
        </p:txBody>
      </p:sp>
    </p:spTree>
    <p:extLst>
      <p:ext uri="{BB962C8B-B14F-4D97-AF65-F5344CB8AC3E}">
        <p14:creationId xmlns:p14="http://schemas.microsoft.com/office/powerpoint/2010/main" val="6768373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oxed Content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4" name="Rectangle 3">
            <a:extLst>
              <a:ext uri="{FF2B5EF4-FFF2-40B4-BE49-F238E27FC236}">
                <a16:creationId xmlns:a16="http://schemas.microsoft.com/office/drawing/2014/main" id="{949F836F-7518-4E43-8BE5-A4862374099F}"/>
              </a:ext>
            </a:extLst>
          </p:cNvPr>
          <p:cNvSpPr/>
          <p:nvPr userDrawn="1"/>
        </p:nvSpPr>
        <p:spPr>
          <a:xfrm>
            <a:off x="457200" y="1092966"/>
            <a:ext cx="8229599" cy="4850594"/>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6ABF354-AAD7-4AAE-8F83-04212DA95FEB}"/>
              </a:ext>
            </a:extLst>
          </p:cNvPr>
          <p:cNvSpPr>
            <a:spLocks noGrp="1"/>
          </p:cNvSpPr>
          <p:nvPr>
            <p:ph sz="quarter" idx="11" hasCustomPrompt="1"/>
          </p:nvPr>
        </p:nvSpPr>
        <p:spPr>
          <a:xfrm>
            <a:off x="457200" y="1127482"/>
            <a:ext cx="8229600" cy="4826964"/>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40173421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oxed Content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127B2CAE-CE9C-4DB3-8071-2D2FAD58E82C}"/>
              </a:ext>
            </a:extLst>
          </p:cNvPr>
          <p:cNvSpPr>
            <a:spLocks noGrp="1"/>
          </p:cNvSpPr>
          <p:nvPr>
            <p:ph type="tbl" sz="quarter" idx="10"/>
          </p:nvPr>
        </p:nvSpPr>
        <p:spPr>
          <a:xfrm>
            <a:off x="457200" y="1105523"/>
            <a:ext cx="8229600" cy="4838040"/>
          </a:xfrm>
          <a:prstGeom prst="rect">
            <a:avLst/>
          </a:prstGeom>
          <a:solidFill>
            <a:schemeClr val="accent3"/>
          </a:solidFill>
          <a:ln w="28575">
            <a:solidFill>
              <a:srgbClr val="000000"/>
            </a:solidFill>
          </a:ln>
        </p:spPr>
        <p:txBody>
          <a:bodyPr/>
          <a:lstStyle>
            <a:lvl1pPr>
              <a:defRPr sz="2800"/>
            </a:lvl1pPr>
          </a:lstStyle>
          <a:p>
            <a:endParaRPr lang="en-US" dirty="0"/>
          </a:p>
        </p:txBody>
      </p:sp>
    </p:spTree>
    <p:extLst>
      <p:ext uri="{BB962C8B-B14F-4D97-AF65-F5344CB8AC3E}">
        <p14:creationId xmlns:p14="http://schemas.microsoft.com/office/powerpoint/2010/main" val="377477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extBox 5">
            <a:extLst>
              <a:ext uri="{FF2B5EF4-FFF2-40B4-BE49-F238E27FC236}">
                <a16:creationId xmlns:a16="http://schemas.microsoft.com/office/drawing/2014/main" id="{9551E07D-D596-4BD6-9B19-8F8F85176474}"/>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pic>
        <p:nvPicPr>
          <p:cNvPr id="3" name="Picture 2">
            <a:extLst>
              <a:ext uri="{FF2B5EF4-FFF2-40B4-BE49-F238E27FC236}">
                <a16:creationId xmlns:a16="http://schemas.microsoft.com/office/drawing/2014/main" id="{35E78946-C571-42A5-BF43-11444CD22EFB}"/>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53" r:id="rId1"/>
    <p:sldLayoutId id="2147483652" r:id="rId2"/>
    <p:sldLayoutId id="2147483650" r:id="rId3"/>
    <p:sldLayoutId id="2147483658" r:id="rId4"/>
    <p:sldLayoutId id="2147483662" r:id="rId5"/>
    <p:sldLayoutId id="2147483657" r:id="rId6"/>
    <p:sldLayoutId id="2147483654" r:id="rId7"/>
    <p:sldLayoutId id="2147483659" r:id="rId8"/>
    <p:sldLayoutId id="2147483663" r:id="rId9"/>
    <p:sldLayoutId id="2147483655" r:id="rId10"/>
    <p:sldLayoutId id="2147483660" r:id="rId11"/>
    <p:sldLayoutId id="2147483664" r:id="rId12"/>
    <p:sldLayoutId id="2147483656" r:id="rId13"/>
    <p:sldLayoutId id="2147483661" r:id="rId14"/>
    <p:sldLayoutId id="2147483665" r:id="rId15"/>
    <p:sldLayoutId id="2147483651" r:id="rId1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6.pn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3" Type="http://schemas.openxmlformats.org/officeDocument/2006/relationships/image" Target="../media/image42.svg"/><Relationship Id="rId2" Type="http://schemas.openxmlformats.org/officeDocument/2006/relationships/image" Target="../media/image41.png"/><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algn="ctr"/>
            <a:r>
              <a:t>Linear Regression</a:t>
            </a:r>
          </a:p>
        </p:txBody>
      </p:sp>
      <p:sp>
        <p:nvSpPr>
          <p:cNvPr id="3" name="Title 2"/>
          <p:cNvSpPr>
            <a:spLocks noGrp="1"/>
          </p:cNvSpPr>
          <p:nvPr>
            <p:ph type="title"/>
          </p:nvPr>
        </p:nvSpPr>
        <p:spPr/>
        <p:txBody>
          <a:bodyPr/>
          <a:lstStyle/>
          <a:p>
            <a:r>
              <a:t>Section 12.2</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12.2.1: Finding a Least-Squares Regression Line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b="1" dirty="0"/>
                  <a:t>Solution</a:t>
                </a:r>
              </a:p>
              <a:p>
                <a:pPr marL="514350" indent="-514350">
                  <a:buFont typeface="+mj-lt"/>
                  <a:buAutoNum type="alphaLcPeriod"/>
                  <a:defRPr sz="2800"/>
                </a:pPr>
                <a:r>
                  <a:rPr dirty="0"/>
                  <a:t>​</a:t>
                </a:r>
                <a:r>
                  <a:rPr sz="2800" dirty="0"/>
                  <a:t>First, we must decide which variable should be the </a:t>
                </a:r>
                <a14:m>
                  <m:oMath xmlns:m="http://schemas.openxmlformats.org/officeDocument/2006/math">
                    <m:r>
                      <a:rPr>
                        <a:latin typeface="Cambria Math" panose="02040503050406030204" pitchFamily="18" charset="0"/>
                      </a:rPr>
                      <m:t>𝑥</m:t>
                    </m:r>
                  </m:oMath>
                </a14:m>
                <a:r>
                  <a:rPr sz="2800" dirty="0"/>
                  <a:t>-variable and which variable should be the </a:t>
                </a:r>
                <a14:m>
                  <m:oMath xmlns:m="http://schemas.openxmlformats.org/officeDocument/2006/math">
                    <m:r>
                      <a:rPr>
                        <a:latin typeface="Cambria Math" panose="02040503050406030204" pitchFamily="18" charset="0"/>
                      </a:rPr>
                      <m:t>𝑦</m:t>
                    </m:r>
                  </m:oMath>
                </a14:m>
                <a:r>
                  <a:rPr sz="2800" dirty="0"/>
                  <a:t>-variable. Consider whether there is a </a:t>
                </a:r>
                <a:r>
                  <a:rPr sz="2800" b="1" dirty="0"/>
                  <a:t>possibility</a:t>
                </a:r>
                <a:r>
                  <a:rPr sz="2800" dirty="0"/>
                  <a:t> that one of these variables influences the values of the other. In this case, we are interested in the </a:t>
                </a:r>
                <a:r>
                  <a:rPr sz="2800" b="1" dirty="0"/>
                  <a:t>possibility</a:t>
                </a:r>
                <a:r>
                  <a:rPr sz="2800" dirty="0"/>
                  <a:t> that class size influences the average test score. Thus, class size is the explanatory variable, </a:t>
                </a:r>
                <a14:m>
                  <m:oMath xmlns:m="http://schemas.openxmlformats.org/officeDocument/2006/math">
                    <m:r>
                      <a:rPr>
                        <a:latin typeface="Cambria Math" panose="02040503050406030204" pitchFamily="18" charset="0"/>
                      </a:rPr>
                      <m:t>𝑥</m:t>
                    </m:r>
                  </m:oMath>
                </a14:m>
                <a:r>
                  <a:rPr sz="2800" dirty="0"/>
                  <a:t>, and average test score is the response variable, </a:t>
                </a:r>
                <a14:m>
                  <m:oMath xmlns:m="http://schemas.openxmlformats.org/officeDocument/2006/math">
                    <m:r>
                      <a:rPr>
                        <a:latin typeface="Cambria Math" panose="02040503050406030204" pitchFamily="18" charset="0"/>
                      </a:rPr>
                      <m:t>𝑦</m:t>
                    </m:r>
                  </m:oMath>
                </a14:m>
                <a:r>
                  <a:rPr sz="2800" dirty="0"/>
                  <a:t>.</a:t>
                </a:r>
              </a:p>
              <a:p>
                <a:r>
                  <a:rPr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cstate="print"/>
                <a:stretch>
                  <a:fillRect l="-1556" t="-1227" r="-1926"/>
                </a:stretch>
              </a:blipFill>
            </p:spPr>
            <p:txBody>
              <a:bodyPr/>
              <a:lstStyle/>
              <a:p>
                <a:r>
                  <a:rPr lang="en-US">
                    <a:noFill/>
                  </a:rPr>
                  <a:t> </a:t>
                </a:r>
              </a:p>
            </p:txBody>
          </p:sp>
        </mc:Fallback>
      </mc:AlternateContent>
    </p:spTree>
    <p:extLst>
      <p:ext uri="{BB962C8B-B14F-4D97-AF65-F5344CB8AC3E}">
        <p14:creationId xmlns:p14="http://schemas.microsoft.com/office/powerpoint/2010/main" val="37226879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12.2.1: Finding a Least-Squares Regression Line (cont.)</a:t>
            </a:r>
          </a:p>
        </p:txBody>
      </p:sp>
      <p:sp>
        <p:nvSpPr>
          <p:cNvPr id="3" name="Text Placeholder 2"/>
          <p:cNvSpPr>
            <a:spLocks noGrp="1"/>
          </p:cNvSpPr>
          <p:nvPr>
            <p:ph type="body" sz="quarter" idx="10"/>
          </p:nvPr>
        </p:nvSpPr>
        <p:spPr/>
        <p:txBody>
          <a:bodyPr>
            <a:normAutofit/>
          </a:bodyPr>
          <a:lstStyle/>
          <a:p>
            <a:r>
              <a:rPr dirty="0"/>
              <a:t>​</a:t>
            </a:r>
            <a:r>
              <a:rPr sz="2800" dirty="0"/>
              <a:t>Next, we need to make sure that the relationship between these two variables is a linear relationship that is statistically significant. A scatter plot of this data is shown</a:t>
            </a:r>
            <a:r>
              <a:rPr lang="en-US" sz="2800" dirty="0"/>
              <a:t> in the following figure</a:t>
            </a:r>
            <a:r>
              <a:rPr sz="2800" dirty="0"/>
              <a:t>. As we see in this graph, the points do fall very close to a straight line.</a:t>
            </a:r>
          </a:p>
          <a:p>
            <a:r>
              <a:rPr dirty="0"/>
              <a:t>​</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12.2.1: Finding a Least-Squares Regression Line (cont.)</a:t>
            </a:r>
          </a:p>
        </p:txBody>
      </p:sp>
      <p:pic>
        <p:nvPicPr>
          <p:cNvPr id="5" name="Content Placeholder 4">
            <a:extLst>
              <a:ext uri="{FF2B5EF4-FFF2-40B4-BE49-F238E27FC236}">
                <a16:creationId xmlns:a16="http://schemas.microsoft.com/office/drawing/2014/main" id="{FF1BB06F-15BC-4BCC-A12A-6996220C2892}"/>
              </a:ext>
            </a:extLst>
          </p:cNvPr>
          <p:cNvPicPr>
            <a:picLocks noGrp="1" noChangeAspect="1"/>
          </p:cNvPicPr>
          <p:nvPr>
            <p:ph sz="quarter" idx="11"/>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981200" y="1524000"/>
            <a:ext cx="4849813" cy="4849813"/>
          </a:xfr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12.2.1: Finding a Least-Squares Regression Line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dirty="0"/>
                  <a:t>​</a:t>
                </a:r>
                <a:r>
                  <a:rPr sz="2800" dirty="0"/>
                  <a:t>To determine if this relationship is statistically significant, we must calculate the value of the correlation coefficient, </a:t>
                </a:r>
                <a14:m>
                  <m:oMath xmlns:m="http://schemas.openxmlformats.org/officeDocument/2006/math">
                    <m:r>
                      <a:rPr>
                        <a:latin typeface="Cambria Math" panose="02040503050406030204" pitchFamily="18" charset="0"/>
                      </a:rPr>
                      <m:t>𝑟</m:t>
                    </m:r>
                  </m:oMath>
                </a14:m>
                <a:r>
                  <a:rPr sz="2800" dirty="0"/>
                  <a:t>.</a:t>
                </a:r>
              </a:p>
              <a:p>
                <a:r>
                  <a:rPr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cstate="print"/>
                <a:stretch>
                  <a:fillRect l="-1481" t="-1227"/>
                </a:stretch>
              </a:blipFill>
            </p:spPr>
            <p:txBody>
              <a:bodyPr/>
              <a:lstStyle/>
              <a:p>
                <a:r>
                  <a:rPr lang="en-US">
                    <a:noFill/>
                  </a:rPr>
                  <a:t> </a:t>
                </a:r>
              </a:p>
            </p:txBody>
          </p:sp>
        </mc:Fallback>
      </mc:AlternateContent>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12.2.1: Finding a Least-Squares Regression Line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b="1"/>
                </a:pPr>
                <a:r>
                  <a:t>​</a:t>
                </a:r>
                <a:r>
                  <a:rPr sz="2800"/>
                  <a:t>TI-83/84 Plus:</a:t>
                </a:r>
              </a:p>
              <a:p>
                <a:pPr>
                  <a:defRPr sz="2800"/>
                </a:pPr>
                <a:r>
                  <a:t>​</a:t>
                </a:r>
                <a:r>
                  <a:rPr sz="2800"/>
                  <a:t>If using a TI-83/84 calculator to calculate the correlation coefficient, enter class size into </a:t>
                </a:r>
                <a:r>
                  <a:rPr sz="2800" b="1"/>
                  <a:t>L1</a:t>
                </a:r>
                <a:r>
                  <a:rPr sz="2800"/>
                  <a:t> and the average test scores in </a:t>
                </a:r>
                <a:r>
                  <a:rPr sz="2800" b="1"/>
                  <a:t>L2</a:t>
                </a:r>
                <a:r>
                  <a:rPr sz="2800"/>
                  <a:t>. Under the </a:t>
                </a:r>
                <a:r>
                  <a:rPr sz="2800" b="1"/>
                  <a:t>STAT &gt; CALC</a:t>
                </a:r>
                <a:r>
                  <a:rPr sz="2800"/>
                  <a:t> menu, use option </a:t>
                </a:r>
                <a:r>
                  <a:rPr sz="2800" b="1"/>
                  <a:t>LinReg(ax+b)</a:t>
                </a:r>
                <a:r>
                  <a:rPr sz="2800"/>
                  <a:t>. The output is shown below. Note that </a:t>
                </a:r>
                <a14:m>
                  <m:oMath xmlns:m="http://schemas.openxmlformats.org/officeDocument/2006/math">
                    <m:r>
                      <a:rPr>
                        <a:latin typeface="Cambria Math" panose="02040503050406030204" pitchFamily="18" charset="0"/>
                      </a:rPr>
                      <m:t>𝑟</m:t>
                    </m:r>
                    <m:r>
                      <a:rPr>
                        <a:latin typeface="Cambria Math" panose="02040503050406030204" pitchFamily="18" charset="0"/>
                      </a:rPr>
                      <m:t>=−0.978</m:t>
                    </m:r>
                  </m:oMath>
                </a14:m>
                <a:r>
                  <a:rPr sz="2800"/>
                  <a:t>, rounded to three decimal places.</a:t>
                </a:r>
              </a:p>
              <a:p>
                <a:r>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cstate="print"/>
                <a:stretch>
                  <a:fillRect l="-1481" t="-1227" r="-1704"/>
                </a:stretch>
              </a:blipFill>
            </p:spPr>
            <p:txBody>
              <a:bodyPr/>
              <a:lstStyle/>
              <a:p>
                <a:r>
                  <a:rPr lang="en-US">
                    <a:noFill/>
                  </a:rPr>
                  <a:t> </a:t>
                </a:r>
              </a:p>
            </p:txBody>
          </p:sp>
        </mc:Fallback>
      </mc:AlternateContent>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12.2.1: Finding a Least-Squares Regression Line (cont.)</a:t>
            </a:r>
          </a:p>
        </p:txBody>
      </p:sp>
      <p:pic>
        <p:nvPicPr>
          <p:cNvPr id="5" name="Content Placeholder 4">
            <a:extLst>
              <a:ext uri="{FF2B5EF4-FFF2-40B4-BE49-F238E27FC236}">
                <a16:creationId xmlns:a16="http://schemas.microsoft.com/office/drawing/2014/main" id="{21C5E279-CEB0-4183-B773-F8859B1DAFA6}"/>
              </a:ext>
            </a:extLst>
          </p:cNvPr>
          <p:cNvPicPr>
            <a:picLocks noGrp="1" noChangeAspect="1"/>
          </p:cNvPicPr>
          <p:nvPr>
            <p:ph sz="quarter" idx="11"/>
          </p:nvPr>
        </p:nvPicPr>
        <p:blipFill>
          <a:blip r:embed="rId2" cstate="print">
            <a:extLst>
              <a:ext uri="{28A0092B-C50C-407E-A947-70E740481C1C}">
                <a14:useLocalDpi xmlns:a14="http://schemas.microsoft.com/office/drawing/2010/main" val="0"/>
              </a:ext>
            </a:extLst>
          </a:blip>
          <a:stretch>
            <a:fillRect/>
          </a:stretch>
        </p:blipFill>
        <p:spPr>
          <a:xfrm>
            <a:off x="2286189" y="1983707"/>
            <a:ext cx="4571622" cy="3047748"/>
          </a:xfr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12.2.1: Finding a Least-Squares Regression Line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fontScale="85000" lnSpcReduction="10000"/>
              </a:bodyPr>
              <a:lstStyle/>
              <a:p>
                <a:pPr>
                  <a:defRPr b="1"/>
                </a:pPr>
                <a:r>
                  <a:rPr dirty="0"/>
                  <a:t>​</a:t>
                </a:r>
                <a:r>
                  <a:rPr sz="2800" dirty="0"/>
                  <a:t>Microsoft Excel:</a:t>
                </a:r>
              </a:p>
              <a:p>
                <a:pPr>
                  <a:defRPr sz="2800"/>
                </a:pPr>
                <a:r>
                  <a:rPr dirty="0"/>
                  <a:t>​</a:t>
                </a:r>
                <a:r>
                  <a:rPr sz="2800" dirty="0"/>
                  <a:t>Using Microsoft Excel to calculate the correlation coefficient, enter the data from the table into the first eight rows of columns A and B. In an empty cell, enter the formula to find the correlation of the data, </a:t>
                </a:r>
                <a:r>
                  <a:rPr sz="2800" b="1" dirty="0"/>
                  <a:t>=CORREL(A1:A8,B1:B8)</a:t>
                </a:r>
                <a:r>
                  <a:rPr sz="2800" dirty="0"/>
                  <a:t>. This gives us </a:t>
                </a:r>
                <a:br>
                  <a:rPr lang="en-US" sz="2800" dirty="0"/>
                </a:br>
                <a14:m>
                  <m:oMath xmlns:m="http://schemas.openxmlformats.org/officeDocument/2006/math">
                    <m:r>
                      <a:rPr>
                        <a:latin typeface="Cambria Math" panose="02040503050406030204" pitchFamily="18" charset="0"/>
                      </a:rPr>
                      <m:t>𝑟</m:t>
                    </m:r>
                    <m:r>
                      <a:rPr>
                        <a:latin typeface="Cambria Math" panose="02040503050406030204" pitchFamily="18" charset="0"/>
                      </a:rPr>
                      <m:t>=−0.978</m:t>
                    </m:r>
                  </m:oMath>
                </a14:m>
                <a:r>
                  <a:rPr sz="2800" dirty="0"/>
                  <a:t>.</a:t>
                </a:r>
              </a:p>
              <a:p>
                <a:pPr>
                  <a:defRPr sz="2800"/>
                </a:pPr>
                <a:r>
                  <a:rPr dirty="0"/>
                  <a:t>​</a:t>
                </a:r>
                <a:r>
                  <a:rPr sz="2800" dirty="0"/>
                  <a:t>Based on the critical value for a sample size of </a:t>
                </a:r>
                <a:r>
                  <a:rPr sz="2800" dirty="0">
                    <a:latin typeface="Cambria Math"/>
                  </a:rPr>
                  <a:t>8</a:t>
                </a:r>
                <a:r>
                  <a:rPr sz="2800" dirty="0"/>
                  <a:t> and a </a:t>
                </a:r>
                <a:r>
                  <a:rPr sz="2800" dirty="0">
                    <a:latin typeface="Cambria Math"/>
                  </a:rPr>
                  <a:t>0.05</a:t>
                </a:r>
                <a:r>
                  <a:rPr sz="2800" dirty="0"/>
                  <a:t> level of significance from the Pearson Correlation Coefficient table, the absolute value of the correlation coefficient must be greater than or equal to </a:t>
                </a:r>
                <a:r>
                  <a:rPr sz="2800" dirty="0">
                    <a:latin typeface="Cambria Math"/>
                  </a:rPr>
                  <a:t>0.707</a:t>
                </a:r>
                <a:r>
                  <a:rPr sz="2800" dirty="0"/>
                  <a:t>. The absolute value of the correlation coefficient, </a:t>
                </a:r>
                <a14:m>
                  <m:oMath xmlns:m="http://schemas.openxmlformats.org/officeDocument/2006/math">
                    <m:d>
                      <m:dPr>
                        <m:begChr m:val="|"/>
                        <m:endChr m:val="|"/>
                        <m:ctrlPr>
                          <a:rPr i="1">
                            <a:latin typeface="Cambria Math" panose="02040503050406030204" pitchFamily="18" charset="0"/>
                          </a:rPr>
                        </m:ctrlPr>
                      </m:dPr>
                      <m:e>
                        <m:r>
                          <a:rPr>
                            <a:latin typeface="Cambria Math" panose="02040503050406030204" pitchFamily="18" charset="0"/>
                          </a:rPr>
                          <m:t>𝑟</m:t>
                        </m:r>
                      </m:e>
                    </m:d>
                    <m:r>
                      <a:rPr>
                        <a:latin typeface="Cambria Math" panose="02040503050406030204" pitchFamily="18" charset="0"/>
                      </a:rPr>
                      <m:t>≈0.978</m:t>
                    </m:r>
                  </m:oMath>
                </a14:m>
                <a:r>
                  <a:rPr sz="2800" dirty="0"/>
                  <a:t>, is certainly greater than </a:t>
                </a:r>
                <a:r>
                  <a:rPr sz="2800" dirty="0">
                    <a:latin typeface="Cambria Math"/>
                  </a:rPr>
                  <a:t>0.707</a:t>
                </a:r>
                <a:r>
                  <a:rPr sz="2800" dirty="0"/>
                  <a:t>, so there is enough evidence at the </a:t>
                </a:r>
                <a:r>
                  <a:rPr sz="2800" dirty="0">
                    <a:latin typeface="Cambria Math"/>
                  </a:rPr>
                  <a:t>0.05</a:t>
                </a:r>
                <a:r>
                  <a:rPr sz="2800" dirty="0"/>
                  <a:t> level of significance to conclude that the correlation between the two variables is statistically significant.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cstate="print"/>
                <a:stretch>
                  <a:fillRect l="-1111" t="-1718" r="-1111" b="-368"/>
                </a:stretch>
              </a:blipFill>
            </p:spPr>
            <p:txBody>
              <a:bodyPr/>
              <a:lstStyle/>
              <a:p>
                <a:r>
                  <a:rPr lang="en-US">
                    <a:noFill/>
                  </a:rPr>
                  <a:t> </a:t>
                </a:r>
              </a:p>
            </p:txBody>
          </p:sp>
        </mc:Fallback>
      </mc:AlternateContent>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12.2.1: Finding a Least-Squares Regression Line (cont.)</a:t>
            </a:r>
          </a:p>
        </p:txBody>
      </p:sp>
      <p:sp>
        <p:nvSpPr>
          <p:cNvPr id="3" name="Text Placeholder 2"/>
          <p:cNvSpPr>
            <a:spLocks noGrp="1"/>
          </p:cNvSpPr>
          <p:nvPr>
            <p:ph type="body" sz="quarter" idx="10"/>
          </p:nvPr>
        </p:nvSpPr>
        <p:spPr/>
        <p:txBody>
          <a:bodyPr>
            <a:normAutofit/>
          </a:bodyPr>
          <a:lstStyle/>
          <a:p>
            <a:pPr marL="514350" indent="-514350">
              <a:buFont typeface="+mj-lt"/>
              <a:buAutoNum type="alphaLcPeriod" startAt="2"/>
              <a:defRPr sz="2800"/>
            </a:pPr>
            <a:r>
              <a:t>​</a:t>
            </a:r>
            <a:r>
              <a:rPr sz="2800"/>
              <a:t>It is now appropriate to consider the linear regression model.</a:t>
            </a:r>
          </a:p>
          <a:p>
            <a:r>
              <a:t>​</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12.2.1: Finding a Least-Squares Regression Line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fontScale="77500" lnSpcReduction="20000"/>
              </a:bodyPr>
              <a:lstStyle/>
              <a:p>
                <a:pPr>
                  <a:defRPr b="1"/>
                </a:pPr>
                <a:r>
                  <a:t>​</a:t>
                </a:r>
                <a:r>
                  <a:rPr sz="2800"/>
                  <a:t>TI-83/84 Plus:</a:t>
                </a:r>
              </a:p>
              <a:p>
                <a:pPr>
                  <a:defRPr sz="2800"/>
                </a:pPr>
                <a:r>
                  <a:t>​</a:t>
                </a:r>
                <a:r>
                  <a:rPr sz="2800"/>
                  <a:t>If using a TI-83/84 Plus calculator, the values of the slope and </a:t>
                </a:r>
                <a14:m>
                  <m:oMath xmlns:m="http://schemas.openxmlformats.org/officeDocument/2006/math">
                    <m:r>
                      <a:rPr>
                        <a:latin typeface="Cambria Math" panose="02040503050406030204" pitchFamily="18" charset="0"/>
                      </a:rPr>
                      <m:t>𝑦</m:t>
                    </m:r>
                  </m:oMath>
                </a14:m>
                <a:r>
                  <a:rPr sz="2800"/>
                  <a:t>-intercept were already obtained when we calculated the correlation as shown in the screenshot above. The slope of the regression line is </a:t>
                </a:r>
                <a14:m>
                  <m:oMath xmlns:m="http://schemas.openxmlformats.org/officeDocument/2006/math">
                    <m:r>
                      <a:rPr>
                        <a:latin typeface="Cambria Math" panose="02040503050406030204" pitchFamily="18" charset="0"/>
                      </a:rPr>
                      <m:t>𝑎</m:t>
                    </m:r>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𝑏</m:t>
                        </m:r>
                      </m:e>
                      <m:sub>
                        <m:r>
                          <a:rPr>
                            <a:latin typeface="Cambria Math" panose="02040503050406030204" pitchFamily="18" charset="0"/>
                          </a:rPr>
                          <m:t>1</m:t>
                        </m:r>
                      </m:sub>
                    </m:sSub>
                    <m:r>
                      <a:rPr>
                        <a:latin typeface="Cambria Math" panose="02040503050406030204" pitchFamily="18" charset="0"/>
                      </a:rPr>
                      <m:t>≈−1.043</m:t>
                    </m:r>
                  </m:oMath>
                </a14:m>
                <a:r>
                  <a:rPr sz="2800"/>
                  <a:t> and the </a:t>
                </a:r>
                <a14:m>
                  <m:oMath xmlns:m="http://schemas.openxmlformats.org/officeDocument/2006/math">
                    <m:r>
                      <a:rPr>
                        <a:latin typeface="Cambria Math" panose="02040503050406030204" pitchFamily="18" charset="0"/>
                      </a:rPr>
                      <m:t>𝑦</m:t>
                    </m:r>
                  </m:oMath>
                </a14:m>
                <a:r>
                  <a:rPr sz="2800"/>
                  <a:t>-intercept of the regression line is </a:t>
                </a:r>
                <a14:m>
                  <m:oMath xmlns:m="http://schemas.openxmlformats.org/officeDocument/2006/math">
                    <m:r>
                      <a:rPr>
                        <a:latin typeface="Cambria Math" panose="02040503050406030204" pitchFamily="18" charset="0"/>
                      </a:rPr>
                      <m:t>𝑏</m:t>
                    </m:r>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𝑏</m:t>
                        </m:r>
                      </m:e>
                      <m:sub>
                        <m:r>
                          <a:rPr>
                            <a:latin typeface="Cambria Math" panose="02040503050406030204" pitchFamily="18" charset="0"/>
                          </a:rPr>
                          <m:t>0</m:t>
                        </m:r>
                      </m:sub>
                    </m:sSub>
                    <m:r>
                      <a:rPr>
                        <a:latin typeface="Cambria Math" panose="02040503050406030204" pitchFamily="18" charset="0"/>
                      </a:rPr>
                      <m:t>≈103.085</m:t>
                    </m:r>
                  </m:oMath>
                </a14:m>
                <a:r>
                  <a:rPr sz="2800"/>
                  <a:t>.</a:t>
                </a:r>
              </a:p>
              <a:p>
                <a:pPr>
                  <a:defRPr b="1"/>
                </a:pPr>
                <a:r>
                  <a:t>​</a:t>
                </a:r>
                <a:r>
                  <a:rPr sz="2800"/>
                  <a:t>Microsoft Excel:</a:t>
                </a:r>
              </a:p>
              <a:p>
                <a:pPr>
                  <a:defRPr sz="2800"/>
                </a:pPr>
                <a:r>
                  <a:t>​</a:t>
                </a:r>
                <a:r>
                  <a:rPr sz="2800"/>
                  <a:t>If using Microsoft Excel, you must calculate the slope and </a:t>
                </a:r>
                <a14:m>
                  <m:oMath xmlns:m="http://schemas.openxmlformats.org/officeDocument/2006/math">
                    <m:r>
                      <a:rPr>
                        <a:latin typeface="Cambria Math" panose="02040503050406030204" pitchFamily="18" charset="0"/>
                      </a:rPr>
                      <m:t>𝑦</m:t>
                    </m:r>
                  </m:oMath>
                </a14:m>
                <a:r>
                  <a:rPr sz="2800"/>
                  <a:t>-intercept separately. To calculate the slope, use the formula </a:t>
                </a:r>
                <a:r>
                  <a:rPr sz="2800" b="1"/>
                  <a:t>=SLOPE(range of y-values, range of x-values)</a:t>
                </a:r>
                <a:r>
                  <a:rPr sz="2800"/>
                  <a:t>. Thus, enter the formula </a:t>
                </a:r>
                <a:r>
                  <a:rPr sz="2800" b="1"/>
                  <a:t>=SLOPE(B1:B8,A1:A8)</a:t>
                </a:r>
                <a:r>
                  <a:rPr sz="2800"/>
                  <a:t>. This returns a value of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𝑏</m:t>
                        </m:r>
                      </m:e>
                      <m:sub>
                        <m:r>
                          <a:rPr>
                            <a:latin typeface="Cambria Math" panose="02040503050406030204" pitchFamily="18" charset="0"/>
                          </a:rPr>
                          <m:t>1</m:t>
                        </m:r>
                      </m:sub>
                    </m:sSub>
                    <m:r>
                      <a:rPr>
                        <a:latin typeface="Cambria Math" panose="02040503050406030204" pitchFamily="18" charset="0"/>
                      </a:rPr>
                      <m:t>=−1.043</m:t>
                    </m:r>
                  </m:oMath>
                </a14:m>
                <a:r>
                  <a:rPr sz="2800"/>
                  <a:t> for the slope of the regression line. The formula for the </a:t>
                </a:r>
                <a14:m>
                  <m:oMath xmlns:m="http://schemas.openxmlformats.org/officeDocument/2006/math">
                    <m:r>
                      <a:rPr>
                        <a:latin typeface="Cambria Math" panose="02040503050406030204" pitchFamily="18" charset="0"/>
                      </a:rPr>
                      <m:t>𝑦</m:t>
                    </m:r>
                  </m:oMath>
                </a14:m>
                <a:r>
                  <a:rPr sz="2800"/>
                  <a:t>-intercept has a similar form, </a:t>
                </a:r>
                <a:r>
                  <a:rPr sz="2800" b="1"/>
                  <a:t>=INTERCEPT(range of y-values, range of x-values)</a:t>
                </a:r>
                <a:r>
                  <a:rPr sz="2800"/>
                  <a:t>. Thus, enter </a:t>
                </a:r>
                <a:r>
                  <a:rPr sz="2800" b="1"/>
                  <a:t>=INTERCEPT(B1:B8,A1:A8)</a:t>
                </a:r>
                <a:r>
                  <a:rPr sz="2800"/>
                  <a:t> in a blank cell. This returns a value of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𝑏</m:t>
                        </m:r>
                      </m:e>
                      <m:sub>
                        <m:r>
                          <a:rPr>
                            <a:latin typeface="Cambria Math" panose="02040503050406030204" pitchFamily="18" charset="0"/>
                          </a:rPr>
                          <m:t>0</m:t>
                        </m:r>
                      </m:sub>
                    </m:sSub>
                    <m:r>
                      <a:rPr>
                        <a:latin typeface="Cambria Math" panose="02040503050406030204" pitchFamily="18" charset="0"/>
                      </a:rPr>
                      <m:t>=103.085</m:t>
                    </m:r>
                  </m:oMath>
                </a14:m>
                <a:r>
                  <a:rPr sz="2800"/>
                  <a:t> for the </a:t>
                </a:r>
                <a14:m>
                  <m:oMath xmlns:m="http://schemas.openxmlformats.org/officeDocument/2006/math">
                    <m:r>
                      <a:rPr>
                        <a:latin typeface="Cambria Math" panose="02040503050406030204" pitchFamily="18" charset="0"/>
                      </a:rPr>
                      <m:t>𝑦</m:t>
                    </m:r>
                  </m:oMath>
                </a14:m>
                <a:r>
                  <a:rPr sz="2800"/>
                  <a:t>-intercept of the regression line.</a:t>
                </a:r>
              </a:p>
              <a:p>
                <a:r>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cstate="print"/>
                <a:stretch>
                  <a:fillRect l="-963" t="-2086" r="-1037"/>
                </a:stretch>
              </a:blipFill>
            </p:spPr>
            <p:txBody>
              <a:bodyPr/>
              <a:lstStyle/>
              <a:p>
                <a:r>
                  <a:rPr lang="en-US">
                    <a:noFill/>
                  </a:rPr>
                  <a:t> </a:t>
                </a:r>
              </a:p>
            </p:txBody>
          </p:sp>
        </mc:Fallback>
      </mc:AlternateContent>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12.2.1: Finding a Least-Squares Regression Line (cont.)</a:t>
            </a:r>
          </a:p>
        </p:txBody>
      </p:sp>
      <p:graphicFrame>
        <p:nvGraphicFramePr>
          <p:cNvPr id="3" name="Table Placeholder 2"/>
          <p:cNvGraphicFramePr>
            <a:graphicFrameLocks noGrp="1"/>
          </p:cNvGraphicFramePr>
          <p:nvPr>
            <p:ph type="tbl" sz="quarter" idx="10"/>
          </p:nvPr>
        </p:nvGraphicFramePr>
        <p:xfrm>
          <a:off x="457200" y="1105523"/>
          <a:ext cx="8229600" cy="4820920"/>
        </p:xfrm>
        <a:graphic>
          <a:graphicData uri="http://schemas.openxmlformats.org/drawingml/2006/table">
            <a:tbl>
              <a:tblPr firstRow="1" bandRow="1">
                <a:tableStyleId>{2D5ABB26-0587-4C30-8999-92F81FD0307C}</a:tableStyleId>
              </a:tblPr>
              <a:tblGrid>
                <a:gridCol w="2743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370840">
                <a:tc>
                  <a:txBody>
                    <a:bodyPr/>
                    <a:lstStyle/>
                    <a:p>
                      <a:pPr algn="ctr">
                        <a:defRPr b="1"/>
                      </a:pPr>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800" b="1"/>
                      </a:pPr>
                      <a:r>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800" b="1"/>
                      </a:pPr>
                      <a:r>
                        <a:t>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pPr algn="ctr">
                        <a:defRPr sz="1800" b="1"/>
                      </a:pPr>
                      <a: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800"/>
                      </a:pPr>
                      <a:r>
                        <a:t>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800"/>
                      </a:pPr>
                      <a:r>
                        <a:t>85.30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70840">
                <a:tc>
                  <a:txBody>
                    <a:bodyPr/>
                    <a:lstStyle/>
                    <a:p>
                      <a:pPr algn="ctr">
                        <a:defRPr sz="1800" b="1"/>
                      </a:pPr>
                      <a: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800"/>
                      </a:pPr>
                      <a:r>
                        <a:t>17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800"/>
                      </a:pPr>
                      <a:r>
                        <a:t>86.20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70840">
                <a:tc>
                  <a:txBody>
                    <a:bodyPr/>
                    <a:lstStyle/>
                    <a:p>
                      <a:pPr algn="ctr">
                        <a:defRPr sz="1800" b="1"/>
                      </a:pPr>
                      <a: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800"/>
                      </a:pPr>
                      <a:r>
                        <a:t>18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800"/>
                      </a:pPr>
                      <a:r>
                        <a:t>85.00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370840">
                <a:tc>
                  <a:txBody>
                    <a:bodyPr/>
                    <a:lstStyle/>
                    <a:p>
                      <a:pPr algn="ctr">
                        <a:defRPr sz="1800" b="1"/>
                      </a:pPr>
                      <a: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800"/>
                      </a:pPr>
                      <a:r>
                        <a:t>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800"/>
                      </a:pPr>
                      <a:r>
                        <a:t>82.70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370840">
                <a:tc>
                  <a:txBody>
                    <a:bodyPr/>
                    <a:lstStyle/>
                    <a:p>
                      <a:pPr algn="ctr">
                        <a:defRPr sz="1800" b="1"/>
                      </a:pPr>
                      <a: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800"/>
                      </a:pPr>
                      <a:r>
                        <a:t>21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800"/>
                      </a:pPr>
                      <a:r>
                        <a:t>81.90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370840">
                <a:tc>
                  <a:txBody>
                    <a:bodyPr/>
                    <a:lstStyle/>
                    <a:p>
                      <a:pPr algn="ctr">
                        <a:defRPr sz="1800" b="1"/>
                      </a:pPr>
                      <a: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800"/>
                      </a:pPr>
                      <a:r>
                        <a:t>24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800"/>
                      </a:pPr>
                      <a:r>
                        <a:t>78.80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370840">
                <a:tc>
                  <a:txBody>
                    <a:bodyPr/>
                    <a:lstStyle/>
                    <a:p>
                      <a:pPr algn="ctr">
                        <a:defRPr sz="1800" b="1"/>
                      </a:pPr>
                      <a:r>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800"/>
                      </a:pPr>
                      <a:r>
                        <a:t>26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800"/>
                      </a:pPr>
                      <a:r>
                        <a:t>75.30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370840">
                <a:tc>
                  <a:txBody>
                    <a:bodyPr/>
                    <a:lstStyle/>
                    <a:p>
                      <a:pPr algn="ctr">
                        <a:defRPr sz="1800" b="1"/>
                      </a:pPr>
                      <a:r>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800"/>
                      </a:pPr>
                      <a:r>
                        <a:t>29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800"/>
                      </a:pPr>
                      <a:r>
                        <a:t>72.10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r h="370840">
                <a:tc>
                  <a:txBody>
                    <a:bodyPr/>
                    <a:lstStyle/>
                    <a:p>
                      <a:pPr algn="ctr">
                        <a:defRPr sz="1800" b="1"/>
                      </a:pPr>
                      <a:r>
                        <a:t>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9"/>
                  </a:ext>
                </a:extLst>
              </a:tr>
              <a:tr h="370840">
                <a:tc>
                  <a:txBody>
                    <a:bodyPr/>
                    <a:lstStyle/>
                    <a:p>
                      <a:pPr algn="ctr">
                        <a:defRPr sz="1800" b="1"/>
                      </a:pPr>
                      <a:r>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0"/>
                  </a:ext>
                </a:extLst>
              </a:tr>
              <a:tr h="370840">
                <a:tc>
                  <a:txBody>
                    <a:bodyPr/>
                    <a:lstStyle/>
                    <a:p>
                      <a:pPr algn="ctr">
                        <a:defRPr sz="1800" b="1"/>
                      </a:pPr>
                      <a:r>
                        <a:t>11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800"/>
                      </a:pPr>
                      <a:r>
                        <a:t>Slope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800"/>
                      </a:pPr>
                      <a:r>
                        <a:t>-1.043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1"/>
                  </a:ext>
                </a:extLst>
              </a:tr>
              <a:tr h="370840">
                <a:tc>
                  <a:txBody>
                    <a:bodyPr/>
                    <a:lstStyle/>
                    <a:p>
                      <a:pPr algn="ctr">
                        <a:defRPr sz="1800" b="1"/>
                      </a:pPr>
                      <a:r>
                        <a:t>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800"/>
                      </a:pPr>
                      <a:r>
                        <a:t>y-Intercept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800"/>
                      </a:pPr>
                      <a:r>
                        <a:t>103.085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2"/>
                  </a:ext>
                </a:extLst>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Least-Squares Regression Line</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a:xfrm>
                <a:off x="457200" y="1082078"/>
                <a:ext cx="8229600" cy="2042122"/>
              </a:xfrm>
            </p:spPr>
            <p:txBody>
              <a:bodyPr>
                <a:normAutofit/>
              </a:bodyPr>
              <a:lstStyle/>
              <a:p>
                <a:pPr algn="ctr">
                  <a:defRPr sz="2800" b="1"/>
                </a:pPr>
                <a:r>
                  <a:rPr dirty="0"/>
                  <a:t>Definition</a:t>
                </a:r>
              </a:p>
              <a:p>
                <a:pPr>
                  <a:defRPr sz="2800"/>
                </a:pPr>
                <a:r>
                  <a:rPr sz="2800" dirty="0"/>
                  <a:t>The </a:t>
                </a:r>
                <a:r>
                  <a:rPr sz="2800" b="1" dirty="0"/>
                  <a:t>least-squares regression line</a:t>
                </a:r>
                <a:r>
                  <a:rPr sz="2800" dirty="0"/>
                  <a:t> is the line for which the average variation from the data is the smallest, also called the </a:t>
                </a:r>
                <a:r>
                  <a:rPr sz="2800" b="1" dirty="0"/>
                  <a:t>line of best fit</a:t>
                </a:r>
                <a:r>
                  <a:rPr sz="2800" dirty="0"/>
                  <a:t>, given by </a:t>
                </a:r>
                <a14:m>
                  <m:oMath xmlns:m="http://schemas.openxmlformats.org/officeDocument/2006/math">
                    <m:acc>
                      <m:accPr>
                        <m:chr m:val="̂"/>
                        <m:ctrlPr>
                          <a:rPr i="1">
                            <a:latin typeface="Cambria Math" panose="02040503050406030204" pitchFamily="18" charset="0"/>
                          </a:rPr>
                        </m:ctrlPr>
                      </m:accPr>
                      <m:e>
                        <m:r>
                          <a:rPr>
                            <a:latin typeface="Cambria Math" panose="02040503050406030204" pitchFamily="18" charset="0"/>
                          </a:rPr>
                          <m:t>𝑦</m:t>
                        </m:r>
                      </m:e>
                    </m:acc>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𝑏</m:t>
                        </m:r>
                      </m:e>
                      <m:sub>
                        <m:r>
                          <a:rPr>
                            <a:latin typeface="Cambria Math" panose="02040503050406030204" pitchFamily="18" charset="0"/>
                          </a:rPr>
                          <m:t>0</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𝑏</m:t>
                        </m:r>
                      </m:e>
                      <m:sub>
                        <m:r>
                          <a:rPr>
                            <a:latin typeface="Cambria Math" panose="02040503050406030204" pitchFamily="18" charset="0"/>
                          </a:rPr>
                          <m:t>1</m:t>
                        </m:r>
                      </m:sub>
                    </m:sSub>
                    <m:r>
                      <a:rPr>
                        <a:latin typeface="Cambria Math" panose="02040503050406030204" pitchFamily="18" charset="0"/>
                      </a:rPr>
                      <m:t>𝑥</m:t>
                    </m:r>
                  </m:oMath>
                </a14:m>
                <a:r>
                  <a:rPr sz="2800" dirty="0"/>
                  <a:t>.</a:t>
                </a:r>
              </a:p>
              <a:p>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xfrm>
                <a:off x="457200" y="1082078"/>
                <a:ext cx="8229600" cy="2042122"/>
              </a:xfrm>
              <a:blipFill>
                <a:blip r:embed="rId2" cstate="print"/>
                <a:stretch>
                  <a:fillRect l="-1328" t="-2353" r="-1402"/>
                </a:stretch>
              </a:blipFill>
            </p:spPr>
            <p:txBody>
              <a:bodyPr/>
              <a:lstStyle/>
              <a:p>
                <a:r>
                  <a:rPr lang="en-US">
                    <a:noFill/>
                  </a:rPr>
                  <a:t> </a:t>
                </a:r>
              </a:p>
            </p:txBody>
          </p:sp>
        </mc:Fallback>
      </mc:AlternateContent>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12.2.1: Finding a Least-Squares Regression Line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t>​</a:t>
                </a:r>
                <a:r>
                  <a:rPr sz="2800"/>
                  <a:t>Thus, the equation of the regression line, in the form </a:t>
                </a:r>
                <a14:m>
                  <m:oMath xmlns:m="http://schemas.openxmlformats.org/officeDocument/2006/math">
                    <m:acc>
                      <m:accPr>
                        <m:chr m:val="̂"/>
                        <m:ctrlPr>
                          <a:rPr i="1">
                            <a:latin typeface="Cambria Math" panose="02040503050406030204" pitchFamily="18" charset="0"/>
                          </a:rPr>
                        </m:ctrlPr>
                      </m:accPr>
                      <m:e>
                        <m:r>
                          <a:rPr>
                            <a:latin typeface="Cambria Math" panose="02040503050406030204" pitchFamily="18" charset="0"/>
                          </a:rPr>
                          <m:t>𝑦</m:t>
                        </m:r>
                      </m:e>
                    </m:acc>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𝑏</m:t>
                        </m:r>
                      </m:e>
                      <m:sub>
                        <m:r>
                          <a:rPr>
                            <a:latin typeface="Cambria Math" panose="02040503050406030204" pitchFamily="18" charset="0"/>
                          </a:rPr>
                          <m:t>0</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𝑏</m:t>
                        </m:r>
                      </m:e>
                      <m:sub>
                        <m:r>
                          <a:rPr>
                            <a:latin typeface="Cambria Math" panose="02040503050406030204" pitchFamily="18" charset="0"/>
                          </a:rPr>
                          <m:t>1</m:t>
                        </m:r>
                      </m:sub>
                    </m:sSub>
                    <m:r>
                      <a:rPr>
                        <a:latin typeface="Cambria Math" panose="02040503050406030204" pitchFamily="18" charset="0"/>
                      </a:rPr>
                      <m:t>𝑥</m:t>
                    </m:r>
                  </m:oMath>
                </a14:m>
                <a:r>
                  <a:rPr sz="2800"/>
                  <a:t>, is as follows.</a:t>
                </a:r>
              </a:p>
              <a:p>
                <a:pPr algn="ctr">
                  <a:defRPr sz="2800"/>
                </a:pPr>
                <a:r>
                  <a:t>​</a:t>
                </a:r>
                <a14:m>
                  <m:oMath xmlns:m="http://schemas.openxmlformats.org/officeDocument/2006/math">
                    <m:acc>
                      <m:accPr>
                        <m:chr m:val="̂"/>
                        <m:ctrlPr>
                          <a:rPr i="1">
                            <a:latin typeface="Cambria Math" panose="02040503050406030204" pitchFamily="18" charset="0"/>
                          </a:rPr>
                        </m:ctrlPr>
                      </m:accPr>
                      <m:e>
                        <m:r>
                          <a:rPr>
                            <a:latin typeface="Cambria Math" panose="02040503050406030204" pitchFamily="18" charset="0"/>
                          </a:rPr>
                          <m:t>𝑦</m:t>
                        </m:r>
                      </m:e>
                    </m:acc>
                    <m:r>
                      <a:rPr>
                        <a:latin typeface="Cambria Math" panose="02040503050406030204" pitchFamily="18" charset="0"/>
                      </a:rPr>
                      <m:t>=103.085−1.043</m:t>
                    </m:r>
                    <m:r>
                      <a:rPr>
                        <a:latin typeface="Cambria Math" panose="02040503050406030204" pitchFamily="18" charset="0"/>
                      </a:rPr>
                      <m:t>𝑥</m:t>
                    </m:r>
                  </m:oMath>
                </a14:m>
                <a:endParaRPr/>
              </a:p>
              <a:p>
                <a:r>
                  <a:t>​</a:t>
                </a:r>
                <a:r>
                  <a:rPr sz="2800"/>
                  <a:t>This line of best fit is shown interposed upon the scatter plot of the data in the figure that follows.</a:t>
                </a:r>
              </a:p>
              <a:p>
                <a:r>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cstate="print"/>
                <a:stretch>
                  <a:fillRect l="-1481" t="-1227"/>
                </a:stretch>
              </a:blipFill>
            </p:spPr>
            <p:txBody>
              <a:bodyPr/>
              <a:lstStyle/>
              <a:p>
                <a:r>
                  <a:rPr lang="en-US">
                    <a:noFill/>
                  </a:rPr>
                  <a:t> </a:t>
                </a:r>
              </a:p>
            </p:txBody>
          </p:sp>
        </mc:Fallback>
      </mc:AlternateContent>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12.2.1: Finding a Least-Squares Regression Line (cont.)</a:t>
            </a:r>
          </a:p>
        </p:txBody>
      </p:sp>
      <p:pic>
        <p:nvPicPr>
          <p:cNvPr id="5" name="Content Placeholder 4">
            <a:extLst>
              <a:ext uri="{FF2B5EF4-FFF2-40B4-BE49-F238E27FC236}">
                <a16:creationId xmlns:a16="http://schemas.microsoft.com/office/drawing/2014/main" id="{9C784C7B-D73B-48C4-B26D-27F4D6CAAE74}"/>
              </a:ext>
            </a:extLst>
          </p:cNvPr>
          <p:cNvPicPr>
            <a:picLocks noGrp="1" noChangeAspect="1"/>
          </p:cNvPicPr>
          <p:nvPr>
            <p:ph sz="quarter" idx="11"/>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619250" y="1483519"/>
            <a:ext cx="5905500" cy="4048125"/>
          </a:xfr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Technology</a:t>
            </a:r>
          </a:p>
        </p:txBody>
      </p:sp>
      <p:sp>
        <p:nvSpPr>
          <p:cNvPr id="3" name="Text Placeholder 2"/>
          <p:cNvSpPr>
            <a:spLocks noGrp="1"/>
          </p:cNvSpPr>
          <p:nvPr>
            <p:ph type="body" sz="quarter" idx="10"/>
          </p:nvPr>
        </p:nvSpPr>
        <p:spPr>
          <a:xfrm>
            <a:off x="457200" y="1082078"/>
            <a:ext cx="8229600" cy="2270722"/>
          </a:xfrm>
        </p:spPr>
        <p:txBody>
          <a:bodyPr>
            <a:normAutofit/>
          </a:bodyPr>
          <a:lstStyle/>
          <a:p>
            <a:r>
              <a:rPr sz="2800"/>
              <a:t>For further instructions on finding a least-squares regression line using a TI-83/84 Plus calculator, Excel, or other technology, please visit stat.hawkeslearning.com and see </a:t>
            </a:r>
            <a:r>
              <a:rPr sz="2800" b="1"/>
              <a:t>Technology Instructions &gt; Regression &gt; Simple Linear Regression</a:t>
            </a:r>
            <a:r>
              <a:rPr sz="2800"/>
              <a:t>.</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A prediction should not be made with a regression model if…</a:t>
            </a:r>
          </a:p>
        </p:txBody>
      </p:sp>
      <p:sp>
        <p:nvSpPr>
          <p:cNvPr id="3" name="Text Placeholder 2"/>
          <p:cNvSpPr>
            <a:spLocks noGrp="1"/>
          </p:cNvSpPr>
          <p:nvPr>
            <p:ph type="body" sz="quarter" idx="10"/>
          </p:nvPr>
        </p:nvSpPr>
        <p:spPr>
          <a:xfrm>
            <a:off x="457200" y="1082078"/>
            <a:ext cx="8229600" cy="4404322"/>
          </a:xfrm>
        </p:spPr>
        <p:txBody>
          <a:bodyPr>
            <a:normAutofit/>
          </a:bodyPr>
          <a:lstStyle/>
          <a:p>
            <a:pPr algn="ctr">
              <a:defRPr sz="2800" b="1"/>
            </a:pPr>
            <a:r>
              <a:t>Definition</a:t>
            </a:r>
          </a:p>
          <a:p>
            <a:pPr marL="514350" indent="-514350">
              <a:buFont typeface="+mj-lt"/>
              <a:buAutoNum type="arabicPeriod"/>
              <a:defRPr sz="2800"/>
            </a:pPr>
            <a:r>
              <a:t>​</a:t>
            </a:r>
            <a:r>
              <a:rPr sz="2800"/>
              <a:t>The data do not fall in a linear pattern when graphed on a scatter plot.</a:t>
            </a:r>
          </a:p>
          <a:p>
            <a:pPr marL="514350" indent="-514350">
              <a:buFont typeface="+mj-lt"/>
              <a:buAutoNum type="arabicPeriod" startAt="2"/>
              <a:defRPr sz="2800"/>
            </a:pPr>
            <a:r>
              <a:t>​</a:t>
            </a:r>
            <a:r>
              <a:rPr sz="2800"/>
              <a:t>The correlation coefficient is not statistically significant.</a:t>
            </a:r>
          </a:p>
          <a:p>
            <a:pPr marL="514350" indent="-514350">
              <a:buFont typeface="+mj-lt"/>
              <a:buAutoNum type="arabicPeriod" startAt="3"/>
              <a:defRPr sz="2800"/>
            </a:pPr>
            <a:r>
              <a:t>​</a:t>
            </a:r>
            <a:r>
              <a:rPr sz="2800"/>
              <a:t>You wish to make a prediction about a value outside the range of the sample data.</a:t>
            </a:r>
          </a:p>
          <a:p>
            <a:pPr marL="514350" indent="-514350">
              <a:buFont typeface="+mj-lt"/>
              <a:buAutoNum type="arabicPeriod" startAt="4"/>
              <a:defRPr sz="2800"/>
            </a:pPr>
            <a:r>
              <a:t>​</a:t>
            </a:r>
            <a:r>
              <a:rPr sz="2800"/>
              <a:t>The population is different than that from which the sample data were drawn.</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12.2.2: Making Predictions Using a Least-Squares Regression Line</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a:t>Use the equation of the regression line from the previous example,</a:t>
                </a:r>
              </a:p>
              <a:p>
                <a:pPr algn="ctr">
                  <a:defRPr sz="2800"/>
                </a:pPr>
                <a:r>
                  <a:rPr sz="2800"/>
                  <a:t> </a:t>
                </a:r>
                <a14:m>
                  <m:oMath xmlns:m="http://schemas.openxmlformats.org/officeDocument/2006/math">
                    <m:acc>
                      <m:accPr>
                        <m:chr m:val="̂"/>
                        <m:ctrlPr>
                          <a:rPr i="1">
                            <a:latin typeface="Cambria Math" panose="02040503050406030204" pitchFamily="18" charset="0"/>
                          </a:rPr>
                        </m:ctrlPr>
                      </m:accPr>
                      <m:e>
                        <m:r>
                          <a:rPr>
                            <a:latin typeface="Cambria Math" panose="02040503050406030204" pitchFamily="18" charset="0"/>
                          </a:rPr>
                          <m:t>𝑦</m:t>
                        </m:r>
                      </m:e>
                    </m:acc>
                    <m:r>
                      <a:rPr>
                        <a:latin typeface="Cambria Math" panose="02040503050406030204" pitchFamily="18" charset="0"/>
                      </a:rPr>
                      <m:t>=103.085−1.043</m:t>
                    </m:r>
                    <m:r>
                      <a:rPr>
                        <a:latin typeface="Cambria Math" panose="02040503050406030204" pitchFamily="18" charset="0"/>
                      </a:rPr>
                      <m:t>𝑥</m:t>
                    </m:r>
                  </m:oMath>
                </a14:m>
                <a:r>
                  <a:rPr sz="2800"/>
                  <a:t>,</a:t>
                </a:r>
              </a:p>
              <a:p>
                <a:r>
                  <a:rPr sz="2800"/>
                  <a:t>to predict what the average achievement test score will be for the following class sizes.</a:t>
                </a:r>
              </a:p>
              <a:p>
                <a:pPr marL="514350" indent="-514350">
                  <a:buFont typeface="+mj-lt"/>
                  <a:buAutoNum type="alphaLcPeriod"/>
                  <a:defRPr sz="2800"/>
                </a:pPr>
                <a:r>
                  <a:t>​</a:t>
                </a:r>
                <a:r>
                  <a:rPr sz="2800"/>
                  <a:t>A class of size </a:t>
                </a:r>
                <a:r>
                  <a:rPr sz="2800">
                    <a:latin typeface="Cambria Math"/>
                  </a:rPr>
                  <a:t>16</a:t>
                </a:r>
                <a:r>
                  <a:rPr sz="2800"/>
                  <a:t> at a school in the district</a:t>
                </a:r>
              </a:p>
              <a:p>
                <a:pPr marL="514350" indent="-514350">
                  <a:buFont typeface="+mj-lt"/>
                  <a:buAutoNum type="alphaLcPeriod" startAt="2"/>
                  <a:defRPr sz="2800"/>
                </a:pPr>
                <a:r>
                  <a:t>​</a:t>
                </a:r>
                <a:r>
                  <a:rPr sz="2800"/>
                  <a:t>A class of size </a:t>
                </a:r>
                <a:r>
                  <a:rPr sz="2800">
                    <a:latin typeface="Cambria Math"/>
                  </a:rPr>
                  <a:t>19</a:t>
                </a:r>
                <a:r>
                  <a:rPr sz="2800"/>
                  <a:t> at a school in the district</a:t>
                </a:r>
              </a:p>
              <a:p>
                <a:pPr marL="514350" indent="-514350">
                  <a:buFont typeface="+mj-lt"/>
                  <a:buAutoNum type="alphaLcPeriod" startAt="3"/>
                  <a:defRPr sz="2800"/>
                </a:pPr>
                <a:r>
                  <a:t>​</a:t>
                </a:r>
                <a:r>
                  <a:rPr sz="2800"/>
                  <a:t>A class of size </a:t>
                </a:r>
                <a:r>
                  <a:rPr sz="2800">
                    <a:latin typeface="Cambria Math"/>
                  </a:rPr>
                  <a:t>25</a:t>
                </a:r>
                <a:r>
                  <a:rPr sz="2800"/>
                  <a:t> at a school in the neighboring district</a:t>
                </a:r>
              </a:p>
              <a:p>
                <a:pPr marL="514350" indent="-514350">
                  <a:buFont typeface="+mj-lt"/>
                  <a:buAutoNum type="alphaLcPeriod" startAt="4"/>
                  <a:defRPr sz="2800"/>
                </a:pPr>
                <a:r>
                  <a:t>​</a:t>
                </a:r>
                <a:r>
                  <a:rPr sz="2800"/>
                  <a:t>A class of size </a:t>
                </a:r>
                <a:r>
                  <a:rPr sz="2800">
                    <a:latin typeface="Cambria Math"/>
                  </a:rPr>
                  <a:t>45</a:t>
                </a:r>
                <a:r>
                  <a:rPr sz="2800"/>
                  <a:t> at a school in the district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cstate="print"/>
                <a:stretch>
                  <a:fillRect l="-1556" t="-1227" r="-1630" b="-1595"/>
                </a:stretch>
              </a:blipFill>
            </p:spPr>
            <p:txBody>
              <a:bodyPr/>
              <a:lstStyle/>
              <a:p>
                <a:r>
                  <a:rPr lang="en-US">
                    <a:noFill/>
                  </a:rPr>
                  <a:t> </a:t>
                </a:r>
              </a:p>
            </p:txBody>
          </p:sp>
        </mc:Fallback>
      </mc:AlternateContent>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12.2.2: Making Predictions Using a Least-Squares Regression Line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b="1" dirty="0"/>
                  <a:t>Solution</a:t>
                </a:r>
              </a:p>
              <a:p>
                <a:pPr marL="514350" indent="-514350">
                  <a:buFont typeface="+mj-lt"/>
                  <a:buAutoNum type="alphaLcPeriod"/>
                  <a:defRPr sz="2800"/>
                </a:pPr>
                <a:r>
                  <a:rPr dirty="0"/>
                  <a:t>​</a:t>
                </a:r>
                <a:r>
                  <a:rPr sz="2800" dirty="0"/>
                  <a:t>Substitute the value </a:t>
                </a:r>
                <a14:m>
                  <m:oMath xmlns:m="http://schemas.openxmlformats.org/officeDocument/2006/math">
                    <m:r>
                      <a:rPr>
                        <a:latin typeface="Cambria Math" panose="02040503050406030204" pitchFamily="18" charset="0"/>
                      </a:rPr>
                      <m:t>𝑥</m:t>
                    </m:r>
                    <m:r>
                      <a:rPr>
                        <a:latin typeface="Cambria Math" panose="02040503050406030204" pitchFamily="18" charset="0"/>
                      </a:rPr>
                      <m:t>=16</m:t>
                    </m:r>
                  </m:oMath>
                </a14:m>
                <a:r>
                  <a:rPr sz="2800" dirty="0"/>
                  <a:t> into the regression line and solve for </a:t>
                </a:r>
                <a14:m>
                  <m:oMath xmlns:m="http://schemas.openxmlformats.org/officeDocument/2006/math">
                    <m:acc>
                      <m:accPr>
                        <m:chr m:val="̂"/>
                        <m:ctrlPr>
                          <a:rPr i="1">
                            <a:latin typeface="Cambria Math" panose="02040503050406030204" pitchFamily="18" charset="0"/>
                          </a:rPr>
                        </m:ctrlPr>
                      </m:accPr>
                      <m:e>
                        <m:r>
                          <a:rPr>
                            <a:latin typeface="Cambria Math" panose="02040503050406030204" pitchFamily="18" charset="0"/>
                          </a:rPr>
                          <m:t>𝑦</m:t>
                        </m:r>
                      </m:e>
                    </m:acc>
                  </m:oMath>
                </a14:m>
                <a:r>
                  <a:rPr sz="2800" dirty="0"/>
                  <a:t>.</a:t>
                </a:r>
              </a:p>
              <a:p>
                <a:pPr/>
                <a14:m>
                  <m:oMathPara xmlns:m="http://schemas.openxmlformats.org/officeDocument/2006/math">
                    <m:oMathParaPr>
                      <m:jc m:val="centerGroup"/>
                    </m:oMathParaPr>
                    <m:oMath xmlns:m="http://schemas.openxmlformats.org/officeDocument/2006/math">
                      <m:acc>
                        <m:accPr>
                          <m:chr m:val="̂"/>
                          <m:ctrlPr>
                            <a:rPr i="1">
                              <a:latin typeface="Cambria Math" panose="02040503050406030204" pitchFamily="18" charset="0"/>
                            </a:rPr>
                          </m:ctrlPr>
                        </m:accPr>
                        <m:e>
                          <m:r>
                            <a:rPr>
                              <a:latin typeface="Cambria Math" panose="02040503050406030204" pitchFamily="18" charset="0"/>
                            </a:rPr>
                            <m:t>𝑦</m:t>
                          </m:r>
                        </m:e>
                      </m:acc>
                      <m:r>
                        <a:rPr>
                          <a:latin typeface="Cambria Math" panose="02040503050406030204" pitchFamily="18" charset="0"/>
                        </a:rPr>
                        <m:t>=103.085−1.043</m:t>
                      </m:r>
                      <m:r>
                        <a:rPr>
                          <a:latin typeface="Cambria Math" panose="02040503050406030204" pitchFamily="18" charset="0"/>
                        </a:rPr>
                        <m:t>𝑥</m:t>
                      </m:r>
                    </m:oMath>
                    <m:oMath xmlns:m="http://schemas.openxmlformats.org/officeDocument/2006/math">
                      <m:phant>
                        <m:phantPr>
                          <m:show m:val="off"/>
                          <m:ctrlPr>
                            <a:rPr i="1">
                              <a:latin typeface="Cambria Math" panose="02040503050406030204" pitchFamily="18" charset="0"/>
                            </a:rPr>
                          </m:ctrlPr>
                        </m:phantPr>
                        <m:e>
                          <m:acc>
                            <m:accPr>
                              <m:chr m:val="̂"/>
                              <m:ctrlPr>
                                <a:rPr i="1">
                                  <a:latin typeface="Cambria Math" panose="02040503050406030204" pitchFamily="18" charset="0"/>
                                </a:rPr>
                              </m:ctrlPr>
                            </m:accPr>
                            <m:e>
                              <m:r>
                                <a:rPr>
                                  <a:latin typeface="Cambria Math" panose="02040503050406030204" pitchFamily="18" charset="0"/>
                                </a:rPr>
                                <m:t>𝑦</m:t>
                              </m:r>
                            </m:e>
                          </m:acc>
                        </m:e>
                      </m:phant>
                      <m:r>
                        <a:rPr>
                          <a:latin typeface="Cambria Math" panose="02040503050406030204" pitchFamily="18" charset="0"/>
                        </a:rPr>
                        <m:t>=103.085−1.043</m:t>
                      </m:r>
                      <m:d>
                        <m:dPr>
                          <m:ctrlPr>
                            <a:rPr i="1">
                              <a:latin typeface="Cambria Math" panose="02040503050406030204" pitchFamily="18" charset="0"/>
                            </a:rPr>
                          </m:ctrlPr>
                        </m:dPr>
                        <m:e>
                          <m:r>
                            <a:rPr>
                              <a:latin typeface="Cambria Math" panose="02040503050406030204" pitchFamily="18" charset="0"/>
                            </a:rPr>
                            <m:t>16</m:t>
                          </m:r>
                        </m:e>
                      </m:d>
                    </m:oMath>
                    <m:oMath xmlns:m="http://schemas.openxmlformats.org/officeDocument/2006/math">
                      <m:phant>
                        <m:phantPr>
                          <m:show m:val="off"/>
                          <m:ctrlPr>
                            <a:rPr i="1">
                              <a:latin typeface="Cambria Math" panose="02040503050406030204" pitchFamily="18" charset="0"/>
                            </a:rPr>
                          </m:ctrlPr>
                        </m:phantPr>
                        <m:e>
                          <m:acc>
                            <m:accPr>
                              <m:chr m:val="̂"/>
                              <m:ctrlPr>
                                <a:rPr i="1">
                                  <a:latin typeface="Cambria Math" panose="02040503050406030204" pitchFamily="18" charset="0"/>
                                </a:rPr>
                              </m:ctrlPr>
                            </m:accPr>
                            <m:e>
                              <m:r>
                                <a:rPr>
                                  <a:latin typeface="Cambria Math" panose="02040503050406030204" pitchFamily="18" charset="0"/>
                                </a:rPr>
                                <m:t>𝑦</m:t>
                              </m:r>
                            </m:e>
                          </m:acc>
                        </m:e>
                      </m:phant>
                      <m:r>
                        <a:rPr>
                          <a:latin typeface="Cambria Math" panose="02040503050406030204" pitchFamily="18" charset="0"/>
                        </a:rPr>
                        <m:t>=86.397</m:t>
                      </m:r>
                    </m:oMath>
                  </m:oMathPara>
                </a14:m>
                <a:endParaRPr sz="2800" dirty="0"/>
              </a:p>
              <a:p>
                <a:r>
                  <a:rPr dirty="0"/>
                  <a:t>​</a:t>
                </a:r>
                <a:r>
                  <a:rPr sz="2800" dirty="0"/>
                  <a:t>Thus we would predict that a class of </a:t>
                </a:r>
                <a:r>
                  <a:rPr sz="2800" dirty="0">
                    <a:latin typeface="Cambria Math"/>
                  </a:rPr>
                  <a:t>16</a:t>
                </a:r>
                <a:r>
                  <a:rPr sz="2800" dirty="0"/>
                  <a:t> students would score an average of </a:t>
                </a:r>
                <a:r>
                  <a:rPr sz="2800" dirty="0">
                    <a:latin typeface="Cambria Math"/>
                  </a:rPr>
                  <a:t>86.40</a:t>
                </a:r>
                <a:r>
                  <a:rPr sz="2800" dirty="0"/>
                  <a:t> on the achievement test.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cstate="print"/>
                <a:stretch>
                  <a:fillRect l="-1556" t="-1227" r="-963"/>
                </a:stretch>
              </a:blipFill>
            </p:spPr>
            <p:txBody>
              <a:bodyPr/>
              <a:lstStyle/>
              <a:p>
                <a:r>
                  <a:rPr lang="en-US">
                    <a:noFill/>
                  </a:rPr>
                  <a:t> </a:t>
                </a:r>
              </a:p>
            </p:txBody>
          </p:sp>
        </mc:Fallback>
      </mc:AlternateContent>
    </p:spTree>
    <p:extLst>
      <p:ext uri="{BB962C8B-B14F-4D97-AF65-F5344CB8AC3E}">
        <p14:creationId xmlns:p14="http://schemas.microsoft.com/office/powerpoint/2010/main" val="33033329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12.2.2: Making Predictions Using a Least-Squares Regression Line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marL="514350" indent="-514350">
                  <a:buFont typeface="+mj-lt"/>
                  <a:buAutoNum type="alphaLcPeriod" startAt="2"/>
                  <a:defRPr sz="2800"/>
                </a:pPr>
                <a:r>
                  <a:rPr dirty="0"/>
                  <a:t>​</a:t>
                </a:r>
                <a:r>
                  <a:rPr sz="2800" dirty="0"/>
                  <a:t>Substitute the value </a:t>
                </a:r>
                <a14:m>
                  <m:oMath xmlns:m="http://schemas.openxmlformats.org/officeDocument/2006/math">
                    <m:r>
                      <a:rPr>
                        <a:latin typeface="Cambria Math" panose="02040503050406030204" pitchFamily="18" charset="0"/>
                      </a:rPr>
                      <m:t>𝑥</m:t>
                    </m:r>
                    <m:r>
                      <a:rPr>
                        <a:latin typeface="Cambria Math" panose="02040503050406030204" pitchFamily="18" charset="0"/>
                      </a:rPr>
                      <m:t>=19</m:t>
                    </m:r>
                  </m:oMath>
                </a14:m>
                <a:r>
                  <a:rPr sz="2800" dirty="0"/>
                  <a:t> into the regression line and solve for </a:t>
                </a:r>
                <a14:m>
                  <m:oMath xmlns:m="http://schemas.openxmlformats.org/officeDocument/2006/math">
                    <m:acc>
                      <m:accPr>
                        <m:chr m:val="̂"/>
                        <m:ctrlPr>
                          <a:rPr i="1">
                            <a:latin typeface="Cambria Math" panose="02040503050406030204" pitchFamily="18" charset="0"/>
                          </a:rPr>
                        </m:ctrlPr>
                      </m:accPr>
                      <m:e>
                        <m:r>
                          <a:rPr>
                            <a:latin typeface="Cambria Math" panose="02040503050406030204" pitchFamily="18" charset="0"/>
                          </a:rPr>
                          <m:t>𝑦</m:t>
                        </m:r>
                      </m:e>
                    </m:acc>
                  </m:oMath>
                </a14:m>
                <a:r>
                  <a:rPr sz="2800" dirty="0"/>
                  <a:t>.</a:t>
                </a:r>
              </a:p>
              <a:p>
                <a:pPr/>
                <a14:m>
                  <m:oMathPara xmlns:m="http://schemas.openxmlformats.org/officeDocument/2006/math">
                    <m:oMathParaPr>
                      <m:jc m:val="centerGroup"/>
                    </m:oMathParaPr>
                    <m:oMath xmlns:m="http://schemas.openxmlformats.org/officeDocument/2006/math">
                      <m:acc>
                        <m:accPr>
                          <m:chr m:val="̂"/>
                          <m:ctrlPr>
                            <a:rPr i="1">
                              <a:latin typeface="Cambria Math" panose="02040503050406030204" pitchFamily="18" charset="0"/>
                            </a:rPr>
                          </m:ctrlPr>
                        </m:accPr>
                        <m:e>
                          <m:r>
                            <a:rPr>
                              <a:latin typeface="Cambria Math" panose="02040503050406030204" pitchFamily="18" charset="0"/>
                            </a:rPr>
                            <m:t>𝑦</m:t>
                          </m:r>
                        </m:e>
                      </m:acc>
                      <m:r>
                        <a:rPr>
                          <a:latin typeface="Cambria Math" panose="02040503050406030204" pitchFamily="18" charset="0"/>
                        </a:rPr>
                        <m:t>=103.085−1.043</m:t>
                      </m:r>
                      <m:r>
                        <a:rPr>
                          <a:latin typeface="Cambria Math" panose="02040503050406030204" pitchFamily="18" charset="0"/>
                        </a:rPr>
                        <m:t>𝑥</m:t>
                      </m:r>
                    </m:oMath>
                    <m:oMath xmlns:m="http://schemas.openxmlformats.org/officeDocument/2006/math">
                      <m:phant>
                        <m:phantPr>
                          <m:show m:val="off"/>
                          <m:ctrlPr>
                            <a:rPr i="1">
                              <a:latin typeface="Cambria Math" panose="02040503050406030204" pitchFamily="18" charset="0"/>
                            </a:rPr>
                          </m:ctrlPr>
                        </m:phantPr>
                        <m:e>
                          <m:acc>
                            <m:accPr>
                              <m:chr m:val="̂"/>
                              <m:ctrlPr>
                                <a:rPr i="1">
                                  <a:latin typeface="Cambria Math" panose="02040503050406030204" pitchFamily="18" charset="0"/>
                                </a:rPr>
                              </m:ctrlPr>
                            </m:accPr>
                            <m:e>
                              <m:r>
                                <a:rPr>
                                  <a:latin typeface="Cambria Math" panose="02040503050406030204" pitchFamily="18" charset="0"/>
                                </a:rPr>
                                <m:t>𝑦</m:t>
                              </m:r>
                            </m:e>
                          </m:acc>
                        </m:e>
                      </m:phant>
                      <m:r>
                        <a:rPr>
                          <a:latin typeface="Cambria Math" panose="02040503050406030204" pitchFamily="18" charset="0"/>
                        </a:rPr>
                        <m:t>=103.085−1.043</m:t>
                      </m:r>
                      <m:d>
                        <m:dPr>
                          <m:ctrlPr>
                            <a:rPr i="1">
                              <a:latin typeface="Cambria Math" panose="02040503050406030204" pitchFamily="18" charset="0"/>
                            </a:rPr>
                          </m:ctrlPr>
                        </m:dPr>
                        <m:e>
                          <m:r>
                            <a:rPr>
                              <a:latin typeface="Cambria Math" panose="02040503050406030204" pitchFamily="18" charset="0"/>
                            </a:rPr>
                            <m:t>19</m:t>
                          </m:r>
                        </m:e>
                      </m:d>
                    </m:oMath>
                    <m:oMath xmlns:m="http://schemas.openxmlformats.org/officeDocument/2006/math">
                      <m:phant>
                        <m:phantPr>
                          <m:show m:val="off"/>
                          <m:ctrlPr>
                            <a:rPr i="1">
                              <a:latin typeface="Cambria Math" panose="02040503050406030204" pitchFamily="18" charset="0"/>
                            </a:rPr>
                          </m:ctrlPr>
                        </m:phantPr>
                        <m:e>
                          <m:acc>
                            <m:accPr>
                              <m:chr m:val="̂"/>
                              <m:ctrlPr>
                                <a:rPr i="1">
                                  <a:latin typeface="Cambria Math" panose="02040503050406030204" pitchFamily="18" charset="0"/>
                                </a:rPr>
                              </m:ctrlPr>
                            </m:accPr>
                            <m:e>
                              <m:r>
                                <a:rPr>
                                  <a:latin typeface="Cambria Math" panose="02040503050406030204" pitchFamily="18" charset="0"/>
                                </a:rPr>
                                <m:t>𝑦</m:t>
                              </m:r>
                            </m:e>
                          </m:acc>
                        </m:e>
                      </m:phant>
                      <m:r>
                        <a:rPr>
                          <a:latin typeface="Cambria Math" panose="02040503050406030204" pitchFamily="18" charset="0"/>
                        </a:rPr>
                        <m:t>=83.268</m:t>
                      </m:r>
                    </m:oMath>
                  </m:oMathPara>
                </a14:m>
                <a:endParaRPr sz="2800" dirty="0"/>
              </a:p>
              <a:p>
                <a:r>
                  <a:rPr dirty="0"/>
                  <a:t>​</a:t>
                </a:r>
                <a:r>
                  <a:rPr sz="2800" dirty="0"/>
                  <a:t>Thus we would predict that a class of </a:t>
                </a:r>
                <a:r>
                  <a:rPr sz="2800" dirty="0">
                    <a:latin typeface="Cambria Math"/>
                  </a:rPr>
                  <a:t>19</a:t>
                </a:r>
                <a:r>
                  <a:rPr sz="2800" dirty="0"/>
                  <a:t> students would score an average of </a:t>
                </a:r>
                <a:r>
                  <a:rPr sz="2800" dirty="0">
                    <a:latin typeface="Cambria Math"/>
                  </a:rPr>
                  <a:t>83.27</a:t>
                </a:r>
                <a:r>
                  <a:rPr sz="2800" dirty="0"/>
                  <a:t> on the achievement test.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cstate="print"/>
                <a:stretch>
                  <a:fillRect l="-1556" t="-1350" r="-963"/>
                </a:stretch>
              </a:blipFill>
            </p:spPr>
            <p:txBody>
              <a:bodyPr/>
              <a:lstStyle/>
              <a:p>
                <a:r>
                  <a:rPr lang="en-US">
                    <a:noFill/>
                  </a:rPr>
                  <a:t> </a:t>
                </a:r>
              </a:p>
            </p:txBody>
          </p:sp>
        </mc:Fallback>
      </mc:AlternateContent>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12.2.2: Making Predictions Using a Least-Squares Regression Line (cont.)</a:t>
            </a:r>
          </a:p>
        </p:txBody>
      </p:sp>
      <p:sp>
        <p:nvSpPr>
          <p:cNvPr id="3" name="Text Placeholder 2"/>
          <p:cNvSpPr>
            <a:spLocks noGrp="1"/>
          </p:cNvSpPr>
          <p:nvPr>
            <p:ph type="body" sz="quarter" idx="10"/>
          </p:nvPr>
        </p:nvSpPr>
        <p:spPr/>
        <p:txBody>
          <a:bodyPr>
            <a:normAutofit/>
          </a:bodyPr>
          <a:lstStyle/>
          <a:p>
            <a:pPr marL="514350" indent="-514350">
              <a:buFont typeface="+mj-lt"/>
              <a:buAutoNum type="alphaLcPeriod" startAt="3"/>
              <a:defRPr sz="2800"/>
            </a:pPr>
            <a:r>
              <a:rPr dirty="0"/>
              <a:t>​</a:t>
            </a:r>
            <a:r>
              <a:rPr sz="2800" dirty="0"/>
              <a:t>Predictions should only be made for values from the original population. As this class was from outside of the school district, predictions should not be made.</a:t>
            </a:r>
          </a:p>
          <a:p>
            <a:pPr>
              <a:defRPr sz="2800"/>
            </a:pPr>
            <a:endParaRPr sz="28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12.2.2: Making Predictions Using a Least-Squares Regression Line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marL="514350" indent="-514350">
                  <a:buFont typeface="+mj-lt"/>
                  <a:buAutoNum type="alphaLcPeriod" startAt="4"/>
                  <a:defRPr sz="2800"/>
                </a:pPr>
                <a:r>
                  <a:rPr dirty="0"/>
                  <a:t>​</a:t>
                </a:r>
                <a:r>
                  <a:rPr sz="2800" dirty="0"/>
                  <a:t>It is not meaningful to predict the value of </a:t>
                </a:r>
                <a14:m>
                  <m:oMath xmlns:m="http://schemas.openxmlformats.org/officeDocument/2006/math">
                    <m:r>
                      <a:rPr>
                        <a:latin typeface="Cambria Math" panose="02040503050406030204" pitchFamily="18" charset="0"/>
                      </a:rPr>
                      <m:t>𝑦</m:t>
                    </m:r>
                  </m:oMath>
                </a14:m>
                <a:r>
                  <a:rPr sz="2800" dirty="0"/>
                  <a:t> for this class size because the value </a:t>
                </a:r>
                <a14:m>
                  <m:oMath xmlns:m="http://schemas.openxmlformats.org/officeDocument/2006/math">
                    <m:r>
                      <a:rPr>
                        <a:latin typeface="Cambria Math" panose="02040503050406030204" pitchFamily="18" charset="0"/>
                      </a:rPr>
                      <m:t>𝑥</m:t>
                    </m:r>
                    <m:r>
                      <a:rPr>
                        <a:latin typeface="Cambria Math" panose="02040503050406030204" pitchFamily="18" charset="0"/>
                      </a:rPr>
                      <m:t>=45</m:t>
                    </m:r>
                  </m:oMath>
                </a14:m>
                <a:r>
                  <a:rPr sz="2800" dirty="0"/>
                  <a:t> is outside the range of the original data. The original data only considered class sizes between </a:t>
                </a:r>
                <a:r>
                  <a:rPr sz="2800" dirty="0">
                    <a:latin typeface="Cambria Math"/>
                  </a:rPr>
                  <a:t>15</a:t>
                </a:r>
                <a:r>
                  <a:rPr sz="2800" dirty="0"/>
                  <a:t> and </a:t>
                </a:r>
                <a:r>
                  <a:rPr sz="2800" dirty="0">
                    <a:latin typeface="Cambria Math"/>
                  </a:rPr>
                  <a:t>29</a:t>
                </a:r>
                <a:r>
                  <a:rPr sz="2800" dirty="0"/>
                  <a:t>, so we should only predict the average achievement test scores for class sizes within this range.</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cstate="print"/>
                <a:stretch>
                  <a:fillRect l="-1556" t="-1350" r="-1556"/>
                </a:stretch>
              </a:blipFill>
            </p:spPr>
            <p:txBody>
              <a:bodyPr/>
              <a:lstStyle/>
              <a:p>
                <a:r>
                  <a:rPr lang="en-US">
                    <a:noFill/>
                  </a:rPr>
                  <a:t> </a:t>
                </a:r>
              </a:p>
            </p:txBody>
          </p:sp>
        </mc:Fallback>
      </mc:AlternateContent>
    </p:spTree>
    <p:extLst>
      <p:ext uri="{BB962C8B-B14F-4D97-AF65-F5344CB8AC3E}">
        <p14:creationId xmlns:p14="http://schemas.microsoft.com/office/powerpoint/2010/main" val="32861783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12.2.3: Finding the Least-Squares Regression Line for a Given Data Set</a:t>
            </a:r>
          </a:p>
        </p:txBody>
      </p:sp>
      <p:sp>
        <p:nvSpPr>
          <p:cNvPr id="3" name="Text Placeholder 2"/>
          <p:cNvSpPr>
            <a:spLocks noGrp="1"/>
          </p:cNvSpPr>
          <p:nvPr>
            <p:ph type="body" sz="quarter" idx="10"/>
          </p:nvPr>
        </p:nvSpPr>
        <p:spPr/>
        <p:txBody>
          <a:bodyPr>
            <a:normAutofit fontScale="92500" lnSpcReduction="10000"/>
          </a:bodyPr>
          <a:lstStyle/>
          <a:p>
            <a:r>
              <a:rPr sz="2800"/>
              <a:t>The following data depicts the amount of forest burned in forest fires, measured in thousands of hectares, in the western U.S. and the number of days in which there was significant rainfall, called "wetting rain days," that year for the last eight years.</a:t>
            </a:r>
          </a:p>
          <a:p>
            <a:pPr marL="514350" indent="-514350">
              <a:buFont typeface="+mj-lt"/>
              <a:buAutoNum type="alphaLcPeriod"/>
              <a:defRPr sz="2800"/>
            </a:pPr>
            <a:r>
              <a:t>​</a:t>
            </a:r>
            <a:r>
              <a:rPr sz="2800"/>
              <a:t>Show that it is appropriate to use a linear regression model for this data. Use a </a:t>
            </a:r>
            <a:r>
              <a:rPr sz="2800">
                <a:latin typeface="Cambria Math"/>
              </a:rPr>
              <a:t>0.05</a:t>
            </a:r>
            <a:r>
              <a:rPr sz="2800"/>
              <a:t> level of significance.</a:t>
            </a:r>
          </a:p>
          <a:p>
            <a:pPr marL="514350" indent="-514350">
              <a:buFont typeface="+mj-lt"/>
              <a:buAutoNum type="alphaLcPeriod" startAt="2"/>
              <a:defRPr sz="2800"/>
            </a:pPr>
            <a:r>
              <a:t>​</a:t>
            </a:r>
            <a:r>
              <a:rPr sz="2800"/>
              <a:t>Find a linear regression model for predicting the amount of forest burned based on the number of wetting rain days.</a:t>
            </a:r>
          </a:p>
          <a:p>
            <a:pPr marL="514350" indent="-514350">
              <a:buFont typeface="+mj-lt"/>
              <a:buAutoNum type="alphaLcPeriod" startAt="3"/>
              <a:defRPr sz="2800"/>
            </a:pPr>
            <a:r>
              <a:t>​</a:t>
            </a:r>
            <a:r>
              <a:rPr sz="2800"/>
              <a:t>Use the regression model to predict the number of hectares of forest that might be burned if there are </a:t>
            </a:r>
            <a:r>
              <a:rPr sz="2800">
                <a:latin typeface="Cambria Math"/>
              </a:rPr>
              <a:t>28</a:t>
            </a:r>
            <a:r>
              <a:rPr sz="2800"/>
              <a:t> wetting rain days next year.</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Math Symbols</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a:xfrm>
                <a:off x="457200" y="1082078"/>
                <a:ext cx="8229600" cy="2804122"/>
              </a:xfrm>
            </p:spPr>
            <p:txBody>
              <a:bodyPr>
                <a:normAutofit/>
              </a:bodyPr>
              <a:lstStyle/>
              <a:p>
                <a:r>
                  <a:rPr sz="2800" dirty="0"/>
                  <a:t>Commonly used forms for the regression line:</a:t>
                </a:r>
              </a:p>
              <a:p>
                <a14:m>
                  <m:oMath xmlns:m="http://schemas.openxmlformats.org/officeDocument/2006/math">
                    <m:acc>
                      <m:accPr>
                        <m:chr m:val="̂"/>
                        <m:ctrlPr>
                          <a:rPr i="1">
                            <a:latin typeface="Cambria Math" panose="02040503050406030204" pitchFamily="18" charset="0"/>
                          </a:rPr>
                        </m:ctrlPr>
                      </m:accPr>
                      <m:e>
                        <m:r>
                          <a:rPr>
                            <a:latin typeface="Cambria Math" panose="02040503050406030204" pitchFamily="18" charset="0"/>
                          </a:rPr>
                          <m:t>𝑦</m:t>
                        </m:r>
                      </m:e>
                    </m:acc>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𝑏</m:t>
                        </m:r>
                      </m:e>
                      <m:sub>
                        <m:r>
                          <a:rPr>
                            <a:latin typeface="Cambria Math" panose="02040503050406030204" pitchFamily="18" charset="0"/>
                          </a:rPr>
                          <m:t>0</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𝑏</m:t>
                        </m:r>
                      </m:e>
                      <m:sub>
                        <m:r>
                          <a:rPr>
                            <a:latin typeface="Cambria Math" panose="02040503050406030204" pitchFamily="18" charset="0"/>
                          </a:rPr>
                          <m:t>1</m:t>
                        </m:r>
                      </m:sub>
                    </m:sSub>
                    <m:r>
                      <a:rPr>
                        <a:latin typeface="Cambria Math" panose="02040503050406030204" pitchFamily="18" charset="0"/>
                      </a:rPr>
                      <m:t>𝑥</m:t>
                    </m:r>
                  </m:oMath>
                </a14:m>
                <a:r>
                  <a:rPr lang="en-US" dirty="0">
                    <a:latin typeface="Cambria Math" panose="02040503050406030204" pitchFamily="18" charset="0"/>
                  </a:rPr>
                  <a:t> </a:t>
                </a:r>
                <a:br>
                  <a:rPr dirty="0">
                    <a:latin typeface="Cambria Math" panose="02040503050406030204" pitchFamily="18" charset="0"/>
                  </a:rPr>
                </a:br>
                <a14:m>
                  <m:oMath xmlns:m="http://schemas.openxmlformats.org/officeDocument/2006/math">
                    <m:acc>
                      <m:accPr>
                        <m:chr m:val="̂"/>
                        <m:ctrlPr>
                          <a:rPr i="1">
                            <a:latin typeface="Cambria Math" panose="02040503050406030204" pitchFamily="18" charset="0"/>
                          </a:rPr>
                        </m:ctrlPr>
                      </m:accPr>
                      <m:e>
                        <m:r>
                          <a:rPr>
                            <a:latin typeface="Cambria Math" panose="02040503050406030204" pitchFamily="18" charset="0"/>
                          </a:rPr>
                          <m:t>𝑦</m:t>
                        </m:r>
                      </m:e>
                    </m:acc>
                    <m:r>
                      <a:rPr>
                        <a:latin typeface="Cambria Math" panose="02040503050406030204" pitchFamily="18" charset="0"/>
                      </a:rPr>
                      <m:t>=</m:t>
                    </m:r>
                    <m:r>
                      <a:rPr>
                        <a:latin typeface="Cambria Math" panose="02040503050406030204" pitchFamily="18" charset="0"/>
                      </a:rPr>
                      <m:t>𝑚𝑥</m:t>
                    </m:r>
                    <m:r>
                      <a:rPr>
                        <a:latin typeface="Cambria Math" panose="02040503050406030204" pitchFamily="18" charset="0"/>
                      </a:rPr>
                      <m:t>+</m:t>
                    </m:r>
                    <m:r>
                      <a:rPr>
                        <a:latin typeface="Cambria Math" panose="02040503050406030204" pitchFamily="18" charset="0"/>
                      </a:rPr>
                      <m:t>𝑏</m:t>
                    </m:r>
                  </m:oMath>
                </a14:m>
                <a:r>
                  <a:rPr lang="en-US" dirty="0">
                    <a:latin typeface="Cambria Math" panose="02040503050406030204" pitchFamily="18" charset="0"/>
                  </a:rPr>
                  <a:t> </a:t>
                </a:r>
                <a:br>
                  <a:rPr dirty="0">
                    <a:latin typeface="Cambria Math" panose="02040503050406030204" pitchFamily="18" charset="0"/>
                  </a:rPr>
                </a:br>
                <a14:m>
                  <m:oMath xmlns:m="http://schemas.openxmlformats.org/officeDocument/2006/math">
                    <m:r>
                      <a:rPr>
                        <a:latin typeface="Cambria Math" panose="02040503050406030204" pitchFamily="18" charset="0"/>
                      </a:rPr>
                      <m:t>𝑦</m:t>
                    </m:r>
                    <m:r>
                      <a:rPr>
                        <a:latin typeface="Cambria Math" panose="02040503050406030204" pitchFamily="18" charset="0"/>
                      </a:rPr>
                      <m:t>=</m:t>
                    </m:r>
                    <m:r>
                      <a:rPr>
                        <a:latin typeface="Cambria Math" panose="02040503050406030204" pitchFamily="18" charset="0"/>
                      </a:rPr>
                      <m:t>𝑏</m:t>
                    </m:r>
                    <m:r>
                      <a:rPr>
                        <a:latin typeface="Cambria Math" panose="02040503050406030204" pitchFamily="18" charset="0"/>
                      </a:rPr>
                      <m:t>+</m:t>
                    </m:r>
                    <m:r>
                      <a:rPr>
                        <a:latin typeface="Cambria Math" panose="02040503050406030204" pitchFamily="18" charset="0"/>
                      </a:rPr>
                      <m:t>𝑚𝑥</m:t>
                    </m:r>
                  </m:oMath>
                </a14:m>
                <a:r>
                  <a:rPr lang="en-US" dirty="0">
                    <a:latin typeface="Cambria Math" panose="02040503050406030204" pitchFamily="18" charset="0"/>
                  </a:rPr>
                  <a:t> </a:t>
                </a:r>
                <a:br>
                  <a:rPr dirty="0">
                    <a:latin typeface="Cambria Math" panose="02040503050406030204" pitchFamily="18" charset="0"/>
                  </a:rPr>
                </a:br>
                <a14:m>
                  <m:oMath xmlns:m="http://schemas.openxmlformats.org/officeDocument/2006/math">
                    <m:r>
                      <a:rPr>
                        <a:latin typeface="Cambria Math" panose="02040503050406030204" pitchFamily="18" charset="0"/>
                      </a:rPr>
                      <m:t>𝑦</m:t>
                    </m:r>
                    <m:r>
                      <a:rPr>
                        <a:latin typeface="Cambria Math" panose="02040503050406030204" pitchFamily="18" charset="0"/>
                      </a:rPr>
                      <m:t>=</m:t>
                    </m:r>
                    <m:r>
                      <a:rPr>
                        <a:latin typeface="Cambria Math" panose="02040503050406030204" pitchFamily="18" charset="0"/>
                      </a:rPr>
                      <m:t>𝑎𝑥</m:t>
                    </m:r>
                    <m:r>
                      <a:rPr>
                        <a:latin typeface="Cambria Math" panose="02040503050406030204" pitchFamily="18" charset="0"/>
                      </a:rPr>
                      <m:t>+</m:t>
                    </m:r>
                    <m:r>
                      <a:rPr>
                        <a:latin typeface="Cambria Math" panose="02040503050406030204" pitchFamily="18" charset="0"/>
                      </a:rPr>
                      <m:t>𝑏</m:t>
                    </m:r>
                  </m:oMath>
                </a14:m>
                <a:r>
                  <a:rPr lang="en-US" dirty="0">
                    <a:latin typeface="Cambria Math" panose="02040503050406030204" pitchFamily="18" charset="0"/>
                  </a:rPr>
                  <a:t> </a:t>
                </a:r>
                <a:br>
                  <a:rPr dirty="0">
                    <a:latin typeface="Cambria Math" panose="02040503050406030204" pitchFamily="18" charset="0"/>
                  </a:rPr>
                </a:br>
                <a14:m>
                  <m:oMath xmlns:m="http://schemas.openxmlformats.org/officeDocument/2006/math">
                    <m:r>
                      <a:rPr>
                        <a:latin typeface="Cambria Math" panose="02040503050406030204" pitchFamily="18" charset="0"/>
                      </a:rPr>
                      <m:t>𝑦</m:t>
                    </m:r>
                    <m:r>
                      <a:rPr>
                        <a:latin typeface="Cambria Math" panose="02040503050406030204" pitchFamily="18" charset="0"/>
                      </a:rPr>
                      <m:t>=</m:t>
                    </m:r>
                    <m:r>
                      <a:rPr>
                        <a:latin typeface="Cambria Math" panose="02040503050406030204" pitchFamily="18" charset="0"/>
                      </a:rPr>
                      <m:t>𝑎</m:t>
                    </m:r>
                    <m:r>
                      <a:rPr>
                        <a:latin typeface="Cambria Math" panose="02040503050406030204" pitchFamily="18" charset="0"/>
                      </a:rPr>
                      <m:t>+</m:t>
                    </m:r>
                    <m:r>
                      <a:rPr>
                        <a:latin typeface="Cambria Math" panose="02040503050406030204" pitchFamily="18" charset="0"/>
                      </a:rPr>
                      <m:t>𝑏𝑥</m:t>
                    </m:r>
                  </m:oMath>
                </a14:m>
                <a:r>
                  <a:rPr lang="en-US" sz="2800" dirty="0"/>
                  <a:t> </a:t>
                </a:r>
              </a:p>
              <a:p>
                <a:endParaRPr sz="2800" dirty="0"/>
              </a:p>
              <a:p>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xfrm>
                <a:off x="457200" y="1082078"/>
                <a:ext cx="8229600" cy="2804122"/>
              </a:xfrm>
              <a:blipFill>
                <a:blip r:embed="rId2" cstate="print"/>
                <a:stretch>
                  <a:fillRect l="-1328" t="-1720"/>
                </a:stretch>
              </a:blipFill>
            </p:spPr>
            <p:txBody>
              <a:bodyPr/>
              <a:lstStyle/>
              <a:p>
                <a:r>
                  <a:rPr lang="en-US">
                    <a:noFill/>
                  </a:rPr>
                  <a:t> </a:t>
                </a:r>
              </a:p>
            </p:txBody>
          </p:sp>
        </mc:Fallback>
      </mc:AlternateContent>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12.2.3: Finding the Least-Squares Regression Line for a Given Data Set (cont.)</a:t>
            </a:r>
          </a:p>
        </p:txBody>
      </p:sp>
      <p:graphicFrame>
        <p:nvGraphicFramePr>
          <p:cNvPr id="3" name="Table Placeholder 2"/>
          <p:cNvGraphicFramePr>
            <a:graphicFrameLocks noGrp="1"/>
          </p:cNvGraphicFramePr>
          <p:nvPr>
            <p:ph type="tbl" sz="quarter" idx="10"/>
          </p:nvPr>
        </p:nvGraphicFramePr>
        <p:xfrm>
          <a:off x="457200" y="1105523"/>
          <a:ext cx="8229600" cy="3708400"/>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370840">
                <a:tc gridSpan="2">
                  <a:txBody>
                    <a:bodyPr/>
                    <a:lstStyle/>
                    <a:p>
                      <a:pPr algn="ctr">
                        <a:defRPr sz="1800" b="1"/>
                      </a:pPr>
                      <a:r>
                        <a:t>Forest Fires in the Western U.S.</a:t>
                      </a:r>
                    </a:p>
                  </a:txBody>
                  <a:tcPr/>
                </a:tc>
                <a:tc hMerge="1">
                  <a:txBody>
                    <a:bodyPr/>
                    <a:lstStyle/>
                    <a:p>
                      <a:endParaRPr/>
                    </a:p>
                  </a:txBody>
                  <a:tcPr/>
                </a:tc>
                <a:extLst>
                  <a:ext uri="{0D108BD9-81ED-4DB2-BD59-A6C34878D82A}">
                    <a16:rowId xmlns:a16="http://schemas.microsoft.com/office/drawing/2014/main" val="10000"/>
                  </a:ext>
                </a:extLst>
              </a:tr>
              <a:tr h="370840">
                <a:tc>
                  <a:txBody>
                    <a:bodyPr/>
                    <a:lstStyle/>
                    <a:p>
                      <a:pPr algn="ctr">
                        <a:defRPr sz="1800" b="1"/>
                      </a:pPr>
                      <a:r>
                        <a:t>Hectares Burned (in Thousands)</a:t>
                      </a:r>
                    </a:p>
                  </a:txBody>
                  <a:tcPr/>
                </a:tc>
                <a:tc>
                  <a:txBody>
                    <a:bodyPr/>
                    <a:lstStyle/>
                    <a:p>
                      <a:pPr algn="ctr">
                        <a:defRPr sz="1800" b="1"/>
                      </a:pPr>
                      <a:r>
                        <a:t>Number of Wetting Rain Days</a:t>
                      </a:r>
                    </a:p>
                  </a:txBody>
                  <a:tcPr/>
                </a:tc>
                <a:extLst>
                  <a:ext uri="{0D108BD9-81ED-4DB2-BD59-A6C34878D82A}">
                    <a16:rowId xmlns:a16="http://schemas.microsoft.com/office/drawing/2014/main" val="10001"/>
                  </a:ext>
                </a:extLst>
              </a:tr>
              <a:tr h="370840">
                <a:tc>
                  <a:txBody>
                    <a:bodyPr/>
                    <a:lstStyle/>
                    <a:p>
                      <a:pPr algn="ctr"/>
                      <a:r>
                        <a:rPr sz="1800">
                          <a:latin typeface="Cambria Math"/>
                        </a:rPr>
                        <a:t>85</a:t>
                      </a:r>
                    </a:p>
                  </a:txBody>
                  <a:tcPr/>
                </a:tc>
                <a:tc>
                  <a:txBody>
                    <a:bodyPr/>
                    <a:lstStyle/>
                    <a:p>
                      <a:pPr algn="ctr"/>
                      <a:r>
                        <a:rPr sz="1800">
                          <a:latin typeface="Cambria Math"/>
                        </a:rPr>
                        <a:t>31</a:t>
                      </a:r>
                    </a:p>
                  </a:txBody>
                  <a:tcPr/>
                </a:tc>
                <a:extLst>
                  <a:ext uri="{0D108BD9-81ED-4DB2-BD59-A6C34878D82A}">
                    <a16:rowId xmlns:a16="http://schemas.microsoft.com/office/drawing/2014/main" val="10002"/>
                  </a:ext>
                </a:extLst>
              </a:tr>
              <a:tr h="370840">
                <a:tc>
                  <a:txBody>
                    <a:bodyPr/>
                    <a:lstStyle/>
                    <a:p>
                      <a:pPr algn="ctr"/>
                      <a:r>
                        <a:rPr sz="1800">
                          <a:latin typeface="Cambria Math"/>
                        </a:rPr>
                        <a:t>40</a:t>
                      </a:r>
                    </a:p>
                  </a:txBody>
                  <a:tcPr/>
                </a:tc>
                <a:tc>
                  <a:txBody>
                    <a:bodyPr/>
                    <a:lstStyle/>
                    <a:p>
                      <a:pPr algn="ctr"/>
                      <a:r>
                        <a:rPr sz="1800">
                          <a:latin typeface="Cambria Math"/>
                        </a:rPr>
                        <a:t>30</a:t>
                      </a:r>
                    </a:p>
                  </a:txBody>
                  <a:tcPr/>
                </a:tc>
                <a:extLst>
                  <a:ext uri="{0D108BD9-81ED-4DB2-BD59-A6C34878D82A}">
                    <a16:rowId xmlns:a16="http://schemas.microsoft.com/office/drawing/2014/main" val="10003"/>
                  </a:ext>
                </a:extLst>
              </a:tr>
              <a:tr h="370840">
                <a:tc>
                  <a:txBody>
                    <a:bodyPr/>
                    <a:lstStyle/>
                    <a:p>
                      <a:pPr algn="ctr"/>
                      <a:r>
                        <a:rPr sz="1800">
                          <a:latin typeface="Cambria Math"/>
                        </a:rPr>
                        <a:t>475</a:t>
                      </a:r>
                    </a:p>
                  </a:txBody>
                  <a:tcPr/>
                </a:tc>
                <a:tc>
                  <a:txBody>
                    <a:bodyPr/>
                    <a:lstStyle/>
                    <a:p>
                      <a:pPr algn="ctr"/>
                      <a:r>
                        <a:rPr sz="1800">
                          <a:latin typeface="Cambria Math"/>
                        </a:rPr>
                        <a:t>18</a:t>
                      </a:r>
                    </a:p>
                  </a:txBody>
                  <a:tcPr/>
                </a:tc>
                <a:extLst>
                  <a:ext uri="{0D108BD9-81ED-4DB2-BD59-A6C34878D82A}">
                    <a16:rowId xmlns:a16="http://schemas.microsoft.com/office/drawing/2014/main" val="10004"/>
                  </a:ext>
                </a:extLst>
              </a:tr>
              <a:tr h="370840">
                <a:tc>
                  <a:txBody>
                    <a:bodyPr/>
                    <a:lstStyle/>
                    <a:p>
                      <a:pPr algn="ctr"/>
                      <a:r>
                        <a:rPr sz="1800">
                          <a:latin typeface="Cambria Math"/>
                        </a:rPr>
                        <a:t>325</a:t>
                      </a:r>
                    </a:p>
                  </a:txBody>
                  <a:tcPr/>
                </a:tc>
                <a:tc>
                  <a:txBody>
                    <a:bodyPr/>
                    <a:lstStyle/>
                    <a:p>
                      <a:pPr algn="ctr"/>
                      <a:r>
                        <a:rPr sz="1800">
                          <a:latin typeface="Cambria Math"/>
                        </a:rPr>
                        <a:t>20</a:t>
                      </a:r>
                    </a:p>
                  </a:txBody>
                  <a:tcPr/>
                </a:tc>
                <a:extLst>
                  <a:ext uri="{0D108BD9-81ED-4DB2-BD59-A6C34878D82A}">
                    <a16:rowId xmlns:a16="http://schemas.microsoft.com/office/drawing/2014/main" val="10005"/>
                  </a:ext>
                </a:extLst>
              </a:tr>
              <a:tr h="370840">
                <a:tc>
                  <a:txBody>
                    <a:bodyPr/>
                    <a:lstStyle/>
                    <a:p>
                      <a:pPr algn="ctr"/>
                      <a:r>
                        <a:rPr sz="1800">
                          <a:latin typeface="Cambria Math"/>
                        </a:rPr>
                        <a:t>450</a:t>
                      </a:r>
                    </a:p>
                  </a:txBody>
                  <a:tcPr/>
                </a:tc>
                <a:tc>
                  <a:txBody>
                    <a:bodyPr/>
                    <a:lstStyle/>
                    <a:p>
                      <a:pPr algn="ctr"/>
                      <a:r>
                        <a:rPr sz="1800">
                          <a:latin typeface="Cambria Math"/>
                        </a:rPr>
                        <a:t>22</a:t>
                      </a:r>
                    </a:p>
                  </a:txBody>
                  <a:tcPr/>
                </a:tc>
                <a:extLst>
                  <a:ext uri="{0D108BD9-81ED-4DB2-BD59-A6C34878D82A}">
                    <a16:rowId xmlns:a16="http://schemas.microsoft.com/office/drawing/2014/main" val="10006"/>
                  </a:ext>
                </a:extLst>
              </a:tr>
              <a:tr h="370840">
                <a:tc>
                  <a:txBody>
                    <a:bodyPr/>
                    <a:lstStyle/>
                    <a:p>
                      <a:pPr algn="ctr"/>
                      <a:r>
                        <a:rPr sz="1800">
                          <a:latin typeface="Cambria Math"/>
                        </a:rPr>
                        <a:t>180</a:t>
                      </a:r>
                    </a:p>
                  </a:txBody>
                  <a:tcPr/>
                </a:tc>
                <a:tc>
                  <a:txBody>
                    <a:bodyPr/>
                    <a:lstStyle/>
                    <a:p>
                      <a:pPr algn="ctr"/>
                      <a:r>
                        <a:rPr sz="1800">
                          <a:latin typeface="Cambria Math"/>
                        </a:rPr>
                        <a:t>24</a:t>
                      </a:r>
                    </a:p>
                  </a:txBody>
                  <a:tcPr/>
                </a:tc>
                <a:extLst>
                  <a:ext uri="{0D108BD9-81ED-4DB2-BD59-A6C34878D82A}">
                    <a16:rowId xmlns:a16="http://schemas.microsoft.com/office/drawing/2014/main" val="10007"/>
                  </a:ext>
                </a:extLst>
              </a:tr>
              <a:tr h="370840">
                <a:tc>
                  <a:txBody>
                    <a:bodyPr/>
                    <a:lstStyle/>
                    <a:p>
                      <a:pPr algn="ctr"/>
                      <a:r>
                        <a:rPr sz="1800">
                          <a:latin typeface="Cambria Math"/>
                        </a:rPr>
                        <a:t>95</a:t>
                      </a:r>
                    </a:p>
                  </a:txBody>
                  <a:tcPr/>
                </a:tc>
                <a:tc>
                  <a:txBody>
                    <a:bodyPr/>
                    <a:lstStyle/>
                    <a:p>
                      <a:pPr algn="ctr"/>
                      <a:r>
                        <a:rPr sz="1800">
                          <a:latin typeface="Cambria Math"/>
                        </a:rPr>
                        <a:t>26</a:t>
                      </a:r>
                    </a:p>
                  </a:txBody>
                  <a:tcPr/>
                </a:tc>
                <a:extLst>
                  <a:ext uri="{0D108BD9-81ED-4DB2-BD59-A6C34878D82A}">
                    <a16:rowId xmlns:a16="http://schemas.microsoft.com/office/drawing/2014/main" val="10008"/>
                  </a:ext>
                </a:extLst>
              </a:tr>
              <a:tr h="370840">
                <a:tc>
                  <a:txBody>
                    <a:bodyPr/>
                    <a:lstStyle/>
                    <a:p>
                      <a:pPr algn="ctr"/>
                      <a:r>
                        <a:rPr sz="1800">
                          <a:latin typeface="Cambria Math"/>
                        </a:rPr>
                        <a:t>98</a:t>
                      </a:r>
                    </a:p>
                  </a:txBody>
                  <a:tcPr/>
                </a:tc>
                <a:tc>
                  <a:txBody>
                    <a:bodyPr/>
                    <a:lstStyle/>
                    <a:p>
                      <a:pPr algn="ctr"/>
                      <a:r>
                        <a:rPr sz="1800">
                          <a:latin typeface="Cambria Math"/>
                        </a:rPr>
                        <a:t>27</a:t>
                      </a:r>
                    </a:p>
                  </a:txBody>
                  <a:tcPr/>
                </a:tc>
                <a:extLst>
                  <a:ext uri="{0D108BD9-81ED-4DB2-BD59-A6C34878D82A}">
                    <a16:rowId xmlns:a16="http://schemas.microsoft.com/office/drawing/2014/main" val="10009"/>
                  </a:ext>
                </a:extLst>
              </a:tr>
            </a:tbl>
          </a:graphicData>
        </a:graphic>
      </p:graphicFrame>
      <p:sp>
        <p:nvSpPr>
          <p:cNvPr id="4" name="Text Placeholder 2">
            <a:extLst>
              <a:ext uri="{FF2B5EF4-FFF2-40B4-BE49-F238E27FC236}">
                <a16:creationId xmlns:a16="http://schemas.microsoft.com/office/drawing/2014/main" id="{5A00C02E-2221-419D-B6FA-1AF864FD539F}"/>
              </a:ext>
            </a:extLst>
          </p:cNvPr>
          <p:cNvSpPr txBox="1">
            <a:spLocks/>
          </p:cNvSpPr>
          <p:nvPr/>
        </p:nvSpPr>
        <p:spPr>
          <a:xfrm>
            <a:off x="457200" y="4926512"/>
            <a:ext cx="8229600" cy="91440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600" dirty="0"/>
              <a:t>Source: Holden et. al. “Decreasing fire season precipitation increased recent western US forest wildfire activity.” 23 July 2018. https://www.fs.fed.us/rm/pubs_journals/2018/rmrs_2018_holden_z001.pdf (18 Mar. 2019).</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12.2.3: Finding the Least-Squares Regression Line for a Given Data Set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lnSpcReduction="10000"/>
              </a:bodyPr>
              <a:lstStyle/>
              <a:p>
                <a:r>
                  <a:rPr sz="2800" b="1"/>
                  <a:t>Solution</a:t>
                </a:r>
              </a:p>
              <a:p>
                <a:pPr marL="514350" indent="-514350">
                  <a:buFont typeface="+mj-lt"/>
                  <a:buAutoNum type="alphaLcPeriod"/>
                  <a:defRPr sz="2800"/>
                </a:pPr>
                <a:r>
                  <a:t>​</a:t>
                </a:r>
                <a:r>
                  <a:rPr sz="2800"/>
                  <a:t>Since we want to predict the amount of area burned based on the number of wetting rain days, we should use the number of wetting rain days as the explanatory variable, </a:t>
                </a:r>
                <a14:m>
                  <m:oMath xmlns:m="http://schemas.openxmlformats.org/officeDocument/2006/math">
                    <m:r>
                      <a:rPr>
                        <a:latin typeface="Cambria Math" panose="02040503050406030204" pitchFamily="18" charset="0"/>
                      </a:rPr>
                      <m:t>𝑥</m:t>
                    </m:r>
                  </m:oMath>
                </a14:m>
                <a:r>
                  <a:rPr sz="2800"/>
                  <a:t>, and the amount of area burned as the response variable, </a:t>
                </a:r>
                <a14:m>
                  <m:oMath xmlns:m="http://schemas.openxmlformats.org/officeDocument/2006/math">
                    <m:r>
                      <a:rPr>
                        <a:latin typeface="Cambria Math" panose="02040503050406030204" pitchFamily="18" charset="0"/>
                      </a:rPr>
                      <m:t>𝑦</m:t>
                    </m:r>
                  </m:oMath>
                </a14:m>
                <a:r>
                  <a:rPr sz="2800"/>
                  <a:t>. Let’s begin by determining if a linear relationship exists between these two variables based on the data provided. Notice that a scatter plot of the data, shown in the following graph, does depict a linear relationship between these two variables.</a:t>
                </a:r>
              </a:p>
              <a:p>
                <a:r>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cstate="print"/>
                <a:stretch>
                  <a:fillRect l="-1556" t="-2086" r="-1407" b="-1595"/>
                </a:stretch>
              </a:blipFill>
            </p:spPr>
            <p:txBody>
              <a:bodyPr/>
              <a:lstStyle/>
              <a:p>
                <a:r>
                  <a:rPr lang="en-US">
                    <a:noFill/>
                  </a:rPr>
                  <a:t> </a:t>
                </a:r>
              </a:p>
            </p:txBody>
          </p:sp>
        </mc:Fallback>
      </mc:AlternateContent>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12.2.3: Finding the Least-Squares Regression Line for a Given Data Set (cont.)</a:t>
            </a:r>
          </a:p>
        </p:txBody>
      </p:sp>
      <p:pic>
        <p:nvPicPr>
          <p:cNvPr id="5" name="Content Placeholder 4">
            <a:extLst>
              <a:ext uri="{FF2B5EF4-FFF2-40B4-BE49-F238E27FC236}">
                <a16:creationId xmlns:a16="http://schemas.microsoft.com/office/drawing/2014/main" id="{C25BACE9-BD3E-4536-906A-147277F57AD3}"/>
              </a:ext>
            </a:extLst>
          </p:cNvPr>
          <p:cNvPicPr>
            <a:picLocks noGrp="1" noChangeAspect="1"/>
          </p:cNvPicPr>
          <p:nvPr>
            <p:ph sz="quarter" idx="11"/>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063476" y="1082675"/>
            <a:ext cx="5017047" cy="4849813"/>
          </a:xfr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12.2.3: Finding the Least-Squares Regression Line for a Given Data Set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t>​</a:t>
                </a:r>
                <a:r>
                  <a:rPr sz="2800"/>
                  <a:t>Next, we need to determine if this linear relationship is statistically significant. To do that, we must calculate the value of the correlation coefficient, </a:t>
                </a:r>
                <a14:m>
                  <m:oMath xmlns:m="http://schemas.openxmlformats.org/officeDocument/2006/math">
                    <m:r>
                      <a:rPr>
                        <a:latin typeface="Cambria Math" panose="02040503050406030204" pitchFamily="18" charset="0"/>
                      </a:rPr>
                      <m:t>𝑟</m:t>
                    </m:r>
                  </m:oMath>
                </a14:m>
                <a:r>
                  <a:rPr sz="2800"/>
                  <a:t>, and compare that to the critical value for a sample size of </a:t>
                </a:r>
                <a:r>
                  <a:rPr sz="2800">
                    <a:latin typeface="Cambria Math"/>
                  </a:rPr>
                  <a:t>8</a:t>
                </a:r>
                <a:r>
                  <a:rPr sz="2800"/>
                  <a:t> at a </a:t>
                </a:r>
                <a:r>
                  <a:rPr sz="2800">
                    <a:latin typeface="Cambria Math"/>
                  </a:rPr>
                  <a:t>0.05</a:t>
                </a:r>
                <a:r>
                  <a:rPr sz="2800"/>
                  <a:t> level of significance.</a:t>
                </a:r>
              </a:p>
              <a:p>
                <a:r>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cstate="print"/>
                <a:stretch>
                  <a:fillRect l="-1481" t="-1227" r="-1111"/>
                </a:stretch>
              </a:blipFill>
            </p:spPr>
            <p:txBody>
              <a:bodyPr/>
              <a:lstStyle/>
              <a:p>
                <a:r>
                  <a:rPr lang="en-US">
                    <a:noFill/>
                  </a:rPr>
                  <a:t> </a:t>
                </a:r>
              </a:p>
            </p:txBody>
          </p:sp>
        </mc:Fallback>
      </mc:AlternateContent>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12.2.3: Finding the Least-Squares Regression Line for a Given Data Set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b="1"/>
                </a:pPr>
                <a:r>
                  <a:t>​</a:t>
                </a:r>
                <a:r>
                  <a:rPr sz="2800"/>
                  <a:t>TI-83/84 Plus:</a:t>
                </a:r>
              </a:p>
              <a:p>
                <a:pPr>
                  <a:defRPr sz="2800"/>
                </a:pPr>
                <a:r>
                  <a:t>​</a:t>
                </a:r>
                <a:r>
                  <a:rPr sz="2800"/>
                  <a:t>If using a TI-83/84 calculator to calculate the correlation coefficient, enter the number of wetting days into </a:t>
                </a:r>
                <a:r>
                  <a:rPr sz="2800" b="1"/>
                  <a:t>L1</a:t>
                </a:r>
                <a:r>
                  <a:rPr sz="2800"/>
                  <a:t> and the number of hectares burned in </a:t>
                </a:r>
                <a:r>
                  <a:rPr sz="2800" b="1"/>
                  <a:t>L2</a:t>
                </a:r>
                <a:r>
                  <a:rPr sz="2800"/>
                  <a:t>. Under the </a:t>
                </a:r>
                <a:r>
                  <a:rPr sz="2800" b="1"/>
                  <a:t>STAT &gt; CALC</a:t>
                </a:r>
                <a:r>
                  <a:rPr sz="2800"/>
                  <a:t> menu, use option </a:t>
                </a:r>
                <a:r>
                  <a:rPr sz="2800" b="1"/>
                  <a:t>LinReg(ax+b)</a:t>
                </a:r>
                <a:r>
                  <a:rPr sz="2800"/>
                  <a:t>. The output is shown below. Note that </a:t>
                </a:r>
                <a14:m>
                  <m:oMath xmlns:m="http://schemas.openxmlformats.org/officeDocument/2006/math">
                    <m:r>
                      <a:rPr>
                        <a:latin typeface="Cambria Math" panose="02040503050406030204" pitchFamily="18" charset="0"/>
                      </a:rPr>
                      <m:t>𝑟</m:t>
                    </m:r>
                    <m:r>
                      <a:rPr>
                        <a:latin typeface="Cambria Math" panose="02040503050406030204" pitchFamily="18" charset="0"/>
                      </a:rPr>
                      <m:t>≈−0.896</m:t>
                    </m:r>
                  </m:oMath>
                </a14:m>
                <a:r>
                  <a:rPr sz="2800"/>
                  <a:t>.</a:t>
                </a:r>
              </a:p>
              <a:p>
                <a:r>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cstate="print"/>
                <a:stretch>
                  <a:fillRect l="-1481" t="-1227" r="-1778"/>
                </a:stretch>
              </a:blipFill>
            </p:spPr>
            <p:txBody>
              <a:bodyPr/>
              <a:lstStyle/>
              <a:p>
                <a:r>
                  <a:rPr lang="en-US">
                    <a:noFill/>
                  </a:rPr>
                  <a:t> </a:t>
                </a:r>
              </a:p>
            </p:txBody>
          </p:sp>
        </mc:Fallback>
      </mc:AlternateContent>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12.2.3: Finding the Least-Squares Regression Line for a Given Data Set (cont.)</a:t>
            </a:r>
          </a:p>
        </p:txBody>
      </p:sp>
      <p:pic>
        <p:nvPicPr>
          <p:cNvPr id="5" name="Content Placeholder 4">
            <a:extLst>
              <a:ext uri="{FF2B5EF4-FFF2-40B4-BE49-F238E27FC236}">
                <a16:creationId xmlns:a16="http://schemas.microsoft.com/office/drawing/2014/main" id="{2A82D154-E523-4A0B-BB7E-2CAB9A33690F}"/>
              </a:ext>
            </a:extLst>
          </p:cNvPr>
          <p:cNvPicPr>
            <a:picLocks noGrp="1" noChangeAspect="1"/>
          </p:cNvPicPr>
          <p:nvPr>
            <p:ph sz="quarter" idx="11"/>
          </p:nvPr>
        </p:nvPicPr>
        <p:blipFill>
          <a:blip r:embed="rId2" cstate="print">
            <a:extLst>
              <a:ext uri="{28A0092B-C50C-407E-A947-70E740481C1C}">
                <a14:useLocalDpi xmlns:a14="http://schemas.microsoft.com/office/drawing/2010/main" val="0"/>
              </a:ext>
            </a:extLst>
          </a:blip>
          <a:stretch>
            <a:fillRect/>
          </a:stretch>
        </p:blipFill>
        <p:spPr>
          <a:xfrm>
            <a:off x="1871885" y="1905000"/>
            <a:ext cx="5400229" cy="3600153"/>
          </a:xfr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12.2.3: Finding the Least-Squares Regression Line for a Given Data Set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lnSpcReduction="10000"/>
              </a:bodyPr>
              <a:lstStyle/>
              <a:p>
                <a:pPr>
                  <a:defRPr b="1"/>
                </a:pPr>
                <a:r>
                  <a:t>​</a:t>
                </a:r>
                <a:r>
                  <a:rPr sz="2800"/>
                  <a:t>Microsoft Excel:</a:t>
                </a:r>
              </a:p>
              <a:p>
                <a:pPr>
                  <a:defRPr sz="2800"/>
                </a:pPr>
                <a:r>
                  <a:t>​</a:t>
                </a:r>
                <a:r>
                  <a:rPr sz="2800"/>
                  <a:t>Using Microsoft Excel to calculate the correlation coefficient, enter the data from the table into columns A and B. The formula for correlation is </a:t>
                </a:r>
                <a:r>
                  <a:rPr sz="2800" b="1"/>
                  <a:t>=CORREL(array 1, array 2)</a:t>
                </a:r>
                <a:r>
                  <a:rPr sz="2800"/>
                  <a:t>. In cell </a:t>
                </a:r>
                <a:r>
                  <a:rPr sz="2800" b="1"/>
                  <a:t>C2</a:t>
                </a:r>
                <a:r>
                  <a:rPr sz="2800"/>
                  <a:t>, enter the formula to find the correlation of the data, </a:t>
                </a:r>
                <a:r>
                  <a:rPr sz="2800" b="1"/>
                  <a:t>=CORREL(A2:A9,B2:B9)</a:t>
                </a:r>
                <a:r>
                  <a:rPr sz="2800"/>
                  <a:t>. This gives us </a:t>
                </a:r>
                <a14:m>
                  <m:oMath xmlns:m="http://schemas.openxmlformats.org/officeDocument/2006/math">
                    <m:r>
                      <a:rPr>
                        <a:latin typeface="Cambria Math" panose="02040503050406030204" pitchFamily="18" charset="0"/>
                      </a:rPr>
                      <m:t>𝑟</m:t>
                    </m:r>
                    <m:r>
                      <a:rPr>
                        <a:latin typeface="Cambria Math" panose="02040503050406030204" pitchFamily="18" charset="0"/>
                      </a:rPr>
                      <m:t>≈−0.896</m:t>
                    </m:r>
                  </m:oMath>
                </a14:m>
                <a:r>
                  <a:rPr sz="2800"/>
                  <a:t>.</a:t>
                </a:r>
              </a:p>
              <a:p>
                <a:pPr>
                  <a:defRPr sz="2800"/>
                </a:pPr>
                <a:r>
                  <a:t>​</a:t>
                </a:r>
                <a:r>
                  <a:rPr sz="2800"/>
                  <a:t>From Table 1, the critical value is </a:t>
                </a:r>
                <a:r>
                  <a:rPr sz="2800">
                    <a:latin typeface="Cambria Math"/>
                  </a:rPr>
                  <a:t>0.707</a:t>
                </a:r>
                <a:r>
                  <a:rPr sz="2800"/>
                  <a:t>. In order to be statistically significant, </a:t>
                </a:r>
                <a14:m>
                  <m:oMath xmlns:m="http://schemas.openxmlformats.org/officeDocument/2006/math">
                    <m:d>
                      <m:dPr>
                        <m:begChr m:val="|"/>
                        <m:endChr m:val="|"/>
                        <m:ctrlPr>
                          <a:rPr i="1">
                            <a:latin typeface="Cambria Math" panose="02040503050406030204" pitchFamily="18" charset="0"/>
                          </a:rPr>
                        </m:ctrlPr>
                      </m:dPr>
                      <m:e>
                        <m:r>
                          <a:rPr>
                            <a:latin typeface="Cambria Math" panose="02040503050406030204" pitchFamily="18" charset="0"/>
                          </a:rPr>
                          <m:t>𝑟</m:t>
                        </m:r>
                      </m:e>
                    </m:d>
                    <m:r>
                      <a:rPr>
                        <a:latin typeface="Cambria Math" panose="02040503050406030204" pitchFamily="18" charset="0"/>
                      </a:rPr>
                      <m:t>≥0.707</m:t>
                    </m:r>
                  </m:oMath>
                </a14:m>
                <a:r>
                  <a:rPr sz="2800"/>
                  <a:t>, which it is. Thus, the linear relationship is statistically significant and it is appropriate to use a linear regression model to make predictions using these data.</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cstate="print"/>
                <a:stretch>
                  <a:fillRect l="-1481" t="-2086" r="-741" b="-1595"/>
                </a:stretch>
              </a:blipFill>
            </p:spPr>
            <p:txBody>
              <a:bodyPr/>
              <a:lstStyle/>
              <a:p>
                <a:r>
                  <a:rPr lang="en-US">
                    <a:noFill/>
                  </a:rPr>
                  <a:t> </a:t>
                </a:r>
              </a:p>
            </p:txBody>
          </p:sp>
        </mc:Fallback>
      </mc:AlternateContent>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12.2.3: Finding the Least-Squares Regression Line for a Given Data Set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marL="514350" indent="-514350">
                  <a:buFont typeface="+mj-lt"/>
                  <a:buAutoNum type="alphaLcPeriod" startAt="2"/>
                  <a:defRPr sz="2800"/>
                </a:pPr>
                <a:r>
                  <a:t>​</a:t>
                </a:r>
                <a:r>
                  <a:rPr sz="2800"/>
                  <a:t>To determine the equation of the regression model for these data, we need to calculate the slope and </a:t>
                </a:r>
                <a14:m>
                  <m:oMath xmlns:m="http://schemas.openxmlformats.org/officeDocument/2006/math">
                    <m:r>
                      <a:rPr>
                        <a:latin typeface="Cambria Math" panose="02040503050406030204" pitchFamily="18" charset="0"/>
                      </a:rPr>
                      <m:t>𝑦</m:t>
                    </m:r>
                  </m:oMath>
                </a14:m>
                <a:r>
                  <a:rPr sz="2800"/>
                  <a:t>-intercept of the line.</a:t>
                </a:r>
              </a:p>
              <a:p>
                <a:r>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cstate="print"/>
                <a:stretch>
                  <a:fillRect l="-1556" t="-1350" r="-370"/>
                </a:stretch>
              </a:blipFill>
            </p:spPr>
            <p:txBody>
              <a:bodyPr/>
              <a:lstStyle/>
              <a:p>
                <a:r>
                  <a:rPr lang="en-US">
                    <a:noFill/>
                  </a:rPr>
                  <a:t> </a:t>
                </a:r>
              </a:p>
            </p:txBody>
          </p:sp>
        </mc:Fallback>
      </mc:AlternateContent>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12.2.3: Finding the Least-Squares Regression Line for a Given Data Set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b="1"/>
                </a:pPr>
                <a:r>
                  <a:rPr dirty="0"/>
                  <a:t>​</a:t>
                </a:r>
                <a:r>
                  <a:rPr sz="2800" dirty="0"/>
                  <a:t>TI-83/84 Plus:</a:t>
                </a:r>
              </a:p>
              <a:p>
                <a:pPr>
                  <a:defRPr sz="2800"/>
                </a:pPr>
                <a:r>
                  <a:rPr dirty="0"/>
                  <a:t>​</a:t>
                </a:r>
                <a:r>
                  <a:rPr sz="2800" dirty="0"/>
                  <a:t>If using a TI-83/84, these values were provided in the same output screen, shown above, as the correlation coefficient. Since the output indicates that the equation is in the form </a:t>
                </a:r>
                <a14:m>
                  <m:oMath xmlns:m="http://schemas.openxmlformats.org/officeDocument/2006/math">
                    <m:r>
                      <a:rPr>
                        <a:latin typeface="Cambria Math" panose="02040503050406030204" pitchFamily="18" charset="0"/>
                      </a:rPr>
                      <m:t>𝑎𝑥</m:t>
                    </m:r>
                    <m:r>
                      <a:rPr>
                        <a:latin typeface="Cambria Math" panose="02040503050406030204" pitchFamily="18" charset="0"/>
                      </a:rPr>
                      <m:t>+</m:t>
                    </m:r>
                    <m:r>
                      <a:rPr>
                        <a:latin typeface="Cambria Math" panose="02040503050406030204" pitchFamily="18" charset="0"/>
                      </a:rPr>
                      <m:t>𝑏</m:t>
                    </m:r>
                  </m:oMath>
                </a14:m>
                <a:r>
                  <a:rPr sz="2800" dirty="0"/>
                  <a:t>, this tells us that the value for the slope is </a:t>
                </a:r>
                <a14:m>
                  <m:oMath xmlns:m="http://schemas.openxmlformats.org/officeDocument/2006/math">
                    <m:r>
                      <a:rPr>
                        <a:latin typeface="Cambria Math" panose="02040503050406030204" pitchFamily="18" charset="0"/>
                      </a:rPr>
                      <m:t>𝑎</m:t>
                    </m:r>
                    <m:r>
                      <a:rPr>
                        <a:latin typeface="Cambria Math" panose="02040503050406030204" pitchFamily="18" charset="0"/>
                      </a:rPr>
                      <m:t>=−33.726</m:t>
                    </m:r>
                  </m:oMath>
                </a14:m>
                <a:r>
                  <a:rPr sz="2800" dirty="0"/>
                  <a:t>, and the value for the </a:t>
                </a:r>
                <a14:m>
                  <m:oMath xmlns:m="http://schemas.openxmlformats.org/officeDocument/2006/math">
                    <m:r>
                      <a:rPr>
                        <a:latin typeface="Cambria Math" panose="02040503050406030204" pitchFamily="18" charset="0"/>
                      </a:rPr>
                      <m:t>𝑦</m:t>
                    </m:r>
                  </m:oMath>
                </a14:m>
                <a:r>
                  <a:rPr sz="2800" dirty="0"/>
                  <a:t>-intercept is </a:t>
                </a:r>
                <a14:m>
                  <m:oMath xmlns:m="http://schemas.openxmlformats.org/officeDocument/2006/math">
                    <m:r>
                      <a:rPr>
                        <a:latin typeface="Cambria Math" panose="02040503050406030204" pitchFamily="18" charset="0"/>
                      </a:rPr>
                      <m:t>𝑏</m:t>
                    </m:r>
                    <m:r>
                      <a:rPr>
                        <a:latin typeface="Cambria Math" panose="02040503050406030204" pitchFamily="18" charset="0"/>
                      </a:rPr>
                      <m:t>=1053.212</m:t>
                    </m:r>
                  </m:oMath>
                </a14:m>
                <a:r>
                  <a:rPr sz="2800" dirty="0"/>
                  <a:t>.</a:t>
                </a:r>
              </a:p>
              <a:p>
                <a:pPr>
                  <a:defRPr b="1"/>
                </a:pPr>
                <a:endParaRPr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cstate="print"/>
                <a:stretch>
                  <a:fillRect l="-1481" t="-1227"/>
                </a:stretch>
              </a:blipFill>
            </p:spPr>
            <p:txBody>
              <a:bodyPr/>
              <a:lstStyle/>
              <a:p>
                <a:r>
                  <a:rPr lang="en-US">
                    <a:noFill/>
                  </a:rPr>
                  <a:t> </a:t>
                </a:r>
              </a:p>
            </p:txBody>
          </p:sp>
        </mc:Fallback>
      </mc:AlternateContent>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12.2.3: Finding the Least-Squares Regression Line for a Given Data Set (cont.)</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fontScale="77500" lnSpcReduction="20000"/>
              </a:bodyPr>
              <a:lstStyle/>
              <a:p>
                <a:pPr>
                  <a:defRPr b="1"/>
                </a:pPr>
                <a:r>
                  <a:rPr dirty="0"/>
                  <a:t>​</a:t>
                </a:r>
                <a:r>
                  <a:rPr sz="2800" dirty="0"/>
                  <a:t>Microsoft Excel</a:t>
                </a:r>
              </a:p>
              <a:p>
                <a:pPr>
                  <a:defRPr sz="2800"/>
                </a:pPr>
                <a:r>
                  <a:rPr dirty="0"/>
                  <a:t>​</a:t>
                </a:r>
                <a:r>
                  <a:rPr sz="2800" dirty="0"/>
                  <a:t>If using Microsoft Excel, you must calculate the slope and </a:t>
                </a:r>
                <a14:m>
                  <m:oMath xmlns:m="http://schemas.openxmlformats.org/officeDocument/2006/math">
                    <m:r>
                      <a:rPr>
                        <a:latin typeface="Cambria Math" panose="02040503050406030204" pitchFamily="18" charset="0"/>
                      </a:rPr>
                      <m:t>𝑦</m:t>
                    </m:r>
                  </m:oMath>
                </a14:m>
                <a:r>
                  <a:rPr sz="2800" dirty="0"/>
                  <a:t>-intercept separately. To calculate the slope, enter the formula </a:t>
                </a:r>
                <a:endParaRPr lang="en-US" sz="2800" dirty="0"/>
              </a:p>
              <a:p>
                <a:pPr>
                  <a:defRPr sz="2800"/>
                </a:pPr>
                <a:r>
                  <a:rPr sz="2800" dirty="0"/>
                  <a:t>=SLOPE(range of </a:t>
                </a:r>
                <a14:m>
                  <m:oMath xmlns:m="http://schemas.openxmlformats.org/officeDocument/2006/math">
                    <m:r>
                      <a:rPr>
                        <a:latin typeface="Cambria Math" panose="02040503050406030204" pitchFamily="18" charset="0"/>
                      </a:rPr>
                      <m:t>𝑦</m:t>
                    </m:r>
                  </m:oMath>
                </a14:m>
                <a:r>
                  <a:rPr sz="2800" dirty="0"/>
                  <a:t>-values, range of </a:t>
                </a:r>
                <a14:m>
                  <m:oMath xmlns:m="http://schemas.openxmlformats.org/officeDocument/2006/math">
                    <m:r>
                      <a:rPr>
                        <a:latin typeface="Cambria Math" panose="02040503050406030204" pitchFamily="18" charset="0"/>
                      </a:rPr>
                      <m:t>𝑥</m:t>
                    </m:r>
                  </m:oMath>
                </a14:m>
                <a:r>
                  <a:rPr sz="2800" dirty="0"/>
                  <a:t>-values), </a:t>
                </a:r>
                <a:endParaRPr lang="en-US" sz="2800" dirty="0"/>
              </a:p>
              <a:p>
                <a:pPr>
                  <a:defRPr sz="2800"/>
                </a:pPr>
                <a:r>
                  <a:rPr sz="2800" dirty="0"/>
                  <a:t>where the </a:t>
                </a:r>
                <a14:m>
                  <m:oMath xmlns:m="http://schemas.openxmlformats.org/officeDocument/2006/math">
                    <m:r>
                      <a:rPr>
                        <a:latin typeface="Cambria Math" panose="02040503050406030204" pitchFamily="18" charset="0"/>
                      </a:rPr>
                      <m:t>𝑥</m:t>
                    </m:r>
                  </m:oMath>
                </a14:m>
                <a:r>
                  <a:rPr sz="2800" dirty="0"/>
                  <a:t>-values and </a:t>
                </a:r>
                <a14:m>
                  <m:oMath xmlns:m="http://schemas.openxmlformats.org/officeDocument/2006/math">
                    <m:r>
                      <a:rPr>
                        <a:latin typeface="Cambria Math" panose="02040503050406030204" pitchFamily="18" charset="0"/>
                      </a:rPr>
                      <m:t>𝑦</m:t>
                    </m:r>
                  </m:oMath>
                </a14:m>
                <a:r>
                  <a:rPr sz="2800" dirty="0"/>
                  <a:t>-values are entered as an array. For this example, the formula with the arrays would be </a:t>
                </a:r>
                <a:r>
                  <a:rPr sz="2800" b="1" dirty="0"/>
                  <a:t>=SLOPE(B2:B9,A2:A9)</a:t>
                </a:r>
                <a:r>
                  <a:rPr sz="2800" dirty="0"/>
                  <a:t>. This returns a value of </a:t>
                </a:r>
                <a:endParaRPr lang="en-US" i="1" dirty="0">
                  <a:latin typeface="Cambria Math" panose="02040503050406030204" pitchFamily="18" charset="0"/>
                </a:endParaRPr>
              </a:p>
              <a:p>
                <a:pPr>
                  <a:defRPr sz="2800"/>
                </a:pP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𝑏</m:t>
                        </m:r>
                      </m:e>
                      <m:sub>
                        <m:r>
                          <a:rPr>
                            <a:latin typeface="Cambria Math" panose="02040503050406030204" pitchFamily="18" charset="0"/>
                          </a:rPr>
                          <m:t>1</m:t>
                        </m:r>
                      </m:sub>
                    </m:sSub>
                    <m:r>
                      <a:rPr>
                        <a:latin typeface="Cambria Math" panose="02040503050406030204" pitchFamily="18" charset="0"/>
                      </a:rPr>
                      <m:t>=−33.726</m:t>
                    </m:r>
                  </m:oMath>
                </a14:m>
                <a:r>
                  <a:rPr sz="2800" dirty="0"/>
                  <a:t> for the slope of the regression line. The formula for the </a:t>
                </a:r>
                <a14:m>
                  <m:oMath xmlns:m="http://schemas.openxmlformats.org/officeDocument/2006/math">
                    <m:r>
                      <a:rPr>
                        <a:latin typeface="Cambria Math" panose="02040503050406030204" pitchFamily="18" charset="0"/>
                      </a:rPr>
                      <m:t>𝑦</m:t>
                    </m:r>
                  </m:oMath>
                </a14:m>
                <a:r>
                  <a:rPr sz="2800" dirty="0"/>
                  <a:t>-intercept is </a:t>
                </a:r>
                <a:endParaRPr lang="en-US" sz="2800" dirty="0"/>
              </a:p>
              <a:p>
                <a:pPr>
                  <a:defRPr sz="2800"/>
                </a:pPr>
                <a:r>
                  <a:rPr sz="2800" dirty="0"/>
                  <a:t>=INTERCEPT(range of </a:t>
                </a:r>
                <a14:m>
                  <m:oMath xmlns:m="http://schemas.openxmlformats.org/officeDocument/2006/math">
                    <m:r>
                      <a:rPr>
                        <a:latin typeface="Cambria Math" panose="02040503050406030204" pitchFamily="18" charset="0"/>
                      </a:rPr>
                      <m:t>𝑦</m:t>
                    </m:r>
                  </m:oMath>
                </a14:m>
                <a:r>
                  <a:rPr sz="2800" dirty="0"/>
                  <a:t>-values, range of </a:t>
                </a:r>
                <a14:m>
                  <m:oMath xmlns:m="http://schemas.openxmlformats.org/officeDocument/2006/math">
                    <m:r>
                      <a:rPr>
                        <a:latin typeface="Cambria Math" panose="02040503050406030204" pitchFamily="18" charset="0"/>
                      </a:rPr>
                      <m:t>𝑥</m:t>
                    </m:r>
                  </m:oMath>
                </a14:m>
                <a:r>
                  <a:rPr sz="2800" dirty="0"/>
                  <a:t>-values), where once again the </a:t>
                </a:r>
                <a14:m>
                  <m:oMath xmlns:m="http://schemas.openxmlformats.org/officeDocument/2006/math">
                    <m:r>
                      <a:rPr>
                        <a:latin typeface="Cambria Math" panose="02040503050406030204" pitchFamily="18" charset="0"/>
                      </a:rPr>
                      <m:t>𝑥</m:t>
                    </m:r>
                  </m:oMath>
                </a14:m>
                <a:r>
                  <a:rPr sz="2800" dirty="0"/>
                  <a:t>-values and </a:t>
                </a:r>
                <a14:m>
                  <m:oMath xmlns:m="http://schemas.openxmlformats.org/officeDocument/2006/math">
                    <m:r>
                      <a:rPr>
                        <a:latin typeface="Cambria Math" panose="02040503050406030204" pitchFamily="18" charset="0"/>
                      </a:rPr>
                      <m:t>𝑦</m:t>
                    </m:r>
                  </m:oMath>
                </a14:m>
                <a:r>
                  <a:rPr sz="2800" dirty="0"/>
                  <a:t>-values are indicated by an array. For this example, we would use </a:t>
                </a:r>
                <a:endParaRPr lang="en-US" sz="2800" dirty="0"/>
              </a:p>
              <a:p>
                <a:pPr>
                  <a:defRPr sz="2800"/>
                </a:pPr>
                <a:r>
                  <a:rPr sz="2800" b="1" dirty="0"/>
                  <a:t>=INTERCEPT(B2:B9,A2:A9)</a:t>
                </a:r>
                <a:r>
                  <a:rPr sz="2800" dirty="0"/>
                  <a:t>. This returns a value of</a:t>
                </a:r>
                <a:endParaRPr lang="en-US" sz="2800" dirty="0"/>
              </a:p>
              <a:p>
                <a:pPr>
                  <a:defRPr sz="2800"/>
                </a:pP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𝑏</m:t>
                        </m:r>
                      </m:e>
                      <m:sub>
                        <m:r>
                          <a:rPr>
                            <a:latin typeface="Cambria Math" panose="02040503050406030204" pitchFamily="18" charset="0"/>
                          </a:rPr>
                          <m:t>0</m:t>
                        </m:r>
                      </m:sub>
                    </m:sSub>
                    <m:r>
                      <a:rPr>
                        <a:latin typeface="Cambria Math" panose="02040503050406030204" pitchFamily="18" charset="0"/>
                      </a:rPr>
                      <m:t>=1053.212</m:t>
                    </m:r>
                  </m:oMath>
                </a14:m>
                <a:r>
                  <a:rPr sz="2800" dirty="0"/>
                  <a:t> for the </a:t>
                </a:r>
                <a14:m>
                  <m:oMath xmlns:m="http://schemas.openxmlformats.org/officeDocument/2006/math">
                    <m:r>
                      <a:rPr>
                        <a:latin typeface="Cambria Math" panose="02040503050406030204" pitchFamily="18" charset="0"/>
                      </a:rPr>
                      <m:t>𝑦</m:t>
                    </m:r>
                  </m:oMath>
                </a14:m>
                <a:r>
                  <a:rPr sz="2800" dirty="0"/>
                  <a:t>-intercept of the regression line.</a:t>
                </a:r>
              </a:p>
              <a:p>
                <a:r>
                  <a:rPr dirty="0"/>
                  <a:t>​</a:t>
                </a:r>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963" t="-2086" r="-667"/>
                </a:stretch>
              </a:blipFill>
            </p:spPr>
            <p:txBody>
              <a:bodyPr/>
              <a:lstStyle/>
              <a:p>
                <a:r>
                  <a:rPr lang="en-US">
                    <a:noFill/>
                  </a:rPr>
                  <a:t> </a:t>
                </a:r>
              </a:p>
            </p:txBody>
          </p:sp>
        </mc:Fallback>
      </mc:AlternateContent>
    </p:spTree>
    <p:extLst>
      <p:ext uri="{BB962C8B-B14F-4D97-AF65-F5344CB8AC3E}">
        <p14:creationId xmlns:p14="http://schemas.microsoft.com/office/powerpoint/2010/main" val="14011614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Formula: Slope of the Least-Squares Regression Line</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a:xfrm>
                <a:off x="457200" y="1082078"/>
                <a:ext cx="8229600" cy="3566122"/>
              </a:xfrm>
            </p:spPr>
            <p:txBody>
              <a:bodyPr>
                <a:normAutofit/>
              </a:bodyPr>
              <a:lstStyle/>
              <a:p>
                <a:r>
                  <a:rPr sz="2800"/>
                  <a:t>The slope of the least-squares regression line for paired data from a sample is given by</a:t>
                </a:r>
              </a:p>
              <a:p>
                <a:pPr algn="ctr">
                  <a:defRPr sz="2800"/>
                </a:pPr>
                <a14:m>
                  <m:oMathPara xmlns:m="http://schemas.openxmlformats.org/officeDocument/2006/math">
                    <m:oMathParaPr>
                      <m:jc m:val="centerGroup"/>
                    </m:oMathParaPr>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𝑏</m:t>
                          </m:r>
                        </m:e>
                        <m:sub>
                          <m:r>
                            <a:rPr>
                              <a:latin typeface="Cambria Math" panose="02040503050406030204" pitchFamily="18" charset="0"/>
                            </a:rPr>
                            <m:t>1</m:t>
                          </m:r>
                        </m:sub>
                      </m:sSub>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𝑛</m:t>
                          </m:r>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𝑖</m:t>
                              </m:r>
                            </m:sub>
                          </m:sSub>
                          <m:sSub>
                            <m:sSubPr>
                              <m:ctrlPr>
                                <a:rPr i="1">
                                  <a:latin typeface="Cambria Math" panose="02040503050406030204" pitchFamily="18" charset="0"/>
                                </a:rPr>
                              </m:ctrlPr>
                            </m:sSubPr>
                            <m:e>
                              <m:r>
                                <a:rPr>
                                  <a:latin typeface="Cambria Math" panose="02040503050406030204" pitchFamily="18" charset="0"/>
                                </a:rPr>
                                <m:t>𝑦</m:t>
                              </m:r>
                            </m:e>
                            <m:sub>
                              <m:r>
                                <a:rPr>
                                  <a:latin typeface="Cambria Math" panose="02040503050406030204" pitchFamily="18" charset="0"/>
                                </a:rPr>
                                <m:t>𝑖</m:t>
                              </m:r>
                            </m:sub>
                          </m:sSub>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𝑖</m:t>
                                  </m:r>
                                </m:sub>
                              </m:sSub>
                            </m:e>
                          </m:d>
                          <m:d>
                            <m:dPr>
                              <m:ctrlPr>
                                <a:rPr i="1">
                                  <a:latin typeface="Cambria Math" panose="02040503050406030204" pitchFamily="18" charset="0"/>
                                </a:rPr>
                              </m:ctrlPr>
                            </m:dPr>
                            <m:e>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𝑦</m:t>
                                  </m:r>
                                </m:e>
                                <m:sub>
                                  <m:r>
                                    <a:rPr>
                                      <a:latin typeface="Cambria Math" panose="02040503050406030204" pitchFamily="18" charset="0"/>
                                    </a:rPr>
                                    <m:t>𝑖</m:t>
                                  </m:r>
                                </m:sub>
                              </m:sSub>
                            </m:e>
                          </m:d>
                        </m:num>
                        <m:den>
                          <m:r>
                            <a:rPr>
                              <a:latin typeface="Cambria Math" panose="02040503050406030204" pitchFamily="18" charset="0"/>
                            </a:rPr>
                            <m:t>𝑛</m:t>
                          </m:r>
                          <m:r>
                            <a:rPr>
                              <a:latin typeface="Cambria Math" panose="02040503050406030204" pitchFamily="18" charset="0"/>
                            </a:rPr>
                            <m:t>∑</m:t>
                          </m:r>
                          <m:sSubSup>
                            <m:sSubSupPr>
                              <m:ctrlPr>
                                <a:rPr i="1">
                                  <a:latin typeface="Cambria Math" panose="02040503050406030204" pitchFamily="18" charset="0"/>
                                </a:rPr>
                              </m:ctrlPr>
                            </m:sSubSupPr>
                            <m:e>
                              <m:r>
                                <a:rPr>
                                  <a:latin typeface="Cambria Math" panose="02040503050406030204" pitchFamily="18" charset="0"/>
                                </a:rPr>
                                <m:t>𝑥</m:t>
                              </m:r>
                            </m:e>
                            <m:sub>
                              <m:r>
                                <a:rPr>
                                  <a:latin typeface="Cambria Math" panose="02040503050406030204" pitchFamily="18" charset="0"/>
                                </a:rPr>
                                <m:t>𝑖</m:t>
                              </m:r>
                            </m:sub>
                            <m:sup>
                              <m:r>
                                <a:rPr>
                                  <a:latin typeface="Cambria Math" panose="02040503050406030204" pitchFamily="18" charset="0"/>
                                </a:rPr>
                                <m:t>2</m:t>
                              </m:r>
                            </m:sup>
                          </m:sSubSup>
                          <m:r>
                            <a:rPr>
                              <a:latin typeface="Cambria Math" panose="02040503050406030204" pitchFamily="18" charset="0"/>
                            </a:rPr>
                            <m:t>−</m:t>
                          </m:r>
                          <m:sSup>
                            <m:sSupPr>
                              <m:ctrlPr>
                                <a:rPr i="1">
                                  <a:latin typeface="Cambria Math" panose="02040503050406030204" pitchFamily="18" charset="0"/>
                                </a:rPr>
                              </m:ctrlPr>
                            </m:sSupPr>
                            <m:e>
                              <m:d>
                                <m:dPr>
                                  <m:ctrlPr>
                                    <a:rPr i="1">
                                      <a:latin typeface="Cambria Math" panose="02040503050406030204" pitchFamily="18" charset="0"/>
                                    </a:rPr>
                                  </m:ctrlPr>
                                </m:dPr>
                                <m:e>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𝑖</m:t>
                                      </m:r>
                                    </m:sub>
                                  </m:sSub>
                                </m:e>
                              </m:d>
                            </m:e>
                            <m:sup>
                              <m:r>
                                <a:rPr>
                                  <a:latin typeface="Cambria Math" panose="02040503050406030204" pitchFamily="18" charset="0"/>
                                </a:rPr>
                                <m:t>2</m:t>
                              </m:r>
                            </m:sup>
                          </m:sSup>
                        </m:den>
                      </m:f>
                    </m:oMath>
                  </m:oMathPara>
                </a14:m>
                <a:endParaRPr sz="2800"/>
              </a:p>
              <a:p>
                <a:pPr>
                  <a:defRPr sz="2800"/>
                </a:pPr>
                <a:r>
                  <a:rPr sz="2800"/>
                  <a:t>where </a:t>
                </a:r>
                <a14:m>
                  <m:oMath xmlns:m="http://schemas.openxmlformats.org/officeDocument/2006/math">
                    <m:r>
                      <a:rPr>
                        <a:latin typeface="Cambria Math" panose="02040503050406030204" pitchFamily="18" charset="0"/>
                      </a:rPr>
                      <m:t>𝑛</m:t>
                    </m:r>
                  </m:oMath>
                </a14:m>
                <a:r>
                  <a:rPr sz="2800"/>
                  <a:t> is the number of data pairs in the sample,</a:t>
                </a:r>
              </a:p>
              <a:p>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𝑖</m:t>
                        </m:r>
                      </m:sub>
                    </m:sSub>
                  </m:oMath>
                </a14:m>
                <a:r>
                  <a:rPr sz="2800"/>
                  <a:t> is the </a:t>
                </a:r>
                <a14:m>
                  <m:oMath xmlns:m="http://schemas.openxmlformats.org/officeDocument/2006/math">
                    <m:r>
                      <a:rPr>
                        <a:latin typeface="Cambria Math" panose="02040503050406030204" pitchFamily="18" charset="0"/>
                      </a:rPr>
                      <m:t>𝑖</m:t>
                    </m:r>
                  </m:oMath>
                </a14:m>
                <a:r>
                  <a:rPr sz="2800" baseline="30000"/>
                  <a:t>th</a:t>
                </a:r>
                <a:r>
                  <a:rPr sz="2800"/>
                  <a:t> value of the explanatory variable, and</a:t>
                </a:r>
              </a:p>
              <a:p>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𝑦</m:t>
                        </m:r>
                      </m:e>
                      <m:sub>
                        <m:r>
                          <a:rPr>
                            <a:latin typeface="Cambria Math" panose="02040503050406030204" pitchFamily="18" charset="0"/>
                          </a:rPr>
                          <m:t>𝑖</m:t>
                        </m:r>
                      </m:sub>
                    </m:sSub>
                  </m:oMath>
                </a14:m>
                <a:r>
                  <a:rPr sz="2800"/>
                  <a:t> is the </a:t>
                </a:r>
                <a14:m>
                  <m:oMath xmlns:m="http://schemas.openxmlformats.org/officeDocument/2006/math">
                    <m:r>
                      <a:rPr>
                        <a:latin typeface="Cambria Math" panose="02040503050406030204" pitchFamily="18" charset="0"/>
                      </a:rPr>
                      <m:t>𝑖</m:t>
                    </m:r>
                  </m:oMath>
                </a14:m>
                <a:r>
                  <a:rPr sz="2800" baseline="30000"/>
                  <a:t>th</a:t>
                </a:r>
                <a:r>
                  <a:rPr sz="2800"/>
                  <a:t> value of the response variable.</a:t>
                </a:r>
              </a:p>
              <a:p>
                <a:endParaRPr sz="280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xfrm>
                <a:off x="457200" y="1082078"/>
                <a:ext cx="8229600" cy="3566122"/>
              </a:xfrm>
              <a:blipFill>
                <a:blip r:embed="rId2" cstate="print"/>
                <a:stretch>
                  <a:fillRect l="-1328" t="-1356" r="-1624" b="-339"/>
                </a:stretch>
              </a:blipFill>
            </p:spPr>
            <p:txBody>
              <a:bodyPr/>
              <a:lstStyle/>
              <a:p>
                <a:r>
                  <a:rPr lang="en-US">
                    <a:noFill/>
                  </a:rPr>
                  <a:t> </a:t>
                </a:r>
              </a:p>
            </p:txBody>
          </p:sp>
        </mc:Fallback>
      </mc:AlternateContent>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12.2.3: Finding the Least-Squares Regression Line for a Given Data Set (cont.)</a:t>
            </a:r>
          </a:p>
        </p:txBody>
      </p:sp>
      <mc:AlternateContent xmlns:mc="http://schemas.openxmlformats.org/markup-compatibility/2006" xmlns:a14="http://schemas.microsoft.com/office/drawing/2010/main">
        <mc:Choice Requires="a14">
          <p:graphicFrame>
            <p:nvGraphicFramePr>
              <p:cNvPr id="3" name="Table Placeholder 2"/>
              <p:cNvGraphicFramePr>
                <a:graphicFrameLocks noGrp="1"/>
              </p:cNvGraphicFramePr>
              <p:nvPr>
                <p:ph type="tbl" sz="quarter" idx="10"/>
              </p:nvPr>
            </p:nvGraphicFramePr>
            <p:xfrm>
              <a:off x="457200" y="1105523"/>
              <a:ext cx="8229600" cy="4511040"/>
            </p:xfrm>
            <a:graphic>
              <a:graphicData uri="http://schemas.openxmlformats.org/drawingml/2006/table">
                <a:tbl>
                  <a:tblPr firstRow="1" bandRow="1">
                    <a:tableStyleId>{2D5ABB26-0587-4C30-8999-92F81FD0307C}</a:tableStyleId>
                  </a:tblPr>
                  <a:tblGrid>
                    <a:gridCol w="1371600">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gridCol w="1371600">
                      <a:extLst>
                        <a:ext uri="{9D8B030D-6E8A-4147-A177-3AD203B41FA5}">
                          <a16:colId xmlns:a16="http://schemas.microsoft.com/office/drawing/2014/main" val="20002"/>
                        </a:ext>
                      </a:extLst>
                    </a:gridCol>
                    <a:gridCol w="1371600">
                      <a:extLst>
                        <a:ext uri="{9D8B030D-6E8A-4147-A177-3AD203B41FA5}">
                          <a16:colId xmlns:a16="http://schemas.microsoft.com/office/drawing/2014/main" val="20003"/>
                        </a:ext>
                      </a:extLst>
                    </a:gridCol>
                    <a:gridCol w="1371600">
                      <a:extLst>
                        <a:ext uri="{9D8B030D-6E8A-4147-A177-3AD203B41FA5}">
                          <a16:colId xmlns:a16="http://schemas.microsoft.com/office/drawing/2014/main" val="20004"/>
                        </a:ext>
                      </a:extLst>
                    </a:gridCol>
                    <a:gridCol w="1371600">
                      <a:extLst>
                        <a:ext uri="{9D8B030D-6E8A-4147-A177-3AD203B41FA5}">
                          <a16:colId xmlns:a16="http://schemas.microsoft.com/office/drawing/2014/main" val="20005"/>
                        </a:ext>
                      </a:extLst>
                    </a:gridCol>
                  </a:tblGrid>
                  <a:tr h="370840">
                    <a:tc>
                      <a:txBody>
                        <a:bodyPr/>
                        <a:lstStyle/>
                        <a:p>
                          <a:pPr algn="ctr">
                            <a:defRPr b="1"/>
                          </a:pPr>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400" b="1"/>
                          </a:pPr>
                          <a:r>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400" b="1"/>
                          </a:pPr>
                          <a:r>
                            <a:t>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400" b="1"/>
                          </a:pPr>
                          <a:r>
                            <a: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400" b="1"/>
                          </a:pPr>
                          <a:r>
                            <a:t>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400" b="1"/>
                          </a:pPr>
                          <a:r>
                            <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pPr algn="ctr">
                            <a:defRPr sz="1400" b="1"/>
                          </a:pPr>
                          <a: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400"/>
                          </a:pPr>
                          <a:r>
                            <a:rPr sz="1400"/>
                            <a:t>Wetting Rain Days, </a:t>
                          </a:r>
                          <a14:m>
                            <m:oMath xmlns:m="http://schemas.openxmlformats.org/officeDocument/2006/math">
                              <m:r>
                                <a:rPr sz="1400">
                                  <a:latin typeface="Cambria Math"/>
                                </a:rPr>
                                <m:t>𝑥</m:t>
                              </m:r>
                            </m:oMath>
                          </a14:m>
                          <a:endParaRPr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400"/>
                          </a:pPr>
                          <a:r>
                            <a:rPr sz="1400"/>
                            <a:t>Hectares Burned (in thousands), </a:t>
                          </a:r>
                          <a14:m>
                            <m:oMath xmlns:m="http://schemas.openxmlformats.org/officeDocument/2006/math">
                              <m:r>
                                <a:rPr sz="1400">
                                  <a:latin typeface="Cambria Math"/>
                                </a:rPr>
                                <m:t>𝑦</m:t>
                              </m:r>
                            </m:oMath>
                          </a14:m>
                          <a:endParaRPr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70840">
                    <a:tc>
                      <a:txBody>
                        <a:bodyPr/>
                        <a:lstStyle/>
                        <a:p>
                          <a:pPr algn="ctr">
                            <a:defRPr sz="1400" b="1"/>
                          </a:pPr>
                          <a: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400"/>
                          </a:pPr>
                          <a:r>
                            <a:t>31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400"/>
                          </a:pPr>
                          <a:r>
                            <a:t>85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400"/>
                          </a:pPr>
                          <a:r>
                            <a:t>Correlation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400"/>
                          </a:pPr>
                          <a:r>
                            <a:t>=CORREL(A2:A9,B2:B9)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400"/>
                          </a:pPr>
                          <a:r>
                            <a:t>-0.8963068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70840">
                    <a:tc>
                      <a:txBody>
                        <a:bodyPr/>
                        <a:lstStyle/>
                        <a:p>
                          <a:pPr algn="ctr">
                            <a:defRPr sz="1400" b="1"/>
                          </a:pPr>
                          <a: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400"/>
                          </a:pPr>
                          <a:r>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400"/>
                          </a:pPr>
                          <a:r>
                            <a:t>40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400"/>
                          </a:pPr>
                          <a:r>
                            <a:t>Slope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400"/>
                          </a:pPr>
                          <a:r>
                            <a:t>=SLOPE(B2:B9,A2:A9)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400"/>
                          </a:pPr>
                          <a:r>
                            <a:t>-33.725753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370840">
                    <a:tc>
                      <a:txBody>
                        <a:bodyPr/>
                        <a:lstStyle/>
                        <a:p>
                          <a:pPr algn="ctr">
                            <a:defRPr sz="1400" b="1"/>
                          </a:pPr>
                          <a: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400"/>
                          </a:pPr>
                          <a:r>
                            <a:t>18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400"/>
                          </a:pPr>
                          <a:r>
                            <a:t>475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400"/>
                          </a:pPr>
                          <a:r>
                            <a:t>y-intercept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400"/>
                          </a:pPr>
                          <a:r>
                            <a:t>=INTERCEPT(B2:B9,A2:A9)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400"/>
                          </a:pPr>
                          <a:r>
                            <a:t>1053.2124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370840">
                    <a:tc>
                      <a:txBody>
                        <a:bodyPr/>
                        <a:lstStyle/>
                        <a:p>
                          <a:pPr algn="ctr">
                            <a:defRPr sz="1400" b="1"/>
                          </a:pPr>
                          <a: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400"/>
                          </a:pPr>
                          <a:r>
                            <a:t>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400"/>
                          </a:pPr>
                          <a:r>
                            <a:t>325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370840">
                    <a:tc>
                      <a:txBody>
                        <a:bodyPr/>
                        <a:lstStyle/>
                        <a:p>
                          <a:pPr algn="ctr">
                            <a:defRPr sz="1400" b="1"/>
                          </a:pPr>
                          <a: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400"/>
                          </a:pPr>
                          <a:r>
                            <a:t>22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400"/>
                          </a:pPr>
                          <a:r>
                            <a:t>450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370840">
                    <a:tc>
                      <a:txBody>
                        <a:bodyPr/>
                        <a:lstStyle/>
                        <a:p>
                          <a:pPr algn="ctr">
                            <a:defRPr sz="1400" b="1"/>
                          </a:pPr>
                          <a:r>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400"/>
                          </a:pPr>
                          <a:r>
                            <a:t>24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400"/>
                          </a:pPr>
                          <a:r>
                            <a:t>180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370840">
                    <a:tc>
                      <a:txBody>
                        <a:bodyPr/>
                        <a:lstStyle/>
                        <a:p>
                          <a:pPr algn="ctr">
                            <a:defRPr sz="1400" b="1"/>
                          </a:pPr>
                          <a:r>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400"/>
                          </a:pPr>
                          <a:r>
                            <a:t>26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400"/>
                          </a:pPr>
                          <a:r>
                            <a:t>95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r h="370840">
                    <a:tc>
                      <a:txBody>
                        <a:bodyPr/>
                        <a:lstStyle/>
                        <a:p>
                          <a:pPr algn="ctr">
                            <a:defRPr sz="1400" b="1"/>
                          </a:pPr>
                          <a:r>
                            <a:t>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400"/>
                          </a:pPr>
                          <a:r>
                            <a:t>27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400"/>
                          </a:pPr>
                          <a:r>
                            <a:t>98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9"/>
                      </a:ext>
                    </a:extLst>
                  </a:tr>
                </a:tbl>
              </a:graphicData>
            </a:graphic>
          </p:graphicFrame>
        </mc:Choice>
        <mc:Fallback xmlns="">
          <p:graphicFrame>
            <p:nvGraphicFramePr>
              <p:cNvPr id="3" name="Table Placeholder 2"/>
              <p:cNvGraphicFramePr>
                <a:graphicFrameLocks noGrp="1"/>
              </p:cNvGraphicFramePr>
              <p:nvPr>
                <p:ph type="tbl" sz="quarter" idx="10"/>
              </p:nvPr>
            </p:nvGraphicFramePr>
            <p:xfrm>
              <a:off x="457200" y="1105523"/>
              <a:ext cx="8229600" cy="4511040"/>
            </p:xfrm>
            <a:graphic>
              <a:graphicData uri="http://schemas.openxmlformats.org/drawingml/2006/table">
                <a:tbl>
                  <a:tblPr firstRow="1" bandRow="1">
                    <a:tableStyleId>{2D5ABB26-0587-4C30-8999-92F81FD0307C}</a:tableStyleId>
                  </a:tblPr>
                  <a:tblGrid>
                    <a:gridCol w="1371600">
                      <a:extLst>
                        <a:ext uri="{9D8B030D-6E8A-4147-A177-3AD203B41FA5}">
                          <a16:colId xmlns:a16="http://schemas.microsoft.com/office/drawing/2014/main" xmlns="" xmlns:a14="http://schemas.microsoft.com/office/drawing/2010/main" val="20000"/>
                        </a:ext>
                      </a:extLst>
                    </a:gridCol>
                    <a:gridCol w="1371600">
                      <a:extLst>
                        <a:ext uri="{9D8B030D-6E8A-4147-A177-3AD203B41FA5}">
                          <a16:colId xmlns:a16="http://schemas.microsoft.com/office/drawing/2014/main" xmlns="" xmlns:a14="http://schemas.microsoft.com/office/drawing/2010/main" val="20001"/>
                        </a:ext>
                      </a:extLst>
                    </a:gridCol>
                    <a:gridCol w="1371600">
                      <a:extLst>
                        <a:ext uri="{9D8B030D-6E8A-4147-A177-3AD203B41FA5}">
                          <a16:colId xmlns:a16="http://schemas.microsoft.com/office/drawing/2014/main" xmlns="" xmlns:a14="http://schemas.microsoft.com/office/drawing/2010/main" val="20002"/>
                        </a:ext>
                      </a:extLst>
                    </a:gridCol>
                    <a:gridCol w="1371600">
                      <a:extLst>
                        <a:ext uri="{9D8B030D-6E8A-4147-A177-3AD203B41FA5}">
                          <a16:colId xmlns:a16="http://schemas.microsoft.com/office/drawing/2014/main" xmlns="" xmlns:a14="http://schemas.microsoft.com/office/drawing/2010/main" val="20003"/>
                        </a:ext>
                      </a:extLst>
                    </a:gridCol>
                    <a:gridCol w="1371600">
                      <a:extLst>
                        <a:ext uri="{9D8B030D-6E8A-4147-A177-3AD203B41FA5}">
                          <a16:colId xmlns:a16="http://schemas.microsoft.com/office/drawing/2014/main" xmlns="" xmlns:a14="http://schemas.microsoft.com/office/drawing/2010/main" val="20004"/>
                        </a:ext>
                      </a:extLst>
                    </a:gridCol>
                    <a:gridCol w="1371600">
                      <a:extLst>
                        <a:ext uri="{9D8B030D-6E8A-4147-A177-3AD203B41FA5}">
                          <a16:colId xmlns:a16="http://schemas.microsoft.com/office/drawing/2014/main" xmlns="" xmlns:a14="http://schemas.microsoft.com/office/drawing/2010/main" val="20005"/>
                        </a:ext>
                      </a:extLst>
                    </a:gridCol>
                  </a:tblGrid>
                  <a:tr h="370840">
                    <a:tc>
                      <a:txBody>
                        <a:bodyPr/>
                        <a:lstStyle/>
                        <a:p>
                          <a:pPr algn="ctr">
                            <a:defRPr b="1"/>
                          </a:pPr>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400" b="1"/>
                          </a:pPr>
                          <a:r>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400" b="1"/>
                          </a:pPr>
                          <a:r>
                            <a:t>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400" b="1"/>
                          </a:pPr>
                          <a:r>
                            <a: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400" b="1"/>
                          </a:pPr>
                          <a:r>
                            <a:t>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400" b="1"/>
                          </a:pPr>
                          <a:r>
                            <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xmlns:a14="http://schemas.microsoft.com/office/drawing/2010/main" val="10000"/>
                      </a:ext>
                    </a:extLst>
                  </a:tr>
                  <a:tr h="731520">
                    <a:tc>
                      <a:txBody>
                        <a:bodyPr/>
                        <a:lstStyle/>
                        <a:p>
                          <a:pPr algn="ctr">
                            <a:defRPr sz="1400" b="1"/>
                          </a:pPr>
                          <a: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100889" t="-51667" r="-401333" b="-468333"/>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200889" t="-51667" r="-301333" b="-468333"/>
                          </a:stretch>
                        </a:blipFill>
                      </a:tcPr>
                    </a:tc>
                    <a:tc>
                      <a:txBody>
                        <a:bodyPr/>
                        <a:lstStyle/>
                        <a:p>
                          <a:pPr algn="ctr"/>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xmlns:a14="http://schemas.microsoft.com/office/drawing/2010/main" val="10001"/>
                      </a:ext>
                    </a:extLst>
                  </a:tr>
                  <a:tr h="518160">
                    <a:tc>
                      <a:txBody>
                        <a:bodyPr/>
                        <a:lstStyle/>
                        <a:p>
                          <a:pPr algn="ctr">
                            <a:defRPr sz="1400" b="1"/>
                          </a:pPr>
                          <a: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400"/>
                          </a:pPr>
                          <a:r>
                            <a:t>31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400"/>
                          </a:pPr>
                          <a:r>
                            <a:t>85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400"/>
                          </a:pPr>
                          <a:r>
                            <a:t>Correlation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400"/>
                          </a:pPr>
                          <a:r>
                            <a:t>=CORREL(A2:A9,B2:B9)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400"/>
                          </a:pPr>
                          <a:r>
                            <a:t>-0.8963068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xmlns:a14="http://schemas.microsoft.com/office/drawing/2010/main" val="10002"/>
                      </a:ext>
                    </a:extLst>
                  </a:tr>
                  <a:tr h="518160">
                    <a:tc>
                      <a:txBody>
                        <a:bodyPr/>
                        <a:lstStyle/>
                        <a:p>
                          <a:pPr algn="ctr">
                            <a:defRPr sz="1400" b="1"/>
                          </a:pPr>
                          <a: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400"/>
                          </a:pPr>
                          <a:r>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400"/>
                          </a:pPr>
                          <a:r>
                            <a:t>40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400"/>
                          </a:pPr>
                          <a:r>
                            <a:t>Slope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400"/>
                          </a:pPr>
                          <a:r>
                            <a:t>=SLOPE(B2:B9,A2:A9)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400"/>
                          </a:pPr>
                          <a:r>
                            <a:t>-33.725753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xmlns:a14="http://schemas.microsoft.com/office/drawing/2010/main" val="10003"/>
                      </a:ext>
                    </a:extLst>
                  </a:tr>
                  <a:tr h="518160">
                    <a:tc>
                      <a:txBody>
                        <a:bodyPr/>
                        <a:lstStyle/>
                        <a:p>
                          <a:pPr algn="ctr">
                            <a:defRPr sz="1400" b="1"/>
                          </a:pPr>
                          <a: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400"/>
                          </a:pPr>
                          <a:r>
                            <a:t>18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400"/>
                          </a:pPr>
                          <a:r>
                            <a:t>475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400"/>
                          </a:pPr>
                          <a:r>
                            <a:t>y-intercept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400"/>
                          </a:pPr>
                          <a:r>
                            <a:t>=INTERCEPT(B2:B9,A2:A9)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400"/>
                          </a:pPr>
                          <a:r>
                            <a:t>1053.2124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xmlns:a14="http://schemas.microsoft.com/office/drawing/2010/main" val="10004"/>
                      </a:ext>
                    </a:extLst>
                  </a:tr>
                  <a:tr h="370840">
                    <a:tc>
                      <a:txBody>
                        <a:bodyPr/>
                        <a:lstStyle/>
                        <a:p>
                          <a:pPr algn="ctr">
                            <a:defRPr sz="1400" b="1"/>
                          </a:pPr>
                          <a: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400"/>
                          </a:pPr>
                          <a:r>
                            <a:t>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400"/>
                          </a:pPr>
                          <a:r>
                            <a:t>325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xmlns:a14="http://schemas.microsoft.com/office/drawing/2010/main" val="10005"/>
                      </a:ext>
                    </a:extLst>
                  </a:tr>
                  <a:tr h="370840">
                    <a:tc>
                      <a:txBody>
                        <a:bodyPr/>
                        <a:lstStyle/>
                        <a:p>
                          <a:pPr algn="ctr">
                            <a:defRPr sz="1400" b="1"/>
                          </a:pPr>
                          <a: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400"/>
                          </a:pPr>
                          <a:r>
                            <a:t>22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400"/>
                          </a:pPr>
                          <a:r>
                            <a:t>450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xmlns:a14="http://schemas.microsoft.com/office/drawing/2010/main" val="10006"/>
                      </a:ext>
                    </a:extLst>
                  </a:tr>
                  <a:tr h="370840">
                    <a:tc>
                      <a:txBody>
                        <a:bodyPr/>
                        <a:lstStyle/>
                        <a:p>
                          <a:pPr algn="ctr">
                            <a:defRPr sz="1400" b="1"/>
                          </a:pPr>
                          <a:r>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400"/>
                          </a:pPr>
                          <a:r>
                            <a:t>24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400"/>
                          </a:pPr>
                          <a:r>
                            <a:t>180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xmlns:a14="http://schemas.microsoft.com/office/drawing/2010/main" val="10007"/>
                      </a:ext>
                    </a:extLst>
                  </a:tr>
                  <a:tr h="370840">
                    <a:tc>
                      <a:txBody>
                        <a:bodyPr/>
                        <a:lstStyle/>
                        <a:p>
                          <a:pPr algn="ctr">
                            <a:defRPr sz="1400" b="1"/>
                          </a:pPr>
                          <a:r>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400"/>
                          </a:pPr>
                          <a:r>
                            <a:t>26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400"/>
                          </a:pPr>
                          <a:r>
                            <a:t>95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xmlns:a14="http://schemas.microsoft.com/office/drawing/2010/main" val="10008"/>
                      </a:ext>
                    </a:extLst>
                  </a:tr>
                  <a:tr h="370840">
                    <a:tc>
                      <a:txBody>
                        <a:bodyPr/>
                        <a:lstStyle/>
                        <a:p>
                          <a:pPr algn="ctr">
                            <a:defRPr sz="1400" b="1"/>
                          </a:pPr>
                          <a:r>
                            <a:t>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400"/>
                          </a:pPr>
                          <a:r>
                            <a:t>27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400"/>
                          </a:pPr>
                          <a:r>
                            <a:t>98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xmlns:a14="http://schemas.microsoft.com/office/drawing/2010/main" val="10009"/>
                      </a:ext>
                    </a:extLst>
                  </a:tr>
                </a:tbl>
              </a:graphicData>
            </a:graphic>
          </p:graphicFrame>
        </mc:Fallback>
      </mc:AlternateContent>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12.2.3: Finding the Least-Squares Regression Line for a Given Data Set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dirty="0"/>
                  <a:t>​</a:t>
                </a:r>
                <a:r>
                  <a:rPr sz="2800" dirty="0"/>
                  <a:t>Therefore the regression line, in the form </a:t>
                </a:r>
                <a:br>
                  <a:rPr lang="en-US" sz="2800" dirty="0"/>
                </a:br>
                <a14:m>
                  <m:oMath xmlns:m="http://schemas.openxmlformats.org/officeDocument/2006/math">
                    <m:acc>
                      <m:accPr>
                        <m:chr m:val="̂"/>
                        <m:ctrlPr>
                          <a:rPr i="1">
                            <a:latin typeface="Cambria Math" panose="02040503050406030204" pitchFamily="18" charset="0"/>
                          </a:rPr>
                        </m:ctrlPr>
                      </m:accPr>
                      <m:e>
                        <m:r>
                          <a:rPr>
                            <a:latin typeface="Cambria Math" panose="02040503050406030204" pitchFamily="18" charset="0"/>
                          </a:rPr>
                          <m:t>𝑦</m:t>
                        </m:r>
                      </m:e>
                    </m:acc>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𝑏</m:t>
                        </m:r>
                      </m:e>
                      <m:sub>
                        <m:r>
                          <a:rPr>
                            <a:latin typeface="Cambria Math" panose="02040503050406030204" pitchFamily="18" charset="0"/>
                          </a:rPr>
                          <m:t>0</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𝑏</m:t>
                        </m:r>
                      </m:e>
                      <m:sub>
                        <m:r>
                          <a:rPr>
                            <a:latin typeface="Cambria Math" panose="02040503050406030204" pitchFamily="18" charset="0"/>
                          </a:rPr>
                          <m:t>1</m:t>
                        </m:r>
                      </m:sub>
                    </m:sSub>
                    <m:r>
                      <a:rPr>
                        <a:latin typeface="Cambria Math" panose="02040503050406030204" pitchFamily="18" charset="0"/>
                      </a:rPr>
                      <m:t>𝑥</m:t>
                    </m:r>
                  </m:oMath>
                </a14:m>
                <a:r>
                  <a:rPr sz="2800" dirty="0"/>
                  <a:t>, is as follows.</a:t>
                </a:r>
              </a:p>
              <a:p>
                <a:pPr algn="ctr">
                  <a:defRPr sz="2800"/>
                </a:pPr>
                <a:r>
                  <a:rPr dirty="0"/>
                  <a:t>​</a:t>
                </a:r>
                <a14:m>
                  <m:oMath xmlns:m="http://schemas.openxmlformats.org/officeDocument/2006/math">
                    <m:acc>
                      <m:accPr>
                        <m:chr m:val="̂"/>
                        <m:ctrlPr>
                          <a:rPr i="1">
                            <a:latin typeface="Cambria Math" panose="02040503050406030204" pitchFamily="18" charset="0"/>
                          </a:rPr>
                        </m:ctrlPr>
                      </m:accPr>
                      <m:e>
                        <m:r>
                          <a:rPr>
                            <a:latin typeface="Cambria Math" panose="02040503050406030204" pitchFamily="18" charset="0"/>
                          </a:rPr>
                          <m:t>𝑦</m:t>
                        </m:r>
                      </m:e>
                    </m:acc>
                    <m:r>
                      <a:rPr>
                        <a:latin typeface="Cambria Math" panose="02040503050406030204" pitchFamily="18" charset="0"/>
                      </a:rPr>
                      <m:t>=1053.212−33.726</m:t>
                    </m:r>
                    <m:r>
                      <a:rPr>
                        <a:latin typeface="Cambria Math" panose="02040503050406030204" pitchFamily="18" charset="0"/>
                      </a:rPr>
                      <m:t>𝑥</m:t>
                    </m:r>
                  </m:oMath>
                </a14:m>
                <a:endParaRPr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cstate="print"/>
                <a:stretch>
                  <a:fillRect l="-1481" t="-1227"/>
                </a:stretch>
              </a:blipFill>
            </p:spPr>
            <p:txBody>
              <a:bodyPr/>
              <a:lstStyle/>
              <a:p>
                <a:r>
                  <a:rPr lang="en-US">
                    <a:noFill/>
                  </a:rPr>
                  <a:t> </a:t>
                </a:r>
              </a:p>
            </p:txBody>
          </p:sp>
        </mc:Fallback>
      </mc:AlternateContent>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12.2.3: Finding the Least-Squares Regression Line for a Given Data Set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marL="514350" indent="-514350">
                  <a:buFont typeface="+mj-lt"/>
                  <a:buAutoNum type="alphaLcPeriod" startAt="3"/>
                  <a:defRPr sz="2800"/>
                </a:pPr>
                <a:r>
                  <a:t>​</a:t>
                </a:r>
                <a:r>
                  <a:rPr sz="2800"/>
                  <a:t>Using the linear regression equation, substitute the value </a:t>
                </a:r>
                <a14:m>
                  <m:oMath xmlns:m="http://schemas.openxmlformats.org/officeDocument/2006/math">
                    <m:r>
                      <a:rPr>
                        <a:latin typeface="Cambria Math" panose="02040503050406030204" pitchFamily="18" charset="0"/>
                      </a:rPr>
                      <m:t>𝑥</m:t>
                    </m:r>
                    <m:r>
                      <a:rPr>
                        <a:latin typeface="Cambria Math" panose="02040503050406030204" pitchFamily="18" charset="0"/>
                      </a:rPr>
                      <m:t>=28</m:t>
                    </m:r>
                  </m:oMath>
                </a14:m>
                <a:r>
                  <a:rPr sz="2800"/>
                  <a:t> and solve for </a:t>
                </a:r>
                <a14:m>
                  <m:oMath xmlns:m="http://schemas.openxmlformats.org/officeDocument/2006/math">
                    <m:acc>
                      <m:accPr>
                        <m:chr m:val="̂"/>
                        <m:ctrlPr>
                          <a:rPr i="1">
                            <a:latin typeface="Cambria Math" panose="02040503050406030204" pitchFamily="18" charset="0"/>
                          </a:rPr>
                        </m:ctrlPr>
                      </m:accPr>
                      <m:e>
                        <m:r>
                          <a:rPr>
                            <a:latin typeface="Cambria Math" panose="02040503050406030204" pitchFamily="18" charset="0"/>
                          </a:rPr>
                          <m:t>𝑦</m:t>
                        </m:r>
                      </m:e>
                    </m:acc>
                  </m:oMath>
                </a14:m>
                <a:r>
                  <a:rPr sz="2800"/>
                  <a:t>.</a:t>
                </a:r>
              </a:p>
              <a:p>
                <a:pPr/>
                <a14:m>
                  <m:oMathPara xmlns:m="http://schemas.openxmlformats.org/officeDocument/2006/math">
                    <m:oMathParaPr>
                      <m:jc m:val="centerGroup"/>
                    </m:oMathParaPr>
                    <m:oMath xmlns:m="http://schemas.openxmlformats.org/officeDocument/2006/math">
                      <m:acc>
                        <m:accPr>
                          <m:chr m:val="̂"/>
                          <m:ctrlPr>
                            <a:rPr i="1">
                              <a:latin typeface="Cambria Math" panose="02040503050406030204" pitchFamily="18" charset="0"/>
                            </a:rPr>
                          </m:ctrlPr>
                        </m:accPr>
                        <m:e>
                          <m:r>
                            <a:rPr>
                              <a:latin typeface="Cambria Math" panose="02040503050406030204" pitchFamily="18" charset="0"/>
                            </a:rPr>
                            <m:t>𝑦</m:t>
                          </m:r>
                        </m:e>
                      </m:acc>
                      <m:r>
                        <a:rPr>
                          <a:latin typeface="Cambria Math" panose="02040503050406030204" pitchFamily="18" charset="0"/>
                        </a:rPr>
                        <m:t>=1053.212−33.726</m:t>
                      </m:r>
                      <m:r>
                        <a:rPr>
                          <a:latin typeface="Cambria Math" panose="02040503050406030204" pitchFamily="18" charset="0"/>
                        </a:rPr>
                        <m:t>𝑥</m:t>
                      </m:r>
                    </m:oMath>
                    <m:oMath xmlns:m="http://schemas.openxmlformats.org/officeDocument/2006/math">
                      <m:phant>
                        <m:phantPr>
                          <m:show m:val="off"/>
                          <m:ctrlPr>
                            <a:rPr i="1">
                              <a:latin typeface="Cambria Math" panose="02040503050406030204" pitchFamily="18" charset="0"/>
                            </a:rPr>
                          </m:ctrlPr>
                        </m:phantPr>
                        <m:e>
                          <m:acc>
                            <m:accPr>
                              <m:chr m:val="̂"/>
                              <m:ctrlPr>
                                <a:rPr i="1">
                                  <a:latin typeface="Cambria Math" panose="02040503050406030204" pitchFamily="18" charset="0"/>
                                </a:rPr>
                              </m:ctrlPr>
                            </m:accPr>
                            <m:e>
                              <m:r>
                                <a:rPr>
                                  <a:latin typeface="Cambria Math" panose="02040503050406030204" pitchFamily="18" charset="0"/>
                                </a:rPr>
                                <m:t>𝑦</m:t>
                              </m:r>
                            </m:e>
                          </m:acc>
                        </m:e>
                      </m:phant>
                      <m:r>
                        <a:rPr>
                          <a:latin typeface="Cambria Math" panose="02040503050406030204" pitchFamily="18" charset="0"/>
                        </a:rPr>
                        <m:t>=1053.212−33.726</m:t>
                      </m:r>
                      <m:d>
                        <m:dPr>
                          <m:ctrlPr>
                            <a:rPr i="1">
                              <a:latin typeface="Cambria Math" panose="02040503050406030204" pitchFamily="18" charset="0"/>
                            </a:rPr>
                          </m:ctrlPr>
                        </m:dPr>
                        <m:e>
                          <m:r>
                            <a:rPr>
                              <a:latin typeface="Cambria Math" panose="02040503050406030204" pitchFamily="18" charset="0"/>
                            </a:rPr>
                            <m:t>28</m:t>
                          </m:r>
                        </m:e>
                      </m:d>
                    </m:oMath>
                    <m:oMath xmlns:m="http://schemas.openxmlformats.org/officeDocument/2006/math">
                      <m:phant>
                        <m:phantPr>
                          <m:show m:val="off"/>
                          <m:ctrlPr>
                            <a:rPr i="1">
                              <a:latin typeface="Cambria Math" panose="02040503050406030204" pitchFamily="18" charset="0"/>
                            </a:rPr>
                          </m:ctrlPr>
                        </m:phantPr>
                        <m:e>
                          <m:acc>
                            <m:accPr>
                              <m:chr m:val="̂"/>
                              <m:ctrlPr>
                                <a:rPr i="1">
                                  <a:latin typeface="Cambria Math" panose="02040503050406030204" pitchFamily="18" charset="0"/>
                                </a:rPr>
                              </m:ctrlPr>
                            </m:accPr>
                            <m:e>
                              <m:r>
                                <a:rPr>
                                  <a:latin typeface="Cambria Math" panose="02040503050406030204" pitchFamily="18" charset="0"/>
                                </a:rPr>
                                <m:t>𝑦</m:t>
                              </m:r>
                            </m:e>
                          </m:acc>
                        </m:e>
                      </m:phant>
                      <m:r>
                        <a:rPr>
                          <a:latin typeface="Cambria Math" panose="02040503050406030204" pitchFamily="18" charset="0"/>
                        </a:rPr>
                        <m:t>=108.891</m:t>
                      </m:r>
                    </m:oMath>
                  </m:oMathPara>
                </a14:m>
                <a:endParaRPr sz="2800"/>
              </a:p>
              <a:p>
                <a:r>
                  <a:t>​</a:t>
                </a:r>
                <a:r>
                  <a:rPr sz="2800"/>
                  <a:t>Thus, we would predict that approximately </a:t>
                </a:r>
                <a:r>
                  <a:rPr sz="2800">
                    <a:latin typeface="Cambria Math"/>
                  </a:rPr>
                  <a:t>109</a:t>
                </a:r>
                <a:r>
                  <a:rPr sz="2800"/>
                  <a:t> thousand hectares of forest might burn with </a:t>
                </a:r>
                <a:r>
                  <a:rPr sz="2800">
                    <a:latin typeface="Cambria Math"/>
                  </a:rPr>
                  <a:t>28</a:t>
                </a:r>
                <a:r>
                  <a:rPr sz="2800"/>
                  <a:t> wetting rain days.</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cstate="print"/>
                <a:stretch>
                  <a:fillRect l="-1556" t="-1350" r="-2222"/>
                </a:stretch>
              </a:blipFill>
            </p:spPr>
            <p:txBody>
              <a:bodyPr/>
              <a:lstStyle/>
              <a:p>
                <a:r>
                  <a:rPr lang="en-US">
                    <a:noFill/>
                  </a:rPr>
                  <a:t> </a:t>
                </a:r>
              </a:p>
            </p:txBody>
          </p:sp>
        </mc:Fallback>
      </mc:AlternateContent>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41712-47F3-411A-8CFE-11428AC892EB}"/>
              </a:ext>
            </a:extLst>
          </p:cNvPr>
          <p:cNvSpPr>
            <a:spLocks noGrp="1"/>
          </p:cNvSpPr>
          <p:nvPr>
            <p:ph type="title"/>
          </p:nvPr>
        </p:nvSpPr>
        <p:spPr/>
        <p:txBody>
          <a:bodyPr>
            <a:normAutofit/>
          </a:bodyPr>
          <a:lstStyle/>
          <a:p>
            <a:r>
              <a:rPr lang="en-US" dirty="0"/>
              <a:t>Technology</a:t>
            </a:r>
          </a:p>
        </p:txBody>
      </p:sp>
      <p:sp>
        <p:nvSpPr>
          <p:cNvPr id="3" name="Text Placeholder 2">
            <a:extLst>
              <a:ext uri="{FF2B5EF4-FFF2-40B4-BE49-F238E27FC236}">
                <a16:creationId xmlns:a16="http://schemas.microsoft.com/office/drawing/2014/main" id="{C90C2F0D-945F-47E7-87F1-AD732F5CEF73}"/>
              </a:ext>
            </a:extLst>
          </p:cNvPr>
          <p:cNvSpPr>
            <a:spLocks noGrp="1"/>
          </p:cNvSpPr>
          <p:nvPr>
            <p:ph type="body" sz="quarter" idx="10"/>
          </p:nvPr>
        </p:nvSpPr>
        <p:spPr/>
        <p:txBody>
          <a:bodyPr/>
          <a:lstStyle/>
          <a:p>
            <a:r>
              <a:rPr lang="en-US" dirty="0"/>
              <a:t>Microsoft Excel has two different methods for calculating the slope and </a:t>
            </a:r>
            <a:r>
              <a:rPr lang="en-US" i="1" dirty="0"/>
              <a:t>y</a:t>
            </a:r>
            <a:r>
              <a:rPr lang="en-US" dirty="0"/>
              <a:t>-intercept of a regression line. Another method uses the Regression Analysis tool, which we will discuss in detail in the next section.</a:t>
            </a:r>
          </a:p>
        </p:txBody>
      </p:sp>
    </p:spTree>
    <p:extLst>
      <p:ext uri="{BB962C8B-B14F-4D97-AF65-F5344CB8AC3E}">
        <p14:creationId xmlns:p14="http://schemas.microsoft.com/office/powerpoint/2010/main" val="56506726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Memory Booster:</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a:xfrm>
                <a:off x="457200" y="1082078"/>
                <a:ext cx="8229600" cy="1661122"/>
              </a:xfrm>
            </p:spPr>
            <p:txBody>
              <a:bodyPr>
                <a:normAutofit/>
              </a:bodyPr>
              <a:lstStyle/>
              <a:p>
                <a:pPr>
                  <a:defRPr sz="2800"/>
                </a:pPr>
                <a:r>
                  <a:rPr sz="2800"/>
                  <a:t>Recall from previous math courses that the slope can be calculated as </a:t>
                </a:r>
                <a14:m>
                  <m:oMath xmlns:m="http://schemas.openxmlformats.org/officeDocument/2006/math">
                    <m:f>
                      <m:fPr>
                        <m:ctrlPr>
                          <a:rPr i="1">
                            <a:latin typeface="Cambria Math" panose="02040503050406030204" pitchFamily="18" charset="0"/>
                          </a:rPr>
                        </m:ctrlPr>
                      </m:fPr>
                      <m:num>
                        <m:r>
                          <a:rPr>
                            <a:latin typeface="Cambria Math" panose="02040503050406030204" pitchFamily="18" charset="0"/>
                          </a:rPr>
                          <m:t>𝛥</m:t>
                        </m:r>
                        <m:r>
                          <a:rPr>
                            <a:latin typeface="Cambria Math" panose="02040503050406030204" pitchFamily="18" charset="0"/>
                          </a:rPr>
                          <m:t>𝑦</m:t>
                        </m:r>
                      </m:num>
                      <m:den>
                        <m:r>
                          <a:rPr>
                            <a:latin typeface="Cambria Math" panose="02040503050406030204" pitchFamily="18" charset="0"/>
                          </a:rPr>
                          <m:t>𝛥</m:t>
                        </m:r>
                        <m:r>
                          <a:rPr>
                            <a:latin typeface="Cambria Math" panose="02040503050406030204" pitchFamily="18" charset="0"/>
                          </a:rPr>
                          <m:t>𝑥</m:t>
                        </m:r>
                      </m:den>
                    </m:f>
                    <m:r>
                      <a:rPr>
                        <a:latin typeface="Cambria Math" panose="02040503050406030204" pitchFamily="18" charset="0"/>
                      </a:rPr>
                      <m:t>=</m:t>
                    </m:r>
                    <m:f>
                      <m:fPr>
                        <m:ctrlPr>
                          <a:rPr i="1">
                            <a:latin typeface="Cambria Math" panose="02040503050406030204" pitchFamily="18" charset="0"/>
                          </a:rPr>
                        </m:ctrlPr>
                      </m:fPr>
                      <m:num>
                        <m:sSub>
                          <m:sSubPr>
                            <m:ctrlPr>
                              <a:rPr i="1">
                                <a:latin typeface="Cambria Math" panose="02040503050406030204" pitchFamily="18" charset="0"/>
                              </a:rPr>
                            </m:ctrlPr>
                          </m:sSubPr>
                          <m:e>
                            <m:r>
                              <a:rPr>
                                <a:latin typeface="Cambria Math" panose="02040503050406030204" pitchFamily="18" charset="0"/>
                              </a:rPr>
                              <m:t>𝑦</m:t>
                            </m:r>
                          </m:e>
                          <m:sub>
                            <m:r>
                              <a:rPr>
                                <a:latin typeface="Cambria Math" panose="02040503050406030204" pitchFamily="18" charset="0"/>
                              </a:rPr>
                              <m:t>2</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𝑦</m:t>
                            </m:r>
                          </m:e>
                          <m:sub>
                            <m:r>
                              <a:rPr>
                                <a:latin typeface="Cambria Math" panose="02040503050406030204" pitchFamily="18" charset="0"/>
                              </a:rPr>
                              <m:t>1</m:t>
                            </m:r>
                          </m:sub>
                        </m:sSub>
                      </m:num>
                      <m:den>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2</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1</m:t>
                            </m:r>
                          </m:sub>
                        </m:sSub>
                      </m:den>
                    </m:f>
                  </m:oMath>
                </a14:m>
                <a:r>
                  <a:rPr sz="2800"/>
                  <a:t>, where Δ, the Greek letter delta, represents the change in a variable.</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xfrm>
                <a:off x="457200" y="1082078"/>
                <a:ext cx="8229600" cy="1661122"/>
              </a:xfrm>
              <a:blipFill>
                <a:blip r:embed="rId2" cstate="print"/>
                <a:stretch>
                  <a:fillRect l="-1328" t="-2888" b="-6137"/>
                </a:stretch>
              </a:blipFill>
            </p:spPr>
            <p:txBody>
              <a:bodyPr/>
              <a:lstStyle/>
              <a:p>
                <a:r>
                  <a:rPr lang="en-US">
                    <a:noFill/>
                  </a:rPr>
                  <a:t> </a:t>
                </a:r>
              </a:p>
            </p:txBody>
          </p:sp>
        </mc:Fallback>
      </mc:AlternateContent>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a:bodyPr>
              <a:lstStyle/>
              <a:p>
                <a:r>
                  <a:rPr dirty="0"/>
                  <a:t>Example 12.2.4: Interpreting Slope and </a:t>
                </a:r>
                <a:br>
                  <a:rPr lang="en-US" dirty="0"/>
                </a:br>
                <a14:m>
                  <m:oMath xmlns:m="http://schemas.openxmlformats.org/officeDocument/2006/math">
                    <m:r>
                      <a:rPr lang="en-US">
                        <a:latin typeface="Cambria Math" panose="02040503050406030204" pitchFamily="18" charset="0"/>
                      </a:rPr>
                      <m:t>𝑦</m:t>
                    </m:r>
                  </m:oMath>
                </a14:m>
                <a:r>
                  <a:rPr dirty="0"/>
                  <a:t>-Intercept of a Regression Line</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cstate="print"/>
                <a:stretch>
                  <a:fillRect t="-16000" b="-19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a:t>The regression line for the previous example regarding forest fires is shown below.</a:t>
                </a:r>
              </a:p>
              <a:p>
                <a:pPr algn="ctr">
                  <a:defRPr sz="2800"/>
                </a:pPr>
                <a14:m>
                  <m:oMathPara xmlns:m="http://schemas.openxmlformats.org/officeDocument/2006/math">
                    <m:oMathParaPr>
                      <m:jc m:val="centerGroup"/>
                    </m:oMathParaPr>
                    <m:oMath xmlns:m="http://schemas.openxmlformats.org/officeDocument/2006/math">
                      <m:acc>
                        <m:accPr>
                          <m:chr m:val="̂"/>
                          <m:ctrlPr>
                            <a:rPr i="1">
                              <a:latin typeface="Cambria Math" panose="02040503050406030204" pitchFamily="18" charset="0"/>
                            </a:rPr>
                          </m:ctrlPr>
                        </m:accPr>
                        <m:e>
                          <m:r>
                            <a:rPr>
                              <a:latin typeface="Cambria Math" panose="02040503050406030204" pitchFamily="18" charset="0"/>
                            </a:rPr>
                            <m:t>𝑦</m:t>
                          </m:r>
                        </m:e>
                      </m:acc>
                      <m:r>
                        <a:rPr>
                          <a:latin typeface="Cambria Math" panose="02040503050406030204" pitchFamily="18" charset="0"/>
                        </a:rPr>
                        <m:t>=1053.212−33.726</m:t>
                      </m:r>
                      <m:r>
                        <a:rPr>
                          <a:latin typeface="Cambria Math" panose="02040503050406030204" pitchFamily="18" charset="0"/>
                        </a:rPr>
                        <m:t>𝑥</m:t>
                      </m:r>
                    </m:oMath>
                  </m:oMathPara>
                </a14:m>
                <a:endParaRPr sz="2800"/>
              </a:p>
              <a:p>
                <a:r>
                  <a:rPr sz="2800"/>
                  <a:t>Using that model:</a:t>
                </a:r>
              </a:p>
              <a:p>
                <a:pPr marL="514350" indent="-514350">
                  <a:buFont typeface="+mj-lt"/>
                  <a:buAutoNum type="alphaLcPeriod"/>
                  <a:defRPr sz="2800"/>
                </a:pPr>
                <a:r>
                  <a:t>​</a:t>
                </a:r>
                <a:r>
                  <a:rPr sz="2800"/>
                  <a:t>What would be the result for the number of hectares burned for each additional wetting rain day?</a:t>
                </a:r>
              </a:p>
              <a:p>
                <a:pPr marL="514350" indent="-514350">
                  <a:buFont typeface="+mj-lt"/>
                  <a:buAutoNum type="alphaLcPeriod" startAt="2"/>
                  <a:defRPr sz="2800"/>
                </a:pPr>
                <a:r>
                  <a:t>​</a:t>
                </a:r>
                <a:r>
                  <a:rPr sz="2800"/>
                  <a:t>Interpret the value of the </a:t>
                </a:r>
                <a14:m>
                  <m:oMath xmlns:m="http://schemas.openxmlformats.org/officeDocument/2006/math">
                    <m:r>
                      <a:rPr>
                        <a:latin typeface="Cambria Math" panose="02040503050406030204" pitchFamily="18" charset="0"/>
                      </a:rPr>
                      <m:t>𝑦</m:t>
                    </m:r>
                  </m:oMath>
                </a14:m>
                <a:r>
                  <a:rPr sz="2800"/>
                  <a:t>-intercept.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3" cstate="print"/>
                <a:stretch>
                  <a:fillRect l="-1556" t="-1227"/>
                </a:stretch>
              </a:blipFill>
            </p:spPr>
            <p:txBody>
              <a:bodyPr/>
              <a:lstStyle/>
              <a:p>
                <a:r>
                  <a:rPr lang="en-US">
                    <a:noFill/>
                  </a:rPr>
                  <a:t> </a:t>
                </a:r>
              </a:p>
            </p:txBody>
          </p:sp>
        </mc:Fallback>
      </mc:AlternateContent>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a:bodyPr>
              <a:lstStyle/>
              <a:p>
                <a:pPr>
                  <a:defRPr sz="3200"/>
                </a:pPr>
                <a:r>
                  <a:rPr dirty="0"/>
                  <a:t>Example 12.2.4: Interpreting Slope and </a:t>
                </a:r>
                <a:br>
                  <a:rPr lang="en-US" dirty="0"/>
                </a:br>
                <a14:m>
                  <m:oMath xmlns:m="http://schemas.openxmlformats.org/officeDocument/2006/math">
                    <m:r>
                      <a:rPr lang="en-US">
                        <a:latin typeface="Cambria Math" panose="02040503050406030204" pitchFamily="18" charset="0"/>
                      </a:rPr>
                      <m:t>𝑦</m:t>
                    </m:r>
                  </m:oMath>
                </a14:m>
                <a:r>
                  <a:rPr dirty="0"/>
                  <a:t>-Intercept of a Regression Line (cont.)</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cstate="print"/>
                <a:stretch>
                  <a:fillRect t="-16000" b="-19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fontScale="92500" lnSpcReduction="20000"/>
              </a:bodyPr>
              <a:lstStyle/>
              <a:p>
                <a:r>
                  <a:rPr sz="2800" b="1"/>
                  <a:t>Solution</a:t>
                </a:r>
              </a:p>
              <a:p>
                <a:pPr marL="514350" indent="-514350">
                  <a:buFont typeface="+mj-lt"/>
                  <a:buAutoNum type="alphaLcPeriod"/>
                  <a:defRPr sz="2800"/>
                </a:pPr>
                <a:r>
                  <a:t>​</a:t>
                </a:r>
                <a:r>
                  <a:rPr sz="2800"/>
                  <a:t>In order to determine the result for the number of hectares burned for each additional wetting rain day, we need to consider the value of the slope of the regression line. Notice that the slope equals </a:t>
                </a:r>
                <a14:m>
                  <m:oMath xmlns:m="http://schemas.openxmlformats.org/officeDocument/2006/math">
                    <m:r>
                      <a:rPr>
                        <a:latin typeface="Cambria Math" panose="02040503050406030204" pitchFamily="18" charset="0"/>
                      </a:rPr>
                      <m:t>−33.726</m:t>
                    </m:r>
                  </m:oMath>
                </a14:m>
                <a:r>
                  <a:rPr sz="2800"/>
                  <a:t>. The fact that the slope is a negative number indicates that these variables have a negative relationship. Thus, as the number of wetting days increases, the number of hectares burned would decrease. The value of the slope tells us the amount of that decrease. For each additional wetting rain day, </a:t>
                </a:r>
                <a:r>
                  <a:rPr sz="2800">
                    <a:latin typeface="Cambria Math"/>
                  </a:rPr>
                  <a:t>33.726</a:t>
                </a:r>
                <a:r>
                  <a:rPr sz="2800"/>
                  <a:t> thousand fewer hectares of forest would burn. However, you should be hesitant to rely on this value as a prediction since </a:t>
                </a:r>
                <a:r>
                  <a:rPr sz="2800">
                    <a:latin typeface="Cambria Math"/>
                  </a:rPr>
                  <a:t>0</a:t>
                </a:r>
                <a:r>
                  <a:rPr sz="2800"/>
                  <a:t> days is outside the range of the given data.</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3" cstate="print"/>
                <a:stretch>
                  <a:fillRect l="-1333" t="-2454" r="-2148"/>
                </a:stretch>
              </a:blipFill>
            </p:spPr>
            <p:txBody>
              <a:bodyPr/>
              <a:lstStyle/>
              <a:p>
                <a:r>
                  <a:rPr lang="en-US">
                    <a:noFill/>
                  </a:rPr>
                  <a:t> </a:t>
                </a:r>
              </a:p>
            </p:txBody>
          </p:sp>
        </mc:Fallback>
      </mc:AlternateContent>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a:bodyPr>
              <a:lstStyle/>
              <a:p>
                <a:pPr>
                  <a:defRPr sz="3200"/>
                </a:pPr>
                <a:r>
                  <a:rPr dirty="0"/>
                  <a:t>Example 12.2.4: Interpreting Slope and </a:t>
                </a:r>
                <a:br>
                  <a:rPr lang="en-US" dirty="0"/>
                </a:br>
                <a14:m>
                  <m:oMath xmlns:m="http://schemas.openxmlformats.org/officeDocument/2006/math">
                    <m:r>
                      <a:rPr lang="en-US">
                        <a:latin typeface="Cambria Math" panose="02040503050406030204" pitchFamily="18" charset="0"/>
                      </a:rPr>
                      <m:t>𝑦</m:t>
                    </m:r>
                  </m:oMath>
                </a14:m>
                <a:r>
                  <a:rPr dirty="0"/>
                  <a:t>-Intercept of a Regression Line (cont.)</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cstate="print"/>
                <a:stretch>
                  <a:fillRect t="-16000" b="-19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marL="514350" indent="-514350">
                  <a:buFont typeface="+mj-lt"/>
                  <a:buAutoNum type="alphaLcPeriod" startAt="2"/>
                  <a:defRPr sz="2800"/>
                </a:pPr>
                <a:r>
                  <a:rPr dirty="0"/>
                  <a:t>​</a:t>
                </a:r>
                <a:r>
                  <a:rPr sz="2800" dirty="0"/>
                  <a:t>The </a:t>
                </a:r>
                <a14:m>
                  <m:oMath xmlns:m="http://schemas.openxmlformats.org/officeDocument/2006/math">
                    <m:r>
                      <a:rPr>
                        <a:latin typeface="Cambria Math" panose="02040503050406030204" pitchFamily="18" charset="0"/>
                      </a:rPr>
                      <m:t>𝑦</m:t>
                    </m:r>
                  </m:oMath>
                </a14:m>
                <a:r>
                  <a:rPr sz="2800" dirty="0"/>
                  <a:t>-intercept of the regression line tells us the number of hectares, in thousands, that would burn if there were no wetting rain days, or </a:t>
                </a:r>
                <a14:m>
                  <m:oMath xmlns:m="http://schemas.openxmlformats.org/officeDocument/2006/math">
                    <m:r>
                      <a:rPr>
                        <a:latin typeface="Cambria Math" panose="02040503050406030204" pitchFamily="18" charset="0"/>
                      </a:rPr>
                      <m:t>𝑥</m:t>
                    </m:r>
                    <m:r>
                      <a:rPr>
                        <a:latin typeface="Cambria Math" panose="02040503050406030204" pitchFamily="18" charset="0"/>
                      </a:rPr>
                      <m:t>=0</m:t>
                    </m:r>
                  </m:oMath>
                </a14:m>
                <a:r>
                  <a:rPr sz="2800" dirty="0"/>
                  <a:t>. Thus, if there were no wetting rain days, then </a:t>
                </a:r>
                <a:r>
                  <a:rPr sz="2800" dirty="0">
                    <a:latin typeface="Cambria Math"/>
                  </a:rPr>
                  <a:t>1053.212</a:t>
                </a:r>
                <a:r>
                  <a:rPr sz="2800" dirty="0"/>
                  <a:t> thousand hectares of forest would be predicted to burn. However, you should be hesitant to rely on this value as a predication since </a:t>
                </a:r>
                <a:r>
                  <a:rPr sz="2800" dirty="0">
                    <a:latin typeface="Cambria Math"/>
                  </a:rPr>
                  <a:t>0</a:t>
                </a:r>
                <a:r>
                  <a:rPr sz="2800" dirty="0"/>
                  <a:t> days is outside the range of the given data.</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3" cstate="print"/>
                <a:stretch>
                  <a:fillRect l="-1556" t="-1350" r="-1852"/>
                </a:stretch>
              </a:blipFill>
            </p:spPr>
            <p:txBody>
              <a:bodyPr/>
              <a:lstStyle/>
              <a:p>
                <a:r>
                  <a:rPr lang="en-US">
                    <a:noFill/>
                  </a:rPr>
                  <a:t> </a:t>
                </a:r>
              </a:p>
            </p:txBody>
          </p:sp>
        </mc:Fallback>
      </mc:AlternateContent>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12.2.5: Creating and Analyzing a Linear Regression Model</a:t>
            </a:r>
          </a:p>
        </p:txBody>
      </p:sp>
      <p:sp>
        <p:nvSpPr>
          <p:cNvPr id="3" name="Text Placeholder 2"/>
          <p:cNvSpPr>
            <a:spLocks noGrp="1"/>
          </p:cNvSpPr>
          <p:nvPr>
            <p:ph type="body" sz="quarter" idx="10"/>
          </p:nvPr>
        </p:nvSpPr>
        <p:spPr/>
        <p:txBody>
          <a:bodyPr>
            <a:normAutofit/>
          </a:bodyPr>
          <a:lstStyle/>
          <a:p>
            <a:r>
              <a:rPr sz="2800"/>
              <a:t>The following table gives the average monthly temperatures and corresponding monthly precipitation totals for one year in Key West, Florida.</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12.2.5: Creating and Analyzing a Linear Regression Model (cont.)</a:t>
            </a:r>
          </a:p>
        </p:txBody>
      </p:sp>
      <p:graphicFrame>
        <p:nvGraphicFramePr>
          <p:cNvPr id="3" name="Table Placeholder 2"/>
          <p:cNvGraphicFramePr>
            <a:graphicFrameLocks noGrp="1"/>
          </p:cNvGraphicFramePr>
          <p:nvPr>
            <p:ph type="tbl" sz="quarter" idx="10"/>
            <p:extLst>
              <p:ext uri="{D42A27DB-BD31-4B8C-83A1-F6EECF244321}">
                <p14:modId xmlns:p14="http://schemas.microsoft.com/office/powerpoint/2010/main" val="3495957532"/>
              </p:ext>
            </p:extLst>
          </p:nvPr>
        </p:nvGraphicFramePr>
        <p:xfrm>
          <a:off x="457200" y="1105523"/>
          <a:ext cx="8229600" cy="1569720"/>
        </p:xfrm>
        <a:graphic>
          <a:graphicData uri="http://schemas.openxmlformats.org/drawingml/2006/table">
            <a:tbl>
              <a:tblPr firstRow="1" bandRow="1">
                <a:tableStyleId>{5C22544A-7EE6-4342-B048-85BDC9FD1C3A}</a:tableStyleId>
              </a:tblPr>
              <a:tblGrid>
                <a:gridCol w="1066800">
                  <a:extLst>
                    <a:ext uri="{9D8B030D-6E8A-4147-A177-3AD203B41FA5}">
                      <a16:colId xmlns:a16="http://schemas.microsoft.com/office/drawing/2014/main" val="20000"/>
                    </a:ext>
                  </a:extLst>
                </a:gridCol>
                <a:gridCol w="609600">
                  <a:extLst>
                    <a:ext uri="{9D8B030D-6E8A-4147-A177-3AD203B41FA5}">
                      <a16:colId xmlns:a16="http://schemas.microsoft.com/office/drawing/2014/main" val="20001"/>
                    </a:ext>
                  </a:extLst>
                </a:gridCol>
                <a:gridCol w="609600">
                  <a:extLst>
                    <a:ext uri="{9D8B030D-6E8A-4147-A177-3AD203B41FA5}">
                      <a16:colId xmlns:a16="http://schemas.microsoft.com/office/drawing/2014/main" val="20002"/>
                    </a:ext>
                  </a:extLst>
                </a:gridCol>
                <a:gridCol w="533400">
                  <a:extLst>
                    <a:ext uri="{9D8B030D-6E8A-4147-A177-3AD203B41FA5}">
                      <a16:colId xmlns:a16="http://schemas.microsoft.com/office/drawing/2014/main" val="20003"/>
                    </a:ext>
                  </a:extLst>
                </a:gridCol>
                <a:gridCol w="609600">
                  <a:extLst>
                    <a:ext uri="{9D8B030D-6E8A-4147-A177-3AD203B41FA5}">
                      <a16:colId xmlns:a16="http://schemas.microsoft.com/office/drawing/2014/main" val="20004"/>
                    </a:ext>
                  </a:extLst>
                </a:gridCol>
                <a:gridCol w="609600">
                  <a:extLst>
                    <a:ext uri="{9D8B030D-6E8A-4147-A177-3AD203B41FA5}">
                      <a16:colId xmlns:a16="http://schemas.microsoft.com/office/drawing/2014/main" val="20005"/>
                    </a:ext>
                  </a:extLst>
                </a:gridCol>
                <a:gridCol w="609600">
                  <a:extLst>
                    <a:ext uri="{9D8B030D-6E8A-4147-A177-3AD203B41FA5}">
                      <a16:colId xmlns:a16="http://schemas.microsoft.com/office/drawing/2014/main" val="20006"/>
                    </a:ext>
                  </a:extLst>
                </a:gridCol>
                <a:gridCol w="609600">
                  <a:extLst>
                    <a:ext uri="{9D8B030D-6E8A-4147-A177-3AD203B41FA5}">
                      <a16:colId xmlns:a16="http://schemas.microsoft.com/office/drawing/2014/main" val="20007"/>
                    </a:ext>
                  </a:extLst>
                </a:gridCol>
                <a:gridCol w="609600">
                  <a:extLst>
                    <a:ext uri="{9D8B030D-6E8A-4147-A177-3AD203B41FA5}">
                      <a16:colId xmlns:a16="http://schemas.microsoft.com/office/drawing/2014/main" val="20008"/>
                    </a:ext>
                  </a:extLst>
                </a:gridCol>
                <a:gridCol w="609600">
                  <a:extLst>
                    <a:ext uri="{9D8B030D-6E8A-4147-A177-3AD203B41FA5}">
                      <a16:colId xmlns:a16="http://schemas.microsoft.com/office/drawing/2014/main" val="20009"/>
                    </a:ext>
                  </a:extLst>
                </a:gridCol>
                <a:gridCol w="609600">
                  <a:extLst>
                    <a:ext uri="{9D8B030D-6E8A-4147-A177-3AD203B41FA5}">
                      <a16:colId xmlns:a16="http://schemas.microsoft.com/office/drawing/2014/main" val="20010"/>
                    </a:ext>
                  </a:extLst>
                </a:gridCol>
                <a:gridCol w="533400">
                  <a:extLst>
                    <a:ext uri="{9D8B030D-6E8A-4147-A177-3AD203B41FA5}">
                      <a16:colId xmlns:a16="http://schemas.microsoft.com/office/drawing/2014/main" val="20011"/>
                    </a:ext>
                  </a:extLst>
                </a:gridCol>
                <a:gridCol w="609600">
                  <a:extLst>
                    <a:ext uri="{9D8B030D-6E8A-4147-A177-3AD203B41FA5}">
                      <a16:colId xmlns:a16="http://schemas.microsoft.com/office/drawing/2014/main" val="20012"/>
                    </a:ext>
                  </a:extLst>
                </a:gridCol>
              </a:tblGrid>
              <a:tr h="370840">
                <a:tc gridSpan="13">
                  <a:txBody>
                    <a:bodyPr/>
                    <a:lstStyle/>
                    <a:p>
                      <a:pPr algn="ctr">
                        <a:defRPr sz="1800" b="1"/>
                      </a:pPr>
                      <a:r>
                        <a:rPr sz="2000"/>
                        <a:t>Average Temperatures and Precipitation Totals in Key West, Florida</a:t>
                      </a:r>
                    </a:p>
                  </a:txBody>
                  <a:tcPr/>
                </a:tc>
                <a:tc hMerge="1">
                  <a:txBody>
                    <a:bodyPr/>
                    <a:lstStyle/>
                    <a:p>
                      <a:endParaRPr/>
                    </a:p>
                  </a:txBody>
                  <a:tcPr/>
                </a:tc>
                <a:tc hMerge="1">
                  <a:txBody>
                    <a:bodyPr/>
                    <a:lstStyle/>
                    <a:p>
                      <a:endParaRPr/>
                    </a:p>
                  </a:txBody>
                  <a:tcPr/>
                </a:tc>
                <a:tc hMerge="1">
                  <a:txBody>
                    <a:bodyPr/>
                    <a:lstStyle/>
                    <a:p>
                      <a:endParaRPr/>
                    </a:p>
                  </a:txBody>
                  <a:tcPr/>
                </a:tc>
                <a:tc hMerge="1">
                  <a:txBody>
                    <a:bodyPr/>
                    <a:lstStyle/>
                    <a:p>
                      <a:endParaRPr/>
                    </a:p>
                  </a:txBody>
                  <a:tcPr/>
                </a:tc>
                <a:tc hMerge="1">
                  <a:txBody>
                    <a:bodyPr/>
                    <a:lstStyle/>
                    <a:p>
                      <a:endParaRPr/>
                    </a:p>
                  </a:txBody>
                  <a:tcPr/>
                </a:tc>
                <a:tc hMerge="1">
                  <a:txBody>
                    <a:bodyPr/>
                    <a:lstStyle/>
                    <a:p>
                      <a:endParaRPr/>
                    </a:p>
                  </a:txBody>
                  <a:tcPr/>
                </a:tc>
                <a:tc hMerge="1">
                  <a:txBody>
                    <a:bodyPr/>
                    <a:lstStyle/>
                    <a:p>
                      <a:endParaRPr/>
                    </a:p>
                  </a:txBody>
                  <a:tcPr/>
                </a:tc>
                <a:tc hMerge="1">
                  <a:txBody>
                    <a:bodyPr/>
                    <a:lstStyle/>
                    <a:p>
                      <a:endParaRPr/>
                    </a:p>
                  </a:txBody>
                  <a:tcPr/>
                </a:tc>
                <a:tc hMerge="1">
                  <a:txBody>
                    <a:bodyPr/>
                    <a:lstStyle/>
                    <a:p>
                      <a:endParaRPr/>
                    </a:p>
                  </a:txBody>
                  <a:tcPr/>
                </a:tc>
                <a:tc hMerge="1">
                  <a:txBody>
                    <a:bodyPr/>
                    <a:lstStyle/>
                    <a:p>
                      <a:endParaRPr/>
                    </a:p>
                  </a:txBody>
                  <a:tcPr/>
                </a:tc>
                <a:tc hMerge="1">
                  <a:txBody>
                    <a:bodyPr/>
                    <a:lstStyle/>
                    <a:p>
                      <a:endParaRPr/>
                    </a:p>
                  </a:txBody>
                  <a:tcPr/>
                </a:tc>
                <a:tc hMerge="1">
                  <a:txBody>
                    <a:bodyPr/>
                    <a:lstStyle/>
                    <a:p>
                      <a:endParaRPr/>
                    </a:p>
                  </a:txBody>
                  <a:tcPr/>
                </a:tc>
                <a:extLst>
                  <a:ext uri="{0D108BD9-81ED-4DB2-BD59-A6C34878D82A}">
                    <a16:rowId xmlns:a16="http://schemas.microsoft.com/office/drawing/2014/main" val="10000"/>
                  </a:ext>
                </a:extLst>
              </a:tr>
              <a:tr h="370840">
                <a:tc>
                  <a:txBody>
                    <a:bodyPr/>
                    <a:lstStyle/>
                    <a:p>
                      <a:pPr algn="ctr">
                        <a:defRPr sz="1400" b="1"/>
                      </a:pPr>
                      <a:r>
                        <a:rPr sz="1300"/>
                        <a:t>Average Temperature in (℉)</a:t>
                      </a:r>
                    </a:p>
                  </a:txBody>
                  <a:tcPr anchor="ctr"/>
                </a:tc>
                <a:tc>
                  <a:txBody>
                    <a:bodyPr/>
                    <a:lstStyle/>
                    <a:p>
                      <a:pPr algn="ctr"/>
                      <a:r>
                        <a:rPr sz="1300">
                          <a:latin typeface="Cambria Math"/>
                        </a:rPr>
                        <a:t>75</a:t>
                      </a:r>
                    </a:p>
                  </a:txBody>
                  <a:tcPr anchor="ctr"/>
                </a:tc>
                <a:tc>
                  <a:txBody>
                    <a:bodyPr/>
                    <a:lstStyle/>
                    <a:p>
                      <a:pPr algn="ctr"/>
                      <a:r>
                        <a:rPr sz="1300">
                          <a:latin typeface="Cambria Math"/>
                        </a:rPr>
                        <a:t>76</a:t>
                      </a:r>
                    </a:p>
                  </a:txBody>
                  <a:tcPr anchor="ctr"/>
                </a:tc>
                <a:tc>
                  <a:txBody>
                    <a:bodyPr/>
                    <a:lstStyle/>
                    <a:p>
                      <a:pPr algn="ctr"/>
                      <a:r>
                        <a:rPr sz="1300">
                          <a:latin typeface="Cambria Math"/>
                        </a:rPr>
                        <a:t>79</a:t>
                      </a:r>
                    </a:p>
                  </a:txBody>
                  <a:tcPr anchor="ctr"/>
                </a:tc>
                <a:tc>
                  <a:txBody>
                    <a:bodyPr/>
                    <a:lstStyle/>
                    <a:p>
                      <a:pPr algn="ctr"/>
                      <a:r>
                        <a:rPr sz="1300">
                          <a:latin typeface="Cambria Math"/>
                        </a:rPr>
                        <a:t>82</a:t>
                      </a:r>
                    </a:p>
                  </a:txBody>
                  <a:tcPr anchor="ctr"/>
                </a:tc>
                <a:tc>
                  <a:txBody>
                    <a:bodyPr/>
                    <a:lstStyle/>
                    <a:p>
                      <a:pPr algn="ctr"/>
                      <a:r>
                        <a:rPr sz="1300">
                          <a:latin typeface="Cambria Math"/>
                        </a:rPr>
                        <a:t>85</a:t>
                      </a:r>
                    </a:p>
                  </a:txBody>
                  <a:tcPr anchor="ctr"/>
                </a:tc>
                <a:tc>
                  <a:txBody>
                    <a:bodyPr/>
                    <a:lstStyle/>
                    <a:p>
                      <a:pPr algn="ctr"/>
                      <a:r>
                        <a:rPr sz="1300">
                          <a:latin typeface="Cambria Math"/>
                        </a:rPr>
                        <a:t>88</a:t>
                      </a:r>
                    </a:p>
                  </a:txBody>
                  <a:tcPr anchor="ctr"/>
                </a:tc>
                <a:tc>
                  <a:txBody>
                    <a:bodyPr/>
                    <a:lstStyle/>
                    <a:p>
                      <a:pPr algn="ctr"/>
                      <a:r>
                        <a:rPr sz="1300">
                          <a:latin typeface="Cambria Math"/>
                        </a:rPr>
                        <a:t>89</a:t>
                      </a:r>
                    </a:p>
                  </a:txBody>
                  <a:tcPr anchor="ctr"/>
                </a:tc>
                <a:tc>
                  <a:txBody>
                    <a:bodyPr/>
                    <a:lstStyle/>
                    <a:p>
                      <a:pPr algn="ctr"/>
                      <a:r>
                        <a:rPr sz="1300">
                          <a:latin typeface="Cambria Math"/>
                        </a:rPr>
                        <a:t>90</a:t>
                      </a:r>
                    </a:p>
                  </a:txBody>
                  <a:tcPr anchor="ctr"/>
                </a:tc>
                <a:tc>
                  <a:txBody>
                    <a:bodyPr/>
                    <a:lstStyle/>
                    <a:p>
                      <a:pPr algn="ctr"/>
                      <a:r>
                        <a:rPr sz="1300">
                          <a:latin typeface="Cambria Math"/>
                        </a:rPr>
                        <a:t>88</a:t>
                      </a:r>
                    </a:p>
                  </a:txBody>
                  <a:tcPr anchor="ctr"/>
                </a:tc>
                <a:tc>
                  <a:txBody>
                    <a:bodyPr/>
                    <a:lstStyle/>
                    <a:p>
                      <a:pPr algn="ctr"/>
                      <a:r>
                        <a:rPr sz="1300">
                          <a:latin typeface="Cambria Math"/>
                        </a:rPr>
                        <a:t>85</a:t>
                      </a:r>
                    </a:p>
                  </a:txBody>
                  <a:tcPr anchor="ctr"/>
                </a:tc>
                <a:tc>
                  <a:txBody>
                    <a:bodyPr/>
                    <a:lstStyle/>
                    <a:p>
                      <a:pPr algn="ctr"/>
                      <a:r>
                        <a:rPr sz="1300" dirty="0">
                          <a:latin typeface="Cambria Math"/>
                        </a:rPr>
                        <a:t>81</a:t>
                      </a:r>
                    </a:p>
                  </a:txBody>
                  <a:tcPr anchor="ctr"/>
                </a:tc>
                <a:tc>
                  <a:txBody>
                    <a:bodyPr/>
                    <a:lstStyle/>
                    <a:p>
                      <a:pPr algn="ctr"/>
                      <a:r>
                        <a:rPr sz="1300">
                          <a:latin typeface="Cambria Math"/>
                        </a:rPr>
                        <a:t>77</a:t>
                      </a:r>
                    </a:p>
                  </a:txBody>
                  <a:tcPr anchor="ctr"/>
                </a:tc>
                <a:extLst>
                  <a:ext uri="{0D108BD9-81ED-4DB2-BD59-A6C34878D82A}">
                    <a16:rowId xmlns:a16="http://schemas.microsoft.com/office/drawing/2014/main" val="10001"/>
                  </a:ext>
                </a:extLst>
              </a:tr>
              <a:tr h="370840">
                <a:tc>
                  <a:txBody>
                    <a:bodyPr/>
                    <a:lstStyle/>
                    <a:p>
                      <a:pPr algn="ctr">
                        <a:defRPr sz="1400" b="1"/>
                      </a:pPr>
                      <a:r>
                        <a:rPr sz="1300"/>
                        <a:t>Precipitation (in Inches)</a:t>
                      </a:r>
                    </a:p>
                  </a:txBody>
                  <a:tcPr anchor="ctr"/>
                </a:tc>
                <a:tc>
                  <a:txBody>
                    <a:bodyPr/>
                    <a:lstStyle/>
                    <a:p>
                      <a:pPr algn="ctr"/>
                      <a:r>
                        <a:rPr sz="1300">
                          <a:latin typeface="Cambria Math"/>
                        </a:rPr>
                        <a:t>2.22</a:t>
                      </a:r>
                    </a:p>
                  </a:txBody>
                  <a:tcPr anchor="ctr"/>
                </a:tc>
                <a:tc>
                  <a:txBody>
                    <a:bodyPr/>
                    <a:lstStyle/>
                    <a:p>
                      <a:pPr algn="ctr"/>
                      <a:r>
                        <a:rPr sz="1300">
                          <a:latin typeface="Cambria Math"/>
                        </a:rPr>
                        <a:t>1.51</a:t>
                      </a:r>
                    </a:p>
                  </a:txBody>
                  <a:tcPr anchor="ctr"/>
                </a:tc>
                <a:tc>
                  <a:txBody>
                    <a:bodyPr/>
                    <a:lstStyle/>
                    <a:p>
                      <a:pPr algn="ctr"/>
                      <a:r>
                        <a:rPr sz="1300">
                          <a:latin typeface="Cambria Math"/>
                        </a:rPr>
                        <a:t>1.86</a:t>
                      </a:r>
                    </a:p>
                  </a:txBody>
                  <a:tcPr anchor="ctr"/>
                </a:tc>
                <a:tc>
                  <a:txBody>
                    <a:bodyPr/>
                    <a:lstStyle/>
                    <a:p>
                      <a:pPr algn="ctr"/>
                      <a:r>
                        <a:rPr sz="1300">
                          <a:latin typeface="Cambria Math"/>
                        </a:rPr>
                        <a:t>2.06</a:t>
                      </a:r>
                    </a:p>
                  </a:txBody>
                  <a:tcPr anchor="ctr"/>
                </a:tc>
                <a:tc>
                  <a:txBody>
                    <a:bodyPr/>
                    <a:lstStyle/>
                    <a:p>
                      <a:pPr algn="ctr"/>
                      <a:r>
                        <a:rPr sz="1300">
                          <a:latin typeface="Cambria Math"/>
                        </a:rPr>
                        <a:t>3.48</a:t>
                      </a:r>
                    </a:p>
                  </a:txBody>
                  <a:tcPr anchor="ctr"/>
                </a:tc>
                <a:tc>
                  <a:txBody>
                    <a:bodyPr/>
                    <a:lstStyle/>
                    <a:p>
                      <a:pPr algn="ctr"/>
                      <a:r>
                        <a:rPr sz="1300">
                          <a:latin typeface="Cambria Math"/>
                        </a:rPr>
                        <a:t>4.57</a:t>
                      </a:r>
                    </a:p>
                  </a:txBody>
                  <a:tcPr anchor="ctr"/>
                </a:tc>
                <a:tc>
                  <a:txBody>
                    <a:bodyPr/>
                    <a:lstStyle/>
                    <a:p>
                      <a:pPr algn="ctr"/>
                      <a:r>
                        <a:rPr sz="1300">
                          <a:latin typeface="Cambria Math"/>
                        </a:rPr>
                        <a:t>3.27</a:t>
                      </a:r>
                    </a:p>
                  </a:txBody>
                  <a:tcPr anchor="ctr"/>
                </a:tc>
                <a:tc>
                  <a:txBody>
                    <a:bodyPr/>
                    <a:lstStyle/>
                    <a:p>
                      <a:pPr algn="ctr"/>
                      <a:r>
                        <a:rPr sz="1300">
                          <a:latin typeface="Cambria Math"/>
                        </a:rPr>
                        <a:t>5.40</a:t>
                      </a:r>
                    </a:p>
                  </a:txBody>
                  <a:tcPr anchor="ctr"/>
                </a:tc>
                <a:tc>
                  <a:txBody>
                    <a:bodyPr/>
                    <a:lstStyle/>
                    <a:p>
                      <a:pPr algn="ctr"/>
                      <a:r>
                        <a:rPr sz="1300">
                          <a:latin typeface="Cambria Math"/>
                        </a:rPr>
                        <a:t>5.45</a:t>
                      </a:r>
                    </a:p>
                  </a:txBody>
                  <a:tcPr anchor="ctr"/>
                </a:tc>
                <a:tc>
                  <a:txBody>
                    <a:bodyPr/>
                    <a:lstStyle/>
                    <a:p>
                      <a:pPr algn="ctr"/>
                      <a:r>
                        <a:rPr sz="1300">
                          <a:latin typeface="Cambria Math"/>
                        </a:rPr>
                        <a:t>4.34</a:t>
                      </a:r>
                    </a:p>
                  </a:txBody>
                  <a:tcPr anchor="ctr"/>
                </a:tc>
                <a:tc>
                  <a:txBody>
                    <a:bodyPr/>
                    <a:lstStyle/>
                    <a:p>
                      <a:pPr algn="ctr"/>
                      <a:r>
                        <a:rPr sz="1300">
                          <a:latin typeface="Cambria Math"/>
                        </a:rPr>
                        <a:t>2.64</a:t>
                      </a:r>
                    </a:p>
                  </a:txBody>
                  <a:tcPr anchor="ctr"/>
                </a:tc>
                <a:tc>
                  <a:txBody>
                    <a:bodyPr/>
                    <a:lstStyle/>
                    <a:p>
                      <a:pPr algn="ctr"/>
                      <a:r>
                        <a:rPr sz="1300" dirty="0">
                          <a:latin typeface="Cambria Math"/>
                        </a:rPr>
                        <a:t>2.14</a:t>
                      </a:r>
                    </a:p>
                  </a:txBody>
                  <a:tcPr anchor="ctr"/>
                </a:tc>
                <a:extLst>
                  <a:ext uri="{0D108BD9-81ED-4DB2-BD59-A6C34878D82A}">
                    <a16:rowId xmlns:a16="http://schemas.microsoft.com/office/drawing/2014/main" val="10002"/>
                  </a:ext>
                </a:extLst>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a:bodyPr>
              <a:lstStyle/>
              <a:p>
                <a:pPr>
                  <a:defRPr sz="3200"/>
                </a:pPr>
                <a:r>
                  <a:t>Formula:</a:t>
                </a:r>
                <a:r>
                  <a:rPr sz="2800"/>
                  <a:t> </a:t>
                </a:r>
                <a14:m>
                  <m:oMath xmlns:m="http://schemas.openxmlformats.org/officeDocument/2006/math">
                    <m:r>
                      <a:rPr sz="3200">
                        <a:latin typeface="Cambria Math"/>
                      </a:rPr>
                      <m:t>𝑦</m:t>
                    </m:r>
                  </m:oMath>
                </a14:m>
                <a:r>
                  <a:t>-Intercept of the Least-Squares Regression Line</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cstate="print"/>
                <a:stretch>
                  <a:fillRect t="-16000" b="-19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a:xfrm>
                <a:off x="457200" y="1082078"/>
                <a:ext cx="8229600" cy="3870922"/>
              </a:xfrm>
            </p:spPr>
            <p:txBody>
              <a:bodyPr>
                <a:normAutofit/>
              </a:bodyPr>
              <a:lstStyle/>
              <a:p>
                <a:pPr>
                  <a:defRPr sz="2800"/>
                </a:pPr>
                <a:r>
                  <a:rPr sz="2800" dirty="0"/>
                  <a:t>The </a:t>
                </a:r>
                <a14:m>
                  <m:oMath xmlns:m="http://schemas.openxmlformats.org/officeDocument/2006/math">
                    <m:r>
                      <a:rPr>
                        <a:latin typeface="Cambria Math" panose="02040503050406030204" pitchFamily="18" charset="0"/>
                      </a:rPr>
                      <m:t>𝑦</m:t>
                    </m:r>
                  </m:oMath>
                </a14:m>
                <a:r>
                  <a:rPr sz="2800" dirty="0"/>
                  <a:t>-</a:t>
                </a:r>
                <a:r>
                  <a:rPr lang="en-US" sz="2800" dirty="0"/>
                  <a:t>i</a:t>
                </a:r>
                <a:r>
                  <a:rPr sz="2800" dirty="0"/>
                  <a:t>ntercept of the least-squares regression line for paired data from a sample is given by</a:t>
                </a:r>
              </a:p>
              <a:p>
                <a:pPr algn="ctr">
                  <a:defRPr sz="2800"/>
                </a:pPr>
                <a14:m>
                  <m:oMathPara xmlns:m="http://schemas.openxmlformats.org/officeDocument/2006/math">
                    <m:oMathParaPr>
                      <m:jc m:val="centerGroup"/>
                    </m:oMathParaPr>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𝑏</m:t>
                          </m:r>
                        </m:e>
                        <m:sub>
                          <m:r>
                            <a:rPr>
                              <a:latin typeface="Cambria Math" panose="02040503050406030204" pitchFamily="18" charset="0"/>
                            </a:rPr>
                            <m:t>0</m:t>
                          </m:r>
                        </m:sub>
                      </m:sSub>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𝑦</m:t>
                              </m:r>
                            </m:e>
                            <m:sub>
                              <m:r>
                                <a:rPr>
                                  <a:latin typeface="Cambria Math" panose="02040503050406030204" pitchFamily="18" charset="0"/>
                                </a:rPr>
                                <m:t>𝑖</m:t>
                              </m:r>
                            </m:sub>
                          </m:sSub>
                        </m:num>
                        <m:den>
                          <m:r>
                            <a:rPr>
                              <a:latin typeface="Cambria Math" panose="02040503050406030204" pitchFamily="18" charset="0"/>
                            </a:rPr>
                            <m:t>𝑛</m:t>
                          </m:r>
                        </m:den>
                      </m:f>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𝑏</m:t>
                          </m:r>
                        </m:e>
                        <m:sub>
                          <m:r>
                            <a:rPr>
                              <a:latin typeface="Cambria Math" panose="02040503050406030204" pitchFamily="18" charset="0"/>
                            </a:rPr>
                            <m:t>1</m:t>
                          </m:r>
                        </m:sub>
                      </m:sSub>
                      <m:f>
                        <m:fPr>
                          <m:ctrlPr>
                            <a:rPr i="1">
                              <a:latin typeface="Cambria Math" panose="02040503050406030204" pitchFamily="18" charset="0"/>
                            </a:rPr>
                          </m:ctrlPr>
                        </m:fPr>
                        <m:num>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𝑖</m:t>
                              </m:r>
                            </m:sub>
                          </m:sSub>
                        </m:num>
                        <m:den>
                          <m:r>
                            <a:rPr>
                              <a:latin typeface="Cambria Math" panose="02040503050406030204" pitchFamily="18" charset="0"/>
                            </a:rPr>
                            <m:t>𝑛</m:t>
                          </m:r>
                        </m:den>
                      </m:f>
                    </m:oMath>
                  </m:oMathPara>
                </a14:m>
                <a:endParaRPr sz="2800" dirty="0"/>
              </a:p>
              <a:p>
                <a:pPr>
                  <a:defRPr sz="2800"/>
                </a:pPr>
                <a:r>
                  <a:rPr sz="2800" dirty="0"/>
                  <a:t>where </a:t>
                </a:r>
                <a14:m>
                  <m:oMath xmlns:m="http://schemas.openxmlformats.org/officeDocument/2006/math">
                    <m:r>
                      <a:rPr>
                        <a:latin typeface="Cambria Math" panose="02040503050406030204" pitchFamily="18" charset="0"/>
                      </a:rPr>
                      <m:t>𝑛</m:t>
                    </m:r>
                  </m:oMath>
                </a14:m>
                <a:r>
                  <a:rPr sz="2800" dirty="0"/>
                  <a:t> is the number of data pairs in the sample,</a:t>
                </a:r>
              </a:p>
              <a:p>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𝑖</m:t>
                        </m:r>
                      </m:sub>
                    </m:sSub>
                  </m:oMath>
                </a14:m>
                <a:r>
                  <a:rPr sz="2800" dirty="0"/>
                  <a:t> is the </a:t>
                </a:r>
                <a14:m>
                  <m:oMath xmlns:m="http://schemas.openxmlformats.org/officeDocument/2006/math">
                    <m:r>
                      <a:rPr>
                        <a:latin typeface="Cambria Math" panose="02040503050406030204" pitchFamily="18" charset="0"/>
                      </a:rPr>
                      <m:t>𝑖</m:t>
                    </m:r>
                  </m:oMath>
                </a14:m>
                <a:r>
                  <a:rPr sz="2800" baseline="30000" dirty="0" err="1"/>
                  <a:t>th</a:t>
                </a:r>
                <a:r>
                  <a:rPr sz="2800" dirty="0"/>
                  <a:t> value of the explanatory variable,</a:t>
                </a:r>
              </a:p>
              <a:p>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𝑦</m:t>
                        </m:r>
                      </m:e>
                      <m:sub>
                        <m:r>
                          <a:rPr>
                            <a:latin typeface="Cambria Math" panose="02040503050406030204" pitchFamily="18" charset="0"/>
                          </a:rPr>
                          <m:t>𝑖</m:t>
                        </m:r>
                      </m:sub>
                    </m:sSub>
                  </m:oMath>
                </a14:m>
                <a:r>
                  <a:rPr sz="2800" dirty="0"/>
                  <a:t> is the </a:t>
                </a:r>
                <a14:m>
                  <m:oMath xmlns:m="http://schemas.openxmlformats.org/officeDocument/2006/math">
                    <m:r>
                      <a:rPr>
                        <a:latin typeface="Cambria Math" panose="02040503050406030204" pitchFamily="18" charset="0"/>
                      </a:rPr>
                      <m:t>𝑖</m:t>
                    </m:r>
                  </m:oMath>
                </a14:m>
                <a:r>
                  <a:rPr sz="2800" baseline="30000" dirty="0" err="1"/>
                  <a:t>th</a:t>
                </a:r>
                <a:r>
                  <a:rPr sz="2800" dirty="0"/>
                  <a:t> value of the response variable, and</a:t>
                </a:r>
              </a:p>
              <a:p>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𝑏</m:t>
                        </m:r>
                      </m:e>
                      <m:sub>
                        <m:r>
                          <a:rPr>
                            <a:latin typeface="Cambria Math" panose="02040503050406030204" pitchFamily="18" charset="0"/>
                          </a:rPr>
                          <m:t>1</m:t>
                        </m:r>
                      </m:sub>
                    </m:sSub>
                  </m:oMath>
                </a14:m>
                <a:r>
                  <a:rPr sz="2800" dirty="0"/>
                  <a:t> is the slope of the least-squares regression line.</a:t>
                </a:r>
              </a:p>
              <a:p>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xfrm>
                <a:off x="457200" y="1082078"/>
                <a:ext cx="8229600" cy="3870922"/>
              </a:xfrm>
              <a:blipFill>
                <a:blip r:embed="rId3" cstate="print"/>
                <a:stretch>
                  <a:fillRect l="-1328" t="-1250" b="-2344"/>
                </a:stretch>
              </a:blipFill>
            </p:spPr>
            <p:txBody>
              <a:bodyPr/>
              <a:lstStyle/>
              <a:p>
                <a:r>
                  <a:rPr lang="en-US">
                    <a:noFill/>
                  </a:rPr>
                  <a:t> </a:t>
                </a:r>
              </a:p>
            </p:txBody>
          </p:sp>
        </mc:Fallback>
      </mc:AlternateContent>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12.2.5: Creating and Analyzing a Linear Regression Model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marL="514350" indent="-514350">
                  <a:buFont typeface="+mj-lt"/>
                  <a:buAutoNum type="alphaLcPeriod"/>
                  <a:defRPr sz="2800"/>
                </a:pPr>
                <a:r>
                  <a:t>​</a:t>
                </a:r>
                <a:r>
                  <a:rPr sz="2800"/>
                  <a:t>Create a scatter plot for the data. Does there appear to be a linear relationship between average monthly temperatures and monthly precipitation totals?</a:t>
                </a:r>
              </a:p>
              <a:p>
                <a:pPr marL="514350" indent="-514350">
                  <a:buFont typeface="+mj-lt"/>
                  <a:buAutoNum type="alphaLcPeriod" startAt="2"/>
                  <a:defRPr sz="2800"/>
                </a:pPr>
                <a:r>
                  <a:t>​</a:t>
                </a:r>
                <a:r>
                  <a:rPr sz="2800"/>
                  <a:t>Calculate the correlation coefficient, </a:t>
                </a:r>
                <a14:m>
                  <m:oMath xmlns:m="http://schemas.openxmlformats.org/officeDocument/2006/math">
                    <m:r>
                      <a:rPr>
                        <a:latin typeface="Cambria Math" panose="02040503050406030204" pitchFamily="18" charset="0"/>
                      </a:rPr>
                      <m:t>𝑟</m:t>
                    </m:r>
                  </m:oMath>
                </a14:m>
                <a:r>
                  <a:rPr sz="2800"/>
                  <a:t>.</a:t>
                </a:r>
              </a:p>
              <a:p>
                <a:pPr marL="514350" indent="-514350">
                  <a:buFont typeface="+mj-lt"/>
                  <a:buAutoNum type="alphaLcPeriod" startAt="3"/>
                  <a:defRPr sz="2800"/>
                </a:pPr>
                <a:r>
                  <a:t>​</a:t>
                </a:r>
                <a:r>
                  <a:rPr sz="2800"/>
                  <a:t>Verify that the correlation coefficient is statistically significant at the </a:t>
                </a:r>
                <a:r>
                  <a:rPr sz="2800">
                    <a:latin typeface="Cambria Math"/>
                  </a:rPr>
                  <a:t>0.05</a:t>
                </a:r>
                <a:r>
                  <a:rPr sz="2800"/>
                  <a:t> level of significance.</a:t>
                </a:r>
              </a:p>
              <a:p>
                <a:pPr marL="514350" indent="-514350">
                  <a:buFont typeface="+mj-lt"/>
                  <a:buAutoNum type="alphaLcPeriod" startAt="4"/>
                  <a:defRPr sz="2800"/>
                </a:pPr>
                <a:r>
                  <a:t>​</a:t>
                </a:r>
                <a:r>
                  <a:rPr sz="2800"/>
                  <a:t>Determine the equation of the line of best fit.</a:t>
                </a:r>
              </a:p>
              <a:p>
                <a:pPr marL="514350" indent="-514350">
                  <a:buFont typeface="+mj-lt"/>
                  <a:buAutoNum type="alphaLcPeriod" startAt="5"/>
                  <a:defRPr sz="2800"/>
                </a:pPr>
                <a:r>
                  <a:t>​</a:t>
                </a:r>
                <a:r>
                  <a:rPr sz="2800"/>
                  <a:t>Calculate and interpret the coefficient of determination, </a:t>
                </a:r>
                <a14:m>
                  <m:oMath xmlns:m="http://schemas.openxmlformats.org/officeDocument/2006/math">
                    <m:sSup>
                      <m:sSupPr>
                        <m:ctrlPr>
                          <a:rPr i="1">
                            <a:latin typeface="Cambria Math" panose="02040503050406030204" pitchFamily="18" charset="0"/>
                          </a:rPr>
                        </m:ctrlPr>
                      </m:sSupPr>
                      <m:e>
                        <m:r>
                          <a:rPr>
                            <a:latin typeface="Cambria Math" panose="02040503050406030204" pitchFamily="18" charset="0"/>
                          </a:rPr>
                          <m:t>𝑟</m:t>
                        </m:r>
                      </m:e>
                      <m:sup>
                        <m:r>
                          <a:rPr>
                            <a:latin typeface="Cambria Math" panose="02040503050406030204" pitchFamily="18" charset="0"/>
                          </a:rPr>
                          <m:t>2</m:t>
                        </m:r>
                      </m:sup>
                    </m:sSup>
                  </m:oMath>
                </a14:m>
                <a:r>
                  <a:rPr sz="280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cstate="print"/>
                <a:stretch>
                  <a:fillRect l="-1556" t="-1350" r="-148"/>
                </a:stretch>
              </a:blipFill>
            </p:spPr>
            <p:txBody>
              <a:bodyPr/>
              <a:lstStyle/>
              <a:p>
                <a:r>
                  <a:rPr lang="en-US">
                    <a:noFill/>
                  </a:rPr>
                  <a:t> </a:t>
                </a:r>
              </a:p>
            </p:txBody>
          </p:sp>
        </mc:Fallback>
      </mc:AlternateContent>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12.2.5: Creating and Analyzing a Linear Regression Model (cont.)</a:t>
            </a:r>
          </a:p>
        </p:txBody>
      </p:sp>
      <p:sp>
        <p:nvSpPr>
          <p:cNvPr id="3" name="Text Placeholder 2"/>
          <p:cNvSpPr>
            <a:spLocks noGrp="1"/>
          </p:cNvSpPr>
          <p:nvPr>
            <p:ph type="body" sz="quarter" idx="10"/>
          </p:nvPr>
        </p:nvSpPr>
        <p:spPr/>
        <p:txBody>
          <a:bodyPr>
            <a:normAutofit/>
          </a:bodyPr>
          <a:lstStyle/>
          <a:p>
            <a:pPr marL="514350" indent="-514350">
              <a:buFont typeface="+mj-lt"/>
              <a:buAutoNum type="alphaLcPeriod" startAt="6"/>
              <a:defRPr sz="2800"/>
            </a:pPr>
            <a:r>
              <a:t>​</a:t>
            </a:r>
            <a:r>
              <a:rPr sz="2800"/>
              <a:t>If appropriate, predict the monthly precipitation total in Key West for a month in which the average temperature is </a:t>
            </a:r>
            <a:r>
              <a:rPr sz="2800">
                <a:latin typeface="Cambria Math"/>
              </a:rPr>
              <a:t>80</a:t>
            </a:r>
            <a:r>
              <a:rPr sz="2800"/>
              <a:t> degrees.</a:t>
            </a:r>
          </a:p>
          <a:p>
            <a:pPr marL="514350" indent="-514350">
              <a:buFont typeface="+mj-lt"/>
              <a:buAutoNum type="alphaLcPeriod" startAt="7"/>
              <a:defRPr sz="2800"/>
            </a:pPr>
            <a:r>
              <a:t>​</a:t>
            </a:r>
            <a:r>
              <a:rPr sz="2800"/>
              <a:t>If appropriate, predict the monthly precipitation in Destin, Florida, for a month in which the average temperature is </a:t>
            </a:r>
            <a:r>
              <a:rPr sz="2800">
                <a:latin typeface="Cambria Math"/>
              </a:rPr>
              <a:t>83</a:t>
            </a:r>
            <a:r>
              <a:rPr sz="2800"/>
              <a:t> degrees.</a:t>
            </a:r>
          </a:p>
          <a:p>
            <a:pPr marL="514350" indent="-514350">
              <a:buFont typeface="+mj-lt"/>
              <a:buAutoNum type="alphaLcPeriod" startAt="8"/>
              <a:defRPr sz="2800"/>
            </a:pPr>
            <a:r>
              <a:t>​</a:t>
            </a:r>
            <a:r>
              <a:rPr sz="2800"/>
              <a:t>For each additional degree that the temperature rises, what is the increase in the level of precipitation?</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12.2.5: Creating and Analyzing a Linear Regression Model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fontScale="92500" lnSpcReduction="10000"/>
              </a:bodyPr>
              <a:lstStyle/>
              <a:p>
                <a:r>
                  <a:rPr sz="2800" b="1"/>
                  <a:t>Solution</a:t>
                </a:r>
              </a:p>
              <a:p>
                <a:pPr marL="514350" indent="-514350">
                  <a:buFont typeface="+mj-lt"/>
                  <a:buAutoNum type="alphaLcPeriod"/>
                  <a:defRPr sz="2800"/>
                </a:pPr>
                <a:r>
                  <a:t>​</a:t>
                </a:r>
                <a:r>
                  <a:rPr sz="2800"/>
                  <a:t>In order to create a scatter plot, we must first decide which variable will be </a:t>
                </a:r>
                <a14:m>
                  <m:oMath xmlns:m="http://schemas.openxmlformats.org/officeDocument/2006/math">
                    <m:r>
                      <a:rPr>
                        <a:latin typeface="Cambria Math" panose="02040503050406030204" pitchFamily="18" charset="0"/>
                      </a:rPr>
                      <m:t>𝑥</m:t>
                    </m:r>
                  </m:oMath>
                </a14:m>
                <a:r>
                  <a:rPr sz="2800"/>
                  <a:t> and which will be </a:t>
                </a:r>
                <a14:m>
                  <m:oMath xmlns:m="http://schemas.openxmlformats.org/officeDocument/2006/math">
                    <m:r>
                      <a:rPr>
                        <a:latin typeface="Cambria Math" panose="02040503050406030204" pitchFamily="18" charset="0"/>
                      </a:rPr>
                      <m:t>𝑦</m:t>
                    </m:r>
                  </m:oMath>
                </a14:m>
                <a:r>
                  <a:rPr sz="2800"/>
                  <a:t>. Since it is not clear whether one variable influences another, we can choose either variable for the </a:t>
                </a:r>
                <a14:m>
                  <m:oMath xmlns:m="http://schemas.openxmlformats.org/officeDocument/2006/math">
                    <m:r>
                      <a:rPr>
                        <a:latin typeface="Cambria Math" panose="02040503050406030204" pitchFamily="18" charset="0"/>
                      </a:rPr>
                      <m:t>𝑥</m:t>
                    </m:r>
                  </m:oMath>
                </a14:m>
                <a:r>
                  <a:rPr sz="2800"/>
                  <a:t>-axis, Let's choose the average temperatures for the </a:t>
                </a:r>
                <a14:m>
                  <m:oMath xmlns:m="http://schemas.openxmlformats.org/officeDocument/2006/math">
                    <m:r>
                      <a:rPr>
                        <a:latin typeface="Cambria Math" panose="02040503050406030204" pitchFamily="18" charset="0"/>
                      </a:rPr>
                      <m:t>𝑥</m:t>
                    </m:r>
                  </m:oMath>
                </a14:m>
                <a:r>
                  <a:rPr sz="2800"/>
                  <a:t>-values and the inches of precipitation for the </a:t>
                </a:r>
                <a14:m>
                  <m:oMath xmlns:m="http://schemas.openxmlformats.org/officeDocument/2006/math">
                    <m:r>
                      <a:rPr>
                        <a:latin typeface="Cambria Math" panose="02040503050406030204" pitchFamily="18" charset="0"/>
                      </a:rPr>
                      <m:t>𝑦</m:t>
                    </m:r>
                  </m:oMath>
                </a14:m>
                <a:r>
                  <a:rPr sz="2800"/>
                  <a:t>-values. A scatter plot of the data is shown in the following figure. Notice that there does appear to be a possible positive linear relationship between precipitation and temperature. If </a:t>
                </a:r>
                <a14:m>
                  <m:oMath xmlns:m="http://schemas.openxmlformats.org/officeDocument/2006/math">
                    <m:r>
                      <a:rPr>
                        <a:latin typeface="Cambria Math" panose="02040503050406030204" pitchFamily="18" charset="0"/>
                      </a:rPr>
                      <m:t>𝑟</m:t>
                    </m:r>
                  </m:oMath>
                </a14:m>
                <a:r>
                  <a:rPr sz="2800"/>
                  <a:t> is statistically significant for the variables, a linear regression model would be appropriate.</a:t>
                </a:r>
              </a:p>
              <a:p>
                <a:r>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cstate="print"/>
                <a:stretch>
                  <a:fillRect l="-1333" t="-1840" r="-1556" b="-1472"/>
                </a:stretch>
              </a:blipFill>
            </p:spPr>
            <p:txBody>
              <a:bodyPr/>
              <a:lstStyle/>
              <a:p>
                <a:r>
                  <a:rPr lang="en-US">
                    <a:noFill/>
                  </a:rPr>
                  <a:t> </a:t>
                </a:r>
              </a:p>
            </p:txBody>
          </p:sp>
        </mc:Fallback>
      </mc:AlternateContent>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12.2.5: Creating and Analyzing a Linear Regression Model (cont.)</a:t>
            </a:r>
          </a:p>
        </p:txBody>
      </p:sp>
      <p:pic>
        <p:nvPicPr>
          <p:cNvPr id="5" name="Content Placeholder 4">
            <a:extLst>
              <a:ext uri="{FF2B5EF4-FFF2-40B4-BE49-F238E27FC236}">
                <a16:creationId xmlns:a16="http://schemas.microsoft.com/office/drawing/2014/main" id="{A86C2D1F-1C6C-49A2-B663-25DE3125ABBB}"/>
              </a:ext>
            </a:extLst>
          </p:cNvPr>
          <p:cNvPicPr>
            <a:picLocks noGrp="1" noChangeAspect="1"/>
          </p:cNvPicPr>
          <p:nvPr>
            <p:ph sz="quarter" idx="11"/>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666875" y="1316831"/>
            <a:ext cx="5810250" cy="4381500"/>
          </a:xfrm>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12.2.5: Creating and Analyzing a Linear Regression Model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marL="514350" indent="-514350">
                  <a:buFont typeface="+mj-lt"/>
                  <a:buAutoNum type="alphaLcPeriod" startAt="2"/>
                  <a:defRPr sz="2800"/>
                </a:pPr>
                <a:r>
                  <a:t>​</a:t>
                </a:r>
                <a:r>
                  <a:rPr sz="2800"/>
                  <a:t>Using technology as we have in the previous examples, we calculate </a:t>
                </a:r>
                <a14:m>
                  <m:oMath xmlns:m="http://schemas.openxmlformats.org/officeDocument/2006/math">
                    <m:r>
                      <a:rPr>
                        <a:latin typeface="Cambria Math" panose="02040503050406030204" pitchFamily="18" charset="0"/>
                      </a:rPr>
                      <m:t>𝑟</m:t>
                    </m:r>
                    <m:r>
                      <a:rPr>
                        <a:latin typeface="Cambria Math" panose="02040503050406030204" pitchFamily="18" charset="0"/>
                      </a:rPr>
                      <m:t>≈0.859</m:t>
                    </m:r>
                  </m:oMath>
                </a14:m>
                <a:r>
                  <a:rPr sz="2800"/>
                  <a:t> as shown in the screenshot below.</a:t>
                </a:r>
              </a:p>
              <a:p>
                <a:r>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cstate="print"/>
                <a:stretch>
                  <a:fillRect l="-1556" t="-1350"/>
                </a:stretch>
              </a:blipFill>
            </p:spPr>
            <p:txBody>
              <a:bodyPr/>
              <a:lstStyle/>
              <a:p>
                <a:r>
                  <a:rPr lang="en-US">
                    <a:noFill/>
                  </a:rPr>
                  <a:t> </a:t>
                </a:r>
              </a:p>
            </p:txBody>
          </p:sp>
        </mc:Fallback>
      </mc:AlternateContent>
      <p:pic>
        <p:nvPicPr>
          <p:cNvPr id="4" name="Picture 3">
            <a:extLst>
              <a:ext uri="{FF2B5EF4-FFF2-40B4-BE49-F238E27FC236}">
                <a16:creationId xmlns:a16="http://schemas.microsoft.com/office/drawing/2014/main" id="{6BD94D80-DCCD-46CA-898C-6B723E12143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189" y="2780965"/>
            <a:ext cx="4571622" cy="3047748"/>
          </a:xfrm>
          <a:prstGeom prst="rect">
            <a:avLst/>
          </a:prstGeom>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12.2.5: Creating and Analyzing a Linear Regression Model (cont.)</a:t>
            </a:r>
          </a:p>
        </p:txBody>
      </p:sp>
      <mc:AlternateContent xmlns:mc="http://schemas.openxmlformats.org/markup-compatibility/2006" xmlns:a14="http://schemas.microsoft.com/office/drawing/2010/main">
        <mc:Choice Requires="a14">
          <p:sp>
            <p:nvSpPr>
              <p:cNvPr id="3" name="Content Placeholder 2"/>
              <p:cNvSpPr>
                <a:spLocks noGrp="1"/>
              </p:cNvSpPr>
              <p:nvPr>
                <p:ph sz="quarter" idx="11"/>
              </p:nvPr>
            </p:nvSpPr>
            <p:spPr/>
            <p:txBody>
              <a:bodyPr>
                <a:normAutofit/>
              </a:bodyPr>
              <a:lstStyle/>
              <a:p>
                <a:pPr marL="514350" indent="-514350">
                  <a:buFont typeface="+mj-lt"/>
                  <a:buAutoNum type="alphaLcPeriod" startAt="3"/>
                  <a:defRPr sz="2800"/>
                </a:pPr>
                <a:r>
                  <a:t>​</a:t>
                </a:r>
                <a:r>
                  <a:rPr sz="2800"/>
                  <a:t>Using the Pearson Correlation Coefficient table, we find that the critical value at the </a:t>
                </a:r>
                <a:r>
                  <a:rPr sz="2800">
                    <a:latin typeface="Cambria Math"/>
                  </a:rPr>
                  <a:t>0.05</a:t>
                </a:r>
                <a:r>
                  <a:rPr sz="2800"/>
                  <a:t> level of significance for a sample of size </a:t>
                </a:r>
                <a14:m>
                  <m:oMath xmlns:m="http://schemas.openxmlformats.org/officeDocument/2006/math">
                    <m:r>
                      <a:rPr>
                        <a:latin typeface="Cambria Math" panose="02040503050406030204" pitchFamily="18" charset="0"/>
                      </a:rPr>
                      <m:t>𝑛</m:t>
                    </m:r>
                    <m:r>
                      <a:rPr>
                        <a:latin typeface="Cambria Math" panose="02040503050406030204" pitchFamily="18" charset="0"/>
                      </a:rPr>
                      <m:t>=12</m:t>
                    </m:r>
                  </m:oMath>
                </a14:m>
                <a:r>
                  <a:rPr sz="2800"/>
                  <a:t> is </a:t>
                </a:r>
                <a:r>
                  <a:rPr sz="2800">
                    <a:latin typeface="Cambria Math"/>
                  </a:rPr>
                  <a:t>0.576</a:t>
                </a:r>
                <a:r>
                  <a:rPr sz="2800"/>
                  <a:t>. Since </a:t>
                </a:r>
                <a14:m>
                  <m:oMath xmlns:m="http://schemas.openxmlformats.org/officeDocument/2006/math">
                    <m:r>
                      <a:rPr>
                        <a:latin typeface="Cambria Math" panose="02040503050406030204" pitchFamily="18" charset="0"/>
                      </a:rPr>
                      <m:t>|0.859|&gt;0.576</m:t>
                    </m:r>
                  </m:oMath>
                </a14:m>
                <a:r>
                  <a:rPr sz="2800"/>
                  <a:t>, we can conclude that </a:t>
                </a:r>
                <a14:m>
                  <m:oMath xmlns:m="http://schemas.openxmlformats.org/officeDocument/2006/math">
                    <m:r>
                      <a:rPr>
                        <a:latin typeface="Cambria Math" panose="02040503050406030204" pitchFamily="18" charset="0"/>
                      </a:rPr>
                      <m:t>𝑟</m:t>
                    </m:r>
                  </m:oMath>
                </a14:m>
                <a:r>
                  <a:rPr sz="2800"/>
                  <a:t> is indeed statistically significant.</a:t>
                </a:r>
              </a:p>
            </p:txBody>
          </p:sp>
        </mc:Choice>
        <mc:Fallback xmlns="">
          <p:sp>
            <p:nvSpPr>
              <p:cNvPr id="3" name="Content Placeholder 2"/>
              <p:cNvSpPr>
                <a:spLocks noGrp="1" noRot="1" noChangeAspect="1" noMove="1" noResize="1" noEditPoints="1" noAdjustHandles="1" noChangeArrowheads="1" noChangeShapeType="1" noTextEdit="1"/>
              </p:cNvSpPr>
              <p:nvPr>
                <p:ph sz="quarter" idx="11"/>
              </p:nvPr>
            </p:nvSpPr>
            <p:spPr>
              <a:blipFill>
                <a:blip r:embed="rId2" cstate="print"/>
                <a:stretch>
                  <a:fillRect l="-1556" t="-1256" r="-148"/>
                </a:stretch>
              </a:blipFill>
            </p:spPr>
            <p:txBody>
              <a:bodyPr/>
              <a:lstStyle/>
              <a:p>
                <a:r>
                  <a:rPr lang="en-US">
                    <a:noFill/>
                  </a:rPr>
                  <a:t> </a:t>
                </a:r>
              </a:p>
            </p:txBody>
          </p:sp>
        </mc:Fallback>
      </mc:AlternateContent>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12.2.5: Creating and Analyzing a Linear Regression Model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marL="514350" indent="-514350">
                  <a:buFont typeface="+mj-lt"/>
                  <a:buAutoNum type="alphaLcPeriod" startAt="4"/>
                  <a:defRPr sz="2800"/>
                </a:pPr>
                <a:r>
                  <a:rPr dirty="0"/>
                  <a:t>​</a:t>
                </a:r>
                <a:r>
                  <a:rPr sz="2800" dirty="0"/>
                  <a:t>The output screen shown gives a slope of </a:t>
                </a:r>
                <a:r>
                  <a:rPr sz="2800" dirty="0">
                    <a:latin typeface="Cambria Math"/>
                  </a:rPr>
                  <a:t>0.225</a:t>
                </a:r>
                <a:r>
                  <a:rPr sz="2800" dirty="0"/>
                  <a:t> and a </a:t>
                </a:r>
                <a14:m>
                  <m:oMath xmlns:m="http://schemas.openxmlformats.org/officeDocument/2006/math">
                    <m:r>
                      <a:rPr>
                        <a:latin typeface="Cambria Math" panose="02040503050406030204" pitchFamily="18" charset="0"/>
                      </a:rPr>
                      <m:t>𝑦</m:t>
                    </m:r>
                  </m:oMath>
                </a14:m>
                <a:r>
                  <a:rPr sz="2800" dirty="0"/>
                  <a:t>-intercept of </a:t>
                </a:r>
                <a14:m>
                  <m:oMath xmlns:m="http://schemas.openxmlformats.org/officeDocument/2006/math">
                    <m:r>
                      <a:rPr>
                        <a:latin typeface="Cambria Math" panose="02040503050406030204" pitchFamily="18" charset="0"/>
                      </a:rPr>
                      <m:t>−15.424</m:t>
                    </m:r>
                  </m:oMath>
                </a14:m>
                <a:r>
                  <a:rPr sz="2800" dirty="0"/>
                  <a:t>. Using these values, the equation of the line of best fit is as follows.</a:t>
                </a:r>
              </a:p>
              <a:p>
                <a:pPr algn="ctr">
                  <a:defRPr sz="2800"/>
                </a:pPr>
                <a:r>
                  <a:rPr dirty="0"/>
                  <a:t>​</a:t>
                </a:r>
                <a14:m>
                  <m:oMath xmlns:m="http://schemas.openxmlformats.org/officeDocument/2006/math">
                    <m:acc>
                      <m:accPr>
                        <m:chr m:val="̂"/>
                        <m:ctrlPr>
                          <a:rPr i="1">
                            <a:latin typeface="Cambria Math" panose="02040503050406030204" pitchFamily="18" charset="0"/>
                          </a:rPr>
                        </m:ctrlPr>
                      </m:accPr>
                      <m:e>
                        <m:r>
                          <a:rPr>
                            <a:latin typeface="Cambria Math" panose="02040503050406030204" pitchFamily="18" charset="0"/>
                          </a:rPr>
                          <m:t>𝑦</m:t>
                        </m:r>
                      </m:e>
                    </m:acc>
                    <m:r>
                      <a:rPr>
                        <a:latin typeface="Cambria Math" panose="02040503050406030204" pitchFamily="18" charset="0"/>
                      </a:rPr>
                      <m:t>=−15.424+0.225</m:t>
                    </m:r>
                    <m:r>
                      <a:rPr>
                        <a:latin typeface="Cambria Math" panose="02040503050406030204" pitchFamily="18" charset="0"/>
                      </a:rPr>
                      <m:t>𝑥</m:t>
                    </m:r>
                  </m:oMath>
                </a14:m>
                <a:endParaRPr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cstate="print"/>
                <a:stretch>
                  <a:fillRect l="-1556" t="-1595" r="-2296"/>
                </a:stretch>
              </a:blipFill>
            </p:spPr>
            <p:txBody>
              <a:bodyPr/>
              <a:lstStyle/>
              <a:p>
                <a:r>
                  <a:rPr lang="en-US">
                    <a:noFill/>
                  </a:rPr>
                  <a:t> </a:t>
                </a:r>
              </a:p>
            </p:txBody>
          </p:sp>
        </mc:Fallback>
      </mc:AlternateContent>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12.2.5: Creating and Analyzing a Linear Regression Model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marL="514350" indent="-514350">
                  <a:buFont typeface="+mj-lt"/>
                  <a:buAutoNum type="alphaLcPeriod" startAt="5"/>
                  <a:defRPr sz="2800"/>
                </a:pPr>
                <a:r>
                  <a:rPr dirty="0"/>
                  <a:t>​</a:t>
                </a:r>
                <a:r>
                  <a:rPr sz="2800" dirty="0"/>
                  <a:t>The coefficient of determination, </a:t>
                </a:r>
                <a14:m>
                  <m:oMath xmlns:m="http://schemas.openxmlformats.org/officeDocument/2006/math">
                    <m:sSup>
                      <m:sSupPr>
                        <m:ctrlPr>
                          <a:rPr i="1">
                            <a:latin typeface="Cambria Math" panose="02040503050406030204" pitchFamily="18" charset="0"/>
                          </a:rPr>
                        </m:ctrlPr>
                      </m:sSupPr>
                      <m:e>
                        <m:r>
                          <a:rPr>
                            <a:latin typeface="Cambria Math" panose="02040503050406030204" pitchFamily="18" charset="0"/>
                          </a:rPr>
                          <m:t>𝑟</m:t>
                        </m:r>
                      </m:e>
                      <m:sup>
                        <m:r>
                          <a:rPr>
                            <a:latin typeface="Cambria Math" panose="02040503050406030204" pitchFamily="18" charset="0"/>
                          </a:rPr>
                          <m:t>2</m:t>
                        </m:r>
                      </m:sup>
                    </m:sSup>
                  </m:oMath>
                </a14:m>
                <a:r>
                  <a:rPr sz="2800" dirty="0"/>
                  <a:t>, is approximately </a:t>
                </a:r>
                <a:r>
                  <a:rPr sz="2800" dirty="0">
                    <a:latin typeface="Cambria Math"/>
                  </a:rPr>
                  <a:t>0.738</a:t>
                </a:r>
                <a:r>
                  <a:rPr sz="2800" dirty="0"/>
                  <a:t>. This tells us that approximately </a:t>
                </a:r>
                <a14:m>
                  <m:oMath xmlns:m="http://schemas.openxmlformats.org/officeDocument/2006/math">
                    <m:r>
                      <a:rPr>
                        <a:latin typeface="Cambria Math" panose="02040503050406030204" pitchFamily="18" charset="0"/>
                      </a:rPr>
                      <m:t>73.8%</m:t>
                    </m:r>
                  </m:oMath>
                </a14:m>
                <a:r>
                  <a:rPr sz="2800" dirty="0"/>
                  <a:t> of the variation in precipitation can be attributed to the linear relationship between temperature and precipitation. The remaining </a:t>
                </a:r>
                <a14:m>
                  <m:oMath xmlns:m="http://schemas.openxmlformats.org/officeDocument/2006/math">
                    <m:r>
                      <a:rPr>
                        <a:latin typeface="Cambria Math" panose="02040503050406030204" pitchFamily="18" charset="0"/>
                      </a:rPr>
                      <m:t>26.2%</m:t>
                    </m:r>
                  </m:oMath>
                </a14:m>
                <a:r>
                  <a:rPr sz="2800" dirty="0"/>
                  <a:t> of the variation is from unknown sources.</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cstate="print"/>
                <a:stretch>
                  <a:fillRect l="-1556" t="-1350" r="-1259"/>
                </a:stretch>
              </a:blipFill>
            </p:spPr>
            <p:txBody>
              <a:bodyPr/>
              <a:lstStyle/>
              <a:p>
                <a:r>
                  <a:rPr lang="en-US">
                    <a:noFill/>
                  </a:rPr>
                  <a:t> </a:t>
                </a:r>
              </a:p>
            </p:txBody>
          </p:sp>
        </mc:Fallback>
      </mc:AlternateContent>
    </p:spTree>
    <p:extLst>
      <p:ext uri="{BB962C8B-B14F-4D97-AF65-F5344CB8AC3E}">
        <p14:creationId xmlns:p14="http://schemas.microsoft.com/office/powerpoint/2010/main" val="77262121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12.2.5: Creating and Analyzing a Linear Regression Model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fontScale="85000" lnSpcReduction="20000"/>
              </a:bodyPr>
              <a:lstStyle/>
              <a:p>
                <a:pPr marL="514350" indent="-514350">
                  <a:buFont typeface="+mj-lt"/>
                  <a:buAutoNum type="alphaLcPeriod" startAt="6"/>
                  <a:defRPr sz="2800"/>
                </a:pPr>
                <a:r>
                  <a:t>​</a:t>
                </a:r>
                <a:r>
                  <a:rPr sz="2800"/>
                  <a:t>Because </a:t>
                </a:r>
                <a14:m>
                  <m:oMath xmlns:m="http://schemas.openxmlformats.org/officeDocument/2006/math">
                    <m:r>
                      <a:rPr>
                        <a:latin typeface="Cambria Math" panose="02040503050406030204" pitchFamily="18" charset="0"/>
                      </a:rPr>
                      <m:t>𝑟</m:t>
                    </m:r>
                  </m:oMath>
                </a14:m>
                <a:r>
                  <a:rPr sz="2800"/>
                  <a:t> is statistically significant, we can use the regression line to make predictions regarding the variables. In addition, </a:t>
                </a:r>
                <a:r>
                  <a:rPr sz="2800">
                    <a:latin typeface="Cambria Math"/>
                  </a:rPr>
                  <a:t>80</a:t>
                </a:r>
                <a:r>
                  <a:rPr sz="2800"/>
                  <a:t> is within the range of the </a:t>
                </a:r>
                <a14:m>
                  <m:oMath xmlns:m="http://schemas.openxmlformats.org/officeDocument/2006/math">
                    <m:r>
                      <a:rPr>
                        <a:latin typeface="Cambria Math" panose="02040503050406030204" pitchFamily="18" charset="0"/>
                      </a:rPr>
                      <m:t>𝑥</m:t>
                    </m:r>
                  </m:oMath>
                </a14:m>
                <a:r>
                  <a:rPr sz="2800"/>
                  <a:t>-values from the sample data, so it is appropriate to predict the monthly precipitation total when the average temperature is </a:t>
                </a:r>
                <a:r>
                  <a:rPr sz="2800">
                    <a:latin typeface="Cambria Math"/>
                  </a:rPr>
                  <a:t>80</a:t>
                </a:r>
                <a:r>
                  <a:rPr sz="2800"/>
                  <a:t> degrees. Because we designated the average temperatures as the </a:t>
                </a:r>
                <a14:m>
                  <m:oMath xmlns:m="http://schemas.openxmlformats.org/officeDocument/2006/math">
                    <m:r>
                      <a:rPr>
                        <a:latin typeface="Cambria Math" panose="02040503050406030204" pitchFamily="18" charset="0"/>
                      </a:rPr>
                      <m:t>𝑥</m:t>
                    </m:r>
                  </m:oMath>
                </a14:m>
                <a:r>
                  <a:rPr sz="2800"/>
                  <a:t>-values, substitute </a:t>
                </a:r>
                <a14:m>
                  <m:oMath xmlns:m="http://schemas.openxmlformats.org/officeDocument/2006/math">
                    <m:r>
                      <a:rPr>
                        <a:latin typeface="Cambria Math" panose="02040503050406030204" pitchFamily="18" charset="0"/>
                      </a:rPr>
                      <m:t>𝑥</m:t>
                    </m:r>
                    <m:r>
                      <a:rPr>
                        <a:latin typeface="Cambria Math" panose="02040503050406030204" pitchFamily="18" charset="0"/>
                      </a:rPr>
                      <m:t>=80</m:t>
                    </m:r>
                  </m:oMath>
                </a14:m>
                <a:r>
                  <a:rPr sz="2800"/>
                  <a:t> into the regression equation to obtain an estimate for the precipitation total for a month when the average temperature is </a:t>
                </a:r>
                <a:r>
                  <a:rPr sz="2800">
                    <a:latin typeface="Cambria Math"/>
                  </a:rPr>
                  <a:t>80</a:t>
                </a:r>
                <a:r>
                  <a:rPr sz="2800"/>
                  <a:t> degrees.</a:t>
                </a:r>
              </a:p>
              <a:p>
                <a:pPr/>
                <a14:m>
                  <m:oMathPara xmlns:m="http://schemas.openxmlformats.org/officeDocument/2006/math">
                    <m:oMathParaPr>
                      <m:jc m:val="centerGroup"/>
                    </m:oMathParaPr>
                    <m:oMath xmlns:m="http://schemas.openxmlformats.org/officeDocument/2006/math">
                      <m:acc>
                        <m:accPr>
                          <m:chr m:val="̂"/>
                          <m:ctrlPr>
                            <a:rPr i="1">
                              <a:latin typeface="Cambria Math" panose="02040503050406030204" pitchFamily="18" charset="0"/>
                            </a:rPr>
                          </m:ctrlPr>
                        </m:accPr>
                        <m:e>
                          <m:r>
                            <a:rPr>
                              <a:latin typeface="Cambria Math" panose="02040503050406030204" pitchFamily="18" charset="0"/>
                            </a:rPr>
                            <m:t>𝑦</m:t>
                          </m:r>
                        </m:e>
                      </m:acc>
                      <m:r>
                        <a:rPr>
                          <a:latin typeface="Cambria Math" panose="02040503050406030204" pitchFamily="18" charset="0"/>
                        </a:rPr>
                        <m:t>=−15.424+0.225</m:t>
                      </m:r>
                      <m:r>
                        <a:rPr>
                          <a:latin typeface="Cambria Math" panose="02040503050406030204" pitchFamily="18" charset="0"/>
                        </a:rPr>
                        <m:t>𝑥</m:t>
                      </m:r>
                    </m:oMath>
                    <m:oMath xmlns:m="http://schemas.openxmlformats.org/officeDocument/2006/math">
                      <m:acc>
                        <m:accPr>
                          <m:chr m:val="̂"/>
                          <m:ctrlPr>
                            <a:rPr i="1">
                              <a:latin typeface="Cambria Math" panose="02040503050406030204" pitchFamily="18" charset="0"/>
                            </a:rPr>
                          </m:ctrlPr>
                        </m:accPr>
                        <m:e>
                          <m:r>
                            <a:rPr>
                              <a:latin typeface="Cambria Math" panose="02040503050406030204" pitchFamily="18" charset="0"/>
                            </a:rPr>
                            <m:t>𝑦</m:t>
                          </m:r>
                        </m:e>
                      </m:acc>
                      <m:r>
                        <a:rPr>
                          <a:latin typeface="Cambria Math" panose="02040503050406030204" pitchFamily="18" charset="0"/>
                        </a:rPr>
                        <m:t>=−15.424+0.225</m:t>
                      </m:r>
                      <m:d>
                        <m:dPr>
                          <m:ctrlPr>
                            <a:rPr i="1">
                              <a:latin typeface="Cambria Math" panose="02040503050406030204" pitchFamily="18" charset="0"/>
                            </a:rPr>
                          </m:ctrlPr>
                        </m:dPr>
                        <m:e>
                          <m:r>
                            <a:rPr>
                              <a:latin typeface="Cambria Math" panose="02040503050406030204" pitchFamily="18" charset="0"/>
                            </a:rPr>
                            <m:t>80</m:t>
                          </m:r>
                        </m:e>
                      </m:d>
                    </m:oMath>
                    <m:oMath xmlns:m="http://schemas.openxmlformats.org/officeDocument/2006/math">
                      <m:acc>
                        <m:accPr>
                          <m:chr m:val="̂"/>
                          <m:ctrlPr>
                            <a:rPr i="1">
                              <a:latin typeface="Cambria Math" panose="02040503050406030204" pitchFamily="18" charset="0"/>
                            </a:rPr>
                          </m:ctrlPr>
                        </m:accPr>
                        <m:e>
                          <m:r>
                            <a:rPr>
                              <a:latin typeface="Cambria Math" panose="02040503050406030204" pitchFamily="18" charset="0"/>
                            </a:rPr>
                            <m:t>𝑦</m:t>
                          </m:r>
                        </m:e>
                      </m:acc>
                      <m:r>
                        <a:rPr>
                          <a:latin typeface="Cambria Math" panose="02040503050406030204" pitchFamily="18" charset="0"/>
                        </a:rPr>
                        <m:t>≈2.58</m:t>
                      </m:r>
                    </m:oMath>
                  </m:oMathPara>
                </a14:m>
                <a:endParaRPr sz="2800"/>
              </a:p>
              <a:p>
                <a:r>
                  <a:t>​</a:t>
                </a:r>
                <a:r>
                  <a:rPr sz="2800"/>
                  <a:t>Thus, a reasonable estimate for the precipitation for a month in which the average temperature is </a:t>
                </a:r>
                <a:r>
                  <a:rPr sz="2800">
                    <a:latin typeface="Cambria Math"/>
                  </a:rPr>
                  <a:t>80</a:t>
                </a:r>
                <a:r>
                  <a:rPr sz="2800"/>
                  <a:t> degrees is approximately </a:t>
                </a:r>
                <a:r>
                  <a:rPr sz="2800">
                    <a:latin typeface="Cambria Math"/>
                  </a:rPr>
                  <a:t>2.58</a:t>
                </a:r>
                <a:r>
                  <a:rPr sz="2800"/>
                  <a:t> inches.</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cstate="print"/>
                <a:stretch>
                  <a:fillRect l="-1185" t="-2454" r="-667"/>
                </a:stretch>
              </a:blipFill>
            </p:spPr>
            <p:txBody>
              <a:bodyPr/>
              <a:lstStyle/>
              <a:p>
                <a:r>
                  <a:rPr lang="en-US">
                    <a:noFill/>
                  </a:rPr>
                  <a:t> </a:t>
                </a:r>
              </a:p>
            </p:txBody>
          </p:sp>
        </mc:Fallback>
      </mc:AlternateContent>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12.2.5: Creating and Analyzing a Linear Regression Model (cont.)</a:t>
            </a:r>
          </a:p>
        </p:txBody>
      </p:sp>
      <p:sp>
        <p:nvSpPr>
          <p:cNvPr id="3" name="Text Placeholder 2"/>
          <p:cNvSpPr>
            <a:spLocks noGrp="1"/>
          </p:cNvSpPr>
          <p:nvPr>
            <p:ph type="body" sz="quarter" idx="10"/>
          </p:nvPr>
        </p:nvSpPr>
        <p:spPr/>
        <p:txBody>
          <a:bodyPr>
            <a:normAutofit/>
          </a:bodyPr>
          <a:lstStyle/>
          <a:p>
            <a:pPr marL="514350" indent="-514350">
              <a:buFont typeface="+mj-lt"/>
              <a:buAutoNum type="alphaLcPeriod" startAt="7"/>
              <a:defRPr sz="2800"/>
            </a:pPr>
            <a:r>
              <a:rPr dirty="0"/>
              <a:t>​</a:t>
            </a:r>
            <a:r>
              <a:rPr sz="2800" dirty="0"/>
              <a:t>The data were collected in Key West–not Destin, Florida. Therefore, it is not appropriate to use the linear regression equation to make predictions regarding the precipitation in Destin.</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Rounding Rule</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a:xfrm>
                <a:off x="457200" y="1082078"/>
                <a:ext cx="8229600" cy="975322"/>
              </a:xfrm>
            </p:spPr>
            <p:txBody>
              <a:bodyPr>
                <a:normAutofit/>
              </a:bodyPr>
              <a:lstStyle/>
              <a:p>
                <a:pPr>
                  <a:defRPr sz="2800"/>
                </a:pPr>
                <a:r>
                  <a:rPr sz="2800"/>
                  <a:t>Round the slope and </a:t>
                </a:r>
                <a14:m>
                  <m:oMath xmlns:m="http://schemas.openxmlformats.org/officeDocument/2006/math">
                    <m:r>
                      <a:rPr>
                        <a:latin typeface="Cambria Math" panose="02040503050406030204" pitchFamily="18" charset="0"/>
                      </a:rPr>
                      <m:t>𝑦</m:t>
                    </m:r>
                  </m:oMath>
                </a14:m>
                <a:r>
                  <a:rPr sz="2800"/>
                  <a:t>-intercept of a regression line to three decimal places.</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xfrm>
                <a:off x="457200" y="1082078"/>
                <a:ext cx="8229600" cy="975322"/>
              </a:xfrm>
              <a:blipFill>
                <a:blip r:embed="rId2" cstate="print"/>
                <a:stretch>
                  <a:fillRect l="-1328" t="-4848" r="-148" b="-12727"/>
                </a:stretch>
              </a:blipFill>
            </p:spPr>
            <p:txBody>
              <a:bodyPr/>
              <a:lstStyle/>
              <a:p>
                <a:r>
                  <a:rPr lang="en-US">
                    <a:noFill/>
                  </a:rPr>
                  <a:t> </a:t>
                </a:r>
              </a:p>
            </p:txBody>
          </p:sp>
        </mc:Fallback>
      </mc:AlternateContent>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12.2.5: Creating and Analyzing a Linear Regression Model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marL="514350" indent="-514350">
                  <a:buFont typeface="+mj-lt"/>
                  <a:buAutoNum type="alphaLcPeriod" startAt="8"/>
                  <a:defRPr sz="2800"/>
                </a:pPr>
                <a:r>
                  <a:rPr dirty="0"/>
                  <a:t>​</a:t>
                </a:r>
                <a:r>
                  <a:rPr sz="2800" dirty="0"/>
                  <a:t>The slope of the regression line indicates the amount of increase in the </a:t>
                </a:r>
                <a14:m>
                  <m:oMath xmlns:m="http://schemas.openxmlformats.org/officeDocument/2006/math">
                    <m:r>
                      <a:rPr>
                        <a:latin typeface="Cambria Math" panose="02040503050406030204" pitchFamily="18" charset="0"/>
                      </a:rPr>
                      <m:t>𝑦</m:t>
                    </m:r>
                  </m:oMath>
                </a14:m>
                <a:r>
                  <a:rPr sz="2800" dirty="0"/>
                  <a:t>-variable for each increase of one unit in the </a:t>
                </a:r>
                <a14:m>
                  <m:oMath xmlns:m="http://schemas.openxmlformats.org/officeDocument/2006/math">
                    <m:r>
                      <a:rPr>
                        <a:latin typeface="Cambria Math" panose="02040503050406030204" pitchFamily="18" charset="0"/>
                      </a:rPr>
                      <m:t>𝑥</m:t>
                    </m:r>
                  </m:oMath>
                </a14:m>
                <a:r>
                  <a:rPr sz="2800" dirty="0"/>
                  <a:t>-variable. Thus, for each degree that the temperature rises, there would be a corresponding increase of </a:t>
                </a:r>
                <a:r>
                  <a:rPr sz="2800" dirty="0">
                    <a:latin typeface="Cambria Math"/>
                  </a:rPr>
                  <a:t>0.225</a:t>
                </a:r>
                <a:r>
                  <a:rPr sz="2800" dirty="0"/>
                  <a:t> inches of precipitation based on the model.</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cstate="print"/>
                <a:stretch>
                  <a:fillRect l="-1556" t="-1350" r="-2296"/>
                </a:stretch>
              </a:blipFill>
            </p:spPr>
            <p:txBody>
              <a:bodyPr/>
              <a:lstStyle/>
              <a:p>
                <a:r>
                  <a:rPr lang="en-US">
                    <a:noFill/>
                  </a:rPr>
                  <a:t> </a:t>
                </a:r>
              </a:p>
            </p:txBody>
          </p:sp>
        </mc:Fallback>
      </mc:AlternateContent>
    </p:spTree>
    <p:extLst>
      <p:ext uri="{BB962C8B-B14F-4D97-AF65-F5344CB8AC3E}">
        <p14:creationId xmlns:p14="http://schemas.microsoft.com/office/powerpoint/2010/main" val="30530099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12.2.1: Finding a Least-Squares Regression Line</a:t>
            </a:r>
          </a:p>
        </p:txBody>
      </p:sp>
      <p:sp>
        <p:nvSpPr>
          <p:cNvPr id="3" name="Text Placeholder 2"/>
          <p:cNvSpPr>
            <a:spLocks noGrp="1"/>
          </p:cNvSpPr>
          <p:nvPr>
            <p:ph type="body" sz="quarter" idx="10"/>
          </p:nvPr>
        </p:nvSpPr>
        <p:spPr/>
        <p:txBody>
          <a:bodyPr>
            <a:normAutofit/>
          </a:bodyPr>
          <a:lstStyle/>
          <a:p>
            <a:r>
              <a:rPr sz="2800"/>
              <a:t>The local school board wants to evaluate the relationship between class size and performance on the state achievement test. It decides to collect data from various schools in the district, and the data from a sample of eight classes are shown in the following table. Each pair of data represents the class size and corresponding average score on the achievement test for one class.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12.2.1: Finding a Least-Squares Regression Line (cont.)</a:t>
            </a:r>
          </a:p>
        </p:txBody>
      </p:sp>
      <p:graphicFrame>
        <p:nvGraphicFramePr>
          <p:cNvPr id="3" name="Table Placeholder 2"/>
          <p:cNvGraphicFramePr>
            <a:graphicFrameLocks noGrp="1"/>
          </p:cNvGraphicFramePr>
          <p:nvPr>
            <p:ph type="tbl" sz="quarter" idx="10"/>
          </p:nvPr>
        </p:nvGraphicFramePr>
        <p:xfrm>
          <a:off x="457200" y="1105523"/>
          <a:ext cx="8229600" cy="3708400"/>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370840">
                <a:tc gridSpan="2">
                  <a:txBody>
                    <a:bodyPr/>
                    <a:lstStyle/>
                    <a:p>
                      <a:pPr algn="ctr">
                        <a:defRPr sz="1800" b="1"/>
                      </a:pPr>
                      <a:r>
                        <a:t>Class Sizes and Average Test Scores</a:t>
                      </a:r>
                    </a:p>
                  </a:txBody>
                  <a:tcPr/>
                </a:tc>
                <a:tc hMerge="1">
                  <a:txBody>
                    <a:bodyPr/>
                    <a:lstStyle/>
                    <a:p>
                      <a:endParaRPr/>
                    </a:p>
                  </a:txBody>
                  <a:tcPr/>
                </a:tc>
                <a:extLst>
                  <a:ext uri="{0D108BD9-81ED-4DB2-BD59-A6C34878D82A}">
                    <a16:rowId xmlns:a16="http://schemas.microsoft.com/office/drawing/2014/main" val="10000"/>
                  </a:ext>
                </a:extLst>
              </a:tr>
              <a:tr h="370840">
                <a:tc>
                  <a:txBody>
                    <a:bodyPr/>
                    <a:lstStyle/>
                    <a:p>
                      <a:pPr algn="ctr">
                        <a:defRPr sz="1800" b="1"/>
                      </a:pPr>
                      <a:r>
                        <a:t>Class Size</a:t>
                      </a:r>
                    </a:p>
                  </a:txBody>
                  <a:tcPr/>
                </a:tc>
                <a:tc>
                  <a:txBody>
                    <a:bodyPr/>
                    <a:lstStyle/>
                    <a:p>
                      <a:pPr algn="ctr">
                        <a:defRPr sz="1800" b="1"/>
                      </a:pPr>
                      <a:r>
                        <a:t>Average Test Score</a:t>
                      </a:r>
                    </a:p>
                  </a:txBody>
                  <a:tcPr/>
                </a:tc>
                <a:extLst>
                  <a:ext uri="{0D108BD9-81ED-4DB2-BD59-A6C34878D82A}">
                    <a16:rowId xmlns:a16="http://schemas.microsoft.com/office/drawing/2014/main" val="10001"/>
                  </a:ext>
                </a:extLst>
              </a:tr>
              <a:tr h="370840">
                <a:tc>
                  <a:txBody>
                    <a:bodyPr/>
                    <a:lstStyle/>
                    <a:p>
                      <a:pPr algn="ctr"/>
                      <a:r>
                        <a:rPr sz="1800">
                          <a:latin typeface="Cambria Math"/>
                        </a:rPr>
                        <a:t>15</a:t>
                      </a:r>
                    </a:p>
                  </a:txBody>
                  <a:tcPr/>
                </a:tc>
                <a:tc>
                  <a:txBody>
                    <a:bodyPr/>
                    <a:lstStyle/>
                    <a:p>
                      <a:pPr algn="ctr"/>
                      <a:r>
                        <a:rPr sz="1800">
                          <a:latin typeface="Cambria Math"/>
                        </a:rPr>
                        <a:t>85.3</a:t>
                      </a:r>
                    </a:p>
                  </a:txBody>
                  <a:tcPr/>
                </a:tc>
                <a:extLst>
                  <a:ext uri="{0D108BD9-81ED-4DB2-BD59-A6C34878D82A}">
                    <a16:rowId xmlns:a16="http://schemas.microsoft.com/office/drawing/2014/main" val="10002"/>
                  </a:ext>
                </a:extLst>
              </a:tr>
              <a:tr h="370840">
                <a:tc>
                  <a:txBody>
                    <a:bodyPr/>
                    <a:lstStyle/>
                    <a:p>
                      <a:pPr algn="ctr"/>
                      <a:r>
                        <a:rPr sz="1800">
                          <a:latin typeface="Cambria Math"/>
                        </a:rPr>
                        <a:t>17</a:t>
                      </a:r>
                    </a:p>
                  </a:txBody>
                  <a:tcPr/>
                </a:tc>
                <a:tc>
                  <a:txBody>
                    <a:bodyPr/>
                    <a:lstStyle/>
                    <a:p>
                      <a:pPr algn="ctr"/>
                      <a:r>
                        <a:rPr sz="1800">
                          <a:latin typeface="Cambria Math"/>
                        </a:rPr>
                        <a:t>86.2</a:t>
                      </a:r>
                    </a:p>
                  </a:txBody>
                  <a:tcPr/>
                </a:tc>
                <a:extLst>
                  <a:ext uri="{0D108BD9-81ED-4DB2-BD59-A6C34878D82A}">
                    <a16:rowId xmlns:a16="http://schemas.microsoft.com/office/drawing/2014/main" val="10003"/>
                  </a:ext>
                </a:extLst>
              </a:tr>
              <a:tr h="370840">
                <a:tc>
                  <a:txBody>
                    <a:bodyPr/>
                    <a:lstStyle/>
                    <a:p>
                      <a:pPr algn="ctr"/>
                      <a:r>
                        <a:rPr sz="1800">
                          <a:latin typeface="Cambria Math"/>
                        </a:rPr>
                        <a:t>18</a:t>
                      </a:r>
                    </a:p>
                  </a:txBody>
                  <a:tcPr/>
                </a:tc>
                <a:tc>
                  <a:txBody>
                    <a:bodyPr/>
                    <a:lstStyle/>
                    <a:p>
                      <a:pPr algn="ctr"/>
                      <a:r>
                        <a:rPr sz="1800">
                          <a:latin typeface="Cambria Math"/>
                        </a:rPr>
                        <a:t>85.0</a:t>
                      </a:r>
                    </a:p>
                  </a:txBody>
                  <a:tcPr/>
                </a:tc>
                <a:extLst>
                  <a:ext uri="{0D108BD9-81ED-4DB2-BD59-A6C34878D82A}">
                    <a16:rowId xmlns:a16="http://schemas.microsoft.com/office/drawing/2014/main" val="10004"/>
                  </a:ext>
                </a:extLst>
              </a:tr>
              <a:tr h="370840">
                <a:tc>
                  <a:txBody>
                    <a:bodyPr/>
                    <a:lstStyle/>
                    <a:p>
                      <a:pPr algn="ctr"/>
                      <a:r>
                        <a:rPr sz="1800">
                          <a:latin typeface="Cambria Math"/>
                        </a:rPr>
                        <a:t>20</a:t>
                      </a:r>
                    </a:p>
                  </a:txBody>
                  <a:tcPr/>
                </a:tc>
                <a:tc>
                  <a:txBody>
                    <a:bodyPr/>
                    <a:lstStyle/>
                    <a:p>
                      <a:pPr algn="ctr"/>
                      <a:r>
                        <a:rPr sz="1800">
                          <a:latin typeface="Cambria Math"/>
                        </a:rPr>
                        <a:t>82.7</a:t>
                      </a:r>
                    </a:p>
                  </a:txBody>
                  <a:tcPr/>
                </a:tc>
                <a:extLst>
                  <a:ext uri="{0D108BD9-81ED-4DB2-BD59-A6C34878D82A}">
                    <a16:rowId xmlns:a16="http://schemas.microsoft.com/office/drawing/2014/main" val="10005"/>
                  </a:ext>
                </a:extLst>
              </a:tr>
              <a:tr h="370840">
                <a:tc>
                  <a:txBody>
                    <a:bodyPr/>
                    <a:lstStyle/>
                    <a:p>
                      <a:pPr algn="ctr"/>
                      <a:r>
                        <a:rPr sz="1800">
                          <a:latin typeface="Cambria Math"/>
                        </a:rPr>
                        <a:t>21</a:t>
                      </a:r>
                    </a:p>
                  </a:txBody>
                  <a:tcPr/>
                </a:tc>
                <a:tc>
                  <a:txBody>
                    <a:bodyPr/>
                    <a:lstStyle/>
                    <a:p>
                      <a:pPr algn="ctr"/>
                      <a:r>
                        <a:rPr sz="1800">
                          <a:latin typeface="Cambria Math"/>
                        </a:rPr>
                        <a:t>81.9</a:t>
                      </a:r>
                    </a:p>
                  </a:txBody>
                  <a:tcPr/>
                </a:tc>
                <a:extLst>
                  <a:ext uri="{0D108BD9-81ED-4DB2-BD59-A6C34878D82A}">
                    <a16:rowId xmlns:a16="http://schemas.microsoft.com/office/drawing/2014/main" val="10006"/>
                  </a:ext>
                </a:extLst>
              </a:tr>
              <a:tr h="370840">
                <a:tc>
                  <a:txBody>
                    <a:bodyPr/>
                    <a:lstStyle/>
                    <a:p>
                      <a:pPr algn="ctr"/>
                      <a:r>
                        <a:rPr sz="1800">
                          <a:latin typeface="Cambria Math"/>
                        </a:rPr>
                        <a:t>24</a:t>
                      </a:r>
                    </a:p>
                  </a:txBody>
                  <a:tcPr/>
                </a:tc>
                <a:tc>
                  <a:txBody>
                    <a:bodyPr/>
                    <a:lstStyle/>
                    <a:p>
                      <a:pPr algn="ctr"/>
                      <a:r>
                        <a:rPr sz="1800">
                          <a:latin typeface="Cambria Math"/>
                        </a:rPr>
                        <a:t>78.8</a:t>
                      </a:r>
                    </a:p>
                  </a:txBody>
                  <a:tcPr/>
                </a:tc>
                <a:extLst>
                  <a:ext uri="{0D108BD9-81ED-4DB2-BD59-A6C34878D82A}">
                    <a16:rowId xmlns:a16="http://schemas.microsoft.com/office/drawing/2014/main" val="10007"/>
                  </a:ext>
                </a:extLst>
              </a:tr>
              <a:tr h="370840">
                <a:tc>
                  <a:txBody>
                    <a:bodyPr/>
                    <a:lstStyle/>
                    <a:p>
                      <a:pPr algn="ctr"/>
                      <a:r>
                        <a:rPr sz="1800">
                          <a:latin typeface="Cambria Math"/>
                        </a:rPr>
                        <a:t>26</a:t>
                      </a:r>
                    </a:p>
                  </a:txBody>
                  <a:tcPr/>
                </a:tc>
                <a:tc>
                  <a:txBody>
                    <a:bodyPr/>
                    <a:lstStyle/>
                    <a:p>
                      <a:pPr algn="ctr"/>
                      <a:r>
                        <a:rPr sz="1800">
                          <a:latin typeface="Cambria Math"/>
                        </a:rPr>
                        <a:t>75.3</a:t>
                      </a:r>
                    </a:p>
                  </a:txBody>
                  <a:tcPr/>
                </a:tc>
                <a:extLst>
                  <a:ext uri="{0D108BD9-81ED-4DB2-BD59-A6C34878D82A}">
                    <a16:rowId xmlns:a16="http://schemas.microsoft.com/office/drawing/2014/main" val="10008"/>
                  </a:ext>
                </a:extLst>
              </a:tr>
              <a:tr h="370840">
                <a:tc>
                  <a:txBody>
                    <a:bodyPr/>
                    <a:lstStyle/>
                    <a:p>
                      <a:pPr algn="ctr"/>
                      <a:r>
                        <a:rPr sz="1800">
                          <a:latin typeface="Cambria Math"/>
                        </a:rPr>
                        <a:t>29</a:t>
                      </a:r>
                    </a:p>
                  </a:txBody>
                  <a:tcPr/>
                </a:tc>
                <a:tc>
                  <a:txBody>
                    <a:bodyPr/>
                    <a:lstStyle/>
                    <a:p>
                      <a:pPr algn="ctr"/>
                      <a:r>
                        <a:rPr sz="1800">
                          <a:latin typeface="Cambria Math"/>
                        </a:rPr>
                        <a:t>72.1</a:t>
                      </a:r>
                    </a:p>
                  </a:txBody>
                  <a:tcPr/>
                </a:tc>
                <a:extLst>
                  <a:ext uri="{0D108BD9-81ED-4DB2-BD59-A6C34878D82A}">
                    <a16:rowId xmlns:a16="http://schemas.microsoft.com/office/drawing/2014/main" val="10009"/>
                  </a:ext>
                </a:extLst>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12.2.1: Finding a Least-Squares Regression Line (cont.)</a:t>
            </a:r>
          </a:p>
        </p:txBody>
      </p:sp>
      <p:sp>
        <p:nvSpPr>
          <p:cNvPr id="3" name="Text Placeholder 2"/>
          <p:cNvSpPr>
            <a:spLocks noGrp="1"/>
          </p:cNvSpPr>
          <p:nvPr>
            <p:ph type="body" sz="quarter" idx="10"/>
          </p:nvPr>
        </p:nvSpPr>
        <p:spPr/>
        <p:txBody>
          <a:bodyPr>
            <a:normAutofit/>
          </a:bodyPr>
          <a:lstStyle/>
          <a:p>
            <a:pPr marL="514350" indent="-514350">
              <a:buFont typeface="+mj-lt"/>
              <a:buAutoNum type="alphaLcPeriod"/>
              <a:defRPr sz="2800"/>
            </a:pPr>
            <a:r>
              <a:t>​</a:t>
            </a:r>
            <a:r>
              <a:rPr sz="2800"/>
              <a:t>Determine if there is a significant linear relationship between class size and average test score at the </a:t>
            </a:r>
            <a:r>
              <a:rPr sz="2800">
                <a:latin typeface="Cambria Math"/>
              </a:rPr>
              <a:t>0.05</a:t>
            </a:r>
            <a:r>
              <a:rPr sz="2800"/>
              <a:t> level of significance.</a:t>
            </a:r>
          </a:p>
          <a:p>
            <a:pPr marL="514350" indent="-514350">
              <a:buFont typeface="+mj-lt"/>
              <a:buAutoNum type="alphaLcPeriod" startAt="2"/>
              <a:defRPr sz="2800"/>
            </a:pPr>
            <a:r>
              <a:t>​</a:t>
            </a:r>
            <a:r>
              <a:rPr sz="2800"/>
              <a:t>If the relationship is significant, find the least-squares regression line for these data.</a:t>
            </a:r>
          </a:p>
        </p:txBody>
      </p:sp>
    </p:spTree>
  </p:cSld>
  <p:clrMapOvr>
    <a:masterClrMapping/>
  </p:clrMapOvr>
</p:sld>
</file>

<file path=ppt/theme/theme1.xml><?xml version="1.0" encoding="utf-8"?>
<a:theme xmlns:a="http://schemas.openxmlformats.org/drawingml/2006/main" name="Office Theme">
  <a:themeElements>
    <a:clrScheme name="Custom 1">
      <a:dk1>
        <a:srgbClr val="366092"/>
      </a:dk1>
      <a:lt1>
        <a:srgbClr val="FFFFFF"/>
      </a:lt1>
      <a:dk2>
        <a:srgbClr val="4F81BD"/>
      </a:dk2>
      <a:lt2>
        <a:srgbClr val="FFFFFF"/>
      </a:lt2>
      <a:accent1>
        <a:srgbClr val="1F497D"/>
      </a:accent1>
      <a:accent2>
        <a:srgbClr val="366092"/>
      </a:accent2>
      <a:accent3>
        <a:srgbClr val="FFFFCC"/>
      </a:accent3>
      <a:accent4>
        <a:srgbClr val="B8CCE4"/>
      </a:accent4>
      <a:accent5>
        <a:srgbClr val="DBE5F1"/>
      </a:accent5>
      <a:accent6>
        <a:srgbClr val="C6D9F0"/>
      </a:accent6>
      <a:hlink>
        <a:srgbClr val="92CDDC"/>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582</TotalTime>
  <Words>4151</Words>
  <Application>Microsoft Office PowerPoint</Application>
  <PresentationFormat>On-screen Show (4:3)</PresentationFormat>
  <Paragraphs>333</Paragraphs>
  <Slides>60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60</vt:i4>
      </vt:variant>
    </vt:vector>
  </HeadingPairs>
  <TitlesOfParts>
    <vt:vector size="65" baseType="lpstr">
      <vt:lpstr>Arial</vt:lpstr>
      <vt:lpstr>Calibri</vt:lpstr>
      <vt:lpstr>Courier New</vt:lpstr>
      <vt:lpstr>Cambria Math</vt:lpstr>
      <vt:lpstr>Office Theme</vt:lpstr>
      <vt:lpstr>Section 12.2</vt:lpstr>
      <vt:lpstr>Least-Squares Regression Line</vt:lpstr>
      <vt:lpstr>Math Symbols</vt:lpstr>
      <vt:lpstr>Formula: Slope of the Least-Squares Regression Line</vt:lpstr>
      <vt:lpstr>Formula: y-Intercept of the Least-Squares Regression Line</vt:lpstr>
      <vt:lpstr>Rounding Rule</vt:lpstr>
      <vt:lpstr>Example 12.2.1: Finding a Least-Squares Regression Line</vt:lpstr>
      <vt:lpstr>Example 12.2.1: Finding a Least-Squares Regression Line (cont.)</vt:lpstr>
      <vt:lpstr>Example 12.2.1: Finding a Least-Squares Regression Line (cont.)</vt:lpstr>
      <vt:lpstr>Example 12.2.1: Finding a Least-Squares Regression Line (cont.)</vt:lpstr>
      <vt:lpstr>Example 12.2.1: Finding a Least-Squares Regression Line (cont.)</vt:lpstr>
      <vt:lpstr>Example 12.2.1: Finding a Least-Squares Regression Line (cont.)</vt:lpstr>
      <vt:lpstr>Example 12.2.1: Finding a Least-Squares Regression Line (cont.)</vt:lpstr>
      <vt:lpstr>Example 12.2.1: Finding a Least-Squares Regression Line (cont.)</vt:lpstr>
      <vt:lpstr>Example 12.2.1: Finding a Least-Squares Regression Line (cont.)</vt:lpstr>
      <vt:lpstr>Example 12.2.1: Finding a Least-Squares Regression Line (cont.)</vt:lpstr>
      <vt:lpstr>Example 12.2.1: Finding a Least-Squares Regression Line (cont.)</vt:lpstr>
      <vt:lpstr>Example 12.2.1: Finding a Least-Squares Regression Line (cont.)</vt:lpstr>
      <vt:lpstr>Example 12.2.1: Finding a Least-Squares Regression Line (cont.)</vt:lpstr>
      <vt:lpstr>Example 12.2.1: Finding a Least-Squares Regression Line (cont.)</vt:lpstr>
      <vt:lpstr>Example 12.2.1: Finding a Least-Squares Regression Line (cont.)</vt:lpstr>
      <vt:lpstr>Technology</vt:lpstr>
      <vt:lpstr>A prediction should not be made with a regression model if…</vt:lpstr>
      <vt:lpstr>Example 12.2.2: Making Predictions Using a Least-Squares Regression Line</vt:lpstr>
      <vt:lpstr>Example 12.2.2: Making Predictions Using a Least-Squares Regression Line (cont.)</vt:lpstr>
      <vt:lpstr>Example 12.2.2: Making Predictions Using a Least-Squares Regression Line (cont.)</vt:lpstr>
      <vt:lpstr>Example 12.2.2: Making Predictions Using a Least-Squares Regression Line (cont.)</vt:lpstr>
      <vt:lpstr>Example 12.2.2: Making Predictions Using a Least-Squares Regression Line (cont.)</vt:lpstr>
      <vt:lpstr>Example 12.2.3: Finding the Least-Squares Regression Line for a Given Data Set</vt:lpstr>
      <vt:lpstr>Example 12.2.3: Finding the Least-Squares Regression Line for a Given Data Set (cont.)</vt:lpstr>
      <vt:lpstr>Example 12.2.3: Finding the Least-Squares Regression Line for a Given Data Set (cont.)</vt:lpstr>
      <vt:lpstr>Example 12.2.3: Finding the Least-Squares Regression Line for a Given Data Set (cont.)</vt:lpstr>
      <vt:lpstr>Example 12.2.3: Finding the Least-Squares Regression Line for a Given Data Set (cont.)</vt:lpstr>
      <vt:lpstr>Example 12.2.3: Finding the Least-Squares Regression Line for a Given Data Set (cont.)</vt:lpstr>
      <vt:lpstr>Example 12.2.3: Finding the Least-Squares Regression Line for a Given Data Set (cont.)</vt:lpstr>
      <vt:lpstr>Example 12.2.3: Finding the Least-Squares Regression Line for a Given Data Set (cont.)</vt:lpstr>
      <vt:lpstr>Example 12.2.3: Finding the Least-Squares Regression Line for a Given Data Set (cont.)</vt:lpstr>
      <vt:lpstr>Example 12.2.3: Finding the Least-Squares Regression Line for a Given Data Set (cont.)</vt:lpstr>
      <vt:lpstr>Example 12.2.3: Finding the Least-Squares Regression Line for a Given Data Set (cont.)</vt:lpstr>
      <vt:lpstr>Example 12.2.3: Finding the Least-Squares Regression Line for a Given Data Set (cont.)</vt:lpstr>
      <vt:lpstr>Example 12.2.3: Finding the Least-Squares Regression Line for a Given Data Set (cont.)</vt:lpstr>
      <vt:lpstr>Example 12.2.3: Finding the Least-Squares Regression Line for a Given Data Set (cont.)</vt:lpstr>
      <vt:lpstr>Technology</vt:lpstr>
      <vt:lpstr>Memory Booster:</vt:lpstr>
      <vt:lpstr>Example 12.2.4: Interpreting Slope and  y-Intercept of a Regression Line</vt:lpstr>
      <vt:lpstr>Example 12.2.4: Interpreting Slope and  y-Intercept of a Regression Line (cont.)</vt:lpstr>
      <vt:lpstr>Example 12.2.4: Interpreting Slope and  y-Intercept of a Regression Line (cont.)</vt:lpstr>
      <vt:lpstr>Example 12.2.5: Creating and Analyzing a Linear Regression Model</vt:lpstr>
      <vt:lpstr>Example 12.2.5: Creating and Analyzing a Linear Regression Model (cont.)</vt:lpstr>
      <vt:lpstr>Example 12.2.5: Creating and Analyzing a Linear Regression Model (cont.)</vt:lpstr>
      <vt:lpstr>Example 12.2.5: Creating and Analyzing a Linear Regression Model (cont.)</vt:lpstr>
      <vt:lpstr>Example 12.2.5: Creating and Analyzing a Linear Regression Model (cont.)</vt:lpstr>
      <vt:lpstr>Example 12.2.5: Creating and Analyzing a Linear Regression Model (cont.)</vt:lpstr>
      <vt:lpstr>Example 12.2.5: Creating and Analyzing a Linear Regression Model (cont.)</vt:lpstr>
      <vt:lpstr>Example 12.2.5: Creating and Analyzing a Linear Regression Model (cont.)</vt:lpstr>
      <vt:lpstr>Example 12.2.5: Creating and Analyzing a Linear Regression Model (cont.)</vt:lpstr>
      <vt:lpstr>Example 12.2.5: Creating and Analyzing a Linear Regression Model (cont.)</vt:lpstr>
      <vt:lpstr>Example 12.2.5: Creating and Analyzing a Linear Regression Model (cont.)</vt:lpstr>
      <vt:lpstr>Example 12.2.5: Creating and Analyzing a Linear Regression Model (cont.)</vt:lpstr>
      <vt:lpstr>Example 12.2.5: Creating and Analyzing a Linear Regression Model (cont.)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Beginning Statistics 3rd Edition</dc:title>
  <dc:creator>Hawkes Learning</dc:creator>
  <cp:lastModifiedBy>Vincent Cellini</cp:lastModifiedBy>
  <cp:revision>122</cp:revision>
  <dcterms:created xsi:type="dcterms:W3CDTF">2013-04-26T14:43:13Z</dcterms:created>
  <dcterms:modified xsi:type="dcterms:W3CDTF">2020-06-03T18:15:42Z</dcterms:modified>
</cp:coreProperties>
</file>