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313"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4" r:id="rId57"/>
    <p:sldId id="315" r:id="rId58"/>
  </p:sldIdLst>
  <p:sldSz cx="9144000" cy="6858000" type="screen4x3"/>
  <p:notesSz cx="6858000" cy="9144000"/>
  <p:embeddedFontLst>
    <p:embeddedFont>
      <p:font typeface="Cambria Math" panose="02040503050406030204" pitchFamily="18"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3" clrIdx="1">
    <p:extLst>
      <p:ext uri="{19B8F6BF-5375-455C-9EA6-DF929625EA0E}">
        <p15:presenceInfo xmlns:p15="http://schemas.microsoft.com/office/powerpoint/2012/main" userId="S::aconger@hawkeslearning.com::ade6c5c3-e633-4050-96d1-34f11caf605e" providerId="AD"/>
      </p:ext>
    </p:extLst>
  </p:cmAuthor>
  <p:cmAuthor id="2" name="Vincent Cellini" initials="VC" lastIdx="1" clrIdx="2">
    <p:extLst>
      <p:ext uri="{19B8F6BF-5375-455C-9EA6-DF929625EA0E}">
        <p15:presenceInfo xmlns:p15="http://schemas.microsoft.com/office/powerpoint/2012/main" userId="S::vcellini@hawkeslearning.com::c40fcd97-70f3-43d5-9016-8629863c8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8" autoAdjust="0"/>
    <p:restoredTop sz="94660"/>
  </p:normalViewPr>
  <p:slideViewPr>
    <p:cSldViewPr>
      <p:cViewPr>
        <p:scale>
          <a:sx n="150" d="100"/>
          <a:sy n="150" d="100"/>
        </p:scale>
        <p:origin x="-90" y="-102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2.sv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Regression Analysis</a:t>
            </a:r>
          </a:p>
        </p:txBody>
      </p:sp>
      <p:sp>
        <p:nvSpPr>
          <p:cNvPr id="3" name="Title 2"/>
          <p:cNvSpPr>
            <a:spLocks noGrp="1"/>
          </p:cNvSpPr>
          <p:nvPr>
            <p:ph type="title"/>
          </p:nvPr>
        </p:nvSpPr>
        <p:spPr/>
        <p:txBody>
          <a:bodyPr/>
          <a:lstStyle/>
          <a:p>
            <a:r>
              <a:t>Section 12.3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44500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Predicted Values and Residuals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r>
                            <a:rPr sz="1600"/>
                            <a:t>Age (in Years), </a:t>
                          </a:r>
                          <a14:m>
                            <m:oMath xmlns:m="http://schemas.openxmlformats.org/officeDocument/2006/math">
                              <m:r>
                                <a:rPr sz="1600">
                                  <a:latin typeface="Cambria Math"/>
                                </a:rPr>
                                <m:t>𝑥</m:t>
                              </m:r>
                            </m:oMath>
                          </a14:m>
                          <a:endParaRPr sz="1600"/>
                        </a:p>
                      </a:txBody>
                      <a:tcPr/>
                    </a:tc>
                    <a:tc>
                      <a:txBody>
                        <a:bodyPr/>
                        <a:lstStyle/>
                        <a:p>
                          <a:pPr algn="ctr">
                            <a:defRPr sz="1600" b="1"/>
                          </a:pPr>
                          <a:r>
                            <a:rPr sz="1600"/>
                            <a:t>Reading Level, </a:t>
                          </a:r>
                          <a14:m>
                            <m:oMath xmlns:m="http://schemas.openxmlformats.org/officeDocument/2006/math">
                              <m:r>
                                <a:rPr sz="1600">
                                  <a:latin typeface="Cambria Math"/>
                                </a:rPr>
                                <m:t>𝑦</m:t>
                              </m:r>
                            </m:oMath>
                          </a14:m>
                          <a:endParaRPr sz="1600"/>
                        </a:p>
                      </a:txBody>
                      <a:tcPr/>
                    </a:tc>
                    <a:tc>
                      <a:txBody>
                        <a:bodyPr/>
                        <a:lstStyle/>
                        <a:p>
                          <a:pPr algn="ctr">
                            <a:defRPr sz="1600" b="1"/>
                          </a:pPr>
                          <a:r>
                            <a:rPr sz="1600"/>
                            <a:t>Predicted Value, </a:t>
                          </a:r>
                          <a14:m>
                            <m:oMath xmlns:m="http://schemas.openxmlformats.org/officeDocument/2006/math">
                              <m:acc>
                                <m:accPr>
                                  <m:chr m:val="̂"/>
                                  <m:ctrlPr>
                                    <a:rPr sz="1600" i="1">
                                      <a:latin typeface="Cambria Math" panose="02040503050406030204" pitchFamily="18" charset="0"/>
                                    </a:rPr>
                                  </m:ctrlPr>
                                </m:accPr>
                                <m:e>
                                  <m:r>
                                    <a:rPr sz="1600">
                                      <a:latin typeface="Cambria Math"/>
                                    </a:rPr>
                                    <m:t>𝑦</m:t>
                                  </m:r>
                                </m:e>
                              </m:acc>
                            </m:oMath>
                          </a14:m>
                          <a:endParaRPr sz="1600"/>
                        </a:p>
                      </a:txBody>
                      <a:tcPr/>
                    </a:tc>
                    <a:tc>
                      <a:txBody>
                        <a:bodyPr/>
                        <a:lstStyle/>
                        <a:p>
                          <a:pPr algn="ctr">
                            <a:defRPr sz="1600" b="1"/>
                          </a:pPr>
                          <a:r>
                            <a:rPr sz="1600"/>
                            <a:t>Residual, </a:t>
                          </a:r>
                          <a14:m>
                            <m:oMath xmlns:m="http://schemas.openxmlformats.org/officeDocument/2006/math">
                              <m:r>
                                <a:rPr sz="1600">
                                  <a:latin typeface="Cambria Math"/>
                                </a:rPr>
                                <m:t>𝑦</m:t>
                              </m:r>
                              <m:r>
                                <a:rPr sz="1600">
                                  <a:latin typeface="Cambria Math"/>
                                </a:rPr>
                                <m:t>−</m:t>
                              </m:r>
                              <m:acc>
                                <m:accPr>
                                  <m:chr m:val="̂"/>
                                  <m:ctrlPr>
                                    <a:rPr sz="1600" i="1">
                                      <a:latin typeface="Cambria Math" panose="02040503050406030204" pitchFamily="18" charset="0"/>
                                    </a:rPr>
                                  </m:ctrlPr>
                                </m:accPr>
                                <m:e>
                                  <m:r>
                                    <a:rPr sz="1600">
                                      <a:latin typeface="Cambria Math"/>
                                    </a:rPr>
                                    <m:t>𝑦</m:t>
                                  </m:r>
                                </m:e>
                              </m:acc>
                            </m:oMath>
                          </a14:m>
                          <a:endParaRPr sz="1600"/>
                        </a:p>
                      </a:txBody>
                      <a:tcPr/>
                    </a:tc>
                    <a:extLst>
                      <a:ext uri="{0D108BD9-81ED-4DB2-BD59-A6C34878D82A}">
                        <a16:rowId xmlns:a16="http://schemas.microsoft.com/office/drawing/2014/main" val="10001"/>
                      </a:ext>
                    </a:extLst>
                  </a:tr>
                  <a:tr h="370840">
                    <a:tc>
                      <a:txBody>
                        <a:bodyPr/>
                        <a:lstStyle/>
                        <a:p>
                          <a:pPr algn="ctr"/>
                          <a:r>
                            <a:rPr sz="1600">
                              <a:latin typeface="Cambria Math"/>
                            </a:rPr>
                            <a:t>6</a:t>
                          </a:r>
                        </a:p>
                      </a:txBody>
                      <a:tcPr/>
                    </a:tc>
                    <a:tc>
                      <a:txBody>
                        <a:bodyPr/>
                        <a:lstStyle/>
                        <a:p>
                          <a:pPr algn="ctr"/>
                          <a:r>
                            <a:rPr sz="1600">
                              <a:latin typeface="Cambria Math"/>
                            </a:rPr>
                            <a:t>1.3</a:t>
                          </a:r>
                        </a:p>
                      </a:txBody>
                      <a:tcPr/>
                    </a:tc>
                    <a:tc>
                      <a:txBody>
                        <a:bodyPr/>
                        <a:lstStyle/>
                        <a:p>
                          <a:pPr algn="ctr"/>
                          <a:r>
                            <a:rPr sz="1600">
                              <a:latin typeface="Cambria Math"/>
                            </a:rPr>
                            <a:t>1.379</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−0.079</m:t>
                                </m:r>
                              </m:oMath>
                            </m:oMathPara>
                          </a14:m>
                          <a:endParaRPr/>
                        </a:p>
                      </a:txBody>
                      <a:tcPr/>
                    </a:tc>
                    <a:extLst>
                      <a:ext uri="{0D108BD9-81ED-4DB2-BD59-A6C34878D82A}">
                        <a16:rowId xmlns:a16="http://schemas.microsoft.com/office/drawing/2014/main" val="10002"/>
                      </a:ext>
                    </a:extLst>
                  </a:tr>
                  <a:tr h="370840">
                    <a:tc>
                      <a:txBody>
                        <a:bodyPr/>
                        <a:lstStyle/>
                        <a:p>
                          <a:pPr algn="ctr"/>
                          <a:r>
                            <a:rPr sz="1600">
                              <a:latin typeface="Cambria Math"/>
                            </a:rPr>
                            <a:t>7</a:t>
                          </a:r>
                        </a:p>
                      </a:txBody>
                      <a:tcPr/>
                    </a:tc>
                    <a:tc>
                      <a:txBody>
                        <a:bodyPr/>
                        <a:lstStyle/>
                        <a:p>
                          <a:pPr algn="ctr"/>
                          <a:r>
                            <a:rPr sz="1600">
                              <a:latin typeface="Cambria Math"/>
                            </a:rPr>
                            <a:t>2.2</a:t>
                          </a:r>
                        </a:p>
                      </a:txBody>
                      <a:tcPr/>
                    </a:tc>
                    <a:tc>
                      <a:txBody>
                        <a:bodyPr/>
                        <a:lstStyle/>
                        <a:p>
                          <a:pPr algn="ctr"/>
                          <a:r>
                            <a:rPr sz="1600">
                              <a:latin typeface="Cambria Math"/>
                            </a:rPr>
                            <a:t>2.244</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−0.044</m:t>
                                </m:r>
                              </m:oMath>
                            </m:oMathPara>
                          </a14:m>
                          <a:endParaRPr/>
                        </a:p>
                      </a:txBody>
                      <a:tcPr/>
                    </a:tc>
                    <a:extLst>
                      <a:ext uri="{0D108BD9-81ED-4DB2-BD59-A6C34878D82A}">
                        <a16:rowId xmlns:a16="http://schemas.microsoft.com/office/drawing/2014/main" val="10003"/>
                      </a:ext>
                    </a:extLst>
                  </a:tr>
                  <a:tr h="370840">
                    <a:tc>
                      <a:txBody>
                        <a:bodyPr/>
                        <a:lstStyle/>
                        <a:p>
                          <a:pPr algn="ctr"/>
                          <a:r>
                            <a:rPr sz="1600">
                              <a:latin typeface="Cambria Math"/>
                            </a:rPr>
                            <a:t>8</a:t>
                          </a:r>
                        </a:p>
                      </a:txBody>
                      <a:tcPr/>
                    </a:tc>
                    <a:tc>
                      <a:txBody>
                        <a:bodyPr/>
                        <a:lstStyle/>
                        <a:p>
                          <a:pPr algn="ctr"/>
                          <a:r>
                            <a:rPr sz="1600">
                              <a:latin typeface="Cambria Math"/>
                            </a:rPr>
                            <a:t>3.7</a:t>
                          </a:r>
                        </a:p>
                      </a:txBody>
                      <a:tcPr/>
                    </a:tc>
                    <a:tc>
                      <a:txBody>
                        <a:bodyPr/>
                        <a:lstStyle/>
                        <a:p>
                          <a:pPr algn="ctr"/>
                          <a:r>
                            <a:rPr sz="1600">
                              <a:latin typeface="Cambria Math"/>
                            </a:rPr>
                            <a:t>3.109</a:t>
                          </a:r>
                        </a:p>
                      </a:txBody>
                      <a:tcPr/>
                    </a:tc>
                    <a:tc>
                      <a:txBody>
                        <a:bodyPr/>
                        <a:lstStyle/>
                        <a:p>
                          <a:pPr algn="ctr"/>
                          <a:r>
                            <a:rPr sz="1600">
                              <a:latin typeface="Cambria Math"/>
                            </a:rPr>
                            <a:t>0.591</a:t>
                          </a:r>
                        </a:p>
                      </a:txBody>
                      <a:tcPr/>
                    </a:tc>
                    <a:extLst>
                      <a:ext uri="{0D108BD9-81ED-4DB2-BD59-A6C34878D82A}">
                        <a16:rowId xmlns:a16="http://schemas.microsoft.com/office/drawing/2014/main" val="10004"/>
                      </a:ext>
                    </a:extLst>
                  </a:tr>
                  <a:tr h="370840">
                    <a:tc>
                      <a:txBody>
                        <a:bodyPr/>
                        <a:lstStyle/>
                        <a:p>
                          <a:pPr algn="ctr"/>
                          <a:r>
                            <a:rPr sz="1600">
                              <a:latin typeface="Cambria Math"/>
                            </a:rPr>
                            <a:t>9</a:t>
                          </a:r>
                        </a:p>
                      </a:txBody>
                      <a:tcPr/>
                    </a:tc>
                    <a:tc>
                      <a:txBody>
                        <a:bodyPr/>
                        <a:lstStyle/>
                        <a:p>
                          <a:pPr algn="ctr"/>
                          <a:r>
                            <a:rPr sz="1600">
                              <a:latin typeface="Cambria Math"/>
                            </a:rPr>
                            <a:t>4.1</a:t>
                          </a:r>
                        </a:p>
                      </a:txBody>
                      <a:tcPr/>
                    </a:tc>
                    <a:tc>
                      <a:txBody>
                        <a:bodyPr/>
                        <a:lstStyle/>
                        <a:p>
                          <a:pPr algn="ctr"/>
                          <a:r>
                            <a:rPr sz="1600">
                              <a:latin typeface="Cambria Math"/>
                            </a:rPr>
                            <a:t>3.974</a:t>
                          </a:r>
                        </a:p>
                      </a:txBody>
                      <a:tcPr/>
                    </a:tc>
                    <a:tc>
                      <a:txBody>
                        <a:bodyPr/>
                        <a:lstStyle/>
                        <a:p>
                          <a:pPr algn="ctr"/>
                          <a:r>
                            <a:rPr sz="1600">
                              <a:latin typeface="Cambria Math"/>
                            </a:rPr>
                            <a:t>0.126</a:t>
                          </a:r>
                        </a:p>
                      </a:txBody>
                      <a:tcPr/>
                    </a:tc>
                    <a:extLst>
                      <a:ext uri="{0D108BD9-81ED-4DB2-BD59-A6C34878D82A}">
                        <a16:rowId xmlns:a16="http://schemas.microsoft.com/office/drawing/2014/main" val="10005"/>
                      </a:ext>
                    </a:extLst>
                  </a:tr>
                  <a:tr h="370840">
                    <a:tc>
                      <a:txBody>
                        <a:bodyPr/>
                        <a:lstStyle/>
                        <a:p>
                          <a:pPr algn="ctr"/>
                          <a:r>
                            <a:rPr sz="1600">
                              <a:latin typeface="Cambria Math"/>
                            </a:rPr>
                            <a:t>10</a:t>
                          </a:r>
                        </a:p>
                      </a:txBody>
                      <a:tcPr/>
                    </a:tc>
                    <a:tc>
                      <a:txBody>
                        <a:bodyPr/>
                        <a:lstStyle/>
                        <a:p>
                          <a:pPr algn="ctr"/>
                          <a:r>
                            <a:rPr sz="1600">
                              <a:latin typeface="Cambria Math"/>
                            </a:rPr>
                            <a:t>4.9</a:t>
                          </a:r>
                        </a:p>
                      </a:txBody>
                      <a:tcPr/>
                    </a:tc>
                    <a:tc>
                      <a:txBody>
                        <a:bodyPr/>
                        <a:lstStyle/>
                        <a:p>
                          <a:pPr algn="ctr"/>
                          <a:r>
                            <a:rPr sz="1600">
                              <a:latin typeface="Cambria Math"/>
                            </a:rPr>
                            <a:t>4.839</a:t>
                          </a:r>
                        </a:p>
                      </a:txBody>
                      <a:tcPr/>
                    </a:tc>
                    <a:tc>
                      <a:txBody>
                        <a:bodyPr/>
                        <a:lstStyle/>
                        <a:p>
                          <a:pPr algn="ctr"/>
                          <a:r>
                            <a:rPr sz="1600">
                              <a:latin typeface="Cambria Math"/>
                            </a:rPr>
                            <a:t>0.061</a:t>
                          </a:r>
                        </a:p>
                      </a:txBody>
                      <a:tcPr/>
                    </a:tc>
                    <a:extLst>
                      <a:ext uri="{0D108BD9-81ED-4DB2-BD59-A6C34878D82A}">
                        <a16:rowId xmlns:a16="http://schemas.microsoft.com/office/drawing/2014/main" val="10006"/>
                      </a:ext>
                    </a:extLst>
                  </a:tr>
                  <a:tr h="370840">
                    <a:tc>
                      <a:txBody>
                        <a:bodyPr/>
                        <a:lstStyle/>
                        <a:p>
                          <a:pPr algn="ctr"/>
                          <a:r>
                            <a:rPr sz="1600">
                              <a:latin typeface="Cambria Math"/>
                            </a:rPr>
                            <a:t>11</a:t>
                          </a:r>
                        </a:p>
                      </a:txBody>
                      <a:tcPr/>
                    </a:tc>
                    <a:tc>
                      <a:txBody>
                        <a:bodyPr/>
                        <a:lstStyle/>
                        <a:p>
                          <a:pPr algn="ctr"/>
                          <a:r>
                            <a:rPr sz="1600">
                              <a:latin typeface="Cambria Math"/>
                            </a:rPr>
                            <a:t>5.2</a:t>
                          </a:r>
                        </a:p>
                      </a:txBody>
                      <a:tcPr/>
                    </a:tc>
                    <a:tc>
                      <a:txBody>
                        <a:bodyPr/>
                        <a:lstStyle/>
                        <a:p>
                          <a:pPr algn="ctr"/>
                          <a:r>
                            <a:rPr sz="1600">
                              <a:latin typeface="Cambria Math"/>
                            </a:rPr>
                            <a:t>5.704</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−0.504</m:t>
                                </m:r>
                              </m:oMath>
                            </m:oMathPara>
                          </a14:m>
                          <a:endParaRPr/>
                        </a:p>
                      </a:txBody>
                      <a:tcPr/>
                    </a:tc>
                    <a:extLst>
                      <a:ext uri="{0D108BD9-81ED-4DB2-BD59-A6C34878D82A}">
                        <a16:rowId xmlns:a16="http://schemas.microsoft.com/office/drawing/2014/main" val="10007"/>
                      </a:ext>
                    </a:extLst>
                  </a:tr>
                  <a:tr h="370840">
                    <a:tc>
                      <a:txBody>
                        <a:bodyPr/>
                        <a:lstStyle/>
                        <a:p>
                          <a:pPr algn="ctr"/>
                          <a:r>
                            <a:rPr sz="1600">
                              <a:latin typeface="Cambria Math"/>
                            </a:rPr>
                            <a:t>12</a:t>
                          </a:r>
                        </a:p>
                      </a:txBody>
                      <a:tcPr/>
                    </a:tc>
                    <a:tc>
                      <a:txBody>
                        <a:bodyPr/>
                        <a:lstStyle/>
                        <a:p>
                          <a:pPr algn="ctr"/>
                          <a:r>
                            <a:rPr sz="1600">
                              <a:latin typeface="Cambria Math"/>
                            </a:rPr>
                            <a:t>6.0</a:t>
                          </a:r>
                        </a:p>
                      </a:txBody>
                      <a:tcPr/>
                    </a:tc>
                    <a:tc>
                      <a:txBody>
                        <a:bodyPr/>
                        <a:lstStyle/>
                        <a:p>
                          <a:pPr algn="ctr"/>
                          <a:r>
                            <a:rPr sz="1600">
                              <a:latin typeface="Cambria Math"/>
                            </a:rPr>
                            <a:t>6.569</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−0.569</m:t>
                                </m:r>
                              </m:oMath>
                            </m:oMathPara>
                          </a14:m>
                          <a:endParaRPr/>
                        </a:p>
                      </a:txBody>
                      <a:tcPr/>
                    </a:tc>
                    <a:extLst>
                      <a:ext uri="{0D108BD9-81ED-4DB2-BD59-A6C34878D82A}">
                        <a16:rowId xmlns:a16="http://schemas.microsoft.com/office/drawing/2014/main" val="10008"/>
                      </a:ext>
                    </a:extLst>
                  </a:tr>
                  <a:tr h="370840">
                    <a:tc>
                      <a:txBody>
                        <a:bodyPr/>
                        <a:lstStyle/>
                        <a:p>
                          <a:pPr algn="ctr"/>
                          <a:r>
                            <a:rPr sz="1600">
                              <a:latin typeface="Cambria Math"/>
                            </a:rPr>
                            <a:t>13</a:t>
                          </a:r>
                        </a:p>
                      </a:txBody>
                      <a:tcPr/>
                    </a:tc>
                    <a:tc>
                      <a:txBody>
                        <a:bodyPr/>
                        <a:lstStyle/>
                        <a:p>
                          <a:pPr algn="ctr"/>
                          <a:r>
                            <a:rPr sz="1600">
                              <a:latin typeface="Cambria Math"/>
                            </a:rPr>
                            <a:t>7.1</a:t>
                          </a:r>
                        </a:p>
                      </a:txBody>
                      <a:tcPr/>
                    </a:tc>
                    <a:tc>
                      <a:txBody>
                        <a:bodyPr/>
                        <a:lstStyle/>
                        <a:p>
                          <a:pPr algn="ctr"/>
                          <a:r>
                            <a:rPr sz="1600">
                              <a:latin typeface="Cambria Math"/>
                            </a:rPr>
                            <a:t>7.434</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−0.334</m:t>
                                </m:r>
                              </m:oMath>
                            </m:oMathPara>
                          </a14:m>
                          <a:endParaRPr/>
                        </a:p>
                      </a:txBody>
                      <a:tcPr/>
                    </a:tc>
                    <a:extLst>
                      <a:ext uri="{0D108BD9-81ED-4DB2-BD59-A6C34878D82A}">
                        <a16:rowId xmlns:a16="http://schemas.microsoft.com/office/drawing/2014/main" val="10009"/>
                      </a:ext>
                    </a:extLst>
                  </a:tr>
                  <a:tr h="370840">
                    <a:tc>
                      <a:txBody>
                        <a:bodyPr/>
                        <a:lstStyle/>
                        <a:p>
                          <a:pPr algn="ctr"/>
                          <a:r>
                            <a:rPr sz="1600">
                              <a:latin typeface="Cambria Math"/>
                            </a:rPr>
                            <a:t>14</a:t>
                          </a:r>
                        </a:p>
                      </a:txBody>
                      <a:tcPr/>
                    </a:tc>
                    <a:tc>
                      <a:txBody>
                        <a:bodyPr/>
                        <a:lstStyle/>
                        <a:p>
                          <a:pPr algn="ctr"/>
                          <a:r>
                            <a:rPr sz="1600">
                              <a:latin typeface="Cambria Math"/>
                            </a:rPr>
                            <a:t>8.5</a:t>
                          </a:r>
                        </a:p>
                      </a:txBody>
                      <a:tcPr/>
                    </a:tc>
                    <a:tc>
                      <a:txBody>
                        <a:bodyPr/>
                        <a:lstStyle/>
                        <a:p>
                          <a:pPr algn="ctr"/>
                          <a:r>
                            <a:rPr sz="1600">
                              <a:latin typeface="Cambria Math"/>
                            </a:rPr>
                            <a:t>8.299</a:t>
                          </a:r>
                        </a:p>
                      </a:txBody>
                      <a:tcPr/>
                    </a:tc>
                    <a:tc>
                      <a:txBody>
                        <a:bodyPr/>
                        <a:lstStyle/>
                        <a:p>
                          <a:pPr algn="ctr"/>
                          <a:r>
                            <a:rPr sz="1600">
                              <a:latin typeface="Cambria Math"/>
                            </a:rPr>
                            <a:t>0.201</a:t>
                          </a:r>
                        </a:p>
                      </a:txBody>
                      <a:tcPr/>
                    </a:tc>
                    <a:extLst>
                      <a:ext uri="{0D108BD9-81ED-4DB2-BD59-A6C34878D82A}">
                        <a16:rowId xmlns:a16="http://schemas.microsoft.com/office/drawing/2014/main" val="10010"/>
                      </a:ext>
                    </a:extLst>
                  </a:tr>
                  <a:tr h="370840">
                    <a:tc>
                      <a:txBody>
                        <a:bodyPr/>
                        <a:lstStyle/>
                        <a:p>
                          <a:pPr algn="ctr"/>
                          <a:r>
                            <a:rPr sz="1600">
                              <a:latin typeface="Cambria Math"/>
                            </a:rPr>
                            <a:t>15</a:t>
                          </a:r>
                        </a:p>
                      </a:txBody>
                      <a:tcPr/>
                    </a:tc>
                    <a:tc>
                      <a:txBody>
                        <a:bodyPr/>
                        <a:lstStyle/>
                        <a:p>
                          <a:pPr algn="ctr"/>
                          <a:r>
                            <a:rPr sz="1600">
                              <a:latin typeface="Cambria Math"/>
                            </a:rPr>
                            <a:t>9.7</a:t>
                          </a:r>
                        </a:p>
                      </a:txBody>
                      <a:tcPr/>
                    </a:tc>
                    <a:tc>
                      <a:txBody>
                        <a:bodyPr/>
                        <a:lstStyle/>
                        <a:p>
                          <a:pPr algn="ctr"/>
                          <a:r>
                            <a:rPr sz="1600">
                              <a:latin typeface="Cambria Math"/>
                            </a:rPr>
                            <a:t>9.164</a:t>
                          </a:r>
                        </a:p>
                      </a:txBody>
                      <a:tcPr/>
                    </a:tc>
                    <a:tc>
                      <a:txBody>
                        <a:bodyPr/>
                        <a:lstStyle/>
                        <a:p>
                          <a:pPr algn="ctr"/>
                          <a:r>
                            <a:rPr sz="1600">
                              <a:latin typeface="Cambria Math"/>
                            </a:rPr>
                            <a:t>0.536</a:t>
                          </a:r>
                        </a:p>
                      </a:txBody>
                      <a:tcPr/>
                    </a:tc>
                    <a:extLst>
                      <a:ext uri="{0D108BD9-81ED-4DB2-BD59-A6C34878D82A}">
                        <a16:rowId xmlns:a16="http://schemas.microsoft.com/office/drawing/2014/main" val="10011"/>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44500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xmlns:a14="http://schemas.microsoft.com/office/drawing/2010/main" val="20000"/>
                        </a:ext>
                      </a:extLst>
                    </a:gridCol>
                    <a:gridCol w="2057400">
                      <a:extLst>
                        <a:ext uri="{9D8B030D-6E8A-4147-A177-3AD203B41FA5}">
                          <a16:colId xmlns:a16="http://schemas.microsoft.com/office/drawing/2014/main" xmlns="" xmlns:a14="http://schemas.microsoft.com/office/drawing/2010/main" val="20001"/>
                        </a:ext>
                      </a:extLst>
                    </a:gridCol>
                    <a:gridCol w="2057400">
                      <a:extLst>
                        <a:ext uri="{9D8B030D-6E8A-4147-A177-3AD203B41FA5}">
                          <a16:colId xmlns:a16="http://schemas.microsoft.com/office/drawing/2014/main" xmlns="" xmlns:a14="http://schemas.microsoft.com/office/drawing/2010/main" val="20002"/>
                        </a:ext>
                      </a:extLst>
                    </a:gridCol>
                    <a:gridCol w="2057400">
                      <a:extLst>
                        <a:ext uri="{9D8B030D-6E8A-4147-A177-3AD203B41FA5}">
                          <a16:colId xmlns:a16="http://schemas.microsoft.com/office/drawing/2014/main" xmlns="" xmlns:a14="http://schemas.microsoft.com/office/drawing/2010/main" val="20003"/>
                        </a:ext>
                      </a:extLst>
                    </a:gridCol>
                  </a:tblGrid>
                  <a:tr h="370840">
                    <a:tc gridSpan="4">
                      <a:txBody>
                        <a:bodyPr/>
                        <a:lstStyle/>
                        <a:p>
                          <a:pPr algn="ctr">
                            <a:defRPr sz="1800" b="1"/>
                          </a:pPr>
                          <a:r>
                            <a:t>Predicted Values and Residuals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endParaRPr lang="en-US"/>
                        </a:p>
                      </a:txBody>
                      <a:tcPr>
                        <a:blipFill>
                          <a:blip r:embed="rId2"/>
                          <a:stretch>
                            <a:fillRect l="-592" t="-108197" r="-300888" b="-1008197"/>
                          </a:stretch>
                        </a:blipFill>
                      </a:tcPr>
                    </a:tc>
                    <a:tc>
                      <a:txBody>
                        <a:bodyPr/>
                        <a:lstStyle/>
                        <a:p>
                          <a:endParaRPr lang="en-US"/>
                        </a:p>
                      </a:txBody>
                      <a:tcPr>
                        <a:blipFill>
                          <a:blip r:embed="rId2"/>
                          <a:stretch>
                            <a:fillRect l="-100890" t="-108197" r="-201780" b="-1008197"/>
                          </a:stretch>
                        </a:blipFill>
                      </a:tcPr>
                    </a:tc>
                    <a:tc>
                      <a:txBody>
                        <a:bodyPr/>
                        <a:lstStyle/>
                        <a:p>
                          <a:endParaRPr lang="en-US"/>
                        </a:p>
                      </a:txBody>
                      <a:tcPr>
                        <a:blipFill>
                          <a:blip r:embed="rId2"/>
                          <a:stretch>
                            <a:fillRect l="-200296" t="-108197" r="-101183" b="-1008197"/>
                          </a:stretch>
                        </a:blipFill>
                      </a:tcPr>
                    </a:tc>
                    <a:tc>
                      <a:txBody>
                        <a:bodyPr/>
                        <a:lstStyle/>
                        <a:p>
                          <a:endParaRPr lang="en-US"/>
                        </a:p>
                      </a:txBody>
                      <a:tcPr>
                        <a:blipFill>
                          <a:blip r:embed="rId2"/>
                          <a:stretch>
                            <a:fillRect l="-301187" t="-108197" r="-1484" b="-1008197"/>
                          </a:stretch>
                        </a:blipFill>
                      </a:tcPr>
                    </a:tc>
                    <a:extLst>
                      <a:ext uri="{0D108BD9-81ED-4DB2-BD59-A6C34878D82A}">
                        <a16:rowId xmlns:a16="http://schemas.microsoft.com/office/drawing/2014/main" xmlns="" xmlns:a14="http://schemas.microsoft.com/office/drawing/2010/main" val="10001"/>
                      </a:ext>
                    </a:extLst>
                  </a:tr>
                  <a:tr h="370840">
                    <a:tc>
                      <a:txBody>
                        <a:bodyPr/>
                        <a:lstStyle/>
                        <a:p>
                          <a:pPr algn="ctr"/>
                          <a:r>
                            <a:rPr sz="1600">
                              <a:latin typeface="Cambria Math"/>
                            </a:rPr>
                            <a:t>6</a:t>
                          </a:r>
                        </a:p>
                      </a:txBody>
                      <a:tcPr/>
                    </a:tc>
                    <a:tc>
                      <a:txBody>
                        <a:bodyPr/>
                        <a:lstStyle/>
                        <a:p>
                          <a:pPr algn="ctr"/>
                          <a:r>
                            <a:rPr sz="1600">
                              <a:latin typeface="Cambria Math"/>
                            </a:rPr>
                            <a:t>1.3</a:t>
                          </a:r>
                        </a:p>
                      </a:txBody>
                      <a:tcPr/>
                    </a:tc>
                    <a:tc>
                      <a:txBody>
                        <a:bodyPr/>
                        <a:lstStyle/>
                        <a:p>
                          <a:pPr algn="ctr"/>
                          <a:r>
                            <a:rPr sz="1600">
                              <a:latin typeface="Cambria Math"/>
                            </a:rPr>
                            <a:t>1.379</a:t>
                          </a:r>
                        </a:p>
                      </a:txBody>
                      <a:tcPr/>
                    </a:tc>
                    <a:tc>
                      <a:txBody>
                        <a:bodyPr/>
                        <a:lstStyle/>
                        <a:p>
                          <a:endParaRPr lang="en-US"/>
                        </a:p>
                      </a:txBody>
                      <a:tcPr>
                        <a:blipFill>
                          <a:blip r:embed="rId2"/>
                          <a:stretch>
                            <a:fillRect l="-301187" t="-208197" r="-1484" b="-908197"/>
                          </a:stretch>
                        </a:blipFill>
                      </a:tcPr>
                    </a:tc>
                    <a:extLst>
                      <a:ext uri="{0D108BD9-81ED-4DB2-BD59-A6C34878D82A}">
                        <a16:rowId xmlns:a16="http://schemas.microsoft.com/office/drawing/2014/main" xmlns="" xmlns:a14="http://schemas.microsoft.com/office/drawing/2010/main" val="10002"/>
                      </a:ext>
                    </a:extLst>
                  </a:tr>
                  <a:tr h="370840">
                    <a:tc>
                      <a:txBody>
                        <a:bodyPr/>
                        <a:lstStyle/>
                        <a:p>
                          <a:pPr algn="ctr"/>
                          <a:r>
                            <a:rPr sz="1600">
                              <a:latin typeface="Cambria Math"/>
                            </a:rPr>
                            <a:t>7</a:t>
                          </a:r>
                        </a:p>
                      </a:txBody>
                      <a:tcPr/>
                    </a:tc>
                    <a:tc>
                      <a:txBody>
                        <a:bodyPr/>
                        <a:lstStyle/>
                        <a:p>
                          <a:pPr algn="ctr"/>
                          <a:r>
                            <a:rPr sz="1600">
                              <a:latin typeface="Cambria Math"/>
                            </a:rPr>
                            <a:t>2.2</a:t>
                          </a:r>
                        </a:p>
                      </a:txBody>
                      <a:tcPr/>
                    </a:tc>
                    <a:tc>
                      <a:txBody>
                        <a:bodyPr/>
                        <a:lstStyle/>
                        <a:p>
                          <a:pPr algn="ctr"/>
                          <a:r>
                            <a:rPr sz="1600">
                              <a:latin typeface="Cambria Math"/>
                            </a:rPr>
                            <a:t>2.244</a:t>
                          </a:r>
                        </a:p>
                      </a:txBody>
                      <a:tcPr/>
                    </a:tc>
                    <a:tc>
                      <a:txBody>
                        <a:bodyPr/>
                        <a:lstStyle/>
                        <a:p>
                          <a:endParaRPr lang="en-US"/>
                        </a:p>
                      </a:txBody>
                      <a:tcPr>
                        <a:blipFill>
                          <a:blip r:embed="rId2"/>
                          <a:stretch>
                            <a:fillRect l="-301187" t="-308197" r="-1484" b="-808197"/>
                          </a:stretch>
                        </a:blipFill>
                      </a:tcPr>
                    </a:tc>
                    <a:extLst>
                      <a:ext uri="{0D108BD9-81ED-4DB2-BD59-A6C34878D82A}">
                        <a16:rowId xmlns:a16="http://schemas.microsoft.com/office/drawing/2014/main" xmlns="" xmlns:a14="http://schemas.microsoft.com/office/drawing/2010/main" val="10003"/>
                      </a:ext>
                    </a:extLst>
                  </a:tr>
                  <a:tr h="370840">
                    <a:tc>
                      <a:txBody>
                        <a:bodyPr/>
                        <a:lstStyle/>
                        <a:p>
                          <a:pPr algn="ctr"/>
                          <a:r>
                            <a:rPr sz="1600">
                              <a:latin typeface="Cambria Math"/>
                            </a:rPr>
                            <a:t>8</a:t>
                          </a:r>
                        </a:p>
                      </a:txBody>
                      <a:tcPr/>
                    </a:tc>
                    <a:tc>
                      <a:txBody>
                        <a:bodyPr/>
                        <a:lstStyle/>
                        <a:p>
                          <a:pPr algn="ctr"/>
                          <a:r>
                            <a:rPr sz="1600">
                              <a:latin typeface="Cambria Math"/>
                            </a:rPr>
                            <a:t>3.7</a:t>
                          </a:r>
                        </a:p>
                      </a:txBody>
                      <a:tcPr/>
                    </a:tc>
                    <a:tc>
                      <a:txBody>
                        <a:bodyPr/>
                        <a:lstStyle/>
                        <a:p>
                          <a:pPr algn="ctr"/>
                          <a:r>
                            <a:rPr sz="1600">
                              <a:latin typeface="Cambria Math"/>
                            </a:rPr>
                            <a:t>3.109</a:t>
                          </a:r>
                        </a:p>
                      </a:txBody>
                      <a:tcPr/>
                    </a:tc>
                    <a:tc>
                      <a:txBody>
                        <a:bodyPr/>
                        <a:lstStyle/>
                        <a:p>
                          <a:pPr algn="ctr"/>
                          <a:r>
                            <a:rPr sz="1600">
                              <a:latin typeface="Cambria Math"/>
                            </a:rPr>
                            <a:t>0.591</a:t>
                          </a:r>
                        </a:p>
                      </a:txBody>
                      <a:tcPr/>
                    </a:tc>
                    <a:extLst>
                      <a:ext uri="{0D108BD9-81ED-4DB2-BD59-A6C34878D82A}">
                        <a16:rowId xmlns:a16="http://schemas.microsoft.com/office/drawing/2014/main" xmlns="" xmlns:a14="http://schemas.microsoft.com/office/drawing/2010/main" val="10004"/>
                      </a:ext>
                    </a:extLst>
                  </a:tr>
                  <a:tr h="370840">
                    <a:tc>
                      <a:txBody>
                        <a:bodyPr/>
                        <a:lstStyle/>
                        <a:p>
                          <a:pPr algn="ctr"/>
                          <a:r>
                            <a:rPr sz="1600">
                              <a:latin typeface="Cambria Math"/>
                            </a:rPr>
                            <a:t>9</a:t>
                          </a:r>
                        </a:p>
                      </a:txBody>
                      <a:tcPr/>
                    </a:tc>
                    <a:tc>
                      <a:txBody>
                        <a:bodyPr/>
                        <a:lstStyle/>
                        <a:p>
                          <a:pPr algn="ctr"/>
                          <a:r>
                            <a:rPr sz="1600">
                              <a:latin typeface="Cambria Math"/>
                            </a:rPr>
                            <a:t>4.1</a:t>
                          </a:r>
                        </a:p>
                      </a:txBody>
                      <a:tcPr/>
                    </a:tc>
                    <a:tc>
                      <a:txBody>
                        <a:bodyPr/>
                        <a:lstStyle/>
                        <a:p>
                          <a:pPr algn="ctr"/>
                          <a:r>
                            <a:rPr sz="1600">
                              <a:latin typeface="Cambria Math"/>
                            </a:rPr>
                            <a:t>3.974</a:t>
                          </a:r>
                        </a:p>
                      </a:txBody>
                      <a:tcPr/>
                    </a:tc>
                    <a:tc>
                      <a:txBody>
                        <a:bodyPr/>
                        <a:lstStyle/>
                        <a:p>
                          <a:pPr algn="ctr"/>
                          <a:r>
                            <a:rPr sz="1600">
                              <a:latin typeface="Cambria Math"/>
                            </a:rPr>
                            <a:t>0.126</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r>
                            <a:rPr sz="1600">
                              <a:latin typeface="Cambria Math"/>
                            </a:rPr>
                            <a:t>10</a:t>
                          </a:r>
                        </a:p>
                      </a:txBody>
                      <a:tcPr/>
                    </a:tc>
                    <a:tc>
                      <a:txBody>
                        <a:bodyPr/>
                        <a:lstStyle/>
                        <a:p>
                          <a:pPr algn="ctr"/>
                          <a:r>
                            <a:rPr sz="1600">
                              <a:latin typeface="Cambria Math"/>
                            </a:rPr>
                            <a:t>4.9</a:t>
                          </a:r>
                        </a:p>
                      </a:txBody>
                      <a:tcPr/>
                    </a:tc>
                    <a:tc>
                      <a:txBody>
                        <a:bodyPr/>
                        <a:lstStyle/>
                        <a:p>
                          <a:pPr algn="ctr"/>
                          <a:r>
                            <a:rPr sz="1600">
                              <a:latin typeface="Cambria Math"/>
                            </a:rPr>
                            <a:t>4.839</a:t>
                          </a:r>
                        </a:p>
                      </a:txBody>
                      <a:tcPr/>
                    </a:tc>
                    <a:tc>
                      <a:txBody>
                        <a:bodyPr/>
                        <a:lstStyle/>
                        <a:p>
                          <a:pPr algn="ctr"/>
                          <a:r>
                            <a:rPr sz="1600">
                              <a:latin typeface="Cambria Math"/>
                            </a:rPr>
                            <a:t>0.061</a:t>
                          </a:r>
                        </a:p>
                      </a:txBody>
                      <a:tcPr/>
                    </a:tc>
                    <a:extLst>
                      <a:ext uri="{0D108BD9-81ED-4DB2-BD59-A6C34878D82A}">
                        <a16:rowId xmlns:a16="http://schemas.microsoft.com/office/drawing/2014/main" xmlns="" xmlns:a14="http://schemas.microsoft.com/office/drawing/2010/main" val="10006"/>
                      </a:ext>
                    </a:extLst>
                  </a:tr>
                  <a:tr h="370840">
                    <a:tc>
                      <a:txBody>
                        <a:bodyPr/>
                        <a:lstStyle/>
                        <a:p>
                          <a:pPr algn="ctr"/>
                          <a:r>
                            <a:rPr sz="1600">
                              <a:latin typeface="Cambria Math"/>
                            </a:rPr>
                            <a:t>11</a:t>
                          </a:r>
                        </a:p>
                      </a:txBody>
                      <a:tcPr/>
                    </a:tc>
                    <a:tc>
                      <a:txBody>
                        <a:bodyPr/>
                        <a:lstStyle/>
                        <a:p>
                          <a:pPr algn="ctr"/>
                          <a:r>
                            <a:rPr sz="1600">
                              <a:latin typeface="Cambria Math"/>
                            </a:rPr>
                            <a:t>5.2</a:t>
                          </a:r>
                        </a:p>
                      </a:txBody>
                      <a:tcPr/>
                    </a:tc>
                    <a:tc>
                      <a:txBody>
                        <a:bodyPr/>
                        <a:lstStyle/>
                        <a:p>
                          <a:pPr algn="ctr"/>
                          <a:r>
                            <a:rPr sz="1600">
                              <a:latin typeface="Cambria Math"/>
                            </a:rPr>
                            <a:t>5.704</a:t>
                          </a:r>
                        </a:p>
                      </a:txBody>
                      <a:tcPr/>
                    </a:tc>
                    <a:tc>
                      <a:txBody>
                        <a:bodyPr/>
                        <a:lstStyle/>
                        <a:p>
                          <a:endParaRPr lang="en-US"/>
                        </a:p>
                      </a:txBody>
                      <a:tcPr>
                        <a:blipFill>
                          <a:blip r:embed="rId2"/>
                          <a:stretch>
                            <a:fillRect l="-301187" t="-706557" r="-1484" b="-409836"/>
                          </a:stretch>
                        </a:blipFill>
                      </a:tcPr>
                    </a:tc>
                    <a:extLst>
                      <a:ext uri="{0D108BD9-81ED-4DB2-BD59-A6C34878D82A}">
                        <a16:rowId xmlns:a16="http://schemas.microsoft.com/office/drawing/2014/main" xmlns="" xmlns:a14="http://schemas.microsoft.com/office/drawing/2010/main" val="10007"/>
                      </a:ext>
                    </a:extLst>
                  </a:tr>
                  <a:tr h="370840">
                    <a:tc>
                      <a:txBody>
                        <a:bodyPr/>
                        <a:lstStyle/>
                        <a:p>
                          <a:pPr algn="ctr"/>
                          <a:r>
                            <a:rPr sz="1600">
                              <a:latin typeface="Cambria Math"/>
                            </a:rPr>
                            <a:t>12</a:t>
                          </a:r>
                        </a:p>
                      </a:txBody>
                      <a:tcPr/>
                    </a:tc>
                    <a:tc>
                      <a:txBody>
                        <a:bodyPr/>
                        <a:lstStyle/>
                        <a:p>
                          <a:pPr algn="ctr"/>
                          <a:r>
                            <a:rPr sz="1600">
                              <a:latin typeface="Cambria Math"/>
                            </a:rPr>
                            <a:t>6.0</a:t>
                          </a:r>
                        </a:p>
                      </a:txBody>
                      <a:tcPr/>
                    </a:tc>
                    <a:tc>
                      <a:txBody>
                        <a:bodyPr/>
                        <a:lstStyle/>
                        <a:p>
                          <a:pPr algn="ctr"/>
                          <a:r>
                            <a:rPr sz="1600">
                              <a:latin typeface="Cambria Math"/>
                            </a:rPr>
                            <a:t>6.569</a:t>
                          </a:r>
                        </a:p>
                      </a:txBody>
                      <a:tcPr/>
                    </a:tc>
                    <a:tc>
                      <a:txBody>
                        <a:bodyPr/>
                        <a:lstStyle/>
                        <a:p>
                          <a:endParaRPr lang="en-US"/>
                        </a:p>
                      </a:txBody>
                      <a:tcPr>
                        <a:blipFill>
                          <a:blip r:embed="rId2"/>
                          <a:stretch>
                            <a:fillRect l="-301187" t="-806557" r="-1484" b="-309836"/>
                          </a:stretch>
                        </a:blipFill>
                      </a:tcPr>
                    </a:tc>
                    <a:extLst>
                      <a:ext uri="{0D108BD9-81ED-4DB2-BD59-A6C34878D82A}">
                        <a16:rowId xmlns:a16="http://schemas.microsoft.com/office/drawing/2014/main" xmlns="" xmlns:a14="http://schemas.microsoft.com/office/drawing/2010/main" val="10008"/>
                      </a:ext>
                    </a:extLst>
                  </a:tr>
                  <a:tr h="370840">
                    <a:tc>
                      <a:txBody>
                        <a:bodyPr/>
                        <a:lstStyle/>
                        <a:p>
                          <a:pPr algn="ctr"/>
                          <a:r>
                            <a:rPr sz="1600">
                              <a:latin typeface="Cambria Math"/>
                            </a:rPr>
                            <a:t>13</a:t>
                          </a:r>
                        </a:p>
                      </a:txBody>
                      <a:tcPr/>
                    </a:tc>
                    <a:tc>
                      <a:txBody>
                        <a:bodyPr/>
                        <a:lstStyle/>
                        <a:p>
                          <a:pPr algn="ctr"/>
                          <a:r>
                            <a:rPr sz="1600">
                              <a:latin typeface="Cambria Math"/>
                            </a:rPr>
                            <a:t>7.1</a:t>
                          </a:r>
                        </a:p>
                      </a:txBody>
                      <a:tcPr/>
                    </a:tc>
                    <a:tc>
                      <a:txBody>
                        <a:bodyPr/>
                        <a:lstStyle/>
                        <a:p>
                          <a:pPr algn="ctr"/>
                          <a:r>
                            <a:rPr sz="1600">
                              <a:latin typeface="Cambria Math"/>
                            </a:rPr>
                            <a:t>7.434</a:t>
                          </a:r>
                        </a:p>
                      </a:txBody>
                      <a:tcPr/>
                    </a:tc>
                    <a:tc>
                      <a:txBody>
                        <a:bodyPr/>
                        <a:lstStyle/>
                        <a:p>
                          <a:endParaRPr lang="en-US"/>
                        </a:p>
                      </a:txBody>
                      <a:tcPr>
                        <a:blipFill>
                          <a:blip r:embed="rId2"/>
                          <a:stretch>
                            <a:fillRect l="-301187" t="-906557" r="-1484" b="-209836"/>
                          </a:stretch>
                        </a:blipFill>
                      </a:tcPr>
                    </a:tc>
                    <a:extLst>
                      <a:ext uri="{0D108BD9-81ED-4DB2-BD59-A6C34878D82A}">
                        <a16:rowId xmlns:a16="http://schemas.microsoft.com/office/drawing/2014/main" xmlns="" xmlns:a14="http://schemas.microsoft.com/office/drawing/2010/main" val="10009"/>
                      </a:ext>
                    </a:extLst>
                  </a:tr>
                  <a:tr h="370840">
                    <a:tc>
                      <a:txBody>
                        <a:bodyPr/>
                        <a:lstStyle/>
                        <a:p>
                          <a:pPr algn="ctr"/>
                          <a:r>
                            <a:rPr sz="1600">
                              <a:latin typeface="Cambria Math"/>
                            </a:rPr>
                            <a:t>14</a:t>
                          </a:r>
                        </a:p>
                      </a:txBody>
                      <a:tcPr/>
                    </a:tc>
                    <a:tc>
                      <a:txBody>
                        <a:bodyPr/>
                        <a:lstStyle/>
                        <a:p>
                          <a:pPr algn="ctr"/>
                          <a:r>
                            <a:rPr sz="1600">
                              <a:latin typeface="Cambria Math"/>
                            </a:rPr>
                            <a:t>8.5</a:t>
                          </a:r>
                        </a:p>
                      </a:txBody>
                      <a:tcPr/>
                    </a:tc>
                    <a:tc>
                      <a:txBody>
                        <a:bodyPr/>
                        <a:lstStyle/>
                        <a:p>
                          <a:pPr algn="ctr"/>
                          <a:r>
                            <a:rPr sz="1600">
                              <a:latin typeface="Cambria Math"/>
                            </a:rPr>
                            <a:t>8.299</a:t>
                          </a:r>
                        </a:p>
                      </a:txBody>
                      <a:tcPr/>
                    </a:tc>
                    <a:tc>
                      <a:txBody>
                        <a:bodyPr/>
                        <a:lstStyle/>
                        <a:p>
                          <a:pPr algn="ctr"/>
                          <a:r>
                            <a:rPr sz="1600">
                              <a:latin typeface="Cambria Math"/>
                            </a:rPr>
                            <a:t>0.201</a:t>
                          </a:r>
                        </a:p>
                      </a:txBody>
                      <a:tcPr/>
                    </a:tc>
                    <a:extLst>
                      <a:ext uri="{0D108BD9-81ED-4DB2-BD59-A6C34878D82A}">
                        <a16:rowId xmlns:a16="http://schemas.microsoft.com/office/drawing/2014/main" xmlns="" xmlns:a14="http://schemas.microsoft.com/office/drawing/2010/main" val="10010"/>
                      </a:ext>
                    </a:extLst>
                  </a:tr>
                  <a:tr h="370840">
                    <a:tc>
                      <a:txBody>
                        <a:bodyPr/>
                        <a:lstStyle/>
                        <a:p>
                          <a:pPr algn="ctr"/>
                          <a:r>
                            <a:rPr sz="1600">
                              <a:latin typeface="Cambria Math"/>
                            </a:rPr>
                            <a:t>15</a:t>
                          </a:r>
                        </a:p>
                      </a:txBody>
                      <a:tcPr/>
                    </a:tc>
                    <a:tc>
                      <a:txBody>
                        <a:bodyPr/>
                        <a:lstStyle/>
                        <a:p>
                          <a:pPr algn="ctr"/>
                          <a:r>
                            <a:rPr sz="1600">
                              <a:latin typeface="Cambria Math"/>
                            </a:rPr>
                            <a:t>9.7</a:t>
                          </a:r>
                        </a:p>
                      </a:txBody>
                      <a:tcPr/>
                    </a:tc>
                    <a:tc>
                      <a:txBody>
                        <a:bodyPr/>
                        <a:lstStyle/>
                        <a:p>
                          <a:pPr algn="ctr"/>
                          <a:r>
                            <a:rPr sz="1600">
                              <a:latin typeface="Cambria Math"/>
                            </a:rPr>
                            <a:t>9.164</a:t>
                          </a:r>
                        </a:p>
                      </a:txBody>
                      <a:tcPr/>
                    </a:tc>
                    <a:tc>
                      <a:txBody>
                        <a:bodyPr/>
                        <a:lstStyle/>
                        <a:p>
                          <a:pPr algn="ctr"/>
                          <a:r>
                            <a:rPr sz="1600">
                              <a:latin typeface="Cambria Math"/>
                            </a:rPr>
                            <a:t>0.536</a:t>
                          </a:r>
                        </a:p>
                      </a:txBody>
                      <a:tcPr/>
                    </a:tc>
                    <a:extLst>
                      <a:ext uri="{0D108BD9-81ED-4DB2-BD59-A6C34878D82A}">
                        <a16:rowId xmlns:a16="http://schemas.microsoft.com/office/drawing/2014/main" xmlns="" xmlns:a14="http://schemas.microsoft.com/office/drawing/2010/main" val="10011"/>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Sum of Squared Errors (SSE)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261322"/>
              </a:xfrm>
            </p:spPr>
            <p:txBody>
              <a:bodyPr>
                <a:normAutofit/>
              </a:bodyPr>
              <a:lstStyle/>
              <a:p>
                <a:r>
                  <a:rPr sz="2800" dirty="0"/>
                  <a:t>The </a:t>
                </a:r>
                <a:r>
                  <a:rPr sz="2800" b="1" dirty="0"/>
                  <a:t>sum of squared errors</a:t>
                </a:r>
                <a:r>
                  <a:rPr sz="2800" dirty="0"/>
                  <a:t> (</a:t>
                </a:r>
                <a:r>
                  <a:rPr sz="2800" b="1" dirty="0"/>
                  <a:t>SSE</a:t>
                </a:r>
                <a:r>
                  <a:rPr sz="2800" dirty="0"/>
                  <a:t>) for a regression line is the sum of the squares of the residuals,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SSE</m:t>
                      </m:r>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𝑦</m:t>
                                      </m:r>
                                    </m:e>
                                  </m:acc>
                                </m:e>
                                <m:sub>
                                  <m:r>
                                    <a:rPr>
                                      <a:latin typeface="Cambria Math" panose="02040503050406030204" pitchFamily="18" charset="0"/>
                                    </a:rPr>
                                    <m:t>𝑖</m:t>
                                  </m:r>
                                </m:sub>
                              </m:sSub>
                            </m:e>
                          </m:d>
                        </m:e>
                        <m:sup>
                          <m:r>
                            <a:rPr>
                              <a:latin typeface="Cambria Math" panose="02040503050406030204" pitchFamily="18" charset="0"/>
                            </a:rPr>
                            <m:t>2</m:t>
                          </m:r>
                        </m:sup>
                      </m:sSup>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observed value of the response variable and</a:t>
                </a:r>
              </a:p>
              <a:p>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𝑦</m:t>
                            </m:r>
                          </m:e>
                        </m:acc>
                      </m:e>
                      <m:sub>
                        <m:r>
                          <a:rPr>
                            <a:latin typeface="Cambria Math" panose="02040503050406030204" pitchFamily="18" charset="0"/>
                          </a:rPr>
                          <m:t>𝑖</m:t>
                        </m:r>
                      </m:sub>
                    </m:sSub>
                  </m:oMath>
                </a14:m>
                <a:r>
                  <a:rPr sz="2800" dirty="0"/>
                  <a:t> is the predicted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dirty="0"/>
                  <a:t> using the least-squares regression model.</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261322"/>
              </a:xfrm>
              <a:blipFill>
                <a:blip r:embed="rId2" cstate="print"/>
                <a:stretch>
                  <a:fillRect l="-1328" t="-1481" r="-369" b="-444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12.3.2: Calculating the Sum of Squared Errors</a:t>
            </a:r>
          </a:p>
        </p:txBody>
      </p:sp>
      <p:sp>
        <p:nvSpPr>
          <p:cNvPr id="3" name="Text Placeholder 2"/>
          <p:cNvSpPr>
            <a:spLocks noGrp="1"/>
          </p:cNvSpPr>
          <p:nvPr>
            <p:ph type="body" sz="quarter" idx="10"/>
          </p:nvPr>
        </p:nvSpPr>
        <p:spPr/>
        <p:txBody>
          <a:bodyPr>
            <a:normAutofit/>
          </a:bodyPr>
          <a:lstStyle/>
          <a:p>
            <a:r>
              <a:rPr sz="2800"/>
              <a:t>Calculate the sum of squared errors, </a:t>
            </a:r>
            <a:r>
              <a:rPr sz="2800" b="1"/>
              <a:t>SSE</a:t>
            </a:r>
            <a:r>
              <a:rPr sz="2800"/>
              <a:t>, for the data regarding children's ages and reading levels from the previous 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12.3.2: Calculating the Sum of Squared Errors (cont.)</a:t>
            </a:r>
          </a:p>
        </p:txBody>
      </p:sp>
      <p:sp>
        <p:nvSpPr>
          <p:cNvPr id="3" name="Text Placeholder 2"/>
          <p:cNvSpPr>
            <a:spLocks noGrp="1"/>
          </p:cNvSpPr>
          <p:nvPr>
            <p:ph type="body" sz="quarter" idx="10"/>
          </p:nvPr>
        </p:nvSpPr>
        <p:spPr/>
        <p:txBody>
          <a:bodyPr>
            <a:normAutofit/>
          </a:bodyPr>
          <a:lstStyle/>
          <a:p>
            <a:r>
              <a:rPr sz="2800" b="1"/>
              <a:t>Solution</a:t>
            </a:r>
          </a:p>
          <a:p>
            <a:r>
              <a:rPr sz="2800"/>
              <a:t>Using the values we calculated in the previous example, we begin by squaring each residual, or error, as shown in the following table.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12.3.2: Calculating the Sum of Squared Errors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46583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t>Squared Errors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r>
                            <a:rPr sz="1600"/>
                            <a:t>Age (in Years), </a:t>
                          </a:r>
                          <a14:m>
                            <m:oMath xmlns:m="http://schemas.openxmlformats.org/officeDocument/2006/math">
                              <m:r>
                                <a:rPr sz="1600">
                                  <a:latin typeface="Cambria Math"/>
                                </a:rPr>
                                <m:t>𝑥</m:t>
                              </m:r>
                            </m:oMath>
                          </a14:m>
                          <a:endParaRPr sz="1600"/>
                        </a:p>
                      </a:txBody>
                      <a:tcPr/>
                    </a:tc>
                    <a:tc>
                      <a:txBody>
                        <a:bodyPr/>
                        <a:lstStyle/>
                        <a:p>
                          <a:pPr algn="ctr">
                            <a:defRPr sz="1600" b="1"/>
                          </a:pPr>
                          <a:r>
                            <a:rPr sz="1600"/>
                            <a:t>Reading Level, </a:t>
                          </a:r>
                          <a14:m>
                            <m:oMath xmlns:m="http://schemas.openxmlformats.org/officeDocument/2006/math">
                              <m:r>
                                <a:rPr sz="1600">
                                  <a:latin typeface="Cambria Math"/>
                                </a:rPr>
                                <m:t>𝑦</m:t>
                              </m:r>
                            </m:oMath>
                          </a14:m>
                          <a:endParaRPr sz="1600"/>
                        </a:p>
                      </a:txBody>
                      <a:tcPr/>
                    </a:tc>
                    <a:tc>
                      <a:txBody>
                        <a:bodyPr/>
                        <a:lstStyle/>
                        <a:p>
                          <a:pPr algn="ctr">
                            <a:defRPr sz="1600" b="1"/>
                          </a:pPr>
                          <a:r>
                            <a:rPr sz="1600"/>
                            <a:t>Predicted Value, </a:t>
                          </a:r>
                          <a14:m>
                            <m:oMath xmlns:m="http://schemas.openxmlformats.org/officeDocument/2006/math">
                              <m:acc>
                                <m:accPr>
                                  <m:chr m:val="̂"/>
                                  <m:ctrlPr>
                                    <a:rPr sz="1600" i="1">
                                      <a:latin typeface="Cambria Math" panose="02040503050406030204" pitchFamily="18" charset="0"/>
                                    </a:rPr>
                                  </m:ctrlPr>
                                </m:accPr>
                                <m:e>
                                  <m:r>
                                    <a:rPr sz="1600">
                                      <a:latin typeface="Cambria Math"/>
                                    </a:rPr>
                                    <m:t>𝑦</m:t>
                                  </m:r>
                                </m:e>
                              </m:acc>
                            </m:oMath>
                          </a14:m>
                          <a:endParaRPr sz="1600"/>
                        </a:p>
                      </a:txBody>
                      <a:tcPr/>
                    </a:tc>
                    <a:tc>
                      <a:txBody>
                        <a:bodyPr/>
                        <a:lstStyle/>
                        <a:p>
                          <a:pPr algn="ctr">
                            <a:defRPr sz="1600" b="1"/>
                          </a:pPr>
                          <a:r>
                            <a:rPr sz="1600"/>
                            <a:t>Residual, </a:t>
                          </a:r>
                          <a14:m>
                            <m:oMath xmlns:m="http://schemas.openxmlformats.org/officeDocument/2006/math">
                              <m:r>
                                <a:rPr sz="1600">
                                  <a:latin typeface="Cambria Math"/>
                                </a:rPr>
                                <m:t>𝑦</m:t>
                              </m:r>
                              <m:r>
                                <a:rPr sz="1600">
                                  <a:latin typeface="Cambria Math"/>
                                </a:rPr>
                                <m:t>−</m:t>
                              </m:r>
                              <m:acc>
                                <m:accPr>
                                  <m:chr m:val="̂"/>
                                  <m:ctrlPr>
                                    <a:rPr sz="1600" i="1">
                                      <a:latin typeface="Cambria Math" panose="02040503050406030204" pitchFamily="18" charset="0"/>
                                    </a:rPr>
                                  </m:ctrlPr>
                                </m:accPr>
                                <m:e>
                                  <m:r>
                                    <a:rPr sz="1600">
                                      <a:latin typeface="Cambria Math"/>
                                    </a:rPr>
                                    <m:t>𝑦</m:t>
                                  </m:r>
                                </m:e>
                              </m:acc>
                            </m:oMath>
                          </a14:m>
                          <a:endParaRPr sz="1600"/>
                        </a:p>
                      </a:txBody>
                      <a:tcPr/>
                    </a:tc>
                    <a:tc>
                      <a:txBody>
                        <a:bodyPr/>
                        <a:lstStyle/>
                        <a:p>
                          <a:pPr algn="ctr">
                            <a:defRPr sz="1600" b="1"/>
                          </a:pPr>
                          <a:r>
                            <a:rPr sz="1600"/>
                            <a:t>Squared Error, </a:t>
                          </a:r>
                          <a14:m>
                            <m:oMath xmlns:m="http://schemas.openxmlformats.org/officeDocument/2006/math">
                              <m:sSup>
                                <m:sSupPr>
                                  <m:ctrlPr>
                                    <a:rPr sz="1600" i="1">
                                      <a:latin typeface="Cambria Math" panose="02040503050406030204" pitchFamily="18" charset="0"/>
                                    </a:rPr>
                                  </m:ctrlPr>
                                </m:sSupPr>
                                <m:e>
                                  <m:d>
                                    <m:dPr>
                                      <m:ctrlPr>
                                        <a:rPr sz="1600" i="1">
                                          <a:latin typeface="Cambria Math" panose="02040503050406030204" pitchFamily="18" charset="0"/>
                                        </a:rPr>
                                      </m:ctrlPr>
                                    </m:dPr>
                                    <m:e>
                                      <m:r>
                                        <a:rPr sz="1600">
                                          <a:latin typeface="Cambria Math"/>
                                        </a:rPr>
                                        <m:t>𝑦</m:t>
                                      </m:r>
                                      <m:r>
                                        <a:rPr sz="1600">
                                          <a:latin typeface="Cambria Math"/>
                                        </a:rPr>
                                        <m:t>−</m:t>
                                      </m:r>
                                      <m:acc>
                                        <m:accPr>
                                          <m:chr m:val="̂"/>
                                          <m:ctrlPr>
                                            <a:rPr sz="1600" i="1">
                                              <a:latin typeface="Cambria Math" panose="02040503050406030204" pitchFamily="18" charset="0"/>
                                            </a:rPr>
                                          </m:ctrlPr>
                                        </m:accPr>
                                        <m:e>
                                          <m:r>
                                            <a:rPr sz="1600">
                                              <a:latin typeface="Cambria Math"/>
                                            </a:rPr>
                                            <m:t>𝑦</m:t>
                                          </m:r>
                                        </m:e>
                                      </m:acc>
                                    </m:e>
                                  </m:d>
                                </m:e>
                                <m:sup>
                                  <m:r>
                                    <a:rPr sz="1600">
                                      <a:latin typeface="Cambria Math"/>
                                    </a:rPr>
                                    <m:t>2</m:t>
                                  </m:r>
                                </m:sup>
                              </m:sSup>
                            </m:oMath>
                          </a14:m>
                          <a:endParaRPr sz="1600"/>
                        </a:p>
                      </a:txBody>
                      <a:tcPr/>
                    </a:tc>
                    <a:extLst>
                      <a:ext uri="{0D108BD9-81ED-4DB2-BD59-A6C34878D82A}">
                        <a16:rowId xmlns:a16="http://schemas.microsoft.com/office/drawing/2014/main" val="10001"/>
                      </a:ext>
                    </a:extLst>
                  </a:tr>
                  <a:tr h="370840">
                    <a:tc>
                      <a:txBody>
                        <a:bodyPr/>
                        <a:lstStyle/>
                        <a:p>
                          <a:pPr algn="ctr"/>
                          <a:r>
                            <a:rPr sz="1600">
                              <a:latin typeface="Cambria Math"/>
                            </a:rPr>
                            <a:t>6</a:t>
                          </a:r>
                        </a:p>
                      </a:txBody>
                      <a:tcPr/>
                    </a:tc>
                    <a:tc>
                      <a:txBody>
                        <a:bodyPr/>
                        <a:lstStyle/>
                        <a:p>
                          <a:pPr algn="ctr"/>
                          <a:r>
                            <a:rPr sz="1600">
                              <a:latin typeface="Cambria Math"/>
                            </a:rPr>
                            <a:t>1.3</a:t>
                          </a:r>
                        </a:p>
                      </a:txBody>
                      <a:tcPr/>
                    </a:tc>
                    <a:tc>
                      <a:txBody>
                        <a:bodyPr/>
                        <a:lstStyle/>
                        <a:p>
                          <a:pPr algn="ctr"/>
                          <a:r>
                            <a:rPr sz="1600">
                              <a:latin typeface="Cambria Math"/>
                            </a:rPr>
                            <a:t>1.379</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−0.079</m:t>
                                </m:r>
                              </m:oMath>
                            </m:oMathPara>
                          </a14:m>
                          <a:endParaRPr/>
                        </a:p>
                      </a:txBody>
                      <a:tcPr/>
                    </a:tc>
                    <a:tc>
                      <a:txBody>
                        <a:bodyPr/>
                        <a:lstStyle/>
                        <a:p>
                          <a:pPr algn="ctr"/>
                          <a:r>
                            <a:rPr sz="1600">
                              <a:latin typeface="Cambria Math"/>
                            </a:rPr>
                            <a:t>0.006241</a:t>
                          </a:r>
                        </a:p>
                      </a:txBody>
                      <a:tcPr/>
                    </a:tc>
                    <a:extLst>
                      <a:ext uri="{0D108BD9-81ED-4DB2-BD59-A6C34878D82A}">
                        <a16:rowId xmlns:a16="http://schemas.microsoft.com/office/drawing/2014/main" val="10002"/>
                      </a:ext>
                    </a:extLst>
                  </a:tr>
                  <a:tr h="370840">
                    <a:tc>
                      <a:txBody>
                        <a:bodyPr/>
                        <a:lstStyle/>
                        <a:p>
                          <a:pPr algn="ctr"/>
                          <a:r>
                            <a:rPr sz="1600">
                              <a:latin typeface="Cambria Math"/>
                            </a:rPr>
                            <a:t>7</a:t>
                          </a:r>
                        </a:p>
                      </a:txBody>
                      <a:tcPr/>
                    </a:tc>
                    <a:tc>
                      <a:txBody>
                        <a:bodyPr/>
                        <a:lstStyle/>
                        <a:p>
                          <a:pPr algn="ctr"/>
                          <a:r>
                            <a:rPr sz="1600">
                              <a:latin typeface="Cambria Math"/>
                            </a:rPr>
                            <a:t>2.2</a:t>
                          </a:r>
                        </a:p>
                      </a:txBody>
                      <a:tcPr/>
                    </a:tc>
                    <a:tc>
                      <a:txBody>
                        <a:bodyPr/>
                        <a:lstStyle/>
                        <a:p>
                          <a:pPr algn="ctr"/>
                          <a:r>
                            <a:rPr sz="1600">
                              <a:latin typeface="Cambria Math"/>
                            </a:rPr>
                            <a:t>2.244</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−0.044</m:t>
                                </m:r>
                              </m:oMath>
                            </m:oMathPara>
                          </a14:m>
                          <a:endParaRPr/>
                        </a:p>
                      </a:txBody>
                      <a:tcPr/>
                    </a:tc>
                    <a:tc>
                      <a:txBody>
                        <a:bodyPr/>
                        <a:lstStyle/>
                        <a:p>
                          <a:pPr algn="ctr"/>
                          <a:r>
                            <a:rPr sz="1600">
                              <a:latin typeface="Cambria Math"/>
                            </a:rPr>
                            <a:t>0.001936</a:t>
                          </a:r>
                        </a:p>
                      </a:txBody>
                      <a:tcPr/>
                    </a:tc>
                    <a:extLst>
                      <a:ext uri="{0D108BD9-81ED-4DB2-BD59-A6C34878D82A}">
                        <a16:rowId xmlns:a16="http://schemas.microsoft.com/office/drawing/2014/main" val="10003"/>
                      </a:ext>
                    </a:extLst>
                  </a:tr>
                  <a:tr h="370840">
                    <a:tc>
                      <a:txBody>
                        <a:bodyPr/>
                        <a:lstStyle/>
                        <a:p>
                          <a:pPr algn="ctr"/>
                          <a:r>
                            <a:rPr sz="1600">
                              <a:latin typeface="Cambria Math"/>
                            </a:rPr>
                            <a:t>8</a:t>
                          </a:r>
                        </a:p>
                      </a:txBody>
                      <a:tcPr/>
                    </a:tc>
                    <a:tc>
                      <a:txBody>
                        <a:bodyPr/>
                        <a:lstStyle/>
                        <a:p>
                          <a:pPr algn="ctr"/>
                          <a:r>
                            <a:rPr sz="1600">
                              <a:latin typeface="Cambria Math"/>
                            </a:rPr>
                            <a:t>3.7</a:t>
                          </a:r>
                        </a:p>
                      </a:txBody>
                      <a:tcPr/>
                    </a:tc>
                    <a:tc>
                      <a:txBody>
                        <a:bodyPr/>
                        <a:lstStyle/>
                        <a:p>
                          <a:pPr algn="ctr"/>
                          <a:r>
                            <a:rPr sz="1600">
                              <a:latin typeface="Cambria Math"/>
                            </a:rPr>
                            <a:t>3.109</a:t>
                          </a:r>
                        </a:p>
                      </a:txBody>
                      <a:tcPr/>
                    </a:tc>
                    <a:tc>
                      <a:txBody>
                        <a:bodyPr/>
                        <a:lstStyle/>
                        <a:p>
                          <a:pPr algn="ctr"/>
                          <a:r>
                            <a:rPr sz="1600">
                              <a:latin typeface="Cambria Math"/>
                            </a:rPr>
                            <a:t>0.591</a:t>
                          </a:r>
                        </a:p>
                      </a:txBody>
                      <a:tcPr/>
                    </a:tc>
                    <a:tc>
                      <a:txBody>
                        <a:bodyPr/>
                        <a:lstStyle/>
                        <a:p>
                          <a:pPr algn="ctr"/>
                          <a:r>
                            <a:rPr sz="1600">
                              <a:latin typeface="Cambria Math"/>
                            </a:rPr>
                            <a:t>0.349281</a:t>
                          </a:r>
                        </a:p>
                      </a:txBody>
                      <a:tcPr/>
                    </a:tc>
                    <a:extLst>
                      <a:ext uri="{0D108BD9-81ED-4DB2-BD59-A6C34878D82A}">
                        <a16:rowId xmlns:a16="http://schemas.microsoft.com/office/drawing/2014/main" val="10004"/>
                      </a:ext>
                    </a:extLst>
                  </a:tr>
                  <a:tr h="370840">
                    <a:tc>
                      <a:txBody>
                        <a:bodyPr/>
                        <a:lstStyle/>
                        <a:p>
                          <a:pPr algn="ctr"/>
                          <a:r>
                            <a:rPr sz="1600">
                              <a:latin typeface="Cambria Math"/>
                            </a:rPr>
                            <a:t>9</a:t>
                          </a:r>
                        </a:p>
                      </a:txBody>
                      <a:tcPr/>
                    </a:tc>
                    <a:tc>
                      <a:txBody>
                        <a:bodyPr/>
                        <a:lstStyle/>
                        <a:p>
                          <a:pPr algn="ctr"/>
                          <a:r>
                            <a:rPr sz="1600">
                              <a:latin typeface="Cambria Math"/>
                            </a:rPr>
                            <a:t>4.1</a:t>
                          </a:r>
                        </a:p>
                      </a:txBody>
                      <a:tcPr/>
                    </a:tc>
                    <a:tc>
                      <a:txBody>
                        <a:bodyPr/>
                        <a:lstStyle/>
                        <a:p>
                          <a:pPr algn="ctr"/>
                          <a:r>
                            <a:rPr sz="1600">
                              <a:latin typeface="Cambria Math"/>
                            </a:rPr>
                            <a:t>3.974</a:t>
                          </a:r>
                        </a:p>
                      </a:txBody>
                      <a:tcPr/>
                    </a:tc>
                    <a:tc>
                      <a:txBody>
                        <a:bodyPr/>
                        <a:lstStyle/>
                        <a:p>
                          <a:pPr algn="ctr"/>
                          <a:r>
                            <a:rPr sz="1600">
                              <a:latin typeface="Cambria Math"/>
                            </a:rPr>
                            <a:t>0.126</a:t>
                          </a:r>
                        </a:p>
                      </a:txBody>
                      <a:tcPr/>
                    </a:tc>
                    <a:tc>
                      <a:txBody>
                        <a:bodyPr/>
                        <a:lstStyle/>
                        <a:p>
                          <a:pPr algn="ctr"/>
                          <a:r>
                            <a:rPr sz="1600">
                              <a:latin typeface="Cambria Math"/>
                            </a:rPr>
                            <a:t>0.015876</a:t>
                          </a:r>
                        </a:p>
                      </a:txBody>
                      <a:tcPr/>
                    </a:tc>
                    <a:extLst>
                      <a:ext uri="{0D108BD9-81ED-4DB2-BD59-A6C34878D82A}">
                        <a16:rowId xmlns:a16="http://schemas.microsoft.com/office/drawing/2014/main" val="10005"/>
                      </a:ext>
                    </a:extLst>
                  </a:tr>
                  <a:tr h="370840">
                    <a:tc>
                      <a:txBody>
                        <a:bodyPr/>
                        <a:lstStyle/>
                        <a:p>
                          <a:pPr algn="ctr"/>
                          <a:r>
                            <a:rPr sz="1600">
                              <a:latin typeface="Cambria Math"/>
                            </a:rPr>
                            <a:t>10</a:t>
                          </a:r>
                        </a:p>
                      </a:txBody>
                      <a:tcPr/>
                    </a:tc>
                    <a:tc>
                      <a:txBody>
                        <a:bodyPr/>
                        <a:lstStyle/>
                        <a:p>
                          <a:pPr algn="ctr"/>
                          <a:r>
                            <a:rPr sz="1600">
                              <a:latin typeface="Cambria Math"/>
                            </a:rPr>
                            <a:t>4.9</a:t>
                          </a:r>
                        </a:p>
                      </a:txBody>
                      <a:tcPr/>
                    </a:tc>
                    <a:tc>
                      <a:txBody>
                        <a:bodyPr/>
                        <a:lstStyle/>
                        <a:p>
                          <a:pPr algn="ctr"/>
                          <a:r>
                            <a:rPr sz="1600">
                              <a:latin typeface="Cambria Math"/>
                            </a:rPr>
                            <a:t>4.839</a:t>
                          </a:r>
                        </a:p>
                      </a:txBody>
                      <a:tcPr/>
                    </a:tc>
                    <a:tc>
                      <a:txBody>
                        <a:bodyPr/>
                        <a:lstStyle/>
                        <a:p>
                          <a:pPr algn="ctr"/>
                          <a:r>
                            <a:rPr sz="1600">
                              <a:latin typeface="Cambria Math"/>
                            </a:rPr>
                            <a:t>0.061</a:t>
                          </a:r>
                        </a:p>
                      </a:txBody>
                      <a:tcPr/>
                    </a:tc>
                    <a:tc>
                      <a:txBody>
                        <a:bodyPr/>
                        <a:lstStyle/>
                        <a:p>
                          <a:pPr algn="ctr"/>
                          <a:r>
                            <a:rPr sz="1600">
                              <a:latin typeface="Cambria Math"/>
                            </a:rPr>
                            <a:t>0.003721</a:t>
                          </a:r>
                        </a:p>
                      </a:txBody>
                      <a:tcPr/>
                    </a:tc>
                    <a:extLst>
                      <a:ext uri="{0D108BD9-81ED-4DB2-BD59-A6C34878D82A}">
                        <a16:rowId xmlns:a16="http://schemas.microsoft.com/office/drawing/2014/main" val="10006"/>
                      </a:ext>
                    </a:extLst>
                  </a:tr>
                  <a:tr h="370840">
                    <a:tc>
                      <a:txBody>
                        <a:bodyPr/>
                        <a:lstStyle/>
                        <a:p>
                          <a:pPr algn="ctr"/>
                          <a:r>
                            <a:rPr sz="1600">
                              <a:latin typeface="Cambria Math"/>
                            </a:rPr>
                            <a:t>11</a:t>
                          </a:r>
                        </a:p>
                      </a:txBody>
                      <a:tcPr/>
                    </a:tc>
                    <a:tc>
                      <a:txBody>
                        <a:bodyPr/>
                        <a:lstStyle/>
                        <a:p>
                          <a:pPr algn="ctr"/>
                          <a:r>
                            <a:rPr sz="1600">
                              <a:latin typeface="Cambria Math"/>
                            </a:rPr>
                            <a:t>5.2</a:t>
                          </a:r>
                        </a:p>
                      </a:txBody>
                      <a:tcPr/>
                    </a:tc>
                    <a:tc>
                      <a:txBody>
                        <a:bodyPr/>
                        <a:lstStyle/>
                        <a:p>
                          <a:pPr algn="ctr"/>
                          <a:r>
                            <a:rPr sz="1600">
                              <a:latin typeface="Cambria Math"/>
                            </a:rPr>
                            <a:t>5.704</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−0.504</m:t>
                                </m:r>
                              </m:oMath>
                            </m:oMathPara>
                          </a14:m>
                          <a:endParaRPr/>
                        </a:p>
                      </a:txBody>
                      <a:tcPr/>
                    </a:tc>
                    <a:tc>
                      <a:txBody>
                        <a:bodyPr/>
                        <a:lstStyle/>
                        <a:p>
                          <a:pPr algn="ctr"/>
                          <a:r>
                            <a:rPr sz="1600">
                              <a:latin typeface="Cambria Math"/>
                            </a:rPr>
                            <a:t>0.254016</a:t>
                          </a:r>
                        </a:p>
                      </a:txBody>
                      <a:tcPr/>
                    </a:tc>
                    <a:extLst>
                      <a:ext uri="{0D108BD9-81ED-4DB2-BD59-A6C34878D82A}">
                        <a16:rowId xmlns:a16="http://schemas.microsoft.com/office/drawing/2014/main" val="10007"/>
                      </a:ext>
                    </a:extLst>
                  </a:tr>
                  <a:tr h="370840">
                    <a:tc>
                      <a:txBody>
                        <a:bodyPr/>
                        <a:lstStyle/>
                        <a:p>
                          <a:pPr algn="ctr"/>
                          <a:r>
                            <a:rPr sz="1600">
                              <a:latin typeface="Cambria Math"/>
                            </a:rPr>
                            <a:t>12</a:t>
                          </a:r>
                        </a:p>
                      </a:txBody>
                      <a:tcPr/>
                    </a:tc>
                    <a:tc>
                      <a:txBody>
                        <a:bodyPr/>
                        <a:lstStyle/>
                        <a:p>
                          <a:pPr algn="ctr"/>
                          <a:r>
                            <a:rPr sz="1600">
                              <a:latin typeface="Cambria Math"/>
                            </a:rPr>
                            <a:t>6.0</a:t>
                          </a:r>
                        </a:p>
                      </a:txBody>
                      <a:tcPr/>
                    </a:tc>
                    <a:tc>
                      <a:txBody>
                        <a:bodyPr/>
                        <a:lstStyle/>
                        <a:p>
                          <a:pPr algn="ctr"/>
                          <a:r>
                            <a:rPr sz="1600">
                              <a:latin typeface="Cambria Math"/>
                            </a:rPr>
                            <a:t>6.569</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−0.569</m:t>
                                </m:r>
                              </m:oMath>
                            </m:oMathPara>
                          </a14:m>
                          <a:endParaRPr/>
                        </a:p>
                      </a:txBody>
                      <a:tcPr/>
                    </a:tc>
                    <a:tc>
                      <a:txBody>
                        <a:bodyPr/>
                        <a:lstStyle/>
                        <a:p>
                          <a:pPr algn="ctr"/>
                          <a:r>
                            <a:rPr sz="1600">
                              <a:latin typeface="Cambria Math"/>
                            </a:rPr>
                            <a:t>0.323761</a:t>
                          </a:r>
                        </a:p>
                      </a:txBody>
                      <a:tcPr/>
                    </a:tc>
                    <a:extLst>
                      <a:ext uri="{0D108BD9-81ED-4DB2-BD59-A6C34878D82A}">
                        <a16:rowId xmlns:a16="http://schemas.microsoft.com/office/drawing/2014/main" val="10008"/>
                      </a:ext>
                    </a:extLst>
                  </a:tr>
                  <a:tr h="370840">
                    <a:tc>
                      <a:txBody>
                        <a:bodyPr/>
                        <a:lstStyle/>
                        <a:p>
                          <a:pPr algn="ctr"/>
                          <a:r>
                            <a:rPr sz="1600">
                              <a:latin typeface="Cambria Math"/>
                            </a:rPr>
                            <a:t>13</a:t>
                          </a:r>
                        </a:p>
                      </a:txBody>
                      <a:tcPr/>
                    </a:tc>
                    <a:tc>
                      <a:txBody>
                        <a:bodyPr/>
                        <a:lstStyle/>
                        <a:p>
                          <a:pPr algn="ctr"/>
                          <a:r>
                            <a:rPr sz="1600">
                              <a:latin typeface="Cambria Math"/>
                            </a:rPr>
                            <a:t>7.1</a:t>
                          </a:r>
                        </a:p>
                      </a:txBody>
                      <a:tcPr/>
                    </a:tc>
                    <a:tc>
                      <a:txBody>
                        <a:bodyPr/>
                        <a:lstStyle/>
                        <a:p>
                          <a:pPr algn="ctr"/>
                          <a:r>
                            <a:rPr sz="1600">
                              <a:latin typeface="Cambria Math"/>
                            </a:rPr>
                            <a:t>7.434</a:t>
                          </a: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−0.334</m:t>
                                </m:r>
                              </m:oMath>
                            </m:oMathPara>
                          </a14:m>
                          <a:endParaRPr/>
                        </a:p>
                      </a:txBody>
                      <a:tcPr/>
                    </a:tc>
                    <a:tc>
                      <a:txBody>
                        <a:bodyPr/>
                        <a:lstStyle/>
                        <a:p>
                          <a:pPr algn="ctr"/>
                          <a:r>
                            <a:rPr sz="1600">
                              <a:latin typeface="Cambria Math"/>
                            </a:rPr>
                            <a:t>0.111556</a:t>
                          </a:r>
                        </a:p>
                      </a:txBody>
                      <a:tcPr/>
                    </a:tc>
                    <a:extLst>
                      <a:ext uri="{0D108BD9-81ED-4DB2-BD59-A6C34878D82A}">
                        <a16:rowId xmlns:a16="http://schemas.microsoft.com/office/drawing/2014/main" val="10009"/>
                      </a:ext>
                    </a:extLst>
                  </a:tr>
                  <a:tr h="370840">
                    <a:tc>
                      <a:txBody>
                        <a:bodyPr/>
                        <a:lstStyle/>
                        <a:p>
                          <a:pPr algn="ctr"/>
                          <a:r>
                            <a:rPr sz="1600">
                              <a:latin typeface="Cambria Math"/>
                            </a:rPr>
                            <a:t>14</a:t>
                          </a:r>
                        </a:p>
                      </a:txBody>
                      <a:tcPr/>
                    </a:tc>
                    <a:tc>
                      <a:txBody>
                        <a:bodyPr/>
                        <a:lstStyle/>
                        <a:p>
                          <a:pPr algn="ctr"/>
                          <a:r>
                            <a:rPr sz="1600">
                              <a:latin typeface="Cambria Math"/>
                            </a:rPr>
                            <a:t>8.5</a:t>
                          </a:r>
                        </a:p>
                      </a:txBody>
                      <a:tcPr/>
                    </a:tc>
                    <a:tc>
                      <a:txBody>
                        <a:bodyPr/>
                        <a:lstStyle/>
                        <a:p>
                          <a:pPr algn="ctr"/>
                          <a:r>
                            <a:rPr sz="1600">
                              <a:latin typeface="Cambria Math"/>
                            </a:rPr>
                            <a:t>8.299</a:t>
                          </a:r>
                        </a:p>
                      </a:txBody>
                      <a:tcPr/>
                    </a:tc>
                    <a:tc>
                      <a:txBody>
                        <a:bodyPr/>
                        <a:lstStyle/>
                        <a:p>
                          <a:pPr algn="ctr"/>
                          <a:r>
                            <a:rPr sz="1600">
                              <a:latin typeface="Cambria Math"/>
                            </a:rPr>
                            <a:t>0.201</a:t>
                          </a:r>
                        </a:p>
                      </a:txBody>
                      <a:tcPr/>
                    </a:tc>
                    <a:tc>
                      <a:txBody>
                        <a:bodyPr/>
                        <a:lstStyle/>
                        <a:p>
                          <a:pPr algn="ctr"/>
                          <a:r>
                            <a:rPr sz="1600">
                              <a:latin typeface="Cambria Math"/>
                            </a:rPr>
                            <a:t>0.040401</a:t>
                          </a:r>
                        </a:p>
                      </a:txBody>
                      <a:tcPr/>
                    </a:tc>
                    <a:extLst>
                      <a:ext uri="{0D108BD9-81ED-4DB2-BD59-A6C34878D82A}">
                        <a16:rowId xmlns:a16="http://schemas.microsoft.com/office/drawing/2014/main" val="10010"/>
                      </a:ext>
                    </a:extLst>
                  </a:tr>
                  <a:tr h="370840">
                    <a:tc>
                      <a:txBody>
                        <a:bodyPr/>
                        <a:lstStyle/>
                        <a:p>
                          <a:pPr algn="ctr"/>
                          <a:r>
                            <a:rPr sz="1600">
                              <a:latin typeface="Cambria Math"/>
                            </a:rPr>
                            <a:t>15</a:t>
                          </a:r>
                        </a:p>
                      </a:txBody>
                      <a:tcPr/>
                    </a:tc>
                    <a:tc>
                      <a:txBody>
                        <a:bodyPr/>
                        <a:lstStyle/>
                        <a:p>
                          <a:pPr algn="ctr"/>
                          <a:r>
                            <a:rPr sz="1600">
                              <a:latin typeface="Cambria Math"/>
                            </a:rPr>
                            <a:t>9.7</a:t>
                          </a:r>
                        </a:p>
                      </a:txBody>
                      <a:tcPr/>
                    </a:tc>
                    <a:tc>
                      <a:txBody>
                        <a:bodyPr/>
                        <a:lstStyle/>
                        <a:p>
                          <a:pPr algn="ctr"/>
                          <a:r>
                            <a:rPr sz="1600">
                              <a:latin typeface="Cambria Math"/>
                            </a:rPr>
                            <a:t>9.164</a:t>
                          </a:r>
                        </a:p>
                      </a:txBody>
                      <a:tcPr/>
                    </a:tc>
                    <a:tc>
                      <a:txBody>
                        <a:bodyPr/>
                        <a:lstStyle/>
                        <a:p>
                          <a:pPr algn="ctr"/>
                          <a:r>
                            <a:rPr sz="1600">
                              <a:latin typeface="Cambria Math"/>
                            </a:rPr>
                            <a:t>0.536</a:t>
                          </a:r>
                        </a:p>
                      </a:txBody>
                      <a:tcPr/>
                    </a:tc>
                    <a:tc>
                      <a:txBody>
                        <a:bodyPr/>
                        <a:lstStyle/>
                        <a:p>
                          <a:pPr algn="ctr"/>
                          <a:r>
                            <a:rPr sz="1600">
                              <a:latin typeface="Cambria Math"/>
                            </a:rPr>
                            <a:t>0.287296</a:t>
                          </a:r>
                        </a:p>
                      </a:txBody>
                      <a:tcPr/>
                    </a:tc>
                    <a:extLst>
                      <a:ext uri="{0D108BD9-81ED-4DB2-BD59-A6C34878D82A}">
                        <a16:rowId xmlns:a16="http://schemas.microsoft.com/office/drawing/2014/main" val="10011"/>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46583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xmlns:a14="http://schemas.microsoft.com/office/drawing/2010/main" val="20000"/>
                        </a:ext>
                      </a:extLst>
                    </a:gridCol>
                    <a:gridCol w="1645920">
                      <a:extLst>
                        <a:ext uri="{9D8B030D-6E8A-4147-A177-3AD203B41FA5}">
                          <a16:colId xmlns:a16="http://schemas.microsoft.com/office/drawing/2014/main" xmlns="" xmlns:a14="http://schemas.microsoft.com/office/drawing/2010/main" val="20001"/>
                        </a:ext>
                      </a:extLst>
                    </a:gridCol>
                    <a:gridCol w="1645920">
                      <a:extLst>
                        <a:ext uri="{9D8B030D-6E8A-4147-A177-3AD203B41FA5}">
                          <a16:colId xmlns:a16="http://schemas.microsoft.com/office/drawing/2014/main" xmlns="" xmlns:a14="http://schemas.microsoft.com/office/drawing/2010/main" val="20002"/>
                        </a:ext>
                      </a:extLst>
                    </a:gridCol>
                    <a:gridCol w="1645920">
                      <a:extLst>
                        <a:ext uri="{9D8B030D-6E8A-4147-A177-3AD203B41FA5}">
                          <a16:colId xmlns:a16="http://schemas.microsoft.com/office/drawing/2014/main" xmlns="" xmlns:a14="http://schemas.microsoft.com/office/drawing/2010/main" val="20003"/>
                        </a:ext>
                      </a:extLst>
                    </a:gridCol>
                    <a:gridCol w="1645920">
                      <a:extLst>
                        <a:ext uri="{9D8B030D-6E8A-4147-A177-3AD203B41FA5}">
                          <a16:colId xmlns:a16="http://schemas.microsoft.com/office/drawing/2014/main" xmlns="" xmlns:a14="http://schemas.microsoft.com/office/drawing/2010/main" val="20004"/>
                        </a:ext>
                      </a:extLst>
                    </a:gridCol>
                  </a:tblGrid>
                  <a:tr h="370840">
                    <a:tc gridSpan="5">
                      <a:txBody>
                        <a:bodyPr/>
                        <a:lstStyle/>
                        <a:p>
                          <a:pPr algn="ctr">
                            <a:defRPr sz="1800" b="1"/>
                          </a:pPr>
                          <a:r>
                            <a:t>Squared Errors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579120">
                    <a:tc>
                      <a:txBody>
                        <a:bodyPr/>
                        <a:lstStyle/>
                        <a:p>
                          <a:endParaRPr lang="en-US"/>
                        </a:p>
                      </a:txBody>
                      <a:tcPr>
                        <a:blipFill>
                          <a:blip r:embed="rId2"/>
                          <a:stretch>
                            <a:fillRect l="-741" t="-69474" r="-401852" b="-647368"/>
                          </a:stretch>
                        </a:blipFill>
                      </a:tcPr>
                    </a:tc>
                    <a:tc>
                      <a:txBody>
                        <a:bodyPr/>
                        <a:lstStyle/>
                        <a:p>
                          <a:endParaRPr lang="en-US"/>
                        </a:p>
                      </a:txBody>
                      <a:tcPr>
                        <a:blipFill>
                          <a:blip r:embed="rId2"/>
                          <a:stretch>
                            <a:fillRect l="-100741" t="-69474" r="-301852" b="-647368"/>
                          </a:stretch>
                        </a:blipFill>
                      </a:tcPr>
                    </a:tc>
                    <a:tc>
                      <a:txBody>
                        <a:bodyPr/>
                        <a:lstStyle/>
                        <a:p>
                          <a:endParaRPr lang="en-US"/>
                        </a:p>
                      </a:txBody>
                      <a:tcPr>
                        <a:blipFill>
                          <a:blip r:embed="rId2"/>
                          <a:stretch>
                            <a:fillRect l="-200741" t="-69474" r="-201852" b="-647368"/>
                          </a:stretch>
                        </a:blipFill>
                      </a:tcPr>
                    </a:tc>
                    <a:tc>
                      <a:txBody>
                        <a:bodyPr/>
                        <a:lstStyle/>
                        <a:p>
                          <a:endParaRPr lang="en-US"/>
                        </a:p>
                      </a:txBody>
                      <a:tcPr>
                        <a:blipFill>
                          <a:blip r:embed="rId2"/>
                          <a:stretch>
                            <a:fillRect l="-300741" t="-69474" r="-101852" b="-647368"/>
                          </a:stretch>
                        </a:blipFill>
                      </a:tcPr>
                    </a:tc>
                    <a:tc>
                      <a:txBody>
                        <a:bodyPr/>
                        <a:lstStyle/>
                        <a:p>
                          <a:endParaRPr lang="en-US"/>
                        </a:p>
                      </a:txBody>
                      <a:tcPr>
                        <a:blipFill>
                          <a:blip r:embed="rId2"/>
                          <a:stretch>
                            <a:fillRect l="-400741" t="-69474" r="-1852" b="-647368"/>
                          </a:stretch>
                        </a:blipFill>
                      </a:tcPr>
                    </a:tc>
                    <a:extLst>
                      <a:ext uri="{0D108BD9-81ED-4DB2-BD59-A6C34878D82A}">
                        <a16:rowId xmlns:a16="http://schemas.microsoft.com/office/drawing/2014/main" xmlns="" xmlns:a14="http://schemas.microsoft.com/office/drawing/2010/main" val="10001"/>
                      </a:ext>
                    </a:extLst>
                  </a:tr>
                  <a:tr h="370840">
                    <a:tc>
                      <a:txBody>
                        <a:bodyPr/>
                        <a:lstStyle/>
                        <a:p>
                          <a:pPr algn="ctr"/>
                          <a:r>
                            <a:rPr sz="1600">
                              <a:latin typeface="Cambria Math"/>
                            </a:rPr>
                            <a:t>6</a:t>
                          </a:r>
                        </a:p>
                      </a:txBody>
                      <a:tcPr/>
                    </a:tc>
                    <a:tc>
                      <a:txBody>
                        <a:bodyPr/>
                        <a:lstStyle/>
                        <a:p>
                          <a:pPr algn="ctr"/>
                          <a:r>
                            <a:rPr sz="1600">
                              <a:latin typeface="Cambria Math"/>
                            </a:rPr>
                            <a:t>1.3</a:t>
                          </a:r>
                        </a:p>
                      </a:txBody>
                      <a:tcPr/>
                    </a:tc>
                    <a:tc>
                      <a:txBody>
                        <a:bodyPr/>
                        <a:lstStyle/>
                        <a:p>
                          <a:pPr algn="ctr"/>
                          <a:r>
                            <a:rPr sz="1600">
                              <a:latin typeface="Cambria Math"/>
                            </a:rPr>
                            <a:t>1.379</a:t>
                          </a:r>
                        </a:p>
                      </a:txBody>
                      <a:tcPr/>
                    </a:tc>
                    <a:tc>
                      <a:txBody>
                        <a:bodyPr/>
                        <a:lstStyle/>
                        <a:p>
                          <a:endParaRPr lang="en-US"/>
                        </a:p>
                      </a:txBody>
                      <a:tcPr>
                        <a:blipFill>
                          <a:blip r:embed="rId2"/>
                          <a:stretch>
                            <a:fillRect l="-300741" t="-263934" r="-101852" b="-908197"/>
                          </a:stretch>
                        </a:blipFill>
                      </a:tcPr>
                    </a:tc>
                    <a:tc>
                      <a:txBody>
                        <a:bodyPr/>
                        <a:lstStyle/>
                        <a:p>
                          <a:pPr algn="ctr"/>
                          <a:r>
                            <a:rPr sz="1600">
                              <a:latin typeface="Cambria Math"/>
                            </a:rPr>
                            <a:t>0.006241</a:t>
                          </a:r>
                        </a:p>
                      </a:txBody>
                      <a:tcPr/>
                    </a:tc>
                    <a:extLst>
                      <a:ext uri="{0D108BD9-81ED-4DB2-BD59-A6C34878D82A}">
                        <a16:rowId xmlns:a16="http://schemas.microsoft.com/office/drawing/2014/main" xmlns="" xmlns:a14="http://schemas.microsoft.com/office/drawing/2010/main" val="10002"/>
                      </a:ext>
                    </a:extLst>
                  </a:tr>
                  <a:tr h="370840">
                    <a:tc>
                      <a:txBody>
                        <a:bodyPr/>
                        <a:lstStyle/>
                        <a:p>
                          <a:pPr algn="ctr"/>
                          <a:r>
                            <a:rPr sz="1600">
                              <a:latin typeface="Cambria Math"/>
                            </a:rPr>
                            <a:t>7</a:t>
                          </a:r>
                        </a:p>
                      </a:txBody>
                      <a:tcPr/>
                    </a:tc>
                    <a:tc>
                      <a:txBody>
                        <a:bodyPr/>
                        <a:lstStyle/>
                        <a:p>
                          <a:pPr algn="ctr"/>
                          <a:r>
                            <a:rPr sz="1600">
                              <a:latin typeface="Cambria Math"/>
                            </a:rPr>
                            <a:t>2.2</a:t>
                          </a:r>
                        </a:p>
                      </a:txBody>
                      <a:tcPr/>
                    </a:tc>
                    <a:tc>
                      <a:txBody>
                        <a:bodyPr/>
                        <a:lstStyle/>
                        <a:p>
                          <a:pPr algn="ctr"/>
                          <a:r>
                            <a:rPr sz="1600">
                              <a:latin typeface="Cambria Math"/>
                            </a:rPr>
                            <a:t>2.244</a:t>
                          </a:r>
                        </a:p>
                      </a:txBody>
                      <a:tcPr/>
                    </a:tc>
                    <a:tc>
                      <a:txBody>
                        <a:bodyPr/>
                        <a:lstStyle/>
                        <a:p>
                          <a:endParaRPr lang="en-US"/>
                        </a:p>
                      </a:txBody>
                      <a:tcPr>
                        <a:blipFill>
                          <a:blip r:embed="rId2"/>
                          <a:stretch>
                            <a:fillRect l="-300741" t="-363934" r="-101852" b="-808197"/>
                          </a:stretch>
                        </a:blipFill>
                      </a:tcPr>
                    </a:tc>
                    <a:tc>
                      <a:txBody>
                        <a:bodyPr/>
                        <a:lstStyle/>
                        <a:p>
                          <a:pPr algn="ctr"/>
                          <a:r>
                            <a:rPr sz="1600">
                              <a:latin typeface="Cambria Math"/>
                            </a:rPr>
                            <a:t>0.001936</a:t>
                          </a:r>
                        </a:p>
                      </a:txBody>
                      <a:tcPr/>
                    </a:tc>
                    <a:extLst>
                      <a:ext uri="{0D108BD9-81ED-4DB2-BD59-A6C34878D82A}">
                        <a16:rowId xmlns:a16="http://schemas.microsoft.com/office/drawing/2014/main" xmlns="" xmlns:a14="http://schemas.microsoft.com/office/drawing/2010/main" val="10003"/>
                      </a:ext>
                    </a:extLst>
                  </a:tr>
                  <a:tr h="370840">
                    <a:tc>
                      <a:txBody>
                        <a:bodyPr/>
                        <a:lstStyle/>
                        <a:p>
                          <a:pPr algn="ctr"/>
                          <a:r>
                            <a:rPr sz="1600">
                              <a:latin typeface="Cambria Math"/>
                            </a:rPr>
                            <a:t>8</a:t>
                          </a:r>
                        </a:p>
                      </a:txBody>
                      <a:tcPr/>
                    </a:tc>
                    <a:tc>
                      <a:txBody>
                        <a:bodyPr/>
                        <a:lstStyle/>
                        <a:p>
                          <a:pPr algn="ctr"/>
                          <a:r>
                            <a:rPr sz="1600">
                              <a:latin typeface="Cambria Math"/>
                            </a:rPr>
                            <a:t>3.7</a:t>
                          </a:r>
                        </a:p>
                      </a:txBody>
                      <a:tcPr/>
                    </a:tc>
                    <a:tc>
                      <a:txBody>
                        <a:bodyPr/>
                        <a:lstStyle/>
                        <a:p>
                          <a:pPr algn="ctr"/>
                          <a:r>
                            <a:rPr sz="1600">
                              <a:latin typeface="Cambria Math"/>
                            </a:rPr>
                            <a:t>3.109</a:t>
                          </a:r>
                        </a:p>
                      </a:txBody>
                      <a:tcPr/>
                    </a:tc>
                    <a:tc>
                      <a:txBody>
                        <a:bodyPr/>
                        <a:lstStyle/>
                        <a:p>
                          <a:pPr algn="ctr"/>
                          <a:r>
                            <a:rPr sz="1600">
                              <a:latin typeface="Cambria Math"/>
                            </a:rPr>
                            <a:t>0.591</a:t>
                          </a:r>
                        </a:p>
                      </a:txBody>
                      <a:tcPr/>
                    </a:tc>
                    <a:tc>
                      <a:txBody>
                        <a:bodyPr/>
                        <a:lstStyle/>
                        <a:p>
                          <a:pPr algn="ctr"/>
                          <a:r>
                            <a:rPr sz="1600">
                              <a:latin typeface="Cambria Math"/>
                            </a:rPr>
                            <a:t>0.349281</a:t>
                          </a:r>
                        </a:p>
                      </a:txBody>
                      <a:tcPr/>
                    </a:tc>
                    <a:extLst>
                      <a:ext uri="{0D108BD9-81ED-4DB2-BD59-A6C34878D82A}">
                        <a16:rowId xmlns:a16="http://schemas.microsoft.com/office/drawing/2014/main" xmlns="" xmlns:a14="http://schemas.microsoft.com/office/drawing/2010/main" val="10004"/>
                      </a:ext>
                    </a:extLst>
                  </a:tr>
                  <a:tr h="370840">
                    <a:tc>
                      <a:txBody>
                        <a:bodyPr/>
                        <a:lstStyle/>
                        <a:p>
                          <a:pPr algn="ctr"/>
                          <a:r>
                            <a:rPr sz="1600">
                              <a:latin typeface="Cambria Math"/>
                            </a:rPr>
                            <a:t>9</a:t>
                          </a:r>
                        </a:p>
                      </a:txBody>
                      <a:tcPr/>
                    </a:tc>
                    <a:tc>
                      <a:txBody>
                        <a:bodyPr/>
                        <a:lstStyle/>
                        <a:p>
                          <a:pPr algn="ctr"/>
                          <a:r>
                            <a:rPr sz="1600">
                              <a:latin typeface="Cambria Math"/>
                            </a:rPr>
                            <a:t>4.1</a:t>
                          </a:r>
                        </a:p>
                      </a:txBody>
                      <a:tcPr/>
                    </a:tc>
                    <a:tc>
                      <a:txBody>
                        <a:bodyPr/>
                        <a:lstStyle/>
                        <a:p>
                          <a:pPr algn="ctr"/>
                          <a:r>
                            <a:rPr sz="1600">
                              <a:latin typeface="Cambria Math"/>
                            </a:rPr>
                            <a:t>3.974</a:t>
                          </a:r>
                        </a:p>
                      </a:txBody>
                      <a:tcPr/>
                    </a:tc>
                    <a:tc>
                      <a:txBody>
                        <a:bodyPr/>
                        <a:lstStyle/>
                        <a:p>
                          <a:pPr algn="ctr"/>
                          <a:r>
                            <a:rPr sz="1600">
                              <a:latin typeface="Cambria Math"/>
                            </a:rPr>
                            <a:t>0.126</a:t>
                          </a:r>
                        </a:p>
                      </a:txBody>
                      <a:tcPr/>
                    </a:tc>
                    <a:tc>
                      <a:txBody>
                        <a:bodyPr/>
                        <a:lstStyle/>
                        <a:p>
                          <a:pPr algn="ctr"/>
                          <a:r>
                            <a:rPr sz="1600">
                              <a:latin typeface="Cambria Math"/>
                            </a:rPr>
                            <a:t>0.015876</a:t>
                          </a:r>
                        </a:p>
                      </a:txBody>
                      <a:tcPr/>
                    </a:tc>
                    <a:extLst>
                      <a:ext uri="{0D108BD9-81ED-4DB2-BD59-A6C34878D82A}">
                        <a16:rowId xmlns:a16="http://schemas.microsoft.com/office/drawing/2014/main" xmlns="" xmlns:a14="http://schemas.microsoft.com/office/drawing/2010/main" val="10005"/>
                      </a:ext>
                    </a:extLst>
                  </a:tr>
                  <a:tr h="370840">
                    <a:tc>
                      <a:txBody>
                        <a:bodyPr/>
                        <a:lstStyle/>
                        <a:p>
                          <a:pPr algn="ctr"/>
                          <a:r>
                            <a:rPr sz="1600">
                              <a:latin typeface="Cambria Math"/>
                            </a:rPr>
                            <a:t>10</a:t>
                          </a:r>
                        </a:p>
                      </a:txBody>
                      <a:tcPr/>
                    </a:tc>
                    <a:tc>
                      <a:txBody>
                        <a:bodyPr/>
                        <a:lstStyle/>
                        <a:p>
                          <a:pPr algn="ctr"/>
                          <a:r>
                            <a:rPr sz="1600">
                              <a:latin typeface="Cambria Math"/>
                            </a:rPr>
                            <a:t>4.9</a:t>
                          </a:r>
                        </a:p>
                      </a:txBody>
                      <a:tcPr/>
                    </a:tc>
                    <a:tc>
                      <a:txBody>
                        <a:bodyPr/>
                        <a:lstStyle/>
                        <a:p>
                          <a:pPr algn="ctr"/>
                          <a:r>
                            <a:rPr sz="1600">
                              <a:latin typeface="Cambria Math"/>
                            </a:rPr>
                            <a:t>4.839</a:t>
                          </a:r>
                        </a:p>
                      </a:txBody>
                      <a:tcPr/>
                    </a:tc>
                    <a:tc>
                      <a:txBody>
                        <a:bodyPr/>
                        <a:lstStyle/>
                        <a:p>
                          <a:pPr algn="ctr"/>
                          <a:r>
                            <a:rPr sz="1600">
                              <a:latin typeface="Cambria Math"/>
                            </a:rPr>
                            <a:t>0.061</a:t>
                          </a:r>
                        </a:p>
                      </a:txBody>
                      <a:tcPr/>
                    </a:tc>
                    <a:tc>
                      <a:txBody>
                        <a:bodyPr/>
                        <a:lstStyle/>
                        <a:p>
                          <a:pPr algn="ctr"/>
                          <a:r>
                            <a:rPr sz="1600">
                              <a:latin typeface="Cambria Math"/>
                            </a:rPr>
                            <a:t>0.003721</a:t>
                          </a:r>
                        </a:p>
                      </a:txBody>
                      <a:tcPr/>
                    </a:tc>
                    <a:extLst>
                      <a:ext uri="{0D108BD9-81ED-4DB2-BD59-A6C34878D82A}">
                        <a16:rowId xmlns:a16="http://schemas.microsoft.com/office/drawing/2014/main" xmlns="" xmlns:a14="http://schemas.microsoft.com/office/drawing/2010/main" val="10006"/>
                      </a:ext>
                    </a:extLst>
                  </a:tr>
                  <a:tr h="370840">
                    <a:tc>
                      <a:txBody>
                        <a:bodyPr/>
                        <a:lstStyle/>
                        <a:p>
                          <a:pPr algn="ctr"/>
                          <a:r>
                            <a:rPr sz="1600">
                              <a:latin typeface="Cambria Math"/>
                            </a:rPr>
                            <a:t>11</a:t>
                          </a:r>
                        </a:p>
                      </a:txBody>
                      <a:tcPr/>
                    </a:tc>
                    <a:tc>
                      <a:txBody>
                        <a:bodyPr/>
                        <a:lstStyle/>
                        <a:p>
                          <a:pPr algn="ctr"/>
                          <a:r>
                            <a:rPr sz="1600">
                              <a:latin typeface="Cambria Math"/>
                            </a:rPr>
                            <a:t>5.2</a:t>
                          </a:r>
                        </a:p>
                      </a:txBody>
                      <a:tcPr/>
                    </a:tc>
                    <a:tc>
                      <a:txBody>
                        <a:bodyPr/>
                        <a:lstStyle/>
                        <a:p>
                          <a:pPr algn="ctr"/>
                          <a:r>
                            <a:rPr sz="1600">
                              <a:latin typeface="Cambria Math"/>
                            </a:rPr>
                            <a:t>5.704</a:t>
                          </a:r>
                        </a:p>
                      </a:txBody>
                      <a:tcPr/>
                    </a:tc>
                    <a:tc>
                      <a:txBody>
                        <a:bodyPr/>
                        <a:lstStyle/>
                        <a:p>
                          <a:endParaRPr lang="en-US"/>
                        </a:p>
                      </a:txBody>
                      <a:tcPr>
                        <a:blipFill>
                          <a:blip r:embed="rId2"/>
                          <a:stretch>
                            <a:fillRect l="-300741" t="-776667" r="-101852" b="-416667"/>
                          </a:stretch>
                        </a:blipFill>
                      </a:tcPr>
                    </a:tc>
                    <a:tc>
                      <a:txBody>
                        <a:bodyPr/>
                        <a:lstStyle/>
                        <a:p>
                          <a:pPr algn="ctr"/>
                          <a:r>
                            <a:rPr sz="1600">
                              <a:latin typeface="Cambria Math"/>
                            </a:rPr>
                            <a:t>0.254016</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r>
                            <a:rPr sz="1600">
                              <a:latin typeface="Cambria Math"/>
                            </a:rPr>
                            <a:t>12</a:t>
                          </a:r>
                        </a:p>
                      </a:txBody>
                      <a:tcPr/>
                    </a:tc>
                    <a:tc>
                      <a:txBody>
                        <a:bodyPr/>
                        <a:lstStyle/>
                        <a:p>
                          <a:pPr algn="ctr"/>
                          <a:r>
                            <a:rPr sz="1600">
                              <a:latin typeface="Cambria Math"/>
                            </a:rPr>
                            <a:t>6.0</a:t>
                          </a:r>
                        </a:p>
                      </a:txBody>
                      <a:tcPr/>
                    </a:tc>
                    <a:tc>
                      <a:txBody>
                        <a:bodyPr/>
                        <a:lstStyle/>
                        <a:p>
                          <a:pPr algn="ctr"/>
                          <a:r>
                            <a:rPr sz="1600">
                              <a:latin typeface="Cambria Math"/>
                            </a:rPr>
                            <a:t>6.569</a:t>
                          </a:r>
                        </a:p>
                      </a:txBody>
                      <a:tcPr/>
                    </a:tc>
                    <a:tc>
                      <a:txBody>
                        <a:bodyPr/>
                        <a:lstStyle/>
                        <a:p>
                          <a:endParaRPr lang="en-US"/>
                        </a:p>
                      </a:txBody>
                      <a:tcPr>
                        <a:blipFill>
                          <a:blip r:embed="rId2"/>
                          <a:stretch>
                            <a:fillRect l="-300741" t="-862295" r="-101852" b="-309836"/>
                          </a:stretch>
                        </a:blipFill>
                      </a:tcPr>
                    </a:tc>
                    <a:tc>
                      <a:txBody>
                        <a:bodyPr/>
                        <a:lstStyle/>
                        <a:p>
                          <a:pPr algn="ctr"/>
                          <a:r>
                            <a:rPr sz="1600">
                              <a:latin typeface="Cambria Math"/>
                            </a:rPr>
                            <a:t>0.323761</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r>
                            <a:rPr sz="1600">
                              <a:latin typeface="Cambria Math"/>
                            </a:rPr>
                            <a:t>13</a:t>
                          </a:r>
                        </a:p>
                      </a:txBody>
                      <a:tcPr/>
                    </a:tc>
                    <a:tc>
                      <a:txBody>
                        <a:bodyPr/>
                        <a:lstStyle/>
                        <a:p>
                          <a:pPr algn="ctr"/>
                          <a:r>
                            <a:rPr sz="1600">
                              <a:latin typeface="Cambria Math"/>
                            </a:rPr>
                            <a:t>7.1</a:t>
                          </a:r>
                        </a:p>
                      </a:txBody>
                      <a:tcPr/>
                    </a:tc>
                    <a:tc>
                      <a:txBody>
                        <a:bodyPr/>
                        <a:lstStyle/>
                        <a:p>
                          <a:pPr algn="ctr"/>
                          <a:r>
                            <a:rPr sz="1600">
                              <a:latin typeface="Cambria Math"/>
                            </a:rPr>
                            <a:t>7.434</a:t>
                          </a:r>
                        </a:p>
                      </a:txBody>
                      <a:tcPr/>
                    </a:tc>
                    <a:tc>
                      <a:txBody>
                        <a:bodyPr/>
                        <a:lstStyle/>
                        <a:p>
                          <a:endParaRPr lang="en-US"/>
                        </a:p>
                      </a:txBody>
                      <a:tcPr>
                        <a:blipFill>
                          <a:blip r:embed="rId2"/>
                          <a:stretch>
                            <a:fillRect l="-300741" t="-962295" r="-101852" b="-209836"/>
                          </a:stretch>
                        </a:blipFill>
                      </a:tcPr>
                    </a:tc>
                    <a:tc>
                      <a:txBody>
                        <a:bodyPr/>
                        <a:lstStyle/>
                        <a:p>
                          <a:pPr algn="ctr"/>
                          <a:r>
                            <a:rPr sz="1600">
                              <a:latin typeface="Cambria Math"/>
                            </a:rPr>
                            <a:t>0.111556</a:t>
                          </a:r>
                        </a:p>
                      </a:txBody>
                      <a:tcPr/>
                    </a:tc>
                    <a:extLst>
                      <a:ext uri="{0D108BD9-81ED-4DB2-BD59-A6C34878D82A}">
                        <a16:rowId xmlns:a16="http://schemas.microsoft.com/office/drawing/2014/main" xmlns="" xmlns:a14="http://schemas.microsoft.com/office/drawing/2010/main" val="10009"/>
                      </a:ext>
                    </a:extLst>
                  </a:tr>
                  <a:tr h="370840">
                    <a:tc>
                      <a:txBody>
                        <a:bodyPr/>
                        <a:lstStyle/>
                        <a:p>
                          <a:pPr algn="ctr"/>
                          <a:r>
                            <a:rPr sz="1600">
                              <a:latin typeface="Cambria Math"/>
                            </a:rPr>
                            <a:t>14</a:t>
                          </a:r>
                        </a:p>
                      </a:txBody>
                      <a:tcPr/>
                    </a:tc>
                    <a:tc>
                      <a:txBody>
                        <a:bodyPr/>
                        <a:lstStyle/>
                        <a:p>
                          <a:pPr algn="ctr"/>
                          <a:r>
                            <a:rPr sz="1600">
                              <a:latin typeface="Cambria Math"/>
                            </a:rPr>
                            <a:t>8.5</a:t>
                          </a:r>
                        </a:p>
                      </a:txBody>
                      <a:tcPr/>
                    </a:tc>
                    <a:tc>
                      <a:txBody>
                        <a:bodyPr/>
                        <a:lstStyle/>
                        <a:p>
                          <a:pPr algn="ctr"/>
                          <a:r>
                            <a:rPr sz="1600">
                              <a:latin typeface="Cambria Math"/>
                            </a:rPr>
                            <a:t>8.299</a:t>
                          </a:r>
                        </a:p>
                      </a:txBody>
                      <a:tcPr/>
                    </a:tc>
                    <a:tc>
                      <a:txBody>
                        <a:bodyPr/>
                        <a:lstStyle/>
                        <a:p>
                          <a:pPr algn="ctr"/>
                          <a:r>
                            <a:rPr sz="1600">
                              <a:latin typeface="Cambria Math"/>
                            </a:rPr>
                            <a:t>0.201</a:t>
                          </a:r>
                        </a:p>
                      </a:txBody>
                      <a:tcPr/>
                    </a:tc>
                    <a:tc>
                      <a:txBody>
                        <a:bodyPr/>
                        <a:lstStyle/>
                        <a:p>
                          <a:pPr algn="ctr"/>
                          <a:r>
                            <a:rPr sz="1600">
                              <a:latin typeface="Cambria Math"/>
                            </a:rPr>
                            <a:t>0.040401</a:t>
                          </a:r>
                        </a:p>
                      </a:txBody>
                      <a:tcPr/>
                    </a:tc>
                    <a:extLst>
                      <a:ext uri="{0D108BD9-81ED-4DB2-BD59-A6C34878D82A}">
                        <a16:rowId xmlns:a16="http://schemas.microsoft.com/office/drawing/2014/main" xmlns="" xmlns:a14="http://schemas.microsoft.com/office/drawing/2010/main" val="10010"/>
                      </a:ext>
                    </a:extLst>
                  </a:tr>
                  <a:tr h="370840">
                    <a:tc>
                      <a:txBody>
                        <a:bodyPr/>
                        <a:lstStyle/>
                        <a:p>
                          <a:pPr algn="ctr"/>
                          <a:r>
                            <a:rPr sz="1600">
                              <a:latin typeface="Cambria Math"/>
                            </a:rPr>
                            <a:t>15</a:t>
                          </a:r>
                        </a:p>
                      </a:txBody>
                      <a:tcPr/>
                    </a:tc>
                    <a:tc>
                      <a:txBody>
                        <a:bodyPr/>
                        <a:lstStyle/>
                        <a:p>
                          <a:pPr algn="ctr"/>
                          <a:r>
                            <a:rPr sz="1600">
                              <a:latin typeface="Cambria Math"/>
                            </a:rPr>
                            <a:t>9.7</a:t>
                          </a:r>
                        </a:p>
                      </a:txBody>
                      <a:tcPr/>
                    </a:tc>
                    <a:tc>
                      <a:txBody>
                        <a:bodyPr/>
                        <a:lstStyle/>
                        <a:p>
                          <a:pPr algn="ctr"/>
                          <a:r>
                            <a:rPr sz="1600">
                              <a:latin typeface="Cambria Math"/>
                            </a:rPr>
                            <a:t>9.164</a:t>
                          </a:r>
                        </a:p>
                      </a:txBody>
                      <a:tcPr/>
                    </a:tc>
                    <a:tc>
                      <a:txBody>
                        <a:bodyPr/>
                        <a:lstStyle/>
                        <a:p>
                          <a:pPr algn="ctr"/>
                          <a:r>
                            <a:rPr sz="1600">
                              <a:latin typeface="Cambria Math"/>
                            </a:rPr>
                            <a:t>0.536</a:t>
                          </a:r>
                        </a:p>
                      </a:txBody>
                      <a:tcPr/>
                    </a:tc>
                    <a:tc>
                      <a:txBody>
                        <a:bodyPr/>
                        <a:lstStyle/>
                        <a:p>
                          <a:pPr algn="ctr"/>
                          <a:r>
                            <a:rPr sz="1600">
                              <a:latin typeface="Cambria Math"/>
                            </a:rPr>
                            <a:t>0.287296</a:t>
                          </a:r>
                        </a:p>
                      </a:txBody>
                      <a:tcPr/>
                    </a:tc>
                    <a:extLst>
                      <a:ext uri="{0D108BD9-81ED-4DB2-BD59-A6C34878D82A}">
                        <a16:rowId xmlns:a16="http://schemas.microsoft.com/office/drawing/2014/main" xmlns="" xmlns:a14="http://schemas.microsoft.com/office/drawing/2010/main" val="10011"/>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12.3.2: Calculating the Sum of Squared Errors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last column lists the squares of the errors, or residual values. The sum of the squared errors is the sum of the values in this last column. Thus, </a:t>
                </a:r>
                <a:br>
                  <a:rPr lang="en-US" sz="2800" dirty="0"/>
                </a:br>
                <a14:m>
                  <m:oMath xmlns:m="http://schemas.openxmlformats.org/officeDocument/2006/math">
                    <m:r>
                      <m:rPr>
                        <m:sty m:val="p"/>
                      </m:rPr>
                      <a:rPr>
                        <a:latin typeface="Cambria Math" panose="02040503050406030204" pitchFamily="18" charset="0"/>
                      </a:rPr>
                      <m:t>SSE</m:t>
                    </m:r>
                    <m:r>
                      <a:rPr>
                        <a:latin typeface="Cambria Math" panose="02040503050406030204" pitchFamily="18" charset="0"/>
                      </a:rPr>
                      <m:t>≈1.394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Standard Error of Estimate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914276"/>
              </a:xfrm>
            </p:spPr>
            <p:txBody>
              <a:bodyPr>
                <a:normAutofit fontScale="85000" lnSpcReduction="20000"/>
              </a:bodyPr>
              <a:lstStyle/>
              <a:p>
                <a:r>
                  <a:rPr sz="2800" dirty="0"/>
                  <a:t>The </a:t>
                </a:r>
                <a:r>
                  <a:rPr sz="2800" b="1" dirty="0"/>
                  <a:t>standard error of estimate</a:t>
                </a:r>
                <a:r>
                  <a:rPr sz="2800" dirty="0"/>
                  <a:t>, which is a measure of how much the sample data points deviate from the regression line, is given by</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𝑦</m:t>
                                              </m:r>
                                            </m:e>
                                          </m:acc>
                                        </m:e>
                                        <m:sub>
                                          <m:r>
                                            <a:rPr>
                                              <a:latin typeface="Cambria Math" panose="02040503050406030204" pitchFamily="18" charset="0"/>
                                            </a:rPr>
                                            <m:t>𝑖</m:t>
                                          </m:r>
                                        </m:sub>
                                      </m:sSub>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−2</m:t>
                              </m:r>
                            </m:den>
                          </m:f>
                        </m:e>
                      </m:ra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e>
                      </m:phant>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m:rPr>
                                  <m:sty m:val="p"/>
                                </m:rPr>
                                <a:rPr>
                                  <a:latin typeface="Cambria Math" panose="02040503050406030204" pitchFamily="18" charset="0"/>
                                </a:rPr>
                                <m:t>SSE</m:t>
                              </m:r>
                            </m:num>
                            <m:den>
                              <m:r>
                                <a:rPr>
                                  <a:latin typeface="Cambria Math" panose="02040503050406030204" pitchFamily="18" charset="0"/>
                                </a:rPr>
                                <m:t>𝑛</m:t>
                              </m:r>
                              <m:r>
                                <a:rPr>
                                  <a:latin typeface="Cambria Math" panose="02040503050406030204" pitchFamily="18" charset="0"/>
                                </a:rPr>
                                <m:t>−2</m:t>
                              </m:r>
                            </m:den>
                          </m:f>
                        </m:e>
                      </m:rad>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dirty="0"/>
                  <a:t> is the </a:t>
                </a:r>
                <a14:m>
                  <m:oMath xmlns:m="http://schemas.openxmlformats.org/officeDocument/2006/math">
                    <m:r>
                      <a:rPr>
                        <a:latin typeface="Cambria Math" panose="02040503050406030204" pitchFamily="18" charset="0"/>
                      </a:rPr>
                      <m:t>𝑖</m:t>
                    </m:r>
                  </m:oMath>
                </a14:m>
                <a:r>
                  <a:rPr sz="2800" baseline="30000" dirty="0" err="1"/>
                  <a:t>th</a:t>
                </a:r>
                <a:r>
                  <a:rPr sz="2800" dirty="0"/>
                  <a:t> observed value of the response variable,</a:t>
                </a:r>
              </a:p>
              <a:p>
                <a14:m>
                  <m:oMath xmlns:m="http://schemas.openxmlformats.org/officeDocument/2006/math">
                    <m:sSub>
                      <m:sSubPr>
                        <m:ctrlPr>
                          <a:rPr i="1">
                            <a:latin typeface="Cambria Math" panose="02040503050406030204" pitchFamily="18" charset="0"/>
                          </a:rPr>
                        </m:ctrlPr>
                      </m:sSubPr>
                      <m:e>
                        <m:acc>
                          <m:accPr>
                            <m:chr m:val="̂"/>
                            <m:ctrlPr>
                              <a:rPr i="1">
                                <a:latin typeface="Cambria Math" panose="02040503050406030204" pitchFamily="18" charset="0"/>
                              </a:rPr>
                            </m:ctrlPr>
                          </m:accPr>
                          <m:e>
                            <m:r>
                              <a:rPr>
                                <a:latin typeface="Cambria Math" panose="02040503050406030204" pitchFamily="18" charset="0"/>
                              </a:rPr>
                              <m:t>𝑦</m:t>
                            </m:r>
                          </m:e>
                        </m:acc>
                      </m:e>
                      <m:sub>
                        <m:r>
                          <a:rPr>
                            <a:latin typeface="Cambria Math" panose="02040503050406030204" pitchFamily="18" charset="0"/>
                          </a:rPr>
                          <m:t>𝑖</m:t>
                        </m:r>
                      </m:sub>
                    </m:sSub>
                  </m:oMath>
                </a14:m>
                <a:r>
                  <a:rPr sz="2800" dirty="0"/>
                  <a:t> is the predicted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dirty="0"/>
                  <a:t> using the least-squares regression model,</a:t>
                </a:r>
              </a:p>
              <a:p>
                <a14:m>
                  <m:oMath xmlns:m="http://schemas.openxmlformats.org/officeDocument/2006/math">
                    <m:r>
                      <a:rPr>
                        <a:latin typeface="Cambria Math" panose="02040503050406030204" pitchFamily="18" charset="0"/>
                      </a:rPr>
                      <m:t>𝑛</m:t>
                    </m:r>
                  </m:oMath>
                </a14:m>
                <a:r>
                  <a:rPr sz="2800" dirty="0"/>
                  <a:t> is the number of data pairs in the sample, and</a:t>
                </a:r>
              </a:p>
              <a:p>
                <a:r>
                  <a:rPr sz="2800" dirty="0"/>
                  <a:t>SSE is the sum of squared errors.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914276"/>
              </a:xfrm>
              <a:blipFill>
                <a:blip r:embed="rId2" cstate="print"/>
                <a:stretch>
                  <a:fillRect l="-959" t="-2096" r="-1624" b="-209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a:t>The closer the standard error of value is to </a:t>
            </a:r>
            <a:r>
              <a:rPr sz="2800">
                <a:latin typeface="Cambria Math"/>
              </a:rPr>
              <a:t>0</a:t>
            </a:r>
            <a:r>
              <a:rPr sz="2800"/>
              <a:t>, the less the data points deviate from the regression line.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12.3.3: Calculating the Standard Error of Estimate</a:t>
            </a:r>
          </a:p>
        </p:txBody>
      </p:sp>
      <p:sp>
        <p:nvSpPr>
          <p:cNvPr id="3" name="Text Placeholder 2"/>
          <p:cNvSpPr>
            <a:spLocks noGrp="1"/>
          </p:cNvSpPr>
          <p:nvPr>
            <p:ph type="body" sz="quarter" idx="10"/>
          </p:nvPr>
        </p:nvSpPr>
        <p:spPr/>
        <p:txBody>
          <a:bodyPr>
            <a:normAutofit/>
          </a:bodyPr>
          <a:lstStyle/>
          <a:p>
            <a:r>
              <a:rPr sz="2800"/>
              <a:t>Calculate the standard error of estimate for the data regarding children's ages and reading levels using the information from the previous two examples.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12.3.3: Calculating the Standard Error of Estimate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r>
                  <a:rPr sz="2800" dirty="0"/>
                  <a:t>The formula for the standard error of estimate is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m:rPr>
                                  <m:sty m:val="p"/>
                                </m:rPr>
                                <a:rPr>
                                  <a:latin typeface="Cambria Math" panose="02040503050406030204" pitchFamily="18" charset="0"/>
                                </a:rPr>
                                <m:t>SSE</m:t>
                              </m:r>
                            </m:num>
                            <m:den>
                              <m:r>
                                <a:rPr>
                                  <a:latin typeface="Cambria Math" panose="02040503050406030204" pitchFamily="18" charset="0"/>
                                </a:rPr>
                                <m:t>𝑛</m:t>
                              </m:r>
                              <m:r>
                                <a:rPr>
                                  <a:latin typeface="Cambria Math" panose="02040503050406030204" pitchFamily="18" charset="0"/>
                                </a:rPr>
                                <m:t>−2</m:t>
                              </m:r>
                            </m:den>
                          </m:f>
                        </m:e>
                      </m:rad>
                    </m:oMath>
                  </m:oMathPara>
                </a14:m>
                <a:endParaRPr sz="2800" dirty="0"/>
              </a:p>
              <a:p>
                <a:pPr>
                  <a:defRPr sz="2800"/>
                </a:pPr>
                <a:r>
                  <a:rPr sz="2800" dirty="0"/>
                  <a:t>We found in the previous example that </a:t>
                </a:r>
                <a14:m>
                  <m:oMath xmlns:m="http://schemas.openxmlformats.org/officeDocument/2006/math">
                    <m:r>
                      <m:rPr>
                        <m:sty m:val="p"/>
                      </m:rPr>
                      <a:rPr>
                        <a:latin typeface="Cambria Math" panose="02040503050406030204" pitchFamily="18" charset="0"/>
                      </a:rPr>
                      <m:t>SSE</m:t>
                    </m:r>
                    <m:r>
                      <a:rPr>
                        <a:latin typeface="Cambria Math" panose="02040503050406030204" pitchFamily="18" charset="0"/>
                      </a:rPr>
                      <m:t>=1.394</m:t>
                    </m:r>
                  </m:oMath>
                </a14:m>
                <a:r>
                  <a:rPr sz="2800" dirty="0"/>
                  <a:t>. Also,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dirty="0"/>
                  <a:t>. Substituting these values into the formula gives us: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m:rPr>
                                  <m:sty m:val="p"/>
                                </m:rPr>
                                <a:rPr>
                                  <a:latin typeface="Cambria Math" panose="02040503050406030204" pitchFamily="18" charset="0"/>
                                </a:rPr>
                                <m:t>SSE</m:t>
                              </m:r>
                            </m:num>
                            <m:den>
                              <m:r>
                                <a:rPr>
                                  <a:latin typeface="Cambria Math" panose="02040503050406030204" pitchFamily="18" charset="0"/>
                                </a:rPr>
                                <m:t>𝑛</m:t>
                              </m:r>
                              <m:r>
                                <a:rPr>
                                  <a:latin typeface="Cambria Math" panose="02040503050406030204" pitchFamily="18" charset="0"/>
                                </a:rPr>
                                <m:t>−2</m:t>
                              </m:r>
                            </m:den>
                          </m:f>
                        </m:e>
                      </m:rad>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1.394</m:t>
                              </m:r>
                            </m:num>
                            <m:den>
                              <m:r>
                                <a:rPr>
                                  <a:latin typeface="Cambria Math" panose="02040503050406030204" pitchFamily="18" charset="0"/>
                                </a:rPr>
                                <m:t>10−2</m:t>
                              </m:r>
                            </m:den>
                          </m:f>
                        </m:e>
                      </m:rad>
                      <m:r>
                        <a:rPr>
                          <a:latin typeface="Cambria Math" panose="02040503050406030204" pitchFamily="18" charset="0"/>
                        </a:rPr>
                        <m:t>≈0.417</m:t>
                      </m:r>
                    </m:oMath>
                  </m:oMathPara>
                </a14:m>
                <a:endParaRPr sz="2800" dirty="0"/>
              </a:p>
              <a:p>
                <a:r>
                  <a:rPr sz="2800" dirty="0"/>
                  <a:t>Thus, the points deviate from the regression line on average by approximately </a:t>
                </a:r>
                <a:r>
                  <a:rPr sz="2800" dirty="0">
                    <a:latin typeface="Cambria Math"/>
                  </a:rPr>
                  <a:t>0.417</a:t>
                </a:r>
                <a:r>
                  <a:rPr sz="2800" dirty="0"/>
                  <a:t> units. If you look back at the residuals, you can see that this value makes sense as the residuals are not very far from this value.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444"/>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Residual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18522"/>
              </a:xfrm>
            </p:spPr>
            <p:txBody>
              <a:bodyPr>
                <a:normAutofit/>
              </a:bodyPr>
              <a:lstStyle/>
              <a:p>
                <a:pPr>
                  <a:defRPr sz="2800"/>
                </a:pPr>
                <a:r>
                  <a:rPr sz="2800"/>
                  <a:t>A </a:t>
                </a:r>
                <a:r>
                  <a:rPr sz="2800" b="1"/>
                  <a:t>residual</a:t>
                </a:r>
                <a:r>
                  <a:rPr sz="2800"/>
                  <a:t> is the difference between the actual value of </a:t>
                </a:r>
                <a14:m>
                  <m:oMath xmlns:m="http://schemas.openxmlformats.org/officeDocument/2006/math">
                    <m:r>
                      <a:rPr>
                        <a:latin typeface="Cambria Math" panose="02040503050406030204" pitchFamily="18" charset="0"/>
                      </a:rPr>
                      <m:t>𝑦</m:t>
                    </m:r>
                  </m:oMath>
                </a14:m>
                <a:r>
                  <a:rPr sz="2800"/>
                  <a:t> from the original data and the predicted value of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 found using the regression line, given by</a:t>
                </a:r>
              </a:p>
              <a:p>
                <a:pPr algn="ctr">
                  <a:defRPr sz="2800"/>
                </a:pPr>
                <a14:m>
                  <m:oMathPara xmlns:m="http://schemas.openxmlformats.org/officeDocument/2006/math">
                    <m:oMathParaPr>
                      <m:jc m:val="centerGroup"/>
                    </m:oMathParaPr>
                    <m:oMath xmlns:m="http://schemas.openxmlformats.org/officeDocument/2006/math">
                      <m:r>
                        <m:rPr>
                          <m:sty m:val="p"/>
                        </m:rPr>
                        <a:rPr>
                          <a:latin typeface="Cambria Math" panose="02040503050406030204" pitchFamily="18" charset="0"/>
                        </a:rPr>
                        <m:t>Residual</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acc>
                        <m:accPr>
                          <m:chr m:val="̂"/>
                          <m:ctrlPr>
                            <a:rPr i="1">
                              <a:latin typeface="Cambria Math" panose="02040503050406030204" pitchFamily="18" charset="0"/>
                            </a:rPr>
                          </m:ctrlPr>
                        </m:accPr>
                        <m:e>
                          <m:r>
                            <a:rPr>
                              <a:latin typeface="Cambria Math" panose="02040503050406030204" pitchFamily="18" charset="0"/>
                            </a:rPr>
                            <m:t>𝑦</m:t>
                          </m:r>
                        </m:e>
                      </m:acc>
                    </m:oMath>
                  </m:oMathPara>
                </a14:m>
                <a:endParaRPr sz="2800"/>
              </a:p>
              <a:p>
                <a:pPr>
                  <a:defRPr sz="2800"/>
                </a:pPr>
                <a:r>
                  <a:rPr sz="2800"/>
                  <a:t>where </a:t>
                </a:r>
                <a14:m>
                  <m:oMath xmlns:m="http://schemas.openxmlformats.org/officeDocument/2006/math">
                    <m:r>
                      <a:rPr>
                        <a:latin typeface="Cambria Math" panose="02040503050406030204" pitchFamily="18" charset="0"/>
                      </a:rPr>
                      <m:t>𝑦</m:t>
                    </m:r>
                  </m:oMath>
                </a14:m>
                <a:r>
                  <a:rPr sz="2800"/>
                  <a:t> is the observed value of the response variable and</a:t>
                </a:r>
              </a:p>
              <a:p>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 is the predicted value of </a:t>
                </a:r>
                <a14:m>
                  <m:oMath xmlns:m="http://schemas.openxmlformats.org/officeDocument/2006/math">
                    <m:r>
                      <a:rPr>
                        <a:latin typeface="Cambria Math" panose="02040503050406030204" pitchFamily="18" charset="0"/>
                      </a:rPr>
                      <m:t>𝑦</m:t>
                    </m:r>
                  </m:oMath>
                </a14:m>
                <a:r>
                  <a:rPr sz="2800"/>
                  <a:t> using the least-squares regression model.</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18522"/>
              </a:xfrm>
              <a:blipFill>
                <a:blip r:embed="rId2" cstate="print"/>
                <a:stretch>
                  <a:fillRect l="-1328" t="-1301" r="-1255" b="-3089"/>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12.3.4: Calculating the Standard Error of Estimate</a:t>
            </a:r>
          </a:p>
        </p:txBody>
      </p:sp>
      <p:sp>
        <p:nvSpPr>
          <p:cNvPr id="3" name="Text Placeholder 2"/>
          <p:cNvSpPr>
            <a:spLocks noGrp="1"/>
          </p:cNvSpPr>
          <p:nvPr>
            <p:ph type="body" sz="quarter" idx="10"/>
          </p:nvPr>
        </p:nvSpPr>
        <p:spPr/>
        <p:txBody>
          <a:bodyPr>
            <a:normAutofit/>
          </a:bodyPr>
          <a:lstStyle/>
          <a:p>
            <a:r>
              <a:rPr sz="2800"/>
              <a:t>Investors analyze the correlation of two stocks in a portfolio to help determine if the stocks move together or not, which can help determine the risk of the portfolio. Consider the data shown regarding the opening price of two common stocks, Apple, Inc. (</a:t>
            </a:r>
            <a:r>
              <a:rPr sz="2800" b="1"/>
              <a:t>AAPL</a:t>
            </a:r>
            <a:r>
              <a:rPr sz="2800"/>
              <a:t>) and Amazon.com (</a:t>
            </a:r>
            <a:r>
              <a:rPr sz="2800" b="1"/>
              <a:t>AMZN</a:t>
            </a:r>
            <a:r>
              <a:rPr sz="2800"/>
              <a:t>), for the first 20 days of 2019. Based on these data, these stocks have a linear relationship that is statistically significant at the 0.05 level of significance. Calculate the standard error of estimate for these data.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09146637"/>
                  </p:ext>
                </p:extLst>
              </p:nvPr>
            </p:nvGraphicFramePr>
            <p:xfrm>
              <a:off x="1485900" y="1027216"/>
              <a:ext cx="6134100" cy="4945380"/>
            </p:xfrm>
            <a:graphic>
              <a:graphicData uri="http://schemas.openxmlformats.org/drawingml/2006/table">
                <a:tbl>
                  <a:tblPr firstRow="1" bandRow="1">
                    <a:tableStyleId>{5C22544A-7EE6-4342-B048-85BDC9FD1C3A}</a:tableStyleId>
                  </a:tblPr>
                  <a:tblGrid>
                    <a:gridCol w="3067050">
                      <a:extLst>
                        <a:ext uri="{9D8B030D-6E8A-4147-A177-3AD203B41FA5}">
                          <a16:colId xmlns:a16="http://schemas.microsoft.com/office/drawing/2014/main" val="20000"/>
                        </a:ext>
                      </a:extLst>
                    </a:gridCol>
                    <a:gridCol w="3067050">
                      <a:extLst>
                        <a:ext uri="{9D8B030D-6E8A-4147-A177-3AD203B41FA5}">
                          <a16:colId xmlns:a16="http://schemas.microsoft.com/office/drawing/2014/main" val="20001"/>
                        </a:ext>
                      </a:extLst>
                    </a:gridCol>
                  </a:tblGrid>
                  <a:tr h="223820">
                    <a:tc gridSpan="2">
                      <a:txBody>
                        <a:bodyPr/>
                        <a:lstStyle/>
                        <a:p>
                          <a:pPr algn="ctr">
                            <a:defRPr sz="1800" b="1"/>
                          </a:pPr>
                          <a:r>
                            <a:rPr sz="875" dirty="0"/>
                            <a:t>Opening Stock Prices for First 20 Days of 2019</a:t>
                          </a:r>
                        </a:p>
                      </a:txBody>
                      <a:tcPr/>
                    </a:tc>
                    <a:tc hMerge="1">
                      <a:txBody>
                        <a:bodyPr/>
                        <a:lstStyle/>
                        <a:p>
                          <a:endParaRPr/>
                        </a:p>
                      </a:txBody>
                      <a:tcPr/>
                    </a:tc>
                    <a:extLst>
                      <a:ext uri="{0D108BD9-81ED-4DB2-BD59-A6C34878D82A}">
                        <a16:rowId xmlns:a16="http://schemas.microsoft.com/office/drawing/2014/main" val="10000"/>
                      </a:ext>
                    </a:extLst>
                  </a:tr>
                  <a:tr h="223820">
                    <a:tc>
                      <a:txBody>
                        <a:bodyPr/>
                        <a:lstStyle/>
                        <a:p>
                          <a:pPr algn="ctr">
                            <a:defRPr sz="1800" b="1"/>
                          </a:pPr>
                          <a:r>
                            <a:rPr sz="875"/>
                            <a:t>AAPL, </a:t>
                          </a:r>
                          <a14:m>
                            <m:oMath xmlns:m="http://schemas.openxmlformats.org/officeDocument/2006/math">
                              <m:r>
                                <a:rPr sz="875">
                                  <a:latin typeface="Cambria Math"/>
                                </a:rPr>
                                <m:t>𝑥</m:t>
                              </m:r>
                            </m:oMath>
                          </a14:m>
                          <a:endParaRPr sz="875"/>
                        </a:p>
                      </a:txBody>
                      <a:tcPr/>
                    </a:tc>
                    <a:tc>
                      <a:txBody>
                        <a:bodyPr/>
                        <a:lstStyle/>
                        <a:p>
                          <a:pPr algn="ctr">
                            <a:defRPr sz="1800" b="1"/>
                          </a:pPr>
                          <a:r>
                            <a:rPr sz="875"/>
                            <a:t>AMZN, </a:t>
                          </a:r>
                          <a14:m>
                            <m:oMath xmlns:m="http://schemas.openxmlformats.org/officeDocument/2006/math">
                              <m:r>
                                <a:rPr sz="875">
                                  <a:latin typeface="Cambria Math"/>
                                </a:rPr>
                                <m:t>𝑦</m:t>
                              </m:r>
                            </m:oMath>
                          </a14:m>
                          <a:endParaRPr sz="875"/>
                        </a:p>
                      </a:txBody>
                      <a:tcPr/>
                    </a:tc>
                    <a:extLst>
                      <a:ext uri="{0D108BD9-81ED-4DB2-BD59-A6C34878D82A}">
                        <a16:rowId xmlns:a16="http://schemas.microsoft.com/office/drawing/2014/main" val="10001"/>
                      </a:ext>
                    </a:extLst>
                  </a:tr>
                  <a:tr h="198634">
                    <a:tc>
                      <a:txBody>
                        <a:bodyPr/>
                        <a:lstStyle/>
                        <a:p>
                          <a:pPr algn="ctr"/>
                          <a:r>
                            <a:rPr sz="875" dirty="0">
                              <a:latin typeface="Cambria Math"/>
                            </a:rPr>
                            <a:t>165.25</a:t>
                          </a:r>
                        </a:p>
                      </a:txBody>
                      <a:tcPr/>
                    </a:tc>
                    <a:tc>
                      <a:txBody>
                        <a:bodyPr/>
                        <a:lstStyle/>
                        <a:p>
                          <a:pPr algn="ctr"/>
                          <a:r>
                            <a:rPr lang="en-US" sz="875" dirty="0">
                              <a:latin typeface="Cambria Math"/>
                            </a:rPr>
                            <a:t>1670.43</a:t>
                          </a:r>
                          <a:endParaRPr sz="875" dirty="0">
                            <a:latin typeface="Cambria Math"/>
                          </a:endParaRPr>
                        </a:p>
                      </a:txBody>
                      <a:tcPr/>
                    </a:tc>
                    <a:extLst>
                      <a:ext uri="{0D108BD9-81ED-4DB2-BD59-A6C34878D82A}">
                        <a16:rowId xmlns:a16="http://schemas.microsoft.com/office/drawing/2014/main" val="10002"/>
                      </a:ext>
                    </a:extLst>
                  </a:tr>
                  <a:tr h="223820">
                    <a:tc>
                      <a:txBody>
                        <a:bodyPr/>
                        <a:lstStyle/>
                        <a:p>
                          <a:pPr algn="ctr"/>
                          <a:r>
                            <a:rPr sz="875" dirty="0">
                              <a:latin typeface="Cambria Math"/>
                            </a:rPr>
                            <a:t>154.68</a:t>
                          </a:r>
                        </a:p>
                      </a:txBody>
                      <a:tcPr/>
                    </a:tc>
                    <a:tc>
                      <a:txBody>
                        <a:bodyPr/>
                        <a:lstStyle/>
                        <a:p>
                          <a:pPr algn="ctr"/>
                          <a:r>
                            <a:rPr sz="875" dirty="0">
                              <a:latin typeface="Cambria Math"/>
                            </a:rPr>
                            <a:t>1593.88</a:t>
                          </a:r>
                        </a:p>
                      </a:txBody>
                      <a:tcPr/>
                    </a:tc>
                    <a:extLst>
                      <a:ext uri="{0D108BD9-81ED-4DB2-BD59-A6C34878D82A}">
                        <a16:rowId xmlns:a16="http://schemas.microsoft.com/office/drawing/2014/main" val="10003"/>
                      </a:ext>
                    </a:extLst>
                  </a:tr>
                  <a:tr h="223820">
                    <a:tc>
                      <a:txBody>
                        <a:bodyPr/>
                        <a:lstStyle/>
                        <a:p>
                          <a:pPr algn="ctr"/>
                          <a:r>
                            <a:rPr sz="875" dirty="0">
                              <a:latin typeface="Cambria Math"/>
                            </a:rPr>
                            <a:t>156.30</a:t>
                          </a:r>
                        </a:p>
                      </a:txBody>
                      <a:tcPr/>
                    </a:tc>
                    <a:tc>
                      <a:txBody>
                        <a:bodyPr/>
                        <a:lstStyle/>
                        <a:p>
                          <a:pPr algn="ctr"/>
                          <a:r>
                            <a:rPr sz="875" dirty="0">
                              <a:latin typeface="Cambria Math"/>
                            </a:rPr>
                            <a:t>1637.89</a:t>
                          </a:r>
                        </a:p>
                      </a:txBody>
                      <a:tcPr/>
                    </a:tc>
                    <a:extLst>
                      <a:ext uri="{0D108BD9-81ED-4DB2-BD59-A6C34878D82A}">
                        <a16:rowId xmlns:a16="http://schemas.microsoft.com/office/drawing/2014/main" val="10004"/>
                      </a:ext>
                    </a:extLst>
                  </a:tr>
                  <a:tr h="223820">
                    <a:tc>
                      <a:txBody>
                        <a:bodyPr/>
                        <a:lstStyle/>
                        <a:p>
                          <a:pPr algn="ctr"/>
                          <a:r>
                            <a:rPr sz="875" dirty="0">
                              <a:latin typeface="Cambria Math"/>
                            </a:rPr>
                            <a:t>157.76</a:t>
                          </a:r>
                        </a:p>
                      </a:txBody>
                      <a:tcPr/>
                    </a:tc>
                    <a:tc>
                      <a:txBody>
                        <a:bodyPr/>
                        <a:lstStyle/>
                        <a:p>
                          <a:pPr algn="ctr"/>
                          <a:r>
                            <a:rPr sz="875" dirty="0">
                              <a:latin typeface="Cambria Math"/>
                            </a:rPr>
                            <a:t>1670.57</a:t>
                          </a:r>
                        </a:p>
                      </a:txBody>
                      <a:tcPr/>
                    </a:tc>
                    <a:extLst>
                      <a:ext uri="{0D108BD9-81ED-4DB2-BD59-A6C34878D82A}">
                        <a16:rowId xmlns:a16="http://schemas.microsoft.com/office/drawing/2014/main" val="10005"/>
                      </a:ext>
                    </a:extLst>
                  </a:tr>
                  <a:tr h="223820">
                    <a:tc>
                      <a:txBody>
                        <a:bodyPr/>
                        <a:lstStyle/>
                        <a:p>
                          <a:pPr algn="ctr"/>
                          <a:r>
                            <a:rPr sz="875" dirty="0">
                              <a:latin typeface="Cambria Math"/>
                            </a:rPr>
                            <a:t>152.70</a:t>
                          </a:r>
                        </a:p>
                      </a:txBody>
                      <a:tcPr/>
                    </a:tc>
                    <a:tc>
                      <a:txBody>
                        <a:bodyPr/>
                        <a:lstStyle/>
                        <a:p>
                          <a:pPr algn="ctr"/>
                          <a:r>
                            <a:rPr sz="875" dirty="0">
                              <a:latin typeface="Cambria Math"/>
                            </a:rPr>
                            <a:t>1654.93</a:t>
                          </a:r>
                        </a:p>
                      </a:txBody>
                      <a:tcPr/>
                    </a:tc>
                    <a:extLst>
                      <a:ext uri="{0D108BD9-81ED-4DB2-BD59-A6C34878D82A}">
                        <a16:rowId xmlns:a16="http://schemas.microsoft.com/office/drawing/2014/main" val="10006"/>
                      </a:ext>
                    </a:extLst>
                  </a:tr>
                  <a:tr h="223820">
                    <a:tc>
                      <a:txBody>
                        <a:bodyPr/>
                        <a:lstStyle/>
                        <a:p>
                          <a:pPr algn="ctr"/>
                          <a:r>
                            <a:rPr sz="875" dirty="0">
                              <a:latin typeface="Cambria Math"/>
                            </a:rPr>
                            <a:t>153.92</a:t>
                          </a:r>
                        </a:p>
                      </a:txBody>
                      <a:tcPr/>
                    </a:tc>
                    <a:tc>
                      <a:txBody>
                        <a:bodyPr/>
                        <a:lstStyle/>
                        <a:p>
                          <a:pPr algn="ctr"/>
                          <a:r>
                            <a:rPr sz="875" dirty="0">
                              <a:latin typeface="Cambria Math"/>
                            </a:rPr>
                            <a:t>1640.02</a:t>
                          </a:r>
                        </a:p>
                      </a:txBody>
                      <a:tcPr/>
                    </a:tc>
                    <a:extLst>
                      <a:ext uri="{0D108BD9-81ED-4DB2-BD59-A6C34878D82A}">
                        <a16:rowId xmlns:a16="http://schemas.microsoft.com/office/drawing/2014/main" val="10007"/>
                      </a:ext>
                    </a:extLst>
                  </a:tr>
                  <a:tr h="223820">
                    <a:tc>
                      <a:txBody>
                        <a:bodyPr/>
                        <a:lstStyle/>
                        <a:p>
                          <a:pPr algn="ctr"/>
                          <a:r>
                            <a:rPr sz="875" dirty="0">
                              <a:latin typeface="Cambria Math"/>
                            </a:rPr>
                            <a:t>153.30</a:t>
                          </a:r>
                        </a:p>
                      </a:txBody>
                      <a:tcPr/>
                    </a:tc>
                    <a:tc>
                      <a:txBody>
                        <a:bodyPr/>
                        <a:lstStyle/>
                        <a:p>
                          <a:pPr algn="ctr"/>
                          <a:r>
                            <a:rPr sz="875" dirty="0">
                              <a:latin typeface="Cambria Math"/>
                            </a:rPr>
                            <a:t>1632.17</a:t>
                          </a:r>
                        </a:p>
                      </a:txBody>
                      <a:tcPr/>
                    </a:tc>
                    <a:extLst>
                      <a:ext uri="{0D108BD9-81ED-4DB2-BD59-A6C34878D82A}">
                        <a16:rowId xmlns:a16="http://schemas.microsoft.com/office/drawing/2014/main" val="10008"/>
                      </a:ext>
                    </a:extLst>
                  </a:tr>
                  <a:tr h="223820">
                    <a:tc>
                      <a:txBody>
                        <a:bodyPr/>
                        <a:lstStyle/>
                        <a:p>
                          <a:pPr algn="ctr"/>
                          <a:r>
                            <a:rPr sz="875" dirty="0">
                              <a:latin typeface="Cambria Math"/>
                            </a:rPr>
                            <a:t>156.82</a:t>
                          </a:r>
                        </a:p>
                      </a:txBody>
                      <a:tcPr/>
                    </a:tc>
                    <a:tc>
                      <a:txBody>
                        <a:bodyPr/>
                        <a:lstStyle/>
                        <a:p>
                          <a:pPr algn="ctr"/>
                          <a:r>
                            <a:rPr sz="875" dirty="0">
                              <a:latin typeface="Cambria Math"/>
                            </a:rPr>
                            <a:t>1696.20</a:t>
                          </a:r>
                        </a:p>
                      </a:txBody>
                      <a:tcPr/>
                    </a:tc>
                    <a:extLst>
                      <a:ext uri="{0D108BD9-81ED-4DB2-BD59-A6C34878D82A}">
                        <a16:rowId xmlns:a16="http://schemas.microsoft.com/office/drawing/2014/main" val="10009"/>
                      </a:ext>
                    </a:extLst>
                  </a:tr>
                  <a:tr h="223820">
                    <a:tc>
                      <a:txBody>
                        <a:bodyPr/>
                        <a:lstStyle/>
                        <a:p>
                          <a:pPr algn="ctr"/>
                          <a:r>
                            <a:rPr sz="875" dirty="0">
                              <a:latin typeface="Cambria Math"/>
                            </a:rPr>
                            <a:t>155.86</a:t>
                          </a:r>
                        </a:p>
                      </a:txBody>
                      <a:tcPr/>
                    </a:tc>
                    <a:tc>
                      <a:txBody>
                        <a:bodyPr/>
                        <a:lstStyle/>
                        <a:p>
                          <a:pPr algn="ctr"/>
                          <a:r>
                            <a:rPr sz="875" dirty="0">
                              <a:latin typeface="Cambria Math"/>
                            </a:rPr>
                            <a:t>1693.22</a:t>
                          </a:r>
                        </a:p>
                      </a:txBody>
                      <a:tcPr/>
                    </a:tc>
                    <a:extLst>
                      <a:ext uri="{0D108BD9-81ED-4DB2-BD59-A6C34878D82A}">
                        <a16:rowId xmlns:a16="http://schemas.microsoft.com/office/drawing/2014/main" val="10010"/>
                      </a:ext>
                    </a:extLst>
                  </a:tr>
                  <a:tr h="223820">
                    <a:tc>
                      <a:txBody>
                        <a:bodyPr/>
                        <a:lstStyle/>
                        <a:p>
                          <a:pPr algn="ctr"/>
                          <a:r>
                            <a:rPr sz="875" dirty="0">
                              <a:latin typeface="Cambria Math"/>
                            </a:rPr>
                            <a:t>154.94</a:t>
                          </a:r>
                        </a:p>
                      </a:txBody>
                      <a:tcPr/>
                    </a:tc>
                    <a:tc>
                      <a:txBody>
                        <a:bodyPr/>
                        <a:lstStyle/>
                        <a:p>
                          <a:pPr algn="ctr"/>
                          <a:r>
                            <a:rPr sz="875" dirty="0">
                              <a:latin typeface="Cambria Math"/>
                            </a:rPr>
                            <a:t>1683.78</a:t>
                          </a:r>
                        </a:p>
                      </a:txBody>
                      <a:tcPr/>
                    </a:tc>
                    <a:extLst>
                      <a:ext uri="{0D108BD9-81ED-4DB2-BD59-A6C34878D82A}">
                        <a16:rowId xmlns:a16="http://schemas.microsoft.com/office/drawing/2014/main" val="10011"/>
                      </a:ext>
                    </a:extLst>
                  </a:tr>
                  <a:tr h="223820">
                    <a:tc>
                      <a:txBody>
                        <a:bodyPr/>
                        <a:lstStyle/>
                        <a:p>
                          <a:pPr algn="ctr"/>
                          <a:r>
                            <a:rPr sz="875" dirty="0">
                              <a:latin typeface="Cambria Math"/>
                            </a:rPr>
                            <a:t>153.07</a:t>
                          </a:r>
                        </a:p>
                      </a:txBody>
                      <a:tcPr/>
                    </a:tc>
                    <a:tc>
                      <a:txBody>
                        <a:bodyPr/>
                        <a:lstStyle/>
                        <a:p>
                          <a:pPr algn="ctr"/>
                          <a:r>
                            <a:rPr sz="875" dirty="0">
                              <a:latin typeface="Cambria Math"/>
                            </a:rPr>
                            <a:t>1674.56</a:t>
                          </a:r>
                        </a:p>
                      </a:txBody>
                      <a:tcPr/>
                    </a:tc>
                    <a:extLst>
                      <a:ext uri="{0D108BD9-81ED-4DB2-BD59-A6C34878D82A}">
                        <a16:rowId xmlns:a16="http://schemas.microsoft.com/office/drawing/2014/main" val="10012"/>
                      </a:ext>
                    </a:extLst>
                  </a:tr>
                  <a:tr h="223820">
                    <a:tc>
                      <a:txBody>
                        <a:bodyPr/>
                        <a:lstStyle/>
                        <a:p>
                          <a:pPr algn="ctr"/>
                          <a:r>
                            <a:rPr sz="875" dirty="0">
                              <a:latin typeface="Cambria Math"/>
                            </a:rPr>
                            <a:t>150.00</a:t>
                          </a:r>
                        </a:p>
                      </a:txBody>
                      <a:tcPr/>
                    </a:tc>
                    <a:tc>
                      <a:txBody>
                        <a:bodyPr/>
                        <a:lstStyle/>
                        <a:p>
                          <a:pPr algn="ctr"/>
                          <a:r>
                            <a:rPr sz="875" dirty="0">
                              <a:latin typeface="Cambria Math"/>
                            </a:rPr>
                            <a:t>1617.21</a:t>
                          </a:r>
                        </a:p>
                      </a:txBody>
                      <a:tcPr/>
                    </a:tc>
                    <a:extLst>
                      <a:ext uri="{0D108BD9-81ED-4DB2-BD59-A6C34878D82A}">
                        <a16:rowId xmlns:a16="http://schemas.microsoft.com/office/drawing/2014/main" val="10013"/>
                      </a:ext>
                    </a:extLst>
                  </a:tr>
                  <a:tr h="223820">
                    <a:tc>
                      <a:txBody>
                        <a:bodyPr/>
                        <a:lstStyle/>
                        <a:p>
                          <a:pPr algn="ctr"/>
                          <a:r>
                            <a:rPr sz="875" dirty="0">
                              <a:latin typeface="Cambria Math"/>
                            </a:rPr>
                            <a:t>152.29</a:t>
                          </a:r>
                        </a:p>
                      </a:txBody>
                      <a:tcPr/>
                    </a:tc>
                    <a:tc>
                      <a:txBody>
                        <a:bodyPr/>
                        <a:lstStyle/>
                        <a:p>
                          <a:pPr algn="ctr"/>
                          <a:r>
                            <a:rPr sz="875" dirty="0">
                              <a:latin typeface="Cambria Math"/>
                            </a:rPr>
                            <a:t>1640.56</a:t>
                          </a:r>
                        </a:p>
                      </a:txBody>
                      <a:tcPr/>
                    </a:tc>
                    <a:extLst>
                      <a:ext uri="{0D108BD9-81ED-4DB2-BD59-A6C34878D82A}">
                        <a16:rowId xmlns:a16="http://schemas.microsoft.com/office/drawing/2014/main" val="10014"/>
                      </a:ext>
                    </a:extLst>
                  </a:tr>
                  <a:tr h="223820">
                    <a:tc>
                      <a:txBody>
                        <a:bodyPr/>
                        <a:lstStyle/>
                        <a:p>
                          <a:pPr algn="ctr"/>
                          <a:r>
                            <a:rPr sz="875" dirty="0">
                              <a:latin typeface="Cambria Math"/>
                            </a:rPr>
                            <a:t>153.80</a:t>
                          </a:r>
                        </a:p>
                      </a:txBody>
                      <a:tcPr/>
                    </a:tc>
                    <a:tc>
                      <a:txBody>
                        <a:bodyPr/>
                        <a:lstStyle/>
                        <a:p>
                          <a:pPr algn="ctr"/>
                          <a:r>
                            <a:rPr sz="875" dirty="0">
                              <a:latin typeface="Cambria Math"/>
                            </a:rPr>
                            <a:t>1656.22</a:t>
                          </a:r>
                        </a:p>
                      </a:txBody>
                      <a:tcPr/>
                    </a:tc>
                    <a:extLst>
                      <a:ext uri="{0D108BD9-81ED-4DB2-BD59-A6C34878D82A}">
                        <a16:rowId xmlns:a16="http://schemas.microsoft.com/office/drawing/2014/main" val="10015"/>
                      </a:ext>
                    </a:extLst>
                  </a:tr>
                  <a:tr h="176744">
                    <a:tc>
                      <a:txBody>
                        <a:bodyPr/>
                        <a:lstStyle/>
                        <a:p>
                          <a:pPr algn="ctr"/>
                          <a:r>
                            <a:rPr sz="875" dirty="0">
                              <a:latin typeface="Cambria Math"/>
                            </a:rPr>
                            <a:t>153.31</a:t>
                          </a:r>
                        </a:p>
                      </a:txBody>
                      <a:tcPr/>
                    </a:tc>
                    <a:tc>
                      <a:txBody>
                        <a:bodyPr/>
                        <a:lstStyle/>
                        <a:p>
                          <a:pPr algn="ctr"/>
                          <a:r>
                            <a:rPr sz="875" dirty="0">
                              <a:latin typeface="Cambria Math"/>
                            </a:rPr>
                            <a:t>1659.42</a:t>
                          </a:r>
                        </a:p>
                      </a:txBody>
                      <a:tcPr/>
                    </a:tc>
                    <a:extLst>
                      <a:ext uri="{0D108BD9-81ED-4DB2-BD59-A6C34878D82A}">
                        <a16:rowId xmlns:a16="http://schemas.microsoft.com/office/drawing/2014/main" val="10016"/>
                      </a:ext>
                    </a:extLst>
                  </a:tr>
                  <a:tr h="223820">
                    <a:tc>
                      <a:txBody>
                        <a:bodyPr/>
                        <a:lstStyle/>
                        <a:p>
                          <a:pPr algn="ctr"/>
                          <a:r>
                            <a:rPr sz="875" dirty="0">
                              <a:latin typeface="Cambria Math"/>
                            </a:rPr>
                            <a:t>150.75</a:t>
                          </a:r>
                        </a:p>
                      </a:txBody>
                      <a:tcPr/>
                    </a:tc>
                    <a:tc>
                      <a:txBody>
                        <a:bodyPr/>
                        <a:lstStyle/>
                        <a:p>
                          <a:pPr algn="ctr"/>
                          <a:r>
                            <a:rPr sz="875" dirty="0">
                              <a:latin typeface="Cambria Math"/>
                            </a:rPr>
                            <a:t>1656.58</a:t>
                          </a:r>
                        </a:p>
                      </a:txBody>
                      <a:tcPr/>
                    </a:tc>
                    <a:extLst>
                      <a:ext uri="{0D108BD9-81ED-4DB2-BD59-A6C34878D82A}">
                        <a16:rowId xmlns:a16="http://schemas.microsoft.com/office/drawing/2014/main" val="10017"/>
                      </a:ext>
                    </a:extLst>
                  </a:tr>
                  <a:tr h="223820">
                    <a:tc>
                      <a:txBody>
                        <a:bodyPr/>
                        <a:lstStyle/>
                        <a:p>
                          <a:pPr algn="ctr"/>
                          <a:r>
                            <a:rPr sz="875" dirty="0">
                              <a:latin typeface="Cambria Math"/>
                            </a:rPr>
                            <a:t>147.93</a:t>
                          </a:r>
                        </a:p>
                      </a:txBody>
                      <a:tcPr/>
                    </a:tc>
                    <a:tc>
                      <a:txBody>
                        <a:bodyPr/>
                        <a:lstStyle/>
                        <a:p>
                          <a:pPr algn="ctr"/>
                          <a:r>
                            <a:rPr sz="875" dirty="0">
                              <a:latin typeface="Cambria Math"/>
                            </a:rPr>
                            <a:t>1629.51</a:t>
                          </a:r>
                        </a:p>
                      </a:txBody>
                      <a:tcPr/>
                    </a:tc>
                    <a:extLst>
                      <a:ext uri="{0D108BD9-81ED-4DB2-BD59-A6C34878D82A}">
                        <a16:rowId xmlns:a16="http://schemas.microsoft.com/office/drawing/2014/main" val="10018"/>
                      </a:ext>
                    </a:extLst>
                  </a:tr>
                  <a:tr h="223820">
                    <a:tc>
                      <a:txBody>
                        <a:bodyPr/>
                        <a:lstStyle/>
                        <a:p>
                          <a:pPr algn="ctr"/>
                          <a:r>
                            <a:rPr sz="875" dirty="0">
                              <a:latin typeface="Cambria Math"/>
                            </a:rPr>
                            <a:t>148.26</a:t>
                          </a:r>
                        </a:p>
                      </a:txBody>
                      <a:tcPr/>
                    </a:tc>
                    <a:tc>
                      <a:txBody>
                        <a:bodyPr/>
                        <a:lstStyle/>
                        <a:p>
                          <a:pPr algn="ctr"/>
                          <a:r>
                            <a:rPr sz="875" dirty="0">
                              <a:latin typeface="Cambria Math"/>
                            </a:rPr>
                            <a:t>1575.39</a:t>
                          </a:r>
                        </a:p>
                      </a:txBody>
                      <a:tcPr/>
                    </a:tc>
                    <a:extLst>
                      <a:ext uri="{0D108BD9-81ED-4DB2-BD59-A6C34878D82A}">
                        <a16:rowId xmlns:a16="http://schemas.microsoft.com/office/drawing/2014/main" val="10019"/>
                      </a:ext>
                    </a:extLst>
                  </a:tr>
                  <a:tr h="223820">
                    <a:tc>
                      <a:txBody>
                        <a:bodyPr/>
                        <a:lstStyle/>
                        <a:p>
                          <a:pPr algn="ctr"/>
                          <a:r>
                            <a:rPr sz="875" dirty="0">
                              <a:latin typeface="Cambria Math"/>
                            </a:rPr>
                            <a:t>142.19</a:t>
                          </a:r>
                        </a:p>
                      </a:txBody>
                      <a:tcPr/>
                    </a:tc>
                    <a:tc>
                      <a:txBody>
                        <a:bodyPr/>
                        <a:lstStyle/>
                        <a:p>
                          <a:pPr algn="ctr"/>
                          <a:r>
                            <a:rPr sz="875" dirty="0">
                              <a:latin typeface="Cambria Math"/>
                            </a:rPr>
                            <a:t>1500.28</a:t>
                          </a:r>
                        </a:p>
                      </a:txBody>
                      <a:tcPr/>
                    </a:tc>
                    <a:extLst>
                      <a:ext uri="{0D108BD9-81ED-4DB2-BD59-A6C34878D82A}">
                        <a16:rowId xmlns:a16="http://schemas.microsoft.com/office/drawing/2014/main" val="10020"/>
                      </a:ext>
                    </a:extLst>
                  </a:tr>
                  <a:tr h="223820">
                    <a:tc>
                      <a:txBody>
                        <a:bodyPr/>
                        <a:lstStyle/>
                        <a:p>
                          <a:pPr algn="ctr"/>
                          <a:r>
                            <a:rPr sz="875" dirty="0">
                              <a:latin typeface="Cambria Math"/>
                            </a:rPr>
                            <a:t>157.92</a:t>
                          </a:r>
                        </a:p>
                      </a:txBody>
                      <a:tcPr/>
                    </a:tc>
                    <a:tc>
                      <a:txBody>
                        <a:bodyPr/>
                        <a:lstStyle/>
                        <a:p>
                          <a:pPr algn="ctr"/>
                          <a:r>
                            <a:rPr sz="875" dirty="0">
                              <a:latin typeface="Cambria Math"/>
                            </a:rPr>
                            <a:t>1539.13</a:t>
                          </a:r>
                        </a:p>
                      </a:txBody>
                      <a:tcPr/>
                    </a:tc>
                    <a:extLst>
                      <a:ext uri="{0D108BD9-81ED-4DB2-BD59-A6C34878D82A}">
                        <a16:rowId xmlns:a16="http://schemas.microsoft.com/office/drawing/2014/main" val="10021"/>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09146637"/>
                  </p:ext>
                </p:extLst>
              </p:nvPr>
            </p:nvGraphicFramePr>
            <p:xfrm>
              <a:off x="1485900" y="1027216"/>
              <a:ext cx="6134100" cy="4945380"/>
            </p:xfrm>
            <a:graphic>
              <a:graphicData uri="http://schemas.openxmlformats.org/drawingml/2006/table">
                <a:tbl>
                  <a:tblPr firstRow="1" bandRow="1">
                    <a:tableStyleId>{5C22544A-7EE6-4342-B048-85BDC9FD1C3A}</a:tableStyleId>
                  </a:tblPr>
                  <a:tblGrid>
                    <a:gridCol w="3067050">
                      <a:extLst>
                        <a:ext uri="{9D8B030D-6E8A-4147-A177-3AD203B41FA5}">
                          <a16:colId xmlns:a16="http://schemas.microsoft.com/office/drawing/2014/main" val="20000"/>
                        </a:ext>
                      </a:extLst>
                    </a:gridCol>
                    <a:gridCol w="3067050">
                      <a:extLst>
                        <a:ext uri="{9D8B030D-6E8A-4147-A177-3AD203B41FA5}">
                          <a16:colId xmlns:a16="http://schemas.microsoft.com/office/drawing/2014/main" val="20001"/>
                        </a:ext>
                      </a:extLst>
                    </a:gridCol>
                  </a:tblGrid>
                  <a:tr h="224790">
                    <a:tc gridSpan="2">
                      <a:txBody>
                        <a:bodyPr/>
                        <a:lstStyle/>
                        <a:p>
                          <a:pPr algn="ctr">
                            <a:defRPr sz="1800" b="1"/>
                          </a:pPr>
                          <a:r>
                            <a:rPr sz="875" dirty="0"/>
                            <a:t>Opening Stock Prices for First 20 Days of 2019</a:t>
                          </a:r>
                        </a:p>
                      </a:txBody>
                      <a:tcPr/>
                    </a:tc>
                    <a:tc hMerge="1">
                      <a:txBody>
                        <a:bodyPr/>
                        <a:lstStyle/>
                        <a:p>
                          <a:endParaRPr/>
                        </a:p>
                      </a:txBody>
                      <a:tcPr/>
                    </a:tc>
                    <a:extLst>
                      <a:ext uri="{0D108BD9-81ED-4DB2-BD59-A6C34878D82A}">
                        <a16:rowId xmlns:a16="http://schemas.microsoft.com/office/drawing/2014/main" val="10000"/>
                      </a:ext>
                    </a:extLst>
                  </a:tr>
                  <a:tr h="224790">
                    <a:tc>
                      <a:txBody>
                        <a:bodyPr/>
                        <a:lstStyle/>
                        <a:p>
                          <a:endParaRPr lang="en-US"/>
                        </a:p>
                      </a:txBody>
                      <a:tcPr>
                        <a:blipFill>
                          <a:blip r:embed="rId2"/>
                          <a:stretch>
                            <a:fillRect l="-198" t="-102703" r="-100794" b="-2005405"/>
                          </a:stretch>
                        </a:blipFill>
                      </a:tcPr>
                    </a:tc>
                    <a:tc>
                      <a:txBody>
                        <a:bodyPr/>
                        <a:lstStyle/>
                        <a:p>
                          <a:endParaRPr lang="en-US"/>
                        </a:p>
                      </a:txBody>
                      <a:tcPr>
                        <a:blipFill>
                          <a:blip r:embed="rId2"/>
                          <a:stretch>
                            <a:fillRect l="-100398" t="-102703" r="-994" b="-2005405"/>
                          </a:stretch>
                        </a:blipFill>
                      </a:tcPr>
                    </a:tc>
                    <a:extLst>
                      <a:ext uri="{0D108BD9-81ED-4DB2-BD59-A6C34878D82A}">
                        <a16:rowId xmlns:a16="http://schemas.microsoft.com/office/drawing/2014/main" val="10001"/>
                      </a:ext>
                    </a:extLst>
                  </a:tr>
                  <a:tr h="224790">
                    <a:tc>
                      <a:txBody>
                        <a:bodyPr/>
                        <a:lstStyle/>
                        <a:p>
                          <a:pPr algn="ctr"/>
                          <a:r>
                            <a:rPr sz="875" dirty="0">
                              <a:latin typeface="Cambria Math"/>
                            </a:rPr>
                            <a:t>165.25</a:t>
                          </a:r>
                        </a:p>
                      </a:txBody>
                      <a:tcPr/>
                    </a:tc>
                    <a:tc>
                      <a:txBody>
                        <a:bodyPr/>
                        <a:lstStyle/>
                        <a:p>
                          <a:pPr algn="ctr"/>
                          <a:r>
                            <a:rPr lang="en-US" sz="875" dirty="0">
                              <a:latin typeface="Cambria Math"/>
                            </a:rPr>
                            <a:t>1670.43</a:t>
                          </a:r>
                          <a:endParaRPr sz="875" dirty="0">
                            <a:latin typeface="Cambria Math"/>
                          </a:endParaRPr>
                        </a:p>
                      </a:txBody>
                      <a:tcPr/>
                    </a:tc>
                    <a:extLst>
                      <a:ext uri="{0D108BD9-81ED-4DB2-BD59-A6C34878D82A}">
                        <a16:rowId xmlns:a16="http://schemas.microsoft.com/office/drawing/2014/main" val="10002"/>
                      </a:ext>
                    </a:extLst>
                  </a:tr>
                  <a:tr h="224790">
                    <a:tc>
                      <a:txBody>
                        <a:bodyPr/>
                        <a:lstStyle/>
                        <a:p>
                          <a:pPr algn="ctr"/>
                          <a:r>
                            <a:rPr sz="875" dirty="0">
                              <a:latin typeface="Cambria Math"/>
                            </a:rPr>
                            <a:t>154.68</a:t>
                          </a:r>
                        </a:p>
                      </a:txBody>
                      <a:tcPr/>
                    </a:tc>
                    <a:tc>
                      <a:txBody>
                        <a:bodyPr/>
                        <a:lstStyle/>
                        <a:p>
                          <a:pPr algn="ctr"/>
                          <a:r>
                            <a:rPr sz="875" dirty="0">
                              <a:latin typeface="Cambria Math"/>
                            </a:rPr>
                            <a:t>1593.88</a:t>
                          </a:r>
                        </a:p>
                      </a:txBody>
                      <a:tcPr/>
                    </a:tc>
                    <a:extLst>
                      <a:ext uri="{0D108BD9-81ED-4DB2-BD59-A6C34878D82A}">
                        <a16:rowId xmlns:a16="http://schemas.microsoft.com/office/drawing/2014/main" val="10003"/>
                      </a:ext>
                    </a:extLst>
                  </a:tr>
                  <a:tr h="224790">
                    <a:tc>
                      <a:txBody>
                        <a:bodyPr/>
                        <a:lstStyle/>
                        <a:p>
                          <a:pPr algn="ctr"/>
                          <a:r>
                            <a:rPr sz="875" dirty="0">
                              <a:latin typeface="Cambria Math"/>
                            </a:rPr>
                            <a:t>156.30</a:t>
                          </a:r>
                        </a:p>
                      </a:txBody>
                      <a:tcPr/>
                    </a:tc>
                    <a:tc>
                      <a:txBody>
                        <a:bodyPr/>
                        <a:lstStyle/>
                        <a:p>
                          <a:pPr algn="ctr"/>
                          <a:r>
                            <a:rPr sz="875" dirty="0">
                              <a:latin typeface="Cambria Math"/>
                            </a:rPr>
                            <a:t>1637.89</a:t>
                          </a:r>
                        </a:p>
                      </a:txBody>
                      <a:tcPr/>
                    </a:tc>
                    <a:extLst>
                      <a:ext uri="{0D108BD9-81ED-4DB2-BD59-A6C34878D82A}">
                        <a16:rowId xmlns:a16="http://schemas.microsoft.com/office/drawing/2014/main" val="10004"/>
                      </a:ext>
                    </a:extLst>
                  </a:tr>
                  <a:tr h="224790">
                    <a:tc>
                      <a:txBody>
                        <a:bodyPr/>
                        <a:lstStyle/>
                        <a:p>
                          <a:pPr algn="ctr"/>
                          <a:r>
                            <a:rPr sz="875" dirty="0">
                              <a:latin typeface="Cambria Math"/>
                            </a:rPr>
                            <a:t>157.76</a:t>
                          </a:r>
                        </a:p>
                      </a:txBody>
                      <a:tcPr/>
                    </a:tc>
                    <a:tc>
                      <a:txBody>
                        <a:bodyPr/>
                        <a:lstStyle/>
                        <a:p>
                          <a:pPr algn="ctr"/>
                          <a:r>
                            <a:rPr sz="875" dirty="0">
                              <a:latin typeface="Cambria Math"/>
                            </a:rPr>
                            <a:t>1670.57</a:t>
                          </a:r>
                        </a:p>
                      </a:txBody>
                      <a:tcPr/>
                    </a:tc>
                    <a:extLst>
                      <a:ext uri="{0D108BD9-81ED-4DB2-BD59-A6C34878D82A}">
                        <a16:rowId xmlns:a16="http://schemas.microsoft.com/office/drawing/2014/main" val="10005"/>
                      </a:ext>
                    </a:extLst>
                  </a:tr>
                  <a:tr h="224790">
                    <a:tc>
                      <a:txBody>
                        <a:bodyPr/>
                        <a:lstStyle/>
                        <a:p>
                          <a:pPr algn="ctr"/>
                          <a:r>
                            <a:rPr sz="875" dirty="0">
                              <a:latin typeface="Cambria Math"/>
                            </a:rPr>
                            <a:t>152.70</a:t>
                          </a:r>
                        </a:p>
                      </a:txBody>
                      <a:tcPr/>
                    </a:tc>
                    <a:tc>
                      <a:txBody>
                        <a:bodyPr/>
                        <a:lstStyle/>
                        <a:p>
                          <a:pPr algn="ctr"/>
                          <a:r>
                            <a:rPr sz="875" dirty="0">
                              <a:latin typeface="Cambria Math"/>
                            </a:rPr>
                            <a:t>1654.93</a:t>
                          </a:r>
                        </a:p>
                      </a:txBody>
                      <a:tcPr/>
                    </a:tc>
                    <a:extLst>
                      <a:ext uri="{0D108BD9-81ED-4DB2-BD59-A6C34878D82A}">
                        <a16:rowId xmlns:a16="http://schemas.microsoft.com/office/drawing/2014/main" val="10006"/>
                      </a:ext>
                    </a:extLst>
                  </a:tr>
                  <a:tr h="224790">
                    <a:tc>
                      <a:txBody>
                        <a:bodyPr/>
                        <a:lstStyle/>
                        <a:p>
                          <a:pPr algn="ctr"/>
                          <a:r>
                            <a:rPr sz="875" dirty="0">
                              <a:latin typeface="Cambria Math"/>
                            </a:rPr>
                            <a:t>153.92</a:t>
                          </a:r>
                        </a:p>
                      </a:txBody>
                      <a:tcPr/>
                    </a:tc>
                    <a:tc>
                      <a:txBody>
                        <a:bodyPr/>
                        <a:lstStyle/>
                        <a:p>
                          <a:pPr algn="ctr"/>
                          <a:r>
                            <a:rPr sz="875" dirty="0">
                              <a:latin typeface="Cambria Math"/>
                            </a:rPr>
                            <a:t>1640.02</a:t>
                          </a:r>
                        </a:p>
                      </a:txBody>
                      <a:tcPr/>
                    </a:tc>
                    <a:extLst>
                      <a:ext uri="{0D108BD9-81ED-4DB2-BD59-A6C34878D82A}">
                        <a16:rowId xmlns:a16="http://schemas.microsoft.com/office/drawing/2014/main" val="10007"/>
                      </a:ext>
                    </a:extLst>
                  </a:tr>
                  <a:tr h="224790">
                    <a:tc>
                      <a:txBody>
                        <a:bodyPr/>
                        <a:lstStyle/>
                        <a:p>
                          <a:pPr algn="ctr"/>
                          <a:r>
                            <a:rPr sz="875" dirty="0">
                              <a:latin typeface="Cambria Math"/>
                            </a:rPr>
                            <a:t>153.30</a:t>
                          </a:r>
                        </a:p>
                      </a:txBody>
                      <a:tcPr/>
                    </a:tc>
                    <a:tc>
                      <a:txBody>
                        <a:bodyPr/>
                        <a:lstStyle/>
                        <a:p>
                          <a:pPr algn="ctr"/>
                          <a:r>
                            <a:rPr sz="875" dirty="0">
                              <a:latin typeface="Cambria Math"/>
                            </a:rPr>
                            <a:t>1632.17</a:t>
                          </a:r>
                        </a:p>
                      </a:txBody>
                      <a:tcPr/>
                    </a:tc>
                    <a:extLst>
                      <a:ext uri="{0D108BD9-81ED-4DB2-BD59-A6C34878D82A}">
                        <a16:rowId xmlns:a16="http://schemas.microsoft.com/office/drawing/2014/main" val="10008"/>
                      </a:ext>
                    </a:extLst>
                  </a:tr>
                  <a:tr h="224790">
                    <a:tc>
                      <a:txBody>
                        <a:bodyPr/>
                        <a:lstStyle/>
                        <a:p>
                          <a:pPr algn="ctr"/>
                          <a:r>
                            <a:rPr sz="875" dirty="0">
                              <a:latin typeface="Cambria Math"/>
                            </a:rPr>
                            <a:t>156.82</a:t>
                          </a:r>
                        </a:p>
                      </a:txBody>
                      <a:tcPr/>
                    </a:tc>
                    <a:tc>
                      <a:txBody>
                        <a:bodyPr/>
                        <a:lstStyle/>
                        <a:p>
                          <a:pPr algn="ctr"/>
                          <a:r>
                            <a:rPr sz="875" dirty="0">
                              <a:latin typeface="Cambria Math"/>
                            </a:rPr>
                            <a:t>1696.20</a:t>
                          </a:r>
                        </a:p>
                      </a:txBody>
                      <a:tcPr/>
                    </a:tc>
                    <a:extLst>
                      <a:ext uri="{0D108BD9-81ED-4DB2-BD59-A6C34878D82A}">
                        <a16:rowId xmlns:a16="http://schemas.microsoft.com/office/drawing/2014/main" val="10009"/>
                      </a:ext>
                    </a:extLst>
                  </a:tr>
                  <a:tr h="224790">
                    <a:tc>
                      <a:txBody>
                        <a:bodyPr/>
                        <a:lstStyle/>
                        <a:p>
                          <a:pPr algn="ctr"/>
                          <a:r>
                            <a:rPr sz="875" dirty="0">
                              <a:latin typeface="Cambria Math"/>
                            </a:rPr>
                            <a:t>155.86</a:t>
                          </a:r>
                        </a:p>
                      </a:txBody>
                      <a:tcPr/>
                    </a:tc>
                    <a:tc>
                      <a:txBody>
                        <a:bodyPr/>
                        <a:lstStyle/>
                        <a:p>
                          <a:pPr algn="ctr"/>
                          <a:r>
                            <a:rPr sz="875" dirty="0">
                              <a:latin typeface="Cambria Math"/>
                            </a:rPr>
                            <a:t>1693.22</a:t>
                          </a:r>
                        </a:p>
                      </a:txBody>
                      <a:tcPr/>
                    </a:tc>
                    <a:extLst>
                      <a:ext uri="{0D108BD9-81ED-4DB2-BD59-A6C34878D82A}">
                        <a16:rowId xmlns:a16="http://schemas.microsoft.com/office/drawing/2014/main" val="10010"/>
                      </a:ext>
                    </a:extLst>
                  </a:tr>
                  <a:tr h="224790">
                    <a:tc>
                      <a:txBody>
                        <a:bodyPr/>
                        <a:lstStyle/>
                        <a:p>
                          <a:pPr algn="ctr"/>
                          <a:r>
                            <a:rPr sz="875" dirty="0">
                              <a:latin typeface="Cambria Math"/>
                            </a:rPr>
                            <a:t>154.94</a:t>
                          </a:r>
                        </a:p>
                      </a:txBody>
                      <a:tcPr/>
                    </a:tc>
                    <a:tc>
                      <a:txBody>
                        <a:bodyPr/>
                        <a:lstStyle/>
                        <a:p>
                          <a:pPr algn="ctr"/>
                          <a:r>
                            <a:rPr sz="875" dirty="0">
                              <a:latin typeface="Cambria Math"/>
                            </a:rPr>
                            <a:t>1683.78</a:t>
                          </a:r>
                        </a:p>
                      </a:txBody>
                      <a:tcPr/>
                    </a:tc>
                    <a:extLst>
                      <a:ext uri="{0D108BD9-81ED-4DB2-BD59-A6C34878D82A}">
                        <a16:rowId xmlns:a16="http://schemas.microsoft.com/office/drawing/2014/main" val="10011"/>
                      </a:ext>
                    </a:extLst>
                  </a:tr>
                  <a:tr h="224790">
                    <a:tc>
                      <a:txBody>
                        <a:bodyPr/>
                        <a:lstStyle/>
                        <a:p>
                          <a:pPr algn="ctr"/>
                          <a:r>
                            <a:rPr sz="875" dirty="0">
                              <a:latin typeface="Cambria Math"/>
                            </a:rPr>
                            <a:t>153.07</a:t>
                          </a:r>
                        </a:p>
                      </a:txBody>
                      <a:tcPr/>
                    </a:tc>
                    <a:tc>
                      <a:txBody>
                        <a:bodyPr/>
                        <a:lstStyle/>
                        <a:p>
                          <a:pPr algn="ctr"/>
                          <a:r>
                            <a:rPr sz="875" dirty="0">
                              <a:latin typeface="Cambria Math"/>
                            </a:rPr>
                            <a:t>1674.56</a:t>
                          </a:r>
                        </a:p>
                      </a:txBody>
                      <a:tcPr/>
                    </a:tc>
                    <a:extLst>
                      <a:ext uri="{0D108BD9-81ED-4DB2-BD59-A6C34878D82A}">
                        <a16:rowId xmlns:a16="http://schemas.microsoft.com/office/drawing/2014/main" val="10012"/>
                      </a:ext>
                    </a:extLst>
                  </a:tr>
                  <a:tr h="224790">
                    <a:tc>
                      <a:txBody>
                        <a:bodyPr/>
                        <a:lstStyle/>
                        <a:p>
                          <a:pPr algn="ctr"/>
                          <a:r>
                            <a:rPr sz="875" dirty="0">
                              <a:latin typeface="Cambria Math"/>
                            </a:rPr>
                            <a:t>150.00</a:t>
                          </a:r>
                        </a:p>
                      </a:txBody>
                      <a:tcPr/>
                    </a:tc>
                    <a:tc>
                      <a:txBody>
                        <a:bodyPr/>
                        <a:lstStyle/>
                        <a:p>
                          <a:pPr algn="ctr"/>
                          <a:r>
                            <a:rPr sz="875" dirty="0">
                              <a:latin typeface="Cambria Math"/>
                            </a:rPr>
                            <a:t>1617.21</a:t>
                          </a:r>
                        </a:p>
                      </a:txBody>
                      <a:tcPr/>
                    </a:tc>
                    <a:extLst>
                      <a:ext uri="{0D108BD9-81ED-4DB2-BD59-A6C34878D82A}">
                        <a16:rowId xmlns:a16="http://schemas.microsoft.com/office/drawing/2014/main" val="10013"/>
                      </a:ext>
                    </a:extLst>
                  </a:tr>
                  <a:tr h="224790">
                    <a:tc>
                      <a:txBody>
                        <a:bodyPr/>
                        <a:lstStyle/>
                        <a:p>
                          <a:pPr algn="ctr"/>
                          <a:r>
                            <a:rPr sz="875" dirty="0">
                              <a:latin typeface="Cambria Math"/>
                            </a:rPr>
                            <a:t>152.29</a:t>
                          </a:r>
                        </a:p>
                      </a:txBody>
                      <a:tcPr/>
                    </a:tc>
                    <a:tc>
                      <a:txBody>
                        <a:bodyPr/>
                        <a:lstStyle/>
                        <a:p>
                          <a:pPr algn="ctr"/>
                          <a:r>
                            <a:rPr sz="875" dirty="0">
                              <a:latin typeface="Cambria Math"/>
                            </a:rPr>
                            <a:t>1640.56</a:t>
                          </a:r>
                        </a:p>
                      </a:txBody>
                      <a:tcPr/>
                    </a:tc>
                    <a:extLst>
                      <a:ext uri="{0D108BD9-81ED-4DB2-BD59-A6C34878D82A}">
                        <a16:rowId xmlns:a16="http://schemas.microsoft.com/office/drawing/2014/main" val="10014"/>
                      </a:ext>
                    </a:extLst>
                  </a:tr>
                  <a:tr h="224790">
                    <a:tc>
                      <a:txBody>
                        <a:bodyPr/>
                        <a:lstStyle/>
                        <a:p>
                          <a:pPr algn="ctr"/>
                          <a:r>
                            <a:rPr sz="875" dirty="0">
                              <a:latin typeface="Cambria Math"/>
                            </a:rPr>
                            <a:t>153.80</a:t>
                          </a:r>
                        </a:p>
                      </a:txBody>
                      <a:tcPr/>
                    </a:tc>
                    <a:tc>
                      <a:txBody>
                        <a:bodyPr/>
                        <a:lstStyle/>
                        <a:p>
                          <a:pPr algn="ctr"/>
                          <a:r>
                            <a:rPr sz="875" dirty="0">
                              <a:latin typeface="Cambria Math"/>
                            </a:rPr>
                            <a:t>1656.22</a:t>
                          </a:r>
                        </a:p>
                      </a:txBody>
                      <a:tcPr/>
                    </a:tc>
                    <a:extLst>
                      <a:ext uri="{0D108BD9-81ED-4DB2-BD59-A6C34878D82A}">
                        <a16:rowId xmlns:a16="http://schemas.microsoft.com/office/drawing/2014/main" val="10015"/>
                      </a:ext>
                    </a:extLst>
                  </a:tr>
                  <a:tr h="224790">
                    <a:tc>
                      <a:txBody>
                        <a:bodyPr/>
                        <a:lstStyle/>
                        <a:p>
                          <a:pPr algn="ctr"/>
                          <a:r>
                            <a:rPr sz="875" dirty="0">
                              <a:latin typeface="Cambria Math"/>
                            </a:rPr>
                            <a:t>153.31</a:t>
                          </a:r>
                        </a:p>
                      </a:txBody>
                      <a:tcPr/>
                    </a:tc>
                    <a:tc>
                      <a:txBody>
                        <a:bodyPr/>
                        <a:lstStyle/>
                        <a:p>
                          <a:pPr algn="ctr"/>
                          <a:r>
                            <a:rPr sz="875" dirty="0">
                              <a:latin typeface="Cambria Math"/>
                            </a:rPr>
                            <a:t>1659.42</a:t>
                          </a:r>
                        </a:p>
                      </a:txBody>
                      <a:tcPr/>
                    </a:tc>
                    <a:extLst>
                      <a:ext uri="{0D108BD9-81ED-4DB2-BD59-A6C34878D82A}">
                        <a16:rowId xmlns:a16="http://schemas.microsoft.com/office/drawing/2014/main" val="10016"/>
                      </a:ext>
                    </a:extLst>
                  </a:tr>
                  <a:tr h="224790">
                    <a:tc>
                      <a:txBody>
                        <a:bodyPr/>
                        <a:lstStyle/>
                        <a:p>
                          <a:pPr algn="ctr"/>
                          <a:r>
                            <a:rPr sz="875" dirty="0">
                              <a:latin typeface="Cambria Math"/>
                            </a:rPr>
                            <a:t>150.75</a:t>
                          </a:r>
                        </a:p>
                      </a:txBody>
                      <a:tcPr/>
                    </a:tc>
                    <a:tc>
                      <a:txBody>
                        <a:bodyPr/>
                        <a:lstStyle/>
                        <a:p>
                          <a:pPr algn="ctr"/>
                          <a:r>
                            <a:rPr sz="875" dirty="0">
                              <a:latin typeface="Cambria Math"/>
                            </a:rPr>
                            <a:t>1656.58</a:t>
                          </a:r>
                        </a:p>
                      </a:txBody>
                      <a:tcPr/>
                    </a:tc>
                    <a:extLst>
                      <a:ext uri="{0D108BD9-81ED-4DB2-BD59-A6C34878D82A}">
                        <a16:rowId xmlns:a16="http://schemas.microsoft.com/office/drawing/2014/main" val="10017"/>
                      </a:ext>
                    </a:extLst>
                  </a:tr>
                  <a:tr h="224790">
                    <a:tc>
                      <a:txBody>
                        <a:bodyPr/>
                        <a:lstStyle/>
                        <a:p>
                          <a:pPr algn="ctr"/>
                          <a:r>
                            <a:rPr sz="875" dirty="0">
                              <a:latin typeface="Cambria Math"/>
                            </a:rPr>
                            <a:t>147.93</a:t>
                          </a:r>
                        </a:p>
                      </a:txBody>
                      <a:tcPr/>
                    </a:tc>
                    <a:tc>
                      <a:txBody>
                        <a:bodyPr/>
                        <a:lstStyle/>
                        <a:p>
                          <a:pPr algn="ctr"/>
                          <a:r>
                            <a:rPr sz="875" dirty="0">
                              <a:latin typeface="Cambria Math"/>
                            </a:rPr>
                            <a:t>1629.51</a:t>
                          </a:r>
                        </a:p>
                      </a:txBody>
                      <a:tcPr/>
                    </a:tc>
                    <a:extLst>
                      <a:ext uri="{0D108BD9-81ED-4DB2-BD59-A6C34878D82A}">
                        <a16:rowId xmlns:a16="http://schemas.microsoft.com/office/drawing/2014/main" val="10018"/>
                      </a:ext>
                    </a:extLst>
                  </a:tr>
                  <a:tr h="224790">
                    <a:tc>
                      <a:txBody>
                        <a:bodyPr/>
                        <a:lstStyle/>
                        <a:p>
                          <a:pPr algn="ctr"/>
                          <a:r>
                            <a:rPr sz="875" dirty="0">
                              <a:latin typeface="Cambria Math"/>
                            </a:rPr>
                            <a:t>148.26</a:t>
                          </a:r>
                        </a:p>
                      </a:txBody>
                      <a:tcPr/>
                    </a:tc>
                    <a:tc>
                      <a:txBody>
                        <a:bodyPr/>
                        <a:lstStyle/>
                        <a:p>
                          <a:pPr algn="ctr"/>
                          <a:r>
                            <a:rPr sz="875" dirty="0">
                              <a:latin typeface="Cambria Math"/>
                            </a:rPr>
                            <a:t>1575.39</a:t>
                          </a:r>
                        </a:p>
                      </a:txBody>
                      <a:tcPr/>
                    </a:tc>
                    <a:extLst>
                      <a:ext uri="{0D108BD9-81ED-4DB2-BD59-A6C34878D82A}">
                        <a16:rowId xmlns:a16="http://schemas.microsoft.com/office/drawing/2014/main" val="10019"/>
                      </a:ext>
                    </a:extLst>
                  </a:tr>
                  <a:tr h="224790">
                    <a:tc>
                      <a:txBody>
                        <a:bodyPr/>
                        <a:lstStyle/>
                        <a:p>
                          <a:pPr algn="ctr"/>
                          <a:r>
                            <a:rPr sz="875" dirty="0">
                              <a:latin typeface="Cambria Math"/>
                            </a:rPr>
                            <a:t>142.19</a:t>
                          </a:r>
                        </a:p>
                      </a:txBody>
                      <a:tcPr/>
                    </a:tc>
                    <a:tc>
                      <a:txBody>
                        <a:bodyPr/>
                        <a:lstStyle/>
                        <a:p>
                          <a:pPr algn="ctr"/>
                          <a:r>
                            <a:rPr sz="875" dirty="0">
                              <a:latin typeface="Cambria Math"/>
                            </a:rPr>
                            <a:t>1500.28</a:t>
                          </a:r>
                        </a:p>
                      </a:txBody>
                      <a:tcPr/>
                    </a:tc>
                    <a:extLst>
                      <a:ext uri="{0D108BD9-81ED-4DB2-BD59-A6C34878D82A}">
                        <a16:rowId xmlns:a16="http://schemas.microsoft.com/office/drawing/2014/main" val="10020"/>
                      </a:ext>
                    </a:extLst>
                  </a:tr>
                  <a:tr h="224790">
                    <a:tc>
                      <a:txBody>
                        <a:bodyPr/>
                        <a:lstStyle/>
                        <a:p>
                          <a:pPr algn="ctr"/>
                          <a:r>
                            <a:rPr sz="875" dirty="0">
                              <a:latin typeface="Cambria Math"/>
                            </a:rPr>
                            <a:t>157.92</a:t>
                          </a:r>
                        </a:p>
                      </a:txBody>
                      <a:tcPr/>
                    </a:tc>
                    <a:tc>
                      <a:txBody>
                        <a:bodyPr/>
                        <a:lstStyle/>
                        <a:p>
                          <a:pPr algn="ctr"/>
                          <a:r>
                            <a:rPr sz="875" dirty="0">
                              <a:latin typeface="Cambria Math"/>
                            </a:rPr>
                            <a:t>1539.13</a:t>
                          </a:r>
                        </a:p>
                      </a:txBody>
                      <a:tcPr/>
                    </a:tc>
                    <a:extLst>
                      <a:ext uri="{0D108BD9-81ED-4DB2-BD59-A6C34878D82A}">
                        <a16:rowId xmlns:a16="http://schemas.microsoft.com/office/drawing/2014/main" val="10021"/>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p:sp>
        <p:nvSpPr>
          <p:cNvPr id="3" name="Text Placeholder 2"/>
          <p:cNvSpPr>
            <a:spLocks noGrp="1"/>
          </p:cNvSpPr>
          <p:nvPr>
            <p:ph type="body" sz="quarter" idx="10"/>
          </p:nvPr>
        </p:nvSpPr>
        <p:spPr/>
        <p:txBody>
          <a:bodyPr>
            <a:normAutofit/>
          </a:bodyPr>
          <a:lstStyle/>
          <a:p>
            <a:r>
              <a:rPr sz="1800"/>
              <a:t>Source: Nasdaq. "Amazon.com, Inc. Common Stock Historical Stock Prices." 11 March 2019. https://www.nasdaq.com/symbol/amzn/historical (15 March 2019). Source: Nasdaq. "Apple Inc. Common Stock Historical Stock Prices." 11 March 2019. https://www.nasdaq.com/symbol/aapl/historical (15 March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p:sp>
        <p:nvSpPr>
          <p:cNvPr id="3" name="Text Placeholder 2"/>
          <p:cNvSpPr>
            <a:spLocks noGrp="1"/>
          </p:cNvSpPr>
          <p:nvPr>
            <p:ph type="body" sz="quarter" idx="10"/>
          </p:nvPr>
        </p:nvSpPr>
        <p:spPr/>
        <p:txBody>
          <a:bodyPr>
            <a:normAutofit/>
          </a:bodyPr>
          <a:lstStyle/>
          <a:p>
            <a:r>
              <a:rPr sz="2800" b="1"/>
              <a:t>Solution</a:t>
            </a:r>
          </a:p>
          <a:p>
            <a:r>
              <a:rPr sz="2800"/>
              <a:t>We will use a TI-83/84 Plus calculator to find the solution for this example. Begin by entering the AAPL data into </a:t>
            </a:r>
            <a:r>
              <a:rPr sz="2800" b="1"/>
              <a:t>L1</a:t>
            </a:r>
            <a:r>
              <a:rPr sz="2800"/>
              <a:t> and the AMZN data in </a:t>
            </a:r>
            <a:r>
              <a:rPr sz="2800" b="1"/>
              <a:t>L2</a:t>
            </a:r>
            <a:r>
              <a:rPr sz="2800"/>
              <a:t>. Under the </a:t>
            </a:r>
            <a:r>
              <a:rPr sz="2800" b="1"/>
              <a:t>STAT</a:t>
            </a:r>
            <a:r>
              <a:rPr sz="2800"/>
              <a:t> menu, choose </a:t>
            </a:r>
            <a:r>
              <a:rPr sz="2800" b="1"/>
              <a:t>TESTS</a:t>
            </a:r>
            <a:r>
              <a:rPr sz="2800"/>
              <a:t> and option </a:t>
            </a:r>
            <a:r>
              <a:rPr sz="2800" b="1"/>
              <a:t>LinRegTTest</a:t>
            </a:r>
            <a:r>
              <a:rPr sz="2800"/>
              <a:t>. Enter </a:t>
            </a:r>
            <a:r>
              <a:rPr sz="2800" b="1"/>
              <a:t>L1</a:t>
            </a:r>
            <a:r>
              <a:rPr sz="2800"/>
              <a:t> for the </a:t>
            </a:r>
            <a:r>
              <a:rPr sz="2800" b="1"/>
              <a:t>Xlist</a:t>
            </a:r>
            <a:r>
              <a:rPr sz="2800"/>
              <a:t> and </a:t>
            </a:r>
            <a:r>
              <a:rPr sz="2800" b="1"/>
              <a:t>L2</a:t>
            </a:r>
            <a:r>
              <a:rPr sz="2800"/>
              <a:t> for the </a:t>
            </a:r>
            <a:r>
              <a:rPr sz="2800" b="1"/>
              <a:t>Ylist</a:t>
            </a:r>
            <a:r>
              <a:rPr sz="2800"/>
              <a:t>. The value entered for the option </a:t>
            </a:r>
            <a:r>
              <a:rPr sz="2800" b="1"/>
              <a:t>Freq</a:t>
            </a:r>
            <a:r>
              <a:rPr sz="2800"/>
              <a:t> should be </a:t>
            </a:r>
            <a:r>
              <a:rPr sz="2800">
                <a:latin typeface="Cambria Math"/>
              </a:rPr>
              <a:t>1</a:t>
            </a:r>
            <a:r>
              <a:rPr sz="2800"/>
              <a:t>. Choose </a:t>
            </a:r>
            <a:r>
              <a:rPr sz="2800" b="1"/>
              <a:t>≠0</a:t>
            </a:r>
            <a:r>
              <a:rPr sz="2800"/>
              <a:t> for the alternative hypothesis to test the significance of the linear relationship. Enter the regression equation into </a:t>
            </a:r>
            <a:r>
              <a:rPr sz="2800" b="1"/>
              <a:t>RegEQ</a:t>
            </a:r>
            <a:r>
              <a:rPr sz="2800"/>
              <a:t> if you have already calculated it. If not, you may leave this blank. Choose </a:t>
            </a:r>
            <a:r>
              <a:rPr sz="2800" b="1"/>
              <a:t>Calculate</a:t>
            </a:r>
            <a:r>
              <a:rPr sz="280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p:pic>
        <p:nvPicPr>
          <p:cNvPr id="5" name="Content Placeholder 4">
            <a:extLst>
              <a:ext uri="{FF2B5EF4-FFF2-40B4-BE49-F238E27FC236}">
                <a16:creationId xmlns:a16="http://schemas.microsoft.com/office/drawing/2014/main" id="{1424FFF6-1A57-40DA-AE56-B0808FBF1AB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The results, shown in the screenshots below, include the </a:t>
                </a:r>
                <a:br>
                  <a:rPr lang="en-US" sz="2800" dirty="0"/>
                </a:br>
                <a14:m>
                  <m:oMath xmlns:m="http://schemas.openxmlformats.org/officeDocument/2006/math">
                    <m:r>
                      <a:rPr>
                        <a:latin typeface="Cambria Math" panose="02040503050406030204" pitchFamily="18" charset="0"/>
                      </a:rPr>
                      <m:t>𝑡</m:t>
                    </m:r>
                  </m:oMath>
                </a14:m>
                <a:r>
                  <a:rPr sz="2800" dirty="0"/>
                  <a:t>-test statistic for testing the significance of the linear relationship. The calculator also gives us the </a:t>
                </a:r>
                <a14:m>
                  <m:oMath xmlns:m="http://schemas.openxmlformats.org/officeDocument/2006/math">
                    <m:r>
                      <a:rPr>
                        <a:latin typeface="Cambria Math" panose="02040503050406030204" pitchFamily="18" charset="0"/>
                      </a:rPr>
                      <m:t>𝑝</m:t>
                    </m:r>
                  </m:oMath>
                </a14:m>
                <a:r>
                  <a:rPr sz="2800" dirty="0"/>
                  <a:t>-value for that hypothesis test and the number of degrees of freedom. The slope and </a:t>
                </a:r>
                <a14:m>
                  <m:oMath xmlns:m="http://schemas.openxmlformats.org/officeDocument/2006/math">
                    <m:r>
                      <a:rPr>
                        <a:latin typeface="Cambria Math" panose="02040503050406030204" pitchFamily="18" charset="0"/>
                      </a:rPr>
                      <m:t>𝑦</m:t>
                    </m:r>
                  </m:oMath>
                </a14:m>
                <a:r>
                  <a:rPr sz="2800" dirty="0"/>
                  <a:t>-intercept of the regression line are also given. Note that the regression line is given in the form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𝑏𝑥</m:t>
                    </m:r>
                  </m:oMath>
                </a14:m>
                <a:r>
                  <a:rPr sz="2800" dirty="0"/>
                  <a:t>, so </a:t>
                </a:r>
                <a14:m>
                  <m:oMath xmlns:m="http://schemas.openxmlformats.org/officeDocument/2006/math">
                    <m:r>
                      <a:rPr>
                        <a:latin typeface="Cambria Math" panose="02040503050406030204" pitchFamily="18" charset="0"/>
                      </a:rPr>
                      <m:t>𝑎</m:t>
                    </m:r>
                  </m:oMath>
                </a14:m>
                <a:r>
                  <a:rPr sz="2800" dirty="0"/>
                  <a:t> is the </a:t>
                </a:r>
                <a14:m>
                  <m:oMath xmlns:m="http://schemas.openxmlformats.org/officeDocument/2006/math">
                    <m:r>
                      <a:rPr>
                        <a:latin typeface="Cambria Math" panose="02040503050406030204" pitchFamily="18" charset="0"/>
                      </a:rPr>
                      <m:t>𝑦</m:t>
                    </m:r>
                  </m:oMath>
                </a14:m>
                <a:r>
                  <a:rPr sz="2800" dirty="0"/>
                  <a:t>-intercept and </a:t>
                </a:r>
                <a14:m>
                  <m:oMath xmlns:m="http://schemas.openxmlformats.org/officeDocument/2006/math">
                    <m:r>
                      <a:rPr>
                        <a:latin typeface="Cambria Math" panose="02040503050406030204" pitchFamily="18" charset="0"/>
                      </a:rPr>
                      <m:t>𝑏</m:t>
                    </m:r>
                  </m:oMath>
                </a14:m>
                <a:r>
                  <a:rPr sz="2800" dirty="0"/>
                  <a:t> is the slope, which is the opposite of the results that we get when we use the </a:t>
                </a:r>
                <a:r>
                  <a:rPr sz="2800" b="1" dirty="0" err="1"/>
                  <a:t>LinReg</a:t>
                </a:r>
                <a:r>
                  <a:rPr sz="2800" b="1" dirty="0"/>
                  <a:t>(</a:t>
                </a:r>
                <a:r>
                  <a:rPr sz="2800" b="1" dirty="0" err="1"/>
                  <a:t>ax+b</a:t>
                </a:r>
                <a:r>
                  <a:rPr sz="2800" b="1" dirty="0"/>
                  <a:t>)</a:t>
                </a:r>
                <a:r>
                  <a:rPr sz="2800" dirty="0"/>
                  <a:t> function. The last two values given are the coefficient of determination and the correlation coefficient. The standard error of estimate is </a:t>
                </a:r>
                <a14:m>
                  <m:oMath xmlns:m="http://schemas.openxmlformats.org/officeDocument/2006/math">
                    <m:r>
                      <a:rPr>
                        <a:latin typeface="Cambria Math" panose="02040503050406030204" pitchFamily="18" charset="0"/>
                      </a:rPr>
                      <m:t>𝑠</m:t>
                    </m:r>
                  </m:oMath>
                </a14:m>
                <a:r>
                  <a:rPr sz="2800" dirty="0"/>
                  <a:t>, the third-to-last value given.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2074" b="-73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p:pic>
        <p:nvPicPr>
          <p:cNvPr id="13" name="Content Placeholder 12" descr="Calculator screenshot">
            <a:extLst>
              <a:ext uri="{FF2B5EF4-FFF2-40B4-BE49-F238E27FC236}">
                <a16:creationId xmlns:a16="http://schemas.microsoft.com/office/drawing/2014/main" id="{4D5A0C4A-EB6C-8BB1-DA36-A54649853681}"/>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809750" y="1659731"/>
            <a:ext cx="4809021" cy="321706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p:pic>
        <p:nvPicPr>
          <p:cNvPr id="8" name="Content Placeholder 7" descr="Calculator screenshot">
            <a:extLst>
              <a:ext uri="{FF2B5EF4-FFF2-40B4-BE49-F238E27FC236}">
                <a16:creationId xmlns:a16="http://schemas.microsoft.com/office/drawing/2014/main" id="{C8A289CF-18E4-2465-0DAF-A34A48A474E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809751" y="1659731"/>
            <a:ext cx="5264650" cy="352186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p:pic>
        <p:nvPicPr>
          <p:cNvPr id="5" name="Content Placeholder 4">
            <a:extLst>
              <a:ext uri="{FF2B5EF4-FFF2-40B4-BE49-F238E27FC236}">
                <a16:creationId xmlns:a16="http://schemas.microsoft.com/office/drawing/2014/main" id="{41CF159A-B341-4220-91F8-8E2CC5285C4B}"/>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1447800"/>
            <a:ext cx="5829300" cy="43719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12.3.4: Calculating the Standard Error of Estimate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the standard error of estimate for the data for these two stocks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
                      <a:rPr>
                        <a:latin typeface="Cambria Math" panose="02040503050406030204" pitchFamily="18" charset="0"/>
                      </a:rPr>
                      <m:t>=44.176</m:t>
                    </m:r>
                  </m:oMath>
                </a14:m>
                <a:r>
                  <a:rPr sz="2800" dirty="0"/>
                  <a:t>. The closer the standard error value is to </a:t>
                </a:r>
                <a:r>
                  <a:rPr sz="2800" dirty="0">
                    <a:latin typeface="Cambria Math"/>
                  </a:rPr>
                  <a:t>0</a:t>
                </a:r>
                <a:r>
                  <a:rPr sz="2800" dirty="0"/>
                  <a:t>, the less the data points deviate from the regression line. This value would indicate that although the correlation between the variables is statistically significant, the regression model is not very strong.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2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12.3.1: Calculating Residuals Using an Estimated Regression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following table gives data from a local school district regarding children's ages (</a:t>
                </a:r>
                <a14:m>
                  <m:oMath xmlns:m="http://schemas.openxmlformats.org/officeDocument/2006/math">
                    <m:r>
                      <a:rPr>
                        <a:latin typeface="Cambria Math" panose="02040503050406030204" pitchFamily="18" charset="0"/>
                      </a:rPr>
                      <m:t>𝑥</m:t>
                    </m:r>
                  </m:oMath>
                </a14:m>
                <a:r>
                  <a:rPr sz="2800"/>
                  <a:t>) and reading levels (</a:t>
                </a:r>
                <a14:m>
                  <m:oMath xmlns:m="http://schemas.openxmlformats.org/officeDocument/2006/math">
                    <m:r>
                      <a:rPr>
                        <a:latin typeface="Cambria Math" panose="02040503050406030204" pitchFamily="18" charset="0"/>
                      </a:rPr>
                      <m:t>𝑦</m:t>
                    </m:r>
                  </m:oMath>
                </a14:m>
                <a:r>
                  <a:rPr sz="2800"/>
                  <a:t>). For these data, a reading level of 4.3 would indicate that the child's reading level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10</m:t>
                        </m:r>
                      </m:den>
                    </m:f>
                  </m:oMath>
                </a14:m>
                <a:r>
                  <a:rPr sz="2800"/>
                  <a:t> of the year through the fourth grade. The children's ages are given in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2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Prediction Interval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t>Definition</a:t>
                </a:r>
              </a:p>
              <a:p>
                <a:pPr>
                  <a:defRPr sz="2800"/>
                </a:pPr>
                <a:r>
                  <a:rPr sz="2800"/>
                  <a:t>A </a:t>
                </a:r>
                <a:r>
                  <a:rPr sz="2800" b="1"/>
                  <a:t>prediction interval</a:t>
                </a:r>
                <a:r>
                  <a:rPr sz="2800"/>
                  <a:t> is a confidence interval for an individual value of the response variable, </a:t>
                </a:r>
                <a14:m>
                  <m:oMath xmlns:m="http://schemas.openxmlformats.org/officeDocument/2006/math">
                    <m:r>
                      <a:rPr>
                        <a:latin typeface="Cambria Math" panose="02040503050406030204" pitchFamily="18" charset="0"/>
                      </a:rPr>
                      <m:t>𝑦</m:t>
                    </m:r>
                  </m:oMath>
                </a14:m>
                <a:r>
                  <a:rPr sz="2800"/>
                  <a:t>, at a given fixed value of the explanatory variable, </a:t>
                </a:r>
                <a14:m>
                  <m:oMath xmlns:m="http://schemas.openxmlformats.org/officeDocument/2006/math">
                    <m:r>
                      <a:rPr>
                        <a:latin typeface="Cambria Math" panose="02040503050406030204" pitchFamily="18" charset="0"/>
                      </a:rPr>
                      <m:t>𝑥</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965922"/>
              </a:xfrm>
              <a:blipFill>
                <a:blip r:embed="rId2" cstate="print"/>
                <a:stretch>
                  <a:fillRect l="-1328" t="-2446" b="-397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Margin of Error of a Prediction Interval for an Individual</a:t>
                </a:r>
                <a:r>
                  <a:rPr sz="2800"/>
                  <a:t> </a:t>
                </a:r>
                <a14:m>
                  <m:oMath xmlns:m="http://schemas.openxmlformats.org/officeDocument/2006/math">
                    <m:r>
                      <a:rPr sz="3200">
                        <a:latin typeface="Cambria Math"/>
                      </a:rPr>
                      <m:t>𝑦</m:t>
                    </m:r>
                  </m:oMath>
                </a14:m>
                <a:r>
                  <a:t>-Value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185" t="-16000" r="-2444"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fontScale="77500" lnSpcReduction="20000"/>
              </a:bodyPr>
              <a:lstStyle/>
              <a:p>
                <a:pPr>
                  <a:defRPr sz="2800"/>
                </a:pPr>
                <a:r>
                  <a:rPr sz="2800"/>
                  <a:t>The margin of error of a prediction interval for an individual value of the response variable, </a:t>
                </a:r>
                <a14:m>
                  <m:oMath xmlns:m="http://schemas.openxmlformats.org/officeDocument/2006/math">
                    <m:r>
                      <a:rPr>
                        <a:latin typeface="Cambria Math" panose="02040503050406030204" pitchFamily="18" charset="0"/>
                      </a:rPr>
                      <m:t>𝑦</m:t>
                    </m:r>
                  </m:oMath>
                </a14:m>
                <a:r>
                  <a:rPr sz="2800"/>
                  <a: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ad>
                        <m:radPr>
                          <m:degHide m:val="on"/>
                          <m:ctrlPr>
                            <a:rPr i="1">
                              <a:latin typeface="Cambria Math" panose="02040503050406030204" pitchFamily="18" charset="0"/>
                            </a:rPr>
                          </m:ctrlPr>
                        </m:radPr>
                        <m:deg/>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0</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𝑥</m:t>
                                      </m:r>
                                    </m:e>
                                    <m:sub>
                                      <m:r>
                                        <a:rPr>
                                          <a:latin typeface="Cambria Math" panose="02040503050406030204" pitchFamily="18" charset="0"/>
                                        </a:rPr>
                                        <m:t>𝑖</m:t>
                                      </m:r>
                                    </m:sub>
                                    <m:sup>
                                      <m:r>
                                        <a:rPr>
                                          <a:latin typeface="Cambria Math" panose="02040503050406030204" pitchFamily="18" charset="0"/>
                                        </a:rPr>
                                        <m:t>2</m:t>
                                      </m:r>
                                    </m:sup>
                                  </m:sSubSup>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sup>
                                  <m:r>
                                    <a:rPr>
                                      <a:latin typeface="Cambria Math" panose="02040503050406030204" pitchFamily="18" charset="0"/>
                                    </a:rPr>
                                    <m:t>2</m:t>
                                  </m:r>
                                </m:sup>
                              </m:sSup>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the critical value for the level of confidence, </a:t>
                </a:r>
                <a14:m>
                  <m:oMath xmlns:m="http://schemas.openxmlformats.org/officeDocument/2006/math">
                    <m:r>
                      <a:rPr>
                        <a:latin typeface="Cambria Math" panose="02040503050406030204" pitchFamily="18" charset="0"/>
                      </a:rPr>
                      <m:t>𝑐</m:t>
                    </m:r>
                    <m:r>
                      <a:rPr>
                        <a:latin typeface="Cambria Math" panose="02040503050406030204" pitchFamily="18" charset="0"/>
                      </a:rPr>
                      <m:t>=1−</m:t>
                    </m:r>
                    <m:r>
                      <a:rPr>
                        <a:latin typeface="Cambria Math" panose="02040503050406030204" pitchFamily="18" charset="0"/>
                      </a:rPr>
                      <m:t>𝛼</m:t>
                    </m:r>
                  </m:oMath>
                </a14:m>
                <a:r>
                  <a:rPr sz="2800"/>
                  <a:t>, such that the area under the </a:t>
                </a:r>
                <a14:m>
                  <m:oMath xmlns:m="http://schemas.openxmlformats.org/officeDocument/2006/math">
                    <m:r>
                      <a:rPr>
                        <a:latin typeface="Cambria Math" panose="02040503050406030204" pitchFamily="18" charset="0"/>
                      </a:rPr>
                      <m:t>𝑡</m:t>
                    </m:r>
                  </m:oMath>
                </a14:m>
                <a:r>
                  <a:rPr sz="2800"/>
                  <a:t>-distribution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a:t> degrees of freedom to the right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is equal 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oMath>
                </a14:m>
                <a:r>
                  <a:rPr sz="2800"/>
                  <a: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oMath>
                </a14:m>
                <a:r>
                  <a:rPr sz="2800"/>
                  <a:t> is the standard error of estimate,</a:t>
                </a:r>
              </a:p>
              <a:p>
                <a14:m>
                  <m:oMath xmlns:m="http://schemas.openxmlformats.org/officeDocument/2006/math">
                    <m:r>
                      <a:rPr>
                        <a:latin typeface="Cambria Math" panose="02040503050406030204" pitchFamily="18" charset="0"/>
                      </a:rPr>
                      <m:t>𝑛</m:t>
                    </m:r>
                  </m:oMath>
                </a14:m>
                <a:r>
                  <a:rPr sz="2800"/>
                  <a:t> is the number of data pairs in the sample,</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0</m:t>
                        </m:r>
                      </m:sub>
                    </m:sSub>
                  </m:oMath>
                </a14:m>
                <a:r>
                  <a:rPr sz="2800"/>
                  <a:t> is the fixed value of the explanatory variable, </a:t>
                </a:r>
                <a14:m>
                  <m:oMath xmlns:m="http://schemas.openxmlformats.org/officeDocument/2006/math">
                    <m:r>
                      <a:rPr>
                        <a:latin typeface="Cambria Math" panose="02040503050406030204" pitchFamily="18" charset="0"/>
                      </a:rPr>
                      <m:t>𝑥</m:t>
                    </m:r>
                  </m:oMath>
                </a14:m>
                <a:r>
                  <a:rPr sz="2800"/>
                  <a:t>,</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is the mean of the </a:t>
                </a:r>
                <a14:m>
                  <m:oMath xmlns:m="http://schemas.openxmlformats.org/officeDocument/2006/math">
                    <m:r>
                      <a:rPr>
                        <a:latin typeface="Cambria Math" panose="02040503050406030204" pitchFamily="18" charset="0"/>
                      </a:rPr>
                      <m:t>𝑥</m:t>
                    </m:r>
                  </m:oMath>
                </a14:m>
                <a:r>
                  <a:rPr sz="2800"/>
                  <a:t>-values for the data points in the sample,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value of the explanatory variable.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3" cstate="print"/>
                <a:stretch>
                  <a:fillRect l="-812" t="-2063"/>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Prediction Interval for an Individual</a:t>
                </a:r>
                <a:r>
                  <a:rPr sz="2800"/>
                  <a:t> </a:t>
                </a:r>
                <a14:m>
                  <m:oMath xmlns:m="http://schemas.openxmlformats.org/officeDocument/2006/math">
                    <m:r>
                      <a:rPr sz="3200">
                        <a:latin typeface="Cambria Math"/>
                      </a:rPr>
                      <m:t>𝑦</m:t>
                    </m:r>
                  </m:oMath>
                </a14:m>
                <a:r>
                  <a:t>-Value</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519" t="-16000" r="-519"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870922"/>
              </a:xfrm>
            </p:spPr>
            <p:txBody>
              <a:bodyPr>
                <a:normAutofit/>
              </a:bodyPr>
              <a:lstStyle/>
              <a:p>
                <a:pPr>
                  <a:defRPr sz="2800"/>
                </a:pPr>
                <a:r>
                  <a:rPr sz="2800" dirty="0"/>
                  <a:t>The prediction interval for an individual value of the response variable, </a:t>
                </a:r>
                <a14:m>
                  <m:oMath xmlns:m="http://schemas.openxmlformats.org/officeDocument/2006/math">
                    <m:r>
                      <a:rPr>
                        <a:latin typeface="Cambria Math" panose="02040503050406030204" pitchFamily="18" charset="0"/>
                      </a:rPr>
                      <m:t>𝑦</m:t>
                    </m:r>
                  </m:oMath>
                </a14:m>
                <a:r>
                  <a:rPr sz="2800" dirty="0"/>
                  <a:t>, is given by</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&lt;</m:t>
                      </m:r>
                      <m:r>
                        <a:rPr>
                          <a:latin typeface="Cambria Math" panose="02040503050406030204" pitchFamily="18" charset="0"/>
                        </a:rPr>
                        <m:t>𝑦</m:t>
                      </m:r>
                      <m:r>
                        <a:rPr>
                          <a:latin typeface="Cambria Math" panose="02040503050406030204" pitchFamily="18" charset="0"/>
                        </a:rPr>
                        <m:t>&lt;</m:t>
                      </m:r>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r>
                            <m:rPr>
                              <m:nor/>
                            </m:rPr>
                            <a:rPr/>
                            <m:t>, </m:t>
                          </m:r>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e>
                      </m:d>
                    </m:oMath>
                  </m:oMathPara>
                </a14:m>
                <a:endParaRPr sz="2800" dirty="0"/>
              </a:p>
              <a:p>
                <a:pPr>
                  <a:defRPr sz="2800"/>
                </a:pPr>
                <a:r>
                  <a:rPr sz="2800" dirty="0"/>
                  <a:t>where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dirty="0"/>
                  <a:t> is the predicted value of the response variable, </a:t>
                </a:r>
                <a14:m>
                  <m:oMath xmlns:m="http://schemas.openxmlformats.org/officeDocument/2006/math">
                    <m:r>
                      <a:rPr>
                        <a:latin typeface="Cambria Math" panose="02040503050406030204" pitchFamily="18" charset="0"/>
                      </a:rPr>
                      <m:t>𝑦</m:t>
                    </m:r>
                  </m:oMath>
                </a14:m>
                <a:r>
                  <a:rPr sz="2800" dirty="0"/>
                  <a:t>, when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0</m:t>
                        </m:r>
                      </m:sub>
                    </m:sSub>
                  </m:oMath>
                </a14:m>
                <a:r>
                  <a:rPr sz="2800" dirty="0"/>
                  <a:t> and</a:t>
                </a:r>
              </a:p>
              <a:p>
                <a14:m>
                  <m:oMath xmlns:m="http://schemas.openxmlformats.org/officeDocument/2006/math">
                    <m:r>
                      <a:rPr>
                        <a:latin typeface="Cambria Math" panose="02040503050406030204" pitchFamily="18" charset="0"/>
                      </a:rPr>
                      <m:t>𝐸</m:t>
                    </m:r>
                  </m:oMath>
                </a14:m>
                <a:r>
                  <a:rPr sz="2800" dirty="0"/>
                  <a:t> is the margin of error.</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870922"/>
              </a:xfrm>
              <a:blipFill>
                <a:blip r:embed="rId3" cstate="print"/>
                <a:stretch>
                  <a:fillRect l="-1328" t="-1250" r="-1993" b="-125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12.3.5: Constructing a Prediction Interval for an Individual y-Value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Using the data given in Example 12.3.4, construct a </a:t>
                </a:r>
                <a14:m>
                  <m:oMath xmlns:m="http://schemas.openxmlformats.org/officeDocument/2006/math">
                    <m:r>
                      <a:rPr>
                        <a:latin typeface="Cambria Math" panose="02040503050406030204" pitchFamily="18" charset="0"/>
                      </a:rPr>
                      <m:t>95%</m:t>
                    </m:r>
                  </m:oMath>
                </a14:m>
                <a:r>
                  <a:rPr sz="2800"/>
                  <a:t> prediction interval for the opening price of Amazon stock corresponding to an opening price of </a:t>
                </a:r>
                <a14:m>
                  <m:oMath xmlns:m="http://schemas.openxmlformats.org/officeDocument/2006/math">
                    <m:r>
                      <a:rPr>
                        <a:latin typeface="Cambria Math" panose="02040503050406030204" pitchFamily="18" charset="0"/>
                      </a:rPr>
                      <m:t>$150</m:t>
                    </m:r>
                  </m:oMath>
                </a14:m>
                <a:r>
                  <a:rPr sz="2800"/>
                  <a:t> for Apple, Inc. stock.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Neither a TI-83/84 Plus calculator nor Microsoft Excel will directly calculate a prediction interval, so we must calculate the margin of error by hand and use this value to construct the prediction interval.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p:sp>
        <p:nvSpPr>
          <p:cNvPr id="3" name="Text Placeholder 2"/>
          <p:cNvSpPr>
            <a:spLocks noGrp="1"/>
          </p:cNvSpPr>
          <p:nvPr>
            <p:ph type="body" sz="quarter" idx="10"/>
          </p:nvPr>
        </p:nvSpPr>
        <p:spPr/>
        <p:txBody>
          <a:bodyPr>
            <a:normAutofit/>
          </a:bodyPr>
          <a:lstStyle/>
          <a:p>
            <a:pPr>
              <a:defRPr b="1"/>
            </a:pPr>
            <a:r>
              <a:rPr sz="2800" dirty="0"/>
              <a:t>Step 1: Find the regression equation for the sample data.</a:t>
            </a:r>
          </a:p>
          <a:p>
            <a:r>
              <a:rPr sz="2800" dirty="0"/>
              <a:t>Using your choice of technology, find the regression equation from the sample data. For the purposes of this example, we are using a TI-83/84 Plus calculator. Enter the prices for the Apple, Inc. stock in </a:t>
            </a:r>
            <a:r>
              <a:rPr sz="2800" b="1" dirty="0"/>
              <a:t>L1</a:t>
            </a:r>
            <a:r>
              <a:rPr sz="2800" dirty="0"/>
              <a:t> and for the Amazon stock in </a:t>
            </a:r>
            <a:r>
              <a:rPr sz="2800" b="1" dirty="0"/>
              <a:t>L2</a:t>
            </a:r>
            <a:r>
              <a:rPr sz="2800" dirty="0"/>
              <a:t>. From the </a:t>
            </a:r>
            <a:r>
              <a:rPr sz="2800" b="1" dirty="0"/>
              <a:t>STAT &gt; CALC</a:t>
            </a:r>
            <a:r>
              <a:rPr sz="2800" dirty="0"/>
              <a:t> menu, choose option </a:t>
            </a:r>
            <a:r>
              <a:rPr sz="2800" b="1" dirty="0" err="1"/>
              <a:t>LinReg</a:t>
            </a:r>
            <a:r>
              <a:rPr sz="2800" b="1" dirty="0"/>
              <a:t>(</a:t>
            </a:r>
            <a:r>
              <a:rPr sz="2800" b="1" dirty="0" err="1"/>
              <a:t>ax+b</a:t>
            </a:r>
            <a:r>
              <a:rPr sz="2800" b="1" dirty="0"/>
              <a:t>)</a:t>
            </a:r>
            <a:r>
              <a:rPr sz="2800" dirty="0"/>
              <a:t>.</a:t>
            </a:r>
          </a:p>
        </p:txBody>
      </p:sp>
    </p:spTree>
    <p:extLst>
      <p:ext uri="{BB962C8B-B14F-4D97-AF65-F5344CB8AC3E}">
        <p14:creationId xmlns:p14="http://schemas.microsoft.com/office/powerpoint/2010/main" val="652628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p:pic>
        <p:nvPicPr>
          <p:cNvPr id="11" name="Content Placeholder 10" descr="Calculator screenshot">
            <a:extLst>
              <a:ext uri="{FF2B5EF4-FFF2-40B4-BE49-F238E27FC236}">
                <a16:creationId xmlns:a16="http://schemas.microsoft.com/office/drawing/2014/main" id="{1994E76F-E699-C580-EAB1-EA864EADB9C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943290" y="1716231"/>
            <a:ext cx="4967703" cy="3236769"/>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From the screenshot of the output, we can see that the slope is </a:t>
                </a:r>
                <a:r>
                  <a:rPr sz="2800">
                    <a:latin typeface="Cambria Math"/>
                  </a:rPr>
                  <a:t>5.692</a:t>
                </a:r>
                <a:r>
                  <a:rPr sz="2800"/>
                  <a:t> and the </a:t>
                </a:r>
                <a14:m>
                  <m:oMath xmlns:m="http://schemas.openxmlformats.org/officeDocument/2006/math">
                    <m:r>
                      <a:rPr>
                        <a:latin typeface="Cambria Math" panose="02040503050406030204" pitchFamily="18" charset="0"/>
                      </a:rPr>
                      <m:t>𝑦</m:t>
                    </m:r>
                  </m:oMath>
                </a14:m>
                <a:r>
                  <a:rPr sz="2800"/>
                  <a:t>-intercept is </a:t>
                </a:r>
                <a:r>
                  <a:rPr sz="2800">
                    <a:latin typeface="Cambria Math"/>
                  </a:rPr>
                  <a:t>762.068</a:t>
                </a:r>
                <a:r>
                  <a:rPr sz="2800"/>
                  <a:t>. Thus, the linear regression equation is as follows:</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=762.068+5.692</m:t>
                      </m:r>
                      <m:r>
                        <a:rPr>
                          <a:latin typeface="Cambria Math" panose="02040503050406030204" pitchFamily="18" charset="0"/>
                        </a:rPr>
                        <m:t>𝑥</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04"/>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Step 2: Use the regression equation to calculate the point estimate,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 for the given value of </a:t>
                </a:r>
                <a14:m>
                  <m:oMath xmlns:m="http://schemas.openxmlformats.org/officeDocument/2006/math">
                    <m:r>
                      <a:rPr>
                        <a:latin typeface="Cambria Math" panose="02040503050406030204" pitchFamily="18" charset="0"/>
                      </a:rPr>
                      <m:t>𝑥</m:t>
                    </m:r>
                  </m:oMath>
                </a14:m>
                <a:r>
                  <a:rPr sz="2800"/>
                  <a:t>.</a:t>
                </a:r>
              </a:p>
              <a:p>
                <a:pPr>
                  <a:defRPr sz="2800"/>
                </a:pPr>
                <a:r>
                  <a:rPr sz="2800"/>
                  <a:t>In this example, </a:t>
                </a:r>
                <a14:m>
                  <m:oMath xmlns:m="http://schemas.openxmlformats.org/officeDocument/2006/math">
                    <m:r>
                      <a:rPr>
                        <a:latin typeface="Cambria Math" panose="02040503050406030204" pitchFamily="18" charset="0"/>
                      </a:rPr>
                      <m:t>𝑥</m:t>
                    </m:r>
                    <m:r>
                      <a:rPr>
                        <a:latin typeface="Cambria Math" panose="02040503050406030204" pitchFamily="18" charset="0"/>
                      </a:rPr>
                      <m:t>=150</m:t>
                    </m:r>
                  </m:oMath>
                </a14:m>
                <a:r>
                  <a:rPr sz="2800"/>
                  <a:t>. Substituting this value of </a:t>
                </a:r>
                <a14:m>
                  <m:oMath xmlns:m="http://schemas.openxmlformats.org/officeDocument/2006/math">
                    <m:r>
                      <a:rPr>
                        <a:latin typeface="Cambria Math" panose="02040503050406030204" pitchFamily="18" charset="0"/>
                      </a:rPr>
                      <m:t>𝑥</m:t>
                    </m:r>
                  </m:oMath>
                </a14:m>
                <a:r>
                  <a:rPr sz="2800"/>
                  <a:t> into the regression equation, we have the following:</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=762.068+5.692</m:t>
                      </m:r>
                      <m:r>
                        <a:rPr>
                          <a:latin typeface="Cambria Math" panose="02040503050406030204" pitchFamily="18" charset="0"/>
                        </a:rPr>
                        <m:t>𝑥</m:t>
                      </m:r>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=762.068+5.692</m:t>
                      </m:r>
                      <m:d>
                        <m:dPr>
                          <m:ctrlPr>
                            <a:rPr i="1">
                              <a:latin typeface="Cambria Math" panose="02040503050406030204" pitchFamily="18" charset="0"/>
                            </a:rPr>
                          </m:ctrlPr>
                        </m:dPr>
                        <m:e>
                          <m:r>
                            <a:rPr>
                              <a:latin typeface="Cambria Math" panose="02040503050406030204" pitchFamily="18" charset="0"/>
                            </a:rPr>
                            <m:t>150</m:t>
                          </m:r>
                        </m:e>
                      </m:d>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e>
                      </m:phant>
                      <m:r>
                        <a:rPr>
                          <a:latin typeface="Cambria Math" panose="02040503050406030204" pitchFamily="18" charset="0"/>
                        </a:rPr>
                        <m:t>=1615.868</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a:t>Step 3: Calculate the sample statistics necessary to calculate the margin of error.</a:t>
                </a:r>
              </a:p>
              <a:p>
                <a:pPr>
                  <a:defRPr sz="2800"/>
                </a:pPr>
                <a:r>
                  <a:rPr sz="2800"/>
                  <a:t>In order to calculate the margin of error, we need to find the mean of the </a:t>
                </a:r>
                <a14:m>
                  <m:oMath xmlns:m="http://schemas.openxmlformats.org/officeDocument/2006/math">
                    <m:r>
                      <a:rPr>
                        <a:latin typeface="Cambria Math" panose="02040503050406030204" pitchFamily="18" charset="0"/>
                      </a:rPr>
                      <m:t>𝑥</m:t>
                    </m:r>
                  </m:oMath>
                </a14:m>
                <a:r>
                  <a:rPr sz="2800"/>
                  <a:t>-values, the sum of the </a:t>
                </a:r>
                <a14:m>
                  <m:oMath xmlns:m="http://schemas.openxmlformats.org/officeDocument/2006/math">
                    <m:r>
                      <a:rPr>
                        <a:latin typeface="Cambria Math" panose="02040503050406030204" pitchFamily="18" charset="0"/>
                      </a:rPr>
                      <m:t>𝑥</m:t>
                    </m:r>
                  </m:oMath>
                </a14:m>
                <a:r>
                  <a:rPr sz="2800"/>
                  <a:t>-values, and the sum of the squares of the </a:t>
                </a:r>
                <a14:m>
                  <m:oMath xmlns:m="http://schemas.openxmlformats.org/officeDocument/2006/math">
                    <m:r>
                      <a:rPr>
                        <a:latin typeface="Cambria Math" panose="02040503050406030204" pitchFamily="18" charset="0"/>
                      </a:rPr>
                      <m:t>𝑥</m:t>
                    </m:r>
                  </m:oMath>
                </a14:m>
                <a:r>
                  <a:rPr sz="2800"/>
                  <a:t>-values. Using a TI-83/84 Plus calculator, we can find many of these values using the option </a:t>
                </a:r>
                <a:r>
                  <a:rPr sz="2800" b="1"/>
                  <a:t>2-Var Stats</a:t>
                </a:r>
                <a:r>
                  <a:rPr sz="2800"/>
                  <a:t> under the </a:t>
                </a:r>
                <a:r>
                  <a:rPr sz="2800" b="1"/>
                  <a:t>STAT &gt; CALC</a:t>
                </a:r>
                <a:r>
                  <a:rPr sz="2800"/>
                  <a:t> menu. Thus,</a:t>
                </a:r>
              </a:p>
              <a:p>
                <a:pPr algn="ctr">
                  <a:defRPr sz="2800"/>
                </a:pPr>
                <a:r>
                  <a:rPr sz="2800"/>
                  <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=153.5525</m:t>
                    </m:r>
                  </m:oMath>
                </a14:m>
                <a:r>
                  <a:rPr sz="2800"/>
                  <a:t>,</a:t>
                </a:r>
              </a:p>
              <a:p>
                <a:pPr algn="ctr">
                  <a:defRPr sz="2800"/>
                </a:pPr>
                <a:r>
                  <a:rPr sz="2800"/>
                  <a: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=3071.05</m:t>
                    </m:r>
                  </m:oMath>
                </a14:m>
                <a:r>
                  <a:rPr sz="2800"/>
                  <a:t>,</a:t>
                </a:r>
              </a:p>
              <a:p>
                <a:pPr algn="ctr">
                  <a:defRPr sz="2800"/>
                </a:pPr>
                <a:r>
                  <a:rPr sz="2800"/>
                  <a:t> </a:t>
                </a:r>
                <a14:m>
                  <m:oMath xmlns:m="http://schemas.openxmlformats.org/officeDocument/2006/math">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𝑥</m:t>
                        </m:r>
                      </m:e>
                      <m:sub>
                        <m:r>
                          <a:rPr>
                            <a:latin typeface="Cambria Math" panose="02040503050406030204" pitchFamily="18" charset="0"/>
                          </a:rPr>
                          <m:t>𝑖</m:t>
                        </m:r>
                      </m:sub>
                      <m:sup>
                        <m:r>
                          <a:rPr>
                            <a:latin typeface="Cambria Math" panose="02040503050406030204" pitchFamily="18" charset="0"/>
                          </a:rPr>
                          <m:t>2</m:t>
                        </m:r>
                      </m:sup>
                    </m:sSubSup>
                    <m:r>
                      <a:rPr>
                        <a:latin typeface="Cambria Math" panose="02040503050406030204" pitchFamily="18" charset="0"/>
                      </a:rPr>
                      <m:t>=471979.837</m:t>
                    </m:r>
                  </m:oMath>
                </a14:m>
                <a:r>
                  <a:rPr sz="280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𝑛</m:t>
                      </m:r>
                      <m:r>
                        <a:rPr>
                          <a:latin typeface="Cambria Math" panose="02040503050406030204" pitchFamily="18" charset="0"/>
                        </a:rPr>
                        <m:t>=20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148"/>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28391675"/>
                  </p:ext>
                </p:extLst>
              </p:nvPr>
            </p:nvGraphicFramePr>
            <p:xfrm>
              <a:off x="457200" y="1105523"/>
              <a:ext cx="8229600" cy="11125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tblGrid>
                  <a:tr h="370840">
                    <a:tc gridSpan="11">
                      <a:txBody>
                        <a:bodyPr/>
                        <a:lstStyle/>
                        <a:p>
                          <a:pPr algn="ctr">
                            <a:defRPr sz="1800" b="1"/>
                          </a:pPr>
                          <a:r>
                            <a:t>Ages and Reading Levels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rPr sz="1400"/>
                            <a:t>Age (in Years), </a:t>
                          </a:r>
                          <a14:m>
                            <m:oMath xmlns:m="http://schemas.openxmlformats.org/officeDocument/2006/math">
                              <m:r>
                                <a:rPr sz="1400">
                                  <a:latin typeface="Cambria Math"/>
                                </a:rPr>
                                <m:t>𝑥</m:t>
                              </m:r>
                            </m:oMath>
                          </a14:m>
                          <a:endParaRPr sz="1400"/>
                        </a:p>
                      </a:txBody>
                      <a:tcPr/>
                    </a:tc>
                    <a:tc>
                      <a:txBody>
                        <a:bodyPr/>
                        <a:lstStyle/>
                        <a:p>
                          <a:pPr algn="ctr"/>
                          <a:r>
                            <a:rPr sz="1400">
                              <a:latin typeface="Cambria Math"/>
                            </a:rPr>
                            <a:t>6</a:t>
                          </a:r>
                        </a:p>
                      </a:txBody>
                      <a:tcPr/>
                    </a:tc>
                    <a:tc>
                      <a:txBody>
                        <a:bodyPr/>
                        <a:lstStyle/>
                        <a:p>
                          <a:pPr algn="ctr"/>
                          <a:r>
                            <a:rPr sz="1400">
                              <a:latin typeface="Cambria Math"/>
                            </a:rPr>
                            <a:t>7</a:t>
                          </a:r>
                        </a:p>
                      </a:txBody>
                      <a:tcPr/>
                    </a:tc>
                    <a:tc>
                      <a:txBody>
                        <a:bodyPr/>
                        <a:lstStyle/>
                        <a:p>
                          <a:pPr algn="ctr"/>
                          <a:r>
                            <a:rPr sz="1400">
                              <a:latin typeface="Cambria Math"/>
                            </a:rPr>
                            <a:t>8</a:t>
                          </a:r>
                        </a:p>
                      </a:txBody>
                      <a:tcPr/>
                    </a:tc>
                    <a:tc>
                      <a:txBody>
                        <a:bodyPr/>
                        <a:lstStyle/>
                        <a:p>
                          <a:pPr algn="ctr"/>
                          <a:r>
                            <a:rPr sz="1400">
                              <a:latin typeface="Cambria Math"/>
                            </a:rPr>
                            <a:t>9</a:t>
                          </a:r>
                        </a:p>
                      </a:txBody>
                      <a:tcPr/>
                    </a:tc>
                    <a:tc>
                      <a:txBody>
                        <a:bodyPr/>
                        <a:lstStyle/>
                        <a:p>
                          <a:pPr algn="ctr"/>
                          <a:r>
                            <a:rPr sz="1400">
                              <a:latin typeface="Cambria Math"/>
                            </a:rPr>
                            <a:t>10</a:t>
                          </a:r>
                        </a:p>
                      </a:txBody>
                      <a:tcPr/>
                    </a:tc>
                    <a:tc>
                      <a:txBody>
                        <a:bodyPr/>
                        <a:lstStyle/>
                        <a:p>
                          <a:pPr algn="ctr"/>
                          <a:r>
                            <a:rPr sz="1400">
                              <a:latin typeface="Cambria Math"/>
                            </a:rPr>
                            <a:t>11</a:t>
                          </a:r>
                        </a:p>
                      </a:txBody>
                      <a:tcPr/>
                    </a:tc>
                    <a:tc>
                      <a:txBody>
                        <a:bodyPr/>
                        <a:lstStyle/>
                        <a:p>
                          <a:pPr algn="ctr"/>
                          <a:r>
                            <a:rPr sz="1400">
                              <a:latin typeface="Cambria Math"/>
                            </a:rPr>
                            <a:t>12</a:t>
                          </a:r>
                        </a:p>
                      </a:txBody>
                      <a:tcPr/>
                    </a:tc>
                    <a:tc>
                      <a:txBody>
                        <a:bodyPr/>
                        <a:lstStyle/>
                        <a:p>
                          <a:pPr algn="ctr"/>
                          <a:r>
                            <a:rPr sz="1400">
                              <a:latin typeface="Cambria Math"/>
                            </a:rPr>
                            <a:t>13</a:t>
                          </a:r>
                        </a:p>
                      </a:txBody>
                      <a:tcPr/>
                    </a:tc>
                    <a:tc>
                      <a:txBody>
                        <a:bodyPr/>
                        <a:lstStyle/>
                        <a:p>
                          <a:pPr algn="ctr"/>
                          <a:r>
                            <a:rPr sz="1400">
                              <a:latin typeface="Cambria Math"/>
                            </a:rPr>
                            <a:t>14</a:t>
                          </a:r>
                        </a:p>
                      </a:txBody>
                      <a:tcPr/>
                    </a:tc>
                    <a:tc>
                      <a:txBody>
                        <a:bodyPr/>
                        <a:lstStyle/>
                        <a:p>
                          <a:pPr algn="ctr"/>
                          <a:r>
                            <a:rPr sz="1400">
                              <a:latin typeface="Cambria Math"/>
                            </a:rPr>
                            <a:t>15</a:t>
                          </a:r>
                        </a:p>
                      </a:txBody>
                      <a:tcPr/>
                    </a:tc>
                    <a:extLst>
                      <a:ext uri="{0D108BD9-81ED-4DB2-BD59-A6C34878D82A}">
                        <a16:rowId xmlns:a16="http://schemas.microsoft.com/office/drawing/2014/main" val="10001"/>
                      </a:ext>
                    </a:extLst>
                  </a:tr>
                  <a:tr h="370840">
                    <a:tc>
                      <a:txBody>
                        <a:bodyPr/>
                        <a:lstStyle/>
                        <a:p>
                          <a:pPr algn="ctr">
                            <a:defRPr sz="1400" b="1"/>
                          </a:pPr>
                          <a:r>
                            <a:rPr sz="1400"/>
                            <a:t>Reading Level, </a:t>
                          </a:r>
                          <a14:m>
                            <m:oMath xmlns:m="http://schemas.openxmlformats.org/officeDocument/2006/math">
                              <m:r>
                                <a:rPr sz="1400">
                                  <a:latin typeface="Cambria Math"/>
                                </a:rPr>
                                <m:t>𝑦</m:t>
                              </m:r>
                            </m:oMath>
                          </a14:m>
                          <a:endParaRPr sz="1400"/>
                        </a:p>
                      </a:txBody>
                      <a:tcPr/>
                    </a:tc>
                    <a:tc>
                      <a:txBody>
                        <a:bodyPr/>
                        <a:lstStyle/>
                        <a:p>
                          <a:pPr algn="ctr"/>
                          <a:r>
                            <a:rPr sz="1400">
                              <a:latin typeface="Cambria Math"/>
                            </a:rPr>
                            <a:t>1.3</a:t>
                          </a:r>
                        </a:p>
                      </a:txBody>
                      <a:tcPr/>
                    </a:tc>
                    <a:tc>
                      <a:txBody>
                        <a:bodyPr/>
                        <a:lstStyle/>
                        <a:p>
                          <a:pPr algn="ctr"/>
                          <a:r>
                            <a:rPr sz="1400">
                              <a:latin typeface="Cambria Math"/>
                            </a:rPr>
                            <a:t>2.2</a:t>
                          </a:r>
                        </a:p>
                      </a:txBody>
                      <a:tcPr/>
                    </a:tc>
                    <a:tc>
                      <a:txBody>
                        <a:bodyPr/>
                        <a:lstStyle/>
                        <a:p>
                          <a:pPr algn="ctr"/>
                          <a:r>
                            <a:rPr sz="1400">
                              <a:latin typeface="Cambria Math"/>
                            </a:rPr>
                            <a:t>3.7</a:t>
                          </a:r>
                        </a:p>
                      </a:txBody>
                      <a:tcPr/>
                    </a:tc>
                    <a:tc>
                      <a:txBody>
                        <a:bodyPr/>
                        <a:lstStyle/>
                        <a:p>
                          <a:pPr algn="ctr"/>
                          <a:r>
                            <a:rPr sz="1400">
                              <a:latin typeface="Cambria Math"/>
                            </a:rPr>
                            <a:t>4.1</a:t>
                          </a:r>
                        </a:p>
                      </a:txBody>
                      <a:tcPr/>
                    </a:tc>
                    <a:tc>
                      <a:txBody>
                        <a:bodyPr/>
                        <a:lstStyle/>
                        <a:p>
                          <a:pPr algn="ctr"/>
                          <a:r>
                            <a:rPr sz="1400">
                              <a:latin typeface="Cambria Math"/>
                            </a:rPr>
                            <a:t>4.9</a:t>
                          </a:r>
                        </a:p>
                      </a:txBody>
                      <a:tcPr/>
                    </a:tc>
                    <a:tc>
                      <a:txBody>
                        <a:bodyPr/>
                        <a:lstStyle/>
                        <a:p>
                          <a:pPr algn="ctr"/>
                          <a:r>
                            <a:rPr sz="1400">
                              <a:latin typeface="Cambria Math"/>
                            </a:rPr>
                            <a:t>5.2</a:t>
                          </a:r>
                        </a:p>
                      </a:txBody>
                      <a:tcPr/>
                    </a:tc>
                    <a:tc>
                      <a:txBody>
                        <a:bodyPr/>
                        <a:lstStyle/>
                        <a:p>
                          <a:pPr algn="ctr"/>
                          <a:r>
                            <a:rPr sz="1400">
                              <a:latin typeface="Cambria Math"/>
                            </a:rPr>
                            <a:t>6.0</a:t>
                          </a:r>
                        </a:p>
                      </a:txBody>
                      <a:tcPr/>
                    </a:tc>
                    <a:tc>
                      <a:txBody>
                        <a:bodyPr/>
                        <a:lstStyle/>
                        <a:p>
                          <a:pPr algn="ctr"/>
                          <a:r>
                            <a:rPr sz="1400">
                              <a:latin typeface="Cambria Math"/>
                            </a:rPr>
                            <a:t>7.1</a:t>
                          </a:r>
                        </a:p>
                      </a:txBody>
                      <a:tcPr/>
                    </a:tc>
                    <a:tc>
                      <a:txBody>
                        <a:bodyPr/>
                        <a:lstStyle/>
                        <a:p>
                          <a:pPr algn="ctr"/>
                          <a:r>
                            <a:rPr sz="1400">
                              <a:latin typeface="Cambria Math"/>
                            </a:rPr>
                            <a:t>8.5</a:t>
                          </a:r>
                        </a:p>
                      </a:txBody>
                      <a:tcPr/>
                    </a:tc>
                    <a:tc>
                      <a:txBody>
                        <a:bodyPr/>
                        <a:lstStyle/>
                        <a:p>
                          <a:pPr algn="ctr"/>
                          <a:r>
                            <a:rPr sz="1400" dirty="0">
                              <a:latin typeface="Cambria Math"/>
                            </a:rPr>
                            <a:t>9.7</a:t>
                          </a:r>
                        </a:p>
                      </a:txBody>
                      <a:tcPr/>
                    </a:tc>
                    <a:extLst>
                      <a:ext uri="{0D108BD9-81ED-4DB2-BD59-A6C34878D82A}">
                        <a16:rowId xmlns:a16="http://schemas.microsoft.com/office/drawing/2014/main" val="10002"/>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3028391675"/>
                  </p:ext>
                </p:extLst>
              </p:nvPr>
            </p:nvGraphicFramePr>
            <p:xfrm>
              <a:off x="457200" y="1105523"/>
              <a:ext cx="8229600" cy="11125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gridCol w="609600">
                      <a:extLst>
                        <a:ext uri="{9D8B030D-6E8A-4147-A177-3AD203B41FA5}">
                          <a16:colId xmlns:a16="http://schemas.microsoft.com/office/drawing/2014/main" xmlns="" val="20004"/>
                        </a:ext>
                      </a:extLst>
                    </a:gridCol>
                    <a:gridCol w="685800">
                      <a:extLst>
                        <a:ext uri="{9D8B030D-6E8A-4147-A177-3AD203B41FA5}">
                          <a16:colId xmlns:a16="http://schemas.microsoft.com/office/drawing/2014/main" xmlns="" val="20005"/>
                        </a:ext>
                      </a:extLst>
                    </a:gridCol>
                    <a:gridCol w="685800">
                      <a:extLst>
                        <a:ext uri="{9D8B030D-6E8A-4147-A177-3AD203B41FA5}">
                          <a16:colId xmlns:a16="http://schemas.microsoft.com/office/drawing/2014/main" xmlns="" val="20006"/>
                        </a:ext>
                      </a:extLst>
                    </a:gridCol>
                    <a:gridCol w="609600">
                      <a:extLst>
                        <a:ext uri="{9D8B030D-6E8A-4147-A177-3AD203B41FA5}">
                          <a16:colId xmlns:a16="http://schemas.microsoft.com/office/drawing/2014/main" xmlns="" val="20007"/>
                        </a:ext>
                      </a:extLst>
                    </a:gridCol>
                    <a:gridCol w="609600">
                      <a:extLst>
                        <a:ext uri="{9D8B030D-6E8A-4147-A177-3AD203B41FA5}">
                          <a16:colId xmlns:a16="http://schemas.microsoft.com/office/drawing/2014/main" xmlns="" val="20008"/>
                        </a:ext>
                      </a:extLst>
                    </a:gridCol>
                    <a:gridCol w="685800">
                      <a:extLst>
                        <a:ext uri="{9D8B030D-6E8A-4147-A177-3AD203B41FA5}">
                          <a16:colId xmlns:a16="http://schemas.microsoft.com/office/drawing/2014/main" xmlns="" val="20009"/>
                        </a:ext>
                      </a:extLst>
                    </a:gridCol>
                    <a:gridCol w="609600">
                      <a:extLst>
                        <a:ext uri="{9D8B030D-6E8A-4147-A177-3AD203B41FA5}">
                          <a16:colId xmlns:a16="http://schemas.microsoft.com/office/drawing/2014/main" xmlns="" val="20010"/>
                        </a:ext>
                      </a:extLst>
                    </a:gridCol>
                  </a:tblGrid>
                  <a:tr h="370840">
                    <a:tc gridSpan="11">
                      <a:txBody>
                        <a:bodyPr/>
                        <a:lstStyle/>
                        <a:p>
                          <a:pPr algn="ctr">
                            <a:defRPr sz="1800" b="1"/>
                          </a:pPr>
                          <a:r>
                            <a:t>Ages and Reading Levels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370840">
                    <a:tc>
                      <a:txBody>
                        <a:bodyPr/>
                        <a:lstStyle/>
                        <a:p>
                          <a:endParaRPr lang="en-US"/>
                        </a:p>
                      </a:txBody>
                      <a:tcPr>
                        <a:blipFill>
                          <a:blip r:embed="rId2"/>
                          <a:stretch>
                            <a:fillRect l="-727" t="-108197" r="-392727" b="-103279"/>
                          </a:stretch>
                        </a:blipFill>
                      </a:tcPr>
                    </a:tc>
                    <a:tc>
                      <a:txBody>
                        <a:bodyPr/>
                        <a:lstStyle/>
                        <a:p>
                          <a:pPr algn="ctr"/>
                          <a:r>
                            <a:rPr sz="1400">
                              <a:latin typeface="Cambria Math"/>
                            </a:rPr>
                            <a:t>6</a:t>
                          </a:r>
                        </a:p>
                      </a:txBody>
                      <a:tcPr/>
                    </a:tc>
                    <a:tc>
                      <a:txBody>
                        <a:bodyPr/>
                        <a:lstStyle/>
                        <a:p>
                          <a:pPr algn="ctr"/>
                          <a:r>
                            <a:rPr sz="1400">
                              <a:latin typeface="Cambria Math"/>
                            </a:rPr>
                            <a:t>7</a:t>
                          </a:r>
                        </a:p>
                      </a:txBody>
                      <a:tcPr/>
                    </a:tc>
                    <a:tc>
                      <a:txBody>
                        <a:bodyPr/>
                        <a:lstStyle/>
                        <a:p>
                          <a:pPr algn="ctr"/>
                          <a:r>
                            <a:rPr sz="1400">
                              <a:latin typeface="Cambria Math"/>
                            </a:rPr>
                            <a:t>8</a:t>
                          </a:r>
                        </a:p>
                      </a:txBody>
                      <a:tcPr/>
                    </a:tc>
                    <a:tc>
                      <a:txBody>
                        <a:bodyPr/>
                        <a:lstStyle/>
                        <a:p>
                          <a:pPr algn="ctr"/>
                          <a:r>
                            <a:rPr sz="1400">
                              <a:latin typeface="Cambria Math"/>
                            </a:rPr>
                            <a:t>9</a:t>
                          </a:r>
                        </a:p>
                      </a:txBody>
                      <a:tcPr/>
                    </a:tc>
                    <a:tc>
                      <a:txBody>
                        <a:bodyPr/>
                        <a:lstStyle/>
                        <a:p>
                          <a:pPr algn="ctr"/>
                          <a:r>
                            <a:rPr sz="1400">
                              <a:latin typeface="Cambria Math"/>
                            </a:rPr>
                            <a:t>10</a:t>
                          </a:r>
                        </a:p>
                      </a:txBody>
                      <a:tcPr/>
                    </a:tc>
                    <a:tc>
                      <a:txBody>
                        <a:bodyPr/>
                        <a:lstStyle/>
                        <a:p>
                          <a:pPr algn="ctr"/>
                          <a:r>
                            <a:rPr sz="1400">
                              <a:latin typeface="Cambria Math"/>
                            </a:rPr>
                            <a:t>11</a:t>
                          </a:r>
                        </a:p>
                      </a:txBody>
                      <a:tcPr/>
                    </a:tc>
                    <a:tc>
                      <a:txBody>
                        <a:bodyPr/>
                        <a:lstStyle/>
                        <a:p>
                          <a:pPr algn="ctr"/>
                          <a:r>
                            <a:rPr sz="1400">
                              <a:latin typeface="Cambria Math"/>
                            </a:rPr>
                            <a:t>12</a:t>
                          </a:r>
                        </a:p>
                      </a:txBody>
                      <a:tcPr/>
                    </a:tc>
                    <a:tc>
                      <a:txBody>
                        <a:bodyPr/>
                        <a:lstStyle/>
                        <a:p>
                          <a:pPr algn="ctr"/>
                          <a:r>
                            <a:rPr sz="1400">
                              <a:latin typeface="Cambria Math"/>
                            </a:rPr>
                            <a:t>13</a:t>
                          </a:r>
                        </a:p>
                      </a:txBody>
                      <a:tcPr/>
                    </a:tc>
                    <a:tc>
                      <a:txBody>
                        <a:bodyPr/>
                        <a:lstStyle/>
                        <a:p>
                          <a:pPr algn="ctr"/>
                          <a:r>
                            <a:rPr sz="1400">
                              <a:latin typeface="Cambria Math"/>
                            </a:rPr>
                            <a:t>14</a:t>
                          </a:r>
                        </a:p>
                      </a:txBody>
                      <a:tcPr/>
                    </a:tc>
                    <a:tc>
                      <a:txBody>
                        <a:bodyPr/>
                        <a:lstStyle/>
                        <a:p>
                          <a:pPr algn="ctr"/>
                          <a:r>
                            <a:rPr sz="1400">
                              <a:latin typeface="Cambria Math"/>
                            </a:rPr>
                            <a:t>15</a:t>
                          </a:r>
                        </a:p>
                      </a:txBody>
                      <a:tcPr/>
                    </a:tc>
                    <a:extLst>
                      <a:ext uri="{0D108BD9-81ED-4DB2-BD59-A6C34878D82A}">
                        <a16:rowId xmlns:a16="http://schemas.microsoft.com/office/drawing/2014/main" xmlns="" val="10001"/>
                      </a:ext>
                    </a:extLst>
                  </a:tr>
                  <a:tr h="370840">
                    <a:tc>
                      <a:txBody>
                        <a:bodyPr/>
                        <a:lstStyle/>
                        <a:p>
                          <a:endParaRPr lang="en-US"/>
                        </a:p>
                      </a:txBody>
                      <a:tcPr>
                        <a:blipFill>
                          <a:blip r:embed="rId2"/>
                          <a:stretch>
                            <a:fillRect l="-727" t="-208197" r="-392727" b="-3279"/>
                          </a:stretch>
                        </a:blipFill>
                      </a:tcPr>
                    </a:tc>
                    <a:tc>
                      <a:txBody>
                        <a:bodyPr/>
                        <a:lstStyle/>
                        <a:p>
                          <a:pPr algn="ctr"/>
                          <a:r>
                            <a:rPr sz="1400">
                              <a:latin typeface="Cambria Math"/>
                            </a:rPr>
                            <a:t>1.3</a:t>
                          </a:r>
                        </a:p>
                      </a:txBody>
                      <a:tcPr/>
                    </a:tc>
                    <a:tc>
                      <a:txBody>
                        <a:bodyPr/>
                        <a:lstStyle/>
                        <a:p>
                          <a:pPr algn="ctr"/>
                          <a:r>
                            <a:rPr sz="1400">
                              <a:latin typeface="Cambria Math"/>
                            </a:rPr>
                            <a:t>2.2</a:t>
                          </a:r>
                        </a:p>
                      </a:txBody>
                      <a:tcPr/>
                    </a:tc>
                    <a:tc>
                      <a:txBody>
                        <a:bodyPr/>
                        <a:lstStyle/>
                        <a:p>
                          <a:pPr algn="ctr"/>
                          <a:r>
                            <a:rPr sz="1400">
                              <a:latin typeface="Cambria Math"/>
                            </a:rPr>
                            <a:t>3.7</a:t>
                          </a:r>
                        </a:p>
                      </a:txBody>
                      <a:tcPr/>
                    </a:tc>
                    <a:tc>
                      <a:txBody>
                        <a:bodyPr/>
                        <a:lstStyle/>
                        <a:p>
                          <a:pPr algn="ctr"/>
                          <a:r>
                            <a:rPr sz="1400">
                              <a:latin typeface="Cambria Math"/>
                            </a:rPr>
                            <a:t>4.1</a:t>
                          </a:r>
                        </a:p>
                      </a:txBody>
                      <a:tcPr/>
                    </a:tc>
                    <a:tc>
                      <a:txBody>
                        <a:bodyPr/>
                        <a:lstStyle/>
                        <a:p>
                          <a:pPr algn="ctr"/>
                          <a:r>
                            <a:rPr sz="1400">
                              <a:latin typeface="Cambria Math"/>
                            </a:rPr>
                            <a:t>4.9</a:t>
                          </a:r>
                        </a:p>
                      </a:txBody>
                      <a:tcPr/>
                    </a:tc>
                    <a:tc>
                      <a:txBody>
                        <a:bodyPr/>
                        <a:lstStyle/>
                        <a:p>
                          <a:pPr algn="ctr"/>
                          <a:r>
                            <a:rPr sz="1400">
                              <a:latin typeface="Cambria Math"/>
                            </a:rPr>
                            <a:t>5.2</a:t>
                          </a:r>
                        </a:p>
                      </a:txBody>
                      <a:tcPr/>
                    </a:tc>
                    <a:tc>
                      <a:txBody>
                        <a:bodyPr/>
                        <a:lstStyle/>
                        <a:p>
                          <a:pPr algn="ctr"/>
                          <a:r>
                            <a:rPr sz="1400">
                              <a:latin typeface="Cambria Math"/>
                            </a:rPr>
                            <a:t>6.0</a:t>
                          </a:r>
                        </a:p>
                      </a:txBody>
                      <a:tcPr/>
                    </a:tc>
                    <a:tc>
                      <a:txBody>
                        <a:bodyPr/>
                        <a:lstStyle/>
                        <a:p>
                          <a:pPr algn="ctr"/>
                          <a:r>
                            <a:rPr sz="1400">
                              <a:latin typeface="Cambria Math"/>
                            </a:rPr>
                            <a:t>7.1</a:t>
                          </a:r>
                        </a:p>
                      </a:txBody>
                      <a:tcPr/>
                    </a:tc>
                    <a:tc>
                      <a:txBody>
                        <a:bodyPr/>
                        <a:lstStyle/>
                        <a:p>
                          <a:pPr algn="ctr"/>
                          <a:r>
                            <a:rPr sz="1400">
                              <a:latin typeface="Cambria Math"/>
                            </a:rPr>
                            <a:t>8.5</a:t>
                          </a:r>
                        </a:p>
                      </a:txBody>
                      <a:tcPr/>
                    </a:tc>
                    <a:tc>
                      <a:txBody>
                        <a:bodyPr/>
                        <a:lstStyle/>
                        <a:p>
                          <a:pPr algn="ctr"/>
                          <a:r>
                            <a:rPr sz="1400" dirty="0">
                              <a:latin typeface="Cambria Math"/>
                            </a:rPr>
                            <a:t>9.7</a:t>
                          </a:r>
                        </a:p>
                      </a:txBody>
                      <a:tcPr/>
                    </a:tc>
                    <a:extLst>
                      <a:ext uri="{0D108BD9-81ED-4DB2-BD59-A6C34878D82A}">
                        <a16:rowId xmlns:a16="http://schemas.microsoft.com/office/drawing/2014/main" xmlns="" val="10002"/>
                      </a:ext>
                    </a:extLst>
                  </a:tr>
                </a:tbl>
              </a:graphicData>
            </a:graphic>
          </p:graphicFrame>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p:pic>
        <p:nvPicPr>
          <p:cNvPr id="5" name="Content Placeholder 4">
            <a:extLst>
              <a:ext uri="{FF2B5EF4-FFF2-40B4-BE49-F238E27FC236}">
                <a16:creationId xmlns:a16="http://schemas.microsoft.com/office/drawing/2014/main" id="{E2DDC914-84FD-4525-A0BB-802F5B6BE0B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743200" y="2133600"/>
            <a:ext cx="4572000" cy="3048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Next, recall that we found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
                      <a:rPr>
                        <a:latin typeface="Cambria Math" panose="02040503050406030204" pitchFamily="18" charset="0"/>
                      </a:rPr>
                      <m:t>=44.176</m:t>
                    </m:r>
                  </m:oMath>
                </a14:m>
                <a:r>
                  <a:rPr sz="2800"/>
                  <a:t> in the previous example. Lastly, using the </a:t>
                </a:r>
                <a14:m>
                  <m:oMath xmlns:m="http://schemas.openxmlformats.org/officeDocument/2006/math">
                    <m:r>
                      <a:rPr>
                        <a:latin typeface="Cambria Math" panose="02040503050406030204" pitchFamily="18" charset="0"/>
                      </a:rPr>
                      <m:t>𝑡</m:t>
                    </m:r>
                  </m:oMath>
                </a14:m>
                <a:r>
                  <a:rPr sz="2800"/>
                  <a:t>-distribution table or appropriate technology, we find the critical value for this test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r>
                      <a:rPr>
                        <a:latin typeface="Cambria Math" panose="02040503050406030204" pitchFamily="18" charset="0"/>
                      </a:rPr>
                      <m:t>=2.101</m:t>
                    </m:r>
                  </m:oMath>
                </a14:m>
                <a:r>
                  <a:rPr sz="2800"/>
                  <a:t>, for the </a:t>
                </a:r>
                <a14:m>
                  <m:oMath xmlns:m="http://schemas.openxmlformats.org/officeDocument/2006/math">
                    <m:r>
                      <a:rPr>
                        <a:latin typeface="Cambria Math" panose="02040503050406030204" pitchFamily="18" charset="0"/>
                      </a:rPr>
                      <m:t>𝑡</m:t>
                    </m:r>
                  </m:oMath>
                </a14:m>
                <a:r>
                  <a:rPr sz="2800"/>
                  <a:t>-distribution with </a:t>
                </a:r>
                <a14:m>
                  <m:oMath xmlns:m="http://schemas.openxmlformats.org/officeDocument/2006/math">
                    <m:r>
                      <a:rPr>
                        <a:latin typeface="Cambria Math" panose="02040503050406030204" pitchFamily="18" charset="0"/>
                      </a:rPr>
                      <m:t>𝑛</m:t>
                    </m:r>
                    <m:r>
                      <a:rPr>
                        <a:latin typeface="Cambria Math" panose="02040503050406030204" pitchFamily="18" charset="0"/>
                      </a:rPr>
                      <m:t>−2=20−2=18</m:t>
                    </m:r>
                  </m:oMath>
                </a14:m>
                <a:r>
                  <a:rPr sz="2800"/>
                  <a:t> degrees of freedom. We now have all the values we need to use the margin of error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03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a:t>Step 4: Find the margin of error.</a:t>
                </a:r>
              </a:p>
              <a:p>
                <a:r>
                  <a:rPr sz="2800"/>
                  <a:t>Substituting the necessary statistics into the formula for the margin of error, we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𝑒</m:t>
                          </m:r>
                        </m:sub>
                      </m:sSub>
                      <m:rad>
                        <m:radPr>
                          <m:degHide m:val="on"/>
                          <m:ctrlPr>
                            <a:rPr i="1">
                              <a:latin typeface="Cambria Math" panose="02040503050406030204" pitchFamily="18" charset="0"/>
                            </a:rPr>
                          </m:ctrlPr>
                        </m:radPr>
                        <m:deg/>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0</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d>
                                <m:dPr>
                                  <m:ctrlPr>
                                    <a:rPr i="1">
                                      <a:latin typeface="Cambria Math" panose="02040503050406030204" pitchFamily="18" charset="0"/>
                                    </a:rPr>
                                  </m:ctrlPr>
                                </m:dPr>
                                <m:e>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𝑥</m:t>
                                      </m:r>
                                    </m:e>
                                    <m:sub>
                                      <m:r>
                                        <a:rPr>
                                          <a:latin typeface="Cambria Math" panose="02040503050406030204" pitchFamily="18" charset="0"/>
                                        </a:rPr>
                                        <m:t>𝑖</m:t>
                                      </m:r>
                                    </m:sub>
                                    <m:sup>
                                      <m:r>
                                        <a:rPr>
                                          <a:latin typeface="Cambria Math" panose="02040503050406030204" pitchFamily="18" charset="0"/>
                                        </a:rPr>
                                        <m:t>2</m:t>
                                      </m:r>
                                    </m:sup>
                                  </m:sSubSup>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e>
                                  </m:d>
                                </m:e>
                                <m:sup>
                                  <m:r>
                                    <a:rPr>
                                      <a:latin typeface="Cambria Math" panose="02040503050406030204" pitchFamily="18" charset="0"/>
                                    </a:rPr>
                                    <m:t>2</m:t>
                                  </m:r>
                                </m:sup>
                              </m:sSup>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=2.101</m:t>
                      </m:r>
                      <m:d>
                        <m:dPr>
                          <m:ctrlPr>
                            <a:rPr i="1">
                              <a:latin typeface="Cambria Math" panose="02040503050406030204" pitchFamily="18" charset="0"/>
                            </a:rPr>
                          </m:ctrlPr>
                        </m:dPr>
                        <m:e>
                          <m:r>
                            <a:rPr>
                              <a:latin typeface="Cambria Math" panose="02040503050406030204" pitchFamily="18" charset="0"/>
                            </a:rPr>
                            <m:t>44.176</m:t>
                          </m:r>
                        </m:e>
                      </m:d>
                      <m:rad>
                        <m:radPr>
                          <m:degHide m:val="on"/>
                          <m:ctrlPr>
                            <a:rPr i="1">
                              <a:latin typeface="Cambria Math" panose="02040503050406030204" pitchFamily="18" charset="0"/>
                            </a:rPr>
                          </m:ctrlPr>
                        </m:radPr>
                        <m:deg/>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150−153.5525</m:t>
                                      </m:r>
                                    </m:e>
                                  </m:d>
                                </m:e>
                                <m:sup>
                                  <m:r>
                                    <a:rPr>
                                      <a:latin typeface="Cambria Math" panose="02040503050406030204" pitchFamily="18" charset="0"/>
                                    </a:rPr>
                                    <m:t>2</m:t>
                                  </m:r>
                                </m:sup>
                              </m:sSup>
                            </m:num>
                            <m:den>
                              <m:r>
                                <a:rPr>
                                  <a:latin typeface="Cambria Math" panose="02040503050406030204" pitchFamily="18" charset="0"/>
                                </a:rPr>
                                <m:t>20</m:t>
                              </m:r>
                              <m:d>
                                <m:dPr>
                                  <m:ctrlPr>
                                    <a:rPr i="1">
                                      <a:latin typeface="Cambria Math" panose="02040503050406030204" pitchFamily="18" charset="0"/>
                                    </a:rPr>
                                  </m:ctrlPr>
                                </m:dPr>
                                <m:e>
                                  <m:r>
                                    <a:rPr>
                                      <a:latin typeface="Cambria Math" panose="02040503050406030204" pitchFamily="18" charset="0"/>
                                    </a:rPr>
                                    <m:t>471979.837</m:t>
                                  </m: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3071.05</m:t>
                                      </m:r>
                                    </m:e>
                                  </m:d>
                                </m:e>
                                <m:sup>
                                  <m:r>
                                    <a:rPr>
                                      <a:latin typeface="Cambria Math" panose="02040503050406030204" pitchFamily="18" charset="0"/>
                                    </a:rPr>
                                    <m:t>2</m:t>
                                  </m:r>
                                </m:sup>
                              </m:sSup>
                            </m:den>
                          </m:f>
                        </m:e>
                      </m:ra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𝐸</m:t>
                          </m:r>
                        </m:e>
                      </m:phant>
                      <m:r>
                        <a:rPr>
                          <a:latin typeface="Cambria Math" panose="02040503050406030204" pitchFamily="18" charset="0"/>
                        </a:rPr>
                        <m:t>=96.482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12.3.5: Constructing a Prediction Interval for an Individual y-Value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pPr>
                  <a:defRPr b="1"/>
                </a:pPr>
                <a:r>
                  <a:rPr sz="2800"/>
                  <a:t>Step 5: Subtract the margin of error from and add the margin of error to the point estimate.</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=1615.868−96.482</m:t>
                      </m:r>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=1519.386</m:t>
                      </m:r>
                    </m:oMath>
                  </m:oMathPara>
                </a14:m>
                <a:endParaRPr sz="2800"/>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r>
                        <a:rPr>
                          <a:latin typeface="Cambria Math" panose="02040503050406030204" pitchFamily="18" charset="0"/>
                        </a:rPr>
                        <m:t>=1615.868+96.482</m:t>
                      </m:r>
                    </m:oMath>
                    <m:oMath xmlns:m="http://schemas.openxmlformats.org/officeDocument/2006/math">
                      <m:phant>
                        <m:phantPr>
                          <m:show m:val="off"/>
                          <m:ctrlPr>
                            <a:rPr i="1">
                              <a:latin typeface="Cambria Math" panose="02040503050406030204" pitchFamily="18" charset="0"/>
                            </a:rPr>
                          </m:ctrlPr>
                        </m:phantPr>
                        <m:e>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r>
                            <a:rPr>
                              <a:latin typeface="Cambria Math" panose="02040503050406030204" pitchFamily="18" charset="0"/>
                            </a:rPr>
                            <m:t>𝐸</m:t>
                          </m:r>
                        </m:e>
                      </m:phant>
                      <m:r>
                        <a:rPr>
                          <a:latin typeface="Cambria Math" panose="02040503050406030204" pitchFamily="18" charset="0"/>
                        </a:rPr>
                        <m:t>=1712.350</m:t>
                      </m:r>
                    </m:oMath>
                  </m:oMathPara>
                </a14:m>
                <a:endParaRPr sz="2800"/>
              </a:p>
              <a:p>
                <a:pPr>
                  <a:defRPr sz="2800"/>
                </a:pPr>
                <a:r>
                  <a:rPr sz="2800"/>
                  <a:t>Thus the </a:t>
                </a:r>
                <a14:m>
                  <m:oMath xmlns:m="http://schemas.openxmlformats.org/officeDocument/2006/math">
                    <m:r>
                      <a:rPr>
                        <a:latin typeface="Cambria Math" panose="02040503050406030204" pitchFamily="18" charset="0"/>
                      </a:rPr>
                      <m:t>95%</m:t>
                    </m:r>
                  </m:oMath>
                </a14:m>
                <a:r>
                  <a:rPr sz="2800"/>
                  <a:t> confidence interval for the individual </a:t>
                </a:r>
                <a14:m>
                  <m:oMath xmlns:m="http://schemas.openxmlformats.org/officeDocument/2006/math">
                    <m:r>
                      <a:rPr>
                        <a:latin typeface="Cambria Math" panose="02040503050406030204" pitchFamily="18" charset="0"/>
                      </a:rPr>
                      <m:t>𝑦</m:t>
                    </m:r>
                  </m:oMath>
                </a14:m>
                <a:r>
                  <a:rPr sz="2800"/>
                  <a:t>-value ranges from </a:t>
                </a:r>
                <a:r>
                  <a:rPr sz="2800">
                    <a:latin typeface="Cambria Math"/>
                  </a:rPr>
                  <a:t>1519.386</a:t>
                </a:r>
                <a:r>
                  <a:rPr sz="2800"/>
                  <a:t> to </a:t>
                </a:r>
                <a:r>
                  <a:rPr sz="2800">
                    <a:latin typeface="Cambria Math"/>
                  </a:rPr>
                  <a:t>1712.350</a:t>
                </a:r>
                <a:r>
                  <a:rPr sz="2800"/>
                  <a:t>. The confidence interval can be written mathematically using either inequality symbols or interval notation,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1519.386&lt;</m:t>
                      </m:r>
                      <m:r>
                        <a:rPr>
                          <a:latin typeface="Cambria Math" panose="02040503050406030204" pitchFamily="18" charset="0"/>
                        </a:rPr>
                        <m:t>𝑦</m:t>
                      </m:r>
                      <m:r>
                        <a:rPr>
                          <a:latin typeface="Cambria Math" panose="02040503050406030204" pitchFamily="18" charset="0"/>
                        </a:rPr>
                        <m:t>&lt;1712.350</m:t>
                      </m:r>
                    </m:oMath>
                  </m:oMathPara>
                </a14:m>
                <a:endParaRPr sz="2800"/>
              </a:p>
              <a:p>
                <a:pPr algn="ctr"/>
                <a:r>
                  <a:rPr sz="280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1519.386</m:t>
                          </m:r>
                          <m:r>
                            <m:rPr>
                              <m:nor/>
                            </m:rPr>
                            <a:rPr/>
                            <m:t>, </m:t>
                          </m:r>
                          <m:r>
                            <a:rPr>
                              <a:latin typeface="Cambria Math" panose="02040503050406030204" pitchFamily="18" charset="0"/>
                            </a:rPr>
                            <m:t>1712.350</m:t>
                          </m:r>
                        </m:e>
                      </m:d>
                    </m:oMath>
                  </m:oMathPara>
                </a14:m>
                <a:endParaRPr sz="2800"/>
              </a:p>
              <a:p>
                <a:pPr>
                  <a:defRPr sz="2800"/>
                </a:pPr>
                <a:r>
                  <a:rPr sz="2800"/>
                  <a:t>Thus, for an opening price of </a:t>
                </a:r>
                <a14:m>
                  <m:oMath xmlns:m="http://schemas.openxmlformats.org/officeDocument/2006/math">
                    <m:r>
                      <a:rPr>
                        <a:latin typeface="Cambria Math" panose="02040503050406030204" pitchFamily="18" charset="0"/>
                      </a:rPr>
                      <m:t>$150</m:t>
                    </m:r>
                  </m:oMath>
                </a14:m>
                <a:r>
                  <a:rPr sz="2800"/>
                  <a:t> for Apple, Inc. stock, we can be </a:t>
                </a:r>
                <a14:m>
                  <m:oMath xmlns:m="http://schemas.openxmlformats.org/officeDocument/2006/math">
                    <m:r>
                      <a:rPr>
                        <a:latin typeface="Cambria Math" panose="02040503050406030204" pitchFamily="18" charset="0"/>
                      </a:rPr>
                      <m:t>95%</m:t>
                    </m:r>
                  </m:oMath>
                </a14:m>
                <a:r>
                  <a:rPr sz="2800"/>
                  <a:t> confident that Amazon stock will have an opening price between </a:t>
                </a:r>
                <a14:m>
                  <m:oMath xmlns:m="http://schemas.openxmlformats.org/officeDocument/2006/math">
                    <m:r>
                      <a:rPr>
                        <a:latin typeface="Cambria Math" panose="02040503050406030204" pitchFamily="18" charset="0"/>
                      </a:rPr>
                      <m:t>$1519.39</m:t>
                    </m:r>
                  </m:oMath>
                </a14:m>
                <a:r>
                  <a:rPr sz="2800"/>
                  <a:t> and </a:t>
                </a:r>
                <a14:m>
                  <m:oMath xmlns:m="http://schemas.openxmlformats.org/officeDocument/2006/math">
                    <m:r>
                      <a:rPr>
                        <a:latin typeface="Cambria Math" panose="02040503050406030204" pitchFamily="18" charset="0"/>
                      </a:rPr>
                      <m:t>$1712.35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741" t="-1840" r="-741"/>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instructions on finding a prediction interval using Minitab or other technologies, please visit stat.hawkeslearning.com and see </a:t>
            </a:r>
            <a:r>
              <a:rPr sz="2800" b="1"/>
              <a:t>Technology Instructions &gt; Regression &gt; Regression Prediction Intervals</a:t>
            </a:r>
            <a:r>
              <a:rPr sz="280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sz="2800"/>
                </a:pPr>
                <a:r>
                  <a:rPr sz="2800"/>
                  <a:t>The table below displays information regarding advertising through Facebook for various industries. The first variable is click through rate, </a:t>
                </a:r>
                <a:r>
                  <a:rPr sz="2800" b="1"/>
                  <a:t>CTR</a:t>
                </a:r>
                <a:r>
                  <a:rPr sz="2800"/>
                  <a:t>, or how often someone viewing a Facebook ad clicks on the ad. The second variable is the cost per click, </a:t>
                </a:r>
                <a:r>
                  <a:rPr sz="2800" b="1"/>
                  <a:t>CPC</a:t>
                </a:r>
                <a:r>
                  <a:rPr sz="2800"/>
                  <a:t>, or the cost of advertising on Facebook for each click from a potential customer. Thus, for the Apparel industry, </a:t>
                </a:r>
                <a14:m>
                  <m:oMath xmlns:m="http://schemas.openxmlformats.org/officeDocument/2006/math">
                    <m:r>
                      <a:rPr>
                        <a:latin typeface="Cambria Math" panose="02040503050406030204" pitchFamily="18" charset="0"/>
                      </a:rPr>
                      <m:t>1.24%</m:t>
                    </m:r>
                  </m:oMath>
                </a14:m>
                <a:r>
                  <a:rPr sz="2800"/>
                  <a:t> of viewers click through to view more information at a cost of </a:t>
                </a:r>
                <a14:m>
                  <m:oMath xmlns:m="http://schemas.openxmlformats.org/officeDocument/2006/math">
                    <m:r>
                      <a:rPr>
                        <a:latin typeface="Cambria Math" panose="02040503050406030204" pitchFamily="18" charset="0"/>
                      </a:rPr>
                      <m:t>$0.45</m:t>
                    </m:r>
                  </m:oMath>
                </a14:m>
                <a:r>
                  <a:rPr sz="2800"/>
                  <a:t> per click. In contrast, for the finance and insurance industry, only </a:t>
                </a:r>
                <a14:m>
                  <m:oMath xmlns:m="http://schemas.openxmlformats.org/officeDocument/2006/math">
                    <m:r>
                      <a:rPr>
                        <a:latin typeface="Cambria Math" panose="02040503050406030204" pitchFamily="18" charset="0"/>
                      </a:rPr>
                      <m:t>0.56%</m:t>
                    </m:r>
                  </m:oMath>
                </a14:m>
                <a:r>
                  <a:rPr sz="2800"/>
                  <a:t> of viewers click through which raises the cost per click to </a:t>
                </a:r>
                <a14:m>
                  <m:oMath xmlns:m="http://schemas.openxmlformats.org/officeDocument/2006/math">
                    <m:r>
                      <a:rPr>
                        <a:latin typeface="Cambria Math" panose="02040503050406030204" pitchFamily="18" charset="0"/>
                      </a:rPr>
                      <m:t>$3.77</m:t>
                    </m:r>
                  </m:oMath>
                </a14:m>
                <a:r>
                  <a:rPr sz="2800"/>
                  <a:t>.</a:t>
                </a:r>
              </a:p>
              <a:p>
                <a:pPr>
                  <a:defRPr sz="2800"/>
                </a:pPr>
                <a:r>
                  <a:rPr sz="2800"/>
                  <a:t>From the scatter plot that follows, we can see that these two variables appear to have a negative linear relationship. Therefore, construct </a:t>
                </a:r>
                <a14:m>
                  <m:oMath xmlns:m="http://schemas.openxmlformats.org/officeDocument/2006/math">
                    <m:r>
                      <a:rPr>
                        <a:latin typeface="Cambria Math" panose="02040503050406030204" pitchFamily="18" charset="0"/>
                      </a:rPr>
                      <m:t>95%</m:t>
                    </m:r>
                  </m:oMath>
                </a14:m>
                <a:r>
                  <a:rPr sz="2800"/>
                  <a:t> confidence intervals for the slope and the </a:t>
                </a:r>
                <a14:m>
                  <m:oMath xmlns:m="http://schemas.openxmlformats.org/officeDocument/2006/math">
                    <m:r>
                      <a:rPr>
                        <a:latin typeface="Cambria Math" panose="02040503050406030204" pitchFamily="18" charset="0"/>
                      </a:rPr>
                      <m:t>𝑦</m:t>
                    </m:r>
                  </m:oMath>
                </a14:m>
                <a:r>
                  <a:rPr sz="2800"/>
                  <a:t>-intercept of the regression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333" t="-2454" r="-1630" b="-245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780315135"/>
                  </p:ext>
                </p:extLst>
              </p:nvPr>
            </p:nvGraphicFramePr>
            <p:xfrm>
              <a:off x="800100" y="1041870"/>
              <a:ext cx="7543800" cy="492252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241944">
                    <a:tc gridSpan="3">
                      <a:txBody>
                        <a:bodyPr/>
                        <a:lstStyle/>
                        <a:p>
                          <a:pPr algn="ctr">
                            <a:defRPr sz="1800" b="1"/>
                          </a:pPr>
                          <a:r>
                            <a:rPr sz="1100" dirty="0"/>
                            <a:t>Facebook Advertising</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241944">
                    <a:tc>
                      <a:txBody>
                        <a:bodyPr/>
                        <a:lstStyle/>
                        <a:p>
                          <a:pPr algn="ctr">
                            <a:defRPr sz="1800" b="1"/>
                          </a:pPr>
                          <a:r>
                            <a:rPr sz="1100"/>
                            <a:t>Industry</a:t>
                          </a:r>
                        </a:p>
                      </a:txBody>
                      <a:tcPr/>
                    </a:tc>
                    <a:tc>
                      <a:txBody>
                        <a:bodyPr/>
                        <a:lstStyle/>
                        <a:p>
                          <a:pPr algn="ctr">
                            <a:defRPr sz="1800" b="1"/>
                          </a:pPr>
                          <a:r>
                            <a:rPr sz="1100" b="1"/>
                            <a:t>CTR</a:t>
                          </a:r>
                          <a:r>
                            <a:rPr sz="1100"/>
                            <a:t>, </a:t>
                          </a:r>
                          <a14:m>
                            <m:oMath xmlns:m="http://schemas.openxmlformats.org/officeDocument/2006/math">
                              <m:r>
                                <a:rPr sz="1100">
                                  <a:latin typeface="Cambria Math"/>
                                </a:rPr>
                                <m:t>𝑥</m:t>
                              </m:r>
                            </m:oMath>
                          </a14:m>
                          <a:endParaRPr sz="1100"/>
                        </a:p>
                      </a:txBody>
                      <a:tcPr/>
                    </a:tc>
                    <a:tc>
                      <a:txBody>
                        <a:bodyPr/>
                        <a:lstStyle/>
                        <a:p>
                          <a:pPr algn="ctr">
                            <a:defRPr sz="1800" b="1"/>
                          </a:pPr>
                          <a:r>
                            <a:rPr sz="1100" b="1"/>
                            <a:t>CPC</a:t>
                          </a:r>
                          <a:r>
                            <a:rPr sz="1100"/>
                            <a:t>, </a:t>
                          </a:r>
                          <a14:m>
                            <m:oMath xmlns:m="http://schemas.openxmlformats.org/officeDocument/2006/math">
                              <m:r>
                                <a:rPr sz="1100">
                                  <a:latin typeface="Cambria Math"/>
                                </a:rPr>
                                <m:t>𝑦</m:t>
                              </m:r>
                            </m:oMath>
                          </a14:m>
                          <a:endParaRPr sz="1100"/>
                        </a:p>
                      </a:txBody>
                      <a:tcPr/>
                    </a:tc>
                    <a:extLst>
                      <a:ext uri="{0D108BD9-81ED-4DB2-BD59-A6C34878D82A}">
                        <a16:rowId xmlns:a16="http://schemas.microsoft.com/office/drawing/2014/main" val="10001"/>
                      </a:ext>
                    </a:extLst>
                  </a:tr>
                  <a:tr h="241944">
                    <a:tc>
                      <a:txBody>
                        <a:bodyPr/>
                        <a:lstStyle/>
                        <a:p>
                          <a:pPr algn="ctr">
                            <a:defRPr sz="1800"/>
                          </a:pPr>
                          <a:r>
                            <a:rPr sz="1100" dirty="0"/>
                            <a:t>Apparel</a:t>
                          </a:r>
                        </a:p>
                      </a:txBody>
                      <a:tcPr/>
                    </a:tc>
                    <a:tc>
                      <a:txBody>
                        <a:bodyPr/>
                        <a:lstStyle/>
                        <a:p>
                          <a:pPr algn="ctr"/>
                          <a:r>
                            <a:rPr sz="1100">
                              <a:latin typeface="Cambria Math"/>
                            </a:rPr>
                            <a:t>0.0124</a:t>
                          </a:r>
                        </a:p>
                      </a:txBody>
                      <a:tcPr/>
                    </a:tc>
                    <a:tc>
                      <a:txBody>
                        <a:bodyPr/>
                        <a:lstStyle/>
                        <a:p>
                          <a:pPr algn="ctr"/>
                          <a:r>
                            <a:rPr sz="1100">
                              <a:latin typeface="Cambria Math"/>
                            </a:rPr>
                            <a:t>0.45</a:t>
                          </a:r>
                        </a:p>
                      </a:txBody>
                      <a:tcPr/>
                    </a:tc>
                    <a:extLst>
                      <a:ext uri="{0D108BD9-81ED-4DB2-BD59-A6C34878D82A}">
                        <a16:rowId xmlns:a16="http://schemas.microsoft.com/office/drawing/2014/main" val="10002"/>
                      </a:ext>
                    </a:extLst>
                  </a:tr>
                  <a:tr h="241944">
                    <a:tc>
                      <a:txBody>
                        <a:bodyPr/>
                        <a:lstStyle/>
                        <a:p>
                          <a:pPr algn="ctr">
                            <a:defRPr sz="1800"/>
                          </a:pPr>
                          <a:r>
                            <a:rPr sz="1100"/>
                            <a:t>Auto</a:t>
                          </a:r>
                        </a:p>
                      </a:txBody>
                      <a:tcPr/>
                    </a:tc>
                    <a:tc>
                      <a:txBody>
                        <a:bodyPr/>
                        <a:lstStyle/>
                        <a:p>
                          <a:pPr algn="ctr"/>
                          <a:r>
                            <a:rPr sz="1100">
                              <a:latin typeface="Cambria Math"/>
                            </a:rPr>
                            <a:t>0.0080</a:t>
                          </a:r>
                        </a:p>
                      </a:txBody>
                      <a:tcPr/>
                    </a:tc>
                    <a:tc>
                      <a:txBody>
                        <a:bodyPr/>
                        <a:lstStyle/>
                        <a:p>
                          <a:pPr algn="ctr"/>
                          <a:r>
                            <a:rPr sz="1100">
                              <a:latin typeface="Cambria Math"/>
                            </a:rPr>
                            <a:t>2.24</a:t>
                          </a:r>
                        </a:p>
                      </a:txBody>
                      <a:tcPr/>
                    </a:tc>
                    <a:extLst>
                      <a:ext uri="{0D108BD9-81ED-4DB2-BD59-A6C34878D82A}">
                        <a16:rowId xmlns:a16="http://schemas.microsoft.com/office/drawing/2014/main" val="10003"/>
                      </a:ext>
                    </a:extLst>
                  </a:tr>
                  <a:tr h="241944">
                    <a:tc>
                      <a:txBody>
                        <a:bodyPr/>
                        <a:lstStyle/>
                        <a:p>
                          <a:pPr algn="ctr">
                            <a:defRPr sz="1800"/>
                          </a:pPr>
                          <a:r>
                            <a:rPr sz="1100"/>
                            <a:t>B2B</a:t>
                          </a:r>
                        </a:p>
                      </a:txBody>
                      <a:tcPr/>
                    </a:tc>
                    <a:tc>
                      <a:txBody>
                        <a:bodyPr/>
                        <a:lstStyle/>
                        <a:p>
                          <a:pPr algn="ctr"/>
                          <a:r>
                            <a:rPr sz="1100" dirty="0">
                              <a:latin typeface="Cambria Math"/>
                            </a:rPr>
                            <a:t>0.0078</a:t>
                          </a:r>
                        </a:p>
                      </a:txBody>
                      <a:tcPr/>
                    </a:tc>
                    <a:tc>
                      <a:txBody>
                        <a:bodyPr/>
                        <a:lstStyle/>
                        <a:p>
                          <a:pPr algn="ctr"/>
                          <a:r>
                            <a:rPr sz="1100">
                              <a:latin typeface="Cambria Math"/>
                            </a:rPr>
                            <a:t>2.52</a:t>
                          </a:r>
                        </a:p>
                      </a:txBody>
                      <a:tcPr/>
                    </a:tc>
                    <a:extLst>
                      <a:ext uri="{0D108BD9-81ED-4DB2-BD59-A6C34878D82A}">
                        <a16:rowId xmlns:a16="http://schemas.microsoft.com/office/drawing/2014/main" val="10004"/>
                      </a:ext>
                    </a:extLst>
                  </a:tr>
                  <a:tr h="241944">
                    <a:tc>
                      <a:txBody>
                        <a:bodyPr/>
                        <a:lstStyle/>
                        <a:p>
                          <a:pPr algn="ctr">
                            <a:defRPr sz="1800"/>
                          </a:pPr>
                          <a:r>
                            <a:rPr sz="1100"/>
                            <a:t>Beauty</a:t>
                          </a:r>
                        </a:p>
                      </a:txBody>
                      <a:tcPr/>
                    </a:tc>
                    <a:tc>
                      <a:txBody>
                        <a:bodyPr/>
                        <a:lstStyle/>
                        <a:p>
                          <a:pPr algn="ctr"/>
                          <a:r>
                            <a:rPr sz="1100">
                              <a:latin typeface="Cambria Math"/>
                            </a:rPr>
                            <a:t>0.0116</a:t>
                          </a:r>
                        </a:p>
                      </a:txBody>
                      <a:tcPr/>
                    </a:tc>
                    <a:tc>
                      <a:txBody>
                        <a:bodyPr/>
                        <a:lstStyle/>
                        <a:p>
                          <a:pPr algn="ctr"/>
                          <a:r>
                            <a:rPr sz="1100">
                              <a:latin typeface="Cambria Math"/>
                            </a:rPr>
                            <a:t>1.81</a:t>
                          </a:r>
                        </a:p>
                      </a:txBody>
                      <a:tcPr/>
                    </a:tc>
                    <a:extLst>
                      <a:ext uri="{0D108BD9-81ED-4DB2-BD59-A6C34878D82A}">
                        <a16:rowId xmlns:a16="http://schemas.microsoft.com/office/drawing/2014/main" val="10005"/>
                      </a:ext>
                    </a:extLst>
                  </a:tr>
                  <a:tr h="241944">
                    <a:tc>
                      <a:txBody>
                        <a:bodyPr/>
                        <a:lstStyle/>
                        <a:p>
                          <a:pPr algn="ctr">
                            <a:defRPr sz="1800"/>
                          </a:pPr>
                          <a:r>
                            <a:rPr sz="1100"/>
                            <a:t>Consumer Services</a:t>
                          </a:r>
                        </a:p>
                      </a:txBody>
                      <a:tcPr/>
                    </a:tc>
                    <a:tc>
                      <a:txBody>
                        <a:bodyPr/>
                        <a:lstStyle/>
                        <a:p>
                          <a:pPr algn="ctr"/>
                          <a:r>
                            <a:rPr sz="1100" dirty="0">
                              <a:latin typeface="Cambria Math"/>
                            </a:rPr>
                            <a:t>0.0062</a:t>
                          </a:r>
                        </a:p>
                      </a:txBody>
                      <a:tcPr/>
                    </a:tc>
                    <a:tc>
                      <a:txBody>
                        <a:bodyPr/>
                        <a:lstStyle/>
                        <a:p>
                          <a:pPr algn="ctr"/>
                          <a:r>
                            <a:rPr sz="1100">
                              <a:latin typeface="Cambria Math"/>
                            </a:rPr>
                            <a:t>3.08</a:t>
                          </a:r>
                        </a:p>
                      </a:txBody>
                      <a:tcPr/>
                    </a:tc>
                    <a:extLst>
                      <a:ext uri="{0D108BD9-81ED-4DB2-BD59-A6C34878D82A}">
                        <a16:rowId xmlns:a16="http://schemas.microsoft.com/office/drawing/2014/main" val="10006"/>
                      </a:ext>
                    </a:extLst>
                  </a:tr>
                  <a:tr h="241944">
                    <a:tc>
                      <a:txBody>
                        <a:bodyPr/>
                        <a:lstStyle/>
                        <a:p>
                          <a:pPr algn="ctr">
                            <a:defRPr sz="1800"/>
                          </a:pPr>
                          <a:r>
                            <a:rPr sz="1100"/>
                            <a:t>Education</a:t>
                          </a:r>
                        </a:p>
                      </a:txBody>
                      <a:tcPr/>
                    </a:tc>
                    <a:tc>
                      <a:txBody>
                        <a:bodyPr/>
                        <a:lstStyle/>
                        <a:p>
                          <a:pPr algn="ctr"/>
                          <a:r>
                            <a:rPr sz="1100">
                              <a:latin typeface="Cambria Math"/>
                            </a:rPr>
                            <a:t>0.0073</a:t>
                          </a:r>
                        </a:p>
                      </a:txBody>
                      <a:tcPr/>
                    </a:tc>
                    <a:tc>
                      <a:txBody>
                        <a:bodyPr/>
                        <a:lstStyle/>
                        <a:p>
                          <a:pPr algn="ctr"/>
                          <a:r>
                            <a:rPr sz="1100">
                              <a:latin typeface="Cambria Math"/>
                            </a:rPr>
                            <a:t>1.06</a:t>
                          </a:r>
                        </a:p>
                      </a:txBody>
                      <a:tcPr/>
                    </a:tc>
                    <a:extLst>
                      <a:ext uri="{0D108BD9-81ED-4DB2-BD59-A6C34878D82A}">
                        <a16:rowId xmlns:a16="http://schemas.microsoft.com/office/drawing/2014/main" val="10007"/>
                      </a:ext>
                    </a:extLst>
                  </a:tr>
                  <a:tr h="241944">
                    <a:tc>
                      <a:txBody>
                        <a:bodyPr/>
                        <a:lstStyle/>
                        <a:p>
                          <a:pPr algn="ctr">
                            <a:defRPr sz="1800"/>
                          </a:pPr>
                          <a:r>
                            <a:rPr sz="1100"/>
                            <a:t>Employment &amp; Job Training</a:t>
                          </a:r>
                        </a:p>
                      </a:txBody>
                      <a:tcPr/>
                    </a:tc>
                    <a:tc>
                      <a:txBody>
                        <a:bodyPr/>
                        <a:lstStyle/>
                        <a:p>
                          <a:pPr algn="ctr"/>
                          <a:r>
                            <a:rPr sz="1100">
                              <a:latin typeface="Cambria Math"/>
                            </a:rPr>
                            <a:t>0.0047</a:t>
                          </a:r>
                        </a:p>
                      </a:txBody>
                      <a:tcPr/>
                    </a:tc>
                    <a:tc>
                      <a:txBody>
                        <a:bodyPr/>
                        <a:lstStyle/>
                        <a:p>
                          <a:pPr algn="ctr"/>
                          <a:r>
                            <a:rPr sz="1100" dirty="0">
                              <a:latin typeface="Cambria Math"/>
                            </a:rPr>
                            <a:t>2.72</a:t>
                          </a:r>
                        </a:p>
                      </a:txBody>
                      <a:tcPr/>
                    </a:tc>
                    <a:extLst>
                      <a:ext uri="{0D108BD9-81ED-4DB2-BD59-A6C34878D82A}">
                        <a16:rowId xmlns:a16="http://schemas.microsoft.com/office/drawing/2014/main" val="10008"/>
                      </a:ext>
                    </a:extLst>
                  </a:tr>
                  <a:tr h="241944">
                    <a:tc>
                      <a:txBody>
                        <a:bodyPr/>
                        <a:lstStyle/>
                        <a:p>
                          <a:pPr algn="ctr">
                            <a:defRPr sz="1800"/>
                          </a:pPr>
                          <a:r>
                            <a:rPr sz="1100"/>
                            <a:t>Finance &amp; Insurance</a:t>
                          </a:r>
                        </a:p>
                      </a:txBody>
                      <a:tcPr/>
                    </a:tc>
                    <a:tc>
                      <a:txBody>
                        <a:bodyPr/>
                        <a:lstStyle/>
                        <a:p>
                          <a:pPr algn="ctr"/>
                          <a:r>
                            <a:rPr sz="1100">
                              <a:latin typeface="Cambria Math"/>
                            </a:rPr>
                            <a:t>0.0056</a:t>
                          </a:r>
                        </a:p>
                      </a:txBody>
                      <a:tcPr/>
                    </a:tc>
                    <a:tc>
                      <a:txBody>
                        <a:bodyPr/>
                        <a:lstStyle/>
                        <a:p>
                          <a:pPr algn="ctr"/>
                          <a:r>
                            <a:rPr sz="1100">
                              <a:latin typeface="Cambria Math"/>
                            </a:rPr>
                            <a:t>3.77</a:t>
                          </a:r>
                        </a:p>
                      </a:txBody>
                      <a:tcPr/>
                    </a:tc>
                    <a:extLst>
                      <a:ext uri="{0D108BD9-81ED-4DB2-BD59-A6C34878D82A}">
                        <a16:rowId xmlns:a16="http://schemas.microsoft.com/office/drawing/2014/main" val="10009"/>
                      </a:ext>
                    </a:extLst>
                  </a:tr>
                  <a:tr h="241944">
                    <a:tc>
                      <a:txBody>
                        <a:bodyPr/>
                        <a:lstStyle/>
                        <a:p>
                          <a:pPr algn="ctr">
                            <a:defRPr sz="1800"/>
                          </a:pPr>
                          <a:r>
                            <a:rPr sz="1100"/>
                            <a:t>Fitness</a:t>
                          </a:r>
                        </a:p>
                      </a:txBody>
                      <a:tcPr/>
                    </a:tc>
                    <a:tc>
                      <a:txBody>
                        <a:bodyPr/>
                        <a:lstStyle/>
                        <a:p>
                          <a:pPr algn="ctr"/>
                          <a:r>
                            <a:rPr sz="1100">
                              <a:latin typeface="Cambria Math"/>
                            </a:rPr>
                            <a:t>0.0101</a:t>
                          </a:r>
                        </a:p>
                      </a:txBody>
                      <a:tcPr/>
                    </a:tc>
                    <a:tc>
                      <a:txBody>
                        <a:bodyPr/>
                        <a:lstStyle/>
                        <a:p>
                          <a:pPr algn="ctr"/>
                          <a:r>
                            <a:rPr sz="1100" dirty="0">
                              <a:latin typeface="Cambria Math"/>
                            </a:rPr>
                            <a:t>1.90</a:t>
                          </a:r>
                        </a:p>
                      </a:txBody>
                      <a:tcPr/>
                    </a:tc>
                    <a:extLst>
                      <a:ext uri="{0D108BD9-81ED-4DB2-BD59-A6C34878D82A}">
                        <a16:rowId xmlns:a16="http://schemas.microsoft.com/office/drawing/2014/main" val="10010"/>
                      </a:ext>
                    </a:extLst>
                  </a:tr>
                  <a:tr h="241944">
                    <a:tc>
                      <a:txBody>
                        <a:bodyPr/>
                        <a:lstStyle/>
                        <a:p>
                          <a:pPr algn="ctr">
                            <a:defRPr sz="1800"/>
                          </a:pPr>
                          <a:r>
                            <a:rPr sz="1100"/>
                            <a:t>Home Improvement</a:t>
                          </a:r>
                        </a:p>
                      </a:txBody>
                      <a:tcPr/>
                    </a:tc>
                    <a:tc>
                      <a:txBody>
                        <a:bodyPr/>
                        <a:lstStyle/>
                        <a:p>
                          <a:pPr algn="ctr"/>
                          <a:r>
                            <a:rPr sz="1100">
                              <a:latin typeface="Cambria Math"/>
                            </a:rPr>
                            <a:t>0.0070</a:t>
                          </a:r>
                        </a:p>
                      </a:txBody>
                      <a:tcPr/>
                    </a:tc>
                    <a:tc>
                      <a:txBody>
                        <a:bodyPr/>
                        <a:lstStyle/>
                        <a:p>
                          <a:pPr algn="ctr"/>
                          <a:r>
                            <a:rPr sz="1100">
                              <a:latin typeface="Cambria Math"/>
                            </a:rPr>
                            <a:t>2.93</a:t>
                          </a:r>
                        </a:p>
                      </a:txBody>
                      <a:tcPr/>
                    </a:tc>
                    <a:extLst>
                      <a:ext uri="{0D108BD9-81ED-4DB2-BD59-A6C34878D82A}">
                        <a16:rowId xmlns:a16="http://schemas.microsoft.com/office/drawing/2014/main" val="10011"/>
                      </a:ext>
                    </a:extLst>
                  </a:tr>
                  <a:tr h="241944">
                    <a:tc>
                      <a:txBody>
                        <a:bodyPr/>
                        <a:lstStyle/>
                        <a:p>
                          <a:pPr algn="ctr">
                            <a:defRPr sz="1800"/>
                          </a:pPr>
                          <a:r>
                            <a:rPr sz="1100"/>
                            <a:t>Healthcare</a:t>
                          </a:r>
                        </a:p>
                      </a:txBody>
                      <a:tcPr/>
                    </a:tc>
                    <a:tc>
                      <a:txBody>
                        <a:bodyPr/>
                        <a:lstStyle/>
                        <a:p>
                          <a:pPr algn="ctr"/>
                          <a:r>
                            <a:rPr sz="1100">
                              <a:latin typeface="Cambria Math"/>
                            </a:rPr>
                            <a:t>0.0083</a:t>
                          </a:r>
                        </a:p>
                      </a:txBody>
                      <a:tcPr/>
                    </a:tc>
                    <a:tc>
                      <a:txBody>
                        <a:bodyPr/>
                        <a:lstStyle/>
                        <a:p>
                          <a:pPr algn="ctr"/>
                          <a:r>
                            <a:rPr sz="1100" dirty="0">
                              <a:latin typeface="Cambria Math"/>
                            </a:rPr>
                            <a:t>1.32</a:t>
                          </a:r>
                        </a:p>
                      </a:txBody>
                      <a:tcPr/>
                    </a:tc>
                    <a:extLst>
                      <a:ext uri="{0D108BD9-81ED-4DB2-BD59-A6C34878D82A}">
                        <a16:rowId xmlns:a16="http://schemas.microsoft.com/office/drawing/2014/main" val="10012"/>
                      </a:ext>
                    </a:extLst>
                  </a:tr>
                  <a:tr h="241944">
                    <a:tc>
                      <a:txBody>
                        <a:bodyPr/>
                        <a:lstStyle/>
                        <a:p>
                          <a:pPr algn="ctr">
                            <a:defRPr sz="1800"/>
                          </a:pPr>
                          <a:r>
                            <a:rPr sz="1100"/>
                            <a:t>Industrial Services</a:t>
                          </a:r>
                        </a:p>
                      </a:txBody>
                      <a:tcPr/>
                    </a:tc>
                    <a:tc>
                      <a:txBody>
                        <a:bodyPr/>
                        <a:lstStyle/>
                        <a:p>
                          <a:pPr algn="ctr"/>
                          <a:r>
                            <a:rPr sz="1100">
                              <a:latin typeface="Cambria Math"/>
                            </a:rPr>
                            <a:t>0.0071</a:t>
                          </a:r>
                        </a:p>
                      </a:txBody>
                      <a:tcPr/>
                    </a:tc>
                    <a:tc>
                      <a:txBody>
                        <a:bodyPr/>
                        <a:lstStyle/>
                        <a:p>
                          <a:pPr algn="ctr"/>
                          <a:r>
                            <a:rPr sz="1100" dirty="0">
                              <a:latin typeface="Cambria Math"/>
                            </a:rPr>
                            <a:t>2.14</a:t>
                          </a:r>
                        </a:p>
                      </a:txBody>
                      <a:tcPr/>
                    </a:tc>
                    <a:extLst>
                      <a:ext uri="{0D108BD9-81ED-4DB2-BD59-A6C34878D82A}">
                        <a16:rowId xmlns:a16="http://schemas.microsoft.com/office/drawing/2014/main" val="10013"/>
                      </a:ext>
                    </a:extLst>
                  </a:tr>
                  <a:tr h="241944">
                    <a:tc>
                      <a:txBody>
                        <a:bodyPr/>
                        <a:lstStyle/>
                        <a:p>
                          <a:pPr algn="ctr">
                            <a:defRPr sz="1800"/>
                          </a:pPr>
                          <a:r>
                            <a:rPr sz="1100"/>
                            <a:t>Legal</a:t>
                          </a:r>
                        </a:p>
                      </a:txBody>
                      <a:tcPr/>
                    </a:tc>
                    <a:tc>
                      <a:txBody>
                        <a:bodyPr/>
                        <a:lstStyle/>
                        <a:p>
                          <a:pPr algn="ctr"/>
                          <a:r>
                            <a:rPr sz="1100">
                              <a:latin typeface="Cambria Math"/>
                            </a:rPr>
                            <a:t>0.0161</a:t>
                          </a:r>
                        </a:p>
                      </a:txBody>
                      <a:tcPr/>
                    </a:tc>
                    <a:tc>
                      <a:txBody>
                        <a:bodyPr/>
                        <a:lstStyle/>
                        <a:p>
                          <a:pPr algn="ctr"/>
                          <a:r>
                            <a:rPr sz="1100">
                              <a:latin typeface="Cambria Math"/>
                            </a:rPr>
                            <a:t>1.32</a:t>
                          </a:r>
                        </a:p>
                      </a:txBody>
                      <a:tcPr/>
                    </a:tc>
                    <a:extLst>
                      <a:ext uri="{0D108BD9-81ED-4DB2-BD59-A6C34878D82A}">
                        <a16:rowId xmlns:a16="http://schemas.microsoft.com/office/drawing/2014/main" val="10014"/>
                      </a:ext>
                    </a:extLst>
                  </a:tr>
                  <a:tr h="241944">
                    <a:tc>
                      <a:txBody>
                        <a:bodyPr/>
                        <a:lstStyle/>
                        <a:p>
                          <a:pPr algn="ctr">
                            <a:defRPr sz="1800"/>
                          </a:pPr>
                          <a:r>
                            <a:rPr sz="1100"/>
                            <a:t>Real Estate</a:t>
                          </a:r>
                        </a:p>
                      </a:txBody>
                      <a:tcPr/>
                    </a:tc>
                    <a:tc>
                      <a:txBody>
                        <a:bodyPr/>
                        <a:lstStyle/>
                        <a:p>
                          <a:pPr algn="ctr"/>
                          <a:r>
                            <a:rPr sz="1100">
                              <a:latin typeface="Cambria Math"/>
                            </a:rPr>
                            <a:t>0.0099</a:t>
                          </a:r>
                        </a:p>
                      </a:txBody>
                      <a:tcPr/>
                    </a:tc>
                    <a:tc>
                      <a:txBody>
                        <a:bodyPr/>
                        <a:lstStyle/>
                        <a:p>
                          <a:pPr algn="ctr"/>
                          <a:r>
                            <a:rPr sz="1100" dirty="0">
                              <a:latin typeface="Cambria Math"/>
                            </a:rPr>
                            <a:t>1.81</a:t>
                          </a:r>
                        </a:p>
                      </a:txBody>
                      <a:tcPr/>
                    </a:tc>
                    <a:extLst>
                      <a:ext uri="{0D108BD9-81ED-4DB2-BD59-A6C34878D82A}">
                        <a16:rowId xmlns:a16="http://schemas.microsoft.com/office/drawing/2014/main" val="10015"/>
                      </a:ext>
                    </a:extLst>
                  </a:tr>
                  <a:tr h="241944">
                    <a:tc>
                      <a:txBody>
                        <a:bodyPr/>
                        <a:lstStyle/>
                        <a:p>
                          <a:pPr algn="ctr">
                            <a:defRPr sz="1800"/>
                          </a:pPr>
                          <a:r>
                            <a:rPr sz="1100"/>
                            <a:t>Retail</a:t>
                          </a:r>
                        </a:p>
                      </a:txBody>
                      <a:tcPr/>
                    </a:tc>
                    <a:tc>
                      <a:txBody>
                        <a:bodyPr/>
                        <a:lstStyle/>
                        <a:p>
                          <a:pPr algn="ctr"/>
                          <a:r>
                            <a:rPr sz="1100">
                              <a:latin typeface="Cambria Math"/>
                            </a:rPr>
                            <a:t>0.0159</a:t>
                          </a:r>
                        </a:p>
                      </a:txBody>
                      <a:tcPr/>
                    </a:tc>
                    <a:tc>
                      <a:txBody>
                        <a:bodyPr/>
                        <a:lstStyle/>
                        <a:p>
                          <a:pPr algn="ctr"/>
                          <a:r>
                            <a:rPr sz="1100" dirty="0">
                              <a:latin typeface="Cambria Math"/>
                            </a:rPr>
                            <a:t>0.70</a:t>
                          </a:r>
                        </a:p>
                      </a:txBody>
                      <a:tcPr/>
                    </a:tc>
                    <a:extLst>
                      <a:ext uri="{0D108BD9-81ED-4DB2-BD59-A6C34878D82A}">
                        <a16:rowId xmlns:a16="http://schemas.microsoft.com/office/drawing/2014/main" val="10016"/>
                      </a:ext>
                    </a:extLst>
                  </a:tr>
                  <a:tr h="241944">
                    <a:tc>
                      <a:txBody>
                        <a:bodyPr/>
                        <a:lstStyle/>
                        <a:p>
                          <a:pPr algn="ctr">
                            <a:defRPr sz="1800"/>
                          </a:pPr>
                          <a:r>
                            <a:rPr sz="1100"/>
                            <a:t>Technology</a:t>
                          </a:r>
                        </a:p>
                      </a:txBody>
                      <a:tcPr/>
                    </a:tc>
                    <a:tc>
                      <a:txBody>
                        <a:bodyPr/>
                        <a:lstStyle/>
                        <a:p>
                          <a:pPr algn="ctr"/>
                          <a:r>
                            <a:rPr sz="1100">
                              <a:latin typeface="Cambria Math"/>
                            </a:rPr>
                            <a:t>0.0104</a:t>
                          </a:r>
                        </a:p>
                      </a:txBody>
                      <a:tcPr/>
                    </a:tc>
                    <a:tc>
                      <a:txBody>
                        <a:bodyPr/>
                        <a:lstStyle/>
                        <a:p>
                          <a:pPr algn="ctr"/>
                          <a:r>
                            <a:rPr sz="1100" dirty="0">
                              <a:latin typeface="Cambria Math"/>
                            </a:rPr>
                            <a:t>1.27</a:t>
                          </a:r>
                        </a:p>
                      </a:txBody>
                      <a:tcPr/>
                    </a:tc>
                    <a:extLst>
                      <a:ext uri="{0D108BD9-81ED-4DB2-BD59-A6C34878D82A}">
                        <a16:rowId xmlns:a16="http://schemas.microsoft.com/office/drawing/2014/main" val="10017"/>
                      </a:ext>
                    </a:extLst>
                  </a:tr>
                  <a:tr h="241944">
                    <a:tc>
                      <a:txBody>
                        <a:bodyPr/>
                        <a:lstStyle/>
                        <a:p>
                          <a:pPr algn="ctr">
                            <a:defRPr sz="1800"/>
                          </a:pPr>
                          <a:r>
                            <a:rPr sz="1100"/>
                            <a:t>Travel &amp; Hospitality</a:t>
                          </a:r>
                        </a:p>
                      </a:txBody>
                      <a:tcPr/>
                    </a:tc>
                    <a:tc>
                      <a:txBody>
                        <a:bodyPr/>
                        <a:lstStyle/>
                        <a:p>
                          <a:pPr algn="ctr"/>
                          <a:r>
                            <a:rPr sz="1100">
                              <a:latin typeface="Cambria Math"/>
                            </a:rPr>
                            <a:t>0.0090</a:t>
                          </a:r>
                        </a:p>
                      </a:txBody>
                      <a:tcPr/>
                    </a:tc>
                    <a:tc>
                      <a:txBody>
                        <a:bodyPr/>
                        <a:lstStyle/>
                        <a:p>
                          <a:pPr algn="ctr"/>
                          <a:r>
                            <a:rPr sz="1100" dirty="0">
                              <a:latin typeface="Cambria Math"/>
                            </a:rPr>
                            <a:t>0.63</a:t>
                          </a:r>
                        </a:p>
                      </a:txBody>
                      <a:tcPr/>
                    </a:tc>
                    <a:extLst>
                      <a:ext uri="{0D108BD9-81ED-4DB2-BD59-A6C34878D82A}">
                        <a16:rowId xmlns:a16="http://schemas.microsoft.com/office/drawing/2014/main" val="1001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3780315135"/>
                  </p:ext>
                </p:extLst>
              </p:nvPr>
            </p:nvGraphicFramePr>
            <p:xfrm>
              <a:off x="800100" y="1041870"/>
              <a:ext cx="7543800" cy="5029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tblGrid>
                  <a:tr h="259080">
                    <a:tc gridSpan="3">
                      <a:txBody>
                        <a:bodyPr/>
                        <a:lstStyle/>
                        <a:p>
                          <a:pPr algn="ctr">
                            <a:defRPr sz="1800" b="1"/>
                          </a:pPr>
                          <a:r>
                            <a:rPr sz="1100" dirty="0"/>
                            <a:t>Facebook Advertising</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val="10000"/>
                      </a:ext>
                    </a:extLst>
                  </a:tr>
                  <a:tr h="259080">
                    <a:tc>
                      <a:txBody>
                        <a:bodyPr/>
                        <a:lstStyle/>
                        <a:p>
                          <a:pPr algn="ctr">
                            <a:defRPr sz="1800" b="1"/>
                          </a:pPr>
                          <a:r>
                            <a:rPr sz="1100"/>
                            <a:t>Industry</a:t>
                          </a:r>
                        </a:p>
                      </a:txBody>
                      <a:tcPr/>
                    </a:tc>
                    <a:tc>
                      <a:txBody>
                        <a:bodyPr/>
                        <a:lstStyle/>
                        <a:p>
                          <a:endParaRPr lang="en-US"/>
                        </a:p>
                      </a:txBody>
                      <a:tcPr>
                        <a:blipFill>
                          <a:blip r:embed="rId3"/>
                          <a:stretch>
                            <a:fillRect l="-100485" t="-104762" r="-101214" b="-1738095"/>
                          </a:stretch>
                        </a:blipFill>
                      </a:tcPr>
                    </a:tc>
                    <a:tc>
                      <a:txBody>
                        <a:bodyPr/>
                        <a:lstStyle/>
                        <a:p>
                          <a:endParaRPr lang="en-US"/>
                        </a:p>
                      </a:txBody>
                      <a:tcPr>
                        <a:blipFill>
                          <a:blip r:embed="rId3"/>
                          <a:stretch>
                            <a:fillRect l="-200000" t="-104762" r="-969" b="-1738095"/>
                          </a:stretch>
                        </a:blipFill>
                      </a:tcPr>
                    </a:tc>
                    <a:extLst>
                      <a:ext uri="{0D108BD9-81ED-4DB2-BD59-A6C34878D82A}">
                        <a16:rowId xmlns:a16="http://schemas.microsoft.com/office/drawing/2014/main" xmlns="" val="10001"/>
                      </a:ext>
                    </a:extLst>
                  </a:tr>
                  <a:tr h="259080">
                    <a:tc>
                      <a:txBody>
                        <a:bodyPr/>
                        <a:lstStyle/>
                        <a:p>
                          <a:pPr algn="ctr">
                            <a:defRPr sz="1800"/>
                          </a:pPr>
                          <a:r>
                            <a:rPr sz="1100" dirty="0"/>
                            <a:t>Apparel</a:t>
                          </a:r>
                        </a:p>
                      </a:txBody>
                      <a:tcPr/>
                    </a:tc>
                    <a:tc>
                      <a:txBody>
                        <a:bodyPr/>
                        <a:lstStyle/>
                        <a:p>
                          <a:pPr algn="ctr"/>
                          <a:r>
                            <a:rPr sz="1100">
                              <a:latin typeface="Cambria Math"/>
                            </a:rPr>
                            <a:t>0.0124</a:t>
                          </a:r>
                        </a:p>
                      </a:txBody>
                      <a:tcPr/>
                    </a:tc>
                    <a:tc>
                      <a:txBody>
                        <a:bodyPr/>
                        <a:lstStyle/>
                        <a:p>
                          <a:pPr algn="ctr"/>
                          <a:r>
                            <a:rPr sz="1100">
                              <a:latin typeface="Cambria Math"/>
                            </a:rPr>
                            <a:t>0.45</a:t>
                          </a:r>
                        </a:p>
                      </a:txBody>
                      <a:tcPr/>
                    </a:tc>
                    <a:extLst>
                      <a:ext uri="{0D108BD9-81ED-4DB2-BD59-A6C34878D82A}">
                        <a16:rowId xmlns:a16="http://schemas.microsoft.com/office/drawing/2014/main" xmlns="" val="10002"/>
                      </a:ext>
                    </a:extLst>
                  </a:tr>
                  <a:tr h="259080">
                    <a:tc>
                      <a:txBody>
                        <a:bodyPr/>
                        <a:lstStyle/>
                        <a:p>
                          <a:pPr algn="ctr">
                            <a:defRPr sz="1800"/>
                          </a:pPr>
                          <a:r>
                            <a:rPr sz="1100"/>
                            <a:t>Auto</a:t>
                          </a:r>
                        </a:p>
                      </a:txBody>
                      <a:tcPr/>
                    </a:tc>
                    <a:tc>
                      <a:txBody>
                        <a:bodyPr/>
                        <a:lstStyle/>
                        <a:p>
                          <a:pPr algn="ctr"/>
                          <a:r>
                            <a:rPr sz="1100">
                              <a:latin typeface="Cambria Math"/>
                            </a:rPr>
                            <a:t>0.0080</a:t>
                          </a:r>
                        </a:p>
                      </a:txBody>
                      <a:tcPr/>
                    </a:tc>
                    <a:tc>
                      <a:txBody>
                        <a:bodyPr/>
                        <a:lstStyle/>
                        <a:p>
                          <a:pPr algn="ctr"/>
                          <a:r>
                            <a:rPr sz="1100">
                              <a:latin typeface="Cambria Math"/>
                            </a:rPr>
                            <a:t>2.24</a:t>
                          </a:r>
                        </a:p>
                      </a:txBody>
                      <a:tcPr/>
                    </a:tc>
                    <a:extLst>
                      <a:ext uri="{0D108BD9-81ED-4DB2-BD59-A6C34878D82A}">
                        <a16:rowId xmlns:a16="http://schemas.microsoft.com/office/drawing/2014/main" xmlns="" val="10003"/>
                      </a:ext>
                    </a:extLst>
                  </a:tr>
                  <a:tr h="259080">
                    <a:tc>
                      <a:txBody>
                        <a:bodyPr/>
                        <a:lstStyle/>
                        <a:p>
                          <a:pPr algn="ctr">
                            <a:defRPr sz="1800"/>
                          </a:pPr>
                          <a:r>
                            <a:rPr sz="1100"/>
                            <a:t>B2B</a:t>
                          </a:r>
                        </a:p>
                      </a:txBody>
                      <a:tcPr/>
                    </a:tc>
                    <a:tc>
                      <a:txBody>
                        <a:bodyPr/>
                        <a:lstStyle/>
                        <a:p>
                          <a:pPr algn="ctr"/>
                          <a:r>
                            <a:rPr sz="1100" dirty="0">
                              <a:latin typeface="Cambria Math"/>
                            </a:rPr>
                            <a:t>0.0078</a:t>
                          </a:r>
                        </a:p>
                      </a:txBody>
                      <a:tcPr/>
                    </a:tc>
                    <a:tc>
                      <a:txBody>
                        <a:bodyPr/>
                        <a:lstStyle/>
                        <a:p>
                          <a:pPr algn="ctr"/>
                          <a:r>
                            <a:rPr sz="1100">
                              <a:latin typeface="Cambria Math"/>
                            </a:rPr>
                            <a:t>2.52</a:t>
                          </a:r>
                        </a:p>
                      </a:txBody>
                      <a:tcPr/>
                    </a:tc>
                    <a:extLst>
                      <a:ext uri="{0D108BD9-81ED-4DB2-BD59-A6C34878D82A}">
                        <a16:rowId xmlns:a16="http://schemas.microsoft.com/office/drawing/2014/main" xmlns="" val="10004"/>
                      </a:ext>
                    </a:extLst>
                  </a:tr>
                  <a:tr h="259080">
                    <a:tc>
                      <a:txBody>
                        <a:bodyPr/>
                        <a:lstStyle/>
                        <a:p>
                          <a:pPr algn="ctr">
                            <a:defRPr sz="1800"/>
                          </a:pPr>
                          <a:r>
                            <a:rPr sz="1100"/>
                            <a:t>Beauty</a:t>
                          </a:r>
                        </a:p>
                      </a:txBody>
                      <a:tcPr/>
                    </a:tc>
                    <a:tc>
                      <a:txBody>
                        <a:bodyPr/>
                        <a:lstStyle/>
                        <a:p>
                          <a:pPr algn="ctr"/>
                          <a:r>
                            <a:rPr sz="1100">
                              <a:latin typeface="Cambria Math"/>
                            </a:rPr>
                            <a:t>0.0116</a:t>
                          </a:r>
                        </a:p>
                      </a:txBody>
                      <a:tcPr/>
                    </a:tc>
                    <a:tc>
                      <a:txBody>
                        <a:bodyPr/>
                        <a:lstStyle/>
                        <a:p>
                          <a:pPr algn="ctr"/>
                          <a:r>
                            <a:rPr sz="1100">
                              <a:latin typeface="Cambria Math"/>
                            </a:rPr>
                            <a:t>1.81</a:t>
                          </a:r>
                        </a:p>
                      </a:txBody>
                      <a:tcPr/>
                    </a:tc>
                    <a:extLst>
                      <a:ext uri="{0D108BD9-81ED-4DB2-BD59-A6C34878D82A}">
                        <a16:rowId xmlns:a16="http://schemas.microsoft.com/office/drawing/2014/main" xmlns="" val="10005"/>
                      </a:ext>
                    </a:extLst>
                  </a:tr>
                  <a:tr h="259080">
                    <a:tc>
                      <a:txBody>
                        <a:bodyPr/>
                        <a:lstStyle/>
                        <a:p>
                          <a:pPr algn="ctr">
                            <a:defRPr sz="1800"/>
                          </a:pPr>
                          <a:r>
                            <a:rPr sz="1100"/>
                            <a:t>Consumer Services</a:t>
                          </a:r>
                        </a:p>
                      </a:txBody>
                      <a:tcPr/>
                    </a:tc>
                    <a:tc>
                      <a:txBody>
                        <a:bodyPr/>
                        <a:lstStyle/>
                        <a:p>
                          <a:pPr algn="ctr"/>
                          <a:r>
                            <a:rPr sz="1100" dirty="0">
                              <a:latin typeface="Cambria Math"/>
                            </a:rPr>
                            <a:t>0.0062</a:t>
                          </a:r>
                        </a:p>
                      </a:txBody>
                      <a:tcPr/>
                    </a:tc>
                    <a:tc>
                      <a:txBody>
                        <a:bodyPr/>
                        <a:lstStyle/>
                        <a:p>
                          <a:pPr algn="ctr"/>
                          <a:r>
                            <a:rPr sz="1100">
                              <a:latin typeface="Cambria Math"/>
                            </a:rPr>
                            <a:t>3.08</a:t>
                          </a:r>
                        </a:p>
                      </a:txBody>
                      <a:tcPr/>
                    </a:tc>
                    <a:extLst>
                      <a:ext uri="{0D108BD9-81ED-4DB2-BD59-A6C34878D82A}">
                        <a16:rowId xmlns:a16="http://schemas.microsoft.com/office/drawing/2014/main" xmlns="" val="10006"/>
                      </a:ext>
                    </a:extLst>
                  </a:tr>
                  <a:tr h="259080">
                    <a:tc>
                      <a:txBody>
                        <a:bodyPr/>
                        <a:lstStyle/>
                        <a:p>
                          <a:pPr algn="ctr">
                            <a:defRPr sz="1800"/>
                          </a:pPr>
                          <a:r>
                            <a:rPr sz="1100"/>
                            <a:t>Education</a:t>
                          </a:r>
                        </a:p>
                      </a:txBody>
                      <a:tcPr/>
                    </a:tc>
                    <a:tc>
                      <a:txBody>
                        <a:bodyPr/>
                        <a:lstStyle/>
                        <a:p>
                          <a:pPr algn="ctr"/>
                          <a:r>
                            <a:rPr sz="1100">
                              <a:latin typeface="Cambria Math"/>
                            </a:rPr>
                            <a:t>0.0073</a:t>
                          </a:r>
                        </a:p>
                      </a:txBody>
                      <a:tcPr/>
                    </a:tc>
                    <a:tc>
                      <a:txBody>
                        <a:bodyPr/>
                        <a:lstStyle/>
                        <a:p>
                          <a:pPr algn="ctr"/>
                          <a:r>
                            <a:rPr sz="1100">
                              <a:latin typeface="Cambria Math"/>
                            </a:rPr>
                            <a:t>1.06</a:t>
                          </a:r>
                        </a:p>
                      </a:txBody>
                      <a:tcPr/>
                    </a:tc>
                    <a:extLst>
                      <a:ext uri="{0D108BD9-81ED-4DB2-BD59-A6C34878D82A}">
                        <a16:rowId xmlns:a16="http://schemas.microsoft.com/office/drawing/2014/main" xmlns="" val="10007"/>
                      </a:ext>
                    </a:extLst>
                  </a:tr>
                  <a:tr h="259080">
                    <a:tc>
                      <a:txBody>
                        <a:bodyPr/>
                        <a:lstStyle/>
                        <a:p>
                          <a:pPr algn="ctr">
                            <a:defRPr sz="1800"/>
                          </a:pPr>
                          <a:r>
                            <a:rPr sz="1100"/>
                            <a:t>Employment &amp; Job Training</a:t>
                          </a:r>
                        </a:p>
                      </a:txBody>
                      <a:tcPr/>
                    </a:tc>
                    <a:tc>
                      <a:txBody>
                        <a:bodyPr/>
                        <a:lstStyle/>
                        <a:p>
                          <a:pPr algn="ctr"/>
                          <a:r>
                            <a:rPr sz="1100">
                              <a:latin typeface="Cambria Math"/>
                            </a:rPr>
                            <a:t>0.0047</a:t>
                          </a:r>
                        </a:p>
                      </a:txBody>
                      <a:tcPr/>
                    </a:tc>
                    <a:tc>
                      <a:txBody>
                        <a:bodyPr/>
                        <a:lstStyle/>
                        <a:p>
                          <a:pPr algn="ctr"/>
                          <a:r>
                            <a:rPr sz="1100" dirty="0">
                              <a:latin typeface="Cambria Math"/>
                            </a:rPr>
                            <a:t>2.72</a:t>
                          </a:r>
                        </a:p>
                      </a:txBody>
                      <a:tcPr/>
                    </a:tc>
                    <a:extLst>
                      <a:ext uri="{0D108BD9-81ED-4DB2-BD59-A6C34878D82A}">
                        <a16:rowId xmlns:a16="http://schemas.microsoft.com/office/drawing/2014/main" xmlns="" val="10008"/>
                      </a:ext>
                    </a:extLst>
                  </a:tr>
                  <a:tr h="259080">
                    <a:tc>
                      <a:txBody>
                        <a:bodyPr/>
                        <a:lstStyle/>
                        <a:p>
                          <a:pPr algn="ctr">
                            <a:defRPr sz="1800"/>
                          </a:pPr>
                          <a:r>
                            <a:rPr sz="1100"/>
                            <a:t>Finance &amp; Insurance</a:t>
                          </a:r>
                        </a:p>
                      </a:txBody>
                      <a:tcPr/>
                    </a:tc>
                    <a:tc>
                      <a:txBody>
                        <a:bodyPr/>
                        <a:lstStyle/>
                        <a:p>
                          <a:pPr algn="ctr"/>
                          <a:r>
                            <a:rPr sz="1100">
                              <a:latin typeface="Cambria Math"/>
                            </a:rPr>
                            <a:t>0.0056</a:t>
                          </a:r>
                        </a:p>
                      </a:txBody>
                      <a:tcPr/>
                    </a:tc>
                    <a:tc>
                      <a:txBody>
                        <a:bodyPr/>
                        <a:lstStyle/>
                        <a:p>
                          <a:pPr algn="ctr"/>
                          <a:r>
                            <a:rPr sz="1100">
                              <a:latin typeface="Cambria Math"/>
                            </a:rPr>
                            <a:t>3.77</a:t>
                          </a:r>
                        </a:p>
                      </a:txBody>
                      <a:tcPr/>
                    </a:tc>
                    <a:extLst>
                      <a:ext uri="{0D108BD9-81ED-4DB2-BD59-A6C34878D82A}">
                        <a16:rowId xmlns:a16="http://schemas.microsoft.com/office/drawing/2014/main" xmlns="" val="10009"/>
                      </a:ext>
                    </a:extLst>
                  </a:tr>
                  <a:tr h="259080">
                    <a:tc>
                      <a:txBody>
                        <a:bodyPr/>
                        <a:lstStyle/>
                        <a:p>
                          <a:pPr algn="ctr">
                            <a:defRPr sz="1800"/>
                          </a:pPr>
                          <a:r>
                            <a:rPr sz="1100"/>
                            <a:t>Fitness</a:t>
                          </a:r>
                        </a:p>
                      </a:txBody>
                      <a:tcPr/>
                    </a:tc>
                    <a:tc>
                      <a:txBody>
                        <a:bodyPr/>
                        <a:lstStyle/>
                        <a:p>
                          <a:pPr algn="ctr"/>
                          <a:r>
                            <a:rPr sz="1100">
                              <a:latin typeface="Cambria Math"/>
                            </a:rPr>
                            <a:t>0.0101</a:t>
                          </a:r>
                        </a:p>
                      </a:txBody>
                      <a:tcPr/>
                    </a:tc>
                    <a:tc>
                      <a:txBody>
                        <a:bodyPr/>
                        <a:lstStyle/>
                        <a:p>
                          <a:pPr algn="ctr"/>
                          <a:r>
                            <a:rPr sz="1100" dirty="0">
                              <a:latin typeface="Cambria Math"/>
                            </a:rPr>
                            <a:t>1.90</a:t>
                          </a:r>
                        </a:p>
                      </a:txBody>
                      <a:tcPr/>
                    </a:tc>
                    <a:extLst>
                      <a:ext uri="{0D108BD9-81ED-4DB2-BD59-A6C34878D82A}">
                        <a16:rowId xmlns:a16="http://schemas.microsoft.com/office/drawing/2014/main" xmlns="" val="10010"/>
                      </a:ext>
                    </a:extLst>
                  </a:tr>
                  <a:tr h="259080">
                    <a:tc>
                      <a:txBody>
                        <a:bodyPr/>
                        <a:lstStyle/>
                        <a:p>
                          <a:pPr algn="ctr">
                            <a:defRPr sz="1800"/>
                          </a:pPr>
                          <a:r>
                            <a:rPr sz="1100"/>
                            <a:t>Home Improvement</a:t>
                          </a:r>
                        </a:p>
                      </a:txBody>
                      <a:tcPr/>
                    </a:tc>
                    <a:tc>
                      <a:txBody>
                        <a:bodyPr/>
                        <a:lstStyle/>
                        <a:p>
                          <a:pPr algn="ctr"/>
                          <a:r>
                            <a:rPr sz="1100">
                              <a:latin typeface="Cambria Math"/>
                            </a:rPr>
                            <a:t>0.0070</a:t>
                          </a:r>
                        </a:p>
                      </a:txBody>
                      <a:tcPr/>
                    </a:tc>
                    <a:tc>
                      <a:txBody>
                        <a:bodyPr/>
                        <a:lstStyle/>
                        <a:p>
                          <a:pPr algn="ctr"/>
                          <a:r>
                            <a:rPr sz="1100">
                              <a:latin typeface="Cambria Math"/>
                            </a:rPr>
                            <a:t>2.93</a:t>
                          </a:r>
                        </a:p>
                      </a:txBody>
                      <a:tcPr/>
                    </a:tc>
                    <a:extLst>
                      <a:ext uri="{0D108BD9-81ED-4DB2-BD59-A6C34878D82A}">
                        <a16:rowId xmlns:a16="http://schemas.microsoft.com/office/drawing/2014/main" xmlns="" val="10011"/>
                      </a:ext>
                    </a:extLst>
                  </a:tr>
                  <a:tr h="259080">
                    <a:tc>
                      <a:txBody>
                        <a:bodyPr/>
                        <a:lstStyle/>
                        <a:p>
                          <a:pPr algn="ctr">
                            <a:defRPr sz="1800"/>
                          </a:pPr>
                          <a:r>
                            <a:rPr sz="1100"/>
                            <a:t>Healthcare</a:t>
                          </a:r>
                        </a:p>
                      </a:txBody>
                      <a:tcPr/>
                    </a:tc>
                    <a:tc>
                      <a:txBody>
                        <a:bodyPr/>
                        <a:lstStyle/>
                        <a:p>
                          <a:pPr algn="ctr"/>
                          <a:r>
                            <a:rPr sz="1100">
                              <a:latin typeface="Cambria Math"/>
                            </a:rPr>
                            <a:t>0.0083</a:t>
                          </a:r>
                        </a:p>
                      </a:txBody>
                      <a:tcPr/>
                    </a:tc>
                    <a:tc>
                      <a:txBody>
                        <a:bodyPr/>
                        <a:lstStyle/>
                        <a:p>
                          <a:pPr algn="ctr"/>
                          <a:r>
                            <a:rPr sz="1100" dirty="0">
                              <a:latin typeface="Cambria Math"/>
                            </a:rPr>
                            <a:t>1.32</a:t>
                          </a:r>
                        </a:p>
                      </a:txBody>
                      <a:tcPr/>
                    </a:tc>
                    <a:extLst>
                      <a:ext uri="{0D108BD9-81ED-4DB2-BD59-A6C34878D82A}">
                        <a16:rowId xmlns:a16="http://schemas.microsoft.com/office/drawing/2014/main" xmlns="" val="10012"/>
                      </a:ext>
                    </a:extLst>
                  </a:tr>
                  <a:tr h="259080">
                    <a:tc>
                      <a:txBody>
                        <a:bodyPr/>
                        <a:lstStyle/>
                        <a:p>
                          <a:pPr algn="ctr">
                            <a:defRPr sz="1800"/>
                          </a:pPr>
                          <a:r>
                            <a:rPr sz="1100"/>
                            <a:t>Industrial Services</a:t>
                          </a:r>
                        </a:p>
                      </a:txBody>
                      <a:tcPr/>
                    </a:tc>
                    <a:tc>
                      <a:txBody>
                        <a:bodyPr/>
                        <a:lstStyle/>
                        <a:p>
                          <a:pPr algn="ctr"/>
                          <a:r>
                            <a:rPr sz="1100">
                              <a:latin typeface="Cambria Math"/>
                            </a:rPr>
                            <a:t>0.0071</a:t>
                          </a:r>
                        </a:p>
                      </a:txBody>
                      <a:tcPr/>
                    </a:tc>
                    <a:tc>
                      <a:txBody>
                        <a:bodyPr/>
                        <a:lstStyle/>
                        <a:p>
                          <a:pPr algn="ctr"/>
                          <a:r>
                            <a:rPr sz="1100" dirty="0">
                              <a:latin typeface="Cambria Math"/>
                            </a:rPr>
                            <a:t>2.14</a:t>
                          </a:r>
                        </a:p>
                      </a:txBody>
                      <a:tcPr/>
                    </a:tc>
                    <a:extLst>
                      <a:ext uri="{0D108BD9-81ED-4DB2-BD59-A6C34878D82A}">
                        <a16:rowId xmlns:a16="http://schemas.microsoft.com/office/drawing/2014/main" xmlns="" val="10013"/>
                      </a:ext>
                    </a:extLst>
                  </a:tr>
                  <a:tr h="259080">
                    <a:tc>
                      <a:txBody>
                        <a:bodyPr/>
                        <a:lstStyle/>
                        <a:p>
                          <a:pPr algn="ctr">
                            <a:defRPr sz="1800"/>
                          </a:pPr>
                          <a:r>
                            <a:rPr sz="1100"/>
                            <a:t>Legal</a:t>
                          </a:r>
                        </a:p>
                      </a:txBody>
                      <a:tcPr/>
                    </a:tc>
                    <a:tc>
                      <a:txBody>
                        <a:bodyPr/>
                        <a:lstStyle/>
                        <a:p>
                          <a:pPr algn="ctr"/>
                          <a:r>
                            <a:rPr sz="1100">
                              <a:latin typeface="Cambria Math"/>
                            </a:rPr>
                            <a:t>0.0161</a:t>
                          </a:r>
                        </a:p>
                      </a:txBody>
                      <a:tcPr/>
                    </a:tc>
                    <a:tc>
                      <a:txBody>
                        <a:bodyPr/>
                        <a:lstStyle/>
                        <a:p>
                          <a:pPr algn="ctr"/>
                          <a:r>
                            <a:rPr sz="1100">
                              <a:latin typeface="Cambria Math"/>
                            </a:rPr>
                            <a:t>1.32</a:t>
                          </a:r>
                        </a:p>
                      </a:txBody>
                      <a:tcPr/>
                    </a:tc>
                    <a:extLst>
                      <a:ext uri="{0D108BD9-81ED-4DB2-BD59-A6C34878D82A}">
                        <a16:rowId xmlns:a16="http://schemas.microsoft.com/office/drawing/2014/main" xmlns="" val="10014"/>
                      </a:ext>
                    </a:extLst>
                  </a:tr>
                  <a:tr h="259080">
                    <a:tc>
                      <a:txBody>
                        <a:bodyPr/>
                        <a:lstStyle/>
                        <a:p>
                          <a:pPr algn="ctr">
                            <a:defRPr sz="1800"/>
                          </a:pPr>
                          <a:r>
                            <a:rPr sz="1100"/>
                            <a:t>Real Estate</a:t>
                          </a:r>
                        </a:p>
                      </a:txBody>
                      <a:tcPr/>
                    </a:tc>
                    <a:tc>
                      <a:txBody>
                        <a:bodyPr/>
                        <a:lstStyle/>
                        <a:p>
                          <a:pPr algn="ctr"/>
                          <a:r>
                            <a:rPr sz="1100">
                              <a:latin typeface="Cambria Math"/>
                            </a:rPr>
                            <a:t>0.0099</a:t>
                          </a:r>
                        </a:p>
                      </a:txBody>
                      <a:tcPr/>
                    </a:tc>
                    <a:tc>
                      <a:txBody>
                        <a:bodyPr/>
                        <a:lstStyle/>
                        <a:p>
                          <a:pPr algn="ctr"/>
                          <a:r>
                            <a:rPr sz="1100" dirty="0">
                              <a:latin typeface="Cambria Math"/>
                            </a:rPr>
                            <a:t>1.81</a:t>
                          </a:r>
                        </a:p>
                      </a:txBody>
                      <a:tcPr/>
                    </a:tc>
                    <a:extLst>
                      <a:ext uri="{0D108BD9-81ED-4DB2-BD59-A6C34878D82A}">
                        <a16:rowId xmlns:a16="http://schemas.microsoft.com/office/drawing/2014/main" xmlns="" val="10015"/>
                      </a:ext>
                    </a:extLst>
                  </a:tr>
                  <a:tr h="259080">
                    <a:tc>
                      <a:txBody>
                        <a:bodyPr/>
                        <a:lstStyle/>
                        <a:p>
                          <a:pPr algn="ctr">
                            <a:defRPr sz="1800"/>
                          </a:pPr>
                          <a:r>
                            <a:rPr sz="1100"/>
                            <a:t>Retail</a:t>
                          </a:r>
                        </a:p>
                      </a:txBody>
                      <a:tcPr/>
                    </a:tc>
                    <a:tc>
                      <a:txBody>
                        <a:bodyPr/>
                        <a:lstStyle/>
                        <a:p>
                          <a:pPr algn="ctr"/>
                          <a:r>
                            <a:rPr sz="1100">
                              <a:latin typeface="Cambria Math"/>
                            </a:rPr>
                            <a:t>0.0159</a:t>
                          </a:r>
                        </a:p>
                      </a:txBody>
                      <a:tcPr/>
                    </a:tc>
                    <a:tc>
                      <a:txBody>
                        <a:bodyPr/>
                        <a:lstStyle/>
                        <a:p>
                          <a:pPr algn="ctr"/>
                          <a:r>
                            <a:rPr sz="1100" dirty="0">
                              <a:latin typeface="Cambria Math"/>
                            </a:rPr>
                            <a:t>0.70</a:t>
                          </a:r>
                        </a:p>
                      </a:txBody>
                      <a:tcPr/>
                    </a:tc>
                    <a:extLst>
                      <a:ext uri="{0D108BD9-81ED-4DB2-BD59-A6C34878D82A}">
                        <a16:rowId xmlns:a16="http://schemas.microsoft.com/office/drawing/2014/main" xmlns="" val="10016"/>
                      </a:ext>
                    </a:extLst>
                  </a:tr>
                  <a:tr h="259080">
                    <a:tc>
                      <a:txBody>
                        <a:bodyPr/>
                        <a:lstStyle/>
                        <a:p>
                          <a:pPr algn="ctr">
                            <a:defRPr sz="1800"/>
                          </a:pPr>
                          <a:r>
                            <a:rPr sz="1100"/>
                            <a:t>Technology</a:t>
                          </a:r>
                        </a:p>
                      </a:txBody>
                      <a:tcPr/>
                    </a:tc>
                    <a:tc>
                      <a:txBody>
                        <a:bodyPr/>
                        <a:lstStyle/>
                        <a:p>
                          <a:pPr algn="ctr"/>
                          <a:r>
                            <a:rPr sz="1100">
                              <a:latin typeface="Cambria Math"/>
                            </a:rPr>
                            <a:t>0.0104</a:t>
                          </a:r>
                        </a:p>
                      </a:txBody>
                      <a:tcPr/>
                    </a:tc>
                    <a:tc>
                      <a:txBody>
                        <a:bodyPr/>
                        <a:lstStyle/>
                        <a:p>
                          <a:pPr algn="ctr"/>
                          <a:r>
                            <a:rPr sz="1100" dirty="0">
                              <a:latin typeface="Cambria Math"/>
                            </a:rPr>
                            <a:t>1.27</a:t>
                          </a:r>
                        </a:p>
                      </a:txBody>
                      <a:tcPr/>
                    </a:tc>
                    <a:extLst>
                      <a:ext uri="{0D108BD9-81ED-4DB2-BD59-A6C34878D82A}">
                        <a16:rowId xmlns:a16="http://schemas.microsoft.com/office/drawing/2014/main" xmlns="" val="10017"/>
                      </a:ext>
                    </a:extLst>
                  </a:tr>
                  <a:tr h="259080">
                    <a:tc>
                      <a:txBody>
                        <a:bodyPr/>
                        <a:lstStyle/>
                        <a:p>
                          <a:pPr algn="ctr">
                            <a:defRPr sz="1800"/>
                          </a:pPr>
                          <a:r>
                            <a:rPr sz="1100"/>
                            <a:t>Travel &amp; Hospitality</a:t>
                          </a:r>
                        </a:p>
                      </a:txBody>
                      <a:tcPr/>
                    </a:tc>
                    <a:tc>
                      <a:txBody>
                        <a:bodyPr/>
                        <a:lstStyle/>
                        <a:p>
                          <a:pPr algn="ctr"/>
                          <a:r>
                            <a:rPr sz="1100">
                              <a:latin typeface="Cambria Math"/>
                            </a:rPr>
                            <a:t>0.0090</a:t>
                          </a:r>
                        </a:p>
                      </a:txBody>
                      <a:tcPr/>
                    </a:tc>
                    <a:tc>
                      <a:txBody>
                        <a:bodyPr/>
                        <a:lstStyle/>
                        <a:p>
                          <a:pPr algn="ctr"/>
                          <a:r>
                            <a:rPr sz="1100" dirty="0">
                              <a:latin typeface="Cambria Math"/>
                            </a:rPr>
                            <a:t>0.63</a:t>
                          </a:r>
                        </a:p>
                      </a:txBody>
                      <a:tcPr/>
                    </a:tc>
                    <a:extLst>
                      <a:ext uri="{0D108BD9-81ED-4DB2-BD59-A6C34878D82A}">
                        <a16:rowId xmlns:a16="http://schemas.microsoft.com/office/drawing/2014/main" xmlns="" val="10018"/>
                      </a:ext>
                    </a:extLst>
                  </a:tr>
                </a:tbl>
              </a:graphicData>
            </a:graphic>
          </p:graphicFrame>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1800"/>
              <a:t>Source: Irvine, Mark. Wordstream. "Facebook Ad Benchmarks for YOUR Industry [New Data]." 19 Feb. 2019. https://www.wordstream.com/blog/ws/2017/02/28/facebook-advertising-benchmarks (19 Feb. 2019).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999746E8-4DE3-453B-BE4F-D1CB3B82CDEA}"/>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0562" y="1082675"/>
            <a:ext cx="5222875" cy="484981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a:t>Solution</a:t>
                </a:r>
              </a:p>
              <a:p>
                <a:pPr>
                  <a:defRPr sz="2800"/>
                </a:pPr>
                <a:r>
                  <a:rPr sz="2800"/>
                  <a:t>Statistical packages, such as SPSS and Minitab, can perform a regression analysis that calculates many of the values that we have discussed throughout this chapter all in one output. These outputs also include the confidence intervals for the slope and </a:t>
                </a:r>
                <a14:m>
                  <m:oMath xmlns:m="http://schemas.openxmlformats.org/officeDocument/2006/math">
                    <m:r>
                      <a:rPr>
                        <a:latin typeface="Cambria Math" panose="02040503050406030204" pitchFamily="18" charset="0"/>
                      </a:rPr>
                      <m:t>𝑦</m:t>
                    </m:r>
                  </m:oMath>
                </a14:m>
                <a:r>
                  <a:rPr sz="2800"/>
                  <a:t>-intercept of the regression line. We can use Microsoft Excel to perform a similar analysis using the Regression tool in the Data Analysis package. In fact, the output from Excel is formatted in much the same way as the output generated by many statistical software packages. Begin by entering the sample data into Microsoft Excel as shown in the following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333" t="-982" r="-1481" b="-233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As you can see from the scatter plot below, the data depicts a linear pattern of data values. Based on the output screen from a TI-83/84, shown below, we see that </a:t>
                </a:r>
                <a14:m>
                  <m:oMath xmlns:m="http://schemas.openxmlformats.org/officeDocument/2006/math">
                    <m:r>
                      <a:rPr>
                        <a:latin typeface="Cambria Math" panose="02040503050406030204" pitchFamily="18" charset="0"/>
                      </a:rPr>
                      <m:t>𝑟</m:t>
                    </m:r>
                    <m:r>
                      <a:rPr>
                        <a:latin typeface="Cambria Math" panose="02040503050406030204" pitchFamily="18" charset="0"/>
                      </a:rPr>
                      <m:t>≈0.989</m:t>
                    </m:r>
                  </m:oMath>
                </a14:m>
                <a:r>
                  <a:rPr sz="2800" dirty="0"/>
                  <a:t>, which is greater than the critical value at the </a:t>
                </a:r>
                <a:r>
                  <a:rPr sz="2800" dirty="0">
                    <a:latin typeface="Cambria Math"/>
                  </a:rPr>
                  <a:t>0.05</a:t>
                </a:r>
                <a:r>
                  <a:rPr sz="2800" dirty="0"/>
                  <a:t> level of significance,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𝑟</m:t>
                        </m:r>
                      </m:e>
                      <m:sub>
                        <m:r>
                          <a:rPr>
                            <a:latin typeface="Cambria Math" panose="02040503050406030204" pitchFamily="18" charset="0"/>
                          </a:rPr>
                          <m:t>0.05</m:t>
                        </m:r>
                      </m:sub>
                    </m:sSub>
                    <m:r>
                      <a:rPr>
                        <a:latin typeface="Cambria Math" panose="02040503050406030204" pitchFamily="18" charset="0"/>
                      </a:rPr>
                      <m:t>=0.632</m:t>
                    </m:r>
                  </m:oMath>
                </a14:m>
                <a:r>
                  <a:rPr sz="2800" dirty="0"/>
                  <a:t>. Therefore, it is appropriate to use a linear regression model to make predictions. Also from the TI-83/84 Plus output, we see that the regression line is </a:t>
                </a:r>
                <a:br>
                  <a:rPr lang="en-US" sz="2800" dirty="0"/>
                </a:b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=−3.811+0.865</m:t>
                    </m:r>
                    <m:r>
                      <a:rPr>
                        <a:latin typeface="Cambria Math" panose="02040503050406030204" pitchFamily="18" charset="0"/>
                      </a:rPr>
                      <m:t>𝑥</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556"/>
                </a:stretch>
              </a:blipFill>
            </p:spPr>
            <p:txBody>
              <a:bodyPr/>
              <a:lstStyle/>
              <a:p>
                <a:r>
                  <a:rPr 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9452752"/>
              </p:ext>
            </p:extLst>
          </p:nvPr>
        </p:nvGraphicFramePr>
        <p:xfrm>
          <a:off x="1295400" y="1029287"/>
          <a:ext cx="6781800" cy="4922520"/>
        </p:xfrm>
        <a:graphic>
          <a:graphicData uri="http://schemas.openxmlformats.org/drawingml/2006/table">
            <a:tbl>
              <a:tblPr firstRow="1" bandRow="1">
                <a:tableStyleId>{2D5ABB26-0587-4C30-8999-92F81FD0307C}</a:tableStyleId>
              </a:tblPr>
              <a:tblGrid>
                <a:gridCol w="2260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tblGrid>
              <a:tr h="250627">
                <a:tc>
                  <a:txBody>
                    <a:bodyPr/>
                    <a:lstStyle/>
                    <a:p>
                      <a:pPr algn="ctr">
                        <a:defRPr b="1"/>
                      </a:pP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rPr sz="110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rPr sz="110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0627">
                <a:tc>
                  <a:txBody>
                    <a:bodyPr/>
                    <a:lstStyle/>
                    <a:p>
                      <a:pPr algn="ctr">
                        <a:defRPr sz="1800" b="1"/>
                      </a:pPr>
                      <a:r>
                        <a:rPr sz="11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100" b="1"/>
                        <a:t>CTR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100" b="1"/>
                        <a:t>CPC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0627">
                <a:tc>
                  <a:txBody>
                    <a:bodyPr/>
                    <a:lstStyle/>
                    <a:p>
                      <a:pPr algn="ctr">
                        <a:defRPr sz="1800" b="1"/>
                      </a:pPr>
                      <a:r>
                        <a:rPr sz="11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0627">
                <a:tc>
                  <a:txBody>
                    <a:bodyPr/>
                    <a:lstStyle/>
                    <a:p>
                      <a:pPr algn="ctr">
                        <a:defRPr sz="1800" b="1"/>
                      </a:pPr>
                      <a:r>
                        <a:rPr sz="11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0627">
                <a:tc>
                  <a:txBody>
                    <a:bodyPr/>
                    <a:lstStyle/>
                    <a:p>
                      <a:pPr algn="ctr">
                        <a:defRPr sz="1800" b="1"/>
                      </a:pPr>
                      <a:r>
                        <a:rPr sz="11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0.0078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0627">
                <a:tc>
                  <a:txBody>
                    <a:bodyPr/>
                    <a:lstStyle/>
                    <a:p>
                      <a:pPr algn="ctr">
                        <a:defRPr sz="1800" b="1"/>
                      </a:pPr>
                      <a:r>
                        <a:rPr sz="11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0627">
                <a:tc>
                  <a:txBody>
                    <a:bodyPr/>
                    <a:lstStyle/>
                    <a:p>
                      <a:pPr algn="ctr">
                        <a:defRPr sz="1800" b="1"/>
                      </a:pPr>
                      <a:r>
                        <a:rPr sz="110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0627">
                <a:tc>
                  <a:txBody>
                    <a:bodyPr/>
                    <a:lstStyle/>
                    <a:p>
                      <a:pPr algn="ctr">
                        <a:defRPr sz="1800" b="1"/>
                      </a:pPr>
                      <a:r>
                        <a:rPr sz="110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0627">
                <a:tc>
                  <a:txBody>
                    <a:bodyPr/>
                    <a:lstStyle/>
                    <a:p>
                      <a:pPr algn="ctr">
                        <a:defRPr sz="1800" b="1"/>
                      </a:pPr>
                      <a:r>
                        <a:rPr sz="110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0627">
                <a:tc>
                  <a:txBody>
                    <a:bodyPr/>
                    <a:lstStyle/>
                    <a:p>
                      <a:pPr algn="ctr">
                        <a:defRPr sz="1800" b="1"/>
                      </a:pPr>
                      <a:r>
                        <a:rPr sz="110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3.77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0627">
                <a:tc>
                  <a:txBody>
                    <a:bodyPr/>
                    <a:lstStyle/>
                    <a:p>
                      <a:pPr algn="ctr">
                        <a:defRPr sz="1800" b="1"/>
                      </a:pPr>
                      <a:r>
                        <a:rPr sz="110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0627">
                <a:tc>
                  <a:txBody>
                    <a:bodyPr/>
                    <a:lstStyle/>
                    <a:p>
                      <a:pPr algn="ctr">
                        <a:defRPr sz="1800" b="1"/>
                      </a:pPr>
                      <a:r>
                        <a:rPr sz="110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0627">
                <a:tc>
                  <a:txBody>
                    <a:bodyPr/>
                    <a:lstStyle/>
                    <a:p>
                      <a:pPr algn="ctr">
                        <a:defRPr sz="1800" b="1"/>
                      </a:pPr>
                      <a:r>
                        <a:rPr sz="110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0627">
                <a:tc>
                  <a:txBody>
                    <a:bodyPr/>
                    <a:lstStyle/>
                    <a:p>
                      <a:pPr algn="ctr">
                        <a:defRPr sz="1800" b="1"/>
                      </a:pPr>
                      <a:r>
                        <a:rPr sz="110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0.0071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0627">
                <a:tc>
                  <a:txBody>
                    <a:bodyPr/>
                    <a:lstStyle/>
                    <a:p>
                      <a:pPr algn="ctr">
                        <a:defRPr sz="1800" b="1"/>
                      </a:pPr>
                      <a:r>
                        <a:rPr sz="110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0627">
                <a:tc>
                  <a:txBody>
                    <a:bodyPr/>
                    <a:lstStyle/>
                    <a:p>
                      <a:pPr algn="ctr">
                        <a:defRPr sz="1800" b="1"/>
                      </a:pPr>
                      <a:r>
                        <a:rPr sz="110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0.0099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0627">
                <a:tc>
                  <a:txBody>
                    <a:bodyPr/>
                    <a:lstStyle/>
                    <a:p>
                      <a:pPr algn="ctr">
                        <a:defRPr sz="1800" b="1"/>
                      </a:pPr>
                      <a:r>
                        <a:rPr sz="110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0.0159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50627">
                <a:tc>
                  <a:txBody>
                    <a:bodyPr/>
                    <a:lstStyle/>
                    <a:p>
                      <a:pPr algn="ctr">
                        <a:defRPr sz="1800" b="1"/>
                      </a:pPr>
                      <a:r>
                        <a:rPr sz="110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50627">
                <a:tc>
                  <a:txBody>
                    <a:bodyPr/>
                    <a:lstStyle/>
                    <a:p>
                      <a:pPr algn="ctr">
                        <a:defRPr sz="1800" b="1"/>
                      </a:pPr>
                      <a:r>
                        <a:rPr sz="110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a:t>0.0090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sz="1100" dirty="0"/>
                        <a:t>0.63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Under the </a:t>
            </a:r>
            <a:r>
              <a:rPr sz="2800" b="1"/>
              <a:t>Data</a:t>
            </a:r>
            <a:r>
              <a:rPr sz="2800"/>
              <a:t> tab, choose </a:t>
            </a:r>
            <a:r>
              <a:rPr sz="2800" b="1"/>
              <a:t>Data Analysis</a:t>
            </a:r>
            <a:r>
              <a:rPr sz="2800"/>
              <a:t>. Select </a:t>
            </a:r>
            <a:r>
              <a:rPr sz="2800" b="1"/>
              <a:t>Regression</a:t>
            </a:r>
            <a:r>
              <a:rPr sz="2800"/>
              <a:t> from the options listed. Enter the necessary information into the Regression menu as shown in the following screenshot. Click </a:t>
            </a:r>
            <a:r>
              <a:rPr sz="2800" b="1"/>
              <a:t>OK</a:t>
            </a:r>
            <a:r>
              <a:rPr sz="280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30BD5F37-3CF6-4C7C-971E-24662F656A75}"/>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610095" y="1745677"/>
            <a:ext cx="3923809" cy="3523809"/>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4328122"/>
          </a:xfrm>
        </p:spPr>
        <p:txBody>
          <a:bodyPr>
            <a:normAutofit fontScale="77500" lnSpcReduction="20000"/>
          </a:bodyPr>
          <a:lstStyle/>
          <a:p>
            <a:r>
              <a:rPr sz="2800" dirty="0"/>
              <a:t>If Data Analysis does not appear in your Excel menu under the Data tab, you can easily add this function. For instructions please visit stat.hawkeslearning.com and navigate to </a:t>
            </a:r>
            <a:r>
              <a:rPr sz="2800" b="1" dirty="0"/>
              <a:t>Technology Instructions &gt; Getting Started</a:t>
            </a:r>
            <a:r>
              <a:rPr sz="2800" dirty="0"/>
              <a:t>.</a:t>
            </a:r>
          </a:p>
          <a:p>
            <a:r>
              <a:rPr sz="2800" dirty="0"/>
              <a:t>The results from the regression analysis, provide an abundance of information, much of which we have discussed throughout this chapter. If you are using another technology, the output might look very similar and can be interpreted in much the same way.</a:t>
            </a:r>
          </a:p>
          <a:p>
            <a:r>
              <a:rPr sz="2800" dirty="0"/>
              <a:t>As you look at the information provided in the regression model output, you might be surprised to see an </a:t>
            </a:r>
            <a:r>
              <a:rPr sz="2800" b="1" dirty="0"/>
              <a:t>ANOVA</a:t>
            </a:r>
            <a:r>
              <a:rPr sz="2800" dirty="0"/>
              <a:t> table reported as part of the results. The use of the </a:t>
            </a:r>
            <a:r>
              <a:rPr sz="2800" b="1" dirty="0"/>
              <a:t>ANOVA</a:t>
            </a:r>
            <a:r>
              <a:rPr sz="2800" dirty="0"/>
              <a:t> table in regression will be discussed more in the next section, since it is more meaningful when discussing more than one explanatory variable. However, it does contain a few of the important values we have discussed so far in this section. Let's look at where those values are found.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236021482"/>
              </p:ext>
            </p:extLst>
          </p:nvPr>
        </p:nvGraphicFramePr>
        <p:xfrm>
          <a:off x="457200" y="1029286"/>
          <a:ext cx="8229600" cy="4990518"/>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55643">
                <a:tc>
                  <a:txBody>
                    <a:bodyPr/>
                    <a:lstStyle/>
                    <a:p>
                      <a:pPr algn="ctr">
                        <a:defRPr sz="1400"/>
                      </a:pPr>
                      <a:r>
                        <a:rPr sz="850" dirty="0"/>
                        <a:t>SUMMARY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7452">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7452">
                <a:tc gridSpan="2">
                  <a:txBody>
                    <a:bodyPr/>
                    <a:lstStyle/>
                    <a:p>
                      <a:pPr algn="ctr">
                        <a:defRPr sz="1400"/>
                      </a:pPr>
                      <a:r>
                        <a:rPr sz="850"/>
                        <a:t>Regression 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7452">
                <a:tc>
                  <a:txBody>
                    <a:bodyPr/>
                    <a:lstStyle/>
                    <a:p>
                      <a:pPr algn="ctr">
                        <a:defRPr sz="1400"/>
                      </a:pPr>
                      <a:r>
                        <a:rPr sz="850"/>
                        <a:t>Multiple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0.67939297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7452">
                <a:tc>
                  <a:txBody>
                    <a:bodyPr/>
                    <a:lstStyle/>
                    <a:p>
                      <a:pPr algn="ctr">
                        <a:defRPr sz="1400"/>
                      </a:pPr>
                      <a:r>
                        <a:rPr sz="850"/>
                        <a:t>R Square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5643">
                <a:tc>
                  <a:txBody>
                    <a:bodyPr/>
                    <a:lstStyle/>
                    <a:p>
                      <a:pPr algn="ctr">
                        <a:defRPr sz="1400"/>
                      </a:pPr>
                      <a:r>
                        <a:rPr sz="850"/>
                        <a:t>Adjusted R Square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0.4256798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7452">
                <a:tc>
                  <a:txBody>
                    <a:bodyPr/>
                    <a:lstStyle/>
                    <a:p>
                      <a:pPr algn="ctr">
                        <a:defRPr sz="1400"/>
                      </a:pPr>
                      <a:r>
                        <a:rPr sz="850"/>
                        <a:t>Standard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0.71151556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7452">
                <a:tc>
                  <a:txBody>
                    <a:bodyPr/>
                    <a:lstStyle/>
                    <a:p>
                      <a:pPr algn="ctr">
                        <a:defRPr sz="1400"/>
                      </a:pPr>
                      <a:r>
                        <a:rPr sz="850"/>
                        <a:t>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7452">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7452">
                <a:tc>
                  <a:txBody>
                    <a:bodyPr/>
                    <a:lstStyle/>
                    <a:p>
                      <a:pPr algn="ctr">
                        <a:defRPr sz="1400"/>
                      </a:pPr>
                      <a:r>
                        <a:rPr sz="850"/>
                        <a:t>ANOVA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7452">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Significance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7452">
                <a:tc>
                  <a:txBody>
                    <a:bodyPr/>
                    <a:lstStyle/>
                    <a:p>
                      <a:pPr algn="ctr">
                        <a:defRPr sz="1400"/>
                      </a:pPr>
                      <a:r>
                        <a:rPr sz="850"/>
                        <a:t>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6.50993711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6.50993711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12.8590236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0.00270243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7452">
                <a:tc>
                  <a:txBody>
                    <a:bodyPr/>
                    <a:lstStyle/>
                    <a:p>
                      <a:pPr algn="ctr">
                        <a:defRPr sz="1400"/>
                      </a:pPr>
                      <a:r>
                        <a:rPr sz="850"/>
                        <a:t>Residual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7.59381583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0.50625439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7452">
                <a:tc>
                  <a:txBody>
                    <a:bodyPr/>
                    <a:lstStyle/>
                    <a:p>
                      <a:pPr algn="ctr">
                        <a:defRPr sz="1400"/>
                      </a:pPr>
                      <a:r>
                        <a:rPr sz="85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14.1037529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67452">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67452">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Standard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t Stat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Lower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Upper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Lower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Upper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67452">
                <a:tc>
                  <a:txBody>
                    <a:bodyPr/>
                    <a:lstStyle/>
                    <a:p>
                      <a:pPr algn="ctr">
                        <a:defRPr sz="1400"/>
                      </a:pPr>
                      <a:r>
                        <a:rPr sz="850"/>
                        <a:t>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3.67211591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0.53321469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6.88674929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5.1753E-06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2.5355957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4.80863612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2.5355957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4.80863612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67452">
                <a:tc>
                  <a:txBody>
                    <a:bodyPr/>
                    <a:lstStyle/>
                    <a:p>
                      <a:pPr algn="ctr">
                        <a:defRPr sz="1400"/>
                      </a:pPr>
                      <a:r>
                        <a:rPr sz="850"/>
                        <a:t>CTR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-195.400066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54.4904897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-3.58594807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0.00270243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-311.543795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-79.2563374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-311.543795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dirty="0"/>
                        <a:t>-79.2563374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Char char="•"/>
                  <a:defRPr sz="2800"/>
                </a:pPr>
                <a:r>
                  <a:rPr dirty="0"/>
                  <a:t>​</a:t>
                </a:r>
                <a:r>
                  <a:rPr sz="2800" dirty="0"/>
                  <a:t>Multiple R is the absolute value of the correlation coefficient, </a:t>
                </a:r>
                <a14:m>
                  <m:oMath xmlns:m="http://schemas.openxmlformats.org/officeDocument/2006/math">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m:t>
                    </m:r>
                  </m:oMath>
                </a14:m>
                <a:r>
                  <a:rPr sz="2800" dirty="0"/>
                  <a:t>.</a:t>
                </a:r>
              </a:p>
              <a:p>
                <a:pPr marL="514350" indent="-514350">
                  <a:buFont typeface="+mj-lt"/>
                  <a:buChar char="•"/>
                  <a:defRPr sz="2800"/>
                </a:pPr>
                <a:r>
                  <a:rPr dirty="0"/>
                  <a:t>​</a:t>
                </a:r>
                <a:r>
                  <a:rPr sz="2800" dirty="0"/>
                  <a:t>R Square is the coefficient of determination,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sz="2800" dirty="0"/>
                  <a:t>.</a:t>
                </a:r>
              </a:p>
              <a:p>
                <a:pPr marL="514350" indent="-514350">
                  <a:buFont typeface="+mj-lt"/>
                  <a:buChar char="•"/>
                  <a:defRPr sz="2800"/>
                </a:pPr>
                <a:r>
                  <a:rPr dirty="0"/>
                  <a:t>​</a:t>
                </a:r>
                <a:r>
                  <a:rPr sz="2800" dirty="0"/>
                  <a:t>Standard Error is the standard error of estimate, S</a:t>
                </a:r>
                <a:r>
                  <a:rPr sz="2800" baseline="-25000" dirty="0"/>
                  <a:t>e</a:t>
                </a:r>
                <a:r>
                  <a:rPr sz="2800" dirty="0"/>
                  <a:t>.</a:t>
                </a:r>
              </a:p>
              <a:p>
                <a:pPr marL="514350" indent="-514350">
                  <a:buFont typeface="+mj-lt"/>
                  <a:buChar char="•"/>
                  <a:defRPr sz="2800"/>
                </a:pPr>
                <a:r>
                  <a:rPr dirty="0"/>
                  <a:t>​</a:t>
                </a:r>
                <a:r>
                  <a:rPr sz="2800" dirty="0"/>
                  <a:t>The intersection of the Residual row and the </a:t>
                </a:r>
                <a14:m>
                  <m:oMath xmlns:m="http://schemas.openxmlformats.org/officeDocument/2006/math">
                    <m:r>
                      <a:rPr>
                        <a:latin typeface="Cambria Math" panose="02040503050406030204" pitchFamily="18" charset="0"/>
                      </a:rPr>
                      <m:t>𝑆𝑆</m:t>
                    </m:r>
                  </m:oMath>
                </a14:m>
                <a:r>
                  <a:rPr sz="2800" dirty="0"/>
                  <a:t> column is the sum of squared errors, SSE.</a:t>
                </a:r>
              </a:p>
              <a:p>
                <a:pPr marL="514350" indent="-514350">
                  <a:buFont typeface="+mj-lt"/>
                  <a:buChar char="•"/>
                  <a:defRPr sz="2800"/>
                </a:pPr>
                <a:r>
                  <a:rPr dirty="0"/>
                  <a:t>​</a:t>
                </a:r>
                <a:r>
                  <a:rPr sz="2800" dirty="0"/>
                  <a:t>The </a:t>
                </a:r>
                <a:r>
                  <a:rPr sz="2800" b="1" dirty="0"/>
                  <a:t>Lower</a:t>
                </a:r>
                <a:r>
                  <a:rPr sz="2800" dirty="0"/>
                  <a:t> </a:t>
                </a:r>
                <a14:m>
                  <m:oMath xmlns:m="http://schemas.openxmlformats.org/officeDocument/2006/math">
                    <m:r>
                      <a:rPr>
                        <a:latin typeface="Cambria Math" panose="02040503050406030204" pitchFamily="18" charset="0"/>
                      </a:rPr>
                      <m:t>95.0%</m:t>
                    </m:r>
                  </m:oMath>
                </a14:m>
                <a:r>
                  <a:rPr sz="2800" dirty="0"/>
                  <a:t> and </a:t>
                </a:r>
                <a:r>
                  <a:rPr sz="2800" b="1" dirty="0"/>
                  <a:t>Upper</a:t>
                </a:r>
                <a:r>
                  <a:rPr sz="2800" dirty="0"/>
                  <a:t> </a:t>
                </a:r>
                <a14:m>
                  <m:oMath xmlns:m="http://schemas.openxmlformats.org/officeDocument/2006/math">
                    <m:r>
                      <a:rPr>
                        <a:latin typeface="Cambria Math" panose="02040503050406030204" pitchFamily="18" charset="0"/>
                      </a:rPr>
                      <m:t>95.0%</m:t>
                    </m:r>
                  </m:oMath>
                </a14:m>
                <a:r>
                  <a:rPr sz="2800" dirty="0"/>
                  <a:t> columns give the lower and upper endpoints of the </a:t>
                </a:r>
                <a14:m>
                  <m:oMath xmlns:m="http://schemas.openxmlformats.org/officeDocument/2006/math">
                    <m:r>
                      <a:rPr>
                        <a:latin typeface="Cambria Math" panose="02040503050406030204" pitchFamily="18" charset="0"/>
                      </a:rPr>
                      <m:t>95%</m:t>
                    </m:r>
                  </m:oMath>
                </a14:m>
                <a:r>
                  <a:rPr sz="2800" dirty="0"/>
                  <a:t> confidence intervals for the </a:t>
                </a:r>
                <a14:m>
                  <m:oMath xmlns:m="http://schemas.openxmlformats.org/officeDocument/2006/math">
                    <m:r>
                      <a:rPr>
                        <a:latin typeface="Cambria Math" panose="02040503050406030204" pitchFamily="18" charset="0"/>
                      </a:rPr>
                      <m:t>𝑦</m:t>
                    </m:r>
                  </m:oMath>
                </a14:m>
                <a:r>
                  <a:rPr sz="2800" dirty="0"/>
                  <a:t>-intercept and slope.</a:t>
                </a:r>
              </a:p>
              <a:p>
                <a:pPr marL="514350" indent="-514350">
                  <a:buFont typeface="+mj-lt"/>
                  <a:buChar char="•"/>
                  <a:defRPr sz="2800"/>
                </a:pPr>
                <a:r>
                  <a:rPr dirty="0"/>
                  <a:t>​</a:t>
                </a:r>
                <a:r>
                  <a:rPr sz="2800" dirty="0"/>
                  <a:t>The </a:t>
                </a:r>
                <a:r>
                  <a:rPr sz="2800" b="1" dirty="0"/>
                  <a:t>Coefficients</a:t>
                </a:r>
                <a:r>
                  <a:rPr sz="2800" dirty="0"/>
                  <a:t> column gives the value for the coefficients, that is, the </a:t>
                </a:r>
                <a14:m>
                  <m:oMath xmlns:m="http://schemas.openxmlformats.org/officeDocument/2006/math">
                    <m:r>
                      <a:rPr>
                        <a:latin typeface="Cambria Math" panose="02040503050406030204" pitchFamily="18" charset="0"/>
                      </a:rPr>
                      <m:t>𝑦</m:t>
                    </m:r>
                  </m:oMath>
                </a14:m>
                <a:r>
                  <a:rPr sz="2800" dirty="0"/>
                  <a:t>-intercept and slope, of the regression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333" t="-2086" r="-963"/>
                </a:stretch>
              </a:blipFill>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lower and upper endpoints of the </a:t>
                </a:r>
                <a14:m>
                  <m:oMath xmlns:m="http://schemas.openxmlformats.org/officeDocument/2006/math">
                    <m:r>
                      <a:rPr>
                        <a:latin typeface="Cambria Math" panose="02040503050406030204" pitchFamily="18" charset="0"/>
                      </a:rPr>
                      <m:t>95%</m:t>
                    </m:r>
                  </m:oMath>
                </a14:m>
                <a:r>
                  <a:rPr sz="2800" dirty="0"/>
                  <a:t> confidence intervals for the </a:t>
                </a:r>
                <a14:m>
                  <m:oMath xmlns:m="http://schemas.openxmlformats.org/officeDocument/2006/math">
                    <m:r>
                      <a:rPr>
                        <a:latin typeface="Cambria Math" panose="02040503050406030204" pitchFamily="18" charset="0"/>
                      </a:rPr>
                      <m:t>𝑦</m:t>
                    </m:r>
                  </m:oMath>
                </a14:m>
                <a:r>
                  <a:rPr sz="2800" dirty="0"/>
                  <a:t>-intercept and slope are the values we are interested in for this example.</a:t>
                </a:r>
              </a:p>
              <a:p>
                <a:pPr>
                  <a:defRPr sz="2800"/>
                </a:pPr>
                <a:r>
                  <a:rPr sz="2800" dirty="0"/>
                  <a:t>The row labeled Intercept is the row for the values corresponding to the </a:t>
                </a:r>
                <a14:m>
                  <m:oMath xmlns:m="http://schemas.openxmlformats.org/officeDocument/2006/math">
                    <m:r>
                      <a:rPr>
                        <a:latin typeface="Cambria Math" panose="02040503050406030204" pitchFamily="18" charset="0"/>
                      </a:rPr>
                      <m:t>𝑦</m:t>
                    </m:r>
                  </m:oMath>
                </a14:m>
                <a:r>
                  <a:rPr sz="2800" dirty="0"/>
                  <a:t>-intercept. Notice that the first value in this row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≈3.672</m:t>
                    </m:r>
                  </m:oMath>
                </a14:m>
                <a:r>
                  <a:rPr sz="2800" dirty="0"/>
                  <a:t>. The last two values in this row are the lower and upper endpoints for a </a:t>
                </a:r>
                <a14:m>
                  <m:oMath xmlns:m="http://schemas.openxmlformats.org/officeDocument/2006/math">
                    <m:r>
                      <a:rPr>
                        <a:latin typeface="Cambria Math" panose="02040503050406030204" pitchFamily="18" charset="0"/>
                      </a:rPr>
                      <m:t>95%</m:t>
                    </m:r>
                  </m:oMath>
                </a14:m>
                <a:r>
                  <a:rPr sz="2800" dirty="0"/>
                  <a:t> confidence interval for the </a:t>
                </a:r>
                <a14:m>
                  <m:oMath xmlns:m="http://schemas.openxmlformats.org/officeDocument/2006/math">
                    <m:r>
                      <a:rPr>
                        <a:latin typeface="Cambria Math" panose="02040503050406030204" pitchFamily="18" charset="0"/>
                      </a:rPr>
                      <m:t>𝑦</m:t>
                    </m:r>
                  </m:oMath>
                </a14:m>
                <a:r>
                  <a:rPr sz="2800" dirty="0"/>
                  <a:t>-intercept of the regression line,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sz="2800" dirty="0"/>
                  <a:t>. Thus, the </a:t>
                </a:r>
                <a14:m>
                  <m:oMath xmlns:m="http://schemas.openxmlformats.org/officeDocument/2006/math">
                    <m:r>
                      <a:rPr>
                        <a:latin typeface="Cambria Math" panose="02040503050406030204" pitchFamily="18" charset="0"/>
                      </a:rPr>
                      <m:t>95%</m:t>
                    </m:r>
                  </m:oMath>
                </a14:m>
                <a:r>
                  <a:rPr sz="2800" dirty="0"/>
                  <a:t> confidence interval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sz="2800" dirty="0"/>
                  <a:t> can be written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2.536&lt;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r>
                        <a:rPr>
                          <a:latin typeface="Cambria Math" panose="02040503050406030204" pitchFamily="18" charset="0"/>
                        </a:rPr>
                        <m:t>&lt;4.809</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2.536</m:t>
                          </m:r>
                          <m:r>
                            <m:rPr>
                              <m:nor/>
                            </m:rPr>
                            <a:rPr/>
                            <m:t>, </m:t>
                          </m:r>
                          <m:r>
                            <a:rPr>
                              <a:latin typeface="Cambria Math" panose="02040503050406030204" pitchFamily="18" charset="0"/>
                            </a:rPr>
                            <m:t>4.809</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333" t="-1840" r="-1852"/>
                </a:stretch>
              </a:blipFill>
            </p:spPr>
            <p:txBody>
              <a:bodyPr/>
              <a:lstStyle/>
              <a:p>
                <a:r>
                  <a:rPr lang="en-US">
                    <a:noFill/>
                  </a:rPr>
                  <a:t> </a:t>
                </a:r>
              </a:p>
            </p:txBody>
          </p:sp>
        </mc:Fallback>
      </mc:AlternateContent>
    </p:spTree>
    <p:extLst>
      <p:ext uri="{BB962C8B-B14F-4D97-AF65-F5344CB8AC3E}">
        <p14:creationId xmlns:p14="http://schemas.microsoft.com/office/powerpoint/2010/main" val="5062151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12.3.6: Constructing Confidence Intervals for</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0</m:t>
                        </m:r>
                      </m:sub>
                    </m:sSub>
                  </m:oMath>
                </a14:m>
                <a:r>
                  <a:rPr sz="2800"/>
                  <a:t> </a:t>
                </a:r>
                <a:r>
                  <a:t>and</a:t>
                </a:r>
                <a:r>
                  <a:rPr sz="2800"/>
                  <a:t> </a:t>
                </a:r>
                <a14:m>
                  <m:oMath xmlns:m="http://schemas.openxmlformats.org/officeDocument/2006/math">
                    <m:sSub>
                      <m:sSubPr>
                        <m:ctrlPr>
                          <a:rPr sz="3200" i="1">
                            <a:latin typeface="Cambria Math" panose="02040503050406030204" pitchFamily="18" charset="0"/>
                          </a:rPr>
                        </m:ctrlPr>
                      </m:sSubPr>
                      <m:e>
                        <m:r>
                          <a:rPr sz="3200">
                            <a:latin typeface="Cambria Math"/>
                          </a:rPr>
                          <m:t>𝛽</m:t>
                        </m:r>
                      </m:e>
                      <m:sub>
                        <m:r>
                          <a:rPr sz="3200">
                            <a:latin typeface="Cambria Math"/>
                          </a:rPr>
                          <m:t>1</m:t>
                        </m:r>
                      </m:sub>
                    </m:sSub>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row labeled </a:t>
                </a:r>
                <a:r>
                  <a:rPr sz="2800" b="1" dirty="0"/>
                  <a:t>CTR</a:t>
                </a:r>
                <a:r>
                  <a:rPr sz="2800" dirty="0"/>
                  <a:t> is the row for the values corresponding to the slope of the regression line. It is labeled </a:t>
                </a:r>
                <a:r>
                  <a:rPr sz="2800" b="1" dirty="0"/>
                  <a:t>CTR</a:t>
                </a:r>
                <a:r>
                  <a:rPr sz="2800" dirty="0"/>
                  <a:t> instead of Slope because it is possible to have more than one explanatory variable, in which case there would be a separate row for each variable, labeled with the variable's name. The first value in this row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≈−195.400</m:t>
                    </m:r>
                  </m:oMath>
                </a14:m>
                <a:r>
                  <a:rPr sz="2800" dirty="0"/>
                  <a:t>. The last two values in this row are the lower and upper endpoints for a </a:t>
                </a:r>
                <a14:m>
                  <m:oMath xmlns:m="http://schemas.openxmlformats.org/officeDocument/2006/math">
                    <m:r>
                      <a:rPr>
                        <a:latin typeface="Cambria Math" panose="02040503050406030204" pitchFamily="18" charset="0"/>
                      </a:rPr>
                      <m:t>95%</m:t>
                    </m:r>
                  </m:oMath>
                </a14:m>
                <a:r>
                  <a:rPr sz="2800" dirty="0"/>
                  <a:t> confidence interval for the slope of the regression line,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sz="2800" dirty="0"/>
                  <a:t>. Thus, the </a:t>
                </a:r>
                <a14:m>
                  <m:oMath xmlns:m="http://schemas.openxmlformats.org/officeDocument/2006/math">
                    <m:r>
                      <a:rPr>
                        <a:latin typeface="Cambria Math" panose="02040503050406030204" pitchFamily="18" charset="0"/>
                      </a:rPr>
                      <m:t>95%</m:t>
                    </m:r>
                  </m:oMath>
                </a14:m>
                <a:r>
                  <a:rPr sz="2800" dirty="0"/>
                  <a:t> confidence interval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sz="2800" dirty="0"/>
                  <a:t> can be written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−311.544&lt;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&lt;−79.256</m:t>
                      </m:r>
                    </m:oMath>
                  </m:oMathPara>
                </a14:m>
                <a:endParaRPr sz="2800" dirty="0"/>
              </a:p>
              <a:p>
                <a:pPr algn="ctr"/>
                <a:r>
                  <a:rPr sz="2800" dirty="0"/>
                  <a:t>or</a:t>
                </a:r>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−311.544</m:t>
                          </m:r>
                          <m:r>
                            <m:rPr>
                              <m:nor/>
                            </m:rPr>
                            <a:rPr/>
                            <m:t>, </m:t>
                          </m:r>
                          <m:r>
                            <a:rPr>
                              <a:latin typeface="Cambria Math" panose="02040503050406030204" pitchFamily="18" charset="0"/>
                            </a:rPr>
                            <m:t>−79.256</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333" t="-1840" r="-1037"/>
                </a:stretch>
              </a:blipFill>
            </p:spPr>
            <p:txBody>
              <a:bodyPr/>
              <a:lstStyle/>
              <a:p>
                <a:r>
                  <a:rPr lang="en-US">
                    <a:noFill/>
                  </a:rPr>
                  <a:t> </a:t>
                </a:r>
              </a:p>
            </p:txBody>
          </p:sp>
        </mc:Fallback>
      </mc:AlternateContent>
    </p:spTree>
    <p:extLst>
      <p:ext uri="{BB962C8B-B14F-4D97-AF65-F5344CB8AC3E}">
        <p14:creationId xmlns:p14="http://schemas.microsoft.com/office/powerpoint/2010/main" val="129963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p:pic>
        <p:nvPicPr>
          <p:cNvPr id="5" name="Content Placeholder 4">
            <a:extLst>
              <a:ext uri="{FF2B5EF4-FFF2-40B4-BE49-F238E27FC236}">
                <a16:creationId xmlns:a16="http://schemas.microsoft.com/office/drawing/2014/main" id="{EDDC0FA1-17DE-4A12-9E89-29670AB96B2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4500" y="1364456"/>
            <a:ext cx="5715000" cy="42862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p:pic>
        <p:nvPicPr>
          <p:cNvPr id="5" name="Content Placeholder 4">
            <a:extLst>
              <a:ext uri="{FF2B5EF4-FFF2-40B4-BE49-F238E27FC236}">
                <a16:creationId xmlns:a16="http://schemas.microsoft.com/office/drawing/2014/main" id="{E520A549-FEB6-4309-BD90-2ABE9083201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regression equation to calculate an estimate,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 for each value of </a:t>
                </a:r>
                <a14:m>
                  <m:oMath xmlns:m="http://schemas.openxmlformats.org/officeDocument/2006/math">
                    <m:r>
                      <a:rPr>
                        <a:latin typeface="Cambria Math" panose="02040503050406030204" pitchFamily="18" charset="0"/>
                      </a:rPr>
                      <m:t>𝑥</m:t>
                    </m:r>
                  </m:oMath>
                </a14:m>
                <a:r>
                  <a:rPr sz="2800"/>
                  <a:t>, and then use the estimate to calculate the residual for each value of </a:t>
                </a:r>
                <a14:m>
                  <m:oMath xmlns:m="http://schemas.openxmlformats.org/officeDocument/2006/math">
                    <m:r>
                      <a:rPr>
                        <a:latin typeface="Cambria Math" panose="02040503050406030204" pitchFamily="18" charset="0"/>
                      </a:rPr>
                      <m:t>𝑦</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9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12.3.1: Calculating Residuals Using an Estimated Regression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For each value of </a:t>
                </a:r>
                <a14:m>
                  <m:oMath xmlns:m="http://schemas.openxmlformats.org/officeDocument/2006/math">
                    <m:r>
                      <a:rPr>
                        <a:latin typeface="Cambria Math" panose="02040503050406030204" pitchFamily="18" charset="0"/>
                      </a:rPr>
                      <m:t>𝑥</m:t>
                    </m:r>
                  </m:oMath>
                </a14:m>
                <a:r>
                  <a:rPr sz="2800"/>
                  <a:t>, substitute the value into the regression equation and solve for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 These are the predicted values. To find the residuals, subtract the predicted value </a:t>
                </a:r>
                <a14:m>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oMath>
                </a14:m>
                <a:r>
                  <a:rPr sz="2800"/>
                  <a:t> from the value of </a:t>
                </a:r>
                <a14:m>
                  <m:oMath xmlns:m="http://schemas.openxmlformats.org/officeDocument/2006/math">
                    <m:r>
                      <a:rPr>
                        <a:latin typeface="Cambria Math" panose="02040503050406030204" pitchFamily="18" charset="0"/>
                      </a:rPr>
                      <m:t>𝑦</m:t>
                    </m:r>
                  </m:oMath>
                </a14:m>
                <a:r>
                  <a:rPr sz="2800"/>
                  <a:t> in the data set. The results can be organized in a table, like the one shown here.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3923</Words>
  <Application>Microsoft Office PowerPoint</Application>
  <PresentationFormat>On-screen Show (4:3)</PresentationFormat>
  <Paragraphs>499</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Cambria Math</vt:lpstr>
      <vt:lpstr>Courier New</vt:lpstr>
      <vt:lpstr>Office Theme</vt:lpstr>
      <vt:lpstr>Section 12.3</vt:lpstr>
      <vt:lpstr>Formula: Residual</vt:lpstr>
      <vt:lpstr>Example 12.3.1: Calculating Residuals Using an Estimated Regression Equation</vt:lpstr>
      <vt:lpstr>Example 12.3.1: Calculating Residuals Using an Estimated Regression Equation (cont.)</vt:lpstr>
      <vt:lpstr>Example 12.3.1: Calculating Residuals Using an Estimated Regression Equation (cont.)</vt:lpstr>
      <vt:lpstr>Example 12.3.1: Calculating Residuals Using an Estimated Regression Equation (cont.)</vt:lpstr>
      <vt:lpstr>Example 12.3.1: Calculating Residuals Using an Estimated Regression Equation (cont.)</vt:lpstr>
      <vt:lpstr>Example 12.3.1: Calculating Residuals Using an Estimated Regression Equation (cont.)</vt:lpstr>
      <vt:lpstr>Example 12.3.1: Calculating Residuals Using an Estimated Regression Equation (cont.)</vt:lpstr>
      <vt:lpstr>Example 12.3.1: Calculating Residuals Using an Estimated Regression Equation (cont.)</vt:lpstr>
      <vt:lpstr>Formula: Sum of Squared Errors (SSE)</vt:lpstr>
      <vt:lpstr>Example 12.3.2: Calculating the Sum of Squared Errors</vt:lpstr>
      <vt:lpstr>Example 12.3.2: Calculating the Sum of Squared Errors (cont.)</vt:lpstr>
      <vt:lpstr>Example 12.3.2: Calculating the Sum of Squared Errors (cont.)</vt:lpstr>
      <vt:lpstr>Example 12.3.2: Calculating the Sum of Squared Errors (cont.)</vt:lpstr>
      <vt:lpstr>Formula: Standard Error of Estimate</vt:lpstr>
      <vt:lpstr>Memory Booster:</vt:lpstr>
      <vt:lpstr>Example 12.3.3: Calculating the Standard Error of Estimate</vt:lpstr>
      <vt:lpstr>Example 12.3.3: Calculating the Standard Error of Estimate (cont.)</vt:lpstr>
      <vt:lpstr>Example 12.3.4: Calculating the Standard Error of Estimate</vt:lpstr>
      <vt:lpstr>Example 12.3.4: Calculating the Standard Error of Estimate (cont.)</vt:lpstr>
      <vt:lpstr>Example 12.3.4: Calculating the Standard Error of Estimate (cont.)</vt:lpstr>
      <vt:lpstr>Example 12.3.4: Calculating the Standard Error of Estimate (cont.)</vt:lpstr>
      <vt:lpstr>Example 12.3.4: Calculating the Standard Error of Estimate (cont.)</vt:lpstr>
      <vt:lpstr>Example 12.3.4: Calculating the Standard Error of Estimate (cont.)</vt:lpstr>
      <vt:lpstr>Example 12.3.4: Calculating the Standard Error of Estimate (cont.)</vt:lpstr>
      <vt:lpstr>Example 12.3.4: Calculating the Standard Error of Estimate (cont.)</vt:lpstr>
      <vt:lpstr>Example 12.3.4: Calculating the Standard Error of Estimate (cont.)</vt:lpstr>
      <vt:lpstr>Example 12.3.4: Calculating the Standard Error of Estimate (cont.)</vt:lpstr>
      <vt:lpstr>Prediction Interval</vt:lpstr>
      <vt:lpstr>Formula: Margin of Error of a Prediction Interval for an Individual y-Value</vt:lpstr>
      <vt:lpstr>Formula: Prediction Interval for an Individual y-Value</vt:lpstr>
      <vt:lpstr>Example 12.3.5: Constructing a Prediction Interval for an Individual y-Value</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Example 12.3.5: Constructing a Prediction Interval for an Individual y-Value (cont.)</vt:lpstr>
      <vt:lpstr>Technology</vt:lpstr>
      <vt:lpstr>Example 12.3.6: Constructing Confidence Intervals for β_0 and β_1</vt:lpstr>
      <vt:lpstr>Example 12.3.6: Constructing Confidence Intervals for β_0 and β_1 (cont.)</vt:lpstr>
      <vt:lpstr>Example 12.3.6: Constructing Confidence Intervals for β_0 and β_1 (cont.)</vt:lpstr>
      <vt:lpstr>Example 12.3.6: Constructing Confidence Intervals for β_0 and β_1 (cont.)</vt:lpstr>
      <vt:lpstr>Example 12.3.6: Constructing Confidence Intervals for β_0 and β_1 (cont.)</vt:lpstr>
      <vt:lpstr>Example 12.3.6: Constructing Confidence Intervals for β_0 and β_1 (cont.)</vt:lpstr>
      <vt:lpstr>Example 12.3.6: Constructing Confidence Intervals for β_0 and β_1 (cont.)</vt:lpstr>
      <vt:lpstr>Example 12.3.6: Constructing Confidence Intervals for β_0 and β_1 (cont.)</vt:lpstr>
      <vt:lpstr>Technology</vt:lpstr>
      <vt:lpstr>Example 12.3.6: Constructing Confidence Intervals for β_0 and β_1 (cont.)</vt:lpstr>
      <vt:lpstr>Example 12.3.6: Constructing Confidence Intervals for β_0 and β_1 (cont.)</vt:lpstr>
      <vt:lpstr>Example 12.3.6: Constructing Confidence Intervals for β_0 and β_1 (cont.)</vt:lpstr>
      <vt:lpstr>Example 12.3.6: Constructing Confidence Intervals for β_0 and β_1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124</cp:revision>
  <dcterms:created xsi:type="dcterms:W3CDTF">2013-04-26T14:43:13Z</dcterms:created>
  <dcterms:modified xsi:type="dcterms:W3CDTF">2025-01-06T20:15:54Z</dcterms:modified>
</cp:coreProperties>
</file>