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Vincent Cellini" initials="VC" lastIdx="1" clrIdx="2">
    <p:extLst>
      <p:ext uri="{19B8F6BF-5375-455C-9EA6-DF929625EA0E}">
        <p15:presenceInfo xmlns:p15="http://schemas.microsoft.com/office/powerpoint/2012/main" userId="S::vcellini@hawkeslearning.com::c40fcd97-70f3-43d5-9016-8629863c8c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90" d="100"/>
          <a:sy n="90" d="100"/>
        </p:scale>
        <p:origin x="1122" y="7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Multiple Regression</a:t>
            </a:r>
          </a:p>
        </p:txBody>
      </p:sp>
      <p:sp>
        <p:nvSpPr>
          <p:cNvPr id="3" name="Title 2"/>
          <p:cNvSpPr>
            <a:spLocks noGrp="1"/>
          </p:cNvSpPr>
          <p:nvPr>
            <p:ph type="title"/>
          </p:nvPr>
        </p:nvSpPr>
        <p:spPr/>
        <p:txBody>
          <a:bodyPr/>
          <a:lstStyle/>
          <a:p>
            <a:r>
              <a:t>Section 12.4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12.4.1: Constructing and Analyzing a Multiple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a:pPr>
                <a:r>
                  <a:rPr sz="2800" dirty="0"/>
                  <a:t>To begin, notice that the </a:t>
                </a:r>
                <a14:m>
                  <m:oMath xmlns:m="http://schemas.openxmlformats.org/officeDocument/2006/math">
                    <m:r>
                      <a:rPr>
                        <a:latin typeface="Cambria Math" panose="02040503050406030204" pitchFamily="18" charset="0"/>
                      </a:rPr>
                      <m:t>𝑝</m:t>
                    </m:r>
                  </m:oMath>
                </a14:m>
                <a:r>
                  <a:rPr sz="2800" dirty="0"/>
                  <a:t>-value for the regression equation is </a:t>
                </a:r>
                <a14:m>
                  <m:oMath xmlns:m="http://schemas.openxmlformats.org/officeDocument/2006/math">
                    <m:r>
                      <a:rPr>
                        <a:latin typeface="Cambria Math" panose="02040503050406030204" pitchFamily="18" charset="0"/>
                      </a:rPr>
                      <m:t>𝑝</m:t>
                    </m:r>
                  </m:oMath>
                </a14:m>
                <a:r>
                  <a:rPr sz="2800" dirty="0"/>
                  <a:t>-value </a:t>
                </a:r>
                <a14:m>
                  <m:oMath xmlns:m="http://schemas.openxmlformats.org/officeDocument/2006/math">
                    <m:r>
                      <a:rPr>
                        <a:latin typeface="Cambria Math" panose="02040503050406030204" pitchFamily="18" charset="0"/>
                      </a:rPr>
                      <m:t>≈2.94277</m:t>
                    </m:r>
                    <m:r>
                      <a:rPr>
                        <a:latin typeface="Cambria Math" panose="02040503050406030204" pitchFamily="18" charset="0"/>
                      </a:rPr>
                      <m:t>𝐸</m:t>
                    </m:r>
                    <m:r>
                      <a:rPr>
                        <a:latin typeface="Cambria Math" panose="02040503050406030204" pitchFamily="18" charset="0"/>
                      </a:rPr>
                      <m:t>−08</m:t>
                    </m:r>
                  </m:oMath>
                </a14:m>
                <a:r>
                  <a:rPr sz="2800" dirty="0"/>
                  <a:t>, or approximately </a:t>
                </a:r>
                <a:r>
                  <a:rPr sz="2800" dirty="0">
                    <a:latin typeface="Cambria Math"/>
                  </a:rPr>
                  <a:t>0.00000003</a:t>
                </a:r>
                <a:r>
                  <a:rPr sz="2800" dirty="0"/>
                  <a:t>, which is extremely small. Thus, this multiple regression equation fits the sample data extremely well. This can also be seen in the adjusted value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𝑅</m:t>
                        </m:r>
                      </m:e>
                      <m:sup>
                        <m:r>
                          <a:rPr>
                            <a:latin typeface="Cambria Math" panose="02040503050406030204" pitchFamily="18" charset="0"/>
                          </a:rPr>
                          <m:t>2</m:t>
                        </m:r>
                      </m:sup>
                    </m:sSup>
                    <m:r>
                      <a:rPr>
                        <a:latin typeface="Cambria Math" panose="02040503050406030204" pitchFamily="18" charset="0"/>
                      </a:rPr>
                      <m:t>≈0.991</m:t>
                    </m:r>
                  </m:oMath>
                </a14:m>
                <a:r>
                  <a:rPr sz="2800" dirty="0"/>
                  <a:t>, which is close to </a:t>
                </a:r>
                <a:r>
                  <a:rPr sz="2800" dirty="0">
                    <a:latin typeface="Cambria Math"/>
                  </a:rPr>
                  <a:t>1</a:t>
                </a:r>
                <a:r>
                  <a:rPr sz="2800" dirty="0"/>
                  <a:t>. Notice that the </a:t>
                </a:r>
                <a14:m>
                  <m:oMath xmlns:m="http://schemas.openxmlformats.org/officeDocument/2006/math">
                    <m:r>
                      <a:rPr>
                        <a:latin typeface="Cambria Math" panose="02040503050406030204" pitchFamily="18" charset="0"/>
                      </a:rPr>
                      <m:t>𝑝</m:t>
                    </m:r>
                  </m:oMath>
                </a14:m>
                <a:r>
                  <a:rPr sz="2800" dirty="0"/>
                  <a:t>-values for the coefficients of the individual explanatory variables have changed. These </a:t>
                </a:r>
                <a14:m>
                  <m:oMath xmlns:m="http://schemas.openxmlformats.org/officeDocument/2006/math">
                    <m:r>
                      <a:rPr>
                        <a:latin typeface="Cambria Math" panose="02040503050406030204" pitchFamily="18" charset="0"/>
                      </a:rPr>
                      <m:t>𝑝</m:t>
                    </m:r>
                  </m:oMath>
                </a14:m>
                <a:r>
                  <a:rPr sz="2800" dirty="0"/>
                  <a:t>-values are both small, which indicates that both of these variables are useful in predicting the value of the response variable.</a:t>
                </a:r>
              </a:p>
              <a:p>
                <a:pPr>
                  <a:defRPr sz="2800"/>
                </a:pPr>
                <a:r>
                  <a:rPr sz="2800" dirty="0"/>
                  <a:t>Using the coefficients listed in the table, the multiple regression equation for predicting a child's reading level based on the child's age,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oMath>
                </a14:m>
                <a:r>
                  <a:rPr sz="2800" dirty="0"/>
                  <a:t>, and the parents' education,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a14:m>
                <a:r>
                  <a:rPr sz="2800" dirty="0"/>
                  <a:t>, is as follows.</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=−6.729+0.902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+0.197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852"/>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12.4.1: Constructing and Analyzing a Multiple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dirty="0"/>
                  <a:t>We can now use this new equation to predict the reading level of a </a:t>
                </a:r>
                <a14:m>
                  <m:oMath xmlns:m="http://schemas.openxmlformats.org/officeDocument/2006/math">
                    <m:r>
                      <a:rPr>
                        <a:latin typeface="Cambria Math" panose="02040503050406030204" pitchFamily="18" charset="0"/>
                      </a:rPr>
                      <m:t>10</m:t>
                    </m:r>
                    <m:r>
                      <m:rPr>
                        <m:nor/>
                      </m:rPr>
                      <a:rPr/>
                      <m:t>‑</m:t>
                    </m:r>
                    <m:r>
                      <m:rPr>
                        <m:nor/>
                      </m:rPr>
                      <a:rPr/>
                      <m:t>year</m:t>
                    </m:r>
                    <m:r>
                      <m:rPr>
                        <m:nor/>
                      </m:rPr>
                      <a:rPr/>
                      <m:t>‑</m:t>
                    </m:r>
                    <m:r>
                      <m:rPr>
                        <m:nor/>
                      </m:rPr>
                      <a:rPr/>
                      <m:t>old</m:t>
                    </m:r>
                  </m:oMath>
                </a14:m>
                <a:r>
                  <a:rPr sz="2800" dirty="0"/>
                  <a:t> child with parents who have an average of </a:t>
                </a:r>
                <a:r>
                  <a:rPr sz="2800" dirty="0">
                    <a:latin typeface="Cambria Math"/>
                  </a:rPr>
                  <a:t>12.7</a:t>
                </a:r>
                <a:r>
                  <a:rPr sz="2800" dirty="0"/>
                  <a:t> years of education. Note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=10</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=12.7</m:t>
                    </m:r>
                  </m:oMath>
                </a14:m>
                <a:r>
                  <a:rPr sz="2800" dirty="0"/>
                  <a:t>. Substituting these values into the regression equation yields the following.</a:t>
                </a:r>
              </a:p>
              <a:p>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=−6.729+0.902</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+0.197</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oMath>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=−6.729+0.902</m:t>
                      </m:r>
                      <m:d>
                        <m:dPr>
                          <m:ctrlPr>
                            <a:rPr i="1">
                              <a:latin typeface="Cambria Math" panose="02040503050406030204" pitchFamily="18" charset="0"/>
                            </a:rPr>
                          </m:ctrlPr>
                        </m:dPr>
                        <m:e>
                          <m:r>
                            <a:rPr>
                              <a:latin typeface="Cambria Math" panose="02040503050406030204" pitchFamily="18" charset="0"/>
                            </a:rPr>
                            <m:t>10</m:t>
                          </m:r>
                        </m:e>
                      </m:d>
                      <m:r>
                        <a:rPr>
                          <a:latin typeface="Cambria Math" panose="02040503050406030204" pitchFamily="18" charset="0"/>
                        </a:rPr>
                        <m:t>+0.197</m:t>
                      </m:r>
                      <m:d>
                        <m:dPr>
                          <m:ctrlPr>
                            <a:rPr i="1">
                              <a:latin typeface="Cambria Math" panose="02040503050406030204" pitchFamily="18" charset="0"/>
                            </a:rPr>
                          </m:ctrlPr>
                        </m:dPr>
                        <m:e>
                          <m:r>
                            <a:rPr>
                              <a:latin typeface="Cambria Math" panose="02040503050406030204" pitchFamily="18" charset="0"/>
                            </a:rPr>
                            <m:t>12.7</m:t>
                          </m:r>
                        </m:e>
                      </m:d>
                    </m:oMath>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≈4.793</m:t>
                      </m:r>
                    </m:oMath>
                  </m:oMathPara>
                </a14:m>
                <a:endParaRPr sz="2800" dirty="0"/>
              </a:p>
              <a:p>
                <a:r>
                  <a:rPr sz="2800" dirty="0"/>
                  <a:t>Thus, we would again predict that this child would be reading at a fourth-grade reading level, and in fact would be slightly further along than the first prediction of </a:t>
                </a:r>
                <a:r>
                  <a:rPr sz="2800" dirty="0">
                    <a:latin typeface="Cambria Math"/>
                  </a:rPr>
                  <a:t>4.679</a:t>
                </a:r>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889" b="-2454"/>
                </a:stretch>
              </a:blipFill>
            </p:spPr>
            <p:txBody>
              <a:bodyPr/>
              <a:lstStyle/>
              <a:p>
                <a:r>
                  <a:rPr lang="en-US">
                    <a:noFill/>
                  </a:rPr>
                  <a:t> </a:t>
                </a:r>
              </a:p>
            </p:txBody>
          </p:sp>
        </mc:Fallback>
      </mc:AlternateContent>
    </p:spTree>
    <p:extLst>
      <p:ext uri="{BB962C8B-B14F-4D97-AF65-F5344CB8AC3E}">
        <p14:creationId xmlns:p14="http://schemas.microsoft.com/office/powerpoint/2010/main" val="398303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12.4.1: Constructing and Analyzing a Multiple Regression Model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This regression equation, and its predicted value of the response variable, is very similar to the one we calculated with three explanatory variables. So which regression equation does a better job of predicting the value of the response variable? Let's begin by looking at the overall picture. The first model includes three variables, but one was found to be not statistically significant. The second model only uses two variables, both of which were significant. Another consideration is to compare the adjusted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𝑅</m:t>
                        </m:r>
                      </m:e>
                      <m:sup>
                        <m:r>
                          <a:rPr>
                            <a:latin typeface="Cambria Math" panose="02040503050406030204" pitchFamily="18" charset="0"/>
                          </a:rPr>
                          <m:t>2</m:t>
                        </m:r>
                      </m:sup>
                    </m:sSup>
                    <m:r>
                      <m:rPr>
                        <m:nor/>
                      </m:rPr>
                      <a:rPr/>
                      <m:t>−</m:t>
                    </m:r>
                    <m:r>
                      <m:rPr>
                        <m:nor/>
                      </m:rPr>
                      <a:rPr/>
                      <m:t>values</m:t>
                    </m:r>
                  </m:oMath>
                </a14:m>
                <a:r>
                  <a:rPr sz="2800" dirty="0"/>
                  <a:t> for both models. For this new model, the adjusted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𝑅</m:t>
                        </m:r>
                      </m:e>
                      <m:sup>
                        <m:r>
                          <a:rPr>
                            <a:latin typeface="Cambria Math" panose="02040503050406030204" pitchFamily="18" charset="0"/>
                          </a:rPr>
                          <m:t>2</m:t>
                        </m:r>
                      </m:sup>
                    </m:sSup>
                    <m:r>
                      <a:rPr>
                        <a:latin typeface="Cambria Math" panose="02040503050406030204" pitchFamily="18" charset="0"/>
                      </a:rPr>
                      <m:t>≈0.990935</m:t>
                    </m:r>
                  </m:oMath>
                </a14:m>
                <a:r>
                  <a:rPr sz="2800" dirty="0"/>
                  <a:t>. For the first model with three explanatory variables, the adjusted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𝑅</m:t>
                        </m:r>
                      </m:e>
                      <m:sup>
                        <m:r>
                          <a:rPr>
                            <a:latin typeface="Cambria Math" panose="02040503050406030204" pitchFamily="18" charset="0"/>
                          </a:rPr>
                          <m:t>2</m:t>
                        </m:r>
                      </m:sup>
                    </m:sSup>
                    <m:r>
                      <a:rPr>
                        <a:latin typeface="Cambria Math" panose="02040503050406030204" pitchFamily="18" charset="0"/>
                      </a:rPr>
                      <m:t>≈0.990136</m:t>
                    </m:r>
                  </m:oMath>
                </a14:m>
                <a:r>
                  <a:rPr sz="2800" dirty="0"/>
                  <a:t>. The new model has the higher value. In either case, it appears as though the second model would do a better job of predicting the value of the response variable. There are certainly more robust techniques for determining which model is better, but we will leave those for a higher-level course.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111"/>
                </a:stretch>
              </a:blipFill>
            </p:spPr>
            <p:txBody>
              <a:bodyPr/>
              <a:lstStyle/>
              <a:p>
                <a:r>
                  <a:rPr lang="en-US">
                    <a:noFill/>
                  </a:rPr>
                  <a:t> </a:t>
                </a:r>
              </a:p>
            </p:txBody>
          </p:sp>
        </mc:Fallback>
      </mc:AlternateContent>
    </p:spTree>
    <p:extLst>
      <p:ext uri="{BB962C8B-B14F-4D97-AF65-F5344CB8AC3E}">
        <p14:creationId xmlns:p14="http://schemas.microsoft.com/office/powerpoint/2010/main" val="92746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1889722"/>
          </a:xfrm>
        </p:spPr>
        <p:txBody>
          <a:bodyPr>
            <a:normAutofit/>
          </a:bodyPr>
          <a:lstStyle/>
          <a:p>
            <a:r>
              <a:rPr sz="2800"/>
              <a:t>For further instructions on finding a multiple regression equation using Excel, or other technology, please visit stat.hawkeslearning.com and see </a:t>
            </a:r>
            <a:r>
              <a:rPr sz="2800" b="1"/>
              <a:t>Technology Instructions &gt; Regression &gt; Multiple Regression</a:t>
            </a:r>
            <a:r>
              <a:rPr sz="280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Multiple Regression Model</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fontScale="85000" lnSpcReduction="10000"/>
              </a:bodyPr>
              <a:lstStyle/>
              <a:p>
                <a:pPr algn="ctr">
                  <a:defRPr sz="2800" b="1"/>
                </a:pPr>
                <a:r>
                  <a:rPr dirty="0"/>
                  <a:t>Definition</a:t>
                </a:r>
              </a:p>
              <a:p>
                <a:r>
                  <a:rPr sz="2800" dirty="0"/>
                  <a:t>A </a:t>
                </a:r>
                <a:r>
                  <a:rPr sz="2800" b="1" dirty="0"/>
                  <a:t>multiple regression model</a:t>
                </a:r>
                <a:r>
                  <a:rPr sz="2800" dirty="0"/>
                  <a:t> is a linear regression model using two or more explanatory variables to predict a response variable, given by</a:t>
                </a:r>
              </a:p>
              <a:p>
                <a:pPr algn="ctr">
                  <a:defRPr sz="2800"/>
                </a:pPr>
                <a14:m>
                  <m:oMathPara xmlns:m="http://schemas.openxmlformats.org/officeDocument/2006/math">
                    <m:oMathParaPr>
                      <m:jc m:val="centerGroup"/>
                    </m:oMathParaPr>
                    <m:oMath xmlns:m="http://schemas.openxmlformats.org/officeDocument/2006/math">
                      <m:acc>
                        <m:accPr>
                          <m:chr m:val="̂"/>
                          <m:ctrlPr>
                            <a:rPr i="1">
                              <a:latin typeface="Cambria Math" panose="02040503050406030204" pitchFamily="18" charset="0"/>
                            </a:rPr>
                          </m:ctrlPr>
                        </m:accPr>
                        <m:e>
                          <m:r>
                            <a:rPr>
                              <a:latin typeface="Cambria Math" panose="02040503050406030204" pitchFamily="18" charset="0"/>
                            </a:rPr>
                            <m:t>𝑦</m:t>
                          </m:r>
                        </m:e>
                      </m:ac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𝑘</m:t>
                          </m:r>
                        </m:sub>
                      </m:sSub>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𝑘</m:t>
                          </m:r>
                        </m:sub>
                      </m:sSub>
                    </m:oMath>
                  </m:oMathPara>
                </a14:m>
                <a:endParaRPr sz="2800" dirty="0"/>
              </a:p>
              <a:p>
                <a:pPr>
                  <a:defRPr sz="2800"/>
                </a:pPr>
                <a:r>
                  <a:rPr sz="2800" dirty="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r>
                      <m:rPr>
                        <m:nor/>
                      </m:rPr>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m:rPr>
                        <m:nor/>
                      </m:rPr>
                      <a:rPr/>
                      <m:t>,</m:t>
                    </m:r>
                    <m:r>
                      <a:rPr>
                        <a:latin typeface="Cambria Math" panose="02040503050406030204" pitchFamily="18" charset="0"/>
                      </a:rPr>
                      <m:t>…</m:t>
                    </m:r>
                    <m:r>
                      <m:rPr>
                        <m:nor/>
                      </m:rPr>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𝑘</m:t>
                        </m:r>
                      </m:sub>
                    </m:sSub>
                  </m:oMath>
                </a14:m>
                <a:r>
                  <a:rPr sz="2800" dirty="0"/>
                  <a:t> are the explanatory variables in the model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m:rPr>
                        <m:nor/>
                      </m:rPr>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r>
                      <m:rPr>
                        <m:nor/>
                      </m:rPr>
                      <a:rPr/>
                      <m:t>,</m:t>
                    </m:r>
                    <m:r>
                      <a:rPr>
                        <a:latin typeface="Cambria Math" panose="02040503050406030204" pitchFamily="18" charset="0"/>
                      </a:rPr>
                      <m:t>…</m:t>
                    </m:r>
                    <m:r>
                      <m:rPr>
                        <m:nor/>
                      </m:rPr>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𝑘</m:t>
                        </m:r>
                      </m:sub>
                    </m:sSub>
                  </m:oMath>
                </a14:m>
                <a:r>
                  <a:rPr sz="2800" dirty="0"/>
                  <a:t> are the coefficients of the explanatory variables.</a:t>
                </a:r>
              </a:p>
              <a:p>
                <a:pPr>
                  <a:defRPr sz="2800"/>
                </a:pPr>
                <a:r>
                  <a:rPr sz="2800" dirty="0"/>
                  <a:t>The coefficients,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1</m:t>
                        </m:r>
                      </m:sub>
                    </m:sSub>
                    <m:r>
                      <m:rPr>
                        <m:nor/>
                      </m:rPr>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r>
                      <m:rPr>
                        <m:nor/>
                      </m:rPr>
                      <a:rPr/>
                      <m:t>,</m:t>
                    </m:r>
                    <m:r>
                      <a:rPr>
                        <a:latin typeface="Cambria Math" panose="02040503050406030204" pitchFamily="18" charset="0"/>
                      </a:rPr>
                      <m:t>…</m:t>
                    </m:r>
                    <m:r>
                      <m:rPr>
                        <m:nor/>
                      </m:rPr>
                      <a:rPr/>
                      <m:t>,</m:t>
                    </m:r>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𝑘</m:t>
                        </m:r>
                      </m:sub>
                    </m:sSub>
                  </m:oMath>
                </a14:m>
                <a:r>
                  <a:rPr sz="2800" dirty="0"/>
                  <a:t>, of the explanatory variables are the sample estimates of the corresponding population parameters,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m:rPr>
                        <m:nor/>
                      </m:rPr>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2</m:t>
                        </m:r>
                      </m:sub>
                    </m:sSub>
                    <m:r>
                      <m:rPr>
                        <m:nor/>
                      </m:rPr>
                      <a:rPr/>
                      <m:t>,</m:t>
                    </m:r>
                    <m:r>
                      <a:rPr>
                        <a:latin typeface="Cambria Math" panose="02040503050406030204" pitchFamily="18" charset="0"/>
                      </a:rPr>
                      <m:t>…</m:t>
                    </m:r>
                    <m:r>
                      <m:rPr>
                        <m:nor/>
                      </m:rPr>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𝑘</m:t>
                        </m:r>
                      </m:sub>
                    </m:sSub>
                  </m:oMath>
                </a14:m>
                <a:r>
                  <a:rPr sz="2800" dirty="0"/>
                  <a:t>. As before, the </a:t>
                </a:r>
                <a14:m>
                  <m:oMath xmlns:m="http://schemas.openxmlformats.org/officeDocument/2006/math">
                    <m:r>
                      <a:rPr>
                        <a:latin typeface="Cambria Math" panose="02040503050406030204" pitchFamily="18" charset="0"/>
                      </a:rPr>
                      <m:t>𝑦</m:t>
                    </m:r>
                  </m:oMath>
                </a14:m>
                <a:r>
                  <a:rPr sz="2800" dirty="0"/>
                  <a:t>-intercept of the multiple regression equation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0</m:t>
                        </m:r>
                      </m:sub>
                    </m:sSub>
                  </m:oMath>
                </a14:m>
                <a:r>
                  <a:rPr sz="2800" dirty="0"/>
                  <a:t>, which is the sample estimate of the population parameter,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0</m:t>
                        </m:r>
                      </m:sub>
                    </m:sSub>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959" t="-1519" b="-75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Null and Alternative Hypotheses for an ANOVA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175722"/>
              </a:xfrm>
            </p:spPr>
            <p:txBody>
              <a:bodyPr>
                <a:normAutofit/>
              </a:bodyPr>
              <a:lstStyle/>
              <a:p>
                <a:r>
                  <a:rPr sz="2800" dirty="0"/>
                  <a:t>The null and alternative hypotheses for an </a:t>
                </a:r>
                <a:r>
                  <a:rPr sz="2800" b="1" dirty="0"/>
                  <a:t>ANOVA</a:t>
                </a:r>
                <a:r>
                  <a:rPr sz="2800" dirty="0"/>
                  <a:t> test to analyze the statistical significance of the linear relationship between the variables in a multiple regression model are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𝑘</m:t>
                          </m:r>
                        </m:sub>
                      </m:sSub>
                      <m:r>
                        <a:rPr>
                          <a:latin typeface="Cambria Math" panose="02040503050406030204" pitchFamily="18" charset="0"/>
                        </a:rPr>
                        <m:t>=0</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 </m:t>
                      </m:r>
                      <m:r>
                        <m:rPr>
                          <m:nor/>
                        </m:rPr>
                        <a:rPr/>
                        <m:t>At</m:t>
                      </m:r>
                      <m:r>
                        <m:rPr>
                          <m:nor/>
                        </m:rPr>
                        <a:rPr/>
                        <m:t> </m:t>
                      </m:r>
                      <m:r>
                        <m:rPr>
                          <m:nor/>
                        </m:rPr>
                        <a:rPr/>
                        <m:t>least</m:t>
                      </m:r>
                      <m:r>
                        <m:rPr>
                          <m:nor/>
                        </m:rPr>
                        <a:rPr/>
                        <m:t> </m:t>
                      </m:r>
                      <m:r>
                        <m:rPr>
                          <m:nor/>
                        </m:rPr>
                        <a:rPr/>
                        <m:t>one</m:t>
                      </m:r>
                      <m:r>
                        <m:rPr>
                          <m:nor/>
                        </m:rPr>
                        <a:rPr/>
                        <m:t> </m:t>
                      </m:r>
                      <m:r>
                        <m:rPr>
                          <m:nor/>
                        </m:rPr>
                        <a:rPr/>
                        <m:t>coefficient</m:t>
                      </m:r>
                      <m:r>
                        <m:rPr>
                          <m:nor/>
                        </m:rPr>
                        <a:rPr/>
                        <m:t> </m:t>
                      </m:r>
                      <m:r>
                        <m:rPr>
                          <m:nor/>
                        </m:rPr>
                        <a:rPr/>
                        <m:t>does</m:t>
                      </m:r>
                      <m:r>
                        <m:rPr>
                          <m:nor/>
                        </m:rPr>
                        <a:rPr/>
                        <m:t> </m:t>
                      </m:r>
                      <m:r>
                        <m:rPr>
                          <m:nor/>
                        </m:rPr>
                        <a:rPr/>
                        <m:t>not</m:t>
                      </m:r>
                      <m:r>
                        <m:rPr>
                          <m:nor/>
                        </m:rPr>
                        <a:rPr/>
                        <m:t> </m:t>
                      </m:r>
                      <m:r>
                        <m:rPr>
                          <m:nor/>
                        </m:rPr>
                        <a:rPr/>
                        <m:t>equal</m:t>
                      </m:r>
                      <m:r>
                        <m:rPr>
                          <m:nor/>
                        </m:rPr>
                        <a:rPr/>
                        <m:t> 0.</m:t>
                      </m:r>
                    </m:oMath>
                  </m:oMathPara>
                </a14:m>
                <a:endParaRPr sz="2800" dirty="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2</m:t>
                        </m:r>
                      </m:sub>
                    </m:sSub>
                  </m:oMath>
                </a14:m>
                <a:r>
                  <a:rPr sz="2800" dirty="0"/>
                  <a:t>, </a:t>
                </a:r>
                <a14:m>
                  <m:oMath xmlns:m="http://schemas.openxmlformats.org/officeDocument/2006/math">
                    <m:r>
                      <a:rPr>
                        <a:latin typeface="Cambria Math" panose="02040503050406030204" pitchFamily="18" charset="0"/>
                      </a:rPr>
                      <m:t>…</m:t>
                    </m:r>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𝛽</m:t>
                        </m:r>
                      </m:e>
                      <m:sub>
                        <m:r>
                          <a:rPr>
                            <a:latin typeface="Cambria Math" panose="02040503050406030204" pitchFamily="18" charset="0"/>
                          </a:rPr>
                          <m:t>𝑘</m:t>
                        </m:r>
                      </m:sub>
                    </m:sSub>
                  </m:oMath>
                </a14:m>
                <a:r>
                  <a:rPr sz="2800" dirty="0"/>
                  <a:t> are the coefficients of the explanatory variables, and</a:t>
                </a:r>
              </a:p>
              <a:p>
                <a14:m>
                  <m:oMath xmlns:m="http://schemas.openxmlformats.org/officeDocument/2006/math">
                    <m:r>
                      <a:rPr>
                        <a:latin typeface="Cambria Math" panose="02040503050406030204" pitchFamily="18" charset="0"/>
                      </a:rPr>
                      <m:t>𝑘</m:t>
                    </m:r>
                  </m:oMath>
                </a14:m>
                <a:r>
                  <a:rPr sz="2800" dirty="0"/>
                  <a:t> is the number of explanatory variables in the model.</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175722"/>
              </a:xfrm>
              <a:blipFill>
                <a:blip r:embed="rId2" cstate="print"/>
                <a:stretch>
                  <a:fillRect l="-1328" t="-1159" r="-221" b="-2029"/>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584922"/>
              </a:xfrm>
            </p:spPr>
            <p:txBody>
              <a:bodyPr>
                <a:normAutofit/>
              </a:bodyPr>
              <a:lstStyle/>
              <a:p>
                <a:pPr>
                  <a:defRPr sz="2800"/>
                </a:pPr>
                <a:r>
                  <a:rPr sz="2800"/>
                  <a:t>Conclusions Using </a:t>
                </a:r>
                <a14:m>
                  <m:oMath xmlns:m="http://schemas.openxmlformats.org/officeDocument/2006/math">
                    <m:r>
                      <a:rPr>
                        <a:latin typeface="Cambria Math" panose="02040503050406030204" pitchFamily="18" charset="0"/>
                      </a:rPr>
                      <m:t>𝑝</m:t>
                    </m:r>
                    <m:r>
                      <m:rPr>
                        <m:nor/>
                      </m:rPr>
                      <a:rPr/>
                      <m:t>‑</m:t>
                    </m:r>
                    <m:r>
                      <m:rPr>
                        <m:nor/>
                      </m:rPr>
                      <a:rPr/>
                      <m:t>Values</m:t>
                    </m:r>
                  </m:oMath>
                </a14:m>
                <a:endParaRPr sz="2800"/>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a:t>, then reject the null hypothesis.</a:t>
                </a:r>
              </a:p>
              <a:p>
                <a:pPr>
                  <a:defRPr sz="2800"/>
                </a:pPr>
                <a:r>
                  <a:rPr sz="280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a:t>, then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84922"/>
              </a:xfrm>
              <a:blipFill>
                <a:blip r:embed="rId2" cstate="print"/>
                <a:stretch>
                  <a:fillRect l="-1328" t="-3019" b="-7170"/>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12.4.1: Constructing and Analyzing a Multiple Regression Model</a:t>
            </a:r>
          </a:p>
        </p:txBody>
      </p:sp>
      <p:sp>
        <p:nvSpPr>
          <p:cNvPr id="3" name="Text Placeholder 2"/>
          <p:cNvSpPr>
            <a:spLocks noGrp="1"/>
          </p:cNvSpPr>
          <p:nvPr>
            <p:ph type="body" sz="quarter" idx="10"/>
          </p:nvPr>
        </p:nvSpPr>
        <p:spPr/>
        <p:txBody>
          <a:bodyPr>
            <a:normAutofit/>
          </a:bodyPr>
          <a:lstStyle/>
          <a:p>
            <a:r>
              <a:rPr sz="2800"/>
              <a:t>Construct and analyze a multiple regression equation for predicting a child's reading level based on the following sample data, which omits the variable of teacher's experience from the multiple regression model that we have been discussing. Use this new model to predict the reading level for a child who is </a:t>
            </a:r>
            <a:r>
              <a:rPr sz="2800">
                <a:latin typeface="Cambria Math"/>
              </a:rPr>
              <a:t>10</a:t>
            </a:r>
            <a:r>
              <a:rPr sz="2800"/>
              <a:t> years old and has parents with an average of </a:t>
            </a:r>
            <a:r>
              <a:rPr sz="2800">
                <a:latin typeface="Cambria Math"/>
              </a:rPr>
              <a:t>12.7</a:t>
            </a:r>
            <a:r>
              <a:rPr sz="2800"/>
              <a:t> years of education. Which of the two multiple regression models we built is better at predicting a child's reading level?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12.4.1: Constructing and Analyzing a Multiple Regression Model (cont.)</a:t>
            </a:r>
          </a:p>
        </p:txBody>
      </p:sp>
      <p:graphicFrame>
        <p:nvGraphicFramePr>
          <p:cNvPr id="3" name="Table Placeholder 2"/>
          <p:cNvGraphicFramePr>
            <a:graphicFrameLocks noGrp="1"/>
          </p:cNvGraphicFramePr>
          <p:nvPr>
            <p:ph type="tbl" sz="quarter" idx="10"/>
          </p:nvPr>
        </p:nvGraphicFramePr>
        <p:xfrm>
          <a:off x="457200" y="1105523"/>
          <a:ext cx="8229600" cy="445008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b="1"/>
                      </a:pP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b="1"/>
                      </a:pPr>
                      <a:r>
                        <a:rPr sz="1600">
                          <a:latin typeface="Cambria Math"/>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b="1"/>
                        <a:t>Child's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b="1"/>
                        <a:t>Parents'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b="1"/>
                        <a:t>Reading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pPr>
                      <a:r>
                        <a:rPr sz="1600">
                          <a:latin typeface="Cambria Math"/>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b="1"/>
                      </a:pPr>
                      <a:r>
                        <a:rPr sz="1600">
                          <a:latin typeface="Cambria Math"/>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pPr>
                      <a:r>
                        <a:rPr sz="1600">
                          <a:latin typeface="Cambria Math"/>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defRPr b="1"/>
                      </a:pPr>
                      <a:r>
                        <a:rPr sz="1600">
                          <a:latin typeface="Cambria Math"/>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defRPr b="1"/>
                      </a:pPr>
                      <a:r>
                        <a:rPr sz="1600">
                          <a:latin typeface="Cambria Math"/>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defRPr b="1"/>
                      </a:pPr>
                      <a:r>
                        <a:rPr sz="1600">
                          <a:latin typeface="Cambria Math"/>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defRPr b="1"/>
                      </a:pPr>
                      <a:r>
                        <a:rPr sz="1600">
                          <a:latin typeface="Cambria Math"/>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defRPr b="1"/>
                      </a:pPr>
                      <a:r>
                        <a:rPr sz="1600">
                          <a:latin typeface="Cambria Math"/>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defRPr b="1"/>
                      </a:pPr>
                      <a:r>
                        <a:rPr sz="1600">
                          <a:latin typeface="Cambria Math"/>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ctr">
                        <a:defRPr b="1"/>
                      </a:pPr>
                      <a:r>
                        <a:rPr sz="1600">
                          <a:latin typeface="Cambria Math"/>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sz="1600">
                          <a:latin typeface="Cambria Math"/>
                        </a:rPr>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12.4.1: Constructing and Analyzing a Multiple Regression Model (cont.)</a:t>
            </a:r>
          </a:p>
        </p:txBody>
      </p:sp>
      <p:sp>
        <p:nvSpPr>
          <p:cNvPr id="3" name="Text Placeholder 2"/>
          <p:cNvSpPr>
            <a:spLocks noGrp="1"/>
          </p:cNvSpPr>
          <p:nvPr>
            <p:ph type="body" sz="quarter" idx="10"/>
          </p:nvPr>
        </p:nvSpPr>
        <p:spPr/>
        <p:txBody>
          <a:bodyPr>
            <a:normAutofit/>
          </a:bodyPr>
          <a:lstStyle/>
          <a:p>
            <a:r>
              <a:rPr sz="2800" b="1"/>
              <a:t>Solution</a:t>
            </a:r>
          </a:p>
          <a:p>
            <a:r>
              <a:rPr sz="2800"/>
              <a:t>We will use Microsoft Excel to construct and analyze a multiple regression model for these data. Begin by entering the data as they appear in columns A, B, and C. Next, under the </a:t>
            </a:r>
            <a:r>
              <a:rPr sz="2800" b="1"/>
              <a:t>Data</a:t>
            </a:r>
            <a:r>
              <a:rPr sz="2800"/>
              <a:t> tab, choose </a:t>
            </a:r>
            <a:r>
              <a:rPr sz="2800" b="1"/>
              <a:t>Data Analysis</a:t>
            </a:r>
            <a:r>
              <a:rPr sz="2800"/>
              <a:t>. Select </a:t>
            </a:r>
            <a:r>
              <a:rPr sz="2800" b="1"/>
              <a:t>Regression</a:t>
            </a:r>
            <a:r>
              <a:rPr sz="2800"/>
              <a:t> from the options listed. Enter the necessary information into the Regression menu. Then click </a:t>
            </a:r>
            <a:r>
              <a:rPr sz="2800" b="1"/>
              <a:t>OK</a:t>
            </a:r>
            <a:r>
              <a:rPr sz="280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804122"/>
          </a:xfrm>
        </p:spPr>
        <p:txBody>
          <a:bodyPr>
            <a:normAutofit/>
          </a:bodyPr>
          <a:lstStyle/>
          <a:p>
            <a:r>
              <a:rPr sz="2800"/>
              <a:t>If Data Analysis does not appear in your Excel menu under the Data tab, you can easily add this function. For instructions please visit stat.hawkeslearning.com and navigate to </a:t>
            </a:r>
            <a:r>
              <a:rPr sz="2800" b="1"/>
              <a:t>Technology Instructions &gt; Getting Started</a:t>
            </a:r>
            <a:r>
              <a:rPr sz="2800"/>
              <a:t>.</a:t>
            </a:r>
          </a:p>
          <a:p>
            <a:r>
              <a:rPr sz="2800"/>
              <a:t>The output is shown in the following figure.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12.4.1: Constructing and Analyzing a Multiple Regression Model (cont.)</a:t>
            </a:r>
          </a:p>
        </p:txBody>
      </p:sp>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1316874647"/>
              </p:ext>
            </p:extLst>
          </p:nvPr>
        </p:nvGraphicFramePr>
        <p:xfrm>
          <a:off x="457200" y="1029286"/>
          <a:ext cx="8229600" cy="5011536"/>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56466">
                <a:tc>
                  <a:txBody>
                    <a:bodyPr/>
                    <a:lstStyle/>
                    <a:p>
                      <a:pPr algn="ctr">
                        <a:defRPr sz="1400"/>
                      </a:pPr>
                      <a:r>
                        <a:rPr sz="850" dirty="0"/>
                        <a:t>SUMMARY 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9363">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9363">
                <a:tc gridSpan="2">
                  <a:txBody>
                    <a:bodyPr/>
                    <a:lstStyle/>
                    <a:p>
                      <a:pPr algn="ctr">
                        <a:defRPr sz="1400"/>
                      </a:pPr>
                      <a:r>
                        <a:rPr sz="850"/>
                        <a:t>Regression Statistics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a:p>
                  </a:txBody>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9363">
                <a:tc>
                  <a:txBody>
                    <a:bodyPr/>
                    <a:lstStyle/>
                    <a:p>
                      <a:pPr algn="ctr">
                        <a:defRPr sz="1400"/>
                      </a:pPr>
                      <a:r>
                        <a:rPr sz="850"/>
                        <a:t>Multiple 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0.996468545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9363">
                <a:tc>
                  <a:txBody>
                    <a:bodyPr/>
                    <a:lstStyle/>
                    <a:p>
                      <a:pPr algn="ctr">
                        <a:defRPr sz="1400"/>
                      </a:pPr>
                      <a:r>
                        <a:rPr sz="850"/>
                        <a:t>R Square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0.992949561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6466">
                <a:tc>
                  <a:txBody>
                    <a:bodyPr/>
                    <a:lstStyle/>
                    <a:p>
                      <a:pPr algn="ctr">
                        <a:defRPr sz="1400"/>
                      </a:pPr>
                      <a:r>
                        <a:rPr sz="850"/>
                        <a:t>Adjusted R Square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0.990935149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6466">
                <a:tc>
                  <a:txBody>
                    <a:bodyPr/>
                    <a:lstStyle/>
                    <a:p>
                      <a:pPr algn="ctr">
                        <a:defRPr sz="1400"/>
                      </a:pPr>
                      <a:r>
                        <a:rPr sz="850"/>
                        <a:t>Standard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0.252102523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9363">
                <a:tc>
                  <a:txBody>
                    <a:bodyPr/>
                    <a:lstStyle/>
                    <a:p>
                      <a:pPr algn="ctr">
                        <a:defRPr sz="1400"/>
                      </a:pPr>
                      <a:r>
                        <a:rPr sz="850"/>
                        <a:t>Observations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9363">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19363">
                <a:tc>
                  <a:txBody>
                    <a:bodyPr/>
                    <a:lstStyle/>
                    <a:p>
                      <a:pPr algn="ctr">
                        <a:defRPr sz="1400"/>
                      </a:pPr>
                      <a:r>
                        <a:rPr sz="850"/>
                        <a:t>ANOVA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9363">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df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Significance 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9363">
                <a:tc>
                  <a:txBody>
                    <a:bodyPr/>
                    <a:lstStyle/>
                    <a:p>
                      <a:pPr algn="ctr">
                        <a:defRPr sz="1400"/>
                      </a:pPr>
                      <a:r>
                        <a:rPr sz="850"/>
                        <a:t>Regression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62.65611023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31.32805511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492.9229633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2.94277E−08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9363">
                <a:tc>
                  <a:txBody>
                    <a:bodyPr/>
                    <a:lstStyle/>
                    <a:p>
                      <a:pPr algn="ctr">
                        <a:defRPr sz="1400"/>
                      </a:pPr>
                      <a:r>
                        <a:rPr sz="850"/>
                        <a:t>Residual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0.444889774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0.063555682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9363">
                <a:tc>
                  <a:txBody>
                    <a:bodyPr/>
                    <a:lstStyle/>
                    <a:p>
                      <a:pPr algn="ctr">
                        <a:defRPr sz="1400"/>
                      </a:pPr>
                      <a:r>
                        <a:rPr sz="85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63.101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19363">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356466">
                <a:tc>
                  <a:txBody>
                    <a:bodyPr/>
                    <a:lstStyle/>
                    <a:p>
                      <a:pPr algn="ctr"/>
                      <a:endParaRPr sz="85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Coefficients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Standard Error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t Stat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Lower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Upper 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Lower 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Upper 95.0%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356466">
                <a:tc>
                  <a:txBody>
                    <a:bodyPr/>
                    <a:lstStyle/>
                    <a:p>
                      <a:pPr algn="ctr">
                        <a:defRPr sz="1400"/>
                      </a:pPr>
                      <a:r>
                        <a:rPr sz="850"/>
                        <a:t>Intercept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− 6.728743363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0.813242326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−8.27397093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7.34694E−05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−8.651755889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−4.805730837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−8.651755889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−4.805730837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19363">
                <a:tc>
                  <a:txBody>
                    <a:bodyPr/>
                    <a:lstStyle/>
                    <a:p>
                      <a:pPr algn="ctr">
                        <a:defRPr sz="1400"/>
                      </a:pPr>
                      <a:r>
                        <a:rPr sz="850"/>
                        <a:t>Child's 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0.901985643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0.029372093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30.70893285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1.00214E−08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0.832531679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0.971439607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0.832531679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0.971439607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356466">
                <a:tc>
                  <a:txBody>
                    <a:bodyPr/>
                    <a:lstStyle/>
                    <a:p>
                      <a:pPr algn="ctr">
                        <a:defRPr sz="1400"/>
                      </a:pPr>
                      <a:r>
                        <a:rPr sz="850"/>
                        <a:t>Parents'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0.197029939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0.050984389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3.864515026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0.006175322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0.076471015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0.317588862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a:t>0.076471015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400"/>
                      </a:pPr>
                      <a:r>
                        <a:rPr sz="850" dirty="0"/>
                        <a:t>0.317588862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1161</Words>
  <Application>Microsoft Office PowerPoint</Application>
  <PresentationFormat>On-screen Show (4:3)</PresentationFormat>
  <Paragraphs>153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Cambria Math</vt:lpstr>
      <vt:lpstr>Office Theme</vt:lpstr>
      <vt:lpstr>Section 12.4</vt:lpstr>
      <vt:lpstr>Multiple Regression Model</vt:lpstr>
      <vt:lpstr>Procedure: Null and Alternative Hypotheses for an ANOVA Test</vt:lpstr>
      <vt:lpstr>Memory Booster</vt:lpstr>
      <vt:lpstr>Example 12.4.1: Constructing and Analyzing a Multiple Regression Model</vt:lpstr>
      <vt:lpstr>Example 12.4.1: Constructing and Analyzing a Multiple Regression Model (cont.)</vt:lpstr>
      <vt:lpstr>Example 12.4.1: Constructing and Analyzing a Multiple Regression Model (cont.)</vt:lpstr>
      <vt:lpstr>Technology</vt:lpstr>
      <vt:lpstr>Example 12.4.1: Constructing and Analyzing a Multiple Regression Model (cont.)</vt:lpstr>
      <vt:lpstr>Example 12.4.1: Constructing and Analyzing a Multiple Regression Model (cont.)</vt:lpstr>
      <vt:lpstr>Example 12.4.1: Constructing and Analyzing a Multiple Regression Model (cont.)</vt:lpstr>
      <vt:lpstr>Example 12.4.1: Constructing and Analyzing a Multiple Regression Model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Vincent Cellini</cp:lastModifiedBy>
  <cp:revision>120</cp:revision>
  <dcterms:created xsi:type="dcterms:W3CDTF">2013-04-26T14:43:13Z</dcterms:created>
  <dcterms:modified xsi:type="dcterms:W3CDTF">2020-06-03T16:57:29Z</dcterms:modified>
</cp:coreProperties>
</file>