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6" r:id="rId11"/>
    <p:sldId id="306" r:id="rId12"/>
    <p:sldId id="267" r:id="rId13"/>
    <p:sldId id="268" r:id="rId14"/>
    <p:sldId id="269" r:id="rId15"/>
    <p:sldId id="271" r:id="rId16"/>
    <p:sldId id="272" r:id="rId17"/>
    <p:sldId id="273" r:id="rId18"/>
    <p:sldId id="275" r:id="rId19"/>
    <p:sldId id="277" r:id="rId20"/>
    <p:sldId id="278" r:id="rId21"/>
    <p:sldId id="279" r:id="rId22"/>
    <p:sldId id="280" r:id="rId23"/>
    <p:sldId id="281" r:id="rId24"/>
    <p:sldId id="282" r:id="rId25"/>
    <p:sldId id="284" r:id="rId26"/>
    <p:sldId id="285" r:id="rId27"/>
    <p:sldId id="287" r:id="rId28"/>
    <p:sldId id="288" r:id="rId29"/>
    <p:sldId id="289" r:id="rId30"/>
    <p:sldId id="290" r:id="rId31"/>
    <p:sldId id="291" r:id="rId32"/>
    <p:sldId id="292" r:id="rId33"/>
    <p:sldId id="293" r:id="rId34"/>
    <p:sldId id="294" r:id="rId35"/>
    <p:sldId id="295" r:id="rId36"/>
    <p:sldId id="298" r:id="rId37"/>
    <p:sldId id="299" r:id="rId38"/>
    <p:sldId id="300" r:id="rId39"/>
    <p:sldId id="301" r:id="rId40"/>
    <p:sldId id="302" r:id="rId41"/>
    <p:sldId id="303" r:id="rId42"/>
    <p:sldId id="304" r:id="rId43"/>
    <p:sldId id="305" r:id="rId44"/>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4" clrIdx="1">
    <p:extLst>
      <p:ext uri="{19B8F6BF-5375-455C-9EA6-DF929625EA0E}">
        <p15:presenceInfo xmlns:p15="http://schemas.microsoft.com/office/powerpoint/2012/main" userId="Allison Conger" providerId="None"/>
      </p:ext>
    </p:extLst>
  </p:cmAuthor>
  <p:cmAuthor id="2" name="Asha"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0" autoAdjust="0"/>
    <p:restoredTop sz="94660"/>
  </p:normalViewPr>
  <p:slideViewPr>
    <p:cSldViewPr>
      <p:cViewPr varScale="1">
        <p:scale>
          <a:sx n="87" d="100"/>
          <a:sy n="87" d="100"/>
        </p:scale>
        <p:origin x="138"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Frequency Distributions</a:t>
            </a:r>
          </a:p>
        </p:txBody>
      </p:sp>
      <p:sp>
        <p:nvSpPr>
          <p:cNvPr id="3" name="Title 2"/>
          <p:cNvSpPr>
            <a:spLocks noGrp="1"/>
          </p:cNvSpPr>
          <p:nvPr>
            <p:ph type="title"/>
          </p:nvPr>
        </p:nvSpPr>
        <p:spPr/>
        <p:txBody>
          <a:bodyPr/>
          <a:lstStyle/>
          <a:p>
            <a:r>
              <a:t>Section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2.1.1: Constructing a Frequency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45466"/>
                <a:ext cx="8229600" cy="4967067"/>
              </a:xfrm>
            </p:spPr>
            <p:txBody>
              <a:bodyPr>
                <a:noAutofit/>
              </a:bodyPr>
              <a:lstStyle/>
              <a:p>
                <a:r>
                  <a:rPr lang="en-US" sz="2000" b="1" dirty="0"/>
                  <a:t>Solution</a:t>
                </a:r>
              </a:p>
              <a:p>
                <a:r>
                  <a:rPr lang="en-US" sz="2000" dirty="0"/>
                  <a:t>Because we were told how many classes to include, we will begin with step 2 in the procedure by deciding on a class width. Subtract the lowest data value from the highest and divide by the number of classes, as shown below.</a:t>
                </a:r>
              </a:p>
              <a:p>
                <a:pPr algn="ctr">
                  <a:defRPr sz="2800"/>
                </a:pPr>
                <a14:m>
                  <m:oMathPara xmlns:m="http://schemas.openxmlformats.org/officeDocument/2006/math">
                    <m:oMathParaPr>
                      <m:jc m:val="centerGroup"/>
                    </m:oMathParaPr>
                    <m:oMath xmlns:m="http://schemas.openxmlformats.org/officeDocument/2006/math">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82</m:t>
                              </m:r>
                              <m:r>
                                <a:rPr lang="ar-AE" sz="2000">
                                  <a:latin typeface="Cambria Math" panose="02040503050406030204" pitchFamily="18" charset="0"/>
                                </a:rPr>
                                <m:t>,</m:t>
                              </m:r>
                              <m:r>
                                <a:rPr lang="ar-AE" sz="2000">
                                  <a:latin typeface="Cambria Math" panose="02040503050406030204" pitchFamily="18" charset="0"/>
                                </a:rPr>
                                <m:t>700</m:t>
                              </m:r>
                              <m:r>
                                <a:rPr lang="ar-AE" sz="2000">
                                  <a:latin typeface="Cambria Math" panose="02040503050406030204" pitchFamily="18" charset="0"/>
                                </a:rPr>
                                <m:t>−</m:t>
                              </m:r>
                              <m:r>
                                <a:rPr lang="ar-AE" sz="2000">
                                  <a:latin typeface="Cambria Math" panose="02040503050406030204" pitchFamily="18" charset="0"/>
                                </a:rPr>
                                <m:t>50</m:t>
                              </m:r>
                              <m:r>
                                <a:rPr lang="ar-AE" sz="2000">
                                  <a:latin typeface="Cambria Math" panose="02040503050406030204" pitchFamily="18" charset="0"/>
                                </a:rPr>
                                <m:t>,</m:t>
                              </m:r>
                              <m:r>
                                <a:rPr lang="ar-AE" sz="2000">
                                  <a:latin typeface="Cambria Math" panose="02040503050406030204" pitchFamily="18" charset="0"/>
                                </a:rPr>
                                <m:t>700</m:t>
                              </m:r>
                            </m:e>
                          </m:d>
                        </m:num>
                        <m:den>
                          <m:r>
                            <a:rPr lang="ar-AE" sz="2000">
                              <a:latin typeface="Cambria Math" panose="02040503050406030204" pitchFamily="18" charset="0"/>
                            </a:rPr>
                            <m:t>7</m:t>
                          </m:r>
                        </m:den>
                      </m:f>
                      <m:r>
                        <a:rPr lang="ar-AE" sz="2000">
                          <a:latin typeface="Cambria Math" panose="02040503050406030204" pitchFamily="18" charset="0"/>
                        </a:rPr>
                        <m:t>≈</m:t>
                      </m:r>
                      <m:r>
                        <a:rPr lang="ar-AE" sz="2000">
                          <a:latin typeface="Cambria Math" panose="02040503050406030204" pitchFamily="18" charset="0"/>
                        </a:rPr>
                        <m:t>4571</m:t>
                      </m:r>
                      <m:r>
                        <a:rPr lang="ar-AE" sz="2000">
                          <a:latin typeface="Cambria Math" panose="02040503050406030204" pitchFamily="18" charset="0"/>
                        </a:rPr>
                        <m:t>.</m:t>
                      </m:r>
                      <m:r>
                        <a:rPr lang="ar-AE" sz="2000">
                          <a:latin typeface="Cambria Math" panose="02040503050406030204" pitchFamily="18" charset="0"/>
                        </a:rPr>
                        <m:t>43</m:t>
                      </m:r>
                    </m:oMath>
                  </m:oMathPara>
                </a14:m>
                <a:endParaRPr lang="ar-AE" sz="2000" dirty="0"/>
              </a:p>
              <a:p>
                <a:pPr>
                  <a:defRPr sz="2800"/>
                </a:pPr>
                <a:r>
                  <a:rPr lang="en-US" sz="2000" dirty="0"/>
                  <a:t>This would give us a class width of approximately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4600</m:t>
                    </m:r>
                  </m:oMath>
                </a14:m>
                <a:r>
                  <a:rPr lang="en-US" sz="2000" dirty="0"/>
                  <a:t>. We will stop here and consider some options. Choosing a class width of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4600</m:t>
                    </m:r>
                  </m:oMath>
                </a14:m>
                <a:r>
                  <a:rPr lang="en-US" sz="2000" dirty="0"/>
                  <a:t> does seem perfectly reasonable from a theoretical point of view. However, one should consider the impression created by having salaries grouped in intervals of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4600</m:t>
                    </m:r>
                  </m:oMath>
                </a14:m>
                <a:r>
                  <a:rPr lang="en-US" sz="2000" dirty="0"/>
                  <a:t>. Can you imagine presenting this data to a client? Instead, it would be more reasonable to round this number. We can round up and group salaries by intervals of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5</m:t>
                    </m:r>
                    <m:r>
                      <a:rPr lang="en-US" sz="2000">
                        <a:latin typeface="Cambria Math" panose="02040503050406030204" pitchFamily="18" charset="0"/>
                      </a:rPr>
                      <m:t>,</m:t>
                    </m:r>
                    <m:r>
                      <a:rPr lang="en-US" sz="2000">
                        <a:latin typeface="Cambria Math" panose="02040503050406030204" pitchFamily="18" charset="0"/>
                      </a:rPr>
                      <m:t>000</m:t>
                    </m:r>
                  </m:oMath>
                </a14:m>
                <a:r>
                  <a:rPr lang="en-US" sz="2000" dirty="0"/>
                  <a:t> so that the seven classes will include all of the data. Therefore, we will choose our class width to be </a:t>
                </a:r>
                <a14:m>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5</m:t>
                    </m:r>
                    <m:r>
                      <a:rPr lang="en-US" sz="2000">
                        <a:latin typeface="Cambria Math" panose="02040503050406030204" pitchFamily="18" charset="0"/>
                      </a:rPr>
                      <m:t>,</m:t>
                    </m:r>
                    <m:r>
                      <a:rPr lang="en-US" sz="2000">
                        <a:latin typeface="Cambria Math" panose="02040503050406030204" pitchFamily="18" charset="0"/>
                      </a:rPr>
                      <m:t>000</m:t>
                    </m:r>
                  </m:oMath>
                </a14:m>
                <a:r>
                  <a:rPr lang="en-US" sz="20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45466"/>
                <a:ext cx="8229600" cy="4967067"/>
              </a:xfrm>
              <a:blipFill>
                <a:blip r:embed="rId2" cstate="print"/>
                <a:stretch>
                  <a:fillRect l="-741" t="-61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2.1.1: Constructing a Frequency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45466"/>
                <a:ext cx="8229600" cy="5150534"/>
              </a:xfrm>
            </p:spPr>
            <p:txBody>
              <a:bodyPr>
                <a:noAutofit/>
              </a:bodyPr>
              <a:lstStyle/>
              <a:p>
                <a:pPr>
                  <a:defRPr sz="2800"/>
                </a:pPr>
                <a:r>
                  <a:rPr lang="en-US" sz="2000" dirty="0"/>
                  <a:t>Next, we need to choose a starting point for the classes, that is, the first lower class limit. One should always first consider using the smallest data value for the beginning point. In this case, if we choose the smallest salary, we would be starting the first class at </a:t>
                </a:r>
                <a14:m>
                  <m:oMath xmlns:m="http://schemas.openxmlformats.org/officeDocument/2006/math">
                    <m:r>
                      <a:rPr lang="en-US" sz="2000">
                        <a:latin typeface="Cambria Math" panose="02040503050406030204" pitchFamily="18" charset="0"/>
                      </a:rPr>
                      <m:t>$50,700</m:t>
                    </m:r>
                  </m:oMath>
                </a14:m>
                <a:r>
                  <a:rPr lang="en-US" sz="2000" dirty="0"/>
                  <a:t> with a width of </a:t>
                </a:r>
                <a14:m>
                  <m:oMath xmlns:m="http://schemas.openxmlformats.org/officeDocument/2006/math">
                    <m:r>
                      <a:rPr lang="en-US" sz="2000">
                        <a:latin typeface="Cambria Math" panose="02040503050406030204" pitchFamily="18" charset="0"/>
                      </a:rPr>
                      <m:t>$5,000</m:t>
                    </m:r>
                  </m:oMath>
                </a14:m>
                <a:r>
                  <a:rPr lang="en-US" sz="2000" dirty="0"/>
                  <a:t>. However, given that we’ve chosen a class width of </a:t>
                </a:r>
                <a14:m>
                  <m:oMath xmlns:m="http://schemas.openxmlformats.org/officeDocument/2006/math">
                    <m:r>
                      <a:rPr lang="en-US" sz="2000">
                        <a:latin typeface="Cambria Math" panose="02040503050406030204" pitchFamily="18" charset="0"/>
                      </a:rPr>
                      <m:t>$5,000</m:t>
                    </m:r>
                  </m:oMath>
                </a14:m>
                <a:r>
                  <a:rPr lang="en-US" sz="2000" dirty="0"/>
                  <a:t>, it is more natural to begin the first class at </a:t>
                </a:r>
                <a14:m>
                  <m:oMath xmlns:m="http://schemas.openxmlformats.org/officeDocument/2006/math">
                    <m:r>
                      <a:rPr lang="en-US" sz="2000">
                        <a:latin typeface="Cambria Math" panose="02040503050406030204" pitchFamily="18" charset="0"/>
                      </a:rPr>
                      <m:t>$50,000</m:t>
                    </m:r>
                  </m:oMath>
                </a14:m>
                <a:r>
                  <a:rPr lang="en-US" sz="2000" dirty="0"/>
                  <a:t>.</a:t>
                </a:r>
              </a:p>
              <a:p>
                <a:pPr>
                  <a:defRPr sz="2800"/>
                </a:pPr>
                <a:r>
                  <a:rPr lang="en-US" sz="2000" dirty="0"/>
                  <a:t>Now let’s continue with step 3 by identifying all of the class limits. Adding the class width of </a:t>
                </a:r>
                <a14:m>
                  <m:oMath xmlns:m="http://schemas.openxmlformats.org/officeDocument/2006/math">
                    <m:r>
                      <a:rPr lang="en-US" sz="2000">
                        <a:latin typeface="Cambria Math" panose="02040503050406030204" pitchFamily="18" charset="0"/>
                      </a:rPr>
                      <m:t>$5,000</m:t>
                    </m:r>
                  </m:oMath>
                </a14:m>
                <a:r>
                  <a:rPr lang="en-US" sz="2000" dirty="0"/>
                  <a:t> to </a:t>
                </a:r>
                <a14:m>
                  <m:oMath xmlns:m="http://schemas.openxmlformats.org/officeDocument/2006/math">
                    <m:r>
                      <a:rPr lang="en-US" sz="2000">
                        <a:latin typeface="Cambria Math" panose="02040503050406030204" pitchFamily="18" charset="0"/>
                      </a:rPr>
                      <m:t>$50,000</m:t>
                    </m:r>
                  </m:oMath>
                </a14:m>
                <a:r>
                  <a:rPr lang="en-US" sz="2000" dirty="0"/>
                  <a:t>, we obtain a second lower class limit of </a:t>
                </a:r>
                <a14:m>
                  <m:oMath xmlns:m="http://schemas.openxmlformats.org/officeDocument/2006/math">
                    <m:r>
                      <a:rPr lang="en-US" sz="2000">
                        <a:latin typeface="Cambria Math" panose="02040503050406030204" pitchFamily="18" charset="0"/>
                      </a:rPr>
                      <m:t>$55,000</m:t>
                    </m:r>
                  </m:oMath>
                </a14:m>
                <a:r>
                  <a:rPr lang="en-US" sz="2000" dirty="0"/>
                  <a:t>. The next lower limit is found by adding </a:t>
                </a:r>
                <a14:m>
                  <m:oMath xmlns:m="http://schemas.openxmlformats.org/officeDocument/2006/math">
                    <m:r>
                      <a:rPr lang="en-US" sz="2000">
                        <a:latin typeface="Cambria Math" panose="02040503050406030204" pitchFamily="18" charset="0"/>
                      </a:rPr>
                      <m:t>$5,000</m:t>
                    </m:r>
                  </m:oMath>
                </a14:m>
                <a:r>
                  <a:rPr lang="en-US" sz="2000" dirty="0"/>
                  <a:t> to </a:t>
                </a:r>
                <a14:m>
                  <m:oMath xmlns:m="http://schemas.openxmlformats.org/officeDocument/2006/math">
                    <m:r>
                      <a:rPr lang="en-US" sz="2000">
                        <a:latin typeface="Cambria Math" panose="02040503050406030204" pitchFamily="18" charset="0"/>
                      </a:rPr>
                      <m:t>$55,000</m:t>
                    </m:r>
                  </m:oMath>
                </a14:m>
                <a:r>
                  <a:rPr lang="en-US" sz="2000" dirty="0"/>
                  <a:t>. We continue in this fashion until we have seven lower class limits, one for each of our seven classes.</a:t>
                </a:r>
              </a:p>
              <a:p>
                <a:r>
                  <a:rPr lang="en-US" sz="2000" dirty="0"/>
                  <a:t>Finally, we need to determine appropriate upper class limits. Again, be reasonable. Remember, too, that the classes are not allowed to overlap. Because the data are in whole dollar amounts, it makes sense to choose upper class limits that are one dollar less than the next lower limit. The classes we have come up with are as follows.</a:t>
                </a:r>
              </a:p>
              <a:p>
                <a:endParaRPr sz="1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45466"/>
                <a:ext cx="8229600" cy="5150534"/>
              </a:xfrm>
              <a:blipFill>
                <a:blip r:embed="rId2" cstate="print"/>
                <a:stretch>
                  <a:fillRect l="-741" t="-592" r="-1333" b="-947"/>
                </a:stretch>
              </a:blipFill>
            </p:spPr>
            <p:txBody>
              <a:bodyPr/>
              <a:lstStyle/>
              <a:p>
                <a:r>
                  <a:rPr lang="en-US">
                    <a:noFill/>
                  </a:rPr>
                  <a:t> </a:t>
                </a:r>
              </a:p>
            </p:txBody>
          </p:sp>
        </mc:Fallback>
      </mc:AlternateContent>
    </p:spTree>
    <p:extLst>
      <p:ext uri="{BB962C8B-B14F-4D97-AF65-F5344CB8AC3E}">
        <p14:creationId xmlns:p14="http://schemas.microsoft.com/office/powerpoint/2010/main" val="188387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2.1.1: Constructing a Frequency Distribution (cont.)</a:t>
            </a:r>
          </a:p>
        </p:txBody>
      </p:sp>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Highest Early-Career Salaries with a Bachelor’s Degree</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a:t>
                      </a:r>
                    </a:p>
                  </a:txBody>
                  <a:tcPr/>
                </a:tc>
                <a:tc>
                  <a:txBody>
                    <a:bodyPr/>
                    <a:lstStyle/>
                    <a:p>
                      <a:pPr algn="ctr">
                        <a:defRPr sz="1800" b="1"/>
                      </a:pPr>
                      <a:r>
                        <a:t>Frequency</a:t>
                      </a:r>
                    </a:p>
                  </a:txBody>
                  <a:tcPr/>
                </a:tc>
                <a:extLst>
                  <a:ext uri="{0D108BD9-81ED-4DB2-BD59-A6C34878D82A}">
                    <a16:rowId xmlns:a16="http://schemas.microsoft.com/office/drawing/2014/main" val="10001"/>
                  </a:ext>
                </a:extLst>
              </a:tr>
              <a:tr h="370840">
                <a:tc>
                  <a:txBody>
                    <a:bodyPr/>
                    <a:lstStyle/>
                    <a:p>
                      <a:pPr algn="ctr"/>
                      <a:r>
                        <a:rPr sz="1800">
                          <a:latin typeface="Cambria Math"/>
                        </a:rPr>
                        <a:t>50,000</a:t>
                      </a:r>
                      <a:r>
                        <a:rPr sz="1800"/>
                        <a:t> ‐ </a:t>
                      </a:r>
                      <a:r>
                        <a:rPr sz="1800">
                          <a:latin typeface="Cambria Math"/>
                        </a:rPr>
                        <a:t>54,999</a:t>
                      </a:r>
                    </a:p>
                  </a:txBody>
                  <a:tcPr/>
                </a:tc>
                <a:tc>
                  <a:txBody>
                    <a:bodyPr/>
                    <a:lstStyle/>
                    <a:p>
                      <a:pPr algn="ctr"/>
                      <a:endParaRPr/>
                    </a:p>
                  </a:txBody>
                  <a:tcPr/>
                </a:tc>
                <a:extLst>
                  <a:ext uri="{0D108BD9-81ED-4DB2-BD59-A6C34878D82A}">
                    <a16:rowId xmlns:a16="http://schemas.microsoft.com/office/drawing/2014/main" val="10002"/>
                  </a:ext>
                </a:extLst>
              </a:tr>
              <a:tr h="370840">
                <a:tc>
                  <a:txBody>
                    <a:bodyPr/>
                    <a:lstStyle/>
                    <a:p>
                      <a:pPr algn="ctr"/>
                      <a:r>
                        <a:rPr sz="1800">
                          <a:latin typeface="Cambria Math"/>
                        </a:rPr>
                        <a:t>55,000</a:t>
                      </a:r>
                      <a:r>
                        <a:rPr sz="1800"/>
                        <a:t> ‐ </a:t>
                      </a:r>
                      <a:r>
                        <a:rPr sz="1800">
                          <a:latin typeface="Cambria Math"/>
                        </a:rPr>
                        <a:t>59,999</a:t>
                      </a:r>
                    </a:p>
                  </a:txBody>
                  <a:tcPr/>
                </a:tc>
                <a:tc>
                  <a:txBody>
                    <a:bodyPr/>
                    <a:lstStyle/>
                    <a:p>
                      <a:pPr algn="ctr"/>
                      <a:endParaRPr/>
                    </a:p>
                  </a:txBody>
                  <a:tcPr/>
                </a:tc>
                <a:extLst>
                  <a:ext uri="{0D108BD9-81ED-4DB2-BD59-A6C34878D82A}">
                    <a16:rowId xmlns:a16="http://schemas.microsoft.com/office/drawing/2014/main" val="10003"/>
                  </a:ext>
                </a:extLst>
              </a:tr>
              <a:tr h="370840">
                <a:tc>
                  <a:txBody>
                    <a:bodyPr/>
                    <a:lstStyle/>
                    <a:p>
                      <a:pPr algn="ctr"/>
                      <a:r>
                        <a:rPr sz="1800">
                          <a:latin typeface="Cambria Math"/>
                        </a:rPr>
                        <a:t>60,000</a:t>
                      </a:r>
                      <a:r>
                        <a:rPr sz="1800"/>
                        <a:t> ‐ </a:t>
                      </a:r>
                      <a:r>
                        <a:rPr sz="1800">
                          <a:latin typeface="Cambria Math"/>
                        </a:rPr>
                        <a:t>64,999</a:t>
                      </a:r>
                    </a:p>
                  </a:txBody>
                  <a:tcPr/>
                </a:tc>
                <a:tc>
                  <a:txBody>
                    <a:bodyPr/>
                    <a:lstStyle/>
                    <a:p>
                      <a:pPr algn="ctr"/>
                      <a:endParaRPr/>
                    </a:p>
                  </a:txBody>
                  <a:tcPr/>
                </a:tc>
                <a:extLst>
                  <a:ext uri="{0D108BD9-81ED-4DB2-BD59-A6C34878D82A}">
                    <a16:rowId xmlns:a16="http://schemas.microsoft.com/office/drawing/2014/main" val="10004"/>
                  </a:ext>
                </a:extLst>
              </a:tr>
              <a:tr h="370840">
                <a:tc>
                  <a:txBody>
                    <a:bodyPr/>
                    <a:lstStyle/>
                    <a:p>
                      <a:pPr algn="ctr"/>
                      <a:r>
                        <a:rPr sz="1800">
                          <a:latin typeface="Cambria Math"/>
                        </a:rPr>
                        <a:t>65,000</a:t>
                      </a:r>
                      <a:r>
                        <a:rPr sz="1800"/>
                        <a:t> ‐ </a:t>
                      </a:r>
                      <a:r>
                        <a:rPr sz="1800">
                          <a:latin typeface="Cambria Math"/>
                        </a:rPr>
                        <a:t>69,999</a:t>
                      </a:r>
                    </a:p>
                  </a:txBody>
                  <a:tcPr/>
                </a:tc>
                <a:tc>
                  <a:txBody>
                    <a:bodyPr/>
                    <a:lstStyle/>
                    <a:p>
                      <a:pPr algn="ctr"/>
                      <a:endParaRPr/>
                    </a:p>
                  </a:txBody>
                  <a:tcPr/>
                </a:tc>
                <a:extLst>
                  <a:ext uri="{0D108BD9-81ED-4DB2-BD59-A6C34878D82A}">
                    <a16:rowId xmlns:a16="http://schemas.microsoft.com/office/drawing/2014/main" val="10005"/>
                  </a:ext>
                </a:extLst>
              </a:tr>
              <a:tr h="370840">
                <a:tc>
                  <a:txBody>
                    <a:bodyPr/>
                    <a:lstStyle/>
                    <a:p>
                      <a:pPr algn="ctr"/>
                      <a:r>
                        <a:rPr sz="1800">
                          <a:latin typeface="Cambria Math"/>
                        </a:rPr>
                        <a:t>70,000</a:t>
                      </a:r>
                      <a:r>
                        <a:rPr sz="1800"/>
                        <a:t> ‐ </a:t>
                      </a:r>
                      <a:r>
                        <a:rPr sz="1800">
                          <a:latin typeface="Cambria Math"/>
                        </a:rPr>
                        <a:t>74,999</a:t>
                      </a:r>
                    </a:p>
                  </a:txBody>
                  <a:tcPr/>
                </a:tc>
                <a:tc>
                  <a:txBody>
                    <a:bodyPr/>
                    <a:lstStyle/>
                    <a:p>
                      <a:pPr algn="ctr"/>
                      <a:endParaRPr/>
                    </a:p>
                  </a:txBody>
                  <a:tcPr/>
                </a:tc>
                <a:extLst>
                  <a:ext uri="{0D108BD9-81ED-4DB2-BD59-A6C34878D82A}">
                    <a16:rowId xmlns:a16="http://schemas.microsoft.com/office/drawing/2014/main" val="10006"/>
                  </a:ext>
                </a:extLst>
              </a:tr>
              <a:tr h="370840">
                <a:tc>
                  <a:txBody>
                    <a:bodyPr/>
                    <a:lstStyle/>
                    <a:p>
                      <a:pPr algn="ctr"/>
                      <a:r>
                        <a:rPr sz="1800">
                          <a:latin typeface="Cambria Math"/>
                        </a:rPr>
                        <a:t>75,000</a:t>
                      </a:r>
                      <a:r>
                        <a:rPr sz="1800"/>
                        <a:t> ‐ </a:t>
                      </a:r>
                      <a:r>
                        <a:rPr sz="1800">
                          <a:latin typeface="Cambria Math"/>
                        </a:rPr>
                        <a:t>79,999</a:t>
                      </a:r>
                    </a:p>
                  </a:txBody>
                  <a:tcPr/>
                </a:tc>
                <a:tc>
                  <a:txBody>
                    <a:bodyPr/>
                    <a:lstStyle/>
                    <a:p>
                      <a:pPr algn="ctr"/>
                      <a:endParaRPr/>
                    </a:p>
                  </a:txBody>
                  <a:tcPr/>
                </a:tc>
                <a:extLst>
                  <a:ext uri="{0D108BD9-81ED-4DB2-BD59-A6C34878D82A}">
                    <a16:rowId xmlns:a16="http://schemas.microsoft.com/office/drawing/2014/main" val="10007"/>
                  </a:ext>
                </a:extLst>
              </a:tr>
              <a:tr h="370840">
                <a:tc>
                  <a:txBody>
                    <a:bodyPr/>
                    <a:lstStyle/>
                    <a:p>
                      <a:pPr algn="ctr"/>
                      <a:r>
                        <a:rPr sz="1800">
                          <a:latin typeface="Cambria Math"/>
                        </a:rPr>
                        <a:t>80,000</a:t>
                      </a:r>
                      <a:r>
                        <a:rPr sz="1800"/>
                        <a:t> ‐ </a:t>
                      </a:r>
                      <a:r>
                        <a:rPr sz="1800">
                          <a:latin typeface="Cambria Math"/>
                        </a:rPr>
                        <a:t>84,999</a:t>
                      </a:r>
                    </a:p>
                  </a:txBody>
                  <a:tcPr/>
                </a:tc>
                <a:tc>
                  <a:txBody>
                    <a:bodyPr/>
                    <a:lstStyle/>
                    <a:p>
                      <a:pPr algn="ctr"/>
                      <a:endParaRP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2.1.1: Constructing a Frequency Distribution (cont.)</a:t>
            </a:r>
          </a:p>
        </p:txBody>
      </p:sp>
      <p:sp>
        <p:nvSpPr>
          <p:cNvPr id="3" name="Text Placeholder 2"/>
          <p:cNvSpPr>
            <a:spLocks noGrp="1"/>
          </p:cNvSpPr>
          <p:nvPr>
            <p:ph type="body" sz="quarter" idx="10"/>
          </p:nvPr>
        </p:nvSpPr>
        <p:spPr/>
        <p:txBody>
          <a:bodyPr>
            <a:normAutofit/>
          </a:bodyPr>
          <a:lstStyle/>
          <a:p>
            <a:r>
              <a:rPr sz="2800"/>
              <a:t>Step 4 is where we tabulate the number of data values that occur in each class. This produces the following frequency table.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2.1.1: Constructing a Frequency Distribution (cont.)</a:t>
            </a:r>
          </a:p>
        </p:txBody>
      </p:sp>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Highest Early-Career Salaries with a Bachelor’s Degree</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a:t>
                      </a:r>
                    </a:p>
                  </a:txBody>
                  <a:tcPr/>
                </a:tc>
                <a:tc>
                  <a:txBody>
                    <a:bodyPr/>
                    <a:lstStyle/>
                    <a:p>
                      <a:pPr algn="ctr">
                        <a:defRPr sz="1800" b="1"/>
                      </a:pPr>
                      <a:r>
                        <a:t>Frequency</a:t>
                      </a:r>
                    </a:p>
                  </a:txBody>
                  <a:tcPr/>
                </a:tc>
                <a:extLst>
                  <a:ext uri="{0D108BD9-81ED-4DB2-BD59-A6C34878D82A}">
                    <a16:rowId xmlns:a16="http://schemas.microsoft.com/office/drawing/2014/main" val="10001"/>
                  </a:ext>
                </a:extLst>
              </a:tr>
              <a:tr h="370840">
                <a:tc>
                  <a:txBody>
                    <a:bodyPr/>
                    <a:lstStyle/>
                    <a:p>
                      <a:pPr algn="ctr"/>
                      <a:r>
                        <a:rPr sz="1800">
                          <a:latin typeface="Cambria Math"/>
                        </a:rPr>
                        <a:t>50,000</a:t>
                      </a:r>
                      <a:r>
                        <a:rPr sz="1800"/>
                        <a:t> ‐ </a:t>
                      </a:r>
                      <a:r>
                        <a:rPr sz="1800">
                          <a:latin typeface="Cambria Math"/>
                        </a:rPr>
                        <a:t>54,999</a:t>
                      </a:r>
                    </a:p>
                  </a:txBody>
                  <a:tcPr/>
                </a:tc>
                <a:tc>
                  <a:txBody>
                    <a:bodyPr/>
                    <a:lstStyle/>
                    <a:p>
                      <a:pPr algn="ctr"/>
                      <a:r>
                        <a:rPr sz="1800">
                          <a:latin typeface="Cambria Math"/>
                        </a:rPr>
                        <a:t>3</a:t>
                      </a:r>
                    </a:p>
                  </a:txBody>
                  <a:tcPr/>
                </a:tc>
                <a:extLst>
                  <a:ext uri="{0D108BD9-81ED-4DB2-BD59-A6C34878D82A}">
                    <a16:rowId xmlns:a16="http://schemas.microsoft.com/office/drawing/2014/main" val="10002"/>
                  </a:ext>
                </a:extLst>
              </a:tr>
              <a:tr h="370840">
                <a:tc>
                  <a:txBody>
                    <a:bodyPr/>
                    <a:lstStyle/>
                    <a:p>
                      <a:pPr algn="ctr"/>
                      <a:r>
                        <a:rPr sz="1800">
                          <a:latin typeface="Cambria Math"/>
                        </a:rPr>
                        <a:t>55,000</a:t>
                      </a:r>
                      <a:r>
                        <a:rPr sz="1800"/>
                        <a:t> ‐ </a:t>
                      </a:r>
                      <a:r>
                        <a:rPr sz="1800">
                          <a:latin typeface="Cambria Math"/>
                        </a:rPr>
                        <a:t>59,999</a:t>
                      </a:r>
                    </a:p>
                  </a:txBody>
                  <a:tcPr/>
                </a:tc>
                <a:tc>
                  <a:txBody>
                    <a:bodyPr/>
                    <a:lstStyle/>
                    <a:p>
                      <a:pPr algn="ctr"/>
                      <a:r>
                        <a:rPr sz="1800">
                          <a:latin typeface="Cambria Math"/>
                        </a:rPr>
                        <a:t>0</a:t>
                      </a:r>
                    </a:p>
                  </a:txBody>
                  <a:tcPr/>
                </a:tc>
                <a:extLst>
                  <a:ext uri="{0D108BD9-81ED-4DB2-BD59-A6C34878D82A}">
                    <a16:rowId xmlns:a16="http://schemas.microsoft.com/office/drawing/2014/main" val="10003"/>
                  </a:ext>
                </a:extLst>
              </a:tr>
              <a:tr h="370840">
                <a:tc>
                  <a:txBody>
                    <a:bodyPr/>
                    <a:lstStyle/>
                    <a:p>
                      <a:pPr algn="ctr"/>
                      <a:r>
                        <a:rPr sz="1800">
                          <a:latin typeface="Cambria Math"/>
                        </a:rPr>
                        <a:t>60,000</a:t>
                      </a:r>
                      <a:r>
                        <a:rPr sz="1800"/>
                        <a:t> ‐ </a:t>
                      </a:r>
                      <a:r>
                        <a:rPr sz="1800">
                          <a:latin typeface="Cambria Math"/>
                        </a:rPr>
                        <a:t>64,999</a:t>
                      </a:r>
                    </a:p>
                  </a:txBody>
                  <a:tcPr/>
                </a:tc>
                <a:tc>
                  <a:txBody>
                    <a:bodyPr/>
                    <a:lstStyle/>
                    <a:p>
                      <a:pPr algn="ctr"/>
                      <a:r>
                        <a:rPr sz="1800">
                          <a:latin typeface="Cambria Math"/>
                        </a:rPr>
                        <a:t>6</a:t>
                      </a:r>
                    </a:p>
                  </a:txBody>
                  <a:tcPr/>
                </a:tc>
                <a:extLst>
                  <a:ext uri="{0D108BD9-81ED-4DB2-BD59-A6C34878D82A}">
                    <a16:rowId xmlns:a16="http://schemas.microsoft.com/office/drawing/2014/main" val="10004"/>
                  </a:ext>
                </a:extLst>
              </a:tr>
              <a:tr h="370840">
                <a:tc>
                  <a:txBody>
                    <a:bodyPr/>
                    <a:lstStyle/>
                    <a:p>
                      <a:pPr algn="ctr"/>
                      <a:r>
                        <a:rPr sz="1800">
                          <a:latin typeface="Cambria Math"/>
                        </a:rPr>
                        <a:t>65,000</a:t>
                      </a:r>
                      <a:r>
                        <a:rPr sz="1800"/>
                        <a:t> ‐ </a:t>
                      </a:r>
                      <a:r>
                        <a:rPr sz="1800">
                          <a:latin typeface="Cambria Math"/>
                        </a:rPr>
                        <a:t>69,999</a:t>
                      </a:r>
                    </a:p>
                  </a:txBody>
                  <a:tcPr/>
                </a:tc>
                <a:tc>
                  <a:txBody>
                    <a:bodyPr/>
                    <a:lstStyle/>
                    <a:p>
                      <a:pPr algn="ctr"/>
                      <a:r>
                        <a:rPr sz="1800">
                          <a:latin typeface="Cambria Math"/>
                        </a:rPr>
                        <a:t>4</a:t>
                      </a:r>
                    </a:p>
                  </a:txBody>
                  <a:tcPr/>
                </a:tc>
                <a:extLst>
                  <a:ext uri="{0D108BD9-81ED-4DB2-BD59-A6C34878D82A}">
                    <a16:rowId xmlns:a16="http://schemas.microsoft.com/office/drawing/2014/main" val="10005"/>
                  </a:ext>
                </a:extLst>
              </a:tr>
              <a:tr h="370840">
                <a:tc>
                  <a:txBody>
                    <a:bodyPr/>
                    <a:lstStyle/>
                    <a:p>
                      <a:pPr algn="ctr"/>
                      <a:r>
                        <a:rPr sz="1800">
                          <a:latin typeface="Cambria Math"/>
                        </a:rPr>
                        <a:t>70,000</a:t>
                      </a:r>
                      <a:r>
                        <a:rPr sz="1800"/>
                        <a:t> ‐ </a:t>
                      </a:r>
                      <a:r>
                        <a:rPr sz="1800">
                          <a:latin typeface="Cambria Math"/>
                        </a:rPr>
                        <a:t>74,999</a:t>
                      </a:r>
                    </a:p>
                  </a:txBody>
                  <a:tcPr/>
                </a:tc>
                <a:tc>
                  <a:txBody>
                    <a:bodyPr/>
                    <a:lstStyle/>
                    <a:p>
                      <a:pPr algn="ctr"/>
                      <a:r>
                        <a:rPr sz="1800">
                          <a:latin typeface="Cambria Math"/>
                        </a:rPr>
                        <a:t>10</a:t>
                      </a:r>
                    </a:p>
                  </a:txBody>
                  <a:tcPr/>
                </a:tc>
                <a:extLst>
                  <a:ext uri="{0D108BD9-81ED-4DB2-BD59-A6C34878D82A}">
                    <a16:rowId xmlns:a16="http://schemas.microsoft.com/office/drawing/2014/main" val="10006"/>
                  </a:ext>
                </a:extLst>
              </a:tr>
              <a:tr h="370840">
                <a:tc>
                  <a:txBody>
                    <a:bodyPr/>
                    <a:lstStyle/>
                    <a:p>
                      <a:pPr algn="ctr"/>
                      <a:r>
                        <a:rPr sz="1800">
                          <a:latin typeface="Cambria Math"/>
                        </a:rPr>
                        <a:t>75,000</a:t>
                      </a:r>
                      <a:r>
                        <a:rPr sz="1800"/>
                        <a:t> ‐ </a:t>
                      </a:r>
                      <a:r>
                        <a:rPr sz="1800">
                          <a:latin typeface="Cambria Math"/>
                        </a:rPr>
                        <a:t>79,999</a:t>
                      </a:r>
                    </a:p>
                  </a:txBody>
                  <a:tcPr/>
                </a:tc>
                <a:tc>
                  <a:txBody>
                    <a:bodyPr/>
                    <a:lstStyle/>
                    <a:p>
                      <a:pPr algn="ctr"/>
                      <a:r>
                        <a:rPr sz="1800">
                          <a:latin typeface="Cambria Math"/>
                        </a:rPr>
                        <a:t>1</a:t>
                      </a:r>
                    </a:p>
                  </a:txBody>
                  <a:tcPr/>
                </a:tc>
                <a:extLst>
                  <a:ext uri="{0D108BD9-81ED-4DB2-BD59-A6C34878D82A}">
                    <a16:rowId xmlns:a16="http://schemas.microsoft.com/office/drawing/2014/main" val="10007"/>
                  </a:ext>
                </a:extLst>
              </a:tr>
              <a:tr h="370840">
                <a:tc>
                  <a:txBody>
                    <a:bodyPr/>
                    <a:lstStyle/>
                    <a:p>
                      <a:pPr algn="ctr"/>
                      <a:r>
                        <a:rPr sz="1800">
                          <a:latin typeface="Cambria Math"/>
                        </a:rPr>
                        <a:t>80,000</a:t>
                      </a:r>
                      <a:r>
                        <a:rPr sz="1800"/>
                        <a:t> ‐ </a:t>
                      </a:r>
                      <a:r>
                        <a:rPr sz="1800">
                          <a:latin typeface="Cambria Math"/>
                        </a:rPr>
                        <a:t>84,999</a:t>
                      </a:r>
                    </a:p>
                  </a:txBody>
                  <a:tcPr/>
                </a:tc>
                <a:tc>
                  <a:txBody>
                    <a:bodyPr/>
                    <a:lstStyle/>
                    <a:p>
                      <a:pPr algn="ctr"/>
                      <a:r>
                        <a:rPr sz="1800">
                          <a:latin typeface="Cambria Math"/>
                        </a:rPr>
                        <a:t>1</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1127722"/>
          </a:xfrm>
        </p:spPr>
        <p:txBody>
          <a:bodyPr>
            <a:normAutofit/>
          </a:bodyPr>
          <a:lstStyle/>
          <a:p>
            <a:r>
              <a:rPr sz="2800"/>
              <a:t>The sum of the frequency column should equal the number of data values in the set.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Class Boundary</a:t>
            </a:r>
          </a:p>
        </p:txBody>
      </p:sp>
      <p:sp>
        <p:nvSpPr>
          <p:cNvPr id="3" name="Text Placeholder 2"/>
          <p:cNvSpPr>
            <a:spLocks noGrp="1"/>
          </p:cNvSpPr>
          <p:nvPr>
            <p:ph type="body" sz="quarter" idx="10"/>
          </p:nvPr>
        </p:nvSpPr>
        <p:spPr>
          <a:xfrm>
            <a:off x="457200" y="1082078"/>
            <a:ext cx="8229600" cy="3261322"/>
          </a:xfrm>
        </p:spPr>
        <p:txBody>
          <a:bodyPr>
            <a:normAutofit/>
          </a:bodyPr>
          <a:lstStyle/>
          <a:p>
            <a:pPr algn="ctr">
              <a:defRPr sz="2800" b="1"/>
            </a:pPr>
            <a:r>
              <a:t>Definition</a:t>
            </a:r>
          </a:p>
          <a:p>
            <a:r>
              <a:rPr sz="2800"/>
              <a:t>A </a:t>
            </a:r>
            <a:r>
              <a:rPr sz="2800" b="1"/>
              <a:t>class boundary</a:t>
            </a:r>
            <a:r>
              <a:rPr sz="2800"/>
              <a:t> is the value that lies halfway between the upper limit of one class and the lower limit of the next class. After finding one class boundary, add (or subtract) the class width to find the next class boundary. The boundaries of a class are typically given in interval form as (</a:t>
            </a:r>
            <a:r>
              <a:rPr sz="2800" b="1"/>
              <a:t>lower boundary</a:t>
            </a:r>
            <a:r>
              <a:rPr sz="2800"/>
              <a:t>, </a:t>
            </a:r>
            <a:r>
              <a:rPr sz="2800" b="1"/>
              <a:t>upper boundary</a:t>
            </a:r>
            <a:r>
              <a:rPr sz="2800"/>
              <a:t>).</a:t>
            </a:r>
          </a:p>
          <a:p>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2.1.2: Calculating Class Boundaries</a:t>
            </a:r>
          </a:p>
        </p:txBody>
      </p:sp>
      <p:sp>
        <p:nvSpPr>
          <p:cNvPr id="3" name="Text Placeholder 2"/>
          <p:cNvSpPr>
            <a:spLocks noGrp="1"/>
          </p:cNvSpPr>
          <p:nvPr>
            <p:ph type="body" sz="quarter" idx="10"/>
          </p:nvPr>
        </p:nvSpPr>
        <p:spPr/>
        <p:txBody>
          <a:bodyPr>
            <a:normAutofit/>
          </a:bodyPr>
          <a:lstStyle/>
          <a:p>
            <a:r>
              <a:rPr sz="2800"/>
              <a:t>Calculate the class boundaries for each class in the frequency distribution from the table below.</a:t>
            </a:r>
          </a:p>
        </p:txBody>
      </p:sp>
      <p:graphicFrame>
        <p:nvGraphicFramePr>
          <p:cNvPr id="4" name="Table Placeholder 2">
            <a:extLst>
              <a:ext uri="{FF2B5EF4-FFF2-40B4-BE49-F238E27FC236}">
                <a16:creationId xmlns:a16="http://schemas.microsoft.com/office/drawing/2014/main" id="{46099F34-38B6-4D4B-8301-57A49F161624}"/>
              </a:ext>
            </a:extLst>
          </p:cNvPr>
          <p:cNvGraphicFramePr>
            <a:graphicFrameLocks/>
          </p:cNvGraphicFramePr>
          <p:nvPr>
            <p:extLst>
              <p:ext uri="{D42A27DB-BD31-4B8C-83A1-F6EECF244321}">
                <p14:modId xmlns:p14="http://schemas.microsoft.com/office/powerpoint/2010/main" val="2256484682"/>
              </p:ext>
            </p:extLst>
          </p:nvPr>
        </p:nvGraphicFramePr>
        <p:xfrm>
          <a:off x="457200" y="2133600"/>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rPr dirty="0"/>
                        <a:t>Highest Early-Career Salaries with a Bachelor’s Degree</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a:t>
                      </a:r>
                    </a:p>
                  </a:txBody>
                  <a:tcPr/>
                </a:tc>
                <a:tc>
                  <a:txBody>
                    <a:bodyPr/>
                    <a:lstStyle/>
                    <a:p>
                      <a:pPr algn="ctr">
                        <a:defRPr sz="1800" b="1"/>
                      </a:pPr>
                      <a:r>
                        <a:t>Frequency</a:t>
                      </a:r>
                    </a:p>
                  </a:txBody>
                  <a:tcPr/>
                </a:tc>
                <a:extLst>
                  <a:ext uri="{0D108BD9-81ED-4DB2-BD59-A6C34878D82A}">
                    <a16:rowId xmlns:a16="http://schemas.microsoft.com/office/drawing/2014/main" val="10001"/>
                  </a:ext>
                </a:extLst>
              </a:tr>
              <a:tr h="370840">
                <a:tc>
                  <a:txBody>
                    <a:bodyPr/>
                    <a:lstStyle/>
                    <a:p>
                      <a:pPr algn="ctr"/>
                      <a:r>
                        <a:rPr sz="1800">
                          <a:latin typeface="Cambria Math"/>
                        </a:rPr>
                        <a:t>50,000</a:t>
                      </a:r>
                      <a:r>
                        <a:rPr sz="1800"/>
                        <a:t> ‐ </a:t>
                      </a:r>
                      <a:r>
                        <a:rPr sz="1800">
                          <a:latin typeface="Cambria Math"/>
                        </a:rPr>
                        <a:t>54,999</a:t>
                      </a:r>
                    </a:p>
                  </a:txBody>
                  <a:tcPr/>
                </a:tc>
                <a:tc>
                  <a:txBody>
                    <a:bodyPr/>
                    <a:lstStyle/>
                    <a:p>
                      <a:pPr algn="ctr"/>
                      <a:r>
                        <a:rPr sz="1800">
                          <a:latin typeface="Cambria Math"/>
                        </a:rPr>
                        <a:t>3</a:t>
                      </a:r>
                    </a:p>
                  </a:txBody>
                  <a:tcPr/>
                </a:tc>
                <a:extLst>
                  <a:ext uri="{0D108BD9-81ED-4DB2-BD59-A6C34878D82A}">
                    <a16:rowId xmlns:a16="http://schemas.microsoft.com/office/drawing/2014/main" val="10002"/>
                  </a:ext>
                </a:extLst>
              </a:tr>
              <a:tr h="370840">
                <a:tc>
                  <a:txBody>
                    <a:bodyPr/>
                    <a:lstStyle/>
                    <a:p>
                      <a:pPr algn="ctr"/>
                      <a:r>
                        <a:rPr sz="1800">
                          <a:latin typeface="Cambria Math"/>
                        </a:rPr>
                        <a:t>55,000</a:t>
                      </a:r>
                      <a:r>
                        <a:rPr sz="1800"/>
                        <a:t> ‐ </a:t>
                      </a:r>
                      <a:r>
                        <a:rPr sz="1800">
                          <a:latin typeface="Cambria Math"/>
                        </a:rPr>
                        <a:t>59,999</a:t>
                      </a:r>
                    </a:p>
                  </a:txBody>
                  <a:tcPr/>
                </a:tc>
                <a:tc>
                  <a:txBody>
                    <a:bodyPr/>
                    <a:lstStyle/>
                    <a:p>
                      <a:pPr algn="ctr"/>
                      <a:r>
                        <a:rPr sz="1800">
                          <a:latin typeface="Cambria Math"/>
                        </a:rPr>
                        <a:t>0</a:t>
                      </a:r>
                    </a:p>
                  </a:txBody>
                  <a:tcPr/>
                </a:tc>
                <a:extLst>
                  <a:ext uri="{0D108BD9-81ED-4DB2-BD59-A6C34878D82A}">
                    <a16:rowId xmlns:a16="http://schemas.microsoft.com/office/drawing/2014/main" val="10003"/>
                  </a:ext>
                </a:extLst>
              </a:tr>
              <a:tr h="370840">
                <a:tc>
                  <a:txBody>
                    <a:bodyPr/>
                    <a:lstStyle/>
                    <a:p>
                      <a:pPr algn="ctr"/>
                      <a:r>
                        <a:rPr sz="1800">
                          <a:latin typeface="Cambria Math"/>
                        </a:rPr>
                        <a:t>60,000</a:t>
                      </a:r>
                      <a:r>
                        <a:rPr sz="1800"/>
                        <a:t> ‐ </a:t>
                      </a:r>
                      <a:r>
                        <a:rPr sz="1800">
                          <a:latin typeface="Cambria Math"/>
                        </a:rPr>
                        <a:t>64,999</a:t>
                      </a:r>
                    </a:p>
                  </a:txBody>
                  <a:tcPr/>
                </a:tc>
                <a:tc>
                  <a:txBody>
                    <a:bodyPr/>
                    <a:lstStyle/>
                    <a:p>
                      <a:pPr algn="ctr"/>
                      <a:r>
                        <a:rPr sz="1800">
                          <a:latin typeface="Cambria Math"/>
                        </a:rPr>
                        <a:t>6</a:t>
                      </a:r>
                    </a:p>
                  </a:txBody>
                  <a:tcPr/>
                </a:tc>
                <a:extLst>
                  <a:ext uri="{0D108BD9-81ED-4DB2-BD59-A6C34878D82A}">
                    <a16:rowId xmlns:a16="http://schemas.microsoft.com/office/drawing/2014/main" val="10004"/>
                  </a:ext>
                </a:extLst>
              </a:tr>
              <a:tr h="370840">
                <a:tc>
                  <a:txBody>
                    <a:bodyPr/>
                    <a:lstStyle/>
                    <a:p>
                      <a:pPr algn="ctr"/>
                      <a:r>
                        <a:rPr sz="1800">
                          <a:latin typeface="Cambria Math"/>
                        </a:rPr>
                        <a:t>65,000</a:t>
                      </a:r>
                      <a:r>
                        <a:rPr sz="1800"/>
                        <a:t> ‐ </a:t>
                      </a:r>
                      <a:r>
                        <a:rPr sz="1800">
                          <a:latin typeface="Cambria Math"/>
                        </a:rPr>
                        <a:t>69,999</a:t>
                      </a:r>
                    </a:p>
                  </a:txBody>
                  <a:tcPr/>
                </a:tc>
                <a:tc>
                  <a:txBody>
                    <a:bodyPr/>
                    <a:lstStyle/>
                    <a:p>
                      <a:pPr algn="ctr"/>
                      <a:r>
                        <a:rPr sz="1800">
                          <a:latin typeface="Cambria Math"/>
                        </a:rPr>
                        <a:t>4</a:t>
                      </a:r>
                    </a:p>
                  </a:txBody>
                  <a:tcPr/>
                </a:tc>
                <a:extLst>
                  <a:ext uri="{0D108BD9-81ED-4DB2-BD59-A6C34878D82A}">
                    <a16:rowId xmlns:a16="http://schemas.microsoft.com/office/drawing/2014/main" val="10005"/>
                  </a:ext>
                </a:extLst>
              </a:tr>
              <a:tr h="370840">
                <a:tc>
                  <a:txBody>
                    <a:bodyPr/>
                    <a:lstStyle/>
                    <a:p>
                      <a:pPr algn="ctr"/>
                      <a:r>
                        <a:rPr sz="1800">
                          <a:latin typeface="Cambria Math"/>
                        </a:rPr>
                        <a:t>70,000</a:t>
                      </a:r>
                      <a:r>
                        <a:rPr sz="1800"/>
                        <a:t> ‐ </a:t>
                      </a:r>
                      <a:r>
                        <a:rPr sz="1800">
                          <a:latin typeface="Cambria Math"/>
                        </a:rPr>
                        <a:t>74,999</a:t>
                      </a:r>
                    </a:p>
                  </a:txBody>
                  <a:tcPr/>
                </a:tc>
                <a:tc>
                  <a:txBody>
                    <a:bodyPr/>
                    <a:lstStyle/>
                    <a:p>
                      <a:pPr algn="ctr"/>
                      <a:r>
                        <a:rPr sz="1800">
                          <a:latin typeface="Cambria Math"/>
                        </a:rPr>
                        <a:t>10</a:t>
                      </a:r>
                    </a:p>
                  </a:txBody>
                  <a:tcPr/>
                </a:tc>
                <a:extLst>
                  <a:ext uri="{0D108BD9-81ED-4DB2-BD59-A6C34878D82A}">
                    <a16:rowId xmlns:a16="http://schemas.microsoft.com/office/drawing/2014/main" val="10006"/>
                  </a:ext>
                </a:extLst>
              </a:tr>
              <a:tr h="370840">
                <a:tc>
                  <a:txBody>
                    <a:bodyPr/>
                    <a:lstStyle/>
                    <a:p>
                      <a:pPr algn="ctr"/>
                      <a:r>
                        <a:rPr sz="1800">
                          <a:latin typeface="Cambria Math"/>
                        </a:rPr>
                        <a:t>75,000</a:t>
                      </a:r>
                      <a:r>
                        <a:rPr sz="1800"/>
                        <a:t> ‐ </a:t>
                      </a:r>
                      <a:r>
                        <a:rPr sz="1800">
                          <a:latin typeface="Cambria Math"/>
                        </a:rPr>
                        <a:t>79,999</a:t>
                      </a:r>
                    </a:p>
                  </a:txBody>
                  <a:tcPr/>
                </a:tc>
                <a:tc>
                  <a:txBody>
                    <a:bodyPr/>
                    <a:lstStyle/>
                    <a:p>
                      <a:pPr algn="ctr"/>
                      <a:r>
                        <a:rPr sz="1800">
                          <a:latin typeface="Cambria Math"/>
                        </a:rPr>
                        <a:t>1</a:t>
                      </a:r>
                    </a:p>
                  </a:txBody>
                  <a:tcPr/>
                </a:tc>
                <a:extLst>
                  <a:ext uri="{0D108BD9-81ED-4DB2-BD59-A6C34878D82A}">
                    <a16:rowId xmlns:a16="http://schemas.microsoft.com/office/drawing/2014/main" val="10007"/>
                  </a:ext>
                </a:extLst>
              </a:tr>
              <a:tr h="370840">
                <a:tc>
                  <a:txBody>
                    <a:bodyPr/>
                    <a:lstStyle/>
                    <a:p>
                      <a:pPr algn="ctr"/>
                      <a:r>
                        <a:rPr sz="1800">
                          <a:latin typeface="Cambria Math"/>
                        </a:rPr>
                        <a:t>80,000</a:t>
                      </a:r>
                      <a:r>
                        <a:rPr sz="1800"/>
                        <a:t> ‐ </a:t>
                      </a:r>
                      <a:r>
                        <a:rPr sz="1800">
                          <a:latin typeface="Cambria Math"/>
                        </a:rPr>
                        <a:t>84,999</a:t>
                      </a:r>
                    </a:p>
                  </a:txBody>
                  <a:tcPr/>
                </a:tc>
                <a:tc>
                  <a:txBody>
                    <a:bodyPr/>
                    <a:lstStyle/>
                    <a:p>
                      <a:pPr algn="ctr"/>
                      <a:r>
                        <a:rPr sz="1800" dirty="0">
                          <a:latin typeface="Cambria Math"/>
                        </a:rPr>
                        <a:t>1</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2.1.2: Calculating Class Boundaries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600" b="1" dirty="0"/>
                  <a:t>Solution</a:t>
                </a:r>
              </a:p>
              <a:p>
                <a:r>
                  <a:rPr sz="2600" dirty="0"/>
                  <a:t>Look at the first and second classes. The upper limit of class one is </a:t>
                </a:r>
                <a:r>
                  <a:rPr sz="2600" dirty="0">
                    <a:latin typeface="Cambria Math"/>
                  </a:rPr>
                  <a:t>54,999</a:t>
                </a:r>
                <a:r>
                  <a:rPr sz="2600" dirty="0"/>
                  <a:t>. The lower limit of class two is </a:t>
                </a:r>
                <a:r>
                  <a:rPr sz="2600" dirty="0">
                    <a:latin typeface="Cambria Math"/>
                  </a:rPr>
                  <a:t>55,000</a:t>
                </a:r>
                <a:r>
                  <a:rPr sz="2600" dirty="0"/>
                  <a:t>. Thus, the class boundary between the first two classes is calculated as follows.</a:t>
                </a:r>
              </a:p>
              <a:p>
                <a:pPr algn="ctr">
                  <a:defRPr sz="2800"/>
                </a:pPr>
                <a14:m>
                  <m:oMathPara xmlns:m="http://schemas.openxmlformats.org/officeDocument/2006/math">
                    <m:oMathParaPr>
                      <m:jc m:val="centerGroup"/>
                    </m:oMathParaPr>
                    <m:oMath xmlns:m="http://schemas.openxmlformats.org/officeDocument/2006/math">
                      <m:f>
                        <m:fPr>
                          <m:ctrlPr>
                            <a:rPr sz="2600" i="1">
                              <a:latin typeface="Cambria Math" panose="02040503050406030204" pitchFamily="18" charset="0"/>
                            </a:rPr>
                          </m:ctrlPr>
                        </m:fPr>
                        <m:num>
                          <m:d>
                            <m:dPr>
                              <m:ctrlPr>
                                <a:rPr sz="2600" i="1">
                                  <a:latin typeface="Cambria Math" panose="02040503050406030204" pitchFamily="18" charset="0"/>
                                </a:rPr>
                              </m:ctrlPr>
                            </m:dPr>
                            <m:e>
                              <m:r>
                                <a:rPr sz="2600">
                                  <a:latin typeface="Cambria Math" panose="02040503050406030204" pitchFamily="18" charset="0"/>
                                </a:rPr>
                                <m:t>54,999+55,000</m:t>
                              </m:r>
                            </m:e>
                          </m:d>
                        </m:num>
                        <m:den>
                          <m:r>
                            <a:rPr sz="2600">
                              <a:latin typeface="Cambria Math" panose="02040503050406030204" pitchFamily="18" charset="0"/>
                            </a:rPr>
                            <m:t>2</m:t>
                          </m:r>
                        </m:den>
                      </m:f>
                      <m:r>
                        <a:rPr sz="2600">
                          <a:latin typeface="Cambria Math" panose="02040503050406030204" pitchFamily="18" charset="0"/>
                        </a:rPr>
                        <m:t>=54,999.5</m:t>
                      </m:r>
                    </m:oMath>
                  </m:oMathPara>
                </a14:m>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982" r="-1259"/>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0AD0CFA0-9007-4F06-BE9D-A9B5EE81BA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9300" y="4002248"/>
            <a:ext cx="5105400" cy="19738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2.1.2: Calculating Class Boundaries (cont.)</a:t>
            </a:r>
          </a:p>
        </p:txBody>
      </p:sp>
      <p:sp>
        <p:nvSpPr>
          <p:cNvPr id="3" name="Text Placeholder 2"/>
          <p:cNvSpPr>
            <a:spLocks noGrp="1"/>
          </p:cNvSpPr>
          <p:nvPr>
            <p:ph type="body" sz="quarter" idx="10"/>
          </p:nvPr>
        </p:nvSpPr>
        <p:spPr/>
        <p:txBody>
          <a:bodyPr>
            <a:normAutofit/>
          </a:bodyPr>
          <a:lstStyle/>
          <a:p>
            <a:r>
              <a:rPr sz="2800"/>
              <a:t>Recall that the class width is </a:t>
            </a:r>
            <a:r>
              <a:rPr sz="2800">
                <a:latin typeface="Cambria Math"/>
              </a:rPr>
              <a:t>5,000</a:t>
            </a:r>
            <a:r>
              <a:rPr sz="2800"/>
              <a:t>. Adding </a:t>
            </a:r>
            <a:r>
              <a:rPr sz="2800">
                <a:latin typeface="Cambria Math"/>
              </a:rPr>
              <a:t>5,000</a:t>
            </a:r>
            <a:r>
              <a:rPr sz="2800"/>
              <a:t> to </a:t>
            </a:r>
            <a:r>
              <a:rPr sz="2800">
                <a:latin typeface="Cambria Math"/>
              </a:rPr>
              <a:t>54,999.5</a:t>
            </a:r>
            <a:r>
              <a:rPr sz="2800"/>
              <a:t> gives the next class boundary. You can repeat this step to find the remaining class boundaries.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Ordered Array, Distribution, Frequency Distribution, Ungrouped Frequency Distribution, Grouped Frequency Distribution, Frequencies &amp; Class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632922"/>
              </a:xfrm>
            </p:spPr>
            <p:txBody>
              <a:bodyPr>
                <a:normAutofit fontScale="85000" lnSpcReduction="20000"/>
              </a:bodyPr>
              <a:lstStyle/>
              <a:p>
                <a:pPr algn="ctr">
                  <a:defRPr sz="2800" b="1"/>
                </a:pPr>
                <a:r>
                  <a:rPr dirty="0"/>
                  <a:t>Definition</a:t>
                </a:r>
              </a:p>
              <a:p>
                <a:r>
                  <a:rPr sz="2800" dirty="0"/>
                  <a:t>An </a:t>
                </a:r>
                <a:r>
                  <a:rPr sz="2800" b="1" dirty="0"/>
                  <a:t>ordered array</a:t>
                </a:r>
                <a:r>
                  <a:rPr sz="2800" dirty="0"/>
                  <a:t> is an ordered list of data from largest to smallest or vice versa.</a:t>
                </a:r>
              </a:p>
              <a:p>
                <a:r>
                  <a:rPr sz="2800" dirty="0"/>
                  <a:t>A </a:t>
                </a:r>
                <a:r>
                  <a:rPr sz="2800" b="1" dirty="0"/>
                  <a:t>distribution</a:t>
                </a:r>
                <a:r>
                  <a:rPr sz="2800" dirty="0"/>
                  <a:t> is a way to describe the structure of a particular data set or population.</a:t>
                </a:r>
              </a:p>
              <a:p>
                <a:r>
                  <a:rPr sz="2800" dirty="0"/>
                  <a:t>A </a:t>
                </a:r>
                <a:r>
                  <a:rPr sz="2800" b="1" dirty="0"/>
                  <a:t>frequency distribution</a:t>
                </a:r>
                <a:r>
                  <a:rPr sz="2800" dirty="0"/>
                  <a:t> is a display of the values that occur in a data set and how often each value, or range of values, occurs. If each category represents a single value, then the distribution is referred to as an </a:t>
                </a:r>
                <a:r>
                  <a:rPr sz="2800" b="1" dirty="0"/>
                  <a:t>ungrouped frequency distribution</a:t>
                </a:r>
                <a:r>
                  <a:rPr sz="2800" dirty="0"/>
                  <a:t>. Otherwise, if each category represents a range of values, then it is a </a:t>
                </a:r>
                <a:r>
                  <a:rPr sz="2800" b="1" dirty="0"/>
                  <a:t>grouped frequency distribution</a:t>
                </a:r>
                <a:r>
                  <a:rPr sz="2800" dirty="0"/>
                  <a:t>.</a:t>
                </a:r>
              </a:p>
              <a:p>
                <a:pPr>
                  <a:defRPr sz="2800"/>
                </a:pPr>
                <a:r>
                  <a:rPr sz="2800" b="1" dirty="0"/>
                  <a:t>Frequencies</a:t>
                </a:r>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𝒇</m:t>
                        </m:r>
                      </m:e>
                    </m:d>
                  </m:oMath>
                </a14:m>
                <a:r>
                  <a:rPr sz="2800" dirty="0"/>
                  <a:t> are the numbers of data values in the categories of a frequency distribution.</a:t>
                </a:r>
              </a:p>
              <a:p>
                <a:r>
                  <a:rPr sz="2800" dirty="0"/>
                  <a:t>A </a:t>
                </a:r>
                <a:r>
                  <a:rPr sz="2800" b="1" dirty="0"/>
                  <a:t>class</a:t>
                </a:r>
                <a:r>
                  <a:rPr sz="2800" dirty="0"/>
                  <a:t> is a category of data in a frequency distribution.</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632922"/>
              </a:xfrm>
              <a:blipFill>
                <a:blip r:embed="rId2" cstate="print"/>
                <a:stretch>
                  <a:fillRect l="-959" t="-2222" r="-1624" b="-104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2.1.2: Calculating Class Boundaries (cont.)</a:t>
            </a:r>
          </a:p>
        </p:txBody>
      </p:sp>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Highest Early-Career Salaries with a Bachelor's Degree</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a:t>
                      </a:r>
                    </a:p>
                  </a:txBody>
                  <a:tcPr/>
                </a:tc>
                <a:tc>
                  <a:txBody>
                    <a:bodyPr/>
                    <a:lstStyle/>
                    <a:p>
                      <a:pPr algn="ctr">
                        <a:defRPr sz="1800" b="1"/>
                      </a:pPr>
                      <a:r>
                        <a:t>Frequency</a:t>
                      </a:r>
                    </a:p>
                  </a:txBody>
                  <a:tcPr/>
                </a:tc>
                <a:tc>
                  <a:txBody>
                    <a:bodyPr/>
                    <a:lstStyle/>
                    <a:p>
                      <a:pPr algn="ctr">
                        <a:defRPr sz="1800" b="1"/>
                      </a:pPr>
                      <a:r>
                        <a:t>Class Boundaries</a:t>
                      </a:r>
                    </a:p>
                  </a:txBody>
                  <a:tcPr/>
                </a:tc>
                <a:extLst>
                  <a:ext uri="{0D108BD9-81ED-4DB2-BD59-A6C34878D82A}">
                    <a16:rowId xmlns:a16="http://schemas.microsoft.com/office/drawing/2014/main" val="10001"/>
                  </a:ext>
                </a:extLst>
              </a:tr>
              <a:tr h="370840">
                <a:tc>
                  <a:txBody>
                    <a:bodyPr/>
                    <a:lstStyle/>
                    <a:p>
                      <a:pPr algn="ctr"/>
                      <a:r>
                        <a:rPr sz="1800">
                          <a:latin typeface="Cambria Math"/>
                        </a:rPr>
                        <a:t>50,000</a:t>
                      </a:r>
                      <a:r>
                        <a:rPr sz="1800"/>
                        <a:t> – </a:t>
                      </a:r>
                      <a:r>
                        <a:rPr sz="1800">
                          <a:latin typeface="Cambria Math"/>
                        </a:rPr>
                        <a:t>54,999</a:t>
                      </a:r>
                    </a:p>
                  </a:txBody>
                  <a:tcPr/>
                </a:tc>
                <a:tc>
                  <a:txBody>
                    <a:bodyPr/>
                    <a:lstStyle/>
                    <a:p>
                      <a:pPr algn="ctr">
                        <a:defRPr sz="1800"/>
                      </a:pPr>
                      <a:r>
                        <a:t>3</a:t>
                      </a:r>
                    </a:p>
                  </a:txBody>
                  <a:tcPr/>
                </a:tc>
                <a:tc>
                  <a:txBody>
                    <a:bodyPr/>
                    <a:lstStyle/>
                    <a:p>
                      <a:pPr algn="ctr"/>
                      <a:r>
                        <a:rPr sz="1800">
                          <a:latin typeface="Cambria Math"/>
                        </a:rPr>
                        <a:t>49,999.5</a:t>
                      </a:r>
                      <a:r>
                        <a:rPr sz="1800"/>
                        <a:t> – </a:t>
                      </a:r>
                      <a:r>
                        <a:rPr sz="1800">
                          <a:latin typeface="Cambria Math"/>
                        </a:rPr>
                        <a:t>54,999.5</a:t>
                      </a:r>
                    </a:p>
                  </a:txBody>
                  <a:tcPr/>
                </a:tc>
                <a:extLst>
                  <a:ext uri="{0D108BD9-81ED-4DB2-BD59-A6C34878D82A}">
                    <a16:rowId xmlns:a16="http://schemas.microsoft.com/office/drawing/2014/main" val="10002"/>
                  </a:ext>
                </a:extLst>
              </a:tr>
              <a:tr h="370840">
                <a:tc>
                  <a:txBody>
                    <a:bodyPr/>
                    <a:lstStyle/>
                    <a:p>
                      <a:pPr algn="ctr"/>
                      <a:r>
                        <a:rPr sz="1800">
                          <a:latin typeface="Cambria Math"/>
                        </a:rPr>
                        <a:t>55,000</a:t>
                      </a:r>
                      <a:r>
                        <a:rPr sz="1800"/>
                        <a:t> – </a:t>
                      </a:r>
                      <a:r>
                        <a:rPr sz="1800">
                          <a:latin typeface="Cambria Math"/>
                        </a:rPr>
                        <a:t>59,999</a:t>
                      </a:r>
                    </a:p>
                  </a:txBody>
                  <a:tcPr/>
                </a:tc>
                <a:tc>
                  <a:txBody>
                    <a:bodyPr/>
                    <a:lstStyle/>
                    <a:p>
                      <a:pPr algn="ctr">
                        <a:defRPr sz="1800"/>
                      </a:pPr>
                      <a:r>
                        <a:t>0</a:t>
                      </a:r>
                    </a:p>
                  </a:txBody>
                  <a:tcPr/>
                </a:tc>
                <a:tc>
                  <a:txBody>
                    <a:bodyPr/>
                    <a:lstStyle/>
                    <a:p>
                      <a:pPr algn="ctr"/>
                      <a:r>
                        <a:rPr sz="1800">
                          <a:latin typeface="Cambria Math"/>
                        </a:rPr>
                        <a:t>54,999.5</a:t>
                      </a:r>
                      <a:r>
                        <a:rPr sz="1800"/>
                        <a:t> – </a:t>
                      </a:r>
                      <a:r>
                        <a:rPr sz="1800">
                          <a:latin typeface="Cambria Math"/>
                        </a:rPr>
                        <a:t>59,999.5</a:t>
                      </a:r>
                    </a:p>
                  </a:txBody>
                  <a:tcPr/>
                </a:tc>
                <a:extLst>
                  <a:ext uri="{0D108BD9-81ED-4DB2-BD59-A6C34878D82A}">
                    <a16:rowId xmlns:a16="http://schemas.microsoft.com/office/drawing/2014/main" val="10003"/>
                  </a:ext>
                </a:extLst>
              </a:tr>
              <a:tr h="370840">
                <a:tc>
                  <a:txBody>
                    <a:bodyPr/>
                    <a:lstStyle/>
                    <a:p>
                      <a:pPr algn="ctr"/>
                      <a:r>
                        <a:rPr sz="1800">
                          <a:latin typeface="Cambria Math"/>
                        </a:rPr>
                        <a:t>60,000</a:t>
                      </a:r>
                      <a:r>
                        <a:rPr sz="1800"/>
                        <a:t> – </a:t>
                      </a:r>
                      <a:r>
                        <a:rPr sz="1800">
                          <a:latin typeface="Cambria Math"/>
                        </a:rPr>
                        <a:t>64,999</a:t>
                      </a:r>
                    </a:p>
                  </a:txBody>
                  <a:tcPr/>
                </a:tc>
                <a:tc>
                  <a:txBody>
                    <a:bodyPr/>
                    <a:lstStyle/>
                    <a:p>
                      <a:pPr algn="ctr">
                        <a:defRPr sz="1800"/>
                      </a:pPr>
                      <a:r>
                        <a:t>6</a:t>
                      </a:r>
                    </a:p>
                  </a:txBody>
                  <a:tcPr/>
                </a:tc>
                <a:tc>
                  <a:txBody>
                    <a:bodyPr/>
                    <a:lstStyle/>
                    <a:p>
                      <a:pPr algn="ctr"/>
                      <a:r>
                        <a:rPr sz="1800">
                          <a:latin typeface="Cambria Math"/>
                        </a:rPr>
                        <a:t>59,999.5</a:t>
                      </a:r>
                      <a:r>
                        <a:rPr sz="1800"/>
                        <a:t> – </a:t>
                      </a:r>
                      <a:r>
                        <a:rPr sz="1800">
                          <a:latin typeface="Cambria Math"/>
                        </a:rPr>
                        <a:t>64,999.5</a:t>
                      </a:r>
                    </a:p>
                  </a:txBody>
                  <a:tcPr/>
                </a:tc>
                <a:extLst>
                  <a:ext uri="{0D108BD9-81ED-4DB2-BD59-A6C34878D82A}">
                    <a16:rowId xmlns:a16="http://schemas.microsoft.com/office/drawing/2014/main" val="10004"/>
                  </a:ext>
                </a:extLst>
              </a:tr>
              <a:tr h="370840">
                <a:tc>
                  <a:txBody>
                    <a:bodyPr/>
                    <a:lstStyle/>
                    <a:p>
                      <a:pPr algn="ctr"/>
                      <a:r>
                        <a:rPr sz="1800">
                          <a:latin typeface="Cambria Math"/>
                        </a:rPr>
                        <a:t>65,000</a:t>
                      </a:r>
                      <a:r>
                        <a:rPr sz="1800"/>
                        <a:t> – </a:t>
                      </a:r>
                      <a:r>
                        <a:rPr sz="1800">
                          <a:latin typeface="Cambria Math"/>
                        </a:rPr>
                        <a:t>69,999</a:t>
                      </a:r>
                    </a:p>
                  </a:txBody>
                  <a:tcPr/>
                </a:tc>
                <a:tc>
                  <a:txBody>
                    <a:bodyPr/>
                    <a:lstStyle/>
                    <a:p>
                      <a:pPr algn="ctr">
                        <a:defRPr sz="1800"/>
                      </a:pPr>
                      <a:r>
                        <a:t>4</a:t>
                      </a:r>
                    </a:p>
                  </a:txBody>
                  <a:tcPr/>
                </a:tc>
                <a:tc>
                  <a:txBody>
                    <a:bodyPr/>
                    <a:lstStyle/>
                    <a:p>
                      <a:pPr algn="ctr"/>
                      <a:r>
                        <a:rPr sz="1800">
                          <a:latin typeface="Cambria Math"/>
                        </a:rPr>
                        <a:t>64,999.5</a:t>
                      </a:r>
                      <a:r>
                        <a:rPr sz="1800"/>
                        <a:t> – </a:t>
                      </a:r>
                      <a:r>
                        <a:rPr sz="1800">
                          <a:latin typeface="Cambria Math"/>
                        </a:rPr>
                        <a:t>69,999.5</a:t>
                      </a:r>
                    </a:p>
                  </a:txBody>
                  <a:tcPr/>
                </a:tc>
                <a:extLst>
                  <a:ext uri="{0D108BD9-81ED-4DB2-BD59-A6C34878D82A}">
                    <a16:rowId xmlns:a16="http://schemas.microsoft.com/office/drawing/2014/main" val="10005"/>
                  </a:ext>
                </a:extLst>
              </a:tr>
              <a:tr h="370840">
                <a:tc>
                  <a:txBody>
                    <a:bodyPr/>
                    <a:lstStyle/>
                    <a:p>
                      <a:pPr algn="ctr"/>
                      <a:r>
                        <a:rPr sz="1800">
                          <a:latin typeface="Cambria Math"/>
                        </a:rPr>
                        <a:t>70,000</a:t>
                      </a:r>
                      <a:r>
                        <a:rPr sz="1800"/>
                        <a:t> – </a:t>
                      </a:r>
                      <a:r>
                        <a:rPr sz="1800">
                          <a:latin typeface="Cambria Math"/>
                        </a:rPr>
                        <a:t>74,999</a:t>
                      </a:r>
                    </a:p>
                  </a:txBody>
                  <a:tcPr/>
                </a:tc>
                <a:tc>
                  <a:txBody>
                    <a:bodyPr/>
                    <a:lstStyle/>
                    <a:p>
                      <a:pPr algn="ctr">
                        <a:defRPr sz="1800"/>
                      </a:pPr>
                      <a:r>
                        <a:t>10</a:t>
                      </a:r>
                    </a:p>
                  </a:txBody>
                  <a:tcPr/>
                </a:tc>
                <a:tc>
                  <a:txBody>
                    <a:bodyPr/>
                    <a:lstStyle/>
                    <a:p>
                      <a:pPr algn="ctr"/>
                      <a:r>
                        <a:rPr sz="1800">
                          <a:latin typeface="Cambria Math"/>
                        </a:rPr>
                        <a:t>69,999.5</a:t>
                      </a:r>
                      <a:r>
                        <a:rPr sz="1800"/>
                        <a:t> – </a:t>
                      </a:r>
                      <a:r>
                        <a:rPr sz="1800">
                          <a:latin typeface="Cambria Math"/>
                        </a:rPr>
                        <a:t>74,999.5</a:t>
                      </a:r>
                    </a:p>
                  </a:txBody>
                  <a:tcPr/>
                </a:tc>
                <a:extLst>
                  <a:ext uri="{0D108BD9-81ED-4DB2-BD59-A6C34878D82A}">
                    <a16:rowId xmlns:a16="http://schemas.microsoft.com/office/drawing/2014/main" val="10006"/>
                  </a:ext>
                </a:extLst>
              </a:tr>
              <a:tr h="370840">
                <a:tc>
                  <a:txBody>
                    <a:bodyPr/>
                    <a:lstStyle/>
                    <a:p>
                      <a:pPr algn="ctr"/>
                      <a:r>
                        <a:rPr sz="1800">
                          <a:latin typeface="Cambria Math"/>
                        </a:rPr>
                        <a:t>75,000</a:t>
                      </a:r>
                      <a:r>
                        <a:rPr sz="1800"/>
                        <a:t> – </a:t>
                      </a:r>
                      <a:r>
                        <a:rPr sz="1800">
                          <a:latin typeface="Cambria Math"/>
                        </a:rPr>
                        <a:t>79,999</a:t>
                      </a:r>
                    </a:p>
                  </a:txBody>
                  <a:tcPr/>
                </a:tc>
                <a:tc>
                  <a:txBody>
                    <a:bodyPr/>
                    <a:lstStyle/>
                    <a:p>
                      <a:pPr algn="ctr">
                        <a:defRPr sz="1800"/>
                      </a:pPr>
                      <a:r>
                        <a:t>1</a:t>
                      </a:r>
                    </a:p>
                  </a:txBody>
                  <a:tcPr/>
                </a:tc>
                <a:tc>
                  <a:txBody>
                    <a:bodyPr/>
                    <a:lstStyle/>
                    <a:p>
                      <a:pPr algn="ctr"/>
                      <a:r>
                        <a:rPr sz="1800">
                          <a:latin typeface="Cambria Math"/>
                        </a:rPr>
                        <a:t>74,999.5</a:t>
                      </a:r>
                      <a:r>
                        <a:rPr sz="1800"/>
                        <a:t> – </a:t>
                      </a:r>
                      <a:r>
                        <a:rPr sz="1800">
                          <a:latin typeface="Cambria Math"/>
                        </a:rPr>
                        <a:t>79,999.5</a:t>
                      </a:r>
                    </a:p>
                  </a:txBody>
                  <a:tcPr/>
                </a:tc>
                <a:extLst>
                  <a:ext uri="{0D108BD9-81ED-4DB2-BD59-A6C34878D82A}">
                    <a16:rowId xmlns:a16="http://schemas.microsoft.com/office/drawing/2014/main" val="10007"/>
                  </a:ext>
                </a:extLst>
              </a:tr>
              <a:tr h="370840">
                <a:tc>
                  <a:txBody>
                    <a:bodyPr/>
                    <a:lstStyle/>
                    <a:p>
                      <a:pPr algn="ctr"/>
                      <a:r>
                        <a:rPr sz="1800">
                          <a:latin typeface="Cambria Math"/>
                        </a:rPr>
                        <a:t>80,000</a:t>
                      </a:r>
                      <a:r>
                        <a:rPr sz="1800"/>
                        <a:t> – </a:t>
                      </a:r>
                      <a:r>
                        <a:rPr sz="1800">
                          <a:latin typeface="Cambria Math"/>
                        </a:rPr>
                        <a:t>84,999</a:t>
                      </a:r>
                    </a:p>
                  </a:txBody>
                  <a:tcPr/>
                </a:tc>
                <a:tc>
                  <a:txBody>
                    <a:bodyPr/>
                    <a:lstStyle/>
                    <a:p>
                      <a:pPr algn="ctr">
                        <a:defRPr sz="1800"/>
                      </a:pPr>
                      <a:r>
                        <a:t>1</a:t>
                      </a:r>
                    </a:p>
                  </a:txBody>
                  <a:tcPr/>
                </a:tc>
                <a:tc>
                  <a:txBody>
                    <a:bodyPr/>
                    <a:lstStyle/>
                    <a:p>
                      <a:pPr algn="ctr"/>
                      <a:r>
                        <a:rPr sz="1800">
                          <a:latin typeface="Cambria Math"/>
                        </a:rPr>
                        <a:t>79,999.5</a:t>
                      </a:r>
                      <a:r>
                        <a:rPr sz="1800"/>
                        <a:t> – </a:t>
                      </a:r>
                      <a:r>
                        <a:rPr sz="1800">
                          <a:latin typeface="Cambria Math"/>
                        </a:rPr>
                        <a:t>84,999.5</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Class Midpoint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65922"/>
              </a:xfrm>
            </p:spPr>
            <p:txBody>
              <a:bodyPr>
                <a:normAutofit/>
              </a:bodyPr>
              <a:lstStyle/>
              <a:p>
                <a:r>
                  <a:rPr lang="en-US" sz="2800" dirty="0"/>
                  <a:t>The </a:t>
                </a:r>
                <a:r>
                  <a:rPr lang="en-US" sz="2800" b="1" dirty="0"/>
                  <a:t>class midpoint</a:t>
                </a:r>
                <a:r>
                  <a:rPr lang="en-US" sz="2800" dirty="0"/>
                  <a:t> is the value in the middle of the class, and is given by</a:t>
                </a:r>
              </a:p>
              <a:p>
                <a:pPr algn="ctr">
                  <a:defRPr sz="2800"/>
                </a:pPr>
                <a:r>
                  <a:rPr lang="en-US" sz="2800" dirty="0"/>
                  <a:t> </a:t>
                </a:r>
                <a14:m>
                  <m:oMath xmlns:m="http://schemas.openxmlformats.org/officeDocument/2006/math">
                    <m:r>
                      <m:rPr>
                        <m:sty m:val="p"/>
                      </m:rPr>
                      <a:rPr lang="en-US">
                        <a:latin typeface="Cambria Math" panose="02040503050406030204" pitchFamily="18" charset="0"/>
                      </a:rPr>
                      <m:t>Class</m:t>
                    </m:r>
                    <m:r>
                      <a:rPr lang="en-US">
                        <a:latin typeface="Cambria Math" panose="02040503050406030204" pitchFamily="18" charset="0"/>
                      </a:rPr>
                      <m:t> </m:t>
                    </m:r>
                    <m:r>
                      <m:rPr>
                        <m:sty m:val="p"/>
                      </m:rPr>
                      <a:rPr lang="en-US">
                        <a:latin typeface="Cambria Math" panose="02040503050406030204" pitchFamily="18" charset="0"/>
                      </a:rPr>
                      <m:t>Midpoint</m:t>
                    </m:r>
                    <m:r>
                      <a:rPr lang="en-US">
                        <a:latin typeface="Cambria Math" panose="02040503050406030204" pitchFamily="18" charset="0"/>
                      </a:rPr>
                      <m:t>=</m:t>
                    </m:r>
                    <m:f>
                      <m:fPr>
                        <m:ctrlPr>
                          <a:rPr lang="ar-AE" i="1">
                            <a:latin typeface="Cambria Math" panose="02040503050406030204" pitchFamily="18" charset="0"/>
                          </a:rPr>
                        </m:ctrlPr>
                      </m:fPr>
                      <m:num>
                        <m:r>
                          <m:rPr>
                            <m:sty m:val="p"/>
                          </m:rPr>
                          <a:rPr lang="en-US">
                            <a:latin typeface="Cambria Math" panose="02040503050406030204" pitchFamily="18" charset="0"/>
                          </a:rPr>
                          <m:t>Lower</m:t>
                        </m:r>
                        <m:r>
                          <a:rPr lang="en-US">
                            <a:latin typeface="Cambria Math" panose="02040503050406030204" pitchFamily="18" charset="0"/>
                          </a:rPr>
                          <m:t> </m:t>
                        </m:r>
                        <m:r>
                          <m:rPr>
                            <m:sty m:val="p"/>
                          </m:rPr>
                          <a:rPr lang="en-US">
                            <a:latin typeface="Cambria Math" panose="02040503050406030204" pitchFamily="18" charset="0"/>
                          </a:rPr>
                          <m:t>Limit</m:t>
                        </m:r>
                        <m:r>
                          <a:rPr lang="en-US" b="0" i="0"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r>
                          <m:rPr>
                            <m:sty m:val="p"/>
                          </m:rPr>
                          <a:rPr lang="en-US">
                            <a:latin typeface="Cambria Math" panose="02040503050406030204" pitchFamily="18" charset="0"/>
                          </a:rPr>
                          <m:t>Upper</m:t>
                        </m:r>
                        <m:r>
                          <a:rPr lang="en-US">
                            <a:latin typeface="Cambria Math" panose="02040503050406030204" pitchFamily="18" charset="0"/>
                          </a:rPr>
                          <m:t> </m:t>
                        </m:r>
                        <m:r>
                          <m:rPr>
                            <m:sty m:val="p"/>
                          </m:rPr>
                          <a:rPr lang="en-US">
                            <a:latin typeface="Cambria Math" panose="02040503050406030204" pitchFamily="18" charset="0"/>
                          </a:rPr>
                          <m:t>Limit</m:t>
                        </m:r>
                      </m:num>
                      <m:den>
                        <m:r>
                          <a:rPr lang="ar-AE">
                            <a:latin typeface="Cambria Math" panose="02040503050406030204" pitchFamily="18" charset="0"/>
                          </a:rPr>
                          <m:t>2</m:t>
                        </m:r>
                      </m:den>
                    </m:f>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65922"/>
              </a:xfrm>
              <a:blipFill>
                <a:blip r:embed="rId2" cstate="print"/>
                <a:stretch>
                  <a:fillRect l="-1328" t="-244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89722"/>
              </a:xfrm>
            </p:spPr>
            <p:txBody>
              <a:bodyPr>
                <a:normAutofit/>
              </a:bodyPr>
              <a:lstStyle/>
              <a:p>
                <a:pPr>
                  <a:defRPr sz="2800"/>
                </a:pPr>
                <a:r>
                  <a:rPr lang="en-US" sz="2800" dirty="0"/>
                  <a:t>The class midpoint can also be calculated using the class boundaries instead of the class limits. </a:t>
                </a:r>
                <a14:m>
                  <m:oMath xmlns:m="http://schemas.openxmlformats.org/officeDocument/2006/math">
                    <m:r>
                      <m:rPr>
                        <m:sty m:val="p"/>
                      </m:rPr>
                      <a:rPr lang="en-US">
                        <a:latin typeface="Cambria Math" panose="02040503050406030204" pitchFamily="18" charset="0"/>
                      </a:rPr>
                      <m:t>Class</m:t>
                    </m:r>
                    <m:r>
                      <a:rPr lang="en-US">
                        <a:latin typeface="Cambria Math" panose="02040503050406030204" pitchFamily="18" charset="0"/>
                      </a:rPr>
                      <m:t> </m:t>
                    </m:r>
                    <m:r>
                      <m:rPr>
                        <m:sty m:val="p"/>
                      </m:rPr>
                      <a:rPr lang="en-US">
                        <a:latin typeface="Cambria Math" panose="02040503050406030204" pitchFamily="18" charset="0"/>
                      </a:rPr>
                      <m:t>Midpoint</m:t>
                    </m:r>
                    <m:r>
                      <a:rPr lang="en-US">
                        <a:latin typeface="Cambria Math" panose="02040503050406030204" pitchFamily="18" charset="0"/>
                      </a:rPr>
                      <m:t>=</m:t>
                    </m:r>
                    <m:f>
                      <m:fPr>
                        <m:ctrlPr>
                          <a:rPr lang="ar-AE" i="1">
                            <a:latin typeface="Cambria Math" panose="02040503050406030204" pitchFamily="18" charset="0"/>
                          </a:rPr>
                        </m:ctrlPr>
                      </m:fPr>
                      <m:num>
                        <m:d>
                          <m:dPr>
                            <m:ctrlPr>
                              <a:rPr lang="ar-AE" i="1">
                                <a:latin typeface="Cambria Math" panose="02040503050406030204" pitchFamily="18" charset="0"/>
                              </a:rPr>
                            </m:ctrlPr>
                          </m:dPr>
                          <m:e>
                            <m:r>
                              <m:rPr>
                                <m:sty m:val="p"/>
                              </m:rPr>
                              <a:rPr lang="en-US">
                                <a:latin typeface="Cambria Math" panose="02040503050406030204" pitchFamily="18" charset="0"/>
                              </a:rPr>
                              <m:t>Lower</m:t>
                            </m:r>
                            <m:r>
                              <a:rPr lang="en-US">
                                <a:latin typeface="Cambria Math" panose="02040503050406030204" pitchFamily="18" charset="0"/>
                              </a:rPr>
                              <m:t> </m:t>
                            </m:r>
                            <m:r>
                              <m:rPr>
                                <m:sty m:val="p"/>
                              </m:rPr>
                              <a:rPr lang="en-US">
                                <a:latin typeface="Cambria Math" panose="02040503050406030204" pitchFamily="18" charset="0"/>
                              </a:rPr>
                              <m:t>Boundary</m:t>
                            </m:r>
                            <m:r>
                              <a:rPr lang="en-US" b="0" i="0" smtClean="0">
                                <a:latin typeface="Cambria Math" panose="02040503050406030204" pitchFamily="18" charset="0"/>
                              </a:rPr>
                              <m:t> + </m:t>
                            </m:r>
                            <m:r>
                              <m:rPr>
                                <m:sty m:val="p"/>
                              </m:rPr>
                              <a:rPr lang="en-US">
                                <a:latin typeface="Cambria Math" panose="02040503050406030204" pitchFamily="18" charset="0"/>
                              </a:rPr>
                              <m:t>Upper</m:t>
                            </m:r>
                            <m:r>
                              <a:rPr lang="en-US">
                                <a:latin typeface="Cambria Math" panose="02040503050406030204" pitchFamily="18" charset="0"/>
                              </a:rPr>
                              <m:t> </m:t>
                            </m:r>
                            <m:r>
                              <m:rPr>
                                <m:sty m:val="p"/>
                              </m:rPr>
                              <a:rPr lang="en-US">
                                <a:latin typeface="Cambria Math" panose="02040503050406030204" pitchFamily="18" charset="0"/>
                              </a:rPr>
                              <m:t>Boundary</m:t>
                            </m:r>
                          </m:e>
                        </m:d>
                      </m:num>
                      <m:den>
                        <m:r>
                          <a:rPr lang="ar-AE">
                            <a:latin typeface="Cambria Math" panose="02040503050406030204" pitchFamily="18" charset="0"/>
                          </a:rPr>
                          <m:t>2</m:t>
                        </m:r>
                      </m:den>
                    </m:f>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89722"/>
              </a:xfrm>
              <a:blipFill>
                <a:blip r:embed="rId2" cstate="print"/>
                <a:stretch>
                  <a:fillRect l="-1328" t="-2540"/>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2.1.3: Calculating Class Midpoints</a:t>
            </a:r>
          </a:p>
        </p:txBody>
      </p:sp>
      <p:sp>
        <p:nvSpPr>
          <p:cNvPr id="3" name="Text Placeholder 2"/>
          <p:cNvSpPr>
            <a:spLocks noGrp="1"/>
          </p:cNvSpPr>
          <p:nvPr>
            <p:ph type="body" sz="quarter" idx="10"/>
          </p:nvPr>
        </p:nvSpPr>
        <p:spPr/>
        <p:txBody>
          <a:bodyPr>
            <a:normAutofit/>
          </a:bodyPr>
          <a:lstStyle/>
          <a:p>
            <a:r>
              <a:rPr sz="2800"/>
              <a:t>Calculate the midpoint of each class in the frequency distribution from Example 2.1.1.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2.1.3: Calculating Class Midpoints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r>
                  <a:rPr sz="2800"/>
                  <a:t>The midpoint is the sum of the class limits divided by two. For the first class, the midpoint is calculated as follows.</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50,000+54,999</m:t>
                              </m:r>
                            </m:e>
                          </m:d>
                        </m:num>
                        <m:den>
                          <m:r>
                            <a:rPr>
                              <a:latin typeface="Cambria Math" panose="02040503050406030204" pitchFamily="18" charset="0"/>
                            </a:rPr>
                            <m:t>2</m:t>
                          </m:r>
                        </m:den>
                      </m:f>
                      <m:r>
                        <a:rPr>
                          <a:latin typeface="Cambria Math" panose="02040503050406030204" pitchFamily="18" charset="0"/>
                        </a:rPr>
                        <m:t>=52,499.5</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B3F3C218-E287-4DA0-8E10-47AB508392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0750" y="4091354"/>
            <a:ext cx="4762500" cy="1905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2.1.3: Calculating Class Midpoints (cont.)</a:t>
            </a:r>
          </a:p>
        </p:txBody>
      </p:sp>
      <p:sp>
        <p:nvSpPr>
          <p:cNvPr id="3" name="Text Placeholder 2"/>
          <p:cNvSpPr>
            <a:spLocks noGrp="1"/>
          </p:cNvSpPr>
          <p:nvPr>
            <p:ph type="body" sz="quarter" idx="10"/>
          </p:nvPr>
        </p:nvSpPr>
        <p:spPr/>
        <p:txBody>
          <a:bodyPr>
            <a:normAutofit/>
          </a:bodyPr>
          <a:lstStyle/>
          <a:p>
            <a:r>
              <a:rPr sz="2800"/>
              <a:t>We can use this same calculation to find the midpoints of the remaining classes. Another method is to add </a:t>
            </a:r>
            <a:r>
              <a:rPr sz="2800">
                <a:latin typeface="Cambria Math"/>
              </a:rPr>
              <a:t>5,000</a:t>
            </a:r>
            <a:r>
              <a:rPr sz="2800"/>
              <a:t> (the class width) to the first midpoint, as we did with class boundaries.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2.1.3: Calculating Class Midpoints (cont.)</a:t>
            </a:r>
          </a:p>
        </p:txBody>
      </p:sp>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Highest Early-Career Salaries with a Bachelor's Degree (with Class Midpoints)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a:t>
                      </a:r>
                    </a:p>
                  </a:txBody>
                  <a:tcPr/>
                </a:tc>
                <a:tc>
                  <a:txBody>
                    <a:bodyPr/>
                    <a:lstStyle/>
                    <a:p>
                      <a:pPr algn="ctr">
                        <a:defRPr sz="1800" b="1"/>
                      </a:pPr>
                      <a:r>
                        <a:t>Frequency</a:t>
                      </a:r>
                    </a:p>
                  </a:txBody>
                  <a:tcPr/>
                </a:tc>
                <a:tc>
                  <a:txBody>
                    <a:bodyPr/>
                    <a:lstStyle/>
                    <a:p>
                      <a:pPr algn="ctr">
                        <a:defRPr sz="1800" b="1"/>
                      </a:pPr>
                      <a:r>
                        <a:t>Class Midpoints</a:t>
                      </a:r>
                    </a:p>
                  </a:txBody>
                  <a:tcPr/>
                </a:tc>
                <a:extLst>
                  <a:ext uri="{0D108BD9-81ED-4DB2-BD59-A6C34878D82A}">
                    <a16:rowId xmlns:a16="http://schemas.microsoft.com/office/drawing/2014/main" val="10001"/>
                  </a:ext>
                </a:extLst>
              </a:tr>
              <a:tr h="370840">
                <a:tc>
                  <a:txBody>
                    <a:bodyPr/>
                    <a:lstStyle/>
                    <a:p>
                      <a:pPr algn="ctr"/>
                      <a:r>
                        <a:rPr sz="1800">
                          <a:latin typeface="Cambria Math"/>
                        </a:rPr>
                        <a:t>50,000</a:t>
                      </a:r>
                      <a:r>
                        <a:rPr sz="1800"/>
                        <a:t> – </a:t>
                      </a:r>
                      <a:r>
                        <a:rPr sz="1800">
                          <a:latin typeface="Cambria Math"/>
                        </a:rPr>
                        <a:t>54,999</a:t>
                      </a:r>
                    </a:p>
                  </a:txBody>
                  <a:tcPr/>
                </a:tc>
                <a:tc>
                  <a:txBody>
                    <a:bodyPr/>
                    <a:lstStyle/>
                    <a:p>
                      <a:pPr algn="ctr">
                        <a:defRPr sz="1800"/>
                      </a:pPr>
                      <a:r>
                        <a:t>3</a:t>
                      </a:r>
                    </a:p>
                  </a:txBody>
                  <a:tcPr/>
                </a:tc>
                <a:tc>
                  <a:txBody>
                    <a:bodyPr/>
                    <a:lstStyle/>
                    <a:p>
                      <a:pPr algn="ctr"/>
                      <a:r>
                        <a:rPr sz="1800">
                          <a:latin typeface="Cambria Math"/>
                        </a:rPr>
                        <a:t>52,499.5</a:t>
                      </a:r>
                    </a:p>
                  </a:txBody>
                  <a:tcPr/>
                </a:tc>
                <a:extLst>
                  <a:ext uri="{0D108BD9-81ED-4DB2-BD59-A6C34878D82A}">
                    <a16:rowId xmlns:a16="http://schemas.microsoft.com/office/drawing/2014/main" val="10002"/>
                  </a:ext>
                </a:extLst>
              </a:tr>
              <a:tr h="370840">
                <a:tc>
                  <a:txBody>
                    <a:bodyPr/>
                    <a:lstStyle/>
                    <a:p>
                      <a:pPr algn="ctr"/>
                      <a:r>
                        <a:rPr sz="1800">
                          <a:latin typeface="Cambria Math"/>
                        </a:rPr>
                        <a:t>55,000</a:t>
                      </a:r>
                      <a:r>
                        <a:rPr sz="1800"/>
                        <a:t> – </a:t>
                      </a:r>
                      <a:r>
                        <a:rPr sz="1800">
                          <a:latin typeface="Cambria Math"/>
                        </a:rPr>
                        <a:t>59,999</a:t>
                      </a:r>
                    </a:p>
                  </a:txBody>
                  <a:tcPr/>
                </a:tc>
                <a:tc>
                  <a:txBody>
                    <a:bodyPr/>
                    <a:lstStyle/>
                    <a:p>
                      <a:pPr algn="ctr">
                        <a:defRPr sz="1800"/>
                      </a:pPr>
                      <a:r>
                        <a:t>0</a:t>
                      </a:r>
                    </a:p>
                  </a:txBody>
                  <a:tcPr/>
                </a:tc>
                <a:tc>
                  <a:txBody>
                    <a:bodyPr/>
                    <a:lstStyle/>
                    <a:p>
                      <a:pPr algn="ctr"/>
                      <a:r>
                        <a:rPr sz="1800">
                          <a:latin typeface="Cambria Math"/>
                        </a:rPr>
                        <a:t>57,499.5</a:t>
                      </a:r>
                    </a:p>
                  </a:txBody>
                  <a:tcPr/>
                </a:tc>
                <a:extLst>
                  <a:ext uri="{0D108BD9-81ED-4DB2-BD59-A6C34878D82A}">
                    <a16:rowId xmlns:a16="http://schemas.microsoft.com/office/drawing/2014/main" val="10003"/>
                  </a:ext>
                </a:extLst>
              </a:tr>
              <a:tr h="370840">
                <a:tc>
                  <a:txBody>
                    <a:bodyPr/>
                    <a:lstStyle/>
                    <a:p>
                      <a:pPr algn="ctr"/>
                      <a:r>
                        <a:rPr sz="1800">
                          <a:latin typeface="Cambria Math"/>
                        </a:rPr>
                        <a:t>60,000</a:t>
                      </a:r>
                      <a:r>
                        <a:rPr sz="1800"/>
                        <a:t> – </a:t>
                      </a:r>
                      <a:r>
                        <a:rPr sz="1800">
                          <a:latin typeface="Cambria Math"/>
                        </a:rPr>
                        <a:t>64,999</a:t>
                      </a:r>
                    </a:p>
                  </a:txBody>
                  <a:tcPr/>
                </a:tc>
                <a:tc>
                  <a:txBody>
                    <a:bodyPr/>
                    <a:lstStyle/>
                    <a:p>
                      <a:pPr algn="ctr">
                        <a:defRPr sz="1800"/>
                      </a:pPr>
                      <a:r>
                        <a:t>6</a:t>
                      </a:r>
                    </a:p>
                  </a:txBody>
                  <a:tcPr/>
                </a:tc>
                <a:tc>
                  <a:txBody>
                    <a:bodyPr/>
                    <a:lstStyle/>
                    <a:p>
                      <a:pPr algn="ctr"/>
                      <a:r>
                        <a:rPr sz="1800">
                          <a:latin typeface="Cambria Math"/>
                        </a:rPr>
                        <a:t>62,499.5</a:t>
                      </a:r>
                    </a:p>
                  </a:txBody>
                  <a:tcPr/>
                </a:tc>
                <a:extLst>
                  <a:ext uri="{0D108BD9-81ED-4DB2-BD59-A6C34878D82A}">
                    <a16:rowId xmlns:a16="http://schemas.microsoft.com/office/drawing/2014/main" val="10004"/>
                  </a:ext>
                </a:extLst>
              </a:tr>
              <a:tr h="370840">
                <a:tc>
                  <a:txBody>
                    <a:bodyPr/>
                    <a:lstStyle/>
                    <a:p>
                      <a:pPr algn="ctr"/>
                      <a:r>
                        <a:rPr sz="1800">
                          <a:latin typeface="Cambria Math"/>
                        </a:rPr>
                        <a:t>65,000</a:t>
                      </a:r>
                      <a:r>
                        <a:rPr sz="1800"/>
                        <a:t> – </a:t>
                      </a:r>
                      <a:r>
                        <a:rPr sz="1800">
                          <a:latin typeface="Cambria Math"/>
                        </a:rPr>
                        <a:t>69,999</a:t>
                      </a:r>
                    </a:p>
                  </a:txBody>
                  <a:tcPr/>
                </a:tc>
                <a:tc>
                  <a:txBody>
                    <a:bodyPr/>
                    <a:lstStyle/>
                    <a:p>
                      <a:pPr algn="ctr">
                        <a:defRPr sz="1800"/>
                      </a:pPr>
                      <a:r>
                        <a:t>4</a:t>
                      </a:r>
                    </a:p>
                  </a:txBody>
                  <a:tcPr/>
                </a:tc>
                <a:tc>
                  <a:txBody>
                    <a:bodyPr/>
                    <a:lstStyle/>
                    <a:p>
                      <a:pPr algn="ctr"/>
                      <a:r>
                        <a:rPr sz="1800">
                          <a:latin typeface="Cambria Math"/>
                        </a:rPr>
                        <a:t>67,499.5</a:t>
                      </a:r>
                    </a:p>
                  </a:txBody>
                  <a:tcPr/>
                </a:tc>
                <a:extLst>
                  <a:ext uri="{0D108BD9-81ED-4DB2-BD59-A6C34878D82A}">
                    <a16:rowId xmlns:a16="http://schemas.microsoft.com/office/drawing/2014/main" val="10005"/>
                  </a:ext>
                </a:extLst>
              </a:tr>
              <a:tr h="370840">
                <a:tc>
                  <a:txBody>
                    <a:bodyPr/>
                    <a:lstStyle/>
                    <a:p>
                      <a:pPr algn="ctr"/>
                      <a:r>
                        <a:rPr sz="1800">
                          <a:latin typeface="Cambria Math"/>
                        </a:rPr>
                        <a:t>70,000</a:t>
                      </a:r>
                      <a:r>
                        <a:rPr sz="1800"/>
                        <a:t> – </a:t>
                      </a:r>
                      <a:r>
                        <a:rPr sz="1800">
                          <a:latin typeface="Cambria Math"/>
                        </a:rPr>
                        <a:t>74,999</a:t>
                      </a:r>
                    </a:p>
                  </a:txBody>
                  <a:tcPr/>
                </a:tc>
                <a:tc>
                  <a:txBody>
                    <a:bodyPr/>
                    <a:lstStyle/>
                    <a:p>
                      <a:pPr algn="ctr">
                        <a:defRPr sz="1800"/>
                      </a:pPr>
                      <a:r>
                        <a:t>10</a:t>
                      </a:r>
                    </a:p>
                  </a:txBody>
                  <a:tcPr/>
                </a:tc>
                <a:tc>
                  <a:txBody>
                    <a:bodyPr/>
                    <a:lstStyle/>
                    <a:p>
                      <a:pPr algn="ctr"/>
                      <a:r>
                        <a:rPr sz="1800">
                          <a:latin typeface="Cambria Math"/>
                        </a:rPr>
                        <a:t>72,499.5</a:t>
                      </a:r>
                    </a:p>
                  </a:txBody>
                  <a:tcPr/>
                </a:tc>
                <a:extLst>
                  <a:ext uri="{0D108BD9-81ED-4DB2-BD59-A6C34878D82A}">
                    <a16:rowId xmlns:a16="http://schemas.microsoft.com/office/drawing/2014/main" val="10006"/>
                  </a:ext>
                </a:extLst>
              </a:tr>
              <a:tr h="370840">
                <a:tc>
                  <a:txBody>
                    <a:bodyPr/>
                    <a:lstStyle/>
                    <a:p>
                      <a:pPr algn="ctr"/>
                      <a:r>
                        <a:rPr sz="1800">
                          <a:latin typeface="Cambria Math"/>
                        </a:rPr>
                        <a:t>75,000</a:t>
                      </a:r>
                      <a:r>
                        <a:rPr sz="1800"/>
                        <a:t> – </a:t>
                      </a:r>
                      <a:r>
                        <a:rPr sz="1800">
                          <a:latin typeface="Cambria Math"/>
                        </a:rPr>
                        <a:t>79,999</a:t>
                      </a:r>
                    </a:p>
                  </a:txBody>
                  <a:tcPr/>
                </a:tc>
                <a:tc>
                  <a:txBody>
                    <a:bodyPr/>
                    <a:lstStyle/>
                    <a:p>
                      <a:pPr algn="ctr">
                        <a:defRPr sz="1800"/>
                      </a:pPr>
                      <a:r>
                        <a:t>1</a:t>
                      </a:r>
                    </a:p>
                  </a:txBody>
                  <a:tcPr/>
                </a:tc>
                <a:tc>
                  <a:txBody>
                    <a:bodyPr/>
                    <a:lstStyle/>
                    <a:p>
                      <a:pPr algn="ctr"/>
                      <a:r>
                        <a:rPr sz="1800">
                          <a:latin typeface="Cambria Math"/>
                        </a:rPr>
                        <a:t>77,499.5</a:t>
                      </a:r>
                    </a:p>
                  </a:txBody>
                  <a:tcPr/>
                </a:tc>
                <a:extLst>
                  <a:ext uri="{0D108BD9-81ED-4DB2-BD59-A6C34878D82A}">
                    <a16:rowId xmlns:a16="http://schemas.microsoft.com/office/drawing/2014/main" val="10007"/>
                  </a:ext>
                </a:extLst>
              </a:tr>
              <a:tr h="370840">
                <a:tc>
                  <a:txBody>
                    <a:bodyPr/>
                    <a:lstStyle/>
                    <a:p>
                      <a:pPr algn="ctr"/>
                      <a:r>
                        <a:rPr sz="1800">
                          <a:latin typeface="Cambria Math"/>
                        </a:rPr>
                        <a:t>80,000</a:t>
                      </a:r>
                      <a:r>
                        <a:rPr sz="1800"/>
                        <a:t> – </a:t>
                      </a:r>
                      <a:r>
                        <a:rPr sz="1800">
                          <a:latin typeface="Cambria Math"/>
                        </a:rPr>
                        <a:t>84,999</a:t>
                      </a:r>
                    </a:p>
                  </a:txBody>
                  <a:tcPr/>
                </a:tc>
                <a:tc>
                  <a:txBody>
                    <a:bodyPr/>
                    <a:lstStyle/>
                    <a:p>
                      <a:pPr algn="ctr">
                        <a:defRPr sz="1800"/>
                      </a:pPr>
                      <a:r>
                        <a:t>1</a:t>
                      </a:r>
                    </a:p>
                  </a:txBody>
                  <a:tcPr/>
                </a:tc>
                <a:tc>
                  <a:txBody>
                    <a:bodyPr/>
                    <a:lstStyle/>
                    <a:p>
                      <a:pPr algn="ctr"/>
                      <a:r>
                        <a:rPr sz="1800">
                          <a:latin typeface="Cambria Math"/>
                        </a:rPr>
                        <a:t>82,499.5</a:t>
                      </a:r>
                    </a:p>
                  </a:txBody>
                  <a:tcPr/>
                </a:tc>
                <a:extLst>
                  <a:ext uri="{0D108BD9-81ED-4DB2-BD59-A6C34878D82A}">
                    <a16:rowId xmlns:a16="http://schemas.microsoft.com/office/drawing/2014/main" val="10008"/>
                  </a:ext>
                </a:extLst>
              </a:tr>
            </a:tbl>
          </a:graphicData>
        </a:graphic>
      </p:graphicFrame>
      <p:sp>
        <p:nvSpPr>
          <p:cNvPr id="4" name="Text Placeholder 2">
            <a:extLst>
              <a:ext uri="{FF2B5EF4-FFF2-40B4-BE49-F238E27FC236}">
                <a16:creationId xmlns:a16="http://schemas.microsoft.com/office/drawing/2014/main" id="{606AA4CE-3E85-4B17-ABF4-72C7887AAFC9}"/>
              </a:ext>
            </a:extLst>
          </p:cNvPr>
          <p:cNvSpPr txBox="1">
            <a:spLocks/>
          </p:cNvSpPr>
          <p:nvPr/>
        </p:nvSpPr>
        <p:spPr>
          <a:xfrm>
            <a:off x="381000" y="4572000"/>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Notice that the class midpoints give us an estimate for the average piece of data in each class.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Relative Frequency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413722"/>
              </a:xfrm>
            </p:spPr>
            <p:txBody>
              <a:bodyPr>
                <a:normAutofit/>
              </a:bodyPr>
              <a:lstStyle/>
              <a:p>
                <a:r>
                  <a:rPr sz="2800"/>
                  <a:t>The </a:t>
                </a:r>
                <a:r>
                  <a:rPr sz="2800" b="1"/>
                  <a:t>relative frequency</a:t>
                </a:r>
                <a:r>
                  <a:rPr sz="2800"/>
                  <a:t> is the fraction or percentage of the data set that falls into a particular class, given by</a:t>
                </a:r>
              </a:p>
              <a:p>
                <a:pPr algn="ctr">
                  <a:defRPr sz="2800"/>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Relative</m:t>
                      </m:r>
                      <m:r>
                        <a:rPr>
                          <a:latin typeface="Cambria Math" panose="02040503050406030204" pitchFamily="18" charset="0"/>
                        </a:rPr>
                        <m:t> </m:t>
                      </m:r>
                      <m:r>
                        <m:rPr>
                          <m:sty m:val="p"/>
                        </m:rPr>
                        <a:rPr>
                          <a:latin typeface="Cambria Math" panose="02040503050406030204" pitchFamily="18" charset="0"/>
                        </a:rPr>
                        <m:t>Frequency</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𝑓</m:t>
                          </m:r>
                        </m:num>
                        <m:den>
                          <m:r>
                            <a:rPr>
                              <a:latin typeface="Cambria Math" panose="02040503050406030204" pitchFamily="18" charset="0"/>
                            </a:rPr>
                            <m:t>𝑛</m:t>
                          </m:r>
                        </m:den>
                      </m:f>
                    </m:oMath>
                  </m:oMathPara>
                </a14:m>
                <a:endParaRPr sz="2800"/>
              </a:p>
              <a:p>
                <a:pPr>
                  <a:defRPr sz="2800"/>
                </a:pPr>
                <a:r>
                  <a:rPr sz="2800"/>
                  <a:t>where </a:t>
                </a:r>
                <a14:m>
                  <m:oMath xmlns:m="http://schemas.openxmlformats.org/officeDocument/2006/math">
                    <m:r>
                      <a:rPr>
                        <a:latin typeface="Cambria Math" panose="02040503050406030204" pitchFamily="18" charset="0"/>
                      </a:rPr>
                      <m:t>𝑓</m:t>
                    </m:r>
                  </m:oMath>
                </a14:m>
                <a:r>
                  <a:rPr sz="2800"/>
                  <a:t> is the class frequency,</a:t>
                </a:r>
              </a:p>
              <a:p>
                <a14:m>
                  <m:oMath xmlns:m="http://schemas.openxmlformats.org/officeDocument/2006/math">
                    <m:r>
                      <a:rPr>
                        <a:latin typeface="Cambria Math" panose="02040503050406030204" pitchFamily="18" charset="0"/>
                      </a:rPr>
                      <m:t>𝑛</m:t>
                    </m:r>
                  </m:oMath>
                </a14:m>
                <a:r>
                  <a:rPr sz="2800"/>
                  <a:t> is the sample size, given by </a:t>
                </a:r>
                <a14:m>
                  <m:oMath xmlns:m="http://schemas.openxmlformats.org/officeDocument/2006/math">
                    <m:r>
                      <a:rPr>
                        <a:latin typeface="Cambria Math" panose="02040503050406030204" pitchFamily="18" charset="0"/>
                      </a:rPr>
                      <m:t>𝑛</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𝑖</m:t>
                        </m:r>
                      </m:sub>
                    </m:sSub>
                  </m:oMath>
                </a14:m>
                <a:r>
                  <a:rPr sz="2800"/>
                  <a:t>,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𝑖</m:t>
                        </m:r>
                      </m:sub>
                    </m:sSub>
                  </m:oMath>
                </a14:m>
                <a:r>
                  <a:rPr sz="2800"/>
                  <a:t> is the frequency of the </a:t>
                </a:r>
                <a14:m>
                  <m:oMath xmlns:m="http://schemas.openxmlformats.org/officeDocument/2006/math">
                    <m:r>
                      <a:rPr>
                        <a:latin typeface="Cambria Math" panose="02040503050406030204" pitchFamily="18" charset="0"/>
                      </a:rPr>
                      <m:t>𝑖</m:t>
                    </m:r>
                  </m:oMath>
                </a14:m>
                <a:r>
                  <a:rPr sz="2800" baseline="30000"/>
                  <a:t>th</a:t>
                </a:r>
                <a:r>
                  <a:rPr sz="2800"/>
                  <a:t> class.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413722"/>
              </a:xfrm>
              <a:blipFill>
                <a:blip r:embed="rId2" cstate="print"/>
                <a:stretch>
                  <a:fillRect l="-1328" t="-1416" b="-1062"/>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p:sp>
        <p:nvSpPr>
          <p:cNvPr id="3" name="Text Placeholder 2"/>
          <p:cNvSpPr>
            <a:spLocks noGrp="1"/>
          </p:cNvSpPr>
          <p:nvPr>
            <p:ph type="body" sz="quarter" idx="10"/>
          </p:nvPr>
        </p:nvSpPr>
        <p:spPr>
          <a:xfrm>
            <a:off x="457200" y="1082078"/>
            <a:ext cx="8229600" cy="1127722"/>
          </a:xfrm>
        </p:spPr>
        <p:txBody>
          <a:bodyPr>
            <a:normAutofit/>
          </a:bodyPr>
          <a:lstStyle/>
          <a:p>
            <a:r>
              <a:rPr sz="2800">
                <a:latin typeface="Cambria Math"/>
              </a:rPr>
              <a:t>∑</a:t>
            </a:r>
            <a:r>
              <a:rPr sz="2800"/>
              <a:t>: indicates the summation of the values that follow it; uppercase Greek letter, sigma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2.1.4: Calculating Relative Frequencies</a:t>
            </a:r>
          </a:p>
        </p:txBody>
      </p:sp>
      <p:sp>
        <p:nvSpPr>
          <p:cNvPr id="3" name="Text Placeholder 2"/>
          <p:cNvSpPr>
            <a:spLocks noGrp="1"/>
          </p:cNvSpPr>
          <p:nvPr>
            <p:ph type="body" sz="quarter" idx="10"/>
          </p:nvPr>
        </p:nvSpPr>
        <p:spPr/>
        <p:txBody>
          <a:bodyPr>
            <a:normAutofit/>
          </a:bodyPr>
          <a:lstStyle/>
          <a:p>
            <a:r>
              <a:rPr sz="2800"/>
              <a:t>Calculate the relative frequency for each class in the frequency distribution from Example 2.1.1.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Constructing a Frequency Distribution</a:t>
            </a:r>
          </a:p>
        </p:txBody>
      </p:sp>
      <p:sp>
        <p:nvSpPr>
          <p:cNvPr id="3" name="Text Placeholder 2"/>
          <p:cNvSpPr>
            <a:spLocks noGrp="1"/>
          </p:cNvSpPr>
          <p:nvPr>
            <p:ph type="body" sz="quarter" idx="10"/>
          </p:nvPr>
        </p:nvSpPr>
        <p:spPr>
          <a:xfrm>
            <a:off x="457200" y="1082078"/>
            <a:ext cx="8229600" cy="3261322"/>
          </a:xfrm>
        </p:spPr>
        <p:txBody>
          <a:bodyPr>
            <a:normAutofit/>
          </a:bodyPr>
          <a:lstStyle/>
          <a:p>
            <a:pPr marL="514350" indent="-514350">
              <a:buFont typeface="+mj-lt"/>
              <a:buAutoNum type="arabicPeriod"/>
              <a:defRPr sz="2800"/>
            </a:pPr>
            <a:r>
              <a:rPr dirty="0"/>
              <a:t>​</a:t>
            </a:r>
            <a:r>
              <a:rPr sz="2800" b="1" dirty="0"/>
              <a:t>Decide how many classes should be in the distribution.</a:t>
            </a:r>
            <a:r>
              <a:rPr sz="2800" dirty="0"/>
              <a:t> There are typically between </a:t>
            </a:r>
            <a:r>
              <a:rPr sz="2800" dirty="0">
                <a:latin typeface="Cambria Math"/>
              </a:rPr>
              <a:t>5</a:t>
            </a:r>
            <a:r>
              <a:rPr sz="2800" dirty="0"/>
              <a:t> and </a:t>
            </a:r>
            <a:r>
              <a:rPr sz="2800" dirty="0">
                <a:latin typeface="Cambria Math"/>
              </a:rPr>
              <a:t>20</a:t>
            </a:r>
            <a:r>
              <a:rPr sz="2800" dirty="0"/>
              <a:t> classes in a frequency distribution. Several different methods can be used to determine the number of classes that will show the data most clearly, but in this textbook, the number of classes for a given data set will be suggested.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2.1.4: Calculating Relative Frequencies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r>
                  <a:rPr sz="2800"/>
                  <a:t>We first find the sample size by summing the class frequencies. This should be the same number as the total number of values in the data set.</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𝑖</m:t>
                          </m:r>
                        </m:sub>
                      </m:sSub>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𝑛</m:t>
                          </m:r>
                        </m:e>
                      </m:phant>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𝑛</m:t>
                          </m:r>
                        </m:e>
                      </m:phant>
                      <m:r>
                        <a:rPr>
                          <a:latin typeface="Cambria Math" panose="02040503050406030204" pitchFamily="18" charset="0"/>
                        </a:rPr>
                        <m:t>=</m:t>
                      </m:r>
                      <m:r>
                        <a:rPr>
                          <a:latin typeface="Cambria Math" panose="02040503050406030204" pitchFamily="18" charset="0"/>
                        </a:rPr>
                        <m:t>25</m:t>
                      </m:r>
                    </m:oMath>
                  </m:oMathPara>
                </a14:m>
                <a:endParaRPr sz="2800"/>
              </a:p>
              <a:p>
                <a:r>
                  <a:rPr sz="2800"/>
                  <a:t>Then divide each class frequency by </a:t>
                </a:r>
                <a:r>
                  <a:rPr sz="2800">
                    <a:latin typeface="Cambria Math"/>
                  </a:rPr>
                  <a:t>25</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2.1.4: Calculating Relative Frequencies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054469959"/>
                  </p:ext>
                </p:extLst>
              </p:nvPr>
            </p:nvGraphicFramePr>
            <p:xfrm>
              <a:off x="457200" y="1105523"/>
              <a:ext cx="8229600" cy="458794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rPr sz="1600"/>
                            <a:t>Highest Early-Career Salaries with a Bachelor's Degree (with Relative Frequencies)</a:t>
                          </a:r>
                        </a:p>
                      </a:txBody>
                      <a:tcPr anchor="ct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rPr sz="1600"/>
                            <a:t>Class</a:t>
                          </a:r>
                        </a:p>
                      </a:txBody>
                      <a:tcPr anchor="ctr"/>
                    </a:tc>
                    <a:tc>
                      <a:txBody>
                        <a:bodyPr/>
                        <a:lstStyle/>
                        <a:p>
                          <a:pPr algn="ctr">
                            <a:defRPr sz="1800" b="1"/>
                          </a:pPr>
                          <a:r>
                            <a:rPr sz="1600"/>
                            <a:t>Frequency</a:t>
                          </a:r>
                        </a:p>
                      </a:txBody>
                      <a:tcPr anchor="ctr"/>
                    </a:tc>
                    <a:tc>
                      <a:txBody>
                        <a:bodyPr/>
                        <a:lstStyle/>
                        <a:p>
                          <a:pPr algn="ctr">
                            <a:defRPr sz="1800" b="1"/>
                          </a:pPr>
                          <a:r>
                            <a:rPr sz="1600"/>
                            <a:t>Relative Frequency</a:t>
                          </a:r>
                        </a:p>
                      </a:txBody>
                      <a:tcPr anchor="ctr"/>
                    </a:tc>
                    <a:extLst>
                      <a:ext uri="{0D108BD9-81ED-4DB2-BD59-A6C34878D82A}">
                        <a16:rowId xmlns:a16="http://schemas.microsoft.com/office/drawing/2014/main" val="10001"/>
                      </a:ext>
                    </a:extLst>
                  </a:tr>
                  <a:tr h="370840">
                    <a:tc>
                      <a:txBody>
                        <a:bodyPr/>
                        <a:lstStyle/>
                        <a:p>
                          <a:pPr algn="ctr"/>
                          <a:r>
                            <a:rPr sz="1600">
                              <a:latin typeface="Cambria Math"/>
                            </a:rPr>
                            <a:t>50,000</a:t>
                          </a:r>
                          <a:r>
                            <a:rPr sz="1600"/>
                            <a:t>-</a:t>
                          </a:r>
                          <a:r>
                            <a:rPr sz="1600">
                              <a:latin typeface="Cambria Math"/>
                            </a:rPr>
                            <a:t>54,999</a:t>
                          </a:r>
                        </a:p>
                      </a:txBody>
                      <a:tcPr anchor="ctr"/>
                    </a:tc>
                    <a:tc>
                      <a:txBody>
                        <a:bodyPr/>
                        <a:lstStyle/>
                        <a:p>
                          <a:pPr algn="ctr"/>
                          <a:r>
                            <a:rPr sz="1600">
                              <a:latin typeface="Cambria Math"/>
                            </a:rPr>
                            <a:t>3</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a:rPr>
                                      <m:t>3</m:t>
                                    </m:r>
                                  </m:num>
                                  <m:den>
                                    <m:r>
                                      <a:rPr sz="1600">
                                        <a:latin typeface="Cambria Math"/>
                                      </a:rPr>
                                      <m:t>25</m:t>
                                    </m:r>
                                  </m:den>
                                </m:f>
                                <m:r>
                                  <a:rPr sz="1600">
                                    <a:latin typeface="Cambria Math"/>
                                  </a:rPr>
                                  <m:t>=012=12%</m:t>
                                </m:r>
                              </m:oMath>
                            </m:oMathPara>
                          </a14:m>
                          <a:endParaRPr sz="1600"/>
                        </a:p>
                      </a:txBody>
                      <a:tcPr anchor="ctr"/>
                    </a:tc>
                    <a:extLst>
                      <a:ext uri="{0D108BD9-81ED-4DB2-BD59-A6C34878D82A}">
                        <a16:rowId xmlns:a16="http://schemas.microsoft.com/office/drawing/2014/main" val="10002"/>
                      </a:ext>
                    </a:extLst>
                  </a:tr>
                  <a:tr h="370840">
                    <a:tc>
                      <a:txBody>
                        <a:bodyPr/>
                        <a:lstStyle/>
                        <a:p>
                          <a:pPr algn="ctr"/>
                          <a:r>
                            <a:rPr sz="1600">
                              <a:latin typeface="Cambria Math"/>
                            </a:rPr>
                            <a:t>55,000</a:t>
                          </a:r>
                          <a:r>
                            <a:rPr sz="1600"/>
                            <a:t>-</a:t>
                          </a:r>
                          <a:r>
                            <a:rPr sz="1600">
                              <a:latin typeface="Cambria Math"/>
                            </a:rPr>
                            <a:t>59,999</a:t>
                          </a:r>
                        </a:p>
                      </a:txBody>
                      <a:tcPr anchor="ctr"/>
                    </a:tc>
                    <a:tc>
                      <a:txBody>
                        <a:bodyPr/>
                        <a:lstStyle/>
                        <a:p>
                          <a:pPr algn="ctr"/>
                          <a:r>
                            <a:rPr sz="1600">
                              <a:latin typeface="Cambria Math"/>
                            </a:rPr>
                            <a:t>0</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a:rPr>
                                      <m:t>0</m:t>
                                    </m:r>
                                  </m:num>
                                  <m:den>
                                    <m:r>
                                      <a:rPr sz="1600">
                                        <a:latin typeface="Cambria Math"/>
                                      </a:rPr>
                                      <m:t>25</m:t>
                                    </m:r>
                                  </m:den>
                                </m:f>
                                <m:r>
                                  <a:rPr sz="1600">
                                    <a:latin typeface="Cambria Math"/>
                                  </a:rPr>
                                  <m:t>=0.0=0%</m:t>
                                </m:r>
                              </m:oMath>
                            </m:oMathPara>
                          </a14:m>
                          <a:endParaRPr sz="1600"/>
                        </a:p>
                      </a:txBody>
                      <a:tcPr anchor="ctr"/>
                    </a:tc>
                    <a:extLst>
                      <a:ext uri="{0D108BD9-81ED-4DB2-BD59-A6C34878D82A}">
                        <a16:rowId xmlns:a16="http://schemas.microsoft.com/office/drawing/2014/main" val="10003"/>
                      </a:ext>
                    </a:extLst>
                  </a:tr>
                  <a:tr h="370840">
                    <a:tc>
                      <a:txBody>
                        <a:bodyPr/>
                        <a:lstStyle/>
                        <a:p>
                          <a:pPr algn="ctr"/>
                          <a:r>
                            <a:rPr sz="1600">
                              <a:latin typeface="Cambria Math"/>
                            </a:rPr>
                            <a:t>60,000</a:t>
                          </a:r>
                          <a:r>
                            <a:rPr sz="1600"/>
                            <a:t>-</a:t>
                          </a:r>
                          <a:r>
                            <a:rPr sz="1600">
                              <a:latin typeface="Cambria Math"/>
                            </a:rPr>
                            <a:t>64,999</a:t>
                          </a:r>
                        </a:p>
                      </a:txBody>
                      <a:tcPr anchor="ctr"/>
                    </a:tc>
                    <a:tc>
                      <a:txBody>
                        <a:bodyPr/>
                        <a:lstStyle/>
                        <a:p>
                          <a:pPr algn="ctr"/>
                          <a:r>
                            <a:rPr sz="1600">
                              <a:latin typeface="Cambria Math"/>
                            </a:rPr>
                            <a:t>6</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a:rPr>
                                      <m:t>6</m:t>
                                    </m:r>
                                  </m:num>
                                  <m:den>
                                    <m:r>
                                      <a:rPr sz="1600">
                                        <a:latin typeface="Cambria Math"/>
                                      </a:rPr>
                                      <m:t>25</m:t>
                                    </m:r>
                                  </m:den>
                                </m:f>
                                <m:r>
                                  <a:rPr sz="1600">
                                    <a:latin typeface="Cambria Math"/>
                                  </a:rPr>
                                  <m:t>=0.24=24%</m:t>
                                </m:r>
                              </m:oMath>
                            </m:oMathPara>
                          </a14:m>
                          <a:endParaRPr sz="1600"/>
                        </a:p>
                      </a:txBody>
                      <a:tcPr anchor="ctr"/>
                    </a:tc>
                    <a:extLst>
                      <a:ext uri="{0D108BD9-81ED-4DB2-BD59-A6C34878D82A}">
                        <a16:rowId xmlns:a16="http://schemas.microsoft.com/office/drawing/2014/main" val="10004"/>
                      </a:ext>
                    </a:extLst>
                  </a:tr>
                  <a:tr h="370840">
                    <a:tc>
                      <a:txBody>
                        <a:bodyPr/>
                        <a:lstStyle/>
                        <a:p>
                          <a:pPr algn="ctr"/>
                          <a:r>
                            <a:rPr sz="1600">
                              <a:latin typeface="Cambria Math"/>
                            </a:rPr>
                            <a:t>65,000</a:t>
                          </a:r>
                          <a:r>
                            <a:rPr sz="1600"/>
                            <a:t>-</a:t>
                          </a:r>
                          <a:r>
                            <a:rPr sz="1600">
                              <a:latin typeface="Cambria Math"/>
                            </a:rPr>
                            <a:t>69,999</a:t>
                          </a:r>
                        </a:p>
                      </a:txBody>
                      <a:tcPr anchor="ctr"/>
                    </a:tc>
                    <a:tc>
                      <a:txBody>
                        <a:bodyPr/>
                        <a:lstStyle/>
                        <a:p>
                          <a:pPr algn="ctr"/>
                          <a:r>
                            <a:rPr sz="1600">
                              <a:latin typeface="Cambria Math"/>
                            </a:rPr>
                            <a:t>4</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a:rPr>
                                      <m:t>4</m:t>
                                    </m:r>
                                  </m:num>
                                  <m:den>
                                    <m:r>
                                      <a:rPr sz="1600">
                                        <a:latin typeface="Cambria Math"/>
                                      </a:rPr>
                                      <m:t>25</m:t>
                                    </m:r>
                                  </m:den>
                                </m:f>
                                <m:r>
                                  <a:rPr sz="1600">
                                    <a:latin typeface="Cambria Math"/>
                                  </a:rPr>
                                  <m:t>=0.16=16%</m:t>
                                </m:r>
                              </m:oMath>
                            </m:oMathPara>
                          </a14:m>
                          <a:endParaRPr sz="1600"/>
                        </a:p>
                      </a:txBody>
                      <a:tcPr anchor="ctr"/>
                    </a:tc>
                    <a:extLst>
                      <a:ext uri="{0D108BD9-81ED-4DB2-BD59-A6C34878D82A}">
                        <a16:rowId xmlns:a16="http://schemas.microsoft.com/office/drawing/2014/main" val="10005"/>
                      </a:ext>
                    </a:extLst>
                  </a:tr>
                  <a:tr h="370840">
                    <a:tc>
                      <a:txBody>
                        <a:bodyPr/>
                        <a:lstStyle/>
                        <a:p>
                          <a:pPr algn="ctr"/>
                          <a:r>
                            <a:rPr sz="1600">
                              <a:latin typeface="Cambria Math"/>
                            </a:rPr>
                            <a:t>70,000</a:t>
                          </a:r>
                          <a:r>
                            <a:rPr sz="1600"/>
                            <a:t>-</a:t>
                          </a:r>
                          <a:r>
                            <a:rPr sz="1600">
                              <a:latin typeface="Cambria Math"/>
                            </a:rPr>
                            <a:t>74,999</a:t>
                          </a:r>
                        </a:p>
                      </a:txBody>
                      <a:tcPr anchor="ctr"/>
                    </a:tc>
                    <a:tc>
                      <a:txBody>
                        <a:bodyPr/>
                        <a:lstStyle/>
                        <a:p>
                          <a:pPr algn="ctr"/>
                          <a:r>
                            <a:rPr sz="1600">
                              <a:latin typeface="Cambria Math"/>
                            </a:rPr>
                            <a:t>10</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a:rPr>
                                      <m:t>10</m:t>
                                    </m:r>
                                  </m:num>
                                  <m:den>
                                    <m:r>
                                      <a:rPr sz="1600">
                                        <a:latin typeface="Cambria Math"/>
                                      </a:rPr>
                                      <m:t>25</m:t>
                                    </m:r>
                                  </m:den>
                                </m:f>
                                <m:r>
                                  <a:rPr sz="1600">
                                    <a:latin typeface="Cambria Math"/>
                                  </a:rPr>
                                  <m:t>=0.4=40%</m:t>
                                </m:r>
                              </m:oMath>
                            </m:oMathPara>
                          </a14:m>
                          <a:endParaRPr sz="1600"/>
                        </a:p>
                      </a:txBody>
                      <a:tcPr anchor="ctr"/>
                    </a:tc>
                    <a:extLst>
                      <a:ext uri="{0D108BD9-81ED-4DB2-BD59-A6C34878D82A}">
                        <a16:rowId xmlns:a16="http://schemas.microsoft.com/office/drawing/2014/main" val="10006"/>
                      </a:ext>
                    </a:extLst>
                  </a:tr>
                  <a:tr h="370840">
                    <a:tc>
                      <a:txBody>
                        <a:bodyPr/>
                        <a:lstStyle/>
                        <a:p>
                          <a:pPr algn="ctr"/>
                          <a:r>
                            <a:rPr sz="1600">
                              <a:latin typeface="Cambria Math"/>
                            </a:rPr>
                            <a:t>75,000</a:t>
                          </a:r>
                          <a:r>
                            <a:rPr sz="1600"/>
                            <a:t>-</a:t>
                          </a:r>
                          <a:r>
                            <a:rPr sz="1600">
                              <a:latin typeface="Cambria Math"/>
                            </a:rPr>
                            <a:t>79,999</a:t>
                          </a:r>
                        </a:p>
                      </a:txBody>
                      <a:tcPr anchor="ctr"/>
                    </a:tc>
                    <a:tc>
                      <a:txBody>
                        <a:bodyPr/>
                        <a:lstStyle/>
                        <a:p>
                          <a:pPr algn="ctr"/>
                          <a:r>
                            <a:rPr sz="1600">
                              <a:latin typeface="Cambria Math"/>
                            </a:rPr>
                            <a:t>1</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a:rPr>
                                      <m:t>1</m:t>
                                    </m:r>
                                  </m:num>
                                  <m:den>
                                    <m:r>
                                      <a:rPr sz="1600">
                                        <a:latin typeface="Cambria Math"/>
                                      </a:rPr>
                                      <m:t>25</m:t>
                                    </m:r>
                                  </m:den>
                                </m:f>
                                <m:r>
                                  <a:rPr sz="1600">
                                    <a:latin typeface="Cambria Math"/>
                                  </a:rPr>
                                  <m:t>=0.04=4%</m:t>
                                </m:r>
                              </m:oMath>
                            </m:oMathPara>
                          </a14:m>
                          <a:endParaRPr sz="1600"/>
                        </a:p>
                      </a:txBody>
                      <a:tcPr anchor="ctr"/>
                    </a:tc>
                    <a:extLst>
                      <a:ext uri="{0D108BD9-81ED-4DB2-BD59-A6C34878D82A}">
                        <a16:rowId xmlns:a16="http://schemas.microsoft.com/office/drawing/2014/main" val="10007"/>
                      </a:ext>
                    </a:extLst>
                  </a:tr>
                  <a:tr h="370840">
                    <a:tc>
                      <a:txBody>
                        <a:bodyPr/>
                        <a:lstStyle/>
                        <a:p>
                          <a:pPr algn="ctr"/>
                          <a:r>
                            <a:rPr sz="1600">
                              <a:latin typeface="Cambria Math"/>
                            </a:rPr>
                            <a:t>80,000</a:t>
                          </a:r>
                          <a:r>
                            <a:rPr sz="1600"/>
                            <a:t>-</a:t>
                          </a:r>
                          <a:r>
                            <a:rPr sz="1600">
                              <a:latin typeface="Cambria Math"/>
                            </a:rPr>
                            <a:t>84,999</a:t>
                          </a:r>
                        </a:p>
                      </a:txBody>
                      <a:tcPr anchor="ctr"/>
                    </a:tc>
                    <a:tc>
                      <a:txBody>
                        <a:bodyPr/>
                        <a:lstStyle/>
                        <a:p>
                          <a:pPr algn="ctr"/>
                          <a:r>
                            <a:rPr sz="1600">
                              <a:latin typeface="Cambria Math"/>
                            </a:rPr>
                            <a:t>1</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600" i="1">
                                        <a:latin typeface="Cambria Math" panose="02040503050406030204" pitchFamily="18" charset="0"/>
                                      </a:rPr>
                                    </m:ctrlPr>
                                  </m:fPr>
                                  <m:num>
                                    <m:r>
                                      <a:rPr sz="1600">
                                        <a:latin typeface="Cambria Math"/>
                                      </a:rPr>
                                      <m:t>1</m:t>
                                    </m:r>
                                  </m:num>
                                  <m:den>
                                    <m:r>
                                      <a:rPr sz="1600">
                                        <a:latin typeface="Cambria Math"/>
                                      </a:rPr>
                                      <m:t>25</m:t>
                                    </m:r>
                                  </m:den>
                                </m:f>
                                <m:r>
                                  <a:rPr sz="1600">
                                    <a:latin typeface="Cambria Math"/>
                                  </a:rPr>
                                  <m:t>=0.04=4%</m:t>
                                </m:r>
                              </m:oMath>
                            </m:oMathPara>
                          </a14:m>
                          <a:endParaRPr sz="1600" dirty="0"/>
                        </a:p>
                      </a:txBody>
                      <a:tcPr anchor="ct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xmlns:a14="http://schemas.microsoft.com/office/drawing/2010/main" val="4054469959"/>
                  </p:ext>
                </p:extLst>
              </p:nvPr>
            </p:nvGraphicFramePr>
            <p:xfrm>
              <a:off x="457200" y="1105523"/>
              <a:ext cx="8229600" cy="458794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xmlns:a14="http://schemas.microsoft.com/office/drawing/2010/main" val="20000"/>
                        </a:ext>
                      </a:extLst>
                    </a:gridCol>
                    <a:gridCol w="2743200">
                      <a:extLst>
                        <a:ext uri="{9D8B030D-6E8A-4147-A177-3AD203B41FA5}">
                          <a16:colId xmlns:a16="http://schemas.microsoft.com/office/drawing/2014/main" xmlns="" xmlns:a14="http://schemas.microsoft.com/office/drawing/2010/main" val="20001"/>
                        </a:ext>
                      </a:extLst>
                    </a:gridCol>
                    <a:gridCol w="2743200">
                      <a:extLst>
                        <a:ext uri="{9D8B030D-6E8A-4147-A177-3AD203B41FA5}">
                          <a16:colId xmlns:a16="http://schemas.microsoft.com/office/drawing/2014/main" xmlns="" xmlns:a14="http://schemas.microsoft.com/office/drawing/2010/main" val="20002"/>
                        </a:ext>
                      </a:extLst>
                    </a:gridCol>
                  </a:tblGrid>
                  <a:tr h="370840">
                    <a:tc gridSpan="3">
                      <a:txBody>
                        <a:bodyPr/>
                        <a:lstStyle/>
                        <a:p>
                          <a:pPr algn="ctr">
                            <a:defRPr sz="1800" b="1"/>
                          </a:pPr>
                          <a:r>
                            <a:rPr sz="1600"/>
                            <a:t>Highest Early-Career Salaries with a Bachelor's Degree (with Relative Frequencies)</a:t>
                          </a:r>
                        </a:p>
                      </a:txBody>
                      <a:tcPr anchor="ct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sz="1800" b="1"/>
                          </a:pPr>
                          <a:r>
                            <a:rPr sz="1600"/>
                            <a:t>Class</a:t>
                          </a:r>
                        </a:p>
                      </a:txBody>
                      <a:tcPr anchor="ctr"/>
                    </a:tc>
                    <a:tc>
                      <a:txBody>
                        <a:bodyPr/>
                        <a:lstStyle/>
                        <a:p>
                          <a:pPr algn="ctr">
                            <a:defRPr sz="1800" b="1"/>
                          </a:pPr>
                          <a:r>
                            <a:rPr sz="1600"/>
                            <a:t>Frequency</a:t>
                          </a:r>
                        </a:p>
                      </a:txBody>
                      <a:tcPr anchor="ctr"/>
                    </a:tc>
                    <a:tc>
                      <a:txBody>
                        <a:bodyPr/>
                        <a:lstStyle/>
                        <a:p>
                          <a:pPr algn="ctr">
                            <a:defRPr sz="1800" b="1"/>
                          </a:pPr>
                          <a:r>
                            <a:rPr sz="1600"/>
                            <a:t>Relative Frequency</a:t>
                          </a:r>
                        </a:p>
                      </a:txBody>
                      <a:tcPr anchor="ctr"/>
                    </a:tc>
                    <a:extLst>
                      <a:ext uri="{0D108BD9-81ED-4DB2-BD59-A6C34878D82A}">
                        <a16:rowId xmlns:a16="http://schemas.microsoft.com/office/drawing/2014/main" xmlns="" xmlns:a14="http://schemas.microsoft.com/office/drawing/2010/main" val="10001"/>
                      </a:ext>
                    </a:extLst>
                  </a:tr>
                  <a:tr h="549593">
                    <a:tc>
                      <a:txBody>
                        <a:bodyPr/>
                        <a:lstStyle/>
                        <a:p>
                          <a:pPr algn="ctr"/>
                          <a:r>
                            <a:rPr sz="1600">
                              <a:latin typeface="Cambria Math"/>
                            </a:rPr>
                            <a:t>50,000</a:t>
                          </a:r>
                          <a:r>
                            <a:rPr sz="1600"/>
                            <a:t>-</a:t>
                          </a:r>
                          <a:r>
                            <a:rPr sz="1600">
                              <a:latin typeface="Cambria Math"/>
                            </a:rPr>
                            <a:t>54,999</a:t>
                          </a:r>
                        </a:p>
                      </a:txBody>
                      <a:tcPr anchor="ctr"/>
                    </a:tc>
                    <a:tc>
                      <a:txBody>
                        <a:bodyPr/>
                        <a:lstStyle/>
                        <a:p>
                          <a:pPr algn="ctr"/>
                          <a:r>
                            <a:rPr sz="1600">
                              <a:latin typeface="Cambria Math"/>
                            </a:rPr>
                            <a:t>3</a:t>
                          </a:r>
                        </a:p>
                      </a:txBody>
                      <a:tcPr anchor="ctr"/>
                    </a:tc>
                    <a:tc>
                      <a:txBody>
                        <a:bodyPr/>
                        <a:lstStyle/>
                        <a:p>
                          <a:endParaRPr lang="en-US"/>
                        </a:p>
                      </a:txBody>
                      <a:tcPr anchor="ctr">
                        <a:blipFill>
                          <a:blip r:embed="rId2"/>
                          <a:stretch>
                            <a:fillRect l="-200444" t="-136667" r="-1111" b="-604444"/>
                          </a:stretch>
                        </a:blipFill>
                      </a:tcPr>
                    </a:tc>
                    <a:extLst>
                      <a:ext uri="{0D108BD9-81ED-4DB2-BD59-A6C34878D82A}">
                        <a16:rowId xmlns:a16="http://schemas.microsoft.com/office/drawing/2014/main" xmlns="" xmlns:a14="http://schemas.microsoft.com/office/drawing/2010/main" val="10002"/>
                      </a:ext>
                    </a:extLst>
                  </a:tr>
                  <a:tr h="549593">
                    <a:tc>
                      <a:txBody>
                        <a:bodyPr/>
                        <a:lstStyle/>
                        <a:p>
                          <a:pPr algn="ctr"/>
                          <a:r>
                            <a:rPr sz="1600">
                              <a:latin typeface="Cambria Math"/>
                            </a:rPr>
                            <a:t>55,000</a:t>
                          </a:r>
                          <a:r>
                            <a:rPr sz="1600"/>
                            <a:t>-</a:t>
                          </a:r>
                          <a:r>
                            <a:rPr sz="1600">
                              <a:latin typeface="Cambria Math"/>
                            </a:rPr>
                            <a:t>59,999</a:t>
                          </a:r>
                        </a:p>
                      </a:txBody>
                      <a:tcPr anchor="ctr"/>
                    </a:tc>
                    <a:tc>
                      <a:txBody>
                        <a:bodyPr/>
                        <a:lstStyle/>
                        <a:p>
                          <a:pPr algn="ctr"/>
                          <a:r>
                            <a:rPr sz="1600">
                              <a:latin typeface="Cambria Math"/>
                            </a:rPr>
                            <a:t>0</a:t>
                          </a:r>
                        </a:p>
                      </a:txBody>
                      <a:tcPr anchor="ctr"/>
                    </a:tc>
                    <a:tc>
                      <a:txBody>
                        <a:bodyPr/>
                        <a:lstStyle/>
                        <a:p>
                          <a:endParaRPr lang="en-US"/>
                        </a:p>
                      </a:txBody>
                      <a:tcPr anchor="ctr">
                        <a:blipFill>
                          <a:blip r:embed="rId2"/>
                          <a:stretch>
                            <a:fillRect l="-200444" t="-236667" r="-1111" b="-504444"/>
                          </a:stretch>
                        </a:blipFill>
                      </a:tcPr>
                    </a:tc>
                    <a:extLst>
                      <a:ext uri="{0D108BD9-81ED-4DB2-BD59-A6C34878D82A}">
                        <a16:rowId xmlns:a16="http://schemas.microsoft.com/office/drawing/2014/main" xmlns="" xmlns:a14="http://schemas.microsoft.com/office/drawing/2010/main" val="10003"/>
                      </a:ext>
                    </a:extLst>
                  </a:tr>
                  <a:tr h="549593">
                    <a:tc>
                      <a:txBody>
                        <a:bodyPr/>
                        <a:lstStyle/>
                        <a:p>
                          <a:pPr algn="ctr"/>
                          <a:r>
                            <a:rPr sz="1600">
                              <a:latin typeface="Cambria Math"/>
                            </a:rPr>
                            <a:t>60,000</a:t>
                          </a:r>
                          <a:r>
                            <a:rPr sz="1600"/>
                            <a:t>-</a:t>
                          </a:r>
                          <a:r>
                            <a:rPr sz="1600">
                              <a:latin typeface="Cambria Math"/>
                            </a:rPr>
                            <a:t>64,999</a:t>
                          </a:r>
                        </a:p>
                      </a:txBody>
                      <a:tcPr anchor="ctr"/>
                    </a:tc>
                    <a:tc>
                      <a:txBody>
                        <a:bodyPr/>
                        <a:lstStyle/>
                        <a:p>
                          <a:pPr algn="ctr"/>
                          <a:r>
                            <a:rPr sz="1600">
                              <a:latin typeface="Cambria Math"/>
                            </a:rPr>
                            <a:t>6</a:t>
                          </a:r>
                        </a:p>
                      </a:txBody>
                      <a:tcPr anchor="ctr"/>
                    </a:tc>
                    <a:tc>
                      <a:txBody>
                        <a:bodyPr/>
                        <a:lstStyle/>
                        <a:p>
                          <a:endParaRPr lang="en-US"/>
                        </a:p>
                      </a:txBody>
                      <a:tcPr anchor="ctr">
                        <a:blipFill>
                          <a:blip r:embed="rId2"/>
                          <a:stretch>
                            <a:fillRect l="-200444" t="-336667" r="-1111" b="-404444"/>
                          </a:stretch>
                        </a:blipFill>
                      </a:tcPr>
                    </a:tc>
                    <a:extLst>
                      <a:ext uri="{0D108BD9-81ED-4DB2-BD59-A6C34878D82A}">
                        <a16:rowId xmlns:a16="http://schemas.microsoft.com/office/drawing/2014/main" xmlns="" xmlns:a14="http://schemas.microsoft.com/office/drawing/2010/main" val="10004"/>
                      </a:ext>
                    </a:extLst>
                  </a:tr>
                  <a:tr h="548704">
                    <a:tc>
                      <a:txBody>
                        <a:bodyPr/>
                        <a:lstStyle/>
                        <a:p>
                          <a:pPr algn="ctr"/>
                          <a:r>
                            <a:rPr sz="1600">
                              <a:latin typeface="Cambria Math"/>
                            </a:rPr>
                            <a:t>65,000</a:t>
                          </a:r>
                          <a:r>
                            <a:rPr sz="1600"/>
                            <a:t>-</a:t>
                          </a:r>
                          <a:r>
                            <a:rPr sz="1600">
                              <a:latin typeface="Cambria Math"/>
                            </a:rPr>
                            <a:t>69,999</a:t>
                          </a:r>
                        </a:p>
                      </a:txBody>
                      <a:tcPr anchor="ctr"/>
                    </a:tc>
                    <a:tc>
                      <a:txBody>
                        <a:bodyPr/>
                        <a:lstStyle/>
                        <a:p>
                          <a:pPr algn="ctr"/>
                          <a:r>
                            <a:rPr sz="1600">
                              <a:latin typeface="Cambria Math"/>
                            </a:rPr>
                            <a:t>4</a:t>
                          </a:r>
                        </a:p>
                      </a:txBody>
                      <a:tcPr anchor="ctr"/>
                    </a:tc>
                    <a:tc>
                      <a:txBody>
                        <a:bodyPr/>
                        <a:lstStyle/>
                        <a:p>
                          <a:endParaRPr lang="en-US"/>
                        </a:p>
                      </a:txBody>
                      <a:tcPr anchor="ctr">
                        <a:blipFill>
                          <a:blip r:embed="rId2"/>
                          <a:stretch>
                            <a:fillRect l="-200444" t="-436667" r="-1111" b="-304444"/>
                          </a:stretch>
                        </a:blipFill>
                      </a:tcPr>
                    </a:tc>
                    <a:extLst>
                      <a:ext uri="{0D108BD9-81ED-4DB2-BD59-A6C34878D82A}">
                        <a16:rowId xmlns:a16="http://schemas.microsoft.com/office/drawing/2014/main" xmlns="" xmlns:a14="http://schemas.microsoft.com/office/drawing/2010/main" val="10005"/>
                      </a:ext>
                    </a:extLst>
                  </a:tr>
                  <a:tr h="549593">
                    <a:tc>
                      <a:txBody>
                        <a:bodyPr/>
                        <a:lstStyle/>
                        <a:p>
                          <a:pPr algn="ctr"/>
                          <a:r>
                            <a:rPr sz="1600">
                              <a:latin typeface="Cambria Math"/>
                            </a:rPr>
                            <a:t>70,000</a:t>
                          </a:r>
                          <a:r>
                            <a:rPr sz="1600"/>
                            <a:t>-</a:t>
                          </a:r>
                          <a:r>
                            <a:rPr sz="1600">
                              <a:latin typeface="Cambria Math"/>
                            </a:rPr>
                            <a:t>74,999</a:t>
                          </a:r>
                        </a:p>
                      </a:txBody>
                      <a:tcPr anchor="ctr"/>
                    </a:tc>
                    <a:tc>
                      <a:txBody>
                        <a:bodyPr/>
                        <a:lstStyle/>
                        <a:p>
                          <a:pPr algn="ctr"/>
                          <a:r>
                            <a:rPr sz="1600">
                              <a:latin typeface="Cambria Math"/>
                            </a:rPr>
                            <a:t>10</a:t>
                          </a:r>
                        </a:p>
                      </a:txBody>
                      <a:tcPr anchor="ctr"/>
                    </a:tc>
                    <a:tc>
                      <a:txBody>
                        <a:bodyPr/>
                        <a:lstStyle/>
                        <a:p>
                          <a:endParaRPr lang="en-US"/>
                        </a:p>
                      </a:txBody>
                      <a:tcPr anchor="ctr">
                        <a:blipFill>
                          <a:blip r:embed="rId2"/>
                          <a:stretch>
                            <a:fillRect l="-200444" t="-530769" r="-1111" b="-201099"/>
                          </a:stretch>
                        </a:blipFill>
                      </a:tcPr>
                    </a:tc>
                    <a:extLst>
                      <a:ext uri="{0D108BD9-81ED-4DB2-BD59-A6C34878D82A}">
                        <a16:rowId xmlns:a16="http://schemas.microsoft.com/office/drawing/2014/main" xmlns="" xmlns:a14="http://schemas.microsoft.com/office/drawing/2010/main" val="10006"/>
                      </a:ext>
                    </a:extLst>
                  </a:tr>
                  <a:tr h="549593">
                    <a:tc>
                      <a:txBody>
                        <a:bodyPr/>
                        <a:lstStyle/>
                        <a:p>
                          <a:pPr algn="ctr"/>
                          <a:r>
                            <a:rPr sz="1600">
                              <a:latin typeface="Cambria Math"/>
                            </a:rPr>
                            <a:t>75,000</a:t>
                          </a:r>
                          <a:r>
                            <a:rPr sz="1600"/>
                            <a:t>-</a:t>
                          </a:r>
                          <a:r>
                            <a:rPr sz="1600">
                              <a:latin typeface="Cambria Math"/>
                            </a:rPr>
                            <a:t>79,999</a:t>
                          </a:r>
                        </a:p>
                      </a:txBody>
                      <a:tcPr anchor="ctr"/>
                    </a:tc>
                    <a:tc>
                      <a:txBody>
                        <a:bodyPr/>
                        <a:lstStyle/>
                        <a:p>
                          <a:pPr algn="ctr"/>
                          <a:r>
                            <a:rPr sz="1600">
                              <a:latin typeface="Cambria Math"/>
                            </a:rPr>
                            <a:t>1</a:t>
                          </a:r>
                        </a:p>
                      </a:txBody>
                      <a:tcPr anchor="ctr"/>
                    </a:tc>
                    <a:tc>
                      <a:txBody>
                        <a:bodyPr/>
                        <a:lstStyle/>
                        <a:p>
                          <a:endParaRPr lang="en-US"/>
                        </a:p>
                      </a:txBody>
                      <a:tcPr anchor="ctr">
                        <a:blipFill>
                          <a:blip r:embed="rId2"/>
                          <a:stretch>
                            <a:fillRect l="-200444" t="-637778" r="-1111" b="-103333"/>
                          </a:stretch>
                        </a:blipFill>
                      </a:tcPr>
                    </a:tc>
                    <a:extLst>
                      <a:ext uri="{0D108BD9-81ED-4DB2-BD59-A6C34878D82A}">
                        <a16:rowId xmlns:a16="http://schemas.microsoft.com/office/drawing/2014/main" xmlns="" xmlns:a14="http://schemas.microsoft.com/office/drawing/2010/main" val="10007"/>
                      </a:ext>
                    </a:extLst>
                  </a:tr>
                  <a:tr h="549593">
                    <a:tc>
                      <a:txBody>
                        <a:bodyPr/>
                        <a:lstStyle/>
                        <a:p>
                          <a:pPr algn="ctr"/>
                          <a:r>
                            <a:rPr sz="1600">
                              <a:latin typeface="Cambria Math"/>
                            </a:rPr>
                            <a:t>80,000</a:t>
                          </a:r>
                          <a:r>
                            <a:rPr sz="1600"/>
                            <a:t>-</a:t>
                          </a:r>
                          <a:r>
                            <a:rPr sz="1600">
                              <a:latin typeface="Cambria Math"/>
                            </a:rPr>
                            <a:t>84,999</a:t>
                          </a:r>
                        </a:p>
                      </a:txBody>
                      <a:tcPr anchor="ctr"/>
                    </a:tc>
                    <a:tc>
                      <a:txBody>
                        <a:bodyPr/>
                        <a:lstStyle/>
                        <a:p>
                          <a:pPr algn="ctr"/>
                          <a:r>
                            <a:rPr sz="1600">
                              <a:latin typeface="Cambria Math"/>
                            </a:rPr>
                            <a:t>1</a:t>
                          </a:r>
                        </a:p>
                      </a:txBody>
                      <a:tcPr anchor="ctr"/>
                    </a:tc>
                    <a:tc>
                      <a:txBody>
                        <a:bodyPr/>
                        <a:lstStyle/>
                        <a:p>
                          <a:endParaRPr lang="en-US"/>
                        </a:p>
                      </a:txBody>
                      <a:tcPr anchor="ctr">
                        <a:blipFill>
                          <a:blip r:embed="rId2"/>
                          <a:stretch>
                            <a:fillRect l="-200444" t="-737778" r="-1111" b="-3333"/>
                          </a:stretch>
                        </a:blipFill>
                      </a:tcPr>
                    </a:tc>
                    <a:extLst>
                      <a:ext uri="{0D108BD9-81ED-4DB2-BD59-A6C34878D82A}">
                        <a16:rowId xmlns:a16="http://schemas.microsoft.com/office/drawing/2014/main" xmlns="" xmlns:a14="http://schemas.microsoft.com/office/drawing/2010/main" val="10008"/>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2.1.4: Calculating Relative Frequencies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Notice that the relative frequencies sum to </a:t>
                </a:r>
                <a14:m>
                  <m:oMath xmlns:m="http://schemas.openxmlformats.org/officeDocument/2006/math">
                    <m:r>
                      <a:rPr>
                        <a:latin typeface="Cambria Math" panose="02040503050406030204" pitchFamily="18" charset="0"/>
                      </a:rPr>
                      <m:t>100%</m:t>
                    </m:r>
                  </m:oMath>
                </a14:m>
                <a:r>
                  <a:rPr sz="2800"/>
                  <a:t>. This should always be the case, allowing for rounding errors. Using the relative frequency, we can determine among other things that </a:t>
                </a:r>
                <a14:m>
                  <m:oMath xmlns:m="http://schemas.openxmlformats.org/officeDocument/2006/math">
                    <m:r>
                      <a:rPr>
                        <a:latin typeface="Cambria Math" panose="02040503050406030204" pitchFamily="18" charset="0"/>
                      </a:rPr>
                      <m:t>40%</m:t>
                    </m:r>
                  </m:oMath>
                </a14:m>
                <a:r>
                  <a:rPr sz="2800"/>
                  <a:t> of the highest early-career salaries were between </a:t>
                </a:r>
                <a14:m>
                  <m:oMath xmlns:m="http://schemas.openxmlformats.org/officeDocument/2006/math">
                    <m:r>
                      <a:rPr>
                        <a:latin typeface="Cambria Math" panose="02040503050406030204" pitchFamily="18" charset="0"/>
                      </a:rPr>
                      <m:t>$70,000</m:t>
                    </m:r>
                  </m:oMath>
                </a14:m>
                <a:r>
                  <a:rPr sz="2800"/>
                  <a:t> and </a:t>
                </a:r>
                <a14:m>
                  <m:oMath xmlns:m="http://schemas.openxmlformats.org/officeDocument/2006/math">
                    <m:r>
                      <a:rPr>
                        <a:latin typeface="Cambria Math" panose="02040503050406030204" pitchFamily="18" charset="0"/>
                      </a:rPr>
                      <m:t>$74,999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Cumulative Frequency</a:t>
            </a:r>
          </a:p>
        </p:txBody>
      </p:sp>
      <p:sp>
        <p:nvSpPr>
          <p:cNvPr id="3" name="Text Placeholder 2"/>
          <p:cNvSpPr>
            <a:spLocks noGrp="1"/>
          </p:cNvSpPr>
          <p:nvPr>
            <p:ph type="body" sz="quarter" idx="10"/>
          </p:nvPr>
        </p:nvSpPr>
        <p:spPr>
          <a:xfrm>
            <a:off x="457200" y="1082078"/>
            <a:ext cx="8229600" cy="2346922"/>
          </a:xfrm>
        </p:spPr>
        <p:txBody>
          <a:bodyPr>
            <a:normAutofit/>
          </a:bodyPr>
          <a:lstStyle/>
          <a:p>
            <a:pPr algn="ctr">
              <a:defRPr sz="2800" b="1"/>
            </a:pPr>
            <a:r>
              <a:t>Definition</a:t>
            </a:r>
          </a:p>
          <a:p>
            <a:r>
              <a:rPr sz="2800"/>
              <a:t>The </a:t>
            </a:r>
            <a:r>
              <a:rPr sz="2800" b="1"/>
              <a:t>cumulative frequency</a:t>
            </a:r>
            <a:r>
              <a:rPr sz="2800"/>
              <a:t> is the sum of the frequencies of a given class and all previous classes. The cumulative frequency of the last class equals the sample size.</a:t>
            </a:r>
          </a:p>
          <a:p>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2.1.5: Calculating Cumulative Frequencies</a:t>
            </a:r>
          </a:p>
        </p:txBody>
      </p:sp>
      <p:sp>
        <p:nvSpPr>
          <p:cNvPr id="3" name="Text Placeholder 2"/>
          <p:cNvSpPr>
            <a:spLocks noGrp="1"/>
          </p:cNvSpPr>
          <p:nvPr>
            <p:ph type="body" sz="quarter" idx="10"/>
          </p:nvPr>
        </p:nvSpPr>
        <p:spPr/>
        <p:txBody>
          <a:bodyPr>
            <a:normAutofit/>
          </a:bodyPr>
          <a:lstStyle/>
          <a:p>
            <a:r>
              <a:rPr sz="2800"/>
              <a:t>Calculate the cumulative frequency for each class in the frequency distribution from Example 2.1.1.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2.1.5: Calculating Cumulative Frequencies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DBD4231-D5A4-413B-B049-FCB941A9A6D4}"/>
                  </a:ext>
                </a:extLst>
              </p:cNvPr>
              <p:cNvGraphicFramePr>
                <a:graphicFrameLocks/>
              </p:cNvGraphicFramePr>
              <p:nvPr>
                <p:extLst>
                  <p:ext uri="{D42A27DB-BD31-4B8C-83A1-F6EECF244321}">
                    <p14:modId xmlns:p14="http://schemas.microsoft.com/office/powerpoint/2010/main" val="674186086"/>
                  </p:ext>
                </p:extLst>
              </p:nvPr>
            </p:nvGraphicFramePr>
            <p:xfrm>
              <a:off x="457200" y="1463040"/>
              <a:ext cx="8229600" cy="3337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rPr dirty="0"/>
                            <a:t>Highest Early-Career Salaries with a Bachelor's Degree (with Cumulative Frequencies)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a:t>
                          </a:r>
                        </a:p>
                      </a:txBody>
                      <a:tcPr/>
                    </a:tc>
                    <a:tc>
                      <a:txBody>
                        <a:bodyPr/>
                        <a:lstStyle/>
                        <a:p>
                          <a:pPr algn="ctr">
                            <a:defRPr sz="1800" b="1"/>
                          </a:pPr>
                          <a:r>
                            <a:t>Frequency</a:t>
                          </a:r>
                        </a:p>
                      </a:txBody>
                      <a:tcPr/>
                    </a:tc>
                    <a:tc>
                      <a:txBody>
                        <a:bodyPr/>
                        <a:lstStyle/>
                        <a:p>
                          <a:pPr algn="ctr">
                            <a:defRPr sz="1800" b="1"/>
                          </a:pPr>
                          <a:r>
                            <a:t>Cumulative Frequency</a:t>
                          </a:r>
                        </a:p>
                      </a:txBody>
                      <a:tcPr/>
                    </a:tc>
                    <a:extLst>
                      <a:ext uri="{0D108BD9-81ED-4DB2-BD59-A6C34878D82A}">
                        <a16:rowId xmlns:a16="http://schemas.microsoft.com/office/drawing/2014/main" val="10001"/>
                      </a:ext>
                    </a:extLst>
                  </a:tr>
                  <a:tr h="370840">
                    <a:tc>
                      <a:txBody>
                        <a:bodyPr/>
                        <a:lstStyle/>
                        <a:p>
                          <a:pPr algn="ctr"/>
                          <a:r>
                            <a:rPr sz="1800">
                              <a:latin typeface="Cambria Math"/>
                            </a:rPr>
                            <a:t>50,000</a:t>
                          </a:r>
                          <a:r>
                            <a:rPr sz="1800"/>
                            <a:t>-</a:t>
                          </a:r>
                          <a:r>
                            <a:rPr sz="1800">
                              <a:latin typeface="Cambria Math"/>
                            </a:rPr>
                            <a:t>54,999</a:t>
                          </a:r>
                        </a:p>
                      </a:txBody>
                      <a:tcPr/>
                    </a:tc>
                    <a:tc>
                      <a:txBody>
                        <a:bodyPr/>
                        <a:lstStyle/>
                        <a:p>
                          <a:pPr algn="ctr"/>
                          <a:r>
                            <a:rPr sz="1800">
                              <a:latin typeface="Cambria Math"/>
                            </a:rPr>
                            <a:t>3</a:t>
                          </a:r>
                        </a:p>
                      </a:txBody>
                      <a:tcPr/>
                    </a:tc>
                    <a:tc>
                      <a:txBody>
                        <a:bodyPr/>
                        <a:lstStyle/>
                        <a:p>
                          <a:pPr algn="ctr"/>
                          <a:r>
                            <a:rPr sz="1800">
                              <a:latin typeface="Cambria Math"/>
                            </a:rPr>
                            <a:t>3</a:t>
                          </a:r>
                        </a:p>
                      </a:txBody>
                      <a:tcPr/>
                    </a:tc>
                    <a:extLst>
                      <a:ext uri="{0D108BD9-81ED-4DB2-BD59-A6C34878D82A}">
                        <a16:rowId xmlns:a16="http://schemas.microsoft.com/office/drawing/2014/main" val="10002"/>
                      </a:ext>
                    </a:extLst>
                  </a:tr>
                  <a:tr h="370840">
                    <a:tc>
                      <a:txBody>
                        <a:bodyPr/>
                        <a:lstStyle/>
                        <a:p>
                          <a:pPr algn="ctr"/>
                          <a:r>
                            <a:rPr sz="1800">
                              <a:latin typeface="Cambria Math"/>
                            </a:rPr>
                            <a:t>55,000</a:t>
                          </a:r>
                          <a:r>
                            <a:rPr sz="1800"/>
                            <a:t>-</a:t>
                          </a:r>
                          <a:r>
                            <a:rPr sz="1800">
                              <a:latin typeface="Cambria Math"/>
                            </a:rPr>
                            <a:t>59,999</a:t>
                          </a:r>
                        </a:p>
                      </a:txBody>
                      <a:tcPr/>
                    </a:tc>
                    <a:tc>
                      <a:txBody>
                        <a:bodyPr/>
                        <a:lstStyle/>
                        <a:p>
                          <a:pPr algn="ctr"/>
                          <a:r>
                            <a:rPr sz="1800">
                              <a:latin typeface="Cambria Math"/>
                            </a:rPr>
                            <a:t>0</a:t>
                          </a:r>
                        </a:p>
                      </a:txBody>
                      <a:tcPr/>
                    </a:tc>
                    <a:tc>
                      <a:txBody>
                        <a:bodyPr/>
                        <a:lstStyle/>
                        <a:p>
                          <a:pPr algn="ctr">
                            <a:defRPr sz="1100"/>
                          </a:pPr>
                          <a:r>
                            <a:rPr sz="1800">
                              <a:latin typeface="Cambria Math"/>
                            </a:rPr>
                            <a:t>3</a:t>
                          </a:r>
                          <a:r>
                            <a:rPr sz="1800"/>
                            <a:t> </a:t>
                          </a:r>
                          <a:r>
                            <a:t> </a:t>
                          </a:r>
                          <a14:m>
                            <m:oMath xmlns:m="http://schemas.openxmlformats.org/officeDocument/2006/math">
                              <m:d>
                                <m:dPr>
                                  <m:ctrlPr>
                                    <a:rPr sz="1100" i="1">
                                      <a:latin typeface="Cambria Math" panose="02040503050406030204" pitchFamily="18" charset="0"/>
                                    </a:rPr>
                                  </m:ctrlPr>
                                </m:dPr>
                                <m:e>
                                  <m:r>
                                    <a:rPr sz="1100">
                                      <a:latin typeface="Cambria Math"/>
                                    </a:rPr>
                                    <m:t>3+0</m:t>
                                  </m:r>
                                </m:e>
                              </m:d>
                            </m:oMath>
                          </a14:m>
                          <a:endParaRPr/>
                        </a:p>
                      </a:txBody>
                      <a:tcPr/>
                    </a:tc>
                    <a:extLst>
                      <a:ext uri="{0D108BD9-81ED-4DB2-BD59-A6C34878D82A}">
                        <a16:rowId xmlns:a16="http://schemas.microsoft.com/office/drawing/2014/main" val="10003"/>
                      </a:ext>
                    </a:extLst>
                  </a:tr>
                  <a:tr h="370840">
                    <a:tc>
                      <a:txBody>
                        <a:bodyPr/>
                        <a:lstStyle/>
                        <a:p>
                          <a:pPr algn="ctr"/>
                          <a:r>
                            <a:rPr sz="1800">
                              <a:latin typeface="Cambria Math"/>
                            </a:rPr>
                            <a:t>60,000</a:t>
                          </a:r>
                          <a:r>
                            <a:rPr sz="1800"/>
                            <a:t>-</a:t>
                          </a:r>
                          <a:r>
                            <a:rPr sz="1800">
                              <a:latin typeface="Cambria Math"/>
                            </a:rPr>
                            <a:t>64,999</a:t>
                          </a:r>
                        </a:p>
                      </a:txBody>
                      <a:tcPr/>
                    </a:tc>
                    <a:tc>
                      <a:txBody>
                        <a:bodyPr/>
                        <a:lstStyle/>
                        <a:p>
                          <a:pPr algn="ctr"/>
                          <a:r>
                            <a:rPr sz="1800">
                              <a:latin typeface="Cambria Math"/>
                            </a:rPr>
                            <a:t>6</a:t>
                          </a:r>
                        </a:p>
                      </a:txBody>
                      <a:tcPr/>
                    </a:tc>
                    <a:tc>
                      <a:txBody>
                        <a:bodyPr/>
                        <a:lstStyle/>
                        <a:p>
                          <a:pPr algn="ctr">
                            <a:defRPr sz="1100"/>
                          </a:pPr>
                          <a:r>
                            <a:rPr sz="1800">
                              <a:latin typeface="Cambria Math"/>
                            </a:rPr>
                            <a:t>9</a:t>
                          </a:r>
                          <a:r>
                            <a:rPr sz="1800"/>
                            <a:t> </a:t>
                          </a:r>
                          <a:r>
                            <a:t> </a:t>
                          </a:r>
                          <a14:m>
                            <m:oMath xmlns:m="http://schemas.openxmlformats.org/officeDocument/2006/math">
                              <m:d>
                                <m:dPr>
                                  <m:ctrlPr>
                                    <a:rPr sz="1100" i="1">
                                      <a:latin typeface="Cambria Math" panose="02040503050406030204" pitchFamily="18" charset="0"/>
                                    </a:rPr>
                                  </m:ctrlPr>
                                </m:dPr>
                                <m:e>
                                  <m:r>
                                    <a:rPr sz="1100">
                                      <a:latin typeface="Cambria Math"/>
                                    </a:rPr>
                                    <m:t>3+0+6</m:t>
                                  </m:r>
                                </m:e>
                              </m:d>
                            </m:oMath>
                          </a14:m>
                          <a:endParaRPr/>
                        </a:p>
                      </a:txBody>
                      <a:tcPr/>
                    </a:tc>
                    <a:extLst>
                      <a:ext uri="{0D108BD9-81ED-4DB2-BD59-A6C34878D82A}">
                        <a16:rowId xmlns:a16="http://schemas.microsoft.com/office/drawing/2014/main" val="10004"/>
                      </a:ext>
                    </a:extLst>
                  </a:tr>
                  <a:tr h="370840">
                    <a:tc>
                      <a:txBody>
                        <a:bodyPr/>
                        <a:lstStyle/>
                        <a:p>
                          <a:pPr algn="ctr"/>
                          <a:r>
                            <a:rPr sz="1800">
                              <a:latin typeface="Cambria Math"/>
                            </a:rPr>
                            <a:t>65,000</a:t>
                          </a:r>
                          <a:r>
                            <a:rPr sz="1800"/>
                            <a:t>-</a:t>
                          </a:r>
                          <a:r>
                            <a:rPr sz="1800">
                              <a:latin typeface="Cambria Math"/>
                            </a:rPr>
                            <a:t>69,999</a:t>
                          </a:r>
                        </a:p>
                      </a:txBody>
                      <a:tcPr/>
                    </a:tc>
                    <a:tc>
                      <a:txBody>
                        <a:bodyPr/>
                        <a:lstStyle/>
                        <a:p>
                          <a:pPr algn="ctr"/>
                          <a:r>
                            <a:rPr sz="1800">
                              <a:latin typeface="Cambria Math"/>
                            </a:rPr>
                            <a:t>4</a:t>
                          </a:r>
                        </a:p>
                      </a:txBody>
                      <a:tcPr/>
                    </a:tc>
                    <a:tc>
                      <a:txBody>
                        <a:bodyPr/>
                        <a:lstStyle/>
                        <a:p>
                          <a:pPr algn="ctr">
                            <a:defRPr sz="1100"/>
                          </a:pPr>
                          <a:r>
                            <a:rPr sz="1800">
                              <a:latin typeface="Cambria Math"/>
                            </a:rPr>
                            <a:t>13</a:t>
                          </a:r>
                          <a:r>
                            <a:rPr sz="1800"/>
                            <a:t> </a:t>
                          </a:r>
                          <a:r>
                            <a:t> </a:t>
                          </a:r>
                          <a14:m>
                            <m:oMath xmlns:m="http://schemas.openxmlformats.org/officeDocument/2006/math">
                              <m:d>
                                <m:dPr>
                                  <m:ctrlPr>
                                    <a:rPr sz="1100" i="1">
                                      <a:latin typeface="Cambria Math" panose="02040503050406030204" pitchFamily="18" charset="0"/>
                                    </a:rPr>
                                  </m:ctrlPr>
                                </m:dPr>
                                <m:e>
                                  <m:r>
                                    <a:rPr sz="1100">
                                      <a:latin typeface="Cambria Math"/>
                                    </a:rPr>
                                    <m:t>3+0+6+4</m:t>
                                  </m:r>
                                </m:e>
                              </m:d>
                            </m:oMath>
                          </a14:m>
                          <a:endParaRPr/>
                        </a:p>
                      </a:txBody>
                      <a:tcPr/>
                    </a:tc>
                    <a:extLst>
                      <a:ext uri="{0D108BD9-81ED-4DB2-BD59-A6C34878D82A}">
                        <a16:rowId xmlns:a16="http://schemas.microsoft.com/office/drawing/2014/main" val="10005"/>
                      </a:ext>
                    </a:extLst>
                  </a:tr>
                  <a:tr h="370840">
                    <a:tc>
                      <a:txBody>
                        <a:bodyPr/>
                        <a:lstStyle/>
                        <a:p>
                          <a:pPr algn="ctr"/>
                          <a:r>
                            <a:rPr sz="1800">
                              <a:latin typeface="Cambria Math"/>
                            </a:rPr>
                            <a:t>70,000</a:t>
                          </a:r>
                          <a:r>
                            <a:rPr sz="1800"/>
                            <a:t>-</a:t>
                          </a:r>
                          <a:r>
                            <a:rPr sz="1800">
                              <a:latin typeface="Cambria Math"/>
                            </a:rPr>
                            <a:t>74,999</a:t>
                          </a:r>
                        </a:p>
                      </a:txBody>
                      <a:tcPr/>
                    </a:tc>
                    <a:tc>
                      <a:txBody>
                        <a:bodyPr/>
                        <a:lstStyle/>
                        <a:p>
                          <a:pPr algn="ctr"/>
                          <a:r>
                            <a:rPr sz="1800">
                              <a:latin typeface="Cambria Math"/>
                            </a:rPr>
                            <a:t>10</a:t>
                          </a:r>
                        </a:p>
                      </a:txBody>
                      <a:tcPr/>
                    </a:tc>
                    <a:tc>
                      <a:txBody>
                        <a:bodyPr/>
                        <a:lstStyle/>
                        <a:p>
                          <a:pPr algn="ctr">
                            <a:defRPr sz="1100"/>
                          </a:pPr>
                          <a:r>
                            <a:rPr sz="1800">
                              <a:latin typeface="Cambria Math"/>
                            </a:rPr>
                            <a:t>23</a:t>
                          </a:r>
                          <a:r>
                            <a:rPr sz="1800"/>
                            <a:t> </a:t>
                          </a:r>
                          <a:r>
                            <a:t> </a:t>
                          </a:r>
                          <a14:m>
                            <m:oMath xmlns:m="http://schemas.openxmlformats.org/officeDocument/2006/math">
                              <m:d>
                                <m:dPr>
                                  <m:ctrlPr>
                                    <a:rPr sz="1100" i="1">
                                      <a:latin typeface="Cambria Math" panose="02040503050406030204" pitchFamily="18" charset="0"/>
                                    </a:rPr>
                                  </m:ctrlPr>
                                </m:dPr>
                                <m:e>
                                  <m:r>
                                    <a:rPr sz="1100">
                                      <a:latin typeface="Cambria Math"/>
                                    </a:rPr>
                                    <m:t>3+0+6+4+10</m:t>
                                  </m:r>
                                </m:e>
                              </m:d>
                            </m:oMath>
                          </a14:m>
                          <a:endParaRPr/>
                        </a:p>
                      </a:txBody>
                      <a:tcPr/>
                    </a:tc>
                    <a:extLst>
                      <a:ext uri="{0D108BD9-81ED-4DB2-BD59-A6C34878D82A}">
                        <a16:rowId xmlns:a16="http://schemas.microsoft.com/office/drawing/2014/main" val="10006"/>
                      </a:ext>
                    </a:extLst>
                  </a:tr>
                  <a:tr h="370840">
                    <a:tc>
                      <a:txBody>
                        <a:bodyPr/>
                        <a:lstStyle/>
                        <a:p>
                          <a:pPr algn="ctr"/>
                          <a:r>
                            <a:rPr sz="1800">
                              <a:latin typeface="Cambria Math"/>
                            </a:rPr>
                            <a:t>75,000</a:t>
                          </a:r>
                          <a:r>
                            <a:rPr sz="1800"/>
                            <a:t>-</a:t>
                          </a:r>
                          <a:r>
                            <a:rPr sz="1800">
                              <a:latin typeface="Cambria Math"/>
                            </a:rPr>
                            <a:t>79,999</a:t>
                          </a:r>
                        </a:p>
                      </a:txBody>
                      <a:tcPr/>
                    </a:tc>
                    <a:tc>
                      <a:txBody>
                        <a:bodyPr/>
                        <a:lstStyle/>
                        <a:p>
                          <a:pPr algn="ctr"/>
                          <a:r>
                            <a:rPr sz="1800">
                              <a:latin typeface="Cambria Math"/>
                            </a:rPr>
                            <a:t>1</a:t>
                          </a:r>
                        </a:p>
                      </a:txBody>
                      <a:tcPr/>
                    </a:tc>
                    <a:tc>
                      <a:txBody>
                        <a:bodyPr/>
                        <a:lstStyle/>
                        <a:p>
                          <a:pPr algn="ctr">
                            <a:defRPr sz="1100"/>
                          </a:pPr>
                          <a:r>
                            <a:rPr sz="1800">
                              <a:latin typeface="Cambria Math"/>
                            </a:rPr>
                            <a:t>24</a:t>
                          </a:r>
                          <a:r>
                            <a:rPr sz="1800"/>
                            <a:t> </a:t>
                          </a:r>
                          <a:r>
                            <a:t> </a:t>
                          </a:r>
                          <a14:m>
                            <m:oMath xmlns:m="http://schemas.openxmlformats.org/officeDocument/2006/math">
                              <m:d>
                                <m:dPr>
                                  <m:ctrlPr>
                                    <a:rPr sz="1100" i="1">
                                      <a:latin typeface="Cambria Math" panose="02040503050406030204" pitchFamily="18" charset="0"/>
                                    </a:rPr>
                                  </m:ctrlPr>
                                </m:dPr>
                                <m:e>
                                  <m:r>
                                    <a:rPr sz="1100">
                                      <a:latin typeface="Cambria Math"/>
                                    </a:rPr>
                                    <m:t>3+0+6+4+10+1</m:t>
                                  </m:r>
                                </m:e>
                              </m:d>
                            </m:oMath>
                          </a14:m>
                          <a:endParaRPr/>
                        </a:p>
                      </a:txBody>
                      <a:tcPr/>
                    </a:tc>
                    <a:extLst>
                      <a:ext uri="{0D108BD9-81ED-4DB2-BD59-A6C34878D82A}">
                        <a16:rowId xmlns:a16="http://schemas.microsoft.com/office/drawing/2014/main" val="10007"/>
                      </a:ext>
                    </a:extLst>
                  </a:tr>
                  <a:tr h="370840">
                    <a:tc>
                      <a:txBody>
                        <a:bodyPr/>
                        <a:lstStyle/>
                        <a:p>
                          <a:pPr algn="ctr"/>
                          <a:r>
                            <a:rPr sz="1800">
                              <a:latin typeface="Cambria Math"/>
                            </a:rPr>
                            <a:t>80,000</a:t>
                          </a:r>
                          <a:r>
                            <a:rPr sz="1800"/>
                            <a:t>-</a:t>
                          </a:r>
                          <a:r>
                            <a:rPr sz="1800">
                              <a:latin typeface="Cambria Math"/>
                            </a:rPr>
                            <a:t>84,999</a:t>
                          </a:r>
                        </a:p>
                      </a:txBody>
                      <a:tcPr/>
                    </a:tc>
                    <a:tc>
                      <a:txBody>
                        <a:bodyPr/>
                        <a:lstStyle/>
                        <a:p>
                          <a:pPr algn="ctr"/>
                          <a:r>
                            <a:rPr sz="1800">
                              <a:latin typeface="Cambria Math"/>
                            </a:rPr>
                            <a:t>1</a:t>
                          </a:r>
                        </a:p>
                      </a:txBody>
                      <a:tcPr/>
                    </a:tc>
                    <a:tc>
                      <a:txBody>
                        <a:bodyPr/>
                        <a:lstStyle/>
                        <a:p>
                          <a:pPr algn="ctr">
                            <a:defRPr sz="1100"/>
                          </a:pPr>
                          <a:r>
                            <a:rPr sz="1800" dirty="0">
                              <a:latin typeface="Cambria Math"/>
                            </a:rPr>
                            <a:t>25</a:t>
                          </a:r>
                          <a:r>
                            <a:rPr sz="1800" dirty="0"/>
                            <a:t> </a:t>
                          </a:r>
                          <a:r>
                            <a:rPr dirty="0"/>
                            <a:t> </a:t>
                          </a:r>
                          <a14:m>
                            <m:oMath xmlns:m="http://schemas.openxmlformats.org/officeDocument/2006/math">
                              <m:d>
                                <m:dPr>
                                  <m:ctrlPr>
                                    <a:rPr sz="1100" i="1">
                                      <a:latin typeface="Cambria Math" panose="02040503050406030204" pitchFamily="18" charset="0"/>
                                    </a:rPr>
                                  </m:ctrlPr>
                                </m:dPr>
                                <m:e>
                                  <m:r>
                                    <a:rPr sz="1100">
                                      <a:latin typeface="Cambria Math"/>
                                    </a:rPr>
                                    <m:t>3+0+6+4+10+1+1</m:t>
                                  </m:r>
                                </m:e>
                              </m:d>
                            </m:oMath>
                          </a14:m>
                          <a:endParaRPr dirty="0"/>
                        </a:p>
                      </a:txBody>
                      <a:tcPr/>
                    </a:tc>
                    <a:extLst>
                      <a:ext uri="{0D108BD9-81ED-4DB2-BD59-A6C34878D82A}">
                        <a16:rowId xmlns:a16="http://schemas.microsoft.com/office/drawing/2014/main" val="10008"/>
                      </a:ext>
                    </a:extLst>
                  </a:tr>
                </a:tbl>
              </a:graphicData>
            </a:graphic>
          </p:graphicFrame>
        </mc:Choice>
        <mc:Fallback xmlns="">
          <p:graphicFrame>
            <p:nvGraphicFramePr>
              <p:cNvPr id="4" name="Table Placeholder 2">
                <a:extLst>
                  <a:ext uri="{FF2B5EF4-FFF2-40B4-BE49-F238E27FC236}">
                    <a16:creationId xmlns:a16="http://schemas.microsoft.com/office/drawing/2014/main" xmlns="" xmlns:a14="http://schemas.microsoft.com/office/drawing/2010/main" id="{DDBD4231-D5A4-413B-B049-FCB941A9A6D4}"/>
                  </a:ext>
                </a:extLst>
              </p:cNvPr>
              <p:cNvGraphicFramePr>
                <a:graphicFrameLocks/>
              </p:cNvGraphicFramePr>
              <p:nvPr>
                <p:extLst>
                  <p:ext uri="{D42A27DB-BD31-4B8C-83A1-F6EECF244321}">
                    <p14:modId xmlns:p14="http://schemas.microsoft.com/office/powerpoint/2010/main" xmlns="" xmlns:a14="http://schemas.microsoft.com/office/drawing/2010/main" val="674186086"/>
                  </p:ext>
                </p:extLst>
              </p:nvPr>
            </p:nvGraphicFramePr>
            <p:xfrm>
              <a:off x="457200" y="1463040"/>
              <a:ext cx="8229600" cy="3337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xmlns:a14="http://schemas.microsoft.com/office/drawing/2010/main" val="20000"/>
                        </a:ext>
                      </a:extLst>
                    </a:gridCol>
                    <a:gridCol w="2743200">
                      <a:extLst>
                        <a:ext uri="{9D8B030D-6E8A-4147-A177-3AD203B41FA5}">
                          <a16:colId xmlns:a16="http://schemas.microsoft.com/office/drawing/2014/main" xmlns="" xmlns:a14="http://schemas.microsoft.com/office/drawing/2010/main" val="20001"/>
                        </a:ext>
                      </a:extLst>
                    </a:gridCol>
                    <a:gridCol w="2743200">
                      <a:extLst>
                        <a:ext uri="{9D8B030D-6E8A-4147-A177-3AD203B41FA5}">
                          <a16:colId xmlns:a16="http://schemas.microsoft.com/office/drawing/2014/main" xmlns="" xmlns:a14="http://schemas.microsoft.com/office/drawing/2010/main" val="20002"/>
                        </a:ext>
                      </a:extLst>
                    </a:gridCol>
                  </a:tblGrid>
                  <a:tr h="370840">
                    <a:tc gridSpan="3">
                      <a:txBody>
                        <a:bodyPr/>
                        <a:lstStyle/>
                        <a:p>
                          <a:pPr algn="ctr">
                            <a:defRPr sz="1800" b="1"/>
                          </a:pPr>
                          <a:r>
                            <a:rPr dirty="0"/>
                            <a:t>Highest Early-Career Salaries with a Bachelor's Degree (with Cumulative Frequencies)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sz="1800" b="1"/>
                          </a:pPr>
                          <a:r>
                            <a:t>Class</a:t>
                          </a:r>
                        </a:p>
                      </a:txBody>
                      <a:tcPr/>
                    </a:tc>
                    <a:tc>
                      <a:txBody>
                        <a:bodyPr/>
                        <a:lstStyle/>
                        <a:p>
                          <a:pPr algn="ctr">
                            <a:defRPr sz="1800" b="1"/>
                          </a:pPr>
                          <a:r>
                            <a:t>Frequency</a:t>
                          </a:r>
                        </a:p>
                      </a:txBody>
                      <a:tcPr/>
                    </a:tc>
                    <a:tc>
                      <a:txBody>
                        <a:bodyPr/>
                        <a:lstStyle/>
                        <a:p>
                          <a:pPr algn="ctr">
                            <a:defRPr sz="1800" b="1"/>
                          </a:pPr>
                          <a:r>
                            <a:t>Cumulative Frequency</a:t>
                          </a:r>
                        </a:p>
                      </a:txBody>
                      <a:tcPr/>
                    </a:tc>
                    <a:extLst>
                      <a:ext uri="{0D108BD9-81ED-4DB2-BD59-A6C34878D82A}">
                        <a16:rowId xmlns:a16="http://schemas.microsoft.com/office/drawing/2014/main" xmlns="" xmlns:a14="http://schemas.microsoft.com/office/drawing/2010/main" val="10001"/>
                      </a:ext>
                    </a:extLst>
                  </a:tr>
                  <a:tr h="370840">
                    <a:tc>
                      <a:txBody>
                        <a:bodyPr/>
                        <a:lstStyle/>
                        <a:p>
                          <a:pPr algn="ctr"/>
                          <a:r>
                            <a:rPr sz="1800">
                              <a:latin typeface="Cambria Math"/>
                            </a:rPr>
                            <a:t>50,000</a:t>
                          </a:r>
                          <a:r>
                            <a:rPr sz="1800"/>
                            <a:t>-</a:t>
                          </a:r>
                          <a:r>
                            <a:rPr sz="1800">
                              <a:latin typeface="Cambria Math"/>
                            </a:rPr>
                            <a:t>54,999</a:t>
                          </a:r>
                        </a:p>
                      </a:txBody>
                      <a:tcPr/>
                    </a:tc>
                    <a:tc>
                      <a:txBody>
                        <a:bodyPr/>
                        <a:lstStyle/>
                        <a:p>
                          <a:pPr algn="ctr"/>
                          <a:r>
                            <a:rPr sz="1800">
                              <a:latin typeface="Cambria Math"/>
                            </a:rPr>
                            <a:t>3</a:t>
                          </a:r>
                        </a:p>
                      </a:txBody>
                      <a:tcPr/>
                    </a:tc>
                    <a:tc>
                      <a:txBody>
                        <a:bodyPr/>
                        <a:lstStyle/>
                        <a:p>
                          <a:pPr algn="ctr"/>
                          <a:r>
                            <a:rPr sz="1800">
                              <a:latin typeface="Cambria Math"/>
                            </a:rPr>
                            <a:t>3</a:t>
                          </a:r>
                        </a:p>
                      </a:txBody>
                      <a:tcPr/>
                    </a:tc>
                    <a:extLst>
                      <a:ext uri="{0D108BD9-81ED-4DB2-BD59-A6C34878D82A}">
                        <a16:rowId xmlns:a16="http://schemas.microsoft.com/office/drawing/2014/main" xmlns="" xmlns:a14="http://schemas.microsoft.com/office/drawing/2010/main" val="10002"/>
                      </a:ext>
                    </a:extLst>
                  </a:tr>
                  <a:tr h="370840">
                    <a:tc>
                      <a:txBody>
                        <a:bodyPr/>
                        <a:lstStyle/>
                        <a:p>
                          <a:pPr algn="ctr"/>
                          <a:r>
                            <a:rPr sz="1800">
                              <a:latin typeface="Cambria Math"/>
                            </a:rPr>
                            <a:t>55,000</a:t>
                          </a:r>
                          <a:r>
                            <a:rPr sz="1800"/>
                            <a:t>-</a:t>
                          </a:r>
                          <a:r>
                            <a:rPr sz="1800">
                              <a:latin typeface="Cambria Math"/>
                            </a:rPr>
                            <a:t>59,999</a:t>
                          </a:r>
                        </a:p>
                      </a:txBody>
                      <a:tcPr/>
                    </a:tc>
                    <a:tc>
                      <a:txBody>
                        <a:bodyPr/>
                        <a:lstStyle/>
                        <a:p>
                          <a:pPr algn="ctr"/>
                          <a:r>
                            <a:rPr sz="1800">
                              <a:latin typeface="Cambria Math"/>
                            </a:rPr>
                            <a:t>0</a:t>
                          </a:r>
                        </a:p>
                      </a:txBody>
                      <a:tcPr/>
                    </a:tc>
                    <a:tc>
                      <a:txBody>
                        <a:bodyPr/>
                        <a:lstStyle/>
                        <a:p>
                          <a:endParaRPr lang="en-US"/>
                        </a:p>
                      </a:txBody>
                      <a:tcPr>
                        <a:blipFill>
                          <a:blip r:embed="rId2"/>
                          <a:stretch>
                            <a:fillRect l="-200444" t="-308197" r="-1111" b="-522951"/>
                          </a:stretch>
                        </a:blipFill>
                      </a:tcPr>
                    </a:tc>
                    <a:extLst>
                      <a:ext uri="{0D108BD9-81ED-4DB2-BD59-A6C34878D82A}">
                        <a16:rowId xmlns:a16="http://schemas.microsoft.com/office/drawing/2014/main" xmlns="" xmlns:a14="http://schemas.microsoft.com/office/drawing/2010/main" val="10003"/>
                      </a:ext>
                    </a:extLst>
                  </a:tr>
                  <a:tr h="370840">
                    <a:tc>
                      <a:txBody>
                        <a:bodyPr/>
                        <a:lstStyle/>
                        <a:p>
                          <a:pPr algn="ctr"/>
                          <a:r>
                            <a:rPr sz="1800">
                              <a:latin typeface="Cambria Math"/>
                            </a:rPr>
                            <a:t>60,000</a:t>
                          </a:r>
                          <a:r>
                            <a:rPr sz="1800"/>
                            <a:t>-</a:t>
                          </a:r>
                          <a:r>
                            <a:rPr sz="1800">
                              <a:latin typeface="Cambria Math"/>
                            </a:rPr>
                            <a:t>64,999</a:t>
                          </a:r>
                        </a:p>
                      </a:txBody>
                      <a:tcPr/>
                    </a:tc>
                    <a:tc>
                      <a:txBody>
                        <a:bodyPr/>
                        <a:lstStyle/>
                        <a:p>
                          <a:pPr algn="ctr"/>
                          <a:r>
                            <a:rPr sz="1800">
                              <a:latin typeface="Cambria Math"/>
                            </a:rPr>
                            <a:t>6</a:t>
                          </a:r>
                        </a:p>
                      </a:txBody>
                      <a:tcPr/>
                    </a:tc>
                    <a:tc>
                      <a:txBody>
                        <a:bodyPr/>
                        <a:lstStyle/>
                        <a:p>
                          <a:endParaRPr lang="en-US"/>
                        </a:p>
                      </a:txBody>
                      <a:tcPr>
                        <a:blipFill>
                          <a:blip r:embed="rId2"/>
                          <a:stretch>
                            <a:fillRect l="-200444" t="-415000" r="-1111" b="-431667"/>
                          </a:stretch>
                        </a:blipFill>
                      </a:tcPr>
                    </a:tc>
                    <a:extLst>
                      <a:ext uri="{0D108BD9-81ED-4DB2-BD59-A6C34878D82A}">
                        <a16:rowId xmlns:a16="http://schemas.microsoft.com/office/drawing/2014/main" xmlns="" xmlns:a14="http://schemas.microsoft.com/office/drawing/2010/main" val="10004"/>
                      </a:ext>
                    </a:extLst>
                  </a:tr>
                  <a:tr h="370840">
                    <a:tc>
                      <a:txBody>
                        <a:bodyPr/>
                        <a:lstStyle/>
                        <a:p>
                          <a:pPr algn="ctr"/>
                          <a:r>
                            <a:rPr sz="1800">
                              <a:latin typeface="Cambria Math"/>
                            </a:rPr>
                            <a:t>65,000</a:t>
                          </a:r>
                          <a:r>
                            <a:rPr sz="1800"/>
                            <a:t>-</a:t>
                          </a:r>
                          <a:r>
                            <a:rPr sz="1800">
                              <a:latin typeface="Cambria Math"/>
                            </a:rPr>
                            <a:t>69,999</a:t>
                          </a:r>
                        </a:p>
                      </a:txBody>
                      <a:tcPr/>
                    </a:tc>
                    <a:tc>
                      <a:txBody>
                        <a:bodyPr/>
                        <a:lstStyle/>
                        <a:p>
                          <a:pPr algn="ctr"/>
                          <a:r>
                            <a:rPr sz="1800">
                              <a:latin typeface="Cambria Math"/>
                            </a:rPr>
                            <a:t>4</a:t>
                          </a:r>
                        </a:p>
                      </a:txBody>
                      <a:tcPr/>
                    </a:tc>
                    <a:tc>
                      <a:txBody>
                        <a:bodyPr/>
                        <a:lstStyle/>
                        <a:p>
                          <a:endParaRPr lang="en-US"/>
                        </a:p>
                      </a:txBody>
                      <a:tcPr>
                        <a:blipFill>
                          <a:blip r:embed="rId2"/>
                          <a:stretch>
                            <a:fillRect l="-200444" t="-506557" r="-1111" b="-324590"/>
                          </a:stretch>
                        </a:blipFill>
                      </a:tcPr>
                    </a:tc>
                    <a:extLst>
                      <a:ext uri="{0D108BD9-81ED-4DB2-BD59-A6C34878D82A}">
                        <a16:rowId xmlns:a16="http://schemas.microsoft.com/office/drawing/2014/main" xmlns="" xmlns:a14="http://schemas.microsoft.com/office/drawing/2010/main" val="10005"/>
                      </a:ext>
                    </a:extLst>
                  </a:tr>
                  <a:tr h="370840">
                    <a:tc>
                      <a:txBody>
                        <a:bodyPr/>
                        <a:lstStyle/>
                        <a:p>
                          <a:pPr algn="ctr"/>
                          <a:r>
                            <a:rPr sz="1800">
                              <a:latin typeface="Cambria Math"/>
                            </a:rPr>
                            <a:t>70,000</a:t>
                          </a:r>
                          <a:r>
                            <a:rPr sz="1800"/>
                            <a:t>-</a:t>
                          </a:r>
                          <a:r>
                            <a:rPr sz="1800">
                              <a:latin typeface="Cambria Math"/>
                            </a:rPr>
                            <a:t>74,999</a:t>
                          </a:r>
                        </a:p>
                      </a:txBody>
                      <a:tcPr/>
                    </a:tc>
                    <a:tc>
                      <a:txBody>
                        <a:bodyPr/>
                        <a:lstStyle/>
                        <a:p>
                          <a:pPr algn="ctr"/>
                          <a:r>
                            <a:rPr sz="1800">
                              <a:latin typeface="Cambria Math"/>
                            </a:rPr>
                            <a:t>10</a:t>
                          </a:r>
                        </a:p>
                      </a:txBody>
                      <a:tcPr/>
                    </a:tc>
                    <a:tc>
                      <a:txBody>
                        <a:bodyPr/>
                        <a:lstStyle/>
                        <a:p>
                          <a:endParaRPr lang="en-US"/>
                        </a:p>
                      </a:txBody>
                      <a:tcPr>
                        <a:blipFill>
                          <a:blip r:embed="rId2"/>
                          <a:stretch>
                            <a:fillRect l="-200444" t="-606557" r="-1111" b="-224590"/>
                          </a:stretch>
                        </a:blipFill>
                      </a:tcPr>
                    </a:tc>
                    <a:extLst>
                      <a:ext uri="{0D108BD9-81ED-4DB2-BD59-A6C34878D82A}">
                        <a16:rowId xmlns:a16="http://schemas.microsoft.com/office/drawing/2014/main" xmlns="" xmlns:a14="http://schemas.microsoft.com/office/drawing/2010/main" val="10006"/>
                      </a:ext>
                    </a:extLst>
                  </a:tr>
                  <a:tr h="370840">
                    <a:tc>
                      <a:txBody>
                        <a:bodyPr/>
                        <a:lstStyle/>
                        <a:p>
                          <a:pPr algn="ctr"/>
                          <a:r>
                            <a:rPr sz="1800">
                              <a:latin typeface="Cambria Math"/>
                            </a:rPr>
                            <a:t>75,000</a:t>
                          </a:r>
                          <a:r>
                            <a:rPr sz="1800"/>
                            <a:t>-</a:t>
                          </a:r>
                          <a:r>
                            <a:rPr sz="1800">
                              <a:latin typeface="Cambria Math"/>
                            </a:rPr>
                            <a:t>79,999</a:t>
                          </a:r>
                        </a:p>
                      </a:txBody>
                      <a:tcPr/>
                    </a:tc>
                    <a:tc>
                      <a:txBody>
                        <a:bodyPr/>
                        <a:lstStyle/>
                        <a:p>
                          <a:pPr algn="ctr"/>
                          <a:r>
                            <a:rPr sz="1800">
                              <a:latin typeface="Cambria Math"/>
                            </a:rPr>
                            <a:t>1</a:t>
                          </a:r>
                        </a:p>
                      </a:txBody>
                      <a:tcPr/>
                    </a:tc>
                    <a:tc>
                      <a:txBody>
                        <a:bodyPr/>
                        <a:lstStyle/>
                        <a:p>
                          <a:endParaRPr lang="en-US"/>
                        </a:p>
                      </a:txBody>
                      <a:tcPr>
                        <a:blipFill>
                          <a:blip r:embed="rId2"/>
                          <a:stretch>
                            <a:fillRect l="-200444" t="-706557" r="-1111" b="-124590"/>
                          </a:stretch>
                        </a:blipFill>
                      </a:tcPr>
                    </a:tc>
                    <a:extLst>
                      <a:ext uri="{0D108BD9-81ED-4DB2-BD59-A6C34878D82A}">
                        <a16:rowId xmlns:a16="http://schemas.microsoft.com/office/drawing/2014/main" xmlns="" xmlns:a14="http://schemas.microsoft.com/office/drawing/2010/main" val="10007"/>
                      </a:ext>
                    </a:extLst>
                  </a:tr>
                  <a:tr h="370840">
                    <a:tc>
                      <a:txBody>
                        <a:bodyPr/>
                        <a:lstStyle/>
                        <a:p>
                          <a:pPr algn="ctr"/>
                          <a:r>
                            <a:rPr sz="1800">
                              <a:latin typeface="Cambria Math"/>
                            </a:rPr>
                            <a:t>80,000</a:t>
                          </a:r>
                          <a:r>
                            <a:rPr sz="1800"/>
                            <a:t>-</a:t>
                          </a:r>
                          <a:r>
                            <a:rPr sz="1800">
                              <a:latin typeface="Cambria Math"/>
                            </a:rPr>
                            <a:t>84,999</a:t>
                          </a:r>
                        </a:p>
                      </a:txBody>
                      <a:tcPr/>
                    </a:tc>
                    <a:tc>
                      <a:txBody>
                        <a:bodyPr/>
                        <a:lstStyle/>
                        <a:p>
                          <a:pPr algn="ctr"/>
                          <a:r>
                            <a:rPr sz="1800">
                              <a:latin typeface="Cambria Math"/>
                            </a:rPr>
                            <a:t>1</a:t>
                          </a:r>
                        </a:p>
                      </a:txBody>
                      <a:tcPr/>
                    </a:tc>
                    <a:tc>
                      <a:txBody>
                        <a:bodyPr/>
                        <a:lstStyle/>
                        <a:p>
                          <a:endParaRPr lang="en-US"/>
                        </a:p>
                      </a:txBody>
                      <a:tcPr>
                        <a:blipFill>
                          <a:blip r:embed="rId2"/>
                          <a:stretch>
                            <a:fillRect l="-200444" t="-806557" r="-1111" b="-24590"/>
                          </a:stretch>
                        </a:blipFill>
                      </a:tcPr>
                    </a:tc>
                    <a:extLst>
                      <a:ext uri="{0D108BD9-81ED-4DB2-BD59-A6C34878D82A}">
                        <a16:rowId xmlns:a16="http://schemas.microsoft.com/office/drawing/2014/main" xmlns="" xmlns:a14="http://schemas.microsoft.com/office/drawing/2010/main" val="10008"/>
                      </a:ext>
                    </a:extLst>
                  </a:tr>
                </a:tbl>
              </a:graphicData>
            </a:graphic>
          </p:graphicFrame>
        </mc:Fallback>
      </mc:AlternateContent>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766411BF-13FA-4912-AA32-856AE6DCFA8E}"/>
                  </a:ext>
                </a:extLst>
              </p:cNvPr>
              <p:cNvSpPr txBox="1">
                <a:spLocks/>
              </p:cNvSpPr>
              <p:nvPr/>
            </p:nvSpPr>
            <p:spPr>
              <a:xfrm>
                <a:off x="457200" y="4837651"/>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sz="2400" dirty="0"/>
                  <a:t>Using the cumulative frequency, we can determine among other things that </a:t>
                </a:r>
                <a:r>
                  <a:rPr lang="en-US" sz="2400" dirty="0">
                    <a:latin typeface="Cambria Math"/>
                  </a:rPr>
                  <a:t>13</a:t>
                </a:r>
                <a:r>
                  <a:rPr lang="en-US" sz="2400" dirty="0"/>
                  <a:t> of the </a:t>
                </a:r>
                <a:r>
                  <a:rPr lang="en-US" sz="2400" dirty="0">
                    <a:latin typeface="Cambria Math"/>
                  </a:rPr>
                  <a:t>25</a:t>
                </a:r>
                <a:r>
                  <a:rPr lang="en-US" sz="2400" dirty="0"/>
                  <a:t> salaries (or about half) are </a:t>
                </a:r>
                <a14:m>
                  <m:oMath xmlns:m="http://schemas.openxmlformats.org/officeDocument/2006/math">
                    <m:r>
                      <a:rPr lang="en-US" sz="2400">
                        <a:latin typeface="Cambria Math" panose="02040503050406030204" pitchFamily="18" charset="0"/>
                      </a:rPr>
                      <m:t>$69,999</m:t>
                    </m:r>
                  </m:oMath>
                </a14:m>
                <a:r>
                  <a:rPr lang="en-US" sz="2400" dirty="0"/>
                  <a:t> or less.</a:t>
                </a:r>
              </a:p>
            </p:txBody>
          </p:sp>
        </mc:Choice>
        <mc:Fallback xmlns="">
          <p:sp>
            <p:nvSpPr>
              <p:cNvPr id="5" name="Text Placeholder 2">
                <a:extLst>
                  <a:ext uri="{FF2B5EF4-FFF2-40B4-BE49-F238E27FC236}">
                    <a16:creationId xmlns:a16="http://schemas.microsoft.com/office/drawing/2014/main" xmlns="" xmlns:a14="http://schemas.microsoft.com/office/drawing/2010/main" id="{766411BF-13FA-4912-AA32-856AE6DCFA8E}"/>
                  </a:ext>
                </a:extLst>
              </p:cNvPr>
              <p:cNvSpPr txBox="1">
                <a:spLocks noRot="1" noChangeAspect="1" noMove="1" noResize="1" noEditPoints="1" noAdjustHandles="1" noChangeArrowheads="1" noChangeShapeType="1" noTextEdit="1"/>
              </p:cNvSpPr>
              <p:nvPr/>
            </p:nvSpPr>
            <p:spPr>
              <a:xfrm>
                <a:off x="457200" y="4837651"/>
                <a:ext cx="8229600" cy="4967067"/>
              </a:xfrm>
              <a:prstGeom prst="rect">
                <a:avLst/>
              </a:prstGeom>
              <a:blipFill>
                <a:blip r:embed="rId3" cstate="print"/>
                <a:stretch>
                  <a:fillRect l="-1111" t="-983" r="-66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2.1.6: Characteristics of a Frequency Distribution</a:t>
            </a:r>
          </a:p>
        </p:txBody>
      </p:sp>
      <p:sp>
        <p:nvSpPr>
          <p:cNvPr id="3" name="Text Placeholder 2"/>
          <p:cNvSpPr>
            <a:spLocks noGrp="1"/>
          </p:cNvSpPr>
          <p:nvPr>
            <p:ph type="body" sz="quarter" idx="10"/>
          </p:nvPr>
        </p:nvSpPr>
        <p:spPr/>
        <p:txBody>
          <a:bodyPr>
            <a:normAutofit/>
          </a:bodyPr>
          <a:lstStyle/>
          <a:p>
            <a:r>
              <a:rPr sz="2800" dirty="0"/>
              <a:t>Data collected on the numbers of miles that professors drive to work daily are</a:t>
            </a:r>
            <a:r>
              <a:rPr lang="en-US" sz="2800" dirty="0"/>
              <a:t> listed</a:t>
            </a:r>
            <a:r>
              <a:rPr sz="2800" dirty="0"/>
              <a:t>. Use this data to create a frequency distribution that includes the class boundaries, midpoint, relative frequency, and cumulative frequency of each class. Use six classes. Be sure that your class limits have the same number of decimal places as the largest number of decimal places in the data. Note any patterns that appear in the frequency distribution.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2.1.6: Characteristics of a Frequency Distribution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526476644"/>
              </p:ext>
            </p:extLst>
          </p:nvPr>
        </p:nvGraphicFramePr>
        <p:xfrm>
          <a:off x="457200" y="1203960"/>
          <a:ext cx="8229600" cy="20726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gridSpan="6">
                  <a:txBody>
                    <a:bodyPr/>
                    <a:lstStyle/>
                    <a:p>
                      <a:pPr algn="ctr">
                        <a:defRPr sz="1800" b="1"/>
                      </a:pPr>
                      <a:r>
                        <a:rPr sz="2800" dirty="0"/>
                        <a:t>Numbers of Miles Professors Drive to Work Each Day</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r>
                        <a:rPr sz="2800">
                          <a:latin typeface="Cambria Math"/>
                        </a:rPr>
                        <a:t>3.8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2800">
                          <a:latin typeface="Cambria Math"/>
                        </a:rPr>
                        <a:t>2.7</a:t>
                      </a:r>
                    </a:p>
                  </a:txBody>
                  <a:tcPr>
                    <a:lnT w="12700" cap="flat" cmpd="sng" algn="ctr">
                      <a:solidFill>
                        <a:schemeClr val="tx1"/>
                      </a:solidFill>
                      <a:prstDash val="solid"/>
                      <a:round/>
                      <a:headEnd type="none" w="med" len="med"/>
                      <a:tailEnd type="none" w="med" len="med"/>
                    </a:lnT>
                  </a:tcPr>
                </a:tc>
                <a:tc>
                  <a:txBody>
                    <a:bodyPr/>
                    <a:lstStyle/>
                    <a:p>
                      <a:pPr algn="ctr"/>
                      <a:r>
                        <a:rPr sz="2800">
                          <a:latin typeface="Cambria Math"/>
                        </a:rPr>
                        <a:t>9.3</a:t>
                      </a:r>
                    </a:p>
                  </a:txBody>
                  <a:tcPr>
                    <a:lnT w="12700" cap="flat" cmpd="sng" algn="ctr">
                      <a:solidFill>
                        <a:schemeClr val="tx1"/>
                      </a:solidFill>
                      <a:prstDash val="solid"/>
                      <a:round/>
                      <a:headEnd type="none" w="med" len="med"/>
                      <a:tailEnd type="none" w="med" len="med"/>
                    </a:lnT>
                  </a:tcPr>
                </a:tc>
                <a:tc>
                  <a:txBody>
                    <a:bodyPr/>
                    <a:lstStyle/>
                    <a:p>
                      <a:pPr algn="ctr"/>
                      <a:r>
                        <a:rPr sz="2800">
                          <a:latin typeface="Cambria Math"/>
                        </a:rPr>
                        <a:t>6.5</a:t>
                      </a:r>
                    </a:p>
                  </a:txBody>
                  <a:tcPr>
                    <a:lnT w="12700" cap="flat" cmpd="sng" algn="ctr">
                      <a:solidFill>
                        <a:schemeClr val="tx1"/>
                      </a:solidFill>
                      <a:prstDash val="solid"/>
                      <a:round/>
                      <a:headEnd type="none" w="med" len="med"/>
                      <a:tailEnd type="none" w="med" len="med"/>
                    </a:lnT>
                  </a:tcPr>
                </a:tc>
                <a:tc>
                  <a:txBody>
                    <a:bodyPr/>
                    <a:lstStyle/>
                    <a:p>
                      <a:pPr algn="ctr"/>
                      <a:r>
                        <a:rPr sz="2800">
                          <a:latin typeface="Cambria Math"/>
                        </a:rPr>
                        <a:t>5.8</a:t>
                      </a:r>
                    </a:p>
                  </a:txBody>
                  <a:tcPr>
                    <a:lnT w="12700" cap="flat" cmpd="sng" algn="ctr">
                      <a:solidFill>
                        <a:schemeClr val="tx1"/>
                      </a:solidFill>
                      <a:prstDash val="solid"/>
                      <a:round/>
                      <a:headEnd type="none" w="med" len="med"/>
                      <a:tailEnd type="none" w="med" len="med"/>
                    </a:lnT>
                  </a:tcPr>
                </a:tc>
                <a:tc>
                  <a:txBody>
                    <a:bodyPr/>
                    <a:lstStyle/>
                    <a:p>
                      <a:pPr algn="ctr"/>
                      <a:r>
                        <a:rPr sz="2800">
                          <a:latin typeface="Cambria Math"/>
                        </a:rPr>
                        <a:t>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sz="2800">
                          <a:latin typeface="Cambria Math"/>
                        </a:rPr>
                        <a:t>10.2</a:t>
                      </a:r>
                    </a:p>
                  </a:txBody>
                  <a:tcPr>
                    <a:lnL w="12700" cap="flat" cmpd="sng" algn="ctr">
                      <a:solidFill>
                        <a:schemeClr val="tx1"/>
                      </a:solidFill>
                      <a:prstDash val="solid"/>
                      <a:round/>
                      <a:headEnd type="none" w="med" len="med"/>
                      <a:tailEnd type="none" w="med" len="med"/>
                    </a:lnL>
                  </a:tcPr>
                </a:tc>
                <a:tc>
                  <a:txBody>
                    <a:bodyPr/>
                    <a:lstStyle/>
                    <a:p>
                      <a:pPr algn="ctr"/>
                      <a:r>
                        <a:rPr sz="2800">
                          <a:latin typeface="Cambria Math"/>
                        </a:rPr>
                        <a:t>1</a:t>
                      </a:r>
                    </a:p>
                  </a:txBody>
                  <a:tcPr/>
                </a:tc>
                <a:tc>
                  <a:txBody>
                    <a:bodyPr/>
                    <a:lstStyle/>
                    <a:p>
                      <a:pPr algn="ctr"/>
                      <a:r>
                        <a:rPr sz="2800">
                          <a:latin typeface="Cambria Math"/>
                        </a:rPr>
                        <a:t>3.7</a:t>
                      </a:r>
                    </a:p>
                  </a:txBody>
                  <a:tcPr/>
                </a:tc>
                <a:tc>
                  <a:txBody>
                    <a:bodyPr/>
                    <a:lstStyle/>
                    <a:p>
                      <a:pPr algn="ctr"/>
                      <a:r>
                        <a:rPr sz="2800">
                          <a:latin typeface="Cambria Math"/>
                        </a:rPr>
                        <a:t>9.1</a:t>
                      </a:r>
                    </a:p>
                  </a:txBody>
                  <a:tcPr/>
                </a:tc>
                <a:tc>
                  <a:txBody>
                    <a:bodyPr/>
                    <a:lstStyle/>
                    <a:p>
                      <a:pPr algn="ctr"/>
                      <a:r>
                        <a:rPr sz="2800">
                          <a:latin typeface="Cambria Math"/>
                        </a:rPr>
                        <a:t>6.2</a:t>
                      </a:r>
                    </a:p>
                  </a:txBody>
                  <a:tcPr/>
                </a:tc>
                <a:tc>
                  <a:txBody>
                    <a:bodyPr/>
                    <a:lstStyle/>
                    <a:p>
                      <a:pPr algn="ctr"/>
                      <a:r>
                        <a:rPr sz="2800">
                          <a:latin typeface="Cambria Math"/>
                        </a:rPr>
                        <a:t>11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sz="2800">
                          <a:latin typeface="Cambria Math"/>
                        </a:rPr>
                        <a:t>11.9</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2800">
                          <a:latin typeface="Cambria Math"/>
                        </a:rPr>
                        <a:t>5.5</a:t>
                      </a:r>
                    </a:p>
                  </a:txBody>
                  <a:tcPr>
                    <a:lnB w="12700" cap="flat" cmpd="sng" algn="ctr">
                      <a:solidFill>
                        <a:schemeClr val="tx1"/>
                      </a:solidFill>
                      <a:prstDash val="solid"/>
                      <a:round/>
                      <a:headEnd type="none" w="med" len="med"/>
                      <a:tailEnd type="none" w="med" len="med"/>
                    </a:lnB>
                  </a:tcPr>
                </a:tc>
                <a:tc>
                  <a:txBody>
                    <a:bodyPr/>
                    <a:lstStyle/>
                    <a:p>
                      <a:pPr algn="ctr"/>
                      <a:r>
                        <a:rPr sz="2800">
                          <a:latin typeface="Cambria Math"/>
                        </a:rPr>
                        <a:t>4.8</a:t>
                      </a:r>
                    </a:p>
                  </a:txBody>
                  <a:tcPr>
                    <a:lnB w="12700" cap="flat" cmpd="sng" algn="ctr">
                      <a:solidFill>
                        <a:schemeClr val="tx1"/>
                      </a:solidFill>
                      <a:prstDash val="solid"/>
                      <a:round/>
                      <a:headEnd type="none" w="med" len="med"/>
                      <a:tailEnd type="none" w="med" len="med"/>
                    </a:lnB>
                  </a:tcPr>
                </a:tc>
                <a:tc>
                  <a:txBody>
                    <a:bodyPr/>
                    <a:lstStyle/>
                    <a:p>
                      <a:pPr algn="ctr"/>
                      <a:r>
                        <a:rPr sz="2800">
                          <a:latin typeface="Cambria Math"/>
                        </a:rPr>
                        <a:t>7.3</a:t>
                      </a:r>
                    </a:p>
                  </a:txBody>
                  <a:tcPr>
                    <a:lnB w="12700" cap="flat" cmpd="sng" algn="ctr">
                      <a:solidFill>
                        <a:schemeClr val="tx1"/>
                      </a:solidFill>
                      <a:prstDash val="solid"/>
                      <a:round/>
                      <a:headEnd type="none" w="med" len="med"/>
                      <a:tailEnd type="none" w="med" len="med"/>
                    </a:lnB>
                  </a:tcPr>
                </a:tc>
                <a:tc>
                  <a:txBody>
                    <a:bodyPr/>
                    <a:lstStyle/>
                    <a:p>
                      <a:pPr algn="ctr"/>
                      <a:r>
                        <a:rPr sz="2800">
                          <a:latin typeface="Cambria Math"/>
                        </a:rPr>
                        <a:t>9.1</a:t>
                      </a:r>
                    </a:p>
                  </a:txBody>
                  <a:tcPr>
                    <a:lnB w="12700" cap="flat" cmpd="sng" algn="ctr">
                      <a:solidFill>
                        <a:schemeClr val="tx1"/>
                      </a:solidFill>
                      <a:prstDash val="solid"/>
                      <a:round/>
                      <a:headEnd type="none" w="med" len="med"/>
                      <a:tailEnd type="none" w="med" len="med"/>
                    </a:lnB>
                  </a:tcPr>
                </a:tc>
                <a:tc>
                  <a:txBody>
                    <a:bodyPr/>
                    <a:lstStyle/>
                    <a:p>
                      <a:pPr algn="ctr"/>
                      <a:r>
                        <a:rPr sz="2800" dirty="0">
                          <a:latin typeface="Cambria Math"/>
                        </a:rPr>
                        <a:t>1.4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2.1.6: Characteristics of a Frequency Distribution (cont.)</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66E17993-32BF-43DB-8DE0-F91652AE9255}"/>
                  </a:ext>
                </a:extLst>
              </p:cNvPr>
              <p:cNvSpPr txBox="1">
                <a:spLocks/>
              </p:cNvSpPr>
              <p:nvPr/>
            </p:nvSpPr>
            <p:spPr>
              <a:xfrm>
                <a:off x="457200" y="1061944"/>
                <a:ext cx="8229600" cy="4967067"/>
              </a:xfrm>
              <a:prstGeom prst="rect">
                <a:avLst/>
              </a:prstGeom>
            </p:spPr>
            <p:txBody>
              <a:bodyPr>
                <a:normAutofit fontScale="92500" lnSpcReduction="2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Solution</a:t>
                </a:r>
              </a:p>
              <a:p>
                <a:r>
                  <a:rPr lang="en-US" dirty="0"/>
                  <a:t>Since this example calls for six classes, a good starting point for the class width is calculated as follows.</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11</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m:t>
                          </m:r>
                        </m:num>
                        <m:den>
                          <m:r>
                            <a:rPr lang="ar-AE">
                              <a:latin typeface="Cambria Math" panose="02040503050406030204" pitchFamily="18" charset="0"/>
                            </a:rPr>
                            <m:t>6</m:t>
                          </m:r>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81</m:t>
                      </m:r>
                      <m:bar>
                        <m:barPr>
                          <m:pos m:val="top"/>
                          <m:ctrlPr>
                            <a:rPr lang="ar-AE" i="1">
                              <a:latin typeface="Cambria Math" panose="02040503050406030204" pitchFamily="18" charset="0"/>
                            </a:rPr>
                          </m:ctrlPr>
                        </m:barPr>
                        <m:e>
                          <m:r>
                            <a:rPr lang="ar-AE">
                              <a:latin typeface="Cambria Math" panose="02040503050406030204" pitchFamily="18" charset="0"/>
                            </a:rPr>
                            <m:t>6</m:t>
                          </m:r>
                        </m:e>
                      </m:ba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8</m:t>
                      </m:r>
                    </m:oMath>
                  </m:oMathPara>
                </a14:m>
                <a:endParaRPr lang="ar-AE" dirty="0"/>
              </a:p>
              <a:p>
                <a:r>
                  <a:rPr lang="en-US" dirty="0"/>
                  <a:t>We will choose to round up and use a class width of </a:t>
                </a:r>
                <a:r>
                  <a:rPr lang="en-US" dirty="0">
                    <a:latin typeface="Cambria Math"/>
                  </a:rPr>
                  <a:t>2</a:t>
                </a:r>
                <a:r>
                  <a:rPr lang="en-US" dirty="0"/>
                  <a:t> for clarity.</a:t>
                </a:r>
              </a:p>
              <a:p>
                <a:r>
                  <a:rPr lang="en-US" dirty="0"/>
                  <a:t>Next, to choose the lower class limit of the first class, begin by considering the smallest data value, which is </a:t>
                </a:r>
                <a:r>
                  <a:rPr lang="en-US" dirty="0">
                    <a:latin typeface="Cambria Math"/>
                  </a:rPr>
                  <a:t>1</a:t>
                </a:r>
                <a:r>
                  <a:rPr lang="en-US" dirty="0"/>
                  <a:t> mile. In this case, </a:t>
                </a:r>
                <a:r>
                  <a:rPr lang="en-US" dirty="0">
                    <a:latin typeface="Cambria Math"/>
                  </a:rPr>
                  <a:t>1.0</a:t>
                </a:r>
                <a:r>
                  <a:rPr lang="en-US" dirty="0"/>
                  <a:t> is a reasonable place to begin our classes. Note that we used one decimal place because the largest number of decimal places in our data is one. Adding the class width of </a:t>
                </a:r>
                <a:r>
                  <a:rPr lang="en-US" dirty="0">
                    <a:latin typeface="Cambria Math"/>
                  </a:rPr>
                  <a:t>2</a:t>
                </a:r>
                <a:r>
                  <a:rPr lang="en-US" dirty="0"/>
                  <a:t> to the chosen lower limit for the first class and then each subsequent class gives us the following table.</a:t>
                </a:r>
              </a:p>
            </p:txBody>
          </p:sp>
        </mc:Choice>
        <mc:Fallback xmlns="">
          <p:sp>
            <p:nvSpPr>
              <p:cNvPr id="6" name="Text Placeholder 2">
                <a:extLst>
                  <a:ext uri="{FF2B5EF4-FFF2-40B4-BE49-F238E27FC236}">
                    <a16:creationId xmlns:a16="http://schemas.microsoft.com/office/drawing/2014/main" xmlns="" id="{66E17993-32BF-43DB-8DE0-F91652AE9255}"/>
                  </a:ext>
                </a:extLst>
              </p:cNvPr>
              <p:cNvSpPr txBox="1">
                <a:spLocks noRot="1" noChangeAspect="1" noMove="1" noResize="1" noEditPoints="1" noAdjustHandles="1" noChangeArrowheads="1" noChangeShapeType="1" noTextEdit="1"/>
              </p:cNvSpPr>
              <p:nvPr/>
            </p:nvSpPr>
            <p:spPr>
              <a:xfrm>
                <a:off x="457200" y="1061944"/>
                <a:ext cx="8229600" cy="4967067"/>
              </a:xfrm>
              <a:prstGeom prst="rect">
                <a:avLst/>
              </a:prstGeom>
              <a:blipFill>
                <a:blip r:embed="rId2" cstate="print"/>
                <a:stretch>
                  <a:fillRect l="-1333" t="-2454" r="-1111" b="-1595"/>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2.1.6: Characteristics of a Frequency Distribution (cont.)</a:t>
            </a:r>
          </a:p>
        </p:txBody>
      </p:sp>
      <p:graphicFrame>
        <p:nvGraphicFramePr>
          <p:cNvPr id="3" name="Table Placeholder 2"/>
          <p:cNvGraphicFramePr>
            <a:graphicFrameLocks noGrp="1"/>
          </p:cNvGraphicFramePr>
          <p:nvPr>
            <p:ph type="tbl" sz="quarter" idx="10"/>
          </p:nvPr>
        </p:nvGraphicFramePr>
        <p:xfrm>
          <a:off x="457200" y="1105523"/>
          <a:ext cx="8229600" cy="2966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Numbers of Miles Professors Drive to Work Each Day</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a:t>
                      </a:r>
                    </a:p>
                  </a:txBody>
                  <a:tcPr/>
                </a:tc>
                <a:tc>
                  <a:txBody>
                    <a:bodyPr/>
                    <a:lstStyle/>
                    <a:p>
                      <a:pPr algn="ctr">
                        <a:defRPr sz="1800" b="1"/>
                      </a:pPr>
                      <a:r>
                        <a:t>Frequency</a:t>
                      </a:r>
                    </a:p>
                  </a:txBody>
                  <a:tcPr/>
                </a:tc>
                <a:extLst>
                  <a:ext uri="{0D108BD9-81ED-4DB2-BD59-A6C34878D82A}">
                    <a16:rowId xmlns:a16="http://schemas.microsoft.com/office/drawing/2014/main" val="10001"/>
                  </a:ext>
                </a:extLst>
              </a:tr>
              <a:tr h="370840">
                <a:tc>
                  <a:txBody>
                    <a:bodyPr/>
                    <a:lstStyle/>
                    <a:p>
                      <a:pPr algn="ctr">
                        <a:defRPr sz="1800"/>
                      </a:pPr>
                      <a:r>
                        <a:t>1.0–2.9</a:t>
                      </a:r>
                    </a:p>
                  </a:txBody>
                  <a:tcPr/>
                </a:tc>
                <a:tc>
                  <a:txBody>
                    <a:bodyPr/>
                    <a:lstStyle/>
                    <a:p>
                      <a:pPr algn="ctr"/>
                      <a:endParaRPr/>
                    </a:p>
                  </a:txBody>
                  <a:tcPr/>
                </a:tc>
                <a:extLst>
                  <a:ext uri="{0D108BD9-81ED-4DB2-BD59-A6C34878D82A}">
                    <a16:rowId xmlns:a16="http://schemas.microsoft.com/office/drawing/2014/main" val="10002"/>
                  </a:ext>
                </a:extLst>
              </a:tr>
              <a:tr h="370840">
                <a:tc>
                  <a:txBody>
                    <a:bodyPr/>
                    <a:lstStyle/>
                    <a:p>
                      <a:pPr algn="ctr">
                        <a:defRPr sz="1800"/>
                      </a:pPr>
                      <a:r>
                        <a:t>3.0–4.9</a:t>
                      </a:r>
                    </a:p>
                  </a:txBody>
                  <a:tcPr/>
                </a:tc>
                <a:tc>
                  <a:txBody>
                    <a:bodyPr/>
                    <a:lstStyle/>
                    <a:p>
                      <a:pPr algn="ctr"/>
                      <a:endParaRPr/>
                    </a:p>
                  </a:txBody>
                  <a:tcPr/>
                </a:tc>
                <a:extLst>
                  <a:ext uri="{0D108BD9-81ED-4DB2-BD59-A6C34878D82A}">
                    <a16:rowId xmlns:a16="http://schemas.microsoft.com/office/drawing/2014/main" val="10003"/>
                  </a:ext>
                </a:extLst>
              </a:tr>
              <a:tr h="370840">
                <a:tc>
                  <a:txBody>
                    <a:bodyPr/>
                    <a:lstStyle/>
                    <a:p>
                      <a:pPr algn="ctr">
                        <a:defRPr sz="1800"/>
                      </a:pPr>
                      <a:r>
                        <a:t>5.0–6.9</a:t>
                      </a:r>
                    </a:p>
                  </a:txBody>
                  <a:tcPr/>
                </a:tc>
                <a:tc>
                  <a:txBody>
                    <a:bodyPr/>
                    <a:lstStyle/>
                    <a:p>
                      <a:pPr algn="ctr"/>
                      <a:endParaRPr/>
                    </a:p>
                  </a:txBody>
                  <a:tcPr/>
                </a:tc>
                <a:extLst>
                  <a:ext uri="{0D108BD9-81ED-4DB2-BD59-A6C34878D82A}">
                    <a16:rowId xmlns:a16="http://schemas.microsoft.com/office/drawing/2014/main" val="10004"/>
                  </a:ext>
                </a:extLst>
              </a:tr>
              <a:tr h="370840">
                <a:tc>
                  <a:txBody>
                    <a:bodyPr/>
                    <a:lstStyle/>
                    <a:p>
                      <a:pPr algn="ctr">
                        <a:defRPr sz="1800"/>
                      </a:pPr>
                      <a:r>
                        <a:t>7.0–8.9</a:t>
                      </a:r>
                    </a:p>
                  </a:txBody>
                  <a:tcPr/>
                </a:tc>
                <a:tc>
                  <a:txBody>
                    <a:bodyPr/>
                    <a:lstStyle/>
                    <a:p>
                      <a:pPr algn="ctr"/>
                      <a:endParaRPr/>
                    </a:p>
                  </a:txBody>
                  <a:tcPr/>
                </a:tc>
                <a:extLst>
                  <a:ext uri="{0D108BD9-81ED-4DB2-BD59-A6C34878D82A}">
                    <a16:rowId xmlns:a16="http://schemas.microsoft.com/office/drawing/2014/main" val="10005"/>
                  </a:ext>
                </a:extLst>
              </a:tr>
              <a:tr h="370840">
                <a:tc>
                  <a:txBody>
                    <a:bodyPr/>
                    <a:lstStyle/>
                    <a:p>
                      <a:pPr algn="ctr">
                        <a:defRPr sz="1800"/>
                      </a:pPr>
                      <a:r>
                        <a:t>9.0–10.9</a:t>
                      </a:r>
                    </a:p>
                  </a:txBody>
                  <a:tcPr/>
                </a:tc>
                <a:tc>
                  <a:txBody>
                    <a:bodyPr/>
                    <a:lstStyle/>
                    <a:p>
                      <a:pPr algn="ctr"/>
                      <a:endParaRPr/>
                    </a:p>
                  </a:txBody>
                  <a:tcPr/>
                </a:tc>
                <a:extLst>
                  <a:ext uri="{0D108BD9-81ED-4DB2-BD59-A6C34878D82A}">
                    <a16:rowId xmlns:a16="http://schemas.microsoft.com/office/drawing/2014/main" val="10006"/>
                  </a:ext>
                </a:extLst>
              </a:tr>
              <a:tr h="370840">
                <a:tc>
                  <a:txBody>
                    <a:bodyPr/>
                    <a:lstStyle/>
                    <a:p>
                      <a:pPr algn="ctr">
                        <a:defRPr sz="1800"/>
                      </a:pPr>
                      <a:r>
                        <a:t>11.0–12.9</a:t>
                      </a:r>
                    </a:p>
                  </a:txBody>
                  <a:tcPr/>
                </a:tc>
                <a:tc>
                  <a:txBody>
                    <a:bodyPr/>
                    <a:lstStyle/>
                    <a:p>
                      <a:pPr algn="ctr"/>
                      <a:endParaRP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Constructing a Frequency Distribution (cont.)</a:t>
            </a:r>
          </a:p>
        </p:txBody>
      </p:sp>
      <p:sp>
        <p:nvSpPr>
          <p:cNvPr id="3" name="Text Placeholder 2"/>
          <p:cNvSpPr>
            <a:spLocks noGrp="1"/>
          </p:cNvSpPr>
          <p:nvPr>
            <p:ph type="body" sz="quarter" idx="10"/>
          </p:nvPr>
        </p:nvSpPr>
        <p:spPr>
          <a:xfrm>
            <a:off x="457200" y="1082078"/>
            <a:ext cx="8229600" cy="4709122"/>
          </a:xfrm>
        </p:spPr>
        <p:txBody>
          <a:bodyPr>
            <a:normAutofit fontScale="92500" lnSpcReduction="20000"/>
          </a:bodyPr>
          <a:lstStyle/>
          <a:p>
            <a:pPr marL="514350" indent="-514350">
              <a:buFont typeface="+mj-lt"/>
              <a:buAutoNum type="arabicPeriod" startAt="2"/>
              <a:defRPr sz="2800"/>
            </a:pPr>
            <a:r>
              <a:rPr dirty="0"/>
              <a:t>​</a:t>
            </a:r>
            <a:r>
              <a:rPr sz="2800" b="1" dirty="0"/>
              <a:t>Choose an appropriate class width.</a:t>
            </a:r>
            <a:r>
              <a:rPr sz="2800" dirty="0"/>
              <a:t> In some cases, the data set easily lends itself to natural divisions, such as decades or years. At other times, we must choose divisions for ourselves. When starting a frequency distribution from scratch, one method of finding an appropriate class width is to begin by subtracting the lowest number in the data set from the highest number in the data set and dividing the difference by the number of classes. Rounding this number up gives a good starting point from which to choose the class width. You will want to choose a width so that the classes formed present a clear representation of the data and include all members of the data set, so make a sensible choice.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2.1.6: Characteristics of a Frequency Distribution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sz="2800" dirty="0"/>
                  <a:t>The upper class boundary and midpoint of the first class are calculated as follows.</a:t>
                </a:r>
              </a:p>
              <a:p>
                <a:pPr>
                  <a:defRPr sz="2800"/>
                </a:pPr>
                <a:r>
                  <a:rPr sz="2800" dirty="0"/>
                  <a:t>Upper Boundary of Class 1: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95</m:t>
                    </m:r>
                  </m:oMath>
                </a14:m>
                <a:endParaRPr sz="2800" dirty="0"/>
              </a:p>
              <a:p>
                <a:pPr>
                  <a:defRPr sz="2800"/>
                </a:pPr>
                <a:r>
                  <a:rPr sz="2800" dirty="0"/>
                  <a:t>Midpoint of Class 1: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95</m:t>
                    </m:r>
                  </m:oMath>
                </a14:m>
                <a:endParaRPr sz="2800" dirty="0"/>
              </a:p>
              <a:p>
                <a:r>
                  <a:rPr sz="2800" dirty="0"/>
                  <a:t>Use the class width to find the other class boundaries and midpoints. To find the relative frequency, divide the frequency of each class by the number of data values, </a:t>
                </a:r>
                <a:r>
                  <a:rPr sz="2800" dirty="0">
                    <a:latin typeface="Cambria Math"/>
                  </a:rPr>
                  <a:t>18</a:t>
                </a:r>
                <a:r>
                  <a:rPr sz="2800" dirty="0"/>
                  <a:t>.</a:t>
                </a:r>
                <a:r>
                  <a:rPr lang="en-US" sz="2800" dirty="0"/>
                  <a:t> The cumulative frequency is the rolling total of the class frequencies. The final frequency table with all the values listed is shown below.</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04"/>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2.1.6: Characteristics of a Frequency Distribution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228360800"/>
                  </p:ext>
                </p:extLst>
              </p:nvPr>
            </p:nvGraphicFramePr>
            <p:xfrm>
              <a:off x="457200" y="1105523"/>
              <a:ext cx="8229600" cy="469345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333689">
                    <a:tc gridSpan="6">
                      <a:txBody>
                        <a:bodyPr/>
                        <a:lstStyle/>
                        <a:p>
                          <a:pPr algn="ctr">
                            <a:defRPr sz="1800" b="1"/>
                          </a:pPr>
                          <a:r>
                            <a:t>Numbers of Miles Professors Drive to Work Each Day</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66250">
                    <a:tc>
                      <a:txBody>
                        <a:bodyPr/>
                        <a:lstStyle/>
                        <a:p>
                          <a:pPr algn="ctr">
                            <a:defRPr sz="1400" b="1"/>
                          </a:pPr>
                          <a:r>
                            <a:t>Class</a:t>
                          </a:r>
                        </a:p>
                      </a:txBody>
                      <a:tcPr anchor="ctr"/>
                    </a:tc>
                    <a:tc>
                      <a:txBody>
                        <a:bodyPr/>
                        <a:lstStyle/>
                        <a:p>
                          <a:pPr algn="ctr">
                            <a:defRPr sz="1400" b="1"/>
                          </a:pPr>
                          <a:r>
                            <a:t>Frequency</a:t>
                          </a:r>
                        </a:p>
                      </a:txBody>
                      <a:tcPr anchor="ctr"/>
                    </a:tc>
                    <a:tc>
                      <a:txBody>
                        <a:bodyPr/>
                        <a:lstStyle/>
                        <a:p>
                          <a:pPr algn="ctr">
                            <a:defRPr sz="1400" b="1"/>
                          </a:pPr>
                          <a:r>
                            <a:t>Class Boundaries</a:t>
                          </a:r>
                        </a:p>
                      </a:txBody>
                      <a:tcPr anchor="ctr"/>
                    </a:tc>
                    <a:tc>
                      <a:txBody>
                        <a:bodyPr/>
                        <a:lstStyle/>
                        <a:p>
                          <a:pPr algn="ctr">
                            <a:defRPr sz="1400" b="1"/>
                          </a:pPr>
                          <a:r>
                            <a:t>Midpoint</a:t>
                          </a:r>
                        </a:p>
                      </a:txBody>
                      <a:tcPr anchor="ctr"/>
                    </a:tc>
                    <a:tc>
                      <a:txBody>
                        <a:bodyPr/>
                        <a:lstStyle/>
                        <a:p>
                          <a:pPr algn="ctr">
                            <a:defRPr sz="1400" b="1"/>
                          </a:pPr>
                          <a:r>
                            <a:t>Relative Frequency</a:t>
                          </a:r>
                        </a:p>
                      </a:txBody>
                      <a:tcPr anchor="ctr"/>
                    </a:tc>
                    <a:tc>
                      <a:txBody>
                        <a:bodyPr/>
                        <a:lstStyle/>
                        <a:p>
                          <a:pPr algn="ctr">
                            <a:defRPr sz="1400" b="1"/>
                          </a:pPr>
                          <a:r>
                            <a:t>Cumulative Frequency</a:t>
                          </a:r>
                        </a:p>
                      </a:txBody>
                      <a:tcPr anchor="ctr"/>
                    </a:tc>
                    <a:extLst>
                      <a:ext uri="{0D108BD9-81ED-4DB2-BD59-A6C34878D82A}">
                        <a16:rowId xmlns:a16="http://schemas.microsoft.com/office/drawing/2014/main" val="10001"/>
                      </a:ext>
                    </a:extLst>
                  </a:tr>
                  <a:tr h="634923">
                    <a:tc>
                      <a:txBody>
                        <a:bodyPr/>
                        <a:lstStyle/>
                        <a:p>
                          <a:pPr algn="ctr">
                            <a:defRPr sz="1400"/>
                          </a:pPr>
                          <a:r>
                            <a:rPr dirty="0"/>
                            <a:t>1.0–2.9</a:t>
                          </a:r>
                        </a:p>
                      </a:txBody>
                      <a:tcPr anchor="ctr"/>
                    </a:tc>
                    <a:tc>
                      <a:txBody>
                        <a:bodyPr/>
                        <a:lstStyle/>
                        <a:p>
                          <a:pPr algn="ctr"/>
                          <a:r>
                            <a:rPr sz="1400">
                              <a:latin typeface="Cambria Math"/>
                            </a:rPr>
                            <a:t>3</a:t>
                          </a:r>
                        </a:p>
                      </a:txBody>
                      <a:tcPr anchor="ctr"/>
                    </a:tc>
                    <a:tc>
                      <a:txBody>
                        <a:bodyPr/>
                        <a:lstStyle/>
                        <a:p>
                          <a:pPr algn="ctr">
                            <a:defRPr sz="1400"/>
                          </a:pPr>
                          <a:r>
                            <a:t>0.95–2.95</a:t>
                          </a:r>
                        </a:p>
                      </a:txBody>
                      <a:tcPr anchor="ctr"/>
                    </a:tc>
                    <a:tc>
                      <a:txBody>
                        <a:bodyPr/>
                        <a:lstStyle/>
                        <a:p>
                          <a:pPr algn="ctr"/>
                          <a:r>
                            <a:rPr sz="1400">
                              <a:latin typeface="Cambria Math"/>
                            </a:rPr>
                            <a:t>1.95</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r>
                                      <a:rPr sz="1400">
                                        <a:latin typeface="Cambria Math"/>
                                      </a:rPr>
                                      <m:t>3</m:t>
                                    </m:r>
                                  </m:num>
                                  <m:den>
                                    <m:r>
                                      <a:rPr sz="1400">
                                        <a:latin typeface="Cambria Math"/>
                                      </a:rPr>
                                      <m:t>18</m:t>
                                    </m:r>
                                  </m:den>
                                </m:f>
                                <m:r>
                                  <a:rPr sz="1400">
                                    <a:latin typeface="Cambria Math"/>
                                  </a:rPr>
                                  <m:t>=</m:t>
                                </m:r>
                                <m:f>
                                  <m:fPr>
                                    <m:ctrlPr>
                                      <a:rPr sz="1400" i="1">
                                        <a:latin typeface="Cambria Math" panose="02040503050406030204" pitchFamily="18" charset="0"/>
                                      </a:rPr>
                                    </m:ctrlPr>
                                  </m:fPr>
                                  <m:num>
                                    <m:r>
                                      <a:rPr sz="1400">
                                        <a:latin typeface="Cambria Math"/>
                                      </a:rPr>
                                      <m:t>1</m:t>
                                    </m:r>
                                  </m:num>
                                  <m:den>
                                    <m:r>
                                      <a:rPr sz="1400">
                                        <a:latin typeface="Cambria Math"/>
                                      </a:rPr>
                                      <m:t>6</m:t>
                                    </m:r>
                                  </m:den>
                                </m:f>
                                <m:r>
                                  <a:rPr sz="1400">
                                    <a:latin typeface="Cambria Math"/>
                                  </a:rPr>
                                  <m:t>=0.1</m:t>
                                </m:r>
                                <m:bar>
                                  <m:barPr>
                                    <m:pos m:val="top"/>
                                    <m:ctrlPr>
                                      <a:rPr sz="1400" i="1">
                                        <a:latin typeface="Cambria Math" panose="02040503050406030204" pitchFamily="18" charset="0"/>
                                      </a:rPr>
                                    </m:ctrlPr>
                                  </m:barPr>
                                  <m:e>
                                    <m:r>
                                      <a:rPr sz="1400">
                                        <a:latin typeface="Cambria Math"/>
                                      </a:rPr>
                                      <m:t>6</m:t>
                                    </m:r>
                                  </m:e>
                                </m:bar>
                                <m:r>
                                  <a:rPr sz="1400">
                                    <a:latin typeface="Cambria Math"/>
                                  </a:rPr>
                                  <m:t>≈17%</m:t>
                                </m:r>
                              </m:oMath>
                            </m:oMathPara>
                          </a14:m>
                          <a:endParaRPr/>
                        </a:p>
                      </a:txBody>
                      <a:tcPr anchor="ctr"/>
                    </a:tc>
                    <a:tc>
                      <a:txBody>
                        <a:bodyPr/>
                        <a:lstStyle/>
                        <a:p>
                          <a:pPr algn="ctr"/>
                          <a:r>
                            <a:rPr sz="1400">
                              <a:latin typeface="Cambria Math"/>
                            </a:rPr>
                            <a:t>3</a:t>
                          </a:r>
                        </a:p>
                      </a:txBody>
                      <a:tcPr anchor="ctr"/>
                    </a:tc>
                    <a:extLst>
                      <a:ext uri="{0D108BD9-81ED-4DB2-BD59-A6C34878D82A}">
                        <a16:rowId xmlns:a16="http://schemas.microsoft.com/office/drawing/2014/main" val="10002"/>
                      </a:ext>
                    </a:extLst>
                  </a:tr>
                  <a:tr h="634923">
                    <a:tc>
                      <a:txBody>
                        <a:bodyPr/>
                        <a:lstStyle/>
                        <a:p>
                          <a:pPr algn="ctr">
                            <a:defRPr sz="1400"/>
                          </a:pPr>
                          <a:r>
                            <a:t>3.0–4.9</a:t>
                          </a:r>
                        </a:p>
                      </a:txBody>
                      <a:tcPr anchor="ctr"/>
                    </a:tc>
                    <a:tc>
                      <a:txBody>
                        <a:bodyPr/>
                        <a:lstStyle/>
                        <a:p>
                          <a:pPr algn="ctr"/>
                          <a:r>
                            <a:rPr sz="1400">
                              <a:latin typeface="Cambria Math"/>
                            </a:rPr>
                            <a:t>3</a:t>
                          </a:r>
                        </a:p>
                      </a:txBody>
                      <a:tcPr anchor="ctr"/>
                    </a:tc>
                    <a:tc>
                      <a:txBody>
                        <a:bodyPr/>
                        <a:lstStyle/>
                        <a:p>
                          <a:pPr algn="ctr">
                            <a:defRPr sz="1400"/>
                          </a:pPr>
                          <a:r>
                            <a:t>2.95–4.95</a:t>
                          </a:r>
                        </a:p>
                      </a:txBody>
                      <a:tcPr anchor="ctr"/>
                    </a:tc>
                    <a:tc>
                      <a:txBody>
                        <a:bodyPr/>
                        <a:lstStyle/>
                        <a:p>
                          <a:pPr algn="ctr"/>
                          <a:r>
                            <a:rPr sz="1400">
                              <a:latin typeface="Cambria Math"/>
                            </a:rPr>
                            <a:t>3.95</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r>
                                      <a:rPr sz="1400">
                                        <a:latin typeface="Cambria Math"/>
                                      </a:rPr>
                                      <m:t>3</m:t>
                                    </m:r>
                                  </m:num>
                                  <m:den>
                                    <m:r>
                                      <a:rPr sz="1400">
                                        <a:latin typeface="Cambria Math"/>
                                      </a:rPr>
                                      <m:t>18</m:t>
                                    </m:r>
                                  </m:den>
                                </m:f>
                                <m:r>
                                  <a:rPr sz="1400">
                                    <a:latin typeface="Cambria Math"/>
                                  </a:rPr>
                                  <m:t>=</m:t>
                                </m:r>
                                <m:f>
                                  <m:fPr>
                                    <m:ctrlPr>
                                      <a:rPr sz="1400" i="1">
                                        <a:latin typeface="Cambria Math" panose="02040503050406030204" pitchFamily="18" charset="0"/>
                                      </a:rPr>
                                    </m:ctrlPr>
                                  </m:fPr>
                                  <m:num>
                                    <m:r>
                                      <a:rPr sz="1400">
                                        <a:latin typeface="Cambria Math"/>
                                      </a:rPr>
                                      <m:t>1</m:t>
                                    </m:r>
                                  </m:num>
                                  <m:den>
                                    <m:r>
                                      <a:rPr sz="1400">
                                        <a:latin typeface="Cambria Math"/>
                                      </a:rPr>
                                      <m:t>6</m:t>
                                    </m:r>
                                  </m:den>
                                </m:f>
                                <m:r>
                                  <a:rPr sz="1400">
                                    <a:latin typeface="Cambria Math"/>
                                  </a:rPr>
                                  <m:t>=0.1</m:t>
                                </m:r>
                                <m:bar>
                                  <m:barPr>
                                    <m:pos m:val="top"/>
                                    <m:ctrlPr>
                                      <a:rPr sz="1400" i="1">
                                        <a:latin typeface="Cambria Math" panose="02040503050406030204" pitchFamily="18" charset="0"/>
                                      </a:rPr>
                                    </m:ctrlPr>
                                  </m:barPr>
                                  <m:e>
                                    <m:r>
                                      <a:rPr sz="1400">
                                        <a:latin typeface="Cambria Math"/>
                                      </a:rPr>
                                      <m:t>6</m:t>
                                    </m:r>
                                  </m:e>
                                </m:bar>
                                <m:r>
                                  <a:rPr sz="1400">
                                    <a:latin typeface="Cambria Math"/>
                                  </a:rPr>
                                  <m:t>≈17%</m:t>
                                </m:r>
                              </m:oMath>
                            </m:oMathPara>
                          </a14:m>
                          <a:endParaRPr/>
                        </a:p>
                      </a:txBody>
                      <a:tcPr anchor="ctr"/>
                    </a:tc>
                    <a:tc>
                      <a:txBody>
                        <a:bodyPr/>
                        <a:lstStyle/>
                        <a:p>
                          <a:pPr algn="ctr"/>
                          <a:r>
                            <a:rPr sz="1400">
                              <a:latin typeface="Cambria Math"/>
                            </a:rPr>
                            <a:t>6</a:t>
                          </a:r>
                        </a:p>
                      </a:txBody>
                      <a:tcPr anchor="ctr"/>
                    </a:tc>
                    <a:extLst>
                      <a:ext uri="{0D108BD9-81ED-4DB2-BD59-A6C34878D82A}">
                        <a16:rowId xmlns:a16="http://schemas.microsoft.com/office/drawing/2014/main" val="10003"/>
                      </a:ext>
                    </a:extLst>
                  </a:tr>
                  <a:tr h="634923">
                    <a:tc>
                      <a:txBody>
                        <a:bodyPr/>
                        <a:lstStyle/>
                        <a:p>
                          <a:pPr algn="ctr">
                            <a:defRPr sz="1400"/>
                          </a:pPr>
                          <a:r>
                            <a:t>5.0–6.9</a:t>
                          </a:r>
                        </a:p>
                      </a:txBody>
                      <a:tcPr anchor="ctr"/>
                    </a:tc>
                    <a:tc>
                      <a:txBody>
                        <a:bodyPr/>
                        <a:lstStyle/>
                        <a:p>
                          <a:pPr algn="ctr"/>
                          <a:r>
                            <a:rPr sz="1400">
                              <a:latin typeface="Cambria Math"/>
                            </a:rPr>
                            <a:t>4</a:t>
                          </a:r>
                        </a:p>
                      </a:txBody>
                      <a:tcPr anchor="ctr"/>
                    </a:tc>
                    <a:tc>
                      <a:txBody>
                        <a:bodyPr/>
                        <a:lstStyle/>
                        <a:p>
                          <a:pPr algn="ctr">
                            <a:defRPr sz="1400"/>
                          </a:pPr>
                          <a:r>
                            <a:t>4.95–6.95</a:t>
                          </a:r>
                        </a:p>
                      </a:txBody>
                      <a:tcPr anchor="ctr"/>
                    </a:tc>
                    <a:tc>
                      <a:txBody>
                        <a:bodyPr/>
                        <a:lstStyle/>
                        <a:p>
                          <a:pPr algn="ctr"/>
                          <a:r>
                            <a:rPr sz="1400">
                              <a:latin typeface="Cambria Math"/>
                            </a:rPr>
                            <a:t>5.95</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r>
                                      <a:rPr sz="1400">
                                        <a:latin typeface="Cambria Math"/>
                                      </a:rPr>
                                      <m:t>4</m:t>
                                    </m:r>
                                  </m:num>
                                  <m:den>
                                    <m:r>
                                      <a:rPr sz="1400">
                                        <a:latin typeface="Cambria Math"/>
                                      </a:rPr>
                                      <m:t>18</m:t>
                                    </m:r>
                                  </m:den>
                                </m:f>
                                <m:r>
                                  <a:rPr sz="1400">
                                    <a:latin typeface="Cambria Math"/>
                                  </a:rPr>
                                  <m:t>=</m:t>
                                </m:r>
                                <m:f>
                                  <m:fPr>
                                    <m:ctrlPr>
                                      <a:rPr sz="1400" i="1">
                                        <a:latin typeface="Cambria Math" panose="02040503050406030204" pitchFamily="18" charset="0"/>
                                      </a:rPr>
                                    </m:ctrlPr>
                                  </m:fPr>
                                  <m:num>
                                    <m:r>
                                      <a:rPr sz="1400">
                                        <a:latin typeface="Cambria Math"/>
                                      </a:rPr>
                                      <m:t>2</m:t>
                                    </m:r>
                                  </m:num>
                                  <m:den>
                                    <m:r>
                                      <a:rPr sz="1400">
                                        <a:latin typeface="Cambria Math"/>
                                      </a:rPr>
                                      <m:t>9</m:t>
                                    </m:r>
                                  </m:den>
                                </m:f>
                                <m:r>
                                  <a:rPr sz="1400">
                                    <a:latin typeface="Cambria Math"/>
                                  </a:rPr>
                                  <m:t>=0.</m:t>
                                </m:r>
                                <m:bar>
                                  <m:barPr>
                                    <m:pos m:val="top"/>
                                    <m:ctrlPr>
                                      <a:rPr sz="1400" i="1">
                                        <a:latin typeface="Cambria Math" panose="02040503050406030204" pitchFamily="18" charset="0"/>
                                      </a:rPr>
                                    </m:ctrlPr>
                                  </m:barPr>
                                  <m:e>
                                    <m:r>
                                      <a:rPr sz="1400">
                                        <a:latin typeface="Cambria Math"/>
                                      </a:rPr>
                                      <m:t>2</m:t>
                                    </m:r>
                                  </m:e>
                                </m:bar>
                                <m:r>
                                  <a:rPr sz="1400">
                                    <a:latin typeface="Cambria Math"/>
                                  </a:rPr>
                                  <m:t>≈22%</m:t>
                                </m:r>
                              </m:oMath>
                            </m:oMathPara>
                          </a14:m>
                          <a:endParaRPr/>
                        </a:p>
                      </a:txBody>
                      <a:tcPr anchor="ctr"/>
                    </a:tc>
                    <a:tc>
                      <a:txBody>
                        <a:bodyPr/>
                        <a:lstStyle/>
                        <a:p>
                          <a:pPr algn="ctr"/>
                          <a:r>
                            <a:rPr sz="1400">
                              <a:latin typeface="Cambria Math"/>
                            </a:rPr>
                            <a:t>10</a:t>
                          </a:r>
                        </a:p>
                      </a:txBody>
                      <a:tcPr anchor="ctr"/>
                    </a:tc>
                    <a:extLst>
                      <a:ext uri="{0D108BD9-81ED-4DB2-BD59-A6C34878D82A}">
                        <a16:rowId xmlns:a16="http://schemas.microsoft.com/office/drawing/2014/main" val="10004"/>
                      </a:ext>
                    </a:extLst>
                  </a:tr>
                  <a:tr h="634923">
                    <a:tc>
                      <a:txBody>
                        <a:bodyPr/>
                        <a:lstStyle/>
                        <a:p>
                          <a:pPr algn="ctr">
                            <a:defRPr sz="1400"/>
                          </a:pPr>
                          <a:r>
                            <a:t>7.0–8.9</a:t>
                          </a:r>
                        </a:p>
                      </a:txBody>
                      <a:tcPr anchor="ctr"/>
                    </a:tc>
                    <a:tc>
                      <a:txBody>
                        <a:bodyPr/>
                        <a:lstStyle/>
                        <a:p>
                          <a:pPr algn="ctr"/>
                          <a:r>
                            <a:rPr sz="1400">
                              <a:latin typeface="Cambria Math"/>
                            </a:rPr>
                            <a:t>2</a:t>
                          </a:r>
                        </a:p>
                      </a:txBody>
                      <a:tcPr anchor="ctr"/>
                    </a:tc>
                    <a:tc>
                      <a:txBody>
                        <a:bodyPr/>
                        <a:lstStyle/>
                        <a:p>
                          <a:pPr algn="ctr">
                            <a:defRPr sz="1400"/>
                          </a:pPr>
                          <a:r>
                            <a:t>6.95–8.95</a:t>
                          </a:r>
                        </a:p>
                      </a:txBody>
                      <a:tcPr anchor="ctr"/>
                    </a:tc>
                    <a:tc>
                      <a:txBody>
                        <a:bodyPr/>
                        <a:lstStyle/>
                        <a:p>
                          <a:pPr algn="ctr"/>
                          <a:r>
                            <a:rPr sz="1400">
                              <a:latin typeface="Cambria Math"/>
                            </a:rPr>
                            <a:t>7.95</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r>
                                      <a:rPr sz="1400">
                                        <a:latin typeface="Cambria Math"/>
                                      </a:rPr>
                                      <m:t>2</m:t>
                                    </m:r>
                                  </m:num>
                                  <m:den>
                                    <m:r>
                                      <a:rPr sz="1400">
                                        <a:latin typeface="Cambria Math"/>
                                      </a:rPr>
                                      <m:t>18</m:t>
                                    </m:r>
                                  </m:den>
                                </m:f>
                                <m:r>
                                  <a:rPr sz="1400">
                                    <a:latin typeface="Cambria Math"/>
                                  </a:rPr>
                                  <m:t>=</m:t>
                                </m:r>
                                <m:f>
                                  <m:fPr>
                                    <m:ctrlPr>
                                      <a:rPr sz="1400" i="1">
                                        <a:latin typeface="Cambria Math" panose="02040503050406030204" pitchFamily="18" charset="0"/>
                                      </a:rPr>
                                    </m:ctrlPr>
                                  </m:fPr>
                                  <m:num>
                                    <m:r>
                                      <a:rPr sz="1400">
                                        <a:latin typeface="Cambria Math"/>
                                      </a:rPr>
                                      <m:t>1</m:t>
                                    </m:r>
                                  </m:num>
                                  <m:den>
                                    <m:r>
                                      <a:rPr sz="1400">
                                        <a:latin typeface="Cambria Math"/>
                                      </a:rPr>
                                      <m:t>9</m:t>
                                    </m:r>
                                  </m:den>
                                </m:f>
                                <m:r>
                                  <a:rPr sz="1400">
                                    <a:latin typeface="Cambria Math"/>
                                  </a:rPr>
                                  <m:t>=0.</m:t>
                                </m:r>
                                <m:bar>
                                  <m:barPr>
                                    <m:pos m:val="top"/>
                                    <m:ctrlPr>
                                      <a:rPr sz="1400" i="1">
                                        <a:latin typeface="Cambria Math" panose="02040503050406030204" pitchFamily="18" charset="0"/>
                                      </a:rPr>
                                    </m:ctrlPr>
                                  </m:barPr>
                                  <m:e>
                                    <m:r>
                                      <a:rPr sz="1400">
                                        <a:latin typeface="Cambria Math"/>
                                      </a:rPr>
                                      <m:t>1</m:t>
                                    </m:r>
                                  </m:e>
                                </m:bar>
                                <m:r>
                                  <a:rPr sz="1400">
                                    <a:latin typeface="Cambria Math"/>
                                  </a:rPr>
                                  <m:t>≈11%</m:t>
                                </m:r>
                              </m:oMath>
                            </m:oMathPara>
                          </a14:m>
                          <a:endParaRPr/>
                        </a:p>
                      </a:txBody>
                      <a:tcPr anchor="ctr"/>
                    </a:tc>
                    <a:tc>
                      <a:txBody>
                        <a:bodyPr/>
                        <a:lstStyle/>
                        <a:p>
                          <a:pPr algn="ctr"/>
                          <a:r>
                            <a:rPr sz="1400">
                              <a:latin typeface="Cambria Math"/>
                            </a:rPr>
                            <a:t>12</a:t>
                          </a:r>
                        </a:p>
                      </a:txBody>
                      <a:tcPr anchor="ctr"/>
                    </a:tc>
                    <a:extLst>
                      <a:ext uri="{0D108BD9-81ED-4DB2-BD59-A6C34878D82A}">
                        <a16:rowId xmlns:a16="http://schemas.microsoft.com/office/drawing/2014/main" val="10005"/>
                      </a:ext>
                    </a:extLst>
                  </a:tr>
                  <a:tr h="634923">
                    <a:tc>
                      <a:txBody>
                        <a:bodyPr/>
                        <a:lstStyle/>
                        <a:p>
                          <a:pPr algn="ctr">
                            <a:defRPr sz="1400"/>
                          </a:pPr>
                          <a:r>
                            <a:t>9.0–10.9</a:t>
                          </a:r>
                        </a:p>
                      </a:txBody>
                      <a:tcPr anchor="ctr"/>
                    </a:tc>
                    <a:tc>
                      <a:txBody>
                        <a:bodyPr/>
                        <a:lstStyle/>
                        <a:p>
                          <a:pPr algn="ctr"/>
                          <a:r>
                            <a:rPr sz="1400">
                              <a:latin typeface="Cambria Math"/>
                            </a:rPr>
                            <a:t>4</a:t>
                          </a:r>
                        </a:p>
                      </a:txBody>
                      <a:tcPr anchor="ctr"/>
                    </a:tc>
                    <a:tc>
                      <a:txBody>
                        <a:bodyPr/>
                        <a:lstStyle/>
                        <a:p>
                          <a:pPr algn="ctr">
                            <a:defRPr sz="1400"/>
                          </a:pPr>
                          <a:r>
                            <a:t>8.95–10.95</a:t>
                          </a:r>
                        </a:p>
                      </a:txBody>
                      <a:tcPr anchor="ctr"/>
                    </a:tc>
                    <a:tc>
                      <a:txBody>
                        <a:bodyPr/>
                        <a:lstStyle/>
                        <a:p>
                          <a:pPr algn="ctr"/>
                          <a:r>
                            <a:rPr sz="1400">
                              <a:latin typeface="Cambria Math"/>
                            </a:rPr>
                            <a:t>9.95</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r>
                                      <a:rPr sz="1400">
                                        <a:latin typeface="Cambria Math"/>
                                      </a:rPr>
                                      <m:t>4</m:t>
                                    </m:r>
                                  </m:num>
                                  <m:den>
                                    <m:r>
                                      <a:rPr sz="1400">
                                        <a:latin typeface="Cambria Math"/>
                                      </a:rPr>
                                      <m:t>18</m:t>
                                    </m:r>
                                  </m:den>
                                </m:f>
                                <m:r>
                                  <a:rPr sz="1400">
                                    <a:latin typeface="Cambria Math"/>
                                  </a:rPr>
                                  <m:t>=</m:t>
                                </m:r>
                                <m:f>
                                  <m:fPr>
                                    <m:ctrlPr>
                                      <a:rPr sz="1400" i="1">
                                        <a:latin typeface="Cambria Math" panose="02040503050406030204" pitchFamily="18" charset="0"/>
                                      </a:rPr>
                                    </m:ctrlPr>
                                  </m:fPr>
                                  <m:num>
                                    <m:r>
                                      <a:rPr sz="1400">
                                        <a:latin typeface="Cambria Math"/>
                                      </a:rPr>
                                      <m:t>2</m:t>
                                    </m:r>
                                  </m:num>
                                  <m:den>
                                    <m:r>
                                      <a:rPr sz="1400">
                                        <a:latin typeface="Cambria Math"/>
                                      </a:rPr>
                                      <m:t>9</m:t>
                                    </m:r>
                                  </m:den>
                                </m:f>
                                <m:r>
                                  <a:rPr sz="1400">
                                    <a:latin typeface="Cambria Math"/>
                                  </a:rPr>
                                  <m:t>=0.</m:t>
                                </m:r>
                                <m:bar>
                                  <m:barPr>
                                    <m:pos m:val="top"/>
                                    <m:ctrlPr>
                                      <a:rPr sz="1400" i="1">
                                        <a:latin typeface="Cambria Math" panose="02040503050406030204" pitchFamily="18" charset="0"/>
                                      </a:rPr>
                                    </m:ctrlPr>
                                  </m:barPr>
                                  <m:e>
                                    <m:r>
                                      <a:rPr sz="1400">
                                        <a:latin typeface="Cambria Math"/>
                                      </a:rPr>
                                      <m:t>2</m:t>
                                    </m:r>
                                  </m:e>
                                </m:bar>
                                <m:r>
                                  <a:rPr sz="1400">
                                    <a:latin typeface="Cambria Math"/>
                                  </a:rPr>
                                  <m:t>≈22%</m:t>
                                </m:r>
                              </m:oMath>
                            </m:oMathPara>
                          </a14:m>
                          <a:endParaRPr/>
                        </a:p>
                      </a:txBody>
                      <a:tcPr anchor="ctr"/>
                    </a:tc>
                    <a:tc>
                      <a:txBody>
                        <a:bodyPr/>
                        <a:lstStyle/>
                        <a:p>
                          <a:pPr algn="ctr"/>
                          <a:r>
                            <a:rPr sz="1400">
                              <a:latin typeface="Cambria Math"/>
                            </a:rPr>
                            <a:t>16</a:t>
                          </a:r>
                        </a:p>
                      </a:txBody>
                      <a:tcPr anchor="ctr"/>
                    </a:tc>
                    <a:extLst>
                      <a:ext uri="{0D108BD9-81ED-4DB2-BD59-A6C34878D82A}">
                        <a16:rowId xmlns:a16="http://schemas.microsoft.com/office/drawing/2014/main" val="10006"/>
                      </a:ext>
                    </a:extLst>
                  </a:tr>
                  <a:tr h="634923">
                    <a:tc>
                      <a:txBody>
                        <a:bodyPr/>
                        <a:lstStyle/>
                        <a:p>
                          <a:pPr algn="ctr">
                            <a:defRPr sz="1400"/>
                          </a:pPr>
                          <a:r>
                            <a:t>11.0–12.9</a:t>
                          </a:r>
                        </a:p>
                      </a:txBody>
                      <a:tcPr anchor="ctr"/>
                    </a:tc>
                    <a:tc>
                      <a:txBody>
                        <a:bodyPr/>
                        <a:lstStyle/>
                        <a:p>
                          <a:pPr algn="ctr"/>
                          <a:r>
                            <a:rPr sz="1400">
                              <a:latin typeface="Cambria Math"/>
                            </a:rPr>
                            <a:t>2</a:t>
                          </a:r>
                        </a:p>
                      </a:txBody>
                      <a:tcPr anchor="ctr"/>
                    </a:tc>
                    <a:tc>
                      <a:txBody>
                        <a:bodyPr/>
                        <a:lstStyle/>
                        <a:p>
                          <a:pPr algn="ctr">
                            <a:defRPr sz="1400"/>
                          </a:pPr>
                          <a:r>
                            <a:t>10.95–12.95</a:t>
                          </a:r>
                        </a:p>
                      </a:txBody>
                      <a:tcPr anchor="ctr"/>
                    </a:tc>
                    <a:tc>
                      <a:txBody>
                        <a:bodyPr/>
                        <a:lstStyle/>
                        <a:p>
                          <a:pPr algn="ctr"/>
                          <a:r>
                            <a:rPr sz="1400" dirty="0">
                              <a:latin typeface="Cambria Math"/>
                            </a:rPr>
                            <a:t>11.95</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f>
                                  <m:fPr>
                                    <m:ctrlPr>
                                      <a:rPr sz="1400" i="1">
                                        <a:latin typeface="Cambria Math" panose="02040503050406030204" pitchFamily="18" charset="0"/>
                                      </a:rPr>
                                    </m:ctrlPr>
                                  </m:fPr>
                                  <m:num>
                                    <m:r>
                                      <a:rPr sz="1400">
                                        <a:latin typeface="Cambria Math"/>
                                      </a:rPr>
                                      <m:t>2</m:t>
                                    </m:r>
                                  </m:num>
                                  <m:den>
                                    <m:r>
                                      <a:rPr sz="1400">
                                        <a:latin typeface="Cambria Math"/>
                                      </a:rPr>
                                      <m:t>18</m:t>
                                    </m:r>
                                  </m:den>
                                </m:f>
                                <m:r>
                                  <a:rPr sz="1400">
                                    <a:latin typeface="Cambria Math"/>
                                  </a:rPr>
                                  <m:t>=</m:t>
                                </m:r>
                                <m:f>
                                  <m:fPr>
                                    <m:ctrlPr>
                                      <a:rPr sz="1400" i="1">
                                        <a:latin typeface="Cambria Math" panose="02040503050406030204" pitchFamily="18" charset="0"/>
                                      </a:rPr>
                                    </m:ctrlPr>
                                  </m:fPr>
                                  <m:num>
                                    <m:r>
                                      <a:rPr sz="1400">
                                        <a:latin typeface="Cambria Math"/>
                                      </a:rPr>
                                      <m:t>1</m:t>
                                    </m:r>
                                  </m:num>
                                  <m:den>
                                    <m:r>
                                      <a:rPr sz="1400">
                                        <a:latin typeface="Cambria Math"/>
                                      </a:rPr>
                                      <m:t>9</m:t>
                                    </m:r>
                                  </m:den>
                                </m:f>
                                <m:r>
                                  <a:rPr sz="1400">
                                    <a:latin typeface="Cambria Math"/>
                                  </a:rPr>
                                  <m:t>=0.</m:t>
                                </m:r>
                                <m:bar>
                                  <m:barPr>
                                    <m:pos m:val="top"/>
                                    <m:ctrlPr>
                                      <a:rPr sz="1400" i="1">
                                        <a:latin typeface="Cambria Math" panose="02040503050406030204" pitchFamily="18" charset="0"/>
                                      </a:rPr>
                                    </m:ctrlPr>
                                  </m:barPr>
                                  <m:e>
                                    <m:r>
                                      <a:rPr sz="1400">
                                        <a:latin typeface="Cambria Math"/>
                                      </a:rPr>
                                      <m:t>1</m:t>
                                    </m:r>
                                  </m:e>
                                </m:bar>
                                <m:r>
                                  <a:rPr sz="1400">
                                    <a:latin typeface="Cambria Math"/>
                                  </a:rPr>
                                  <m:t>≈11%</m:t>
                                </m:r>
                              </m:oMath>
                            </m:oMathPara>
                          </a14:m>
                          <a:endParaRPr/>
                        </a:p>
                      </a:txBody>
                      <a:tcPr anchor="ctr"/>
                    </a:tc>
                    <a:tc>
                      <a:txBody>
                        <a:bodyPr/>
                        <a:lstStyle/>
                        <a:p>
                          <a:pPr algn="ctr"/>
                          <a:r>
                            <a:rPr sz="1400" dirty="0">
                              <a:latin typeface="Cambria Math"/>
                            </a:rPr>
                            <a:t>18</a:t>
                          </a:r>
                        </a:p>
                      </a:txBody>
                      <a:tcPr anchor="ct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xmlns:a14="http://schemas.microsoft.com/office/drawing/2010/main" val="3228360800"/>
                  </p:ext>
                </p:extLst>
              </p:nvPr>
            </p:nvGraphicFramePr>
            <p:xfrm>
              <a:off x="457200" y="1105523"/>
              <a:ext cx="8229600" cy="469345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xmlns="" xmlns:a14="http://schemas.microsoft.com/office/drawing/2010/main" val="20000"/>
                        </a:ext>
                      </a:extLst>
                    </a:gridCol>
                    <a:gridCol w="1066800">
                      <a:extLst>
                        <a:ext uri="{9D8B030D-6E8A-4147-A177-3AD203B41FA5}">
                          <a16:colId xmlns:a16="http://schemas.microsoft.com/office/drawing/2014/main" xmlns="" xmlns:a14="http://schemas.microsoft.com/office/drawing/2010/main" val="20001"/>
                        </a:ext>
                      </a:extLst>
                    </a:gridCol>
                    <a:gridCol w="1447800">
                      <a:extLst>
                        <a:ext uri="{9D8B030D-6E8A-4147-A177-3AD203B41FA5}">
                          <a16:colId xmlns:a16="http://schemas.microsoft.com/office/drawing/2014/main" xmlns="" xmlns:a14="http://schemas.microsoft.com/office/drawing/2010/main" val="20002"/>
                        </a:ext>
                      </a:extLst>
                    </a:gridCol>
                    <a:gridCol w="1143000">
                      <a:extLst>
                        <a:ext uri="{9D8B030D-6E8A-4147-A177-3AD203B41FA5}">
                          <a16:colId xmlns:a16="http://schemas.microsoft.com/office/drawing/2014/main" xmlns="" xmlns:a14="http://schemas.microsoft.com/office/drawing/2010/main" val="20003"/>
                        </a:ext>
                      </a:extLst>
                    </a:gridCol>
                    <a:gridCol w="2362200">
                      <a:extLst>
                        <a:ext uri="{9D8B030D-6E8A-4147-A177-3AD203B41FA5}">
                          <a16:colId xmlns:a16="http://schemas.microsoft.com/office/drawing/2014/main" xmlns="" xmlns:a14="http://schemas.microsoft.com/office/drawing/2010/main" val="20004"/>
                        </a:ext>
                      </a:extLst>
                    </a:gridCol>
                    <a:gridCol w="1219200">
                      <a:extLst>
                        <a:ext uri="{9D8B030D-6E8A-4147-A177-3AD203B41FA5}">
                          <a16:colId xmlns:a16="http://schemas.microsoft.com/office/drawing/2014/main" xmlns="" xmlns:a14="http://schemas.microsoft.com/office/drawing/2010/main" val="20005"/>
                        </a:ext>
                      </a:extLst>
                    </a:gridCol>
                  </a:tblGrid>
                  <a:tr h="365760">
                    <a:tc gridSpan="6">
                      <a:txBody>
                        <a:bodyPr/>
                        <a:lstStyle/>
                        <a:p>
                          <a:pPr algn="ctr">
                            <a:defRPr sz="1800" b="1"/>
                          </a:pPr>
                          <a:r>
                            <a:t>Numbers of Miles Professors Drive to Work Each Day</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518160">
                    <a:tc>
                      <a:txBody>
                        <a:bodyPr/>
                        <a:lstStyle/>
                        <a:p>
                          <a:pPr algn="ctr">
                            <a:defRPr sz="1400" b="1"/>
                          </a:pPr>
                          <a:r>
                            <a:t>Class</a:t>
                          </a:r>
                        </a:p>
                      </a:txBody>
                      <a:tcPr anchor="ctr"/>
                    </a:tc>
                    <a:tc>
                      <a:txBody>
                        <a:bodyPr/>
                        <a:lstStyle/>
                        <a:p>
                          <a:pPr algn="ctr">
                            <a:defRPr sz="1400" b="1"/>
                          </a:pPr>
                          <a:r>
                            <a:t>Frequency</a:t>
                          </a:r>
                        </a:p>
                      </a:txBody>
                      <a:tcPr anchor="ctr"/>
                    </a:tc>
                    <a:tc>
                      <a:txBody>
                        <a:bodyPr/>
                        <a:lstStyle/>
                        <a:p>
                          <a:pPr algn="ctr">
                            <a:defRPr sz="1400" b="1"/>
                          </a:pPr>
                          <a:r>
                            <a:t>Class Boundaries</a:t>
                          </a:r>
                        </a:p>
                      </a:txBody>
                      <a:tcPr anchor="ctr"/>
                    </a:tc>
                    <a:tc>
                      <a:txBody>
                        <a:bodyPr/>
                        <a:lstStyle/>
                        <a:p>
                          <a:pPr algn="ctr">
                            <a:defRPr sz="1400" b="1"/>
                          </a:pPr>
                          <a:r>
                            <a:t>Midpoint</a:t>
                          </a:r>
                        </a:p>
                      </a:txBody>
                      <a:tcPr anchor="ctr"/>
                    </a:tc>
                    <a:tc>
                      <a:txBody>
                        <a:bodyPr/>
                        <a:lstStyle/>
                        <a:p>
                          <a:pPr algn="ctr">
                            <a:defRPr sz="1400" b="1"/>
                          </a:pPr>
                          <a:r>
                            <a:t>Relative Frequency</a:t>
                          </a:r>
                        </a:p>
                      </a:txBody>
                      <a:tcPr anchor="ctr"/>
                    </a:tc>
                    <a:tc>
                      <a:txBody>
                        <a:bodyPr/>
                        <a:lstStyle/>
                        <a:p>
                          <a:pPr algn="ctr">
                            <a:defRPr sz="1400" b="1"/>
                          </a:pPr>
                          <a:r>
                            <a:t>Cumulative Frequency</a:t>
                          </a:r>
                        </a:p>
                      </a:txBody>
                      <a:tcPr anchor="ctr"/>
                    </a:tc>
                    <a:extLst>
                      <a:ext uri="{0D108BD9-81ED-4DB2-BD59-A6C34878D82A}">
                        <a16:rowId xmlns:a16="http://schemas.microsoft.com/office/drawing/2014/main" xmlns="" xmlns:a14="http://schemas.microsoft.com/office/drawing/2010/main" val="10001"/>
                      </a:ext>
                    </a:extLst>
                  </a:tr>
                  <a:tr h="634923">
                    <a:tc>
                      <a:txBody>
                        <a:bodyPr/>
                        <a:lstStyle/>
                        <a:p>
                          <a:pPr algn="ctr">
                            <a:defRPr sz="1400"/>
                          </a:pPr>
                          <a:r>
                            <a:rPr dirty="0"/>
                            <a:t>1.0–2.9</a:t>
                          </a:r>
                        </a:p>
                      </a:txBody>
                      <a:tcPr anchor="ctr"/>
                    </a:tc>
                    <a:tc>
                      <a:txBody>
                        <a:bodyPr/>
                        <a:lstStyle/>
                        <a:p>
                          <a:pPr algn="ctr"/>
                          <a:r>
                            <a:rPr sz="1400">
                              <a:latin typeface="Cambria Math"/>
                            </a:rPr>
                            <a:t>3</a:t>
                          </a:r>
                        </a:p>
                      </a:txBody>
                      <a:tcPr anchor="ctr"/>
                    </a:tc>
                    <a:tc>
                      <a:txBody>
                        <a:bodyPr/>
                        <a:lstStyle/>
                        <a:p>
                          <a:pPr algn="ctr">
                            <a:defRPr sz="1400"/>
                          </a:pPr>
                          <a:r>
                            <a:t>0.95–2.95</a:t>
                          </a:r>
                        </a:p>
                      </a:txBody>
                      <a:tcPr anchor="ctr"/>
                    </a:tc>
                    <a:tc>
                      <a:txBody>
                        <a:bodyPr/>
                        <a:lstStyle/>
                        <a:p>
                          <a:pPr algn="ctr"/>
                          <a:r>
                            <a:rPr sz="1400">
                              <a:latin typeface="Cambria Math"/>
                            </a:rPr>
                            <a:t>1.95</a:t>
                          </a:r>
                        </a:p>
                      </a:txBody>
                      <a:tcPr anchor="ctr"/>
                    </a:tc>
                    <a:tc>
                      <a:txBody>
                        <a:bodyPr/>
                        <a:lstStyle/>
                        <a:p>
                          <a:endParaRPr lang="en-US"/>
                        </a:p>
                      </a:txBody>
                      <a:tcPr anchor="ctr">
                        <a:blipFill>
                          <a:blip r:embed="rId2"/>
                          <a:stretch>
                            <a:fillRect l="-196907" t="-142857" r="-52835" b="-498095"/>
                          </a:stretch>
                        </a:blipFill>
                      </a:tcPr>
                    </a:tc>
                    <a:tc>
                      <a:txBody>
                        <a:bodyPr/>
                        <a:lstStyle/>
                        <a:p>
                          <a:pPr algn="ctr"/>
                          <a:r>
                            <a:rPr sz="1400">
                              <a:latin typeface="Cambria Math"/>
                            </a:rPr>
                            <a:t>3</a:t>
                          </a:r>
                        </a:p>
                      </a:txBody>
                      <a:tcPr anchor="ctr"/>
                    </a:tc>
                    <a:extLst>
                      <a:ext uri="{0D108BD9-81ED-4DB2-BD59-A6C34878D82A}">
                        <a16:rowId xmlns:a16="http://schemas.microsoft.com/office/drawing/2014/main" xmlns="" xmlns:a14="http://schemas.microsoft.com/office/drawing/2010/main" val="10002"/>
                      </a:ext>
                    </a:extLst>
                  </a:tr>
                  <a:tr h="634923">
                    <a:tc>
                      <a:txBody>
                        <a:bodyPr/>
                        <a:lstStyle/>
                        <a:p>
                          <a:pPr algn="ctr">
                            <a:defRPr sz="1400"/>
                          </a:pPr>
                          <a:r>
                            <a:t>3.0–4.9</a:t>
                          </a:r>
                        </a:p>
                      </a:txBody>
                      <a:tcPr anchor="ctr"/>
                    </a:tc>
                    <a:tc>
                      <a:txBody>
                        <a:bodyPr/>
                        <a:lstStyle/>
                        <a:p>
                          <a:pPr algn="ctr"/>
                          <a:r>
                            <a:rPr sz="1400">
                              <a:latin typeface="Cambria Math"/>
                            </a:rPr>
                            <a:t>3</a:t>
                          </a:r>
                        </a:p>
                      </a:txBody>
                      <a:tcPr anchor="ctr"/>
                    </a:tc>
                    <a:tc>
                      <a:txBody>
                        <a:bodyPr/>
                        <a:lstStyle/>
                        <a:p>
                          <a:pPr algn="ctr">
                            <a:defRPr sz="1400"/>
                          </a:pPr>
                          <a:r>
                            <a:t>2.95–4.95</a:t>
                          </a:r>
                        </a:p>
                      </a:txBody>
                      <a:tcPr anchor="ctr"/>
                    </a:tc>
                    <a:tc>
                      <a:txBody>
                        <a:bodyPr/>
                        <a:lstStyle/>
                        <a:p>
                          <a:pPr algn="ctr"/>
                          <a:r>
                            <a:rPr sz="1400">
                              <a:latin typeface="Cambria Math"/>
                            </a:rPr>
                            <a:t>3.95</a:t>
                          </a:r>
                        </a:p>
                      </a:txBody>
                      <a:tcPr anchor="ctr"/>
                    </a:tc>
                    <a:tc>
                      <a:txBody>
                        <a:bodyPr/>
                        <a:lstStyle/>
                        <a:p>
                          <a:endParaRPr lang="en-US"/>
                        </a:p>
                      </a:txBody>
                      <a:tcPr anchor="ctr">
                        <a:blipFill>
                          <a:blip r:embed="rId2"/>
                          <a:stretch>
                            <a:fillRect l="-196907" t="-245192" r="-52835" b="-402885"/>
                          </a:stretch>
                        </a:blipFill>
                      </a:tcPr>
                    </a:tc>
                    <a:tc>
                      <a:txBody>
                        <a:bodyPr/>
                        <a:lstStyle/>
                        <a:p>
                          <a:pPr algn="ctr"/>
                          <a:r>
                            <a:rPr sz="1400">
                              <a:latin typeface="Cambria Math"/>
                            </a:rPr>
                            <a:t>6</a:t>
                          </a:r>
                        </a:p>
                      </a:txBody>
                      <a:tcPr anchor="ctr"/>
                    </a:tc>
                    <a:extLst>
                      <a:ext uri="{0D108BD9-81ED-4DB2-BD59-A6C34878D82A}">
                        <a16:rowId xmlns:a16="http://schemas.microsoft.com/office/drawing/2014/main" xmlns="" xmlns:a14="http://schemas.microsoft.com/office/drawing/2010/main" val="10003"/>
                      </a:ext>
                    </a:extLst>
                  </a:tr>
                  <a:tr h="634923">
                    <a:tc>
                      <a:txBody>
                        <a:bodyPr/>
                        <a:lstStyle/>
                        <a:p>
                          <a:pPr algn="ctr">
                            <a:defRPr sz="1400"/>
                          </a:pPr>
                          <a:r>
                            <a:t>5.0–6.9</a:t>
                          </a:r>
                        </a:p>
                      </a:txBody>
                      <a:tcPr anchor="ctr"/>
                    </a:tc>
                    <a:tc>
                      <a:txBody>
                        <a:bodyPr/>
                        <a:lstStyle/>
                        <a:p>
                          <a:pPr algn="ctr"/>
                          <a:r>
                            <a:rPr sz="1400">
                              <a:latin typeface="Cambria Math"/>
                            </a:rPr>
                            <a:t>4</a:t>
                          </a:r>
                        </a:p>
                      </a:txBody>
                      <a:tcPr anchor="ctr"/>
                    </a:tc>
                    <a:tc>
                      <a:txBody>
                        <a:bodyPr/>
                        <a:lstStyle/>
                        <a:p>
                          <a:pPr algn="ctr">
                            <a:defRPr sz="1400"/>
                          </a:pPr>
                          <a:r>
                            <a:t>4.95–6.95</a:t>
                          </a:r>
                        </a:p>
                      </a:txBody>
                      <a:tcPr anchor="ctr"/>
                    </a:tc>
                    <a:tc>
                      <a:txBody>
                        <a:bodyPr/>
                        <a:lstStyle/>
                        <a:p>
                          <a:pPr algn="ctr"/>
                          <a:r>
                            <a:rPr sz="1400">
                              <a:latin typeface="Cambria Math"/>
                            </a:rPr>
                            <a:t>5.95</a:t>
                          </a:r>
                        </a:p>
                      </a:txBody>
                      <a:tcPr anchor="ctr"/>
                    </a:tc>
                    <a:tc>
                      <a:txBody>
                        <a:bodyPr/>
                        <a:lstStyle/>
                        <a:p>
                          <a:endParaRPr lang="en-US"/>
                        </a:p>
                      </a:txBody>
                      <a:tcPr anchor="ctr">
                        <a:blipFill>
                          <a:blip r:embed="rId2"/>
                          <a:stretch>
                            <a:fillRect l="-196907" t="-345192" r="-52835" b="-302885"/>
                          </a:stretch>
                        </a:blipFill>
                      </a:tcPr>
                    </a:tc>
                    <a:tc>
                      <a:txBody>
                        <a:bodyPr/>
                        <a:lstStyle/>
                        <a:p>
                          <a:pPr algn="ctr"/>
                          <a:r>
                            <a:rPr sz="1400">
                              <a:latin typeface="Cambria Math"/>
                            </a:rPr>
                            <a:t>10</a:t>
                          </a:r>
                        </a:p>
                      </a:txBody>
                      <a:tcPr anchor="ctr"/>
                    </a:tc>
                    <a:extLst>
                      <a:ext uri="{0D108BD9-81ED-4DB2-BD59-A6C34878D82A}">
                        <a16:rowId xmlns:a16="http://schemas.microsoft.com/office/drawing/2014/main" xmlns="" xmlns:a14="http://schemas.microsoft.com/office/drawing/2010/main" val="10004"/>
                      </a:ext>
                    </a:extLst>
                  </a:tr>
                  <a:tr h="634923">
                    <a:tc>
                      <a:txBody>
                        <a:bodyPr/>
                        <a:lstStyle/>
                        <a:p>
                          <a:pPr algn="ctr">
                            <a:defRPr sz="1400"/>
                          </a:pPr>
                          <a:r>
                            <a:t>7.0–8.9</a:t>
                          </a:r>
                        </a:p>
                      </a:txBody>
                      <a:tcPr anchor="ctr"/>
                    </a:tc>
                    <a:tc>
                      <a:txBody>
                        <a:bodyPr/>
                        <a:lstStyle/>
                        <a:p>
                          <a:pPr algn="ctr"/>
                          <a:r>
                            <a:rPr sz="1400">
                              <a:latin typeface="Cambria Math"/>
                            </a:rPr>
                            <a:t>2</a:t>
                          </a:r>
                        </a:p>
                      </a:txBody>
                      <a:tcPr anchor="ctr"/>
                    </a:tc>
                    <a:tc>
                      <a:txBody>
                        <a:bodyPr/>
                        <a:lstStyle/>
                        <a:p>
                          <a:pPr algn="ctr">
                            <a:defRPr sz="1400"/>
                          </a:pPr>
                          <a:r>
                            <a:t>6.95–8.95</a:t>
                          </a:r>
                        </a:p>
                      </a:txBody>
                      <a:tcPr anchor="ctr"/>
                    </a:tc>
                    <a:tc>
                      <a:txBody>
                        <a:bodyPr/>
                        <a:lstStyle/>
                        <a:p>
                          <a:pPr algn="ctr"/>
                          <a:r>
                            <a:rPr sz="1400">
                              <a:latin typeface="Cambria Math"/>
                            </a:rPr>
                            <a:t>7.95</a:t>
                          </a:r>
                        </a:p>
                      </a:txBody>
                      <a:tcPr anchor="ctr"/>
                    </a:tc>
                    <a:tc>
                      <a:txBody>
                        <a:bodyPr/>
                        <a:lstStyle/>
                        <a:p>
                          <a:endParaRPr lang="en-US"/>
                        </a:p>
                      </a:txBody>
                      <a:tcPr anchor="ctr">
                        <a:blipFill>
                          <a:blip r:embed="rId2"/>
                          <a:stretch>
                            <a:fillRect l="-196907" t="-445192" r="-52835" b="-202885"/>
                          </a:stretch>
                        </a:blipFill>
                      </a:tcPr>
                    </a:tc>
                    <a:tc>
                      <a:txBody>
                        <a:bodyPr/>
                        <a:lstStyle/>
                        <a:p>
                          <a:pPr algn="ctr"/>
                          <a:r>
                            <a:rPr sz="1400">
                              <a:latin typeface="Cambria Math"/>
                            </a:rPr>
                            <a:t>12</a:t>
                          </a:r>
                        </a:p>
                      </a:txBody>
                      <a:tcPr anchor="ctr"/>
                    </a:tc>
                    <a:extLst>
                      <a:ext uri="{0D108BD9-81ED-4DB2-BD59-A6C34878D82A}">
                        <a16:rowId xmlns:a16="http://schemas.microsoft.com/office/drawing/2014/main" xmlns="" xmlns:a14="http://schemas.microsoft.com/office/drawing/2010/main" val="10005"/>
                      </a:ext>
                    </a:extLst>
                  </a:tr>
                  <a:tr h="634923">
                    <a:tc>
                      <a:txBody>
                        <a:bodyPr/>
                        <a:lstStyle/>
                        <a:p>
                          <a:pPr algn="ctr">
                            <a:defRPr sz="1400"/>
                          </a:pPr>
                          <a:r>
                            <a:t>9.0–10.9</a:t>
                          </a:r>
                        </a:p>
                      </a:txBody>
                      <a:tcPr anchor="ctr"/>
                    </a:tc>
                    <a:tc>
                      <a:txBody>
                        <a:bodyPr/>
                        <a:lstStyle/>
                        <a:p>
                          <a:pPr algn="ctr"/>
                          <a:r>
                            <a:rPr sz="1400">
                              <a:latin typeface="Cambria Math"/>
                            </a:rPr>
                            <a:t>4</a:t>
                          </a:r>
                        </a:p>
                      </a:txBody>
                      <a:tcPr anchor="ctr"/>
                    </a:tc>
                    <a:tc>
                      <a:txBody>
                        <a:bodyPr/>
                        <a:lstStyle/>
                        <a:p>
                          <a:pPr algn="ctr">
                            <a:defRPr sz="1400"/>
                          </a:pPr>
                          <a:r>
                            <a:t>8.95–10.95</a:t>
                          </a:r>
                        </a:p>
                      </a:txBody>
                      <a:tcPr anchor="ctr"/>
                    </a:tc>
                    <a:tc>
                      <a:txBody>
                        <a:bodyPr/>
                        <a:lstStyle/>
                        <a:p>
                          <a:pPr algn="ctr"/>
                          <a:r>
                            <a:rPr sz="1400">
                              <a:latin typeface="Cambria Math"/>
                            </a:rPr>
                            <a:t>9.95</a:t>
                          </a:r>
                        </a:p>
                      </a:txBody>
                      <a:tcPr anchor="ctr"/>
                    </a:tc>
                    <a:tc>
                      <a:txBody>
                        <a:bodyPr/>
                        <a:lstStyle/>
                        <a:p>
                          <a:endParaRPr lang="en-US"/>
                        </a:p>
                      </a:txBody>
                      <a:tcPr anchor="ctr">
                        <a:blipFill>
                          <a:blip r:embed="rId2"/>
                          <a:stretch>
                            <a:fillRect l="-196907" t="-540000" r="-52835" b="-100952"/>
                          </a:stretch>
                        </a:blipFill>
                      </a:tcPr>
                    </a:tc>
                    <a:tc>
                      <a:txBody>
                        <a:bodyPr/>
                        <a:lstStyle/>
                        <a:p>
                          <a:pPr algn="ctr"/>
                          <a:r>
                            <a:rPr sz="1400">
                              <a:latin typeface="Cambria Math"/>
                            </a:rPr>
                            <a:t>16</a:t>
                          </a:r>
                        </a:p>
                      </a:txBody>
                      <a:tcPr anchor="ctr"/>
                    </a:tc>
                    <a:extLst>
                      <a:ext uri="{0D108BD9-81ED-4DB2-BD59-A6C34878D82A}">
                        <a16:rowId xmlns:a16="http://schemas.microsoft.com/office/drawing/2014/main" xmlns="" xmlns:a14="http://schemas.microsoft.com/office/drawing/2010/main" val="10006"/>
                      </a:ext>
                    </a:extLst>
                  </a:tr>
                  <a:tr h="634923">
                    <a:tc>
                      <a:txBody>
                        <a:bodyPr/>
                        <a:lstStyle/>
                        <a:p>
                          <a:pPr algn="ctr">
                            <a:defRPr sz="1400"/>
                          </a:pPr>
                          <a:r>
                            <a:t>11.0–12.9</a:t>
                          </a:r>
                        </a:p>
                      </a:txBody>
                      <a:tcPr anchor="ctr"/>
                    </a:tc>
                    <a:tc>
                      <a:txBody>
                        <a:bodyPr/>
                        <a:lstStyle/>
                        <a:p>
                          <a:pPr algn="ctr"/>
                          <a:r>
                            <a:rPr sz="1400">
                              <a:latin typeface="Cambria Math"/>
                            </a:rPr>
                            <a:t>2</a:t>
                          </a:r>
                        </a:p>
                      </a:txBody>
                      <a:tcPr anchor="ctr"/>
                    </a:tc>
                    <a:tc>
                      <a:txBody>
                        <a:bodyPr/>
                        <a:lstStyle/>
                        <a:p>
                          <a:pPr algn="ctr">
                            <a:defRPr sz="1400"/>
                          </a:pPr>
                          <a:r>
                            <a:t>10.95–12.95</a:t>
                          </a:r>
                        </a:p>
                      </a:txBody>
                      <a:tcPr anchor="ctr"/>
                    </a:tc>
                    <a:tc>
                      <a:txBody>
                        <a:bodyPr/>
                        <a:lstStyle/>
                        <a:p>
                          <a:pPr algn="ctr"/>
                          <a:r>
                            <a:rPr sz="1400" dirty="0">
                              <a:latin typeface="Cambria Math"/>
                            </a:rPr>
                            <a:t>11.95</a:t>
                          </a:r>
                        </a:p>
                      </a:txBody>
                      <a:tcPr anchor="ctr"/>
                    </a:tc>
                    <a:tc>
                      <a:txBody>
                        <a:bodyPr/>
                        <a:lstStyle/>
                        <a:p>
                          <a:endParaRPr lang="en-US"/>
                        </a:p>
                      </a:txBody>
                      <a:tcPr anchor="ctr">
                        <a:blipFill>
                          <a:blip r:embed="rId2"/>
                          <a:stretch>
                            <a:fillRect l="-196907" t="-646154" r="-52835" b="-1923"/>
                          </a:stretch>
                        </a:blipFill>
                      </a:tcPr>
                    </a:tc>
                    <a:tc>
                      <a:txBody>
                        <a:bodyPr/>
                        <a:lstStyle/>
                        <a:p>
                          <a:pPr algn="ctr"/>
                          <a:r>
                            <a:rPr sz="1400" dirty="0">
                              <a:latin typeface="Cambria Math"/>
                            </a:rPr>
                            <a:t>18</a:t>
                          </a:r>
                        </a:p>
                      </a:txBody>
                      <a:tcPr anchor="ctr"/>
                    </a:tc>
                    <a:extLst>
                      <a:ext uri="{0D108BD9-81ED-4DB2-BD59-A6C34878D82A}">
                        <a16:rowId xmlns:a16="http://schemas.microsoft.com/office/drawing/2014/main" xmlns="" xmlns:a14="http://schemas.microsoft.com/office/drawing/2010/main" val="10007"/>
                      </a:ext>
                    </a:extLst>
                  </a:tr>
                </a:tbl>
              </a:graphicData>
            </a:graphic>
          </p:graphicFrame>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2.1.6: Characteristics of a Frequency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Using the relative frequencies of each class, we can see that the data is somewhat evenly spread through the classes since no single class has more than </a:t>
                </a:r>
                <a14:m>
                  <m:oMath xmlns:m="http://schemas.openxmlformats.org/officeDocument/2006/math">
                    <m:r>
                      <a:rPr>
                        <a:latin typeface="Cambria Math" panose="02040503050406030204" pitchFamily="18" charset="0"/>
                      </a:rPr>
                      <m:t>22%</m:t>
                    </m:r>
                  </m:oMath>
                </a14:m>
                <a:r>
                  <a:rPr sz="2800"/>
                  <a:t> of the data in it. In other words, the driving distance for professors is not a consistent distance. The cumulative frequencies show that more than half of the data is in the first </a:t>
                </a:r>
                <a:r>
                  <a:rPr sz="2800">
                    <a:latin typeface="Cambria Math"/>
                  </a:rPr>
                  <a:t>3</a:t>
                </a:r>
                <a:r>
                  <a:rPr sz="2800"/>
                  <a:t> classes. In fact,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18</m:t>
                        </m:r>
                      </m:den>
                    </m:f>
                  </m:oMath>
                </a14:m>
                <a:r>
                  <a:rPr sz="2800"/>
                  <a:t> of the professors surveyed travel less than </a:t>
                </a:r>
                <a:r>
                  <a:rPr sz="2800">
                    <a:latin typeface="Cambria Math"/>
                  </a:rPr>
                  <a:t>7</a:t>
                </a:r>
                <a:r>
                  <a:rPr sz="2800"/>
                  <a:t> miles each day.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333"/>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b="1"/>
              <a:t>Relative frequency</a:t>
            </a:r>
            <a:r>
              <a:rPr sz="2800"/>
              <a:t> is a ratio that relates a class to the whole.</a:t>
            </a:r>
          </a:p>
          <a:p>
            <a:r>
              <a:rPr sz="2800" b="1"/>
              <a:t>Cumulative frequency</a:t>
            </a:r>
            <a:r>
              <a:rPr sz="2800"/>
              <a:t> is a running total of the number of data values.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Constructing a Frequency Distribution (cont.)</a:t>
            </a:r>
          </a:p>
        </p:txBody>
      </p:sp>
      <p:sp>
        <p:nvSpPr>
          <p:cNvPr id="3" name="Text Placeholder 2"/>
          <p:cNvSpPr>
            <a:spLocks noGrp="1"/>
          </p:cNvSpPr>
          <p:nvPr>
            <p:ph type="body" sz="quarter" idx="10"/>
          </p:nvPr>
        </p:nvSpPr>
        <p:spPr>
          <a:xfrm>
            <a:off x="457200" y="1082078"/>
            <a:ext cx="8229600" cy="4175722"/>
          </a:xfrm>
        </p:spPr>
        <p:txBody>
          <a:bodyPr>
            <a:normAutofit fontScale="77500" lnSpcReduction="20000"/>
          </a:bodyPr>
          <a:lstStyle/>
          <a:p>
            <a:pPr marL="514350" indent="-514350">
              <a:buFont typeface="+mj-lt"/>
              <a:buAutoNum type="arabicPeriod" startAt="3"/>
              <a:defRPr sz="2800"/>
            </a:pPr>
            <a:r>
              <a:rPr dirty="0"/>
              <a:t>​</a:t>
            </a:r>
            <a:r>
              <a:rPr b="1" dirty="0"/>
              <a:t>Find the class limits.</a:t>
            </a:r>
            <a:r>
              <a:rPr dirty="0"/>
              <a:t> The </a:t>
            </a:r>
            <a:r>
              <a:rPr b="1" dirty="0"/>
              <a:t>lower class limit</a:t>
            </a:r>
            <a:r>
              <a:rPr dirty="0"/>
              <a:t> is the smallest number that can belong to a particular class, and the </a:t>
            </a:r>
            <a:r>
              <a:rPr b="1" dirty="0"/>
              <a:t>upper class limit</a:t>
            </a:r>
            <a:r>
              <a:rPr dirty="0"/>
              <a:t> is the largest number that can belong to a class. Using the minimum data value, or a smaller number, as the lower limit of the first class is a good place to begin. However, judgment is required. You should choose the first lower limit so that reasonable classes will be produced, and it should have the same number of decimal places as the largest number of decimal places in the data. After choosing the lower limit of the first class, add the class width to it to find the lower limit of the second class. Continue this pattern until you have the desired number of lower class limits. The upper limit of each class is determined such that the classes do not overlap. If, after creating your classes, there are any data values that fall outside the class limits, you must adjust either the class width or the choice for the first lower class limit.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Constructing a Frequency Distribution (cont.)</a:t>
            </a:r>
          </a:p>
        </p:txBody>
      </p:sp>
      <p:sp>
        <p:nvSpPr>
          <p:cNvPr id="3" name="Text Placeholder 2"/>
          <p:cNvSpPr>
            <a:spLocks noGrp="1"/>
          </p:cNvSpPr>
          <p:nvPr>
            <p:ph type="body" sz="quarter" idx="10"/>
          </p:nvPr>
        </p:nvSpPr>
        <p:spPr>
          <a:xfrm>
            <a:off x="457200" y="1082078"/>
            <a:ext cx="8229600" cy="1965922"/>
          </a:xfrm>
        </p:spPr>
        <p:txBody>
          <a:bodyPr>
            <a:normAutofit/>
          </a:bodyPr>
          <a:lstStyle/>
          <a:p>
            <a:pPr marL="514350" indent="-514350">
              <a:buFont typeface="+mj-lt"/>
              <a:buAutoNum type="arabicPeriod" startAt="4"/>
              <a:defRPr sz="2800"/>
            </a:pPr>
            <a:r>
              <a:t>​</a:t>
            </a:r>
            <a:r>
              <a:rPr sz="2800" b="1"/>
              <a:t>Determine the frequency of each class.</a:t>
            </a:r>
            <a:r>
              <a:rPr sz="2800"/>
              <a:t> Make a tally mark for each data value in the appropriate class. Count the marks to find the total frequency for each class.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Class limits should have the same number of decimal places as the largest number of decimal places in the data.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Class Width, Lower Class Limit &amp; Upper Class Limit</a:t>
            </a:r>
          </a:p>
        </p:txBody>
      </p:sp>
      <p:sp>
        <p:nvSpPr>
          <p:cNvPr id="3" name="Text Placeholder 2"/>
          <p:cNvSpPr>
            <a:spLocks noGrp="1"/>
          </p:cNvSpPr>
          <p:nvPr>
            <p:ph type="body" sz="quarter" idx="10"/>
          </p:nvPr>
        </p:nvSpPr>
        <p:spPr>
          <a:xfrm>
            <a:off x="457200" y="1082078"/>
            <a:ext cx="8229600" cy="3794722"/>
          </a:xfrm>
        </p:spPr>
        <p:txBody>
          <a:bodyPr>
            <a:normAutofit/>
          </a:bodyPr>
          <a:lstStyle/>
          <a:p>
            <a:pPr algn="ctr">
              <a:defRPr sz="2800" b="1"/>
            </a:pPr>
            <a:r>
              <a:t>Definition</a:t>
            </a:r>
          </a:p>
          <a:p>
            <a:r>
              <a:rPr sz="2800"/>
              <a:t>The </a:t>
            </a:r>
            <a:r>
              <a:rPr sz="2800" b="1"/>
              <a:t>class width</a:t>
            </a:r>
            <a:r>
              <a:rPr sz="2800"/>
              <a:t> is the difference between the lower limits or upper limits of two consecutive classes of a frequency distribution.</a:t>
            </a:r>
          </a:p>
          <a:p>
            <a:r>
              <a:rPr sz="2800"/>
              <a:t>The </a:t>
            </a:r>
            <a:r>
              <a:rPr sz="2800" b="1"/>
              <a:t>lower class limit</a:t>
            </a:r>
            <a:r>
              <a:rPr sz="2800"/>
              <a:t> is the smallest number that can belong to a particular class.</a:t>
            </a:r>
          </a:p>
          <a:p>
            <a:r>
              <a:rPr sz="2800"/>
              <a:t>The </a:t>
            </a:r>
            <a:r>
              <a:rPr sz="2800" b="1"/>
              <a:t>upper class limit</a:t>
            </a:r>
            <a:r>
              <a:rPr sz="2800"/>
              <a:t> is the largest number that can belong to a particular class.</a:t>
            </a:r>
          </a:p>
          <a:p>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2.1.1: Constructing a Frequency Distribution</a:t>
            </a:r>
          </a:p>
        </p:txBody>
      </p:sp>
      <p:sp>
        <p:nvSpPr>
          <p:cNvPr id="3" name="Text Placeholder 2"/>
          <p:cNvSpPr>
            <a:spLocks noGrp="1"/>
          </p:cNvSpPr>
          <p:nvPr>
            <p:ph type="body" sz="quarter" idx="10"/>
          </p:nvPr>
        </p:nvSpPr>
        <p:spPr/>
        <p:txBody>
          <a:bodyPr>
            <a:normAutofit/>
          </a:bodyPr>
          <a:lstStyle/>
          <a:p>
            <a:r>
              <a:rPr sz="2800"/>
              <a:t>Create a frequency distribution using seven classes for the list of early-career salaries.</a:t>
            </a:r>
          </a:p>
        </p:txBody>
      </p:sp>
      <p:graphicFrame>
        <p:nvGraphicFramePr>
          <p:cNvPr id="4" name="Table Placeholder 2">
            <a:extLst>
              <a:ext uri="{FF2B5EF4-FFF2-40B4-BE49-F238E27FC236}">
                <a16:creationId xmlns:a16="http://schemas.microsoft.com/office/drawing/2014/main" id="{B2674569-2BE9-42CA-8D23-B4A7C2AB3514}"/>
              </a:ext>
            </a:extLst>
          </p:cNvPr>
          <p:cNvGraphicFramePr>
            <a:graphicFrameLocks/>
          </p:cNvGraphicFramePr>
          <p:nvPr>
            <p:extLst>
              <p:ext uri="{D42A27DB-BD31-4B8C-83A1-F6EECF244321}">
                <p14:modId xmlns:p14="http://schemas.microsoft.com/office/powerpoint/2010/main" val="483275904"/>
              </p:ext>
            </p:extLst>
          </p:nvPr>
        </p:nvGraphicFramePr>
        <p:xfrm>
          <a:off x="457200" y="2387017"/>
          <a:ext cx="8229600" cy="22250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pPr algn="ctr">
                        <a:defRPr sz="1800" b="1"/>
                      </a:pPr>
                      <a:r>
                        <a:rPr dirty="0"/>
                        <a:t>Highest Early-Career Salaries with a Bachelor's Degree (in an Ordered Array)</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r>
                        <a:rPr sz="1600">
                          <a:latin typeface="Cambria Math"/>
                        </a:rPr>
                        <a:t>50,700</a:t>
                      </a:r>
                    </a:p>
                  </a:txBody>
                  <a:tcPr/>
                </a:tc>
                <a:tc>
                  <a:txBody>
                    <a:bodyPr/>
                    <a:lstStyle/>
                    <a:p>
                      <a:pPr algn="ctr"/>
                      <a:r>
                        <a:rPr sz="1600">
                          <a:latin typeface="Cambria Math"/>
                        </a:rPr>
                        <a:t>53,400</a:t>
                      </a:r>
                    </a:p>
                  </a:txBody>
                  <a:tcPr/>
                </a:tc>
                <a:tc>
                  <a:txBody>
                    <a:bodyPr/>
                    <a:lstStyle/>
                    <a:p>
                      <a:pPr algn="ctr"/>
                      <a:r>
                        <a:rPr sz="1600">
                          <a:latin typeface="Cambria Math"/>
                        </a:rPr>
                        <a:t>54,700</a:t>
                      </a:r>
                    </a:p>
                  </a:txBody>
                  <a:tcPr/>
                </a:tc>
                <a:tc>
                  <a:txBody>
                    <a:bodyPr/>
                    <a:lstStyle/>
                    <a:p>
                      <a:pPr algn="ctr"/>
                      <a:r>
                        <a:rPr sz="1600">
                          <a:latin typeface="Cambria Math"/>
                        </a:rPr>
                        <a:t>60,700</a:t>
                      </a:r>
                    </a:p>
                  </a:txBody>
                  <a:tcPr/>
                </a:tc>
                <a:tc>
                  <a:txBody>
                    <a:bodyPr/>
                    <a:lstStyle/>
                    <a:p>
                      <a:pPr algn="ctr"/>
                      <a:r>
                        <a:rPr sz="1600">
                          <a:latin typeface="Cambria Math"/>
                        </a:rPr>
                        <a:t>60,800</a:t>
                      </a:r>
                    </a:p>
                  </a:txBody>
                  <a:tcPr/>
                </a:tc>
                <a:extLst>
                  <a:ext uri="{0D108BD9-81ED-4DB2-BD59-A6C34878D82A}">
                    <a16:rowId xmlns:a16="http://schemas.microsoft.com/office/drawing/2014/main" val="10001"/>
                  </a:ext>
                </a:extLst>
              </a:tr>
              <a:tr h="370840">
                <a:tc>
                  <a:txBody>
                    <a:bodyPr/>
                    <a:lstStyle/>
                    <a:p>
                      <a:pPr algn="ctr"/>
                      <a:r>
                        <a:rPr sz="1600">
                          <a:latin typeface="Cambria Math"/>
                        </a:rPr>
                        <a:t>62,700</a:t>
                      </a:r>
                    </a:p>
                  </a:txBody>
                  <a:tcPr/>
                </a:tc>
                <a:tc>
                  <a:txBody>
                    <a:bodyPr/>
                    <a:lstStyle/>
                    <a:p>
                      <a:pPr algn="ctr"/>
                      <a:r>
                        <a:rPr sz="1600">
                          <a:latin typeface="Cambria Math"/>
                        </a:rPr>
                        <a:t>63,200</a:t>
                      </a:r>
                    </a:p>
                  </a:txBody>
                  <a:tcPr/>
                </a:tc>
                <a:tc>
                  <a:txBody>
                    <a:bodyPr/>
                    <a:lstStyle/>
                    <a:p>
                      <a:pPr algn="ctr"/>
                      <a:r>
                        <a:rPr sz="1600">
                          <a:latin typeface="Cambria Math"/>
                        </a:rPr>
                        <a:t>63,900</a:t>
                      </a:r>
                    </a:p>
                  </a:txBody>
                  <a:tcPr/>
                </a:tc>
                <a:tc>
                  <a:txBody>
                    <a:bodyPr/>
                    <a:lstStyle/>
                    <a:p>
                      <a:pPr algn="ctr"/>
                      <a:r>
                        <a:rPr sz="1600">
                          <a:latin typeface="Cambria Math"/>
                        </a:rPr>
                        <a:t>64,000</a:t>
                      </a:r>
                    </a:p>
                  </a:txBody>
                  <a:tcPr/>
                </a:tc>
                <a:tc>
                  <a:txBody>
                    <a:bodyPr/>
                    <a:lstStyle/>
                    <a:p>
                      <a:pPr algn="ctr"/>
                      <a:r>
                        <a:rPr sz="1600">
                          <a:latin typeface="Cambria Math"/>
                        </a:rPr>
                        <a:t>65,400</a:t>
                      </a:r>
                    </a:p>
                  </a:txBody>
                  <a:tcPr/>
                </a:tc>
                <a:extLst>
                  <a:ext uri="{0D108BD9-81ED-4DB2-BD59-A6C34878D82A}">
                    <a16:rowId xmlns:a16="http://schemas.microsoft.com/office/drawing/2014/main" val="10002"/>
                  </a:ext>
                </a:extLst>
              </a:tr>
              <a:tr h="370840">
                <a:tc>
                  <a:txBody>
                    <a:bodyPr/>
                    <a:lstStyle/>
                    <a:p>
                      <a:pPr algn="ctr"/>
                      <a:r>
                        <a:rPr sz="1600">
                          <a:latin typeface="Cambria Math"/>
                        </a:rPr>
                        <a:t>67,900</a:t>
                      </a:r>
                    </a:p>
                  </a:txBody>
                  <a:tcPr/>
                </a:tc>
                <a:tc>
                  <a:txBody>
                    <a:bodyPr/>
                    <a:lstStyle/>
                    <a:p>
                      <a:pPr algn="ctr"/>
                      <a:r>
                        <a:rPr sz="1600">
                          <a:latin typeface="Cambria Math"/>
                        </a:rPr>
                        <a:t>68,900</a:t>
                      </a:r>
                    </a:p>
                  </a:txBody>
                  <a:tcPr/>
                </a:tc>
                <a:tc>
                  <a:txBody>
                    <a:bodyPr/>
                    <a:lstStyle/>
                    <a:p>
                      <a:pPr algn="ctr"/>
                      <a:r>
                        <a:rPr sz="1600">
                          <a:latin typeface="Cambria Math"/>
                        </a:rPr>
                        <a:t>69,900</a:t>
                      </a:r>
                    </a:p>
                  </a:txBody>
                  <a:tcPr/>
                </a:tc>
                <a:tc>
                  <a:txBody>
                    <a:bodyPr/>
                    <a:lstStyle/>
                    <a:p>
                      <a:pPr algn="ctr"/>
                      <a:r>
                        <a:rPr sz="1600">
                          <a:latin typeface="Cambria Math"/>
                        </a:rPr>
                        <a:t>70,700</a:t>
                      </a:r>
                    </a:p>
                  </a:txBody>
                  <a:tcPr/>
                </a:tc>
                <a:tc>
                  <a:txBody>
                    <a:bodyPr/>
                    <a:lstStyle/>
                    <a:p>
                      <a:pPr algn="ctr"/>
                      <a:r>
                        <a:rPr sz="1600">
                          <a:latin typeface="Cambria Math"/>
                        </a:rPr>
                        <a:t>70,800</a:t>
                      </a:r>
                    </a:p>
                  </a:txBody>
                  <a:tcPr/>
                </a:tc>
                <a:extLst>
                  <a:ext uri="{0D108BD9-81ED-4DB2-BD59-A6C34878D82A}">
                    <a16:rowId xmlns:a16="http://schemas.microsoft.com/office/drawing/2014/main" val="10003"/>
                  </a:ext>
                </a:extLst>
              </a:tr>
              <a:tr h="370840">
                <a:tc>
                  <a:txBody>
                    <a:bodyPr/>
                    <a:lstStyle/>
                    <a:p>
                      <a:pPr algn="ctr"/>
                      <a:r>
                        <a:rPr sz="1600">
                          <a:latin typeface="Cambria Math"/>
                        </a:rPr>
                        <a:t>71,100</a:t>
                      </a:r>
                    </a:p>
                  </a:txBody>
                  <a:tcPr/>
                </a:tc>
                <a:tc>
                  <a:txBody>
                    <a:bodyPr/>
                    <a:lstStyle/>
                    <a:p>
                      <a:pPr algn="ctr"/>
                      <a:r>
                        <a:rPr sz="1600">
                          <a:latin typeface="Cambria Math"/>
                        </a:rPr>
                        <a:t>71,300</a:t>
                      </a:r>
                    </a:p>
                  </a:txBody>
                  <a:tcPr/>
                </a:tc>
                <a:tc>
                  <a:txBody>
                    <a:bodyPr/>
                    <a:lstStyle/>
                    <a:p>
                      <a:pPr algn="ctr"/>
                      <a:r>
                        <a:rPr sz="1600">
                          <a:latin typeface="Cambria Math"/>
                        </a:rPr>
                        <a:t>71,400</a:t>
                      </a:r>
                    </a:p>
                  </a:txBody>
                  <a:tcPr/>
                </a:tc>
                <a:tc>
                  <a:txBody>
                    <a:bodyPr/>
                    <a:lstStyle/>
                    <a:p>
                      <a:pPr algn="ctr"/>
                      <a:r>
                        <a:rPr sz="1600">
                          <a:latin typeface="Cambria Math"/>
                        </a:rPr>
                        <a:t>71,800</a:t>
                      </a:r>
                    </a:p>
                  </a:txBody>
                  <a:tcPr/>
                </a:tc>
                <a:tc>
                  <a:txBody>
                    <a:bodyPr/>
                    <a:lstStyle/>
                    <a:p>
                      <a:pPr algn="ctr"/>
                      <a:r>
                        <a:rPr sz="1600">
                          <a:latin typeface="Cambria Math"/>
                        </a:rPr>
                        <a:t>71,900</a:t>
                      </a:r>
                    </a:p>
                  </a:txBody>
                  <a:tcPr/>
                </a:tc>
                <a:extLst>
                  <a:ext uri="{0D108BD9-81ED-4DB2-BD59-A6C34878D82A}">
                    <a16:rowId xmlns:a16="http://schemas.microsoft.com/office/drawing/2014/main" val="10004"/>
                  </a:ext>
                </a:extLst>
              </a:tr>
              <a:tr h="370840">
                <a:tc>
                  <a:txBody>
                    <a:bodyPr/>
                    <a:lstStyle/>
                    <a:p>
                      <a:pPr algn="ctr"/>
                      <a:r>
                        <a:rPr sz="1600">
                          <a:latin typeface="Cambria Math"/>
                        </a:rPr>
                        <a:t>72,600</a:t>
                      </a:r>
                    </a:p>
                  </a:txBody>
                  <a:tcPr/>
                </a:tc>
                <a:tc>
                  <a:txBody>
                    <a:bodyPr/>
                    <a:lstStyle/>
                    <a:p>
                      <a:pPr algn="ctr"/>
                      <a:r>
                        <a:rPr sz="1600">
                          <a:latin typeface="Cambria Math"/>
                        </a:rPr>
                        <a:t>72,600</a:t>
                      </a:r>
                    </a:p>
                  </a:txBody>
                  <a:tcPr/>
                </a:tc>
                <a:tc>
                  <a:txBody>
                    <a:bodyPr/>
                    <a:lstStyle/>
                    <a:p>
                      <a:pPr algn="ctr"/>
                      <a:r>
                        <a:rPr sz="1600">
                          <a:latin typeface="Cambria Math"/>
                        </a:rPr>
                        <a:t>74,000</a:t>
                      </a:r>
                    </a:p>
                  </a:txBody>
                  <a:tcPr/>
                </a:tc>
                <a:tc>
                  <a:txBody>
                    <a:bodyPr/>
                    <a:lstStyle/>
                    <a:p>
                      <a:pPr algn="ctr"/>
                      <a:r>
                        <a:rPr sz="1600">
                          <a:latin typeface="Cambria Math"/>
                        </a:rPr>
                        <a:t>79,600</a:t>
                      </a:r>
                    </a:p>
                  </a:txBody>
                  <a:tcPr/>
                </a:tc>
                <a:tc>
                  <a:txBody>
                    <a:bodyPr/>
                    <a:lstStyle/>
                    <a:p>
                      <a:pPr algn="ctr"/>
                      <a:r>
                        <a:rPr sz="1600" dirty="0">
                          <a:latin typeface="Cambria Math"/>
                        </a:rPr>
                        <a:t>82,700</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2874</Words>
  <Application>Microsoft Office PowerPoint</Application>
  <PresentationFormat>On-screen Show (4:3)</PresentationFormat>
  <Paragraphs>356</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Courier New</vt:lpstr>
      <vt:lpstr>Cambria Math</vt:lpstr>
      <vt:lpstr>Calibri</vt:lpstr>
      <vt:lpstr>Office Theme</vt:lpstr>
      <vt:lpstr>Section 2.1</vt:lpstr>
      <vt:lpstr>Ordered Array, Distribution, Frequency Distribution, Ungrouped Frequency Distribution, Grouped Frequency Distribution, Frequencies &amp; Class</vt:lpstr>
      <vt:lpstr>Procedure: Constructing a Frequency Distribution</vt:lpstr>
      <vt:lpstr>Procedure: Constructing a Frequency Distribution (cont.)</vt:lpstr>
      <vt:lpstr>Procedure: Constructing a Frequency Distribution (cont.)</vt:lpstr>
      <vt:lpstr>Procedure: Constructing a Frequency Distribution (cont.)</vt:lpstr>
      <vt:lpstr>Rounding Rule</vt:lpstr>
      <vt:lpstr>Class Width, Lower Class Limit &amp; Upper Class Limit</vt:lpstr>
      <vt:lpstr>Example 2.1.1: Constructing a Frequency Distribution</vt:lpstr>
      <vt:lpstr>Example 2.1.1: Constructing a Frequency Distribution (cont.)</vt:lpstr>
      <vt:lpstr>Example 2.1.1: Constructing a Frequency Distribution (cont.)</vt:lpstr>
      <vt:lpstr>Example 2.1.1: Constructing a Frequency Distribution (cont.)</vt:lpstr>
      <vt:lpstr>Example 2.1.1: Constructing a Frequency Distribution (cont.)</vt:lpstr>
      <vt:lpstr>Example 2.1.1: Constructing a Frequency Distribution (cont.)</vt:lpstr>
      <vt:lpstr>Memory Booster</vt:lpstr>
      <vt:lpstr>Class Boundary</vt:lpstr>
      <vt:lpstr>Example 2.1.2: Calculating Class Boundaries</vt:lpstr>
      <vt:lpstr>Example 2.1.2: Calculating Class Boundaries (cont.)</vt:lpstr>
      <vt:lpstr>Example 2.1.2: Calculating Class Boundaries (cont.)</vt:lpstr>
      <vt:lpstr>Example 2.1.2: Calculating Class Boundaries (cont.)</vt:lpstr>
      <vt:lpstr>Formula: Class Midpoint</vt:lpstr>
      <vt:lpstr>Side Note</vt:lpstr>
      <vt:lpstr>Example 2.1.3: Calculating Class Midpoints</vt:lpstr>
      <vt:lpstr>Example 2.1.3: Calculating Class Midpoints (cont.)</vt:lpstr>
      <vt:lpstr>Example 2.1.3: Calculating Class Midpoints (cont.)</vt:lpstr>
      <vt:lpstr>Example 2.1.3: Calculating Class Midpoints (cont.)</vt:lpstr>
      <vt:lpstr>Formula: Relative Frequency</vt:lpstr>
      <vt:lpstr>Math Symbols</vt:lpstr>
      <vt:lpstr>Example 2.1.4: Calculating Relative Frequencies</vt:lpstr>
      <vt:lpstr>Example 2.1.4: Calculating Relative Frequencies (cont.)</vt:lpstr>
      <vt:lpstr>Example 2.1.4: Calculating Relative Frequencies (cont.)</vt:lpstr>
      <vt:lpstr>Example 2.1.4: Calculating Relative Frequencies (cont.)</vt:lpstr>
      <vt:lpstr>Cumulative Frequency</vt:lpstr>
      <vt:lpstr>Example 2.1.5: Calculating Cumulative Frequencies</vt:lpstr>
      <vt:lpstr>Example 2.1.5: Calculating Cumulative Frequencies (cont.)</vt:lpstr>
      <vt:lpstr>Example 2.1.6: Characteristics of a Frequency Distribution</vt:lpstr>
      <vt:lpstr>Example 2.1.6: Characteristics of a Frequency Distribution (cont.)</vt:lpstr>
      <vt:lpstr>Example 2.1.6: Characteristics of a Frequency Distribution (cont.)</vt:lpstr>
      <vt:lpstr>Example 2.1.6: Characteristics of a Frequency Distribution (cont.)</vt:lpstr>
      <vt:lpstr>Example 2.1.6: Characteristics of a Frequency Distribution (cont.)</vt:lpstr>
      <vt:lpstr>Example 2.1.6: Characteristics of a Frequency Distribution (cont.)</vt:lpstr>
      <vt:lpstr>Example 2.1.6: Characteristics of a Frequency Distribution (cont.)</vt:lpstr>
      <vt:lpstr>Memory Booster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124</cp:revision>
  <dcterms:created xsi:type="dcterms:W3CDTF">2013-04-26T14:43:13Z</dcterms:created>
  <dcterms:modified xsi:type="dcterms:W3CDTF">2020-06-01T13:35:08Z</dcterms:modified>
</cp:coreProperties>
</file>