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0" r:id="rId6"/>
    <p:sldId id="262" r:id="rId7"/>
    <p:sldId id="270" r:id="rId8"/>
    <p:sldId id="264" r:id="rId9"/>
    <p:sldId id="265" r:id="rId10"/>
    <p:sldId id="266" r:id="rId11"/>
    <p:sldId id="267" r:id="rId12"/>
    <p:sldId id="268" r:id="rId13"/>
    <p:sldId id="269" r:id="rId14"/>
    <p:sldId id="271" r:id="rId15"/>
    <p:sldId id="272" r:id="rId16"/>
    <p:sldId id="274" r:id="rId17"/>
    <p:sldId id="275" r:id="rId18"/>
    <p:sldId id="276" r:id="rId19"/>
    <p:sldId id="277" r:id="rId20"/>
    <p:sldId id="278" r:id="rId21"/>
    <p:sldId id="280" r:id="rId22"/>
    <p:sldId id="281" r:id="rId23"/>
    <p:sldId id="282" r:id="rId24"/>
    <p:sldId id="284" r:id="rId25"/>
    <p:sldId id="285" r:id="rId26"/>
    <p:sldId id="287" r:id="rId27"/>
    <p:sldId id="288" r:id="rId28"/>
    <p:sldId id="289" r:id="rId29"/>
    <p:sldId id="290" r:id="rId30"/>
    <p:sldId id="291" r:id="rId31"/>
    <p:sldId id="293" r:id="rId32"/>
    <p:sldId id="294" r:id="rId33"/>
    <p:sldId id="295" r:id="rId34"/>
    <p:sldId id="296" r:id="rId35"/>
    <p:sldId id="297" r:id="rId36"/>
    <p:sldId id="298" r:id="rId37"/>
    <p:sldId id="299" r:id="rId38"/>
    <p:sldId id="301" r:id="rId39"/>
    <p:sldId id="302" r:id="rId40"/>
    <p:sldId id="303" r:id="rId41"/>
    <p:sldId id="304" r:id="rId42"/>
    <p:sldId id="305" r:id="rId43"/>
    <p:sldId id="306" r:id="rId44"/>
    <p:sldId id="307" r:id="rId45"/>
    <p:sldId id="308" r:id="rId46"/>
    <p:sldId id="309" r:id="rId47"/>
    <p:sldId id="310" r:id="rId48"/>
    <p:sldId id="312" r:id="rId49"/>
    <p:sldId id="314" r:id="rId50"/>
    <p:sldId id="315" r:id="rId51"/>
    <p:sldId id="316" r:id="rId52"/>
    <p:sldId id="318" r:id="rId53"/>
    <p:sldId id="319" r:id="rId54"/>
    <p:sldId id="320" r:id="rId55"/>
    <p:sldId id="321" r:id="rId56"/>
    <p:sldId id="322" r:id="rId57"/>
    <p:sldId id="323" r:id="rId58"/>
    <p:sldId id="325" r:id="rId59"/>
    <p:sldId id="326" r:id="rId60"/>
    <p:sldId id="327" r:id="rId61"/>
    <p:sldId id="328" r:id="rId62"/>
    <p:sldId id="330" r:id="rId63"/>
    <p:sldId id="331" r:id="rId64"/>
    <p:sldId id="332" r:id="rId65"/>
  </p:sldIdLst>
  <p:sldSz cx="9144000" cy="6858000" type="screen4x3"/>
  <p:notesSz cx="6858000" cy="9144000"/>
  <p:embeddedFontLs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7" d="100"/>
          <a:sy n="87" d="100"/>
        </p:scale>
        <p:origin x="198"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Graphical Displays of Data</a:t>
            </a:r>
          </a:p>
        </p:txBody>
      </p:sp>
      <p:sp>
        <p:nvSpPr>
          <p:cNvPr id="3" name="Title 2"/>
          <p:cNvSpPr>
            <a:spLocks noGrp="1"/>
          </p:cNvSpPr>
          <p:nvPr>
            <p:ph type="title"/>
          </p:nvPr>
        </p:nvSpPr>
        <p:spPr/>
        <p:txBody>
          <a:bodyPr/>
          <a:lstStyle/>
          <a:p>
            <a:r>
              <a:t>Section 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dirty="0"/>
                  <a:t>The question then becomes, how do you handle the category for students living in a house? How do we show </a:t>
                </a:r>
                <a14:m>
                  <m:oMath xmlns:m="http://schemas.openxmlformats.org/officeDocument/2006/math">
                    <m:r>
                      <a:rPr>
                        <a:latin typeface="Cambria Math" panose="02040503050406030204" pitchFamily="18" charset="0"/>
                      </a:rPr>
                      <m:t>12.5%</m:t>
                    </m:r>
                  </m:oMath>
                </a14:m>
                <a:r>
                  <a:rPr sz="2800" dirty="0"/>
                  <a:t> of the pie? One way would be to notice that it is half the size of the dorm category (</a:t>
                </a:r>
                <a:r>
                  <a:rPr sz="2800" dirty="0">
                    <a:latin typeface="Cambria Math"/>
                  </a:rPr>
                  <a:t>12.5</a:t>
                </a:r>
                <a:r>
                  <a:rPr sz="2800" dirty="0"/>
                  <a:t> is half of </a:t>
                </a:r>
                <a:r>
                  <a:rPr sz="2800" dirty="0">
                    <a:latin typeface="Cambria Math"/>
                  </a:rPr>
                  <a:t>25</a:t>
                </a:r>
                <a:r>
                  <a:rPr sz="2800" dirty="0"/>
                  <a:t>.) Thus, the piece of the pie for the “House” category would be half the size of the pie for the “Dorm” category, or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8</m:t>
                        </m:r>
                      </m:den>
                    </m:f>
                  </m:oMath>
                </a14:m>
                <a:r>
                  <a:rPr sz="2800" dirty="0"/>
                  <a:t> of the pie. Another way to find the size of the piece of pie for the “House” category is to find the size of the angle for the piece of pie. Mathematically, there are </a:t>
                </a:r>
                <a:r>
                  <a:rPr sz="2800" dirty="0">
                    <a:latin typeface="Cambria Math"/>
                  </a:rPr>
                  <a:t>360</a:t>
                </a:r>
                <a:r>
                  <a:rPr sz="2800" dirty="0"/>
                  <a:t> degrees in the central angle of a circle; therefore, the central angle of the piece of the pie associated with the “House” category would be </a:t>
                </a:r>
                <a14:m>
                  <m:oMath xmlns:m="http://schemas.openxmlformats.org/officeDocument/2006/math">
                    <m:r>
                      <a:rPr>
                        <a:latin typeface="Cambria Math" panose="02040503050406030204" pitchFamily="18" charset="0"/>
                      </a:rPr>
                      <m:t>12.5%</m:t>
                    </m:r>
                  </m:oMath>
                </a14:m>
                <a:r>
                  <a:rPr sz="2800" dirty="0"/>
                  <a:t> of </a:t>
                </a:r>
                <a:r>
                  <a:rPr sz="2800" dirty="0">
                    <a:latin typeface="Cambria Math"/>
                  </a:rPr>
                  <a:t>360</a:t>
                </a:r>
                <a:r>
                  <a:rPr sz="2800" dirty="0"/>
                  <a:t>, or </a:t>
                </a:r>
                <a14:m>
                  <m:oMath xmlns:m="http://schemas.openxmlformats.org/officeDocument/2006/math">
                    <m:r>
                      <a:rPr>
                        <a:latin typeface="Cambria Math" panose="02040503050406030204" pitchFamily="18" charset="0"/>
                      </a:rPr>
                      <m:t>0.125⋅360=45</m:t>
                    </m:r>
                  </m:oMath>
                </a14:m>
                <a:r>
                  <a:rPr sz="2800" dirty="0"/>
                  <a:t> degrees. As the size of the category for sorority and fraternity housing is the same as that for a house, those two pieces of the pie should be the same size as well.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778" b="-12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p:pic>
        <p:nvPicPr>
          <p:cNvPr id="5" name="Content Placeholder 4">
            <a:extLst>
              <a:ext uri="{FF2B5EF4-FFF2-40B4-BE49-F238E27FC236}">
                <a16:creationId xmlns:a16="http://schemas.microsoft.com/office/drawing/2014/main" id="{3E1F463B-A5F4-48A7-8096-C330565E19E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7375" y="1057949"/>
            <a:ext cx="5429250" cy="501161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p:sp>
        <p:nvSpPr>
          <p:cNvPr id="3" name="Text Placeholder 2"/>
          <p:cNvSpPr>
            <a:spLocks noGrp="1"/>
          </p:cNvSpPr>
          <p:nvPr>
            <p:ph type="body" sz="quarter" idx="10"/>
          </p:nvPr>
        </p:nvSpPr>
        <p:spPr/>
        <p:txBody>
          <a:bodyPr>
            <a:normAutofit/>
          </a:bodyPr>
          <a:lstStyle/>
          <a:p>
            <a:r>
              <a:rPr sz="2800"/>
              <a:t>Although we have demonstrated in this example how to use arithmetic to determine the central angles of a pie chart, it is fairly unusual for someone to draw a pie chart by hand given the current availability of technology. Use of software such as Microsoft Excel allows you to create pie charts easily without angle calculations.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042122"/>
          </a:xfrm>
        </p:spPr>
        <p:txBody>
          <a:bodyPr>
            <a:normAutofit/>
          </a:bodyPr>
          <a:lstStyle/>
          <a:p>
            <a:r>
              <a:rPr sz="2800"/>
              <a:t>For instructions on how to create a pie chart in Excel, Minitab, or other technologies, please visit </a:t>
            </a:r>
            <a:r>
              <a:rPr sz="2800" b="1"/>
              <a:t>stat.hawkeslearning.com</a:t>
            </a:r>
            <a:r>
              <a:rPr sz="2800"/>
              <a:t> and navigate to </a:t>
            </a:r>
            <a:r>
              <a:rPr sz="2800" b="1"/>
              <a:t>Technology Instructions &gt; Graphs &gt; Pie Chart</a:t>
            </a:r>
            <a:r>
              <a:rPr sz="280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Bar Graph</a:t>
            </a:r>
          </a:p>
        </p:txBody>
      </p:sp>
      <p:sp>
        <p:nvSpPr>
          <p:cNvPr id="3" name="Text Placeholder 2"/>
          <p:cNvSpPr>
            <a:spLocks noGrp="1"/>
          </p:cNvSpPr>
          <p:nvPr>
            <p:ph type="body" sz="quarter" idx="10"/>
          </p:nvPr>
        </p:nvSpPr>
        <p:spPr>
          <a:xfrm>
            <a:off x="457200" y="1082078"/>
            <a:ext cx="8229600" cy="1508722"/>
          </a:xfrm>
        </p:spPr>
        <p:txBody>
          <a:bodyPr>
            <a:normAutofit/>
          </a:bodyPr>
          <a:lstStyle/>
          <a:p>
            <a:pPr algn="ctr">
              <a:defRPr sz="2800" b="1"/>
            </a:pPr>
            <a:r>
              <a:t>Definition</a:t>
            </a:r>
          </a:p>
          <a:p>
            <a:r>
              <a:rPr sz="2800"/>
              <a:t>A </a:t>
            </a:r>
            <a:r>
              <a:rPr sz="2800" b="1"/>
              <a:t>bar graph</a:t>
            </a:r>
            <a:r>
              <a:rPr sz="2800"/>
              <a:t> is a graph that uses bars to represent the amount of data in each category.</a:t>
            </a:r>
          </a:p>
          <a:p>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2.2.2: Creating a Bar Graph</a:t>
            </a:r>
          </a:p>
        </p:txBody>
      </p:sp>
      <p:sp>
        <p:nvSpPr>
          <p:cNvPr id="3" name="Text Placeholder 2"/>
          <p:cNvSpPr>
            <a:spLocks noGrp="1"/>
          </p:cNvSpPr>
          <p:nvPr>
            <p:ph type="body" sz="quarter" idx="10"/>
          </p:nvPr>
        </p:nvSpPr>
        <p:spPr/>
        <p:txBody>
          <a:bodyPr>
            <a:normAutofit/>
          </a:bodyPr>
          <a:lstStyle/>
          <a:p>
            <a:r>
              <a:rPr sz="2800"/>
              <a:t>Create a bar graph of the following data describing the distribution of housing types for students in a statistics class.</a:t>
            </a:r>
          </a:p>
        </p:txBody>
      </p:sp>
      <p:graphicFrame>
        <p:nvGraphicFramePr>
          <p:cNvPr id="4" name="Table Placeholder 2">
            <a:extLst>
              <a:ext uri="{FF2B5EF4-FFF2-40B4-BE49-F238E27FC236}">
                <a16:creationId xmlns:a16="http://schemas.microsoft.com/office/drawing/2014/main" id="{114E6F74-4A7F-4E4E-9B70-EE9304D6C22B}"/>
              </a:ext>
            </a:extLst>
          </p:cNvPr>
          <p:cNvGraphicFramePr>
            <a:graphicFrameLocks/>
          </p:cNvGraphicFramePr>
          <p:nvPr>
            <p:extLst>
              <p:ext uri="{D42A27DB-BD31-4B8C-83A1-F6EECF244321}">
                <p14:modId xmlns:p14="http://schemas.microsoft.com/office/powerpoint/2010/main" val="1717951878"/>
              </p:ext>
            </p:extLst>
          </p:nvPr>
        </p:nvGraphicFramePr>
        <p:xfrm>
          <a:off x="533400" y="25146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Housing Types for Students in a Statistics Class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Type of Housing</a:t>
                      </a:r>
                    </a:p>
                  </a:txBody>
                  <a:tcPr/>
                </a:tc>
                <a:tc>
                  <a:txBody>
                    <a:bodyPr/>
                    <a:lstStyle/>
                    <a:p>
                      <a:pPr algn="ctr">
                        <a:defRPr sz="1800" b="1"/>
                      </a:pPr>
                      <a:r>
                        <a:t>Number of Students</a:t>
                      </a:r>
                    </a:p>
                  </a:txBody>
                  <a:tcPr/>
                </a:tc>
                <a:extLst>
                  <a:ext uri="{0D108BD9-81ED-4DB2-BD59-A6C34878D82A}">
                    <a16:rowId xmlns:a16="http://schemas.microsoft.com/office/drawing/2014/main" val="10001"/>
                  </a:ext>
                </a:extLst>
              </a:tr>
              <a:tr h="370840">
                <a:tc>
                  <a:txBody>
                    <a:bodyPr/>
                    <a:lstStyle/>
                    <a:p>
                      <a:pPr algn="ctr">
                        <a:defRPr sz="1800"/>
                      </a:pPr>
                      <a:r>
                        <a:t>Apartment</a:t>
                      </a:r>
                    </a:p>
                  </a:txBody>
                  <a:tcPr/>
                </a:tc>
                <a:tc>
                  <a:txBody>
                    <a:bodyPr/>
                    <a:lstStyle/>
                    <a:p>
                      <a:pPr algn="ctr"/>
                      <a:r>
                        <a:rPr sz="1800">
                          <a:latin typeface="Cambria Math"/>
                        </a:rPr>
                        <a:t>20</a:t>
                      </a:r>
                    </a:p>
                  </a:txBody>
                  <a:tcPr/>
                </a:tc>
                <a:extLst>
                  <a:ext uri="{0D108BD9-81ED-4DB2-BD59-A6C34878D82A}">
                    <a16:rowId xmlns:a16="http://schemas.microsoft.com/office/drawing/2014/main" val="10002"/>
                  </a:ext>
                </a:extLst>
              </a:tr>
              <a:tr h="370840">
                <a:tc>
                  <a:txBody>
                    <a:bodyPr/>
                    <a:lstStyle/>
                    <a:p>
                      <a:pPr algn="ctr">
                        <a:defRPr sz="1800"/>
                      </a:pPr>
                      <a:r>
                        <a:t>Dorm</a:t>
                      </a:r>
                    </a:p>
                  </a:txBody>
                  <a:tcPr/>
                </a:tc>
                <a:tc>
                  <a:txBody>
                    <a:bodyPr/>
                    <a:lstStyle/>
                    <a:p>
                      <a:pPr algn="ctr"/>
                      <a:r>
                        <a:rPr sz="1800">
                          <a:latin typeface="Cambria Math"/>
                        </a:rPr>
                        <a:t>10</a:t>
                      </a:r>
                    </a:p>
                  </a:txBody>
                  <a:tcPr/>
                </a:tc>
                <a:extLst>
                  <a:ext uri="{0D108BD9-81ED-4DB2-BD59-A6C34878D82A}">
                    <a16:rowId xmlns:a16="http://schemas.microsoft.com/office/drawing/2014/main" val="10003"/>
                  </a:ext>
                </a:extLst>
              </a:tr>
              <a:tr h="370840">
                <a:tc>
                  <a:txBody>
                    <a:bodyPr/>
                    <a:lstStyle/>
                    <a:p>
                      <a:pPr algn="ctr">
                        <a:defRPr sz="1800"/>
                      </a:pPr>
                      <a:r>
                        <a:t>House</a:t>
                      </a:r>
                    </a:p>
                  </a:txBody>
                  <a:tcPr/>
                </a:tc>
                <a:tc>
                  <a:txBody>
                    <a:bodyPr/>
                    <a:lstStyle/>
                    <a:p>
                      <a:pPr algn="ctr"/>
                      <a:r>
                        <a:rPr sz="1800">
                          <a:latin typeface="Cambria Math"/>
                        </a:rPr>
                        <a:t>5</a:t>
                      </a:r>
                    </a:p>
                  </a:txBody>
                  <a:tcPr/>
                </a:tc>
                <a:extLst>
                  <a:ext uri="{0D108BD9-81ED-4DB2-BD59-A6C34878D82A}">
                    <a16:rowId xmlns:a16="http://schemas.microsoft.com/office/drawing/2014/main" val="10004"/>
                  </a:ext>
                </a:extLst>
              </a:tr>
              <a:tr h="370840">
                <a:tc>
                  <a:txBody>
                    <a:bodyPr/>
                    <a:lstStyle/>
                    <a:p>
                      <a:pPr algn="ctr">
                        <a:defRPr sz="1800"/>
                      </a:pPr>
                      <a:r>
                        <a:t>Sorority/Fraternity House</a:t>
                      </a:r>
                    </a:p>
                  </a:txBody>
                  <a:tcPr/>
                </a:tc>
                <a:tc>
                  <a:txBody>
                    <a:bodyPr/>
                    <a:lstStyle/>
                    <a:p>
                      <a:pPr algn="ctr"/>
                      <a:r>
                        <a:rPr sz="1800" dirty="0">
                          <a:latin typeface="Cambria Math"/>
                        </a:rPr>
                        <a:t>5</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2.2.2: Creating a Bar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sz="2800"/>
                </a:pPr>
                <a:r>
                  <a:rPr sz="2800"/>
                  <a:t>To create a bar graph, begin by labeling the </a:t>
                </a:r>
                <a14:m>
                  <m:oMath xmlns:m="http://schemas.openxmlformats.org/officeDocument/2006/math">
                    <m:r>
                      <a:rPr>
                        <a:latin typeface="Cambria Math" panose="02040503050406030204" pitchFamily="18" charset="0"/>
                      </a:rPr>
                      <m:t>𝑥</m:t>
                    </m:r>
                  </m:oMath>
                </a14:m>
                <a:r>
                  <a:rPr sz="2800"/>
                  <a:t>-axis with the types of housing and the </a:t>
                </a:r>
                <a14:m>
                  <m:oMath xmlns:m="http://schemas.openxmlformats.org/officeDocument/2006/math">
                    <m:r>
                      <a:rPr>
                        <a:latin typeface="Cambria Math" panose="02040503050406030204" pitchFamily="18" charset="0"/>
                      </a:rPr>
                      <m:t>𝑦</m:t>
                    </m:r>
                  </m:oMath>
                </a14:m>
                <a:r>
                  <a:rPr sz="2800"/>
                  <a:t>-axis with a numerical scale representing the number of students. The </a:t>
                </a:r>
                <a14:m>
                  <m:oMath xmlns:m="http://schemas.openxmlformats.org/officeDocument/2006/math">
                    <m:r>
                      <a:rPr>
                        <a:latin typeface="Cambria Math" panose="02040503050406030204" pitchFamily="18" charset="0"/>
                      </a:rPr>
                      <m:t>𝑦</m:t>
                    </m:r>
                  </m:oMath>
                </a14:m>
                <a:r>
                  <a:rPr sz="2800"/>
                  <a:t>-axis must show values at least as big as the largest value in the data set. In this case, it must have values at least to </a:t>
                </a:r>
                <a:r>
                  <a:rPr sz="2800">
                    <a:latin typeface="Cambria Math"/>
                  </a:rPr>
                  <a:t>20</a:t>
                </a:r>
                <a:r>
                  <a:rPr sz="2800"/>
                  <a:t>. Over each type of housing, draw a bar with a height equal to the number of students who live in that type of housing. The bar can be any width you choose, so long as all of the bars are the same width. Thus, the first bar would have a height of </a:t>
                </a:r>
                <a:r>
                  <a:rPr sz="2800">
                    <a:latin typeface="Cambria Math"/>
                  </a:rPr>
                  <a:t>20</a:t>
                </a:r>
                <a:r>
                  <a:rPr sz="2800"/>
                  <a:t> because </a:t>
                </a:r>
                <a:r>
                  <a:rPr sz="2800">
                    <a:latin typeface="Cambria Math"/>
                  </a:rPr>
                  <a:t>20</a:t>
                </a:r>
                <a:r>
                  <a:rPr sz="2800"/>
                  <a:t> students live in an apartment. Draw a bar for each category. The resulting bar graph should look like the one shown here.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1778"/>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2.2.2: Creating a Bar Graph (cont.)</a:t>
            </a:r>
          </a:p>
        </p:txBody>
      </p:sp>
      <p:pic>
        <p:nvPicPr>
          <p:cNvPr id="5" name="Content Placeholder 4">
            <a:extLst>
              <a:ext uri="{FF2B5EF4-FFF2-40B4-BE49-F238E27FC236}">
                <a16:creationId xmlns:a16="http://schemas.microsoft.com/office/drawing/2014/main" id="{72E18186-D793-411B-A50E-C28D42D94DA2}"/>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9361" y="1082675"/>
            <a:ext cx="4585277" cy="484981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a:t>For instructions on how to create a bar graph in Excel, Minitab, or other technologies, please visit </a:t>
            </a:r>
            <a:r>
              <a:rPr sz="2800" b="1"/>
              <a:t>stat.hawkeslearning.com</a:t>
            </a:r>
            <a:r>
              <a:rPr sz="2800"/>
              <a:t> and navigate to </a:t>
            </a:r>
            <a:r>
              <a:rPr sz="2800" b="1"/>
              <a:t>Technology Instructions &gt; Graphs &gt; Bar Chart</a:t>
            </a:r>
            <a:r>
              <a:rPr sz="280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Pareto Chart</a:t>
            </a:r>
          </a:p>
        </p:txBody>
      </p:sp>
      <p:sp>
        <p:nvSpPr>
          <p:cNvPr id="3" name="Text Placeholder 2"/>
          <p:cNvSpPr>
            <a:spLocks noGrp="1"/>
          </p:cNvSpPr>
          <p:nvPr>
            <p:ph type="body" sz="quarter" idx="10"/>
          </p:nvPr>
        </p:nvSpPr>
        <p:spPr>
          <a:xfrm>
            <a:off x="457200" y="1082078"/>
            <a:ext cx="8229600" cy="2042122"/>
          </a:xfrm>
        </p:spPr>
        <p:txBody>
          <a:bodyPr>
            <a:normAutofit/>
          </a:bodyPr>
          <a:lstStyle/>
          <a:p>
            <a:pPr algn="ctr">
              <a:defRPr sz="2800" b="1"/>
            </a:pPr>
            <a:r>
              <a:t>Definition</a:t>
            </a:r>
          </a:p>
          <a:p>
            <a:r>
              <a:rPr sz="2800"/>
              <a:t>A </a:t>
            </a:r>
            <a:r>
              <a:rPr sz="2800" b="1"/>
              <a:t>Pareto chart</a:t>
            </a:r>
            <a:r>
              <a:rPr sz="2800"/>
              <a:t> is a type of bar graph with the bars in descending order. It should be used for nominal data only.</a:t>
            </a:r>
          </a:p>
          <a:p>
            <a:endParaRPr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a:t>Graphs should have:</a:t>
            </a:r>
          </a:p>
          <a:p>
            <a:pPr marL="514350" indent="-514350">
              <a:buFont typeface="+mj-lt"/>
              <a:buChar char="•"/>
              <a:defRPr sz="2800"/>
            </a:pPr>
            <a:r>
              <a:t>​</a:t>
            </a:r>
            <a:r>
              <a:rPr sz="2800"/>
              <a:t>Title</a:t>
            </a:r>
          </a:p>
          <a:p>
            <a:pPr marL="514350" indent="-514350">
              <a:buFont typeface="+mj-lt"/>
              <a:buChar char="•"/>
              <a:defRPr sz="2800"/>
            </a:pPr>
            <a:r>
              <a:t>​</a:t>
            </a:r>
            <a:r>
              <a:rPr sz="2800"/>
              <a:t>Labels on Axes</a:t>
            </a:r>
          </a:p>
          <a:p>
            <a:pPr marL="514350" indent="-514350">
              <a:buFont typeface="+mj-lt"/>
              <a:buChar char="•"/>
              <a:defRPr sz="2800"/>
            </a:pPr>
            <a:r>
              <a:t>​</a:t>
            </a:r>
            <a:r>
              <a:rPr sz="2800"/>
              <a:t>Source</a:t>
            </a:r>
          </a:p>
          <a:p>
            <a:pPr marL="514350" indent="-514350">
              <a:buFont typeface="+mj-lt"/>
              <a:buChar char="•"/>
              <a:defRPr sz="2800"/>
            </a:pPr>
            <a:r>
              <a:t>​</a:t>
            </a:r>
            <a:r>
              <a:rPr sz="2800"/>
              <a:t>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2.2.3: Creating a Pareto Chart</a:t>
            </a:r>
          </a:p>
        </p:txBody>
      </p:sp>
      <p:sp>
        <p:nvSpPr>
          <p:cNvPr id="3" name="Text Placeholder 2"/>
          <p:cNvSpPr>
            <a:spLocks noGrp="1"/>
          </p:cNvSpPr>
          <p:nvPr>
            <p:ph type="body" sz="quarter" idx="10"/>
          </p:nvPr>
        </p:nvSpPr>
        <p:spPr/>
        <p:txBody>
          <a:bodyPr>
            <a:normAutofit/>
          </a:bodyPr>
          <a:lstStyle/>
          <a:p>
            <a:r>
              <a:rPr sz="2800"/>
              <a:t>Create a Pareto chart, if appropriate, for the following data.</a:t>
            </a:r>
          </a:p>
        </p:txBody>
      </p:sp>
      <p:graphicFrame>
        <p:nvGraphicFramePr>
          <p:cNvPr id="4" name="Table Placeholder 2">
            <a:extLst>
              <a:ext uri="{FF2B5EF4-FFF2-40B4-BE49-F238E27FC236}">
                <a16:creationId xmlns:a16="http://schemas.microsoft.com/office/drawing/2014/main" id="{2D19807A-A529-45BF-BE42-955FD255D010}"/>
              </a:ext>
            </a:extLst>
          </p:cNvPr>
          <p:cNvGraphicFramePr>
            <a:graphicFrameLocks/>
          </p:cNvGraphicFramePr>
          <p:nvPr>
            <p:extLst>
              <p:ext uri="{D42A27DB-BD31-4B8C-83A1-F6EECF244321}">
                <p14:modId xmlns:p14="http://schemas.microsoft.com/office/powerpoint/2010/main" val="3271327415"/>
              </p:ext>
            </p:extLst>
          </p:nvPr>
        </p:nvGraphicFramePr>
        <p:xfrm>
          <a:off x="492154" y="2131060"/>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Fundraising Results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Number of Fundraiser Items Sold</a:t>
                      </a:r>
                    </a:p>
                  </a:txBody>
                  <a:tcPr/>
                </a:tc>
                <a:extLst>
                  <a:ext uri="{0D108BD9-81ED-4DB2-BD59-A6C34878D82A}">
                    <a16:rowId xmlns:a16="http://schemas.microsoft.com/office/drawing/2014/main" val="10001"/>
                  </a:ext>
                </a:extLst>
              </a:tr>
              <a:tr h="370840">
                <a:tc>
                  <a:txBody>
                    <a:bodyPr/>
                    <a:lstStyle/>
                    <a:p>
                      <a:pPr algn="ctr">
                        <a:defRPr sz="1800"/>
                      </a:pPr>
                      <a:r>
                        <a:t>Ms. Boyd's class</a:t>
                      </a:r>
                    </a:p>
                  </a:txBody>
                  <a:tcPr/>
                </a:tc>
                <a:tc>
                  <a:txBody>
                    <a:bodyPr/>
                    <a:lstStyle/>
                    <a:p>
                      <a:pPr algn="ctr"/>
                      <a:r>
                        <a:rPr sz="1800">
                          <a:latin typeface="Cambria Math"/>
                        </a:rPr>
                        <a:t>200</a:t>
                      </a:r>
                    </a:p>
                  </a:txBody>
                  <a:tcPr/>
                </a:tc>
                <a:extLst>
                  <a:ext uri="{0D108BD9-81ED-4DB2-BD59-A6C34878D82A}">
                    <a16:rowId xmlns:a16="http://schemas.microsoft.com/office/drawing/2014/main" val="10002"/>
                  </a:ext>
                </a:extLst>
              </a:tr>
              <a:tr h="370840">
                <a:tc>
                  <a:txBody>
                    <a:bodyPr/>
                    <a:lstStyle/>
                    <a:p>
                      <a:pPr algn="ctr">
                        <a:defRPr sz="1800"/>
                      </a:pPr>
                      <a:r>
                        <a:t>Ms. Willard's class</a:t>
                      </a:r>
                    </a:p>
                  </a:txBody>
                  <a:tcPr/>
                </a:tc>
                <a:tc>
                  <a:txBody>
                    <a:bodyPr/>
                    <a:lstStyle/>
                    <a:p>
                      <a:pPr algn="ctr"/>
                      <a:r>
                        <a:rPr sz="1800">
                          <a:latin typeface="Cambria Math"/>
                        </a:rPr>
                        <a:t>157</a:t>
                      </a:r>
                    </a:p>
                  </a:txBody>
                  <a:tcPr/>
                </a:tc>
                <a:extLst>
                  <a:ext uri="{0D108BD9-81ED-4DB2-BD59-A6C34878D82A}">
                    <a16:rowId xmlns:a16="http://schemas.microsoft.com/office/drawing/2014/main" val="10003"/>
                  </a:ext>
                </a:extLst>
              </a:tr>
              <a:tr h="370840">
                <a:tc>
                  <a:txBody>
                    <a:bodyPr/>
                    <a:lstStyle/>
                    <a:p>
                      <a:pPr algn="ctr">
                        <a:defRPr sz="1800"/>
                      </a:pPr>
                      <a:r>
                        <a:t>Mr. Smith's class</a:t>
                      </a:r>
                    </a:p>
                  </a:txBody>
                  <a:tcPr/>
                </a:tc>
                <a:tc>
                  <a:txBody>
                    <a:bodyPr/>
                    <a:lstStyle/>
                    <a:p>
                      <a:pPr algn="ctr"/>
                      <a:r>
                        <a:rPr sz="1800">
                          <a:latin typeface="Cambria Math"/>
                        </a:rPr>
                        <a:t>176</a:t>
                      </a:r>
                    </a:p>
                  </a:txBody>
                  <a:tcPr/>
                </a:tc>
                <a:extLst>
                  <a:ext uri="{0D108BD9-81ED-4DB2-BD59-A6C34878D82A}">
                    <a16:rowId xmlns:a16="http://schemas.microsoft.com/office/drawing/2014/main" val="10004"/>
                  </a:ext>
                </a:extLst>
              </a:tr>
              <a:tr h="370840">
                <a:tc>
                  <a:txBody>
                    <a:bodyPr/>
                    <a:lstStyle/>
                    <a:p>
                      <a:pPr algn="ctr">
                        <a:defRPr sz="1800"/>
                      </a:pPr>
                      <a:r>
                        <a:t>Mr. Carter's class</a:t>
                      </a:r>
                    </a:p>
                  </a:txBody>
                  <a:tcPr/>
                </a:tc>
                <a:tc>
                  <a:txBody>
                    <a:bodyPr/>
                    <a:lstStyle/>
                    <a:p>
                      <a:pPr algn="ctr"/>
                      <a:r>
                        <a:rPr sz="1800">
                          <a:latin typeface="Cambria Math"/>
                        </a:rPr>
                        <a:t>181</a:t>
                      </a:r>
                    </a:p>
                  </a:txBody>
                  <a:tcPr/>
                </a:tc>
                <a:extLst>
                  <a:ext uri="{0D108BD9-81ED-4DB2-BD59-A6C34878D82A}">
                    <a16:rowId xmlns:a16="http://schemas.microsoft.com/office/drawing/2014/main" val="10005"/>
                  </a:ext>
                </a:extLst>
              </a:tr>
              <a:tr h="370840">
                <a:tc>
                  <a:txBody>
                    <a:bodyPr/>
                    <a:lstStyle/>
                    <a:p>
                      <a:pPr algn="ctr">
                        <a:defRPr sz="1800"/>
                      </a:pPr>
                      <a:r>
                        <a:rPr dirty="0"/>
                        <a:t>Ms. Meredith's class</a:t>
                      </a:r>
                    </a:p>
                  </a:txBody>
                  <a:tcPr/>
                </a:tc>
                <a:tc>
                  <a:txBody>
                    <a:bodyPr/>
                    <a:lstStyle/>
                    <a:p>
                      <a:pPr algn="ctr"/>
                      <a:r>
                        <a:rPr sz="1800" dirty="0">
                          <a:latin typeface="Cambria Math"/>
                        </a:rPr>
                        <a:t>143</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2.2.3: Creating a Pareto Chart (cont.)</a:t>
            </a:r>
          </a:p>
        </p:txBody>
      </p:sp>
      <p:sp>
        <p:nvSpPr>
          <p:cNvPr id="3" name="Text Placeholder 2"/>
          <p:cNvSpPr>
            <a:spLocks noGrp="1"/>
          </p:cNvSpPr>
          <p:nvPr>
            <p:ph type="body" sz="quarter" idx="10"/>
          </p:nvPr>
        </p:nvSpPr>
        <p:spPr/>
        <p:txBody>
          <a:bodyPr>
            <a:normAutofit/>
          </a:bodyPr>
          <a:lstStyle/>
          <a:p>
            <a:r>
              <a:rPr sz="2800" b="1"/>
              <a:t>Solution</a:t>
            </a:r>
          </a:p>
          <a:p>
            <a:r>
              <a:rPr sz="2800"/>
              <a:t>The data are nominal; therefore, it would be appropriate to create a Pareto chart from these data. Begin by rearranging the data from the largest frequency to the smallest frequency.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2.2.3: Creating a Pareto Chart (cont.)</a:t>
            </a:r>
          </a:p>
        </p:txBody>
      </p:sp>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Ordered Fundraising Results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Class</a:t>
                      </a:r>
                    </a:p>
                  </a:txBody>
                  <a:tcPr/>
                </a:tc>
                <a:tc>
                  <a:txBody>
                    <a:bodyPr/>
                    <a:lstStyle/>
                    <a:p>
                      <a:pPr algn="ctr">
                        <a:defRPr sz="1800" b="1"/>
                      </a:pPr>
                      <a:r>
                        <a:t>Number of Fundraiser Items Sold</a:t>
                      </a:r>
                    </a:p>
                  </a:txBody>
                  <a:tcPr/>
                </a:tc>
                <a:extLst>
                  <a:ext uri="{0D108BD9-81ED-4DB2-BD59-A6C34878D82A}">
                    <a16:rowId xmlns:a16="http://schemas.microsoft.com/office/drawing/2014/main" val="10001"/>
                  </a:ext>
                </a:extLst>
              </a:tr>
              <a:tr h="370840">
                <a:tc>
                  <a:txBody>
                    <a:bodyPr/>
                    <a:lstStyle/>
                    <a:p>
                      <a:pPr algn="ctr">
                        <a:defRPr sz="1800"/>
                      </a:pPr>
                      <a:r>
                        <a:t>Ms. Boyd's class</a:t>
                      </a:r>
                    </a:p>
                  </a:txBody>
                  <a:tcPr/>
                </a:tc>
                <a:tc>
                  <a:txBody>
                    <a:bodyPr/>
                    <a:lstStyle/>
                    <a:p>
                      <a:pPr algn="ctr"/>
                      <a:r>
                        <a:rPr sz="1800">
                          <a:latin typeface="Cambria Math"/>
                        </a:rPr>
                        <a:t>200</a:t>
                      </a:r>
                    </a:p>
                  </a:txBody>
                  <a:tcPr/>
                </a:tc>
                <a:extLst>
                  <a:ext uri="{0D108BD9-81ED-4DB2-BD59-A6C34878D82A}">
                    <a16:rowId xmlns:a16="http://schemas.microsoft.com/office/drawing/2014/main" val="10002"/>
                  </a:ext>
                </a:extLst>
              </a:tr>
              <a:tr h="370840">
                <a:tc>
                  <a:txBody>
                    <a:bodyPr/>
                    <a:lstStyle/>
                    <a:p>
                      <a:pPr algn="ctr">
                        <a:defRPr sz="1800"/>
                      </a:pPr>
                      <a:r>
                        <a:t>Mr. Carter's class</a:t>
                      </a:r>
                    </a:p>
                  </a:txBody>
                  <a:tcPr/>
                </a:tc>
                <a:tc>
                  <a:txBody>
                    <a:bodyPr/>
                    <a:lstStyle/>
                    <a:p>
                      <a:pPr algn="ctr"/>
                      <a:r>
                        <a:rPr sz="1800">
                          <a:latin typeface="Cambria Math"/>
                        </a:rPr>
                        <a:t>181</a:t>
                      </a:r>
                    </a:p>
                  </a:txBody>
                  <a:tcPr/>
                </a:tc>
                <a:extLst>
                  <a:ext uri="{0D108BD9-81ED-4DB2-BD59-A6C34878D82A}">
                    <a16:rowId xmlns:a16="http://schemas.microsoft.com/office/drawing/2014/main" val="10003"/>
                  </a:ext>
                </a:extLst>
              </a:tr>
              <a:tr h="370840">
                <a:tc>
                  <a:txBody>
                    <a:bodyPr/>
                    <a:lstStyle/>
                    <a:p>
                      <a:pPr algn="ctr">
                        <a:defRPr sz="1800"/>
                      </a:pPr>
                      <a:r>
                        <a:t>Mr. Smith's class</a:t>
                      </a:r>
                    </a:p>
                  </a:txBody>
                  <a:tcPr/>
                </a:tc>
                <a:tc>
                  <a:txBody>
                    <a:bodyPr/>
                    <a:lstStyle/>
                    <a:p>
                      <a:pPr algn="ctr"/>
                      <a:r>
                        <a:rPr sz="1800">
                          <a:latin typeface="Cambria Math"/>
                        </a:rPr>
                        <a:t>176</a:t>
                      </a:r>
                    </a:p>
                  </a:txBody>
                  <a:tcPr/>
                </a:tc>
                <a:extLst>
                  <a:ext uri="{0D108BD9-81ED-4DB2-BD59-A6C34878D82A}">
                    <a16:rowId xmlns:a16="http://schemas.microsoft.com/office/drawing/2014/main" val="10004"/>
                  </a:ext>
                </a:extLst>
              </a:tr>
              <a:tr h="370840">
                <a:tc>
                  <a:txBody>
                    <a:bodyPr/>
                    <a:lstStyle/>
                    <a:p>
                      <a:pPr algn="ctr">
                        <a:defRPr sz="1800"/>
                      </a:pPr>
                      <a:r>
                        <a:t>Ms. Willard's class</a:t>
                      </a:r>
                    </a:p>
                  </a:txBody>
                  <a:tcPr/>
                </a:tc>
                <a:tc>
                  <a:txBody>
                    <a:bodyPr/>
                    <a:lstStyle/>
                    <a:p>
                      <a:pPr algn="ctr"/>
                      <a:r>
                        <a:rPr sz="1800">
                          <a:latin typeface="Cambria Math"/>
                        </a:rPr>
                        <a:t>157</a:t>
                      </a:r>
                    </a:p>
                  </a:txBody>
                  <a:tcPr/>
                </a:tc>
                <a:extLst>
                  <a:ext uri="{0D108BD9-81ED-4DB2-BD59-A6C34878D82A}">
                    <a16:rowId xmlns:a16="http://schemas.microsoft.com/office/drawing/2014/main" val="10005"/>
                  </a:ext>
                </a:extLst>
              </a:tr>
              <a:tr h="370840">
                <a:tc>
                  <a:txBody>
                    <a:bodyPr/>
                    <a:lstStyle/>
                    <a:p>
                      <a:pPr algn="ctr">
                        <a:defRPr sz="1800"/>
                      </a:pPr>
                      <a:r>
                        <a:t>Ms. Meredith's class</a:t>
                      </a:r>
                    </a:p>
                  </a:txBody>
                  <a:tcPr/>
                </a:tc>
                <a:tc>
                  <a:txBody>
                    <a:bodyPr/>
                    <a:lstStyle/>
                    <a:p>
                      <a:pPr algn="ctr"/>
                      <a:r>
                        <a:rPr sz="1800">
                          <a:latin typeface="Cambria Math"/>
                        </a:rPr>
                        <a:t>143</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2.2.3: Creating a Pareto Chart (cont.)</a:t>
            </a:r>
          </a:p>
        </p:txBody>
      </p:sp>
      <p:sp>
        <p:nvSpPr>
          <p:cNvPr id="3" name="Text Placeholder 2"/>
          <p:cNvSpPr>
            <a:spLocks noGrp="1"/>
          </p:cNvSpPr>
          <p:nvPr>
            <p:ph type="body" sz="quarter" idx="10"/>
          </p:nvPr>
        </p:nvSpPr>
        <p:spPr/>
        <p:txBody>
          <a:bodyPr>
            <a:normAutofit/>
          </a:bodyPr>
          <a:lstStyle/>
          <a:p>
            <a:r>
              <a:rPr sz="2800"/>
              <a:t>Next, create a bar graph of the ordered data. The resulting Pareto chart is shown.</a:t>
            </a:r>
          </a:p>
        </p:txBody>
      </p:sp>
      <p:pic>
        <p:nvPicPr>
          <p:cNvPr id="4" name="Content Placeholder 4">
            <a:extLst>
              <a:ext uri="{FF2B5EF4-FFF2-40B4-BE49-F238E27FC236}">
                <a16:creationId xmlns:a16="http://schemas.microsoft.com/office/drawing/2014/main" id="{3760A4F8-95CB-4E9B-AEF7-F5FD42F438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19200" y="2272812"/>
            <a:ext cx="6057900" cy="372354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a:t>For instructions on how to create a Pareto chart in Excel, Minitab, or other technologies, please visit </a:t>
            </a:r>
            <a:r>
              <a:rPr sz="2800" b="1"/>
              <a:t>stat.hawkeslearning.com</a:t>
            </a:r>
            <a:r>
              <a:rPr sz="2800"/>
              <a:t> and navigate to </a:t>
            </a:r>
            <a:r>
              <a:rPr sz="2800" b="1"/>
              <a:t>Technology Instructions &gt; Graphs &gt; Pareto Chart</a:t>
            </a:r>
            <a:r>
              <a:rPr sz="280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2.2.4: Creating a Side-by-Side Bar Graph</a:t>
            </a:r>
          </a:p>
        </p:txBody>
      </p:sp>
      <p:sp>
        <p:nvSpPr>
          <p:cNvPr id="3" name="Text Placeholder 2"/>
          <p:cNvSpPr>
            <a:spLocks noGrp="1"/>
          </p:cNvSpPr>
          <p:nvPr>
            <p:ph type="body" sz="quarter" idx="10"/>
          </p:nvPr>
        </p:nvSpPr>
        <p:spPr/>
        <p:txBody>
          <a:bodyPr>
            <a:normAutofit/>
          </a:bodyPr>
          <a:lstStyle/>
          <a:p>
            <a:r>
              <a:rPr sz="2800"/>
              <a:t>Create a side-by-side bar graph of the following data describing the distribution of housing types for two different samples of students. Based on the graph, what can you conclude about the differences in housing choices between freshmen and sophomores at this college?</a:t>
            </a:r>
          </a:p>
        </p:txBody>
      </p:sp>
      <p:graphicFrame>
        <p:nvGraphicFramePr>
          <p:cNvPr id="4" name="Table Placeholder 2">
            <a:extLst>
              <a:ext uri="{FF2B5EF4-FFF2-40B4-BE49-F238E27FC236}">
                <a16:creationId xmlns:a16="http://schemas.microsoft.com/office/drawing/2014/main" id="{7DFA0CCA-3A12-4CEC-B81D-F7EC3492B620}"/>
              </a:ext>
            </a:extLst>
          </p:cNvPr>
          <p:cNvGraphicFramePr>
            <a:graphicFrameLocks/>
          </p:cNvGraphicFramePr>
          <p:nvPr>
            <p:extLst>
              <p:ext uri="{D42A27DB-BD31-4B8C-83A1-F6EECF244321}">
                <p14:modId xmlns:p14="http://schemas.microsoft.com/office/powerpoint/2010/main" val="4272910655"/>
              </p:ext>
            </p:extLst>
          </p:nvPr>
        </p:nvGraphicFramePr>
        <p:xfrm>
          <a:off x="381000" y="3616677"/>
          <a:ext cx="8229600" cy="2362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31281">
                <a:tc gridSpan="3">
                  <a:txBody>
                    <a:bodyPr/>
                    <a:lstStyle/>
                    <a:p>
                      <a:pPr algn="ctr">
                        <a:defRPr sz="1800" b="1"/>
                      </a:pPr>
                      <a:r>
                        <a:rPr sz="1700" dirty="0"/>
                        <a:t>Housing Types for Two Samples of Students</a:t>
                      </a:r>
                    </a:p>
                  </a:txBody>
                  <a:tcPr anchor="ct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571800">
                <a:tc>
                  <a:txBody>
                    <a:bodyPr/>
                    <a:lstStyle/>
                    <a:p>
                      <a:pPr algn="ctr">
                        <a:defRPr sz="1800" b="1"/>
                      </a:pPr>
                      <a:r>
                        <a:rPr sz="1700"/>
                        <a:t>Type of Housing</a:t>
                      </a:r>
                    </a:p>
                  </a:txBody>
                  <a:tcPr anchor="ctr"/>
                </a:tc>
                <a:tc>
                  <a:txBody>
                    <a:bodyPr/>
                    <a:lstStyle/>
                    <a:p>
                      <a:pPr algn="ctr">
                        <a:defRPr sz="1800" b="1"/>
                      </a:pPr>
                      <a:r>
                        <a:rPr sz="1700"/>
                        <a:t>Number of Students Freshmen</a:t>
                      </a:r>
                    </a:p>
                  </a:txBody>
                  <a:tcPr anchor="ctr"/>
                </a:tc>
                <a:tc>
                  <a:txBody>
                    <a:bodyPr/>
                    <a:lstStyle/>
                    <a:p>
                      <a:pPr algn="ctr">
                        <a:defRPr sz="1800" b="1"/>
                      </a:pPr>
                      <a:r>
                        <a:rPr sz="1700" dirty="0"/>
                        <a:t>Number of Students Sophomores</a:t>
                      </a:r>
                    </a:p>
                  </a:txBody>
                  <a:tcPr anchor="ctr"/>
                </a:tc>
                <a:extLst>
                  <a:ext uri="{0D108BD9-81ED-4DB2-BD59-A6C34878D82A}">
                    <a16:rowId xmlns:a16="http://schemas.microsoft.com/office/drawing/2014/main" val="10001"/>
                  </a:ext>
                </a:extLst>
              </a:tr>
              <a:tr h="331281">
                <a:tc>
                  <a:txBody>
                    <a:bodyPr/>
                    <a:lstStyle/>
                    <a:p>
                      <a:pPr algn="ctr">
                        <a:defRPr sz="1800"/>
                      </a:pPr>
                      <a:r>
                        <a:rPr sz="1700"/>
                        <a:t>Apartment</a:t>
                      </a:r>
                    </a:p>
                  </a:txBody>
                  <a:tcPr anchor="ctr"/>
                </a:tc>
                <a:tc>
                  <a:txBody>
                    <a:bodyPr/>
                    <a:lstStyle/>
                    <a:p>
                      <a:pPr algn="ctr"/>
                      <a:r>
                        <a:rPr sz="1700">
                          <a:latin typeface="Cambria Math"/>
                        </a:rPr>
                        <a:t>13</a:t>
                      </a:r>
                    </a:p>
                  </a:txBody>
                  <a:tcPr anchor="ctr"/>
                </a:tc>
                <a:tc>
                  <a:txBody>
                    <a:bodyPr/>
                    <a:lstStyle/>
                    <a:p>
                      <a:pPr algn="ctr"/>
                      <a:r>
                        <a:rPr sz="1700">
                          <a:latin typeface="Cambria Math"/>
                        </a:rPr>
                        <a:t>20</a:t>
                      </a:r>
                    </a:p>
                  </a:txBody>
                  <a:tcPr anchor="ctr"/>
                </a:tc>
                <a:extLst>
                  <a:ext uri="{0D108BD9-81ED-4DB2-BD59-A6C34878D82A}">
                    <a16:rowId xmlns:a16="http://schemas.microsoft.com/office/drawing/2014/main" val="10002"/>
                  </a:ext>
                </a:extLst>
              </a:tr>
              <a:tr h="331281">
                <a:tc>
                  <a:txBody>
                    <a:bodyPr/>
                    <a:lstStyle/>
                    <a:p>
                      <a:pPr algn="ctr">
                        <a:defRPr sz="1800"/>
                      </a:pPr>
                      <a:r>
                        <a:rPr sz="1700"/>
                        <a:t>Dorm</a:t>
                      </a:r>
                    </a:p>
                  </a:txBody>
                  <a:tcPr anchor="ctr"/>
                </a:tc>
                <a:tc>
                  <a:txBody>
                    <a:bodyPr/>
                    <a:lstStyle/>
                    <a:p>
                      <a:pPr algn="ctr"/>
                      <a:r>
                        <a:rPr sz="1700">
                          <a:latin typeface="Cambria Math"/>
                        </a:rPr>
                        <a:t>24</a:t>
                      </a:r>
                    </a:p>
                  </a:txBody>
                  <a:tcPr anchor="ctr"/>
                </a:tc>
                <a:tc>
                  <a:txBody>
                    <a:bodyPr/>
                    <a:lstStyle/>
                    <a:p>
                      <a:pPr algn="ctr"/>
                      <a:r>
                        <a:rPr sz="1700">
                          <a:latin typeface="Cambria Math"/>
                        </a:rPr>
                        <a:t>15</a:t>
                      </a:r>
                    </a:p>
                  </a:txBody>
                  <a:tcPr anchor="ctr"/>
                </a:tc>
                <a:extLst>
                  <a:ext uri="{0D108BD9-81ED-4DB2-BD59-A6C34878D82A}">
                    <a16:rowId xmlns:a16="http://schemas.microsoft.com/office/drawing/2014/main" val="10003"/>
                  </a:ext>
                </a:extLst>
              </a:tr>
              <a:tr h="331281">
                <a:tc>
                  <a:txBody>
                    <a:bodyPr/>
                    <a:lstStyle/>
                    <a:p>
                      <a:pPr algn="ctr">
                        <a:defRPr sz="1800"/>
                      </a:pPr>
                      <a:r>
                        <a:rPr sz="1700"/>
                        <a:t>House</a:t>
                      </a:r>
                    </a:p>
                  </a:txBody>
                  <a:tcPr anchor="ctr"/>
                </a:tc>
                <a:tc>
                  <a:txBody>
                    <a:bodyPr/>
                    <a:lstStyle/>
                    <a:p>
                      <a:pPr algn="ctr"/>
                      <a:r>
                        <a:rPr sz="1700" dirty="0">
                          <a:latin typeface="Cambria Math"/>
                        </a:rPr>
                        <a:t>6</a:t>
                      </a:r>
                    </a:p>
                  </a:txBody>
                  <a:tcPr anchor="ctr"/>
                </a:tc>
                <a:tc>
                  <a:txBody>
                    <a:bodyPr/>
                    <a:lstStyle/>
                    <a:p>
                      <a:pPr algn="ctr"/>
                      <a:r>
                        <a:rPr sz="1700">
                          <a:latin typeface="Cambria Math"/>
                        </a:rPr>
                        <a:t>9</a:t>
                      </a:r>
                    </a:p>
                  </a:txBody>
                  <a:tcPr anchor="ctr"/>
                </a:tc>
                <a:extLst>
                  <a:ext uri="{0D108BD9-81ED-4DB2-BD59-A6C34878D82A}">
                    <a16:rowId xmlns:a16="http://schemas.microsoft.com/office/drawing/2014/main" val="10004"/>
                  </a:ext>
                </a:extLst>
              </a:tr>
              <a:tr h="331281">
                <a:tc>
                  <a:txBody>
                    <a:bodyPr/>
                    <a:lstStyle/>
                    <a:p>
                      <a:pPr algn="ctr">
                        <a:defRPr sz="1800"/>
                      </a:pPr>
                      <a:r>
                        <a:rPr sz="1700"/>
                        <a:t>Sorority/Fraternity House</a:t>
                      </a:r>
                    </a:p>
                  </a:txBody>
                  <a:tcPr anchor="ctr"/>
                </a:tc>
                <a:tc>
                  <a:txBody>
                    <a:bodyPr/>
                    <a:lstStyle/>
                    <a:p>
                      <a:pPr algn="ctr"/>
                      <a:r>
                        <a:rPr sz="1700">
                          <a:latin typeface="Cambria Math"/>
                        </a:rPr>
                        <a:t>7</a:t>
                      </a:r>
                    </a:p>
                  </a:txBody>
                  <a:tcPr anchor="ctr"/>
                </a:tc>
                <a:tc>
                  <a:txBody>
                    <a:bodyPr/>
                    <a:lstStyle/>
                    <a:p>
                      <a:pPr algn="ctr"/>
                      <a:r>
                        <a:rPr sz="1700" dirty="0">
                          <a:latin typeface="Cambria Math"/>
                        </a:rPr>
                        <a:t>5</a:t>
                      </a: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2.2.4: Creating a Side-by-Side Bar Graph (cont.)</a:t>
            </a:r>
          </a:p>
        </p:txBody>
      </p:sp>
      <p:sp>
        <p:nvSpPr>
          <p:cNvPr id="3" name="Text Placeholder 2"/>
          <p:cNvSpPr>
            <a:spLocks noGrp="1"/>
          </p:cNvSpPr>
          <p:nvPr>
            <p:ph type="body" sz="quarter" idx="10"/>
          </p:nvPr>
        </p:nvSpPr>
        <p:spPr/>
        <p:txBody>
          <a:bodyPr>
            <a:normAutofit/>
          </a:bodyPr>
          <a:lstStyle/>
          <a:p>
            <a:r>
              <a:rPr sz="2800" b="1"/>
              <a:t>Solution</a:t>
            </a:r>
          </a:p>
          <a:p>
            <a:r>
              <a:rPr sz="2800"/>
              <a:t>A side-by-side bar graph is created in the same way as we created the bar graphs before. However, instead of there being only one bar drawn over each category, there are two bars — one for each sample of students. Let's color the bars representing freshmen green and the bars representing sophomores blue, as noted in the legend.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2.2.4: Creating a Side-by-Side Bar Graph (cont.)</a:t>
            </a:r>
          </a:p>
        </p:txBody>
      </p:sp>
      <p:pic>
        <p:nvPicPr>
          <p:cNvPr id="5" name="Content Placeholder 4">
            <a:extLst>
              <a:ext uri="{FF2B5EF4-FFF2-40B4-BE49-F238E27FC236}">
                <a16:creationId xmlns:a16="http://schemas.microsoft.com/office/drawing/2014/main" id="{E0443267-3D4A-4A8F-ABF1-E9F40B6EA2D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1075" y="1905000"/>
            <a:ext cx="7181850" cy="400526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2.2.4: Creating a Side-by-Side Bar Graph (cont.)</a:t>
            </a:r>
          </a:p>
        </p:txBody>
      </p:sp>
      <p:sp>
        <p:nvSpPr>
          <p:cNvPr id="3" name="Text Placeholder 2"/>
          <p:cNvSpPr>
            <a:spLocks noGrp="1"/>
          </p:cNvSpPr>
          <p:nvPr>
            <p:ph type="body" sz="quarter" idx="10"/>
          </p:nvPr>
        </p:nvSpPr>
        <p:spPr/>
        <p:txBody>
          <a:bodyPr>
            <a:normAutofit/>
          </a:bodyPr>
          <a:lstStyle/>
          <a:p>
            <a:r>
              <a:rPr sz="2800"/>
              <a:t>There is not a single right conclusion about the difference in housing choices, however, it is possible to correctly interpret a graph and to incorrectly interpret a graph. One possible response based on this graph of housing characteristics would be that more freshmen live in the dorm than sophomores. Did you make any other conclusions?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Side-By-Side Bar Graph &amp; Stacked Bar Graph</a:t>
            </a:r>
          </a:p>
        </p:txBody>
      </p:sp>
      <p:sp>
        <p:nvSpPr>
          <p:cNvPr id="3" name="Text Placeholder 2"/>
          <p:cNvSpPr>
            <a:spLocks noGrp="1"/>
          </p:cNvSpPr>
          <p:nvPr>
            <p:ph type="body" sz="quarter" idx="10"/>
          </p:nvPr>
        </p:nvSpPr>
        <p:spPr>
          <a:xfrm>
            <a:off x="457200" y="1082078"/>
            <a:ext cx="8229600" cy="3947122"/>
          </a:xfrm>
        </p:spPr>
        <p:txBody>
          <a:bodyPr>
            <a:normAutofit/>
          </a:bodyPr>
          <a:lstStyle/>
          <a:p>
            <a:pPr algn="ctr">
              <a:defRPr sz="2800" b="1"/>
            </a:pPr>
            <a:r>
              <a:t>Definition</a:t>
            </a:r>
          </a:p>
          <a:p>
            <a:r>
              <a:rPr sz="2800"/>
              <a:t>A </a:t>
            </a:r>
            <a:r>
              <a:rPr sz="2800" b="1"/>
              <a:t>side-by-side bar graph</a:t>
            </a:r>
            <a:r>
              <a:rPr sz="2800"/>
              <a:t> is a type of bar graph in which multiple samples of data are displayed </a:t>
            </a:r>
            <a:r>
              <a:rPr sz="2800" b="1"/>
              <a:t>side-by-side</a:t>
            </a:r>
            <a:r>
              <a:rPr sz="2800"/>
              <a:t> for each category within the same graph.</a:t>
            </a:r>
          </a:p>
          <a:p>
            <a:r>
              <a:rPr sz="2800"/>
              <a:t>A </a:t>
            </a:r>
            <a:r>
              <a:rPr sz="2800" b="1"/>
              <a:t>stacked bar graph</a:t>
            </a:r>
            <a:r>
              <a:rPr sz="2800"/>
              <a:t> is a type of bar graph in which multiple samples of data are displayed </a:t>
            </a:r>
            <a:r>
              <a:rPr sz="2800" b="1"/>
              <a:t>stacked</a:t>
            </a:r>
            <a:r>
              <a:rPr sz="2800"/>
              <a:t> on top of each other for each category within the same graph.</a:t>
            </a:r>
          </a:p>
          <a:p>
            <a:r>
              <a:rPr sz="2800"/>
              <a:t>Note: A legend is essential for these types of bar graphs</a:t>
            </a:r>
          </a:p>
          <a:p>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 &amp; Legend</a:t>
            </a:r>
          </a:p>
        </p:txBody>
      </p:sp>
      <p:sp>
        <p:nvSpPr>
          <p:cNvPr id="3" name="Text Placeholder 2"/>
          <p:cNvSpPr>
            <a:spLocks noGrp="1"/>
          </p:cNvSpPr>
          <p:nvPr>
            <p:ph type="body" sz="quarter" idx="10"/>
          </p:nvPr>
        </p:nvSpPr>
        <p:spPr>
          <a:xfrm>
            <a:off x="457200" y="1082078"/>
            <a:ext cx="8229600" cy="2575522"/>
          </a:xfrm>
        </p:spPr>
        <p:txBody>
          <a:bodyPr>
            <a:normAutofit/>
          </a:bodyPr>
          <a:lstStyle/>
          <a:p>
            <a:pPr algn="ctr">
              <a:defRPr sz="2800" b="1"/>
            </a:pPr>
            <a:r>
              <a:t>Definition</a:t>
            </a:r>
          </a:p>
          <a:p>
            <a:r>
              <a:rPr sz="2800"/>
              <a:t>A </a:t>
            </a:r>
            <a:r>
              <a:rPr sz="2800" b="1"/>
              <a:t>graph</a:t>
            </a:r>
            <a:r>
              <a:rPr sz="2800"/>
              <a:t> is a picture of the data that allows us to view patterns at a glance.</a:t>
            </a:r>
          </a:p>
          <a:p>
            <a:r>
              <a:rPr sz="2800"/>
              <a:t>A </a:t>
            </a:r>
            <a:r>
              <a:rPr sz="2800" b="1"/>
              <a:t>legend</a:t>
            </a:r>
            <a:r>
              <a:rPr sz="2800"/>
              <a:t> is a description of how each different data category is identified in the graph.</a:t>
            </a:r>
          </a:p>
          <a:p>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2.2.5: Creating a Stacked Bar Graph</a:t>
            </a:r>
          </a:p>
        </p:txBody>
      </p:sp>
      <p:sp>
        <p:nvSpPr>
          <p:cNvPr id="3" name="Text Placeholder 2"/>
          <p:cNvSpPr>
            <a:spLocks noGrp="1"/>
          </p:cNvSpPr>
          <p:nvPr>
            <p:ph type="body" sz="quarter" idx="10"/>
          </p:nvPr>
        </p:nvSpPr>
        <p:spPr/>
        <p:txBody>
          <a:bodyPr>
            <a:normAutofit/>
          </a:bodyPr>
          <a:lstStyle/>
          <a:p>
            <a:r>
              <a:rPr sz="2800"/>
              <a:t>Create a stacked bar graph for the data in the table below. What can you see from this graph that was not as obvious in the graph from the previous example?</a:t>
            </a:r>
          </a:p>
        </p:txBody>
      </p:sp>
      <p:graphicFrame>
        <p:nvGraphicFramePr>
          <p:cNvPr id="4" name="Table Placeholder 2">
            <a:extLst>
              <a:ext uri="{FF2B5EF4-FFF2-40B4-BE49-F238E27FC236}">
                <a16:creationId xmlns:a16="http://schemas.microsoft.com/office/drawing/2014/main" id="{9A727501-21BC-42BB-9F30-3078CE40BC9B}"/>
              </a:ext>
            </a:extLst>
          </p:cNvPr>
          <p:cNvGraphicFramePr>
            <a:graphicFrameLocks/>
          </p:cNvGraphicFramePr>
          <p:nvPr>
            <p:extLst>
              <p:ext uri="{D42A27DB-BD31-4B8C-83A1-F6EECF244321}">
                <p14:modId xmlns:p14="http://schemas.microsoft.com/office/powerpoint/2010/main" val="1537896435"/>
              </p:ext>
            </p:extLst>
          </p:nvPr>
        </p:nvGraphicFramePr>
        <p:xfrm>
          <a:off x="457200" y="2514600"/>
          <a:ext cx="8229600" cy="222504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Housing Types for Two Samples of Students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Type of Housing</a:t>
                      </a:r>
                    </a:p>
                  </a:txBody>
                  <a:tcPr/>
                </a:tc>
                <a:tc>
                  <a:txBody>
                    <a:bodyPr/>
                    <a:lstStyle/>
                    <a:p>
                      <a:pPr algn="ctr">
                        <a:defRPr sz="1800" b="1"/>
                      </a:pPr>
                      <a:r>
                        <a:t>Number of Freshmen</a:t>
                      </a:r>
                    </a:p>
                  </a:txBody>
                  <a:tcPr/>
                </a:tc>
                <a:tc>
                  <a:txBody>
                    <a:bodyPr/>
                    <a:lstStyle/>
                    <a:p>
                      <a:pPr algn="ctr">
                        <a:defRPr sz="1800" b="1"/>
                      </a:pPr>
                      <a:r>
                        <a:t>Number of Sophomores</a:t>
                      </a:r>
                    </a:p>
                  </a:txBody>
                  <a:tcPr/>
                </a:tc>
                <a:extLst>
                  <a:ext uri="{0D108BD9-81ED-4DB2-BD59-A6C34878D82A}">
                    <a16:rowId xmlns:a16="http://schemas.microsoft.com/office/drawing/2014/main" val="10001"/>
                  </a:ext>
                </a:extLst>
              </a:tr>
              <a:tr h="370840">
                <a:tc>
                  <a:txBody>
                    <a:bodyPr/>
                    <a:lstStyle/>
                    <a:p>
                      <a:pPr algn="ctr">
                        <a:defRPr sz="1800"/>
                      </a:pPr>
                      <a:r>
                        <a:t>Apartment</a:t>
                      </a:r>
                    </a:p>
                  </a:txBody>
                  <a:tcPr/>
                </a:tc>
                <a:tc>
                  <a:txBody>
                    <a:bodyPr/>
                    <a:lstStyle/>
                    <a:p>
                      <a:pPr algn="ctr"/>
                      <a:r>
                        <a:rPr sz="1800">
                          <a:latin typeface="Cambria Math"/>
                        </a:rPr>
                        <a:t>13</a:t>
                      </a:r>
                    </a:p>
                  </a:txBody>
                  <a:tcPr/>
                </a:tc>
                <a:tc>
                  <a:txBody>
                    <a:bodyPr/>
                    <a:lstStyle/>
                    <a:p>
                      <a:pPr algn="ctr"/>
                      <a:r>
                        <a:rPr sz="1800">
                          <a:latin typeface="Cambria Math"/>
                        </a:rPr>
                        <a:t>20</a:t>
                      </a:r>
                    </a:p>
                  </a:txBody>
                  <a:tcPr/>
                </a:tc>
                <a:extLst>
                  <a:ext uri="{0D108BD9-81ED-4DB2-BD59-A6C34878D82A}">
                    <a16:rowId xmlns:a16="http://schemas.microsoft.com/office/drawing/2014/main" val="10002"/>
                  </a:ext>
                </a:extLst>
              </a:tr>
              <a:tr h="370840">
                <a:tc>
                  <a:txBody>
                    <a:bodyPr/>
                    <a:lstStyle/>
                    <a:p>
                      <a:pPr algn="ctr">
                        <a:defRPr sz="1800"/>
                      </a:pPr>
                      <a:r>
                        <a:t>Dorm</a:t>
                      </a:r>
                    </a:p>
                  </a:txBody>
                  <a:tcPr/>
                </a:tc>
                <a:tc>
                  <a:txBody>
                    <a:bodyPr/>
                    <a:lstStyle/>
                    <a:p>
                      <a:pPr algn="ctr"/>
                      <a:r>
                        <a:rPr sz="1800">
                          <a:latin typeface="Cambria Math"/>
                        </a:rPr>
                        <a:t>24</a:t>
                      </a:r>
                    </a:p>
                  </a:txBody>
                  <a:tcPr/>
                </a:tc>
                <a:tc>
                  <a:txBody>
                    <a:bodyPr/>
                    <a:lstStyle/>
                    <a:p>
                      <a:pPr algn="ctr"/>
                      <a:r>
                        <a:rPr sz="1800">
                          <a:latin typeface="Cambria Math"/>
                        </a:rPr>
                        <a:t>15</a:t>
                      </a:r>
                    </a:p>
                  </a:txBody>
                  <a:tcPr/>
                </a:tc>
                <a:extLst>
                  <a:ext uri="{0D108BD9-81ED-4DB2-BD59-A6C34878D82A}">
                    <a16:rowId xmlns:a16="http://schemas.microsoft.com/office/drawing/2014/main" val="10003"/>
                  </a:ext>
                </a:extLst>
              </a:tr>
              <a:tr h="370840">
                <a:tc>
                  <a:txBody>
                    <a:bodyPr/>
                    <a:lstStyle/>
                    <a:p>
                      <a:pPr algn="ctr">
                        <a:defRPr sz="1800"/>
                      </a:pPr>
                      <a:r>
                        <a:t>House</a:t>
                      </a:r>
                    </a:p>
                  </a:txBody>
                  <a:tcPr/>
                </a:tc>
                <a:tc>
                  <a:txBody>
                    <a:bodyPr/>
                    <a:lstStyle/>
                    <a:p>
                      <a:pPr algn="ctr"/>
                      <a:r>
                        <a:rPr sz="1800">
                          <a:latin typeface="Cambria Math"/>
                        </a:rPr>
                        <a:t>6</a:t>
                      </a:r>
                    </a:p>
                  </a:txBody>
                  <a:tcPr/>
                </a:tc>
                <a:tc>
                  <a:txBody>
                    <a:bodyPr/>
                    <a:lstStyle/>
                    <a:p>
                      <a:pPr algn="ctr"/>
                      <a:r>
                        <a:rPr sz="1800">
                          <a:latin typeface="Cambria Math"/>
                        </a:rPr>
                        <a:t>9</a:t>
                      </a:r>
                    </a:p>
                  </a:txBody>
                  <a:tcPr/>
                </a:tc>
                <a:extLst>
                  <a:ext uri="{0D108BD9-81ED-4DB2-BD59-A6C34878D82A}">
                    <a16:rowId xmlns:a16="http://schemas.microsoft.com/office/drawing/2014/main" val="10004"/>
                  </a:ext>
                </a:extLst>
              </a:tr>
              <a:tr h="370840">
                <a:tc>
                  <a:txBody>
                    <a:bodyPr/>
                    <a:lstStyle/>
                    <a:p>
                      <a:pPr algn="ctr">
                        <a:defRPr sz="1800"/>
                      </a:pPr>
                      <a:r>
                        <a:t>Sorority/Fraternity House</a:t>
                      </a:r>
                    </a:p>
                  </a:txBody>
                  <a:tcPr/>
                </a:tc>
                <a:tc>
                  <a:txBody>
                    <a:bodyPr/>
                    <a:lstStyle/>
                    <a:p>
                      <a:pPr algn="ctr"/>
                      <a:r>
                        <a:rPr sz="1800">
                          <a:latin typeface="Cambria Math"/>
                        </a:rPr>
                        <a:t>7</a:t>
                      </a:r>
                    </a:p>
                  </a:txBody>
                  <a:tcPr/>
                </a:tc>
                <a:tc>
                  <a:txBody>
                    <a:bodyPr/>
                    <a:lstStyle/>
                    <a:p>
                      <a:pPr algn="ctr"/>
                      <a:r>
                        <a:rPr sz="1800" dirty="0">
                          <a:latin typeface="Cambria Math"/>
                        </a:rPr>
                        <a:t>5</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2.2.5: Creating a Stacked Bar Graph (cont.)</a:t>
            </a:r>
          </a:p>
        </p:txBody>
      </p:sp>
      <p:sp>
        <p:nvSpPr>
          <p:cNvPr id="3" name="Text Placeholder 2"/>
          <p:cNvSpPr>
            <a:spLocks noGrp="1"/>
          </p:cNvSpPr>
          <p:nvPr>
            <p:ph type="body" sz="quarter" idx="10"/>
          </p:nvPr>
        </p:nvSpPr>
        <p:spPr/>
        <p:txBody>
          <a:bodyPr>
            <a:normAutofit/>
          </a:bodyPr>
          <a:lstStyle/>
          <a:p>
            <a:r>
              <a:rPr sz="2800" b="1"/>
              <a:t>Solution</a:t>
            </a:r>
          </a:p>
          <a:p>
            <a:r>
              <a:rPr sz="2800"/>
              <a:t>Creating a stacked bar graph begins by creating a traditional bar graph for one of the samples. In this case, create a bar graph for the freshmen, coloring each bar red. Next, extend the bar above each category by the number of sophomores in that category. Thus, the bar for the apartment category would be increased by </a:t>
            </a:r>
            <a:r>
              <a:rPr sz="2800">
                <a:latin typeface="Cambria Math"/>
              </a:rPr>
              <a:t>20</a:t>
            </a:r>
            <a:r>
              <a:rPr sz="2800"/>
              <a:t>, from </a:t>
            </a:r>
            <a:r>
              <a:rPr sz="2800">
                <a:latin typeface="Cambria Math"/>
              </a:rPr>
              <a:t>13</a:t>
            </a:r>
            <a:r>
              <a:rPr sz="2800"/>
              <a:t> to </a:t>
            </a:r>
            <a:r>
              <a:rPr sz="2800">
                <a:latin typeface="Cambria Math"/>
              </a:rPr>
              <a:t>33</a:t>
            </a:r>
            <a:r>
              <a:rPr sz="2800"/>
              <a:t>. Color the extended bar blue for sophomores. Your stacked bar graph should resemble the one shown.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2.2.5: Creating a Stacked Bar Graph (cont.)</a:t>
            </a:r>
          </a:p>
        </p:txBody>
      </p:sp>
      <p:pic>
        <p:nvPicPr>
          <p:cNvPr id="5" name="Content Placeholder 4">
            <a:extLst>
              <a:ext uri="{FF2B5EF4-FFF2-40B4-BE49-F238E27FC236}">
                <a16:creationId xmlns:a16="http://schemas.microsoft.com/office/drawing/2014/main" id="{1BB0C547-D409-4804-A3D5-3E6FC341169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1676400"/>
            <a:ext cx="6591300" cy="418294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2.2.5: Creating a Stacked Bar Graph (cont.)</a:t>
            </a:r>
          </a:p>
        </p:txBody>
      </p:sp>
      <p:sp>
        <p:nvSpPr>
          <p:cNvPr id="3" name="Text Placeholder 2"/>
          <p:cNvSpPr>
            <a:spLocks noGrp="1"/>
          </p:cNvSpPr>
          <p:nvPr>
            <p:ph type="body" sz="quarter" idx="10"/>
          </p:nvPr>
        </p:nvSpPr>
        <p:spPr/>
        <p:txBody>
          <a:bodyPr>
            <a:normAutofit/>
          </a:bodyPr>
          <a:lstStyle/>
          <a:p>
            <a:r>
              <a:rPr sz="2800"/>
              <a:t>With the stacked bar graph, it is easier to see that more students overall live in the dorms than in apartments.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2.2.6: Constructing a Histogram</a:t>
            </a:r>
          </a:p>
        </p:txBody>
      </p:sp>
      <p:sp>
        <p:nvSpPr>
          <p:cNvPr id="3" name="Text Placeholder 2"/>
          <p:cNvSpPr>
            <a:spLocks noGrp="1"/>
          </p:cNvSpPr>
          <p:nvPr>
            <p:ph type="body" sz="quarter" idx="10"/>
          </p:nvPr>
        </p:nvSpPr>
        <p:spPr/>
        <p:txBody>
          <a:bodyPr>
            <a:normAutofit/>
          </a:bodyPr>
          <a:lstStyle/>
          <a:p>
            <a:r>
              <a:rPr sz="2800" dirty="0"/>
              <a:t>Construct a histogram of the early-career salaries from the previous section. The frequency distribution of the data is restated for your convenience.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2.2.6: Constructing a Histogram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Highest Early-Career Salaries with a Bachelor's Degree (with Class Boundaries)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t>Class</a:t>
                      </a:r>
                    </a:p>
                  </a:txBody>
                  <a:tcPr/>
                </a:tc>
                <a:tc>
                  <a:txBody>
                    <a:bodyPr/>
                    <a:lstStyle/>
                    <a:p>
                      <a:pPr algn="ctr">
                        <a:defRPr sz="1600" b="1"/>
                      </a:pPr>
                      <a:r>
                        <a:t>Frequency</a:t>
                      </a:r>
                    </a:p>
                  </a:txBody>
                  <a:tcPr/>
                </a:tc>
                <a:tc>
                  <a:txBody>
                    <a:bodyPr/>
                    <a:lstStyle/>
                    <a:p>
                      <a:pPr algn="ctr">
                        <a:defRPr sz="1600" b="1"/>
                      </a:pPr>
                      <a:r>
                        <a:t>Class Midpoints</a:t>
                      </a:r>
                    </a:p>
                  </a:txBody>
                  <a:tcPr/>
                </a:tc>
                <a:tc>
                  <a:txBody>
                    <a:bodyPr/>
                    <a:lstStyle/>
                    <a:p>
                      <a:pPr algn="ctr">
                        <a:defRPr sz="1600" b="1"/>
                      </a:pPr>
                      <a:r>
                        <a:t>Class Boundaries</a:t>
                      </a:r>
                    </a:p>
                  </a:txBody>
                  <a:tcPr/>
                </a:tc>
                <a:extLst>
                  <a:ext uri="{0D108BD9-81ED-4DB2-BD59-A6C34878D82A}">
                    <a16:rowId xmlns:a16="http://schemas.microsoft.com/office/drawing/2014/main" val="10001"/>
                  </a:ext>
                </a:extLst>
              </a:tr>
              <a:tr h="370840">
                <a:tc>
                  <a:txBody>
                    <a:bodyPr/>
                    <a:lstStyle/>
                    <a:p>
                      <a:pPr algn="ctr"/>
                      <a:r>
                        <a:rPr sz="1600">
                          <a:latin typeface="Cambria Math"/>
                        </a:rPr>
                        <a:t>50,000</a:t>
                      </a:r>
                      <a:r>
                        <a:rPr sz="1600"/>
                        <a:t> – </a:t>
                      </a:r>
                      <a:r>
                        <a:rPr sz="1600">
                          <a:latin typeface="Cambria Math"/>
                        </a:rPr>
                        <a:t>54,999</a:t>
                      </a:r>
                    </a:p>
                  </a:txBody>
                  <a:tcPr/>
                </a:tc>
                <a:tc>
                  <a:txBody>
                    <a:bodyPr/>
                    <a:lstStyle/>
                    <a:p>
                      <a:pPr algn="ctr">
                        <a:defRPr sz="1600"/>
                      </a:pPr>
                      <a:r>
                        <a:t>3</a:t>
                      </a:r>
                    </a:p>
                  </a:txBody>
                  <a:tcPr/>
                </a:tc>
                <a:tc>
                  <a:txBody>
                    <a:bodyPr/>
                    <a:lstStyle/>
                    <a:p>
                      <a:pPr algn="ctr"/>
                      <a:r>
                        <a:rPr sz="1600">
                          <a:latin typeface="Cambria Math"/>
                        </a:rPr>
                        <a:t>52,499.5</a:t>
                      </a:r>
                    </a:p>
                  </a:txBody>
                  <a:tcPr/>
                </a:tc>
                <a:tc>
                  <a:txBody>
                    <a:bodyPr/>
                    <a:lstStyle/>
                    <a:p>
                      <a:pPr algn="ctr"/>
                      <a:r>
                        <a:rPr sz="1600">
                          <a:latin typeface="Cambria Math"/>
                        </a:rPr>
                        <a:t>49,999.5</a:t>
                      </a:r>
                      <a:r>
                        <a:rPr sz="1600"/>
                        <a:t> – </a:t>
                      </a:r>
                      <a:r>
                        <a:rPr sz="1600">
                          <a:latin typeface="Cambria Math"/>
                        </a:rPr>
                        <a:t>54,999.5</a:t>
                      </a:r>
                    </a:p>
                  </a:txBody>
                  <a:tcPr/>
                </a:tc>
                <a:extLst>
                  <a:ext uri="{0D108BD9-81ED-4DB2-BD59-A6C34878D82A}">
                    <a16:rowId xmlns:a16="http://schemas.microsoft.com/office/drawing/2014/main" val="10002"/>
                  </a:ext>
                </a:extLst>
              </a:tr>
              <a:tr h="370840">
                <a:tc>
                  <a:txBody>
                    <a:bodyPr/>
                    <a:lstStyle/>
                    <a:p>
                      <a:pPr algn="ctr"/>
                      <a:r>
                        <a:rPr sz="1600">
                          <a:latin typeface="Cambria Math"/>
                        </a:rPr>
                        <a:t>55,000</a:t>
                      </a:r>
                      <a:r>
                        <a:rPr sz="1600"/>
                        <a:t> – </a:t>
                      </a:r>
                      <a:r>
                        <a:rPr sz="1600">
                          <a:latin typeface="Cambria Math"/>
                        </a:rPr>
                        <a:t>59,999</a:t>
                      </a:r>
                    </a:p>
                  </a:txBody>
                  <a:tcPr/>
                </a:tc>
                <a:tc>
                  <a:txBody>
                    <a:bodyPr/>
                    <a:lstStyle/>
                    <a:p>
                      <a:pPr algn="ctr">
                        <a:defRPr sz="1600"/>
                      </a:pPr>
                      <a:r>
                        <a:t>0</a:t>
                      </a:r>
                    </a:p>
                  </a:txBody>
                  <a:tcPr/>
                </a:tc>
                <a:tc>
                  <a:txBody>
                    <a:bodyPr/>
                    <a:lstStyle/>
                    <a:p>
                      <a:pPr algn="ctr"/>
                      <a:r>
                        <a:rPr sz="1600">
                          <a:latin typeface="Cambria Math"/>
                        </a:rPr>
                        <a:t>57,499.5</a:t>
                      </a:r>
                    </a:p>
                  </a:txBody>
                  <a:tcPr/>
                </a:tc>
                <a:tc>
                  <a:txBody>
                    <a:bodyPr/>
                    <a:lstStyle/>
                    <a:p>
                      <a:pPr algn="ctr"/>
                      <a:r>
                        <a:rPr sz="1600">
                          <a:latin typeface="Cambria Math"/>
                        </a:rPr>
                        <a:t>54,999.5</a:t>
                      </a:r>
                      <a:r>
                        <a:rPr sz="1600"/>
                        <a:t> – </a:t>
                      </a:r>
                      <a:r>
                        <a:rPr sz="1600">
                          <a:latin typeface="Cambria Math"/>
                        </a:rPr>
                        <a:t>59,999.5</a:t>
                      </a:r>
                    </a:p>
                  </a:txBody>
                  <a:tcPr/>
                </a:tc>
                <a:extLst>
                  <a:ext uri="{0D108BD9-81ED-4DB2-BD59-A6C34878D82A}">
                    <a16:rowId xmlns:a16="http://schemas.microsoft.com/office/drawing/2014/main" val="10003"/>
                  </a:ext>
                </a:extLst>
              </a:tr>
              <a:tr h="370840">
                <a:tc>
                  <a:txBody>
                    <a:bodyPr/>
                    <a:lstStyle/>
                    <a:p>
                      <a:pPr algn="ctr"/>
                      <a:r>
                        <a:rPr sz="1600">
                          <a:latin typeface="Cambria Math"/>
                        </a:rPr>
                        <a:t>60,000</a:t>
                      </a:r>
                      <a:r>
                        <a:rPr sz="1600"/>
                        <a:t> – </a:t>
                      </a:r>
                      <a:r>
                        <a:rPr sz="1600">
                          <a:latin typeface="Cambria Math"/>
                        </a:rPr>
                        <a:t>64,999</a:t>
                      </a:r>
                    </a:p>
                  </a:txBody>
                  <a:tcPr/>
                </a:tc>
                <a:tc>
                  <a:txBody>
                    <a:bodyPr/>
                    <a:lstStyle/>
                    <a:p>
                      <a:pPr algn="ctr">
                        <a:defRPr sz="1600"/>
                      </a:pPr>
                      <a:r>
                        <a:t>6</a:t>
                      </a:r>
                    </a:p>
                  </a:txBody>
                  <a:tcPr/>
                </a:tc>
                <a:tc>
                  <a:txBody>
                    <a:bodyPr/>
                    <a:lstStyle/>
                    <a:p>
                      <a:pPr algn="ctr"/>
                      <a:r>
                        <a:rPr sz="1600">
                          <a:latin typeface="Cambria Math"/>
                        </a:rPr>
                        <a:t>62,499.5</a:t>
                      </a:r>
                    </a:p>
                  </a:txBody>
                  <a:tcPr/>
                </a:tc>
                <a:tc>
                  <a:txBody>
                    <a:bodyPr/>
                    <a:lstStyle/>
                    <a:p>
                      <a:pPr algn="ctr"/>
                      <a:r>
                        <a:rPr sz="1600">
                          <a:latin typeface="Cambria Math"/>
                        </a:rPr>
                        <a:t>59,999.5</a:t>
                      </a:r>
                      <a:r>
                        <a:rPr sz="1600"/>
                        <a:t> – </a:t>
                      </a:r>
                      <a:r>
                        <a:rPr sz="1600">
                          <a:latin typeface="Cambria Math"/>
                        </a:rPr>
                        <a:t>64,999.5</a:t>
                      </a:r>
                    </a:p>
                  </a:txBody>
                  <a:tcPr/>
                </a:tc>
                <a:extLst>
                  <a:ext uri="{0D108BD9-81ED-4DB2-BD59-A6C34878D82A}">
                    <a16:rowId xmlns:a16="http://schemas.microsoft.com/office/drawing/2014/main" val="10004"/>
                  </a:ext>
                </a:extLst>
              </a:tr>
              <a:tr h="370840">
                <a:tc>
                  <a:txBody>
                    <a:bodyPr/>
                    <a:lstStyle/>
                    <a:p>
                      <a:pPr algn="ctr"/>
                      <a:r>
                        <a:rPr sz="1600">
                          <a:latin typeface="Cambria Math"/>
                        </a:rPr>
                        <a:t>65,000</a:t>
                      </a:r>
                      <a:r>
                        <a:rPr sz="1600"/>
                        <a:t> – </a:t>
                      </a:r>
                      <a:r>
                        <a:rPr sz="1600">
                          <a:latin typeface="Cambria Math"/>
                        </a:rPr>
                        <a:t>69,999</a:t>
                      </a:r>
                    </a:p>
                  </a:txBody>
                  <a:tcPr/>
                </a:tc>
                <a:tc>
                  <a:txBody>
                    <a:bodyPr/>
                    <a:lstStyle/>
                    <a:p>
                      <a:pPr algn="ctr">
                        <a:defRPr sz="1600"/>
                      </a:pPr>
                      <a:r>
                        <a:t>4</a:t>
                      </a:r>
                    </a:p>
                  </a:txBody>
                  <a:tcPr/>
                </a:tc>
                <a:tc>
                  <a:txBody>
                    <a:bodyPr/>
                    <a:lstStyle/>
                    <a:p>
                      <a:pPr algn="ctr"/>
                      <a:r>
                        <a:rPr sz="1600">
                          <a:latin typeface="Cambria Math"/>
                        </a:rPr>
                        <a:t>67,499.5</a:t>
                      </a:r>
                    </a:p>
                  </a:txBody>
                  <a:tcPr/>
                </a:tc>
                <a:tc>
                  <a:txBody>
                    <a:bodyPr/>
                    <a:lstStyle/>
                    <a:p>
                      <a:pPr algn="ctr"/>
                      <a:r>
                        <a:rPr sz="1600">
                          <a:latin typeface="Cambria Math"/>
                        </a:rPr>
                        <a:t>64,999.5</a:t>
                      </a:r>
                      <a:r>
                        <a:rPr sz="1600"/>
                        <a:t> – </a:t>
                      </a:r>
                      <a:r>
                        <a:rPr sz="1600">
                          <a:latin typeface="Cambria Math"/>
                        </a:rPr>
                        <a:t>69,999.5</a:t>
                      </a:r>
                    </a:p>
                  </a:txBody>
                  <a:tcPr/>
                </a:tc>
                <a:extLst>
                  <a:ext uri="{0D108BD9-81ED-4DB2-BD59-A6C34878D82A}">
                    <a16:rowId xmlns:a16="http://schemas.microsoft.com/office/drawing/2014/main" val="10005"/>
                  </a:ext>
                </a:extLst>
              </a:tr>
              <a:tr h="370840">
                <a:tc>
                  <a:txBody>
                    <a:bodyPr/>
                    <a:lstStyle/>
                    <a:p>
                      <a:pPr algn="ctr"/>
                      <a:r>
                        <a:rPr sz="1600">
                          <a:latin typeface="Cambria Math"/>
                        </a:rPr>
                        <a:t>70,000</a:t>
                      </a:r>
                      <a:r>
                        <a:rPr sz="1600"/>
                        <a:t> – </a:t>
                      </a:r>
                      <a:r>
                        <a:rPr sz="1600">
                          <a:latin typeface="Cambria Math"/>
                        </a:rPr>
                        <a:t>74,999</a:t>
                      </a:r>
                    </a:p>
                  </a:txBody>
                  <a:tcPr/>
                </a:tc>
                <a:tc>
                  <a:txBody>
                    <a:bodyPr/>
                    <a:lstStyle/>
                    <a:p>
                      <a:pPr algn="ctr">
                        <a:defRPr sz="1600"/>
                      </a:pPr>
                      <a:r>
                        <a:t>10</a:t>
                      </a:r>
                    </a:p>
                  </a:txBody>
                  <a:tcPr/>
                </a:tc>
                <a:tc>
                  <a:txBody>
                    <a:bodyPr/>
                    <a:lstStyle/>
                    <a:p>
                      <a:pPr algn="ctr"/>
                      <a:r>
                        <a:rPr sz="1600">
                          <a:latin typeface="Cambria Math"/>
                        </a:rPr>
                        <a:t>72,499.5</a:t>
                      </a:r>
                    </a:p>
                  </a:txBody>
                  <a:tcPr/>
                </a:tc>
                <a:tc>
                  <a:txBody>
                    <a:bodyPr/>
                    <a:lstStyle/>
                    <a:p>
                      <a:pPr algn="ctr"/>
                      <a:r>
                        <a:rPr sz="1600">
                          <a:latin typeface="Cambria Math"/>
                        </a:rPr>
                        <a:t>69,999.5</a:t>
                      </a:r>
                      <a:r>
                        <a:rPr sz="1600"/>
                        <a:t> – </a:t>
                      </a:r>
                      <a:r>
                        <a:rPr sz="1600">
                          <a:latin typeface="Cambria Math"/>
                        </a:rPr>
                        <a:t>74,999.5</a:t>
                      </a:r>
                    </a:p>
                  </a:txBody>
                  <a:tcPr/>
                </a:tc>
                <a:extLst>
                  <a:ext uri="{0D108BD9-81ED-4DB2-BD59-A6C34878D82A}">
                    <a16:rowId xmlns:a16="http://schemas.microsoft.com/office/drawing/2014/main" val="10006"/>
                  </a:ext>
                </a:extLst>
              </a:tr>
              <a:tr h="370840">
                <a:tc>
                  <a:txBody>
                    <a:bodyPr/>
                    <a:lstStyle/>
                    <a:p>
                      <a:pPr algn="ctr"/>
                      <a:r>
                        <a:rPr sz="1600">
                          <a:latin typeface="Cambria Math"/>
                        </a:rPr>
                        <a:t>75,000</a:t>
                      </a:r>
                      <a:r>
                        <a:rPr sz="1600"/>
                        <a:t> – </a:t>
                      </a:r>
                      <a:r>
                        <a:rPr sz="1600">
                          <a:latin typeface="Cambria Math"/>
                        </a:rPr>
                        <a:t>79,999</a:t>
                      </a:r>
                    </a:p>
                  </a:txBody>
                  <a:tcPr/>
                </a:tc>
                <a:tc>
                  <a:txBody>
                    <a:bodyPr/>
                    <a:lstStyle/>
                    <a:p>
                      <a:pPr algn="ctr">
                        <a:defRPr sz="1600"/>
                      </a:pPr>
                      <a:r>
                        <a:t>1</a:t>
                      </a:r>
                    </a:p>
                  </a:txBody>
                  <a:tcPr/>
                </a:tc>
                <a:tc>
                  <a:txBody>
                    <a:bodyPr/>
                    <a:lstStyle/>
                    <a:p>
                      <a:pPr algn="ctr"/>
                      <a:r>
                        <a:rPr sz="1600">
                          <a:latin typeface="Cambria Math"/>
                        </a:rPr>
                        <a:t>77,499.5</a:t>
                      </a:r>
                    </a:p>
                  </a:txBody>
                  <a:tcPr/>
                </a:tc>
                <a:tc>
                  <a:txBody>
                    <a:bodyPr/>
                    <a:lstStyle/>
                    <a:p>
                      <a:pPr algn="ctr"/>
                      <a:r>
                        <a:rPr sz="1600">
                          <a:latin typeface="Cambria Math"/>
                        </a:rPr>
                        <a:t>74,999.5</a:t>
                      </a:r>
                      <a:r>
                        <a:rPr sz="1600"/>
                        <a:t> – </a:t>
                      </a:r>
                      <a:r>
                        <a:rPr sz="1600">
                          <a:latin typeface="Cambria Math"/>
                        </a:rPr>
                        <a:t>79,999.5</a:t>
                      </a:r>
                    </a:p>
                  </a:txBody>
                  <a:tcPr/>
                </a:tc>
                <a:extLst>
                  <a:ext uri="{0D108BD9-81ED-4DB2-BD59-A6C34878D82A}">
                    <a16:rowId xmlns:a16="http://schemas.microsoft.com/office/drawing/2014/main" val="10007"/>
                  </a:ext>
                </a:extLst>
              </a:tr>
              <a:tr h="370840">
                <a:tc>
                  <a:txBody>
                    <a:bodyPr/>
                    <a:lstStyle/>
                    <a:p>
                      <a:pPr algn="ctr"/>
                      <a:r>
                        <a:rPr sz="1600">
                          <a:latin typeface="Cambria Math"/>
                        </a:rPr>
                        <a:t>80,000</a:t>
                      </a:r>
                      <a:r>
                        <a:rPr sz="1600"/>
                        <a:t> – </a:t>
                      </a:r>
                      <a:r>
                        <a:rPr sz="1600">
                          <a:latin typeface="Cambria Math"/>
                        </a:rPr>
                        <a:t>84,999</a:t>
                      </a:r>
                    </a:p>
                  </a:txBody>
                  <a:tcPr/>
                </a:tc>
                <a:tc>
                  <a:txBody>
                    <a:bodyPr/>
                    <a:lstStyle/>
                    <a:p>
                      <a:pPr algn="ctr">
                        <a:defRPr sz="1600"/>
                      </a:pPr>
                      <a:r>
                        <a:t>1</a:t>
                      </a:r>
                    </a:p>
                  </a:txBody>
                  <a:tcPr/>
                </a:tc>
                <a:tc>
                  <a:txBody>
                    <a:bodyPr/>
                    <a:lstStyle/>
                    <a:p>
                      <a:pPr algn="ctr"/>
                      <a:r>
                        <a:rPr sz="1600">
                          <a:latin typeface="Cambria Math"/>
                        </a:rPr>
                        <a:t>82,499.5</a:t>
                      </a:r>
                    </a:p>
                  </a:txBody>
                  <a:tcPr/>
                </a:tc>
                <a:tc>
                  <a:txBody>
                    <a:bodyPr/>
                    <a:lstStyle/>
                    <a:p>
                      <a:pPr algn="ctr"/>
                      <a:r>
                        <a:rPr sz="1600">
                          <a:latin typeface="Cambria Math"/>
                        </a:rPr>
                        <a:t>79999.5</a:t>
                      </a:r>
                      <a:r>
                        <a:rPr sz="1600"/>
                        <a:t> – </a:t>
                      </a:r>
                      <a:r>
                        <a:rPr sz="1600">
                          <a:latin typeface="Cambria Math"/>
                        </a:rPr>
                        <a:t>84999.5</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2.2.6: Constructing a Histogram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To construct the histogram, begin by marking the class boundaries along the </a:t>
                </a:r>
                <a14:m>
                  <m:oMath xmlns:m="http://schemas.openxmlformats.org/officeDocument/2006/math">
                    <m:r>
                      <a:rPr>
                        <a:latin typeface="Cambria Math" panose="02040503050406030204" pitchFamily="18" charset="0"/>
                      </a:rPr>
                      <m:t>𝑥</m:t>
                    </m:r>
                  </m:oMath>
                </a14:m>
                <a:r>
                  <a:rPr sz="2800"/>
                  <a:t>-axis. The width of each bar will be the class width, from the lower class boundary to the upper class boundary. The height of the bar is the frequency of the class, just as it is for any bar graph. For this example, the first class would have a bar with a width of </a:t>
                </a:r>
                <a:r>
                  <a:rPr sz="2800">
                    <a:latin typeface="Cambria Math"/>
                  </a:rPr>
                  <a:t>5,000</a:t>
                </a:r>
                <a:r>
                  <a:rPr sz="2800"/>
                  <a:t> from </a:t>
                </a:r>
                <a:r>
                  <a:rPr sz="2800">
                    <a:latin typeface="Cambria Math"/>
                  </a:rPr>
                  <a:t>49,999.5</a:t>
                </a:r>
                <a:r>
                  <a:rPr sz="2800"/>
                  <a:t> to </a:t>
                </a:r>
                <a:r>
                  <a:rPr sz="2800">
                    <a:latin typeface="Cambria Math"/>
                  </a:rPr>
                  <a:t>54,999.5</a:t>
                </a:r>
                <a:r>
                  <a:rPr sz="2800"/>
                  <a:t>, and a height of </a:t>
                </a:r>
                <a:r>
                  <a:rPr sz="2800">
                    <a:latin typeface="Cambria Math"/>
                  </a:rPr>
                  <a:t>3</a:t>
                </a:r>
                <a:r>
                  <a:rPr sz="2800"/>
                  <a:t>. Repeat this process for each class, remembering that the bars in a histogram should touch.</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b="-1595"/>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2.2.6: Constructing a Histogram (cont.)</a:t>
            </a:r>
          </a:p>
        </p:txBody>
      </p:sp>
      <p:pic>
        <p:nvPicPr>
          <p:cNvPr id="5" name="Content Placeholder 4">
            <a:extLst>
              <a:ext uri="{FF2B5EF4-FFF2-40B4-BE49-F238E27FC236}">
                <a16:creationId xmlns:a16="http://schemas.microsoft.com/office/drawing/2014/main" id="{76F28DF6-E5F1-4CAB-A02A-864A5CE9CFB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5770" y="1136063"/>
            <a:ext cx="4758307" cy="4403725"/>
          </a:xfrm>
        </p:spPr>
      </p:pic>
      <p:sp>
        <p:nvSpPr>
          <p:cNvPr id="4" name="Text Placeholder 2">
            <a:extLst>
              <a:ext uri="{FF2B5EF4-FFF2-40B4-BE49-F238E27FC236}">
                <a16:creationId xmlns:a16="http://schemas.microsoft.com/office/drawing/2014/main" id="{9D872417-6B96-4B52-8465-3E0D74C4EC58}"/>
              </a:ext>
            </a:extLst>
          </p:cNvPr>
          <p:cNvSpPr txBox="1">
            <a:spLocks/>
          </p:cNvSpPr>
          <p:nvPr/>
        </p:nvSpPr>
        <p:spPr>
          <a:xfrm>
            <a:off x="2971800" y="5539788"/>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With Class Boundaries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a:t>For instructions on how to create a using a TI-83/84 Plus calculator, Excel, Minitab, or other technologies, please visit </a:t>
            </a:r>
            <a:r>
              <a:rPr sz="2800" b="1"/>
              <a:t>stat.hawkeslearning.com</a:t>
            </a:r>
            <a:r>
              <a:rPr sz="2800"/>
              <a:t> and navigate to </a:t>
            </a:r>
            <a:r>
              <a:rPr sz="2800" b="1"/>
              <a:t>Technology Instructions &gt; Graphs &gt; Histogram</a:t>
            </a:r>
            <a:r>
              <a:rPr sz="280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Histogram, Frequency Histogram &amp; Relative Frequency Histogram</a:t>
            </a:r>
          </a:p>
        </p:txBody>
      </p:sp>
      <p:sp>
        <p:nvSpPr>
          <p:cNvPr id="3" name="Text Placeholder 2"/>
          <p:cNvSpPr>
            <a:spLocks noGrp="1"/>
          </p:cNvSpPr>
          <p:nvPr>
            <p:ph type="body" sz="quarter" idx="10"/>
          </p:nvPr>
        </p:nvSpPr>
        <p:spPr/>
        <p:txBody>
          <a:bodyPr>
            <a:normAutofit/>
          </a:bodyPr>
          <a:lstStyle/>
          <a:p>
            <a:pPr algn="ctr">
              <a:defRPr sz="2800" b="1"/>
            </a:pPr>
            <a:r>
              <a:t>Definition</a:t>
            </a:r>
          </a:p>
          <a:p>
            <a:r>
              <a:rPr sz="2800"/>
              <a:t>A </a:t>
            </a:r>
            <a:r>
              <a:rPr sz="2800" b="1"/>
              <a:t>histogram</a:t>
            </a:r>
            <a:r>
              <a:rPr sz="2800"/>
              <a:t> is a bar graph displaying a frequency distribution of quantitative data; the horizontal axis is a number line.</a:t>
            </a:r>
          </a:p>
          <a:p>
            <a:r>
              <a:rPr sz="2800"/>
              <a:t>A </a:t>
            </a:r>
            <a:r>
              <a:rPr sz="2800" b="1"/>
              <a:t>frequency histogram</a:t>
            </a:r>
            <a:r>
              <a:rPr sz="2800"/>
              <a:t> is a histogram in which the heights of the bars represent the </a:t>
            </a:r>
            <a:r>
              <a:rPr sz="2800" b="1"/>
              <a:t>frequencies</a:t>
            </a:r>
            <a:r>
              <a:rPr sz="2800"/>
              <a:t> of each class.</a:t>
            </a:r>
          </a:p>
          <a:p>
            <a:r>
              <a:rPr sz="2800"/>
              <a:t>A </a:t>
            </a:r>
            <a:r>
              <a:rPr sz="2800" b="1"/>
              <a:t>relative frequency histogram</a:t>
            </a:r>
            <a:r>
              <a:rPr sz="2800"/>
              <a:t> is a histogram in which the heights of the bars represent the </a:t>
            </a:r>
            <a:r>
              <a:rPr sz="2800" b="1"/>
              <a:t>relative frequencies</a:t>
            </a:r>
            <a:r>
              <a:rPr sz="2800"/>
              <a:t> of each class.</a:t>
            </a:r>
          </a:p>
          <a:p>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Pie Chart</a:t>
            </a:r>
          </a:p>
        </p:txBody>
      </p:sp>
      <p:sp>
        <p:nvSpPr>
          <p:cNvPr id="3" name="Text Placeholder 2"/>
          <p:cNvSpPr>
            <a:spLocks noGrp="1"/>
          </p:cNvSpPr>
          <p:nvPr>
            <p:ph type="body" sz="quarter" idx="10"/>
          </p:nvPr>
        </p:nvSpPr>
        <p:spPr>
          <a:xfrm>
            <a:off x="457200" y="1082078"/>
            <a:ext cx="8229600" cy="1965922"/>
          </a:xfrm>
        </p:spPr>
        <p:txBody>
          <a:bodyPr>
            <a:normAutofit/>
          </a:bodyPr>
          <a:lstStyle/>
          <a:p>
            <a:pPr algn="ctr">
              <a:defRPr sz="2800" b="1"/>
            </a:pPr>
            <a:r>
              <a:t>Definition</a:t>
            </a:r>
          </a:p>
          <a:p>
            <a:r>
              <a:rPr sz="2800"/>
              <a:t>A </a:t>
            </a:r>
            <a:r>
              <a:rPr sz="2800" b="1"/>
              <a:t>pie chart</a:t>
            </a:r>
            <a:r>
              <a:rPr sz="2800"/>
              <a:t> is a circular graph used for qualitative data that depicts parts of a whole and shows how large each category is in relation to the whole.</a:t>
            </a:r>
          </a:p>
          <a:p>
            <a:endParaRPr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2.2.7: Constructing a Relative Frequency Histogram</a:t>
            </a:r>
          </a:p>
        </p:txBody>
      </p:sp>
      <p:sp>
        <p:nvSpPr>
          <p:cNvPr id="3" name="Text Placeholder 2"/>
          <p:cNvSpPr>
            <a:spLocks noGrp="1"/>
          </p:cNvSpPr>
          <p:nvPr>
            <p:ph type="body" sz="quarter" idx="10"/>
          </p:nvPr>
        </p:nvSpPr>
        <p:spPr/>
        <p:txBody>
          <a:bodyPr>
            <a:normAutofit/>
          </a:bodyPr>
          <a:lstStyle/>
          <a:p>
            <a:r>
              <a:rPr sz="2800"/>
              <a:t>Construct a relative frequency histogram of the early-career salaries. The frequency distribution of the data is shown in the table.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2.2.7: Constructing a Relative Frequency Histogram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593258127"/>
                  </p:ext>
                </p:extLst>
              </p:nvPr>
            </p:nvGraphicFramePr>
            <p:xfrm>
              <a:off x="457200" y="1105523"/>
              <a:ext cx="8229600" cy="478745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rPr sz="1700"/>
                            <a:t>Highest Early-Career Salaries with a Bachelor's Degree (with Relative Frequencies)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rPr sz="1700"/>
                            <a:t>Class</a:t>
                          </a:r>
                        </a:p>
                      </a:txBody>
                      <a:tcPr anchor="ctr"/>
                    </a:tc>
                    <a:tc>
                      <a:txBody>
                        <a:bodyPr/>
                        <a:lstStyle/>
                        <a:p>
                          <a:pPr algn="ctr">
                            <a:defRPr sz="1800" b="1"/>
                          </a:pPr>
                          <a:r>
                            <a:rPr sz="1700"/>
                            <a:t>Frequency</a:t>
                          </a:r>
                        </a:p>
                      </a:txBody>
                      <a:tcPr anchor="ctr"/>
                    </a:tc>
                    <a:tc>
                      <a:txBody>
                        <a:bodyPr/>
                        <a:lstStyle/>
                        <a:p>
                          <a:pPr algn="ctr">
                            <a:defRPr sz="1800" b="1"/>
                          </a:pPr>
                          <a:r>
                            <a:rPr sz="1700"/>
                            <a:t>Relative Frequency</a:t>
                          </a:r>
                        </a:p>
                      </a:txBody>
                      <a:tcPr anchor="ctr"/>
                    </a:tc>
                    <a:extLst>
                      <a:ext uri="{0D108BD9-81ED-4DB2-BD59-A6C34878D82A}">
                        <a16:rowId xmlns:a16="http://schemas.microsoft.com/office/drawing/2014/main" val="10001"/>
                      </a:ext>
                    </a:extLst>
                  </a:tr>
                  <a:tr h="370840">
                    <a:tc>
                      <a:txBody>
                        <a:bodyPr/>
                        <a:lstStyle/>
                        <a:p>
                          <a:pPr algn="ctr"/>
                          <a:r>
                            <a:rPr sz="1700">
                              <a:latin typeface="Cambria Math"/>
                            </a:rPr>
                            <a:t>50,000</a:t>
                          </a:r>
                          <a:r>
                            <a:rPr sz="1700"/>
                            <a:t> – </a:t>
                          </a:r>
                          <a:r>
                            <a:rPr sz="1700">
                              <a:latin typeface="Cambria Math"/>
                            </a:rPr>
                            <a:t>54,999</a:t>
                          </a:r>
                        </a:p>
                      </a:txBody>
                      <a:tcPr anchor="ctr"/>
                    </a:tc>
                    <a:tc>
                      <a:txBody>
                        <a:bodyPr/>
                        <a:lstStyle/>
                        <a:p>
                          <a:pPr algn="ctr"/>
                          <a:r>
                            <a:rPr sz="1700">
                              <a:latin typeface="Cambria Math"/>
                            </a:rPr>
                            <a:t>3</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3</m:t>
                                    </m:r>
                                  </m:num>
                                  <m:den>
                                    <m:r>
                                      <a:rPr sz="1700">
                                        <a:latin typeface="Cambria Math"/>
                                      </a:rPr>
                                      <m:t>25</m:t>
                                    </m:r>
                                  </m:den>
                                </m:f>
                                <m:r>
                                  <a:rPr sz="1700">
                                    <a:latin typeface="Cambria Math"/>
                                  </a:rPr>
                                  <m:t>=012=12%</m:t>
                                </m:r>
                              </m:oMath>
                            </m:oMathPara>
                          </a14:m>
                          <a:endParaRPr sz="1700"/>
                        </a:p>
                      </a:txBody>
                      <a:tcPr anchor="ctr"/>
                    </a:tc>
                    <a:extLst>
                      <a:ext uri="{0D108BD9-81ED-4DB2-BD59-A6C34878D82A}">
                        <a16:rowId xmlns:a16="http://schemas.microsoft.com/office/drawing/2014/main" val="10002"/>
                      </a:ext>
                    </a:extLst>
                  </a:tr>
                  <a:tr h="370840">
                    <a:tc>
                      <a:txBody>
                        <a:bodyPr/>
                        <a:lstStyle/>
                        <a:p>
                          <a:pPr algn="ctr"/>
                          <a:r>
                            <a:rPr sz="1700">
                              <a:latin typeface="Cambria Math"/>
                            </a:rPr>
                            <a:t>55,000</a:t>
                          </a:r>
                          <a:r>
                            <a:rPr sz="1700"/>
                            <a:t> – </a:t>
                          </a:r>
                          <a:r>
                            <a:rPr sz="1700">
                              <a:latin typeface="Cambria Math"/>
                            </a:rPr>
                            <a:t>59,999</a:t>
                          </a:r>
                        </a:p>
                      </a:txBody>
                      <a:tcPr anchor="ctr"/>
                    </a:tc>
                    <a:tc>
                      <a:txBody>
                        <a:bodyPr/>
                        <a:lstStyle/>
                        <a:p>
                          <a:pPr algn="ctr"/>
                          <a:r>
                            <a:rPr sz="1700">
                              <a:latin typeface="Cambria Math"/>
                            </a:rPr>
                            <a:t>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0</m:t>
                                    </m:r>
                                  </m:num>
                                  <m:den>
                                    <m:r>
                                      <a:rPr sz="1700">
                                        <a:latin typeface="Cambria Math"/>
                                      </a:rPr>
                                      <m:t>25</m:t>
                                    </m:r>
                                  </m:den>
                                </m:f>
                                <m:r>
                                  <a:rPr sz="1700">
                                    <a:latin typeface="Cambria Math"/>
                                  </a:rPr>
                                  <m:t>=0.0=0%</m:t>
                                </m:r>
                              </m:oMath>
                            </m:oMathPara>
                          </a14:m>
                          <a:endParaRPr sz="1700"/>
                        </a:p>
                      </a:txBody>
                      <a:tcPr anchor="ctr"/>
                    </a:tc>
                    <a:extLst>
                      <a:ext uri="{0D108BD9-81ED-4DB2-BD59-A6C34878D82A}">
                        <a16:rowId xmlns:a16="http://schemas.microsoft.com/office/drawing/2014/main" val="10003"/>
                      </a:ext>
                    </a:extLst>
                  </a:tr>
                  <a:tr h="370840">
                    <a:tc>
                      <a:txBody>
                        <a:bodyPr/>
                        <a:lstStyle/>
                        <a:p>
                          <a:pPr algn="ctr"/>
                          <a:r>
                            <a:rPr sz="1700">
                              <a:latin typeface="Cambria Math"/>
                            </a:rPr>
                            <a:t>60,000</a:t>
                          </a:r>
                          <a:r>
                            <a:rPr sz="1700"/>
                            <a:t> – </a:t>
                          </a:r>
                          <a:r>
                            <a:rPr sz="1700">
                              <a:latin typeface="Cambria Math"/>
                            </a:rPr>
                            <a:t>64,999</a:t>
                          </a:r>
                        </a:p>
                      </a:txBody>
                      <a:tcPr anchor="ctr"/>
                    </a:tc>
                    <a:tc>
                      <a:txBody>
                        <a:bodyPr/>
                        <a:lstStyle/>
                        <a:p>
                          <a:pPr algn="ctr"/>
                          <a:r>
                            <a:rPr sz="1700">
                              <a:latin typeface="Cambria Math"/>
                            </a:rPr>
                            <a:t>6</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6</m:t>
                                    </m:r>
                                  </m:num>
                                  <m:den>
                                    <m:r>
                                      <a:rPr sz="1700">
                                        <a:latin typeface="Cambria Math"/>
                                      </a:rPr>
                                      <m:t>25</m:t>
                                    </m:r>
                                  </m:den>
                                </m:f>
                                <m:r>
                                  <a:rPr sz="1700">
                                    <a:latin typeface="Cambria Math"/>
                                  </a:rPr>
                                  <m:t>=0.24=24%</m:t>
                                </m:r>
                              </m:oMath>
                            </m:oMathPara>
                          </a14:m>
                          <a:endParaRPr sz="1700"/>
                        </a:p>
                      </a:txBody>
                      <a:tcPr anchor="ctr"/>
                    </a:tc>
                    <a:extLst>
                      <a:ext uri="{0D108BD9-81ED-4DB2-BD59-A6C34878D82A}">
                        <a16:rowId xmlns:a16="http://schemas.microsoft.com/office/drawing/2014/main" val="10004"/>
                      </a:ext>
                    </a:extLst>
                  </a:tr>
                  <a:tr h="370840">
                    <a:tc>
                      <a:txBody>
                        <a:bodyPr/>
                        <a:lstStyle/>
                        <a:p>
                          <a:pPr algn="ctr"/>
                          <a:r>
                            <a:rPr sz="1700">
                              <a:latin typeface="Cambria Math"/>
                            </a:rPr>
                            <a:t>65,000</a:t>
                          </a:r>
                          <a:r>
                            <a:rPr sz="1700"/>
                            <a:t> – </a:t>
                          </a:r>
                          <a:r>
                            <a:rPr sz="1700">
                              <a:latin typeface="Cambria Math"/>
                            </a:rPr>
                            <a:t>69,999</a:t>
                          </a:r>
                        </a:p>
                      </a:txBody>
                      <a:tcPr anchor="ctr"/>
                    </a:tc>
                    <a:tc>
                      <a:txBody>
                        <a:bodyPr/>
                        <a:lstStyle/>
                        <a:p>
                          <a:pPr algn="ctr"/>
                          <a:r>
                            <a:rPr sz="1700">
                              <a:latin typeface="Cambria Math"/>
                            </a:rPr>
                            <a:t>4</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4</m:t>
                                    </m:r>
                                  </m:num>
                                  <m:den>
                                    <m:r>
                                      <a:rPr sz="1700">
                                        <a:latin typeface="Cambria Math"/>
                                      </a:rPr>
                                      <m:t>25</m:t>
                                    </m:r>
                                  </m:den>
                                </m:f>
                                <m:r>
                                  <a:rPr sz="1700">
                                    <a:latin typeface="Cambria Math"/>
                                  </a:rPr>
                                  <m:t>=0.16=16%</m:t>
                                </m:r>
                              </m:oMath>
                            </m:oMathPara>
                          </a14:m>
                          <a:endParaRPr sz="1700"/>
                        </a:p>
                      </a:txBody>
                      <a:tcPr anchor="ctr"/>
                    </a:tc>
                    <a:extLst>
                      <a:ext uri="{0D108BD9-81ED-4DB2-BD59-A6C34878D82A}">
                        <a16:rowId xmlns:a16="http://schemas.microsoft.com/office/drawing/2014/main" val="10005"/>
                      </a:ext>
                    </a:extLst>
                  </a:tr>
                  <a:tr h="370840">
                    <a:tc>
                      <a:txBody>
                        <a:bodyPr/>
                        <a:lstStyle/>
                        <a:p>
                          <a:pPr algn="ctr"/>
                          <a:r>
                            <a:rPr sz="1700">
                              <a:latin typeface="Cambria Math"/>
                            </a:rPr>
                            <a:t>70,000</a:t>
                          </a:r>
                          <a:r>
                            <a:rPr sz="1700"/>
                            <a:t> – </a:t>
                          </a:r>
                          <a:r>
                            <a:rPr sz="1700">
                              <a:latin typeface="Cambria Math"/>
                            </a:rPr>
                            <a:t>74,999</a:t>
                          </a:r>
                        </a:p>
                      </a:txBody>
                      <a:tcPr anchor="ctr"/>
                    </a:tc>
                    <a:tc>
                      <a:txBody>
                        <a:bodyPr/>
                        <a:lstStyle/>
                        <a:p>
                          <a:pPr algn="ctr"/>
                          <a:r>
                            <a:rPr sz="1700">
                              <a:latin typeface="Cambria Math"/>
                            </a:rPr>
                            <a:t>10</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10</m:t>
                                    </m:r>
                                  </m:num>
                                  <m:den>
                                    <m:r>
                                      <a:rPr sz="1700">
                                        <a:latin typeface="Cambria Math"/>
                                      </a:rPr>
                                      <m:t>25</m:t>
                                    </m:r>
                                  </m:den>
                                </m:f>
                                <m:r>
                                  <a:rPr sz="1700">
                                    <a:latin typeface="Cambria Math"/>
                                  </a:rPr>
                                  <m:t>=0.4=40%</m:t>
                                </m:r>
                              </m:oMath>
                            </m:oMathPara>
                          </a14:m>
                          <a:endParaRPr sz="1700"/>
                        </a:p>
                      </a:txBody>
                      <a:tcPr anchor="ctr"/>
                    </a:tc>
                    <a:extLst>
                      <a:ext uri="{0D108BD9-81ED-4DB2-BD59-A6C34878D82A}">
                        <a16:rowId xmlns:a16="http://schemas.microsoft.com/office/drawing/2014/main" val="10006"/>
                      </a:ext>
                    </a:extLst>
                  </a:tr>
                  <a:tr h="370840">
                    <a:tc>
                      <a:txBody>
                        <a:bodyPr/>
                        <a:lstStyle/>
                        <a:p>
                          <a:pPr algn="ctr"/>
                          <a:r>
                            <a:rPr sz="1700">
                              <a:latin typeface="Cambria Math"/>
                            </a:rPr>
                            <a:t>75,000</a:t>
                          </a:r>
                          <a:r>
                            <a:rPr sz="1700"/>
                            <a:t> – </a:t>
                          </a:r>
                          <a:r>
                            <a:rPr sz="1700">
                              <a:latin typeface="Cambria Math"/>
                            </a:rPr>
                            <a:t>79,999</a:t>
                          </a:r>
                        </a:p>
                      </a:txBody>
                      <a:tcPr anchor="ctr"/>
                    </a:tc>
                    <a:tc>
                      <a:txBody>
                        <a:bodyPr/>
                        <a:lstStyle/>
                        <a:p>
                          <a:pPr algn="ctr"/>
                          <a:r>
                            <a:rPr sz="1700" dirty="0">
                              <a:latin typeface="Cambria Math"/>
                            </a:rPr>
                            <a:t>1</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1</m:t>
                                    </m:r>
                                  </m:num>
                                  <m:den>
                                    <m:r>
                                      <a:rPr sz="1700">
                                        <a:latin typeface="Cambria Math"/>
                                      </a:rPr>
                                      <m:t>25</m:t>
                                    </m:r>
                                  </m:den>
                                </m:f>
                                <m:r>
                                  <a:rPr sz="1700">
                                    <a:latin typeface="Cambria Math"/>
                                  </a:rPr>
                                  <m:t>=0.04=4%</m:t>
                                </m:r>
                              </m:oMath>
                            </m:oMathPara>
                          </a14:m>
                          <a:endParaRPr sz="1700"/>
                        </a:p>
                      </a:txBody>
                      <a:tcPr anchor="ctr"/>
                    </a:tc>
                    <a:extLst>
                      <a:ext uri="{0D108BD9-81ED-4DB2-BD59-A6C34878D82A}">
                        <a16:rowId xmlns:a16="http://schemas.microsoft.com/office/drawing/2014/main" val="10007"/>
                      </a:ext>
                    </a:extLst>
                  </a:tr>
                  <a:tr h="370840">
                    <a:tc>
                      <a:txBody>
                        <a:bodyPr/>
                        <a:lstStyle/>
                        <a:p>
                          <a:pPr algn="ctr"/>
                          <a:r>
                            <a:rPr sz="1700">
                              <a:latin typeface="Cambria Math"/>
                            </a:rPr>
                            <a:t>80,000</a:t>
                          </a:r>
                          <a:r>
                            <a:rPr sz="1700"/>
                            <a:t> – </a:t>
                          </a:r>
                          <a:r>
                            <a:rPr sz="1700">
                              <a:latin typeface="Cambria Math"/>
                            </a:rPr>
                            <a:t>84,999</a:t>
                          </a:r>
                        </a:p>
                      </a:txBody>
                      <a:tcPr anchor="ctr"/>
                    </a:tc>
                    <a:tc>
                      <a:txBody>
                        <a:bodyPr/>
                        <a:lstStyle/>
                        <a:p>
                          <a:pPr algn="ctr"/>
                          <a:r>
                            <a:rPr sz="1700">
                              <a:latin typeface="Cambria Math"/>
                            </a:rPr>
                            <a:t>1</a:t>
                          </a: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a:rPr>
                                      <m:t>1</m:t>
                                    </m:r>
                                  </m:num>
                                  <m:den>
                                    <m:r>
                                      <a:rPr sz="1700">
                                        <a:latin typeface="Cambria Math"/>
                                      </a:rPr>
                                      <m:t>25</m:t>
                                    </m:r>
                                  </m:den>
                                </m:f>
                                <m:r>
                                  <a:rPr sz="1700">
                                    <a:latin typeface="Cambria Math"/>
                                  </a:rPr>
                                  <m:t>=0.04=4%</m:t>
                                </m:r>
                              </m:oMath>
                            </m:oMathPara>
                          </a14:m>
                          <a:endParaRPr sz="1700"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xmlns:a14="http://schemas.microsoft.com/office/drawing/2010/main" val="1593258127"/>
                  </p:ext>
                </p:extLst>
              </p:nvPr>
            </p:nvGraphicFramePr>
            <p:xfrm>
              <a:off x="457200" y="1105523"/>
              <a:ext cx="8229600" cy="478745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xmlns:a14="http://schemas.microsoft.com/office/drawing/2010/main" val="20000"/>
                        </a:ext>
                      </a:extLst>
                    </a:gridCol>
                    <a:gridCol w="2743200">
                      <a:extLst>
                        <a:ext uri="{9D8B030D-6E8A-4147-A177-3AD203B41FA5}">
                          <a16:colId xmlns:a16="http://schemas.microsoft.com/office/drawing/2014/main" xmlns="" xmlns:a14="http://schemas.microsoft.com/office/drawing/2010/main" val="20001"/>
                        </a:ext>
                      </a:extLst>
                    </a:gridCol>
                    <a:gridCol w="2743200">
                      <a:extLst>
                        <a:ext uri="{9D8B030D-6E8A-4147-A177-3AD203B41FA5}">
                          <a16:colId xmlns:a16="http://schemas.microsoft.com/office/drawing/2014/main" xmlns="" xmlns:a14="http://schemas.microsoft.com/office/drawing/2010/main" val="20002"/>
                        </a:ext>
                      </a:extLst>
                    </a:gridCol>
                  </a:tblGrid>
                  <a:tr h="370840">
                    <a:tc gridSpan="3">
                      <a:txBody>
                        <a:bodyPr/>
                        <a:lstStyle/>
                        <a:p>
                          <a:pPr algn="ctr">
                            <a:defRPr sz="1800" b="1"/>
                          </a:pPr>
                          <a:r>
                            <a:rPr sz="1700"/>
                            <a:t>Highest Early-Career Salaries with a Bachelor's Degree (with Relative Frequencies)</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sz="1800" b="1"/>
                          </a:pPr>
                          <a:r>
                            <a:rPr sz="1700"/>
                            <a:t>Class</a:t>
                          </a:r>
                        </a:p>
                      </a:txBody>
                      <a:tcPr anchor="ctr"/>
                    </a:tc>
                    <a:tc>
                      <a:txBody>
                        <a:bodyPr/>
                        <a:lstStyle/>
                        <a:p>
                          <a:pPr algn="ctr">
                            <a:defRPr sz="1800" b="1"/>
                          </a:pPr>
                          <a:r>
                            <a:rPr sz="1700"/>
                            <a:t>Frequency</a:t>
                          </a:r>
                        </a:p>
                      </a:txBody>
                      <a:tcPr anchor="ctr"/>
                    </a:tc>
                    <a:tc>
                      <a:txBody>
                        <a:bodyPr/>
                        <a:lstStyle/>
                        <a:p>
                          <a:pPr algn="ctr">
                            <a:defRPr sz="1800" b="1"/>
                          </a:pPr>
                          <a:r>
                            <a:rPr sz="1700"/>
                            <a:t>Relative Frequency</a:t>
                          </a:r>
                        </a:p>
                      </a:txBody>
                      <a:tcPr anchor="ctr"/>
                    </a:tc>
                    <a:extLst>
                      <a:ext uri="{0D108BD9-81ED-4DB2-BD59-A6C34878D82A}">
                        <a16:rowId xmlns:a16="http://schemas.microsoft.com/office/drawing/2014/main" xmlns="" xmlns:a14="http://schemas.microsoft.com/office/drawing/2010/main" val="10001"/>
                      </a:ext>
                    </a:extLst>
                  </a:tr>
                  <a:tr h="578104">
                    <a:tc>
                      <a:txBody>
                        <a:bodyPr/>
                        <a:lstStyle/>
                        <a:p>
                          <a:pPr algn="ctr"/>
                          <a:r>
                            <a:rPr sz="1700">
                              <a:latin typeface="Cambria Math"/>
                            </a:rPr>
                            <a:t>50,000</a:t>
                          </a:r>
                          <a:r>
                            <a:rPr sz="1700"/>
                            <a:t> – </a:t>
                          </a:r>
                          <a:r>
                            <a:rPr sz="1700">
                              <a:latin typeface="Cambria Math"/>
                            </a:rPr>
                            <a:t>54,999</a:t>
                          </a:r>
                        </a:p>
                      </a:txBody>
                      <a:tcPr anchor="ctr"/>
                    </a:tc>
                    <a:tc>
                      <a:txBody>
                        <a:bodyPr/>
                        <a:lstStyle/>
                        <a:p>
                          <a:pPr algn="ctr"/>
                          <a:r>
                            <a:rPr sz="1700">
                              <a:latin typeface="Cambria Math"/>
                            </a:rPr>
                            <a:t>3</a:t>
                          </a:r>
                        </a:p>
                      </a:txBody>
                      <a:tcPr anchor="ctr"/>
                    </a:tc>
                    <a:tc>
                      <a:txBody>
                        <a:bodyPr/>
                        <a:lstStyle/>
                        <a:p>
                          <a:endParaRPr lang="en-US"/>
                        </a:p>
                      </a:txBody>
                      <a:tcPr anchor="ctr">
                        <a:blipFill>
                          <a:blip r:embed="rId2"/>
                          <a:stretch>
                            <a:fillRect l="-200444" t="-131579" r="-1111" b="-601053"/>
                          </a:stretch>
                        </a:blipFill>
                      </a:tcPr>
                    </a:tc>
                    <a:extLst>
                      <a:ext uri="{0D108BD9-81ED-4DB2-BD59-A6C34878D82A}">
                        <a16:rowId xmlns:a16="http://schemas.microsoft.com/office/drawing/2014/main" xmlns="" xmlns:a14="http://schemas.microsoft.com/office/drawing/2010/main" val="10002"/>
                      </a:ext>
                    </a:extLst>
                  </a:tr>
                  <a:tr h="578104">
                    <a:tc>
                      <a:txBody>
                        <a:bodyPr/>
                        <a:lstStyle/>
                        <a:p>
                          <a:pPr algn="ctr"/>
                          <a:r>
                            <a:rPr sz="1700">
                              <a:latin typeface="Cambria Math"/>
                            </a:rPr>
                            <a:t>55,000</a:t>
                          </a:r>
                          <a:r>
                            <a:rPr sz="1700"/>
                            <a:t> – </a:t>
                          </a:r>
                          <a:r>
                            <a:rPr sz="1700">
                              <a:latin typeface="Cambria Math"/>
                            </a:rPr>
                            <a:t>59,999</a:t>
                          </a:r>
                        </a:p>
                      </a:txBody>
                      <a:tcPr anchor="ctr"/>
                    </a:tc>
                    <a:tc>
                      <a:txBody>
                        <a:bodyPr/>
                        <a:lstStyle/>
                        <a:p>
                          <a:pPr algn="ctr"/>
                          <a:r>
                            <a:rPr sz="1700">
                              <a:latin typeface="Cambria Math"/>
                            </a:rPr>
                            <a:t>0</a:t>
                          </a:r>
                        </a:p>
                      </a:txBody>
                      <a:tcPr anchor="ctr"/>
                    </a:tc>
                    <a:tc>
                      <a:txBody>
                        <a:bodyPr/>
                        <a:lstStyle/>
                        <a:p>
                          <a:endParaRPr lang="en-US"/>
                        </a:p>
                      </a:txBody>
                      <a:tcPr anchor="ctr">
                        <a:blipFill>
                          <a:blip r:embed="rId2"/>
                          <a:stretch>
                            <a:fillRect l="-200444" t="-231579" r="-1111" b="-501053"/>
                          </a:stretch>
                        </a:blipFill>
                      </a:tcPr>
                    </a:tc>
                    <a:extLst>
                      <a:ext uri="{0D108BD9-81ED-4DB2-BD59-A6C34878D82A}">
                        <a16:rowId xmlns:a16="http://schemas.microsoft.com/office/drawing/2014/main" xmlns="" xmlns:a14="http://schemas.microsoft.com/office/drawing/2010/main" val="10003"/>
                      </a:ext>
                    </a:extLst>
                  </a:tr>
                  <a:tr h="578104">
                    <a:tc>
                      <a:txBody>
                        <a:bodyPr/>
                        <a:lstStyle/>
                        <a:p>
                          <a:pPr algn="ctr"/>
                          <a:r>
                            <a:rPr sz="1700">
                              <a:latin typeface="Cambria Math"/>
                            </a:rPr>
                            <a:t>60,000</a:t>
                          </a:r>
                          <a:r>
                            <a:rPr sz="1700"/>
                            <a:t> – </a:t>
                          </a:r>
                          <a:r>
                            <a:rPr sz="1700">
                              <a:latin typeface="Cambria Math"/>
                            </a:rPr>
                            <a:t>64,999</a:t>
                          </a:r>
                        </a:p>
                      </a:txBody>
                      <a:tcPr anchor="ctr"/>
                    </a:tc>
                    <a:tc>
                      <a:txBody>
                        <a:bodyPr/>
                        <a:lstStyle/>
                        <a:p>
                          <a:pPr algn="ctr"/>
                          <a:r>
                            <a:rPr sz="1700">
                              <a:latin typeface="Cambria Math"/>
                            </a:rPr>
                            <a:t>6</a:t>
                          </a:r>
                        </a:p>
                      </a:txBody>
                      <a:tcPr anchor="ctr"/>
                    </a:tc>
                    <a:tc>
                      <a:txBody>
                        <a:bodyPr/>
                        <a:lstStyle/>
                        <a:p>
                          <a:endParaRPr lang="en-US"/>
                        </a:p>
                      </a:txBody>
                      <a:tcPr anchor="ctr">
                        <a:blipFill>
                          <a:blip r:embed="rId2"/>
                          <a:stretch>
                            <a:fillRect l="-200444" t="-331579" r="-1111" b="-401053"/>
                          </a:stretch>
                        </a:blipFill>
                      </a:tcPr>
                    </a:tc>
                    <a:extLst>
                      <a:ext uri="{0D108BD9-81ED-4DB2-BD59-A6C34878D82A}">
                        <a16:rowId xmlns:a16="http://schemas.microsoft.com/office/drawing/2014/main" xmlns="" xmlns:a14="http://schemas.microsoft.com/office/drawing/2010/main" val="10004"/>
                      </a:ext>
                    </a:extLst>
                  </a:tr>
                  <a:tr h="577152">
                    <a:tc>
                      <a:txBody>
                        <a:bodyPr/>
                        <a:lstStyle/>
                        <a:p>
                          <a:pPr algn="ctr"/>
                          <a:r>
                            <a:rPr sz="1700">
                              <a:latin typeface="Cambria Math"/>
                            </a:rPr>
                            <a:t>65,000</a:t>
                          </a:r>
                          <a:r>
                            <a:rPr sz="1700"/>
                            <a:t> – </a:t>
                          </a:r>
                          <a:r>
                            <a:rPr sz="1700">
                              <a:latin typeface="Cambria Math"/>
                            </a:rPr>
                            <a:t>69,999</a:t>
                          </a:r>
                        </a:p>
                      </a:txBody>
                      <a:tcPr anchor="ctr"/>
                    </a:tc>
                    <a:tc>
                      <a:txBody>
                        <a:bodyPr/>
                        <a:lstStyle/>
                        <a:p>
                          <a:pPr algn="ctr"/>
                          <a:r>
                            <a:rPr sz="1700">
                              <a:latin typeface="Cambria Math"/>
                            </a:rPr>
                            <a:t>4</a:t>
                          </a:r>
                        </a:p>
                      </a:txBody>
                      <a:tcPr anchor="ctr"/>
                    </a:tc>
                    <a:tc>
                      <a:txBody>
                        <a:bodyPr/>
                        <a:lstStyle/>
                        <a:p>
                          <a:endParaRPr lang="en-US"/>
                        </a:p>
                      </a:txBody>
                      <a:tcPr anchor="ctr">
                        <a:blipFill>
                          <a:blip r:embed="rId2"/>
                          <a:stretch>
                            <a:fillRect l="-200444" t="-436170" r="-1111" b="-305319"/>
                          </a:stretch>
                        </a:blipFill>
                      </a:tcPr>
                    </a:tc>
                    <a:extLst>
                      <a:ext uri="{0D108BD9-81ED-4DB2-BD59-A6C34878D82A}">
                        <a16:rowId xmlns:a16="http://schemas.microsoft.com/office/drawing/2014/main" xmlns="" xmlns:a14="http://schemas.microsoft.com/office/drawing/2010/main" val="10005"/>
                      </a:ext>
                    </a:extLst>
                  </a:tr>
                  <a:tr h="578104">
                    <a:tc>
                      <a:txBody>
                        <a:bodyPr/>
                        <a:lstStyle/>
                        <a:p>
                          <a:pPr algn="ctr"/>
                          <a:r>
                            <a:rPr sz="1700">
                              <a:latin typeface="Cambria Math"/>
                            </a:rPr>
                            <a:t>70,000</a:t>
                          </a:r>
                          <a:r>
                            <a:rPr sz="1700"/>
                            <a:t> – </a:t>
                          </a:r>
                          <a:r>
                            <a:rPr sz="1700">
                              <a:latin typeface="Cambria Math"/>
                            </a:rPr>
                            <a:t>74,999</a:t>
                          </a:r>
                        </a:p>
                      </a:txBody>
                      <a:tcPr anchor="ctr"/>
                    </a:tc>
                    <a:tc>
                      <a:txBody>
                        <a:bodyPr/>
                        <a:lstStyle/>
                        <a:p>
                          <a:pPr algn="ctr"/>
                          <a:r>
                            <a:rPr sz="1700">
                              <a:latin typeface="Cambria Math"/>
                            </a:rPr>
                            <a:t>10</a:t>
                          </a:r>
                        </a:p>
                      </a:txBody>
                      <a:tcPr anchor="ctr"/>
                    </a:tc>
                    <a:tc>
                      <a:txBody>
                        <a:bodyPr/>
                        <a:lstStyle/>
                        <a:p>
                          <a:endParaRPr lang="en-US"/>
                        </a:p>
                      </a:txBody>
                      <a:tcPr anchor="ctr">
                        <a:blipFill>
                          <a:blip r:embed="rId2"/>
                          <a:stretch>
                            <a:fillRect l="-200444" t="-530526" r="-1111" b="-202105"/>
                          </a:stretch>
                        </a:blipFill>
                      </a:tcPr>
                    </a:tc>
                    <a:extLst>
                      <a:ext uri="{0D108BD9-81ED-4DB2-BD59-A6C34878D82A}">
                        <a16:rowId xmlns:a16="http://schemas.microsoft.com/office/drawing/2014/main" xmlns="" xmlns:a14="http://schemas.microsoft.com/office/drawing/2010/main" val="10006"/>
                      </a:ext>
                    </a:extLst>
                  </a:tr>
                  <a:tr h="578104">
                    <a:tc>
                      <a:txBody>
                        <a:bodyPr/>
                        <a:lstStyle/>
                        <a:p>
                          <a:pPr algn="ctr"/>
                          <a:r>
                            <a:rPr sz="1700">
                              <a:latin typeface="Cambria Math"/>
                            </a:rPr>
                            <a:t>75,000</a:t>
                          </a:r>
                          <a:r>
                            <a:rPr sz="1700"/>
                            <a:t> – </a:t>
                          </a:r>
                          <a:r>
                            <a:rPr sz="1700">
                              <a:latin typeface="Cambria Math"/>
                            </a:rPr>
                            <a:t>79,999</a:t>
                          </a:r>
                        </a:p>
                      </a:txBody>
                      <a:tcPr anchor="ctr"/>
                    </a:tc>
                    <a:tc>
                      <a:txBody>
                        <a:bodyPr/>
                        <a:lstStyle/>
                        <a:p>
                          <a:pPr algn="ctr"/>
                          <a:r>
                            <a:rPr sz="1700" dirty="0">
                              <a:latin typeface="Cambria Math"/>
                            </a:rPr>
                            <a:t>1</a:t>
                          </a:r>
                        </a:p>
                      </a:txBody>
                      <a:tcPr anchor="ctr"/>
                    </a:tc>
                    <a:tc>
                      <a:txBody>
                        <a:bodyPr/>
                        <a:lstStyle/>
                        <a:p>
                          <a:endParaRPr lang="en-US"/>
                        </a:p>
                      </a:txBody>
                      <a:tcPr anchor="ctr">
                        <a:blipFill>
                          <a:blip r:embed="rId2"/>
                          <a:stretch>
                            <a:fillRect l="-200444" t="-630526" r="-1111" b="-102105"/>
                          </a:stretch>
                        </a:blipFill>
                      </a:tcPr>
                    </a:tc>
                    <a:extLst>
                      <a:ext uri="{0D108BD9-81ED-4DB2-BD59-A6C34878D82A}">
                        <a16:rowId xmlns:a16="http://schemas.microsoft.com/office/drawing/2014/main" xmlns="" xmlns:a14="http://schemas.microsoft.com/office/drawing/2010/main" val="10007"/>
                      </a:ext>
                    </a:extLst>
                  </a:tr>
                  <a:tr h="578104">
                    <a:tc>
                      <a:txBody>
                        <a:bodyPr/>
                        <a:lstStyle/>
                        <a:p>
                          <a:pPr algn="ctr"/>
                          <a:r>
                            <a:rPr sz="1700">
                              <a:latin typeface="Cambria Math"/>
                            </a:rPr>
                            <a:t>80,000</a:t>
                          </a:r>
                          <a:r>
                            <a:rPr sz="1700"/>
                            <a:t> – </a:t>
                          </a:r>
                          <a:r>
                            <a:rPr sz="1700">
                              <a:latin typeface="Cambria Math"/>
                            </a:rPr>
                            <a:t>84,999</a:t>
                          </a:r>
                        </a:p>
                      </a:txBody>
                      <a:tcPr anchor="ctr"/>
                    </a:tc>
                    <a:tc>
                      <a:txBody>
                        <a:bodyPr/>
                        <a:lstStyle/>
                        <a:p>
                          <a:pPr algn="ctr"/>
                          <a:r>
                            <a:rPr sz="1700">
                              <a:latin typeface="Cambria Math"/>
                            </a:rPr>
                            <a:t>1</a:t>
                          </a:r>
                        </a:p>
                      </a:txBody>
                      <a:tcPr anchor="ctr"/>
                    </a:tc>
                    <a:tc>
                      <a:txBody>
                        <a:bodyPr/>
                        <a:lstStyle/>
                        <a:p>
                          <a:endParaRPr lang="en-US"/>
                        </a:p>
                      </a:txBody>
                      <a:tcPr anchor="ctr">
                        <a:blipFill>
                          <a:blip r:embed="rId2"/>
                          <a:stretch>
                            <a:fillRect l="-200444" t="-730526" r="-1111" b="-2105"/>
                          </a:stretch>
                        </a:blipFill>
                      </a:tcPr>
                    </a:tc>
                    <a:extLst>
                      <a:ext uri="{0D108BD9-81ED-4DB2-BD59-A6C34878D82A}">
                        <a16:rowId xmlns:a16="http://schemas.microsoft.com/office/drawing/2014/main" xmlns="" xmlns:a14="http://schemas.microsoft.com/office/drawing/2010/main" val="10008"/>
                      </a:ext>
                    </a:extLst>
                  </a:tr>
                </a:tbl>
              </a:graphicData>
            </a:graphic>
          </p:graphicFrame>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2.2.7: Constructing a Relative Frequency Histogram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sz="2800"/>
                </a:pPr>
                <a:r>
                  <a:rPr sz="2800"/>
                  <a:t>Since this is the same data as used in the previous example, the histogram will be created in a similar way. Mark the class boundaries along the </a:t>
                </a:r>
                <a14:m>
                  <m:oMath xmlns:m="http://schemas.openxmlformats.org/officeDocument/2006/math">
                    <m:r>
                      <a:rPr>
                        <a:latin typeface="Cambria Math" panose="02040503050406030204" pitchFamily="18" charset="0"/>
                      </a:rPr>
                      <m:t>𝑥</m:t>
                    </m:r>
                  </m:oMath>
                </a14:m>
                <a:r>
                  <a:rPr sz="2800"/>
                  <a:t>-axis. Draw a bar for each class with a width from the lower class boundary to the upper class boundary. The </a:t>
                </a:r>
                <a14:m>
                  <m:oMath xmlns:m="http://schemas.openxmlformats.org/officeDocument/2006/math">
                    <m:r>
                      <a:rPr>
                        <a:latin typeface="Cambria Math" panose="02040503050406030204" pitchFamily="18" charset="0"/>
                      </a:rPr>
                      <m:t>𝑦</m:t>
                    </m:r>
                  </m:oMath>
                </a14:m>
                <a:r>
                  <a:rPr sz="2800"/>
                  <a:t>-axis should be labeled with percentages, to represent the relative frequency for each class. The height of each bar should be the relative frequency of each class, so the first class would have a height corresponding to </a:t>
                </a:r>
                <a14:m>
                  <m:oMath xmlns:m="http://schemas.openxmlformats.org/officeDocument/2006/math">
                    <m:r>
                      <a:rPr>
                        <a:latin typeface="Cambria Math" panose="02040503050406030204" pitchFamily="18" charset="0"/>
                      </a:rPr>
                      <m:t>12%</m:t>
                    </m:r>
                  </m:oMath>
                </a14:m>
                <a:r>
                  <a:rPr sz="2800"/>
                  <a:t> on the </a:t>
                </a:r>
                <a14:m>
                  <m:oMath xmlns:m="http://schemas.openxmlformats.org/officeDocument/2006/math">
                    <m:r>
                      <a:rPr>
                        <a:latin typeface="Cambria Math" panose="02040503050406030204" pitchFamily="18" charset="0"/>
                      </a:rPr>
                      <m:t>𝑦</m:t>
                    </m:r>
                  </m:oMath>
                </a14:m>
                <a:r>
                  <a:rPr sz="2800"/>
                  <a:t>-axis. Your histogram should resemble the one shown. Note that we chose to label the </a:t>
                </a:r>
                <a14:m>
                  <m:oMath xmlns:m="http://schemas.openxmlformats.org/officeDocument/2006/math">
                    <m:r>
                      <a:rPr>
                        <a:latin typeface="Cambria Math" panose="02040503050406030204" pitchFamily="18" charset="0"/>
                      </a:rPr>
                      <m:t>𝑥</m:t>
                    </m:r>
                  </m:oMath>
                </a14:m>
                <a:r>
                  <a:rPr sz="2800"/>
                  <a:t>-axis with the class boundaries instead of the class midpoints, which would have also been acceptable.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1185"/>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2.2.7: Constructing a Relative Frequency Histogram (cont.)</a:t>
            </a:r>
          </a:p>
        </p:txBody>
      </p:sp>
      <p:pic>
        <p:nvPicPr>
          <p:cNvPr id="5" name="Content Placeholder 4">
            <a:extLst>
              <a:ext uri="{FF2B5EF4-FFF2-40B4-BE49-F238E27FC236}">
                <a16:creationId xmlns:a16="http://schemas.microsoft.com/office/drawing/2014/main" id="{71411836-CD5E-45FD-9B63-6DEEA7881501}"/>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71622" y="1082675"/>
            <a:ext cx="5800756" cy="4849813"/>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Stem-And-Leaf Plot, Ordered Stem-And-Leaf Plot &amp; Key</a:t>
            </a:r>
          </a:p>
        </p:txBody>
      </p:sp>
      <p:sp>
        <p:nvSpPr>
          <p:cNvPr id="3" name="Text Placeholder 2"/>
          <p:cNvSpPr>
            <a:spLocks noGrp="1"/>
          </p:cNvSpPr>
          <p:nvPr>
            <p:ph type="body" sz="quarter" idx="10"/>
          </p:nvPr>
        </p:nvSpPr>
        <p:spPr>
          <a:xfrm>
            <a:off x="457200" y="1082078"/>
            <a:ext cx="8229600" cy="4709122"/>
          </a:xfrm>
        </p:spPr>
        <p:txBody>
          <a:bodyPr>
            <a:normAutofit/>
          </a:bodyPr>
          <a:lstStyle/>
          <a:p>
            <a:pPr algn="ctr">
              <a:defRPr sz="2800" b="1"/>
            </a:pPr>
            <a:r>
              <a:rPr dirty="0"/>
              <a:t>Definition</a:t>
            </a:r>
          </a:p>
          <a:p>
            <a:r>
              <a:rPr sz="2800" dirty="0"/>
              <a:t>A </a:t>
            </a:r>
            <a:r>
              <a:rPr sz="2800" b="1" dirty="0"/>
              <a:t>stem-and-leaf plot</a:t>
            </a:r>
            <a:r>
              <a:rPr sz="2800" dirty="0"/>
              <a:t> is a graph of quantitative data in which each data value is split into 2 pieces: a leaf and a stem. Typically, the last significant digit in each data value is the "leaf" and the remaining digits are the "stem".</a:t>
            </a:r>
          </a:p>
          <a:p>
            <a:r>
              <a:rPr sz="2800" dirty="0"/>
              <a:t>An </a:t>
            </a:r>
            <a:r>
              <a:rPr sz="2800" b="1" dirty="0"/>
              <a:t>ordered stem-and-leaf plot</a:t>
            </a:r>
            <a:r>
              <a:rPr sz="2800" dirty="0"/>
              <a:t> is a stem-and-leaf plot in which the leaves are arranged in numerical order.</a:t>
            </a:r>
          </a:p>
          <a:p>
            <a:r>
              <a:rPr sz="2800" dirty="0"/>
              <a:t>The legend for a stem-and-leaf plot is often referred to as a </a:t>
            </a:r>
            <a:r>
              <a:rPr sz="2800" b="1" dirty="0"/>
              <a:t>key</a:t>
            </a:r>
            <a:r>
              <a:rPr sz="2800" dirty="0"/>
              <a:t>.</a:t>
            </a:r>
          </a:p>
          <a:p>
            <a:endParaRPr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Stem-and-Leaf Plot</a:t>
            </a:r>
          </a:p>
        </p:txBody>
      </p:sp>
      <p:sp>
        <p:nvSpPr>
          <p:cNvPr id="3" name="Text Placeholder 2"/>
          <p:cNvSpPr>
            <a:spLocks noGrp="1"/>
          </p:cNvSpPr>
          <p:nvPr>
            <p:ph type="body" sz="quarter" idx="10"/>
          </p:nvPr>
        </p:nvSpPr>
        <p:spPr>
          <a:xfrm>
            <a:off x="457200" y="1082078"/>
            <a:ext cx="8229600" cy="3185122"/>
          </a:xfrm>
        </p:spPr>
        <p:txBody>
          <a:bodyPr>
            <a:normAutofit/>
          </a:bodyPr>
          <a:lstStyle/>
          <a:p>
            <a:pPr marL="514350" indent="-514350">
              <a:buFont typeface="+mj-lt"/>
              <a:buAutoNum type="arabicPeriod"/>
              <a:defRPr sz="2800"/>
            </a:pPr>
            <a:r>
              <a:t>​</a:t>
            </a:r>
            <a:r>
              <a:rPr sz="2800" b="1"/>
              <a:t>Create two columns, one on the left for stems and one on the right for leaves.</a:t>
            </a:r>
          </a:p>
          <a:p>
            <a:pPr marL="514350" indent="-514350">
              <a:buFont typeface="+mj-lt"/>
              <a:buAutoNum type="arabicPeriod" startAt="2"/>
              <a:defRPr sz="2800"/>
            </a:pPr>
            <a:r>
              <a:t>​</a:t>
            </a:r>
            <a:r>
              <a:rPr sz="2800" b="1"/>
              <a:t>List each stem that occurs in the data set in numerical order.</a:t>
            </a:r>
            <a:r>
              <a:rPr sz="2800"/>
              <a:t> Each stem is normally listed only once; however, the stems are sometimes listed two or more times if splitting the leaves would make the data set's features clearer.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Constructing a Stem-and-Leaf Plot (cont.)</a:t>
            </a:r>
          </a:p>
        </p:txBody>
      </p:sp>
      <p:sp>
        <p:nvSpPr>
          <p:cNvPr id="3" name="Text Placeholder 2"/>
          <p:cNvSpPr>
            <a:spLocks noGrp="1"/>
          </p:cNvSpPr>
          <p:nvPr>
            <p:ph type="body" sz="quarter" idx="10"/>
          </p:nvPr>
        </p:nvSpPr>
        <p:spPr>
          <a:xfrm>
            <a:off x="457200" y="1082078"/>
            <a:ext cx="8229600" cy="4099522"/>
          </a:xfrm>
        </p:spPr>
        <p:txBody>
          <a:bodyPr>
            <a:normAutofit lnSpcReduction="10000"/>
          </a:bodyPr>
          <a:lstStyle/>
          <a:p>
            <a:pPr marL="514350" indent="-514350">
              <a:buFont typeface="+mj-lt"/>
              <a:buAutoNum type="arabicPeriod" startAt="3"/>
              <a:defRPr sz="2800"/>
            </a:pPr>
            <a:r>
              <a:t>​</a:t>
            </a:r>
            <a:r>
              <a:rPr sz="2800" b="1"/>
              <a:t>List each leaf next to its stem.</a:t>
            </a:r>
            <a:r>
              <a:rPr sz="2800"/>
              <a:t> Each leaf will be listed as many times as it occurs in the original data set. There should be as many leaves as there are data values. Be sure to line up the leaves in straight columns so that the table is visually accurate.</a:t>
            </a:r>
          </a:p>
          <a:p>
            <a:pPr marL="514350" indent="-514350">
              <a:buFont typeface="+mj-lt"/>
              <a:buAutoNum type="arabicPeriod" startAt="4"/>
              <a:defRPr sz="2800"/>
            </a:pPr>
            <a:r>
              <a:t>​</a:t>
            </a:r>
            <a:r>
              <a:rPr sz="2800" b="1"/>
              <a:t>Create a key to guide interpretation of the stem-and-leaf plot.</a:t>
            </a:r>
          </a:p>
          <a:p>
            <a:pPr marL="514350" indent="-514350">
              <a:buFont typeface="+mj-lt"/>
              <a:buAutoNum type="arabicPeriod" startAt="5"/>
              <a:defRPr sz="2800"/>
            </a:pPr>
            <a:r>
              <a:t>​</a:t>
            </a:r>
            <a:r>
              <a:rPr sz="2800" b="1"/>
              <a:t>If desired, put the leaves in numerical order to create an ordered stem-and-leaf plot.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p:txBody>
          <a:bodyPr>
            <a:normAutofit/>
          </a:bodyPr>
          <a:lstStyle/>
          <a:p>
            <a:r>
              <a:rPr sz="2800"/>
              <a:t>Although this is not a correct way to draw a stem-and-leaf plot, this figure will help you remember the concepts associated with a stem-and-leaf plot.</a:t>
            </a:r>
          </a:p>
        </p:txBody>
      </p:sp>
      <p:pic>
        <p:nvPicPr>
          <p:cNvPr id="6" name="Graphic 5">
            <a:extLst>
              <a:ext uri="{FF2B5EF4-FFF2-40B4-BE49-F238E27FC236}">
                <a16:creationId xmlns:a16="http://schemas.microsoft.com/office/drawing/2014/main" id="{5F8730D1-C09F-4E2B-BBC6-77209A02C2D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3200" y="2476131"/>
            <a:ext cx="3657600" cy="329979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2.2.8: Creating a Stem-and-Leaf Plot</a:t>
            </a:r>
          </a:p>
        </p:txBody>
      </p:sp>
      <p:sp>
        <p:nvSpPr>
          <p:cNvPr id="3" name="Text Placeholder 2"/>
          <p:cNvSpPr>
            <a:spLocks noGrp="1"/>
          </p:cNvSpPr>
          <p:nvPr>
            <p:ph type="body" sz="quarter" idx="10"/>
          </p:nvPr>
        </p:nvSpPr>
        <p:spPr/>
        <p:txBody>
          <a:bodyPr>
            <a:normAutofit/>
          </a:bodyPr>
          <a:lstStyle/>
          <a:p>
            <a:r>
              <a:rPr sz="2800"/>
              <a:t>Create a stem-and-leaf plot of the following ACT scores from a group of college freshmen.</a:t>
            </a:r>
          </a:p>
        </p:txBody>
      </p:sp>
      <p:graphicFrame>
        <p:nvGraphicFramePr>
          <p:cNvPr id="4" name="Table Placeholder 2">
            <a:extLst>
              <a:ext uri="{FF2B5EF4-FFF2-40B4-BE49-F238E27FC236}">
                <a16:creationId xmlns:a16="http://schemas.microsoft.com/office/drawing/2014/main" id="{11EC1B9C-14C6-4373-BB03-903F2045CED5}"/>
              </a:ext>
            </a:extLst>
          </p:cNvPr>
          <p:cNvGraphicFramePr>
            <a:graphicFrameLocks/>
          </p:cNvGraphicFramePr>
          <p:nvPr>
            <p:extLst>
              <p:ext uri="{D42A27DB-BD31-4B8C-83A1-F6EECF244321}">
                <p14:modId xmlns:p14="http://schemas.microsoft.com/office/powerpoint/2010/main" val="4216768004"/>
              </p:ext>
            </p:extLst>
          </p:nvPr>
        </p:nvGraphicFramePr>
        <p:xfrm>
          <a:off x="457200" y="2032000"/>
          <a:ext cx="8229600" cy="185420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rPr dirty="0"/>
                        <a:t>ACT Scores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r>
                        <a:rPr sz="1600">
                          <a:latin typeface="Cambria Math"/>
                        </a:rPr>
                        <a:t>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sz="1600">
                          <a:latin typeface="Cambria Math"/>
                        </a:rPr>
                        <a:t>23</a:t>
                      </a:r>
                    </a:p>
                  </a:txBody>
                  <a:tcPr>
                    <a:lnT w="12700" cap="flat" cmpd="sng" algn="ctr">
                      <a:solidFill>
                        <a:schemeClr val="tx1"/>
                      </a:solidFill>
                      <a:prstDash val="solid"/>
                      <a:round/>
                      <a:headEnd type="none" w="med" len="med"/>
                      <a:tailEnd type="none" w="med" len="med"/>
                    </a:lnT>
                  </a:tcPr>
                </a:tc>
                <a:tc>
                  <a:txBody>
                    <a:bodyPr/>
                    <a:lstStyle/>
                    <a:p>
                      <a:pPr algn="ctr"/>
                      <a:r>
                        <a:rPr sz="1600" dirty="0">
                          <a:latin typeface="Cambria Math"/>
                        </a:rPr>
                        <a:t>24</a:t>
                      </a:r>
                    </a:p>
                  </a:txBody>
                  <a:tcPr>
                    <a:lnT w="12700" cap="flat" cmpd="sng" algn="ctr">
                      <a:solidFill>
                        <a:schemeClr val="tx1"/>
                      </a:solidFill>
                      <a:prstDash val="solid"/>
                      <a:round/>
                      <a:headEnd type="none" w="med" len="med"/>
                      <a:tailEnd type="none" w="med" len="med"/>
                    </a:lnT>
                  </a:tcPr>
                </a:tc>
                <a:tc>
                  <a:txBody>
                    <a:bodyPr/>
                    <a:lstStyle/>
                    <a:p>
                      <a:pPr algn="ctr"/>
                      <a:r>
                        <a:rPr sz="1600">
                          <a:latin typeface="Cambria Math"/>
                        </a:rPr>
                        <a:t>31</a:t>
                      </a:r>
                    </a:p>
                  </a:txBody>
                  <a:tcPr>
                    <a:lnT w="12700" cap="flat" cmpd="sng" algn="ctr">
                      <a:solidFill>
                        <a:schemeClr val="tx1"/>
                      </a:solidFill>
                      <a:prstDash val="solid"/>
                      <a:round/>
                      <a:headEnd type="none" w="med" len="med"/>
                      <a:tailEnd type="none" w="med" len="med"/>
                    </a:lnT>
                  </a:tcPr>
                </a:tc>
                <a:tc>
                  <a:txBody>
                    <a:bodyPr/>
                    <a:lstStyle/>
                    <a:p>
                      <a:pPr algn="ctr"/>
                      <a:r>
                        <a:rPr sz="1600">
                          <a:latin typeface="Cambria Math"/>
                        </a:rPr>
                        <a:t>19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sz="1600">
                          <a:latin typeface="Cambria Math"/>
                        </a:rPr>
                        <a:t>27</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26</a:t>
                      </a:r>
                    </a:p>
                  </a:txBody>
                  <a:tcPr/>
                </a:tc>
                <a:tc>
                  <a:txBody>
                    <a:bodyPr/>
                    <a:lstStyle/>
                    <a:p>
                      <a:pPr algn="ctr"/>
                      <a:r>
                        <a:rPr sz="1600">
                          <a:latin typeface="Cambria Math"/>
                        </a:rPr>
                        <a:t>22</a:t>
                      </a:r>
                    </a:p>
                  </a:txBody>
                  <a:tcPr/>
                </a:tc>
                <a:tc>
                  <a:txBody>
                    <a:bodyPr/>
                    <a:lstStyle/>
                    <a:p>
                      <a:pPr algn="ctr"/>
                      <a:r>
                        <a:rPr sz="1600">
                          <a:latin typeface="Cambria Math"/>
                        </a:rPr>
                        <a:t>32</a:t>
                      </a:r>
                    </a:p>
                  </a:txBody>
                  <a:tcPr/>
                </a:tc>
                <a:tc>
                  <a:txBody>
                    <a:bodyPr/>
                    <a:lstStyle/>
                    <a:p>
                      <a:pPr algn="ctr"/>
                      <a:r>
                        <a:rPr sz="1600">
                          <a:latin typeface="Cambria Math"/>
                        </a:rPr>
                        <a:t>18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sz="1600">
                          <a:latin typeface="Cambria Math"/>
                        </a:rPr>
                        <a:t>35</a:t>
                      </a:r>
                    </a:p>
                  </a:txBody>
                  <a:tcPr>
                    <a:lnL w="12700" cap="flat" cmpd="sng" algn="ctr">
                      <a:solidFill>
                        <a:schemeClr val="tx1"/>
                      </a:solidFill>
                      <a:prstDash val="solid"/>
                      <a:round/>
                      <a:headEnd type="none" w="med" len="med"/>
                      <a:tailEnd type="none" w="med" len="med"/>
                    </a:lnL>
                  </a:tcPr>
                </a:tc>
                <a:tc>
                  <a:txBody>
                    <a:bodyPr/>
                    <a:lstStyle/>
                    <a:p>
                      <a:pPr algn="ctr"/>
                      <a:r>
                        <a:rPr sz="1600">
                          <a:latin typeface="Cambria Math"/>
                        </a:rPr>
                        <a:t>27</a:t>
                      </a:r>
                    </a:p>
                  </a:txBody>
                  <a:tcPr/>
                </a:tc>
                <a:tc>
                  <a:txBody>
                    <a:bodyPr/>
                    <a:lstStyle/>
                    <a:p>
                      <a:pPr algn="ctr"/>
                      <a:r>
                        <a:rPr sz="1600">
                          <a:latin typeface="Cambria Math"/>
                        </a:rPr>
                        <a:t>29</a:t>
                      </a:r>
                    </a:p>
                  </a:txBody>
                  <a:tcPr/>
                </a:tc>
                <a:tc>
                  <a:txBody>
                    <a:bodyPr/>
                    <a:lstStyle/>
                    <a:p>
                      <a:pPr algn="ctr"/>
                      <a:r>
                        <a:rPr sz="1600">
                          <a:latin typeface="Cambria Math"/>
                        </a:rPr>
                        <a:t>24</a:t>
                      </a:r>
                    </a:p>
                  </a:txBody>
                  <a:tcPr/>
                </a:tc>
                <a:tc>
                  <a:txBody>
                    <a:bodyPr/>
                    <a:lstStyle/>
                    <a:p>
                      <a:pPr algn="ctr"/>
                      <a:r>
                        <a:rPr sz="1600">
                          <a:latin typeface="Cambria Math"/>
                        </a:rPr>
                        <a:t>20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sz="1600">
                          <a:latin typeface="Cambria Math"/>
                        </a:rPr>
                        <a:t>18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sz="1600">
                          <a:latin typeface="Cambria Math"/>
                        </a:rPr>
                        <a:t>17</a:t>
                      </a:r>
                    </a:p>
                  </a:txBody>
                  <a:tcPr>
                    <a:lnB w="12700" cap="flat" cmpd="sng" algn="ctr">
                      <a:solidFill>
                        <a:schemeClr val="tx1"/>
                      </a:solidFill>
                      <a:prstDash val="solid"/>
                      <a:round/>
                      <a:headEnd type="none" w="med" len="med"/>
                      <a:tailEnd type="none" w="med" len="med"/>
                    </a:lnB>
                  </a:tcPr>
                </a:tc>
                <a:tc>
                  <a:txBody>
                    <a:bodyPr/>
                    <a:lstStyle/>
                    <a:p>
                      <a:pPr algn="ctr"/>
                      <a:r>
                        <a:rPr sz="1600">
                          <a:latin typeface="Cambria Math"/>
                        </a:rPr>
                        <a:t>21</a:t>
                      </a:r>
                    </a:p>
                  </a:txBody>
                  <a:tcPr>
                    <a:lnB w="12700" cap="flat" cmpd="sng" algn="ctr">
                      <a:solidFill>
                        <a:schemeClr val="tx1"/>
                      </a:solidFill>
                      <a:prstDash val="solid"/>
                      <a:round/>
                      <a:headEnd type="none" w="med" len="med"/>
                      <a:tailEnd type="none" w="med" len="med"/>
                    </a:lnB>
                  </a:tcPr>
                </a:tc>
                <a:tc>
                  <a:txBody>
                    <a:bodyPr/>
                    <a:lstStyle/>
                    <a:p>
                      <a:pPr algn="ctr"/>
                      <a:r>
                        <a:rPr sz="1600" dirty="0">
                          <a:latin typeface="Cambria Math"/>
                        </a:rPr>
                        <a:t>25</a:t>
                      </a:r>
                    </a:p>
                  </a:txBody>
                  <a:tcPr>
                    <a:lnB w="12700" cap="flat" cmpd="sng" algn="ctr">
                      <a:solidFill>
                        <a:schemeClr val="tx1"/>
                      </a:solidFill>
                      <a:prstDash val="solid"/>
                      <a:round/>
                      <a:headEnd type="none" w="med" len="med"/>
                      <a:tailEnd type="none" w="med" len="med"/>
                    </a:lnB>
                  </a:tcPr>
                </a:tc>
                <a:tc>
                  <a:txBody>
                    <a:bodyPr/>
                    <a:lstStyle/>
                    <a:p>
                      <a:pPr algn="ctr"/>
                      <a:r>
                        <a:rPr sz="1600" dirty="0">
                          <a:latin typeface="Cambria Math"/>
                        </a:rPr>
                        <a:t>26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2.2.8: Creating a Stem-and-Leaf Plot (cont.)</a:t>
            </a:r>
          </a:p>
        </p:txBody>
      </p:sp>
      <p:sp>
        <p:nvSpPr>
          <p:cNvPr id="3" name="Text Placeholder 2"/>
          <p:cNvSpPr>
            <a:spLocks noGrp="1"/>
          </p:cNvSpPr>
          <p:nvPr>
            <p:ph type="body" sz="quarter" idx="10"/>
          </p:nvPr>
        </p:nvSpPr>
        <p:spPr/>
        <p:txBody>
          <a:bodyPr>
            <a:normAutofit/>
          </a:bodyPr>
          <a:lstStyle/>
          <a:p>
            <a:r>
              <a:rPr sz="2800" b="1"/>
              <a:t>Solution</a:t>
            </a:r>
          </a:p>
          <a:p>
            <a:r>
              <a:rPr sz="2800"/>
              <a:t>Since all the data are 2-digit numbers, the stem column will consist of the different digits in the tens place. The leaves will contain all of the digits in the ones place. The data only has values in the 10s, 20s and 30s, so the stems will be </a:t>
            </a:r>
            <a:r>
              <a:rPr sz="2800">
                <a:latin typeface="Cambria Math"/>
              </a:rPr>
              <a:t>1</a:t>
            </a:r>
            <a:r>
              <a:rPr sz="2800"/>
              <a:t>, </a:t>
            </a:r>
            <a:r>
              <a:rPr sz="2800">
                <a:latin typeface="Cambria Math"/>
              </a:rPr>
              <a:t>2</a:t>
            </a:r>
            <a:r>
              <a:rPr sz="2800"/>
              <a:t> and </a:t>
            </a:r>
            <a:r>
              <a:rPr sz="2800">
                <a:latin typeface="Cambria Math"/>
              </a:rPr>
              <a:t>3</a:t>
            </a:r>
            <a:r>
              <a:rPr sz="2800"/>
              <a:t>. Write those stems vertically in numerical order. Beginning with the first data value, </a:t>
            </a:r>
            <a:r>
              <a:rPr sz="2800">
                <a:latin typeface="Cambria Math"/>
              </a:rPr>
              <a:t>18</a:t>
            </a:r>
            <a:r>
              <a:rPr sz="2800"/>
              <a:t>, write its leaf of 8 next to its stem of </a:t>
            </a:r>
            <a:r>
              <a:rPr sz="2800">
                <a:latin typeface="Cambria Math"/>
              </a:rPr>
              <a:t>1</a:t>
            </a:r>
            <a:r>
              <a:rPr sz="2800"/>
              <a:t>. Continue to do this for each piece of data in the data set until your stem-and-left plot looks like the one shown. Indicate with a key that the stem of </a:t>
            </a:r>
            <a:r>
              <a:rPr sz="2800">
                <a:latin typeface="Cambria Math"/>
              </a:rPr>
              <a:t>1</a:t>
            </a:r>
            <a:r>
              <a:rPr sz="2800"/>
              <a:t> and a leaf of </a:t>
            </a:r>
            <a:r>
              <a:rPr sz="2800">
                <a:latin typeface="Cambria Math"/>
              </a:rPr>
              <a:t>8</a:t>
            </a:r>
            <a:r>
              <a:rPr sz="2800"/>
              <a:t> equals </a:t>
            </a:r>
            <a:r>
              <a:rPr sz="2800">
                <a:latin typeface="Cambria Math"/>
              </a:rPr>
              <a:t>18</a:t>
            </a:r>
            <a:r>
              <a:rPr sz="28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2.2.1: Creating a Pie Chart</a:t>
            </a:r>
          </a:p>
        </p:txBody>
      </p:sp>
      <p:sp>
        <p:nvSpPr>
          <p:cNvPr id="3" name="Text Placeholder 2"/>
          <p:cNvSpPr>
            <a:spLocks noGrp="1"/>
          </p:cNvSpPr>
          <p:nvPr>
            <p:ph type="body" sz="quarter" idx="10"/>
          </p:nvPr>
        </p:nvSpPr>
        <p:spPr/>
        <p:txBody>
          <a:bodyPr>
            <a:normAutofit/>
          </a:bodyPr>
          <a:lstStyle/>
          <a:p>
            <a:r>
              <a:rPr sz="2800"/>
              <a:t>Calculate the relative frequency, expressed as a percentage, for each housing type based on the following data. Then, create a pie chart describing the distribution of housing types for students in a statistics class.</a:t>
            </a:r>
          </a:p>
        </p:txBody>
      </p:sp>
      <p:graphicFrame>
        <p:nvGraphicFramePr>
          <p:cNvPr id="4" name="Table Placeholder 2">
            <a:extLst>
              <a:ext uri="{FF2B5EF4-FFF2-40B4-BE49-F238E27FC236}">
                <a16:creationId xmlns:a16="http://schemas.microsoft.com/office/drawing/2014/main" id="{6879F993-72A5-46ED-8D6D-20BC68FFFB55}"/>
              </a:ext>
            </a:extLst>
          </p:cNvPr>
          <p:cNvGraphicFramePr>
            <a:graphicFrameLocks/>
          </p:cNvGraphicFramePr>
          <p:nvPr>
            <p:extLst>
              <p:ext uri="{D42A27DB-BD31-4B8C-83A1-F6EECF244321}">
                <p14:modId xmlns:p14="http://schemas.microsoft.com/office/powerpoint/2010/main" val="88910043"/>
              </p:ext>
            </p:extLst>
          </p:nvPr>
        </p:nvGraphicFramePr>
        <p:xfrm>
          <a:off x="457200" y="323283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rPr dirty="0"/>
                        <a:t>Housing Types for Students in a Statistics Class</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Type of Housing</a:t>
                      </a:r>
                    </a:p>
                  </a:txBody>
                  <a:tcPr/>
                </a:tc>
                <a:tc>
                  <a:txBody>
                    <a:bodyPr/>
                    <a:lstStyle/>
                    <a:p>
                      <a:pPr algn="ctr">
                        <a:defRPr sz="1800" b="1"/>
                      </a:pPr>
                      <a:r>
                        <a:t>Number of Students</a:t>
                      </a:r>
                    </a:p>
                  </a:txBody>
                  <a:tcPr/>
                </a:tc>
                <a:extLst>
                  <a:ext uri="{0D108BD9-81ED-4DB2-BD59-A6C34878D82A}">
                    <a16:rowId xmlns:a16="http://schemas.microsoft.com/office/drawing/2014/main" val="10001"/>
                  </a:ext>
                </a:extLst>
              </a:tr>
              <a:tr h="370840">
                <a:tc>
                  <a:txBody>
                    <a:bodyPr/>
                    <a:lstStyle/>
                    <a:p>
                      <a:pPr algn="ctr">
                        <a:defRPr sz="1800"/>
                      </a:pPr>
                      <a:r>
                        <a:t>Apartment</a:t>
                      </a:r>
                    </a:p>
                  </a:txBody>
                  <a:tcPr/>
                </a:tc>
                <a:tc>
                  <a:txBody>
                    <a:bodyPr/>
                    <a:lstStyle/>
                    <a:p>
                      <a:pPr algn="ctr"/>
                      <a:r>
                        <a:rPr sz="1800">
                          <a:latin typeface="Cambria Math"/>
                        </a:rPr>
                        <a:t>20</a:t>
                      </a:r>
                    </a:p>
                  </a:txBody>
                  <a:tcPr/>
                </a:tc>
                <a:extLst>
                  <a:ext uri="{0D108BD9-81ED-4DB2-BD59-A6C34878D82A}">
                    <a16:rowId xmlns:a16="http://schemas.microsoft.com/office/drawing/2014/main" val="10002"/>
                  </a:ext>
                </a:extLst>
              </a:tr>
              <a:tr h="370840">
                <a:tc>
                  <a:txBody>
                    <a:bodyPr/>
                    <a:lstStyle/>
                    <a:p>
                      <a:pPr algn="ctr">
                        <a:defRPr sz="1800"/>
                      </a:pPr>
                      <a:r>
                        <a:t>Dorm</a:t>
                      </a:r>
                    </a:p>
                  </a:txBody>
                  <a:tcPr/>
                </a:tc>
                <a:tc>
                  <a:txBody>
                    <a:bodyPr/>
                    <a:lstStyle/>
                    <a:p>
                      <a:pPr algn="ctr"/>
                      <a:r>
                        <a:rPr sz="1800">
                          <a:latin typeface="Cambria Math"/>
                        </a:rPr>
                        <a:t>10</a:t>
                      </a:r>
                    </a:p>
                  </a:txBody>
                  <a:tcPr/>
                </a:tc>
                <a:extLst>
                  <a:ext uri="{0D108BD9-81ED-4DB2-BD59-A6C34878D82A}">
                    <a16:rowId xmlns:a16="http://schemas.microsoft.com/office/drawing/2014/main" val="10003"/>
                  </a:ext>
                </a:extLst>
              </a:tr>
              <a:tr h="370840">
                <a:tc>
                  <a:txBody>
                    <a:bodyPr/>
                    <a:lstStyle/>
                    <a:p>
                      <a:pPr algn="ctr">
                        <a:defRPr sz="1800"/>
                      </a:pPr>
                      <a:r>
                        <a:t>House</a:t>
                      </a:r>
                    </a:p>
                  </a:txBody>
                  <a:tcPr/>
                </a:tc>
                <a:tc>
                  <a:txBody>
                    <a:bodyPr/>
                    <a:lstStyle/>
                    <a:p>
                      <a:pPr algn="ctr"/>
                      <a:r>
                        <a:rPr sz="1800">
                          <a:latin typeface="Cambria Math"/>
                        </a:rPr>
                        <a:t>5</a:t>
                      </a:r>
                    </a:p>
                  </a:txBody>
                  <a:tcPr/>
                </a:tc>
                <a:extLst>
                  <a:ext uri="{0D108BD9-81ED-4DB2-BD59-A6C34878D82A}">
                    <a16:rowId xmlns:a16="http://schemas.microsoft.com/office/drawing/2014/main" val="10004"/>
                  </a:ext>
                </a:extLst>
              </a:tr>
              <a:tr h="370840">
                <a:tc>
                  <a:txBody>
                    <a:bodyPr/>
                    <a:lstStyle/>
                    <a:p>
                      <a:pPr algn="ctr">
                        <a:defRPr sz="1800"/>
                      </a:pPr>
                      <a:r>
                        <a:t>Sorority/Fraternity House</a:t>
                      </a:r>
                    </a:p>
                  </a:txBody>
                  <a:tcPr/>
                </a:tc>
                <a:tc>
                  <a:txBody>
                    <a:bodyPr/>
                    <a:lstStyle/>
                    <a:p>
                      <a:pPr algn="ctr"/>
                      <a:r>
                        <a:rPr sz="1800">
                          <a:latin typeface="Cambria Math"/>
                        </a:rPr>
                        <a:t>5</a:t>
                      </a:r>
                    </a:p>
                  </a:txBody>
                  <a:tcPr/>
                </a:tc>
                <a:extLst>
                  <a:ext uri="{0D108BD9-81ED-4DB2-BD59-A6C34878D82A}">
                    <a16:rowId xmlns:a16="http://schemas.microsoft.com/office/drawing/2014/main" val="10005"/>
                  </a:ext>
                </a:extLst>
              </a:tr>
              <a:tr h="370840">
                <a:tc>
                  <a:txBody>
                    <a:bodyPr/>
                    <a:lstStyle/>
                    <a:p>
                      <a:pPr algn="ctr">
                        <a:defRPr sz="1800" b="1"/>
                      </a:pPr>
                      <a:r>
                        <a:rPr dirty="0"/>
                        <a:t>Total</a:t>
                      </a:r>
                    </a:p>
                  </a:txBody>
                  <a:tcPr/>
                </a:tc>
                <a:tc>
                  <a:txBody>
                    <a:bodyPr/>
                    <a:lstStyle/>
                    <a:p>
                      <a:pPr algn="ctr"/>
                      <a:r>
                        <a:rPr sz="1800" dirty="0">
                          <a:latin typeface="Cambria Math"/>
                        </a:rPr>
                        <a:t>40</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2.2.8: Creating a Stem-and-Leaf Plot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183509997"/>
              </p:ext>
            </p:extLst>
          </p:nvPr>
        </p:nvGraphicFramePr>
        <p:xfrm>
          <a:off x="457200" y="2057400"/>
          <a:ext cx="8229600" cy="222504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rPr dirty="0"/>
                        <a:t>ACT Scores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gridSpan="2">
                  <a:txBody>
                    <a:bodyPr/>
                    <a:lstStyle/>
                    <a:p>
                      <a:pPr algn="r">
                        <a:defRPr sz="1600" b="1"/>
                      </a:pPr>
                      <a:r>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l">
                        <a:defRPr sz="1600" b="1"/>
                      </a:pPr>
                      <a:r>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70840">
                <a:tc gridSpan="2">
                  <a:txBody>
                    <a:bodyPr/>
                    <a:lstStyle/>
                    <a:p>
                      <a:pPr algn="r">
                        <a:defRPr sz="1600" b="1"/>
                      </a:pPr>
                      <a:r>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a:tc>
                <a:tc gridSpan="2">
                  <a:txBody>
                    <a:bodyPr/>
                    <a:lstStyle/>
                    <a:p>
                      <a:pPr algn="l">
                        <a:defRPr sz="1600"/>
                      </a:pPr>
                      <a:r>
                        <a:t>8 9 8 8 7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a:tc>
                <a:extLst>
                  <a:ext uri="{0D108BD9-81ED-4DB2-BD59-A6C34878D82A}">
                    <a16:rowId xmlns:a16="http://schemas.microsoft.com/office/drawing/2014/main" val="10002"/>
                  </a:ext>
                </a:extLst>
              </a:tr>
              <a:tr h="370840">
                <a:tc gridSpan="2">
                  <a:txBody>
                    <a:bodyPr/>
                    <a:lstStyle/>
                    <a:p>
                      <a:pPr algn="r">
                        <a:defRPr sz="1600" b="1"/>
                      </a:pPr>
                      <a:r>
                        <a:t>2</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t>3 4 7 6 2 7 9 4 0 1 5 6</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3"/>
                  </a:ext>
                </a:extLst>
              </a:tr>
              <a:tr h="370840">
                <a:tc gridSpan="2">
                  <a:txBody>
                    <a:bodyPr/>
                    <a:lstStyle/>
                    <a:p>
                      <a:pPr algn="r">
                        <a:defRPr sz="1600" b="1"/>
                      </a:pPr>
                      <a:r>
                        <a:t>3</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dirty="0"/>
                        <a:t>1 2 5</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4"/>
                  </a:ext>
                </a:extLst>
              </a:tr>
              <a:tr h="370840">
                <a:tc>
                  <a:txBody>
                    <a:bodyPr/>
                    <a:lstStyle/>
                    <a:p>
                      <a:pPr algn="r">
                        <a:defRPr sz="1600" b="1"/>
                      </a:pPr>
                      <a:r>
                        <a:t>Key:</a:t>
                      </a:r>
                    </a:p>
                  </a:txBody>
                  <a:tcPr/>
                </a:tc>
                <a:tc>
                  <a:txBody>
                    <a:bodyPr/>
                    <a:lstStyle/>
                    <a:p>
                      <a:pPr algn="r">
                        <a:defRPr sz="1600"/>
                      </a:pPr>
                      <a:r>
                        <a:t>1</a:t>
                      </a:r>
                    </a:p>
                  </a:txBody>
                  <a:tcPr>
                    <a:lnR w="12700" cap="flat" cmpd="sng" algn="ctr">
                      <a:solidFill>
                        <a:schemeClr val="tx1"/>
                      </a:solidFill>
                      <a:prstDash val="solid"/>
                      <a:round/>
                      <a:headEnd type="none" w="med" len="med"/>
                      <a:tailEnd type="none" w="med" len="med"/>
                    </a:lnR>
                  </a:tcPr>
                </a:tc>
                <a:tc>
                  <a:txBody>
                    <a:bodyPr/>
                    <a:lstStyle/>
                    <a:p>
                      <a:pPr algn="l">
                        <a:defRPr sz="1600"/>
                      </a:pPr>
                      <a:r>
                        <a:t>8</a:t>
                      </a:r>
                    </a:p>
                  </a:txBody>
                  <a:tcPr>
                    <a:lnL w="12700" cap="flat" cmpd="sng" algn="ctr">
                      <a:solidFill>
                        <a:schemeClr val="tx1"/>
                      </a:solidFill>
                      <a:prstDash val="solid"/>
                      <a:round/>
                      <a:headEnd type="none" w="med" len="med"/>
                      <a:tailEnd type="none" w="med" len="med"/>
                    </a:lnL>
                  </a:tcPr>
                </a:tc>
                <a:tc>
                  <a:txBody>
                    <a:bodyPr/>
                    <a:lstStyle/>
                    <a:p>
                      <a:pPr algn="l">
                        <a:defRPr sz="1600"/>
                      </a:pPr>
                      <a:r>
                        <a:rPr dirty="0"/>
                        <a:t>=18</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2.2.9: Creating and Interpreting a Stem-and-Leaf Plot</a:t>
            </a:r>
          </a:p>
        </p:txBody>
      </p:sp>
      <p:sp>
        <p:nvSpPr>
          <p:cNvPr id="3" name="Text Placeholder 2"/>
          <p:cNvSpPr>
            <a:spLocks noGrp="1"/>
          </p:cNvSpPr>
          <p:nvPr>
            <p:ph type="body" sz="quarter" idx="10"/>
          </p:nvPr>
        </p:nvSpPr>
        <p:spPr/>
        <p:txBody>
          <a:bodyPr>
            <a:normAutofit/>
          </a:bodyPr>
          <a:lstStyle/>
          <a:p>
            <a:r>
              <a:rPr sz="2800"/>
              <a:t>Create a stem-and-leaf plot for the following starting salaries for entry-level accountants at public accounting firms. Use the stem-and-leaf plot that you create to answer the following questions.</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FA08EDE6-3AC0-4A54-A2F4-96627458B7F4}"/>
                  </a:ext>
                </a:extLst>
              </p:cNvPr>
              <p:cNvGraphicFramePr>
                <a:graphicFrameLocks/>
              </p:cNvGraphicFramePr>
              <p:nvPr>
                <p:extLst>
                  <p:ext uri="{D42A27DB-BD31-4B8C-83A1-F6EECF244321}">
                    <p14:modId xmlns:p14="http://schemas.microsoft.com/office/powerpoint/2010/main" val="2358809738"/>
                  </p:ext>
                </p:extLst>
              </p:nvPr>
            </p:nvGraphicFramePr>
            <p:xfrm>
              <a:off x="457200" y="2895600"/>
              <a:ext cx="8229600" cy="259588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gridSpan="5">
                      <a:txBody>
                        <a:bodyPr/>
                        <a:lstStyle/>
                        <a:p>
                          <a:pPr algn="ctr">
                            <a:defRPr sz="1800" b="1"/>
                          </a:pPr>
                          <a:r>
                            <a:rPr dirty="0"/>
                            <a:t>Starting Salaries for Entry-Level Accountants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$51,500</m:t>
                                </m:r>
                              </m:oMath>
                            </m:oMathPara>
                          </a14:m>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$48,300</m:t>
                                </m:r>
                              </m:oMath>
                            </m:oMathPara>
                          </a14:m>
                          <a:endParaRPr/>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$40,900</m:t>
                                </m:r>
                              </m:oMath>
                            </m:oMathPara>
                          </a14:m>
                          <a:endParaRPr/>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$40,700</m:t>
                                </m:r>
                              </m:oMath>
                            </m:oMathPara>
                          </a14:m>
                          <a:endParaRPr/>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$48,200</m:t>
                                </m:r>
                              </m:oMath>
                            </m:oMathPara>
                          </a14:m>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$45,500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$42,500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$44,200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$46,400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$48,600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$45,800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$46,300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$50,000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$50,700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$44,300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$43,000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$49,000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$43,200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$42,900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$46,500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$47,700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$48,000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$46,300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$44,500</m:t>
                                </m:r>
                              </m:oMath>
                            </m:oMathPara>
                          </a14:m>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$47,900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$45,300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$46,100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$45,000</m:t>
                                </m:r>
                              </m:oMath>
                            </m:oMathPara>
                          </a14:m>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xmlns="" xmlns:a14="http://schemas.microsoft.com/office/drawing/2010/main" id="{FA08EDE6-3AC0-4A54-A2F4-96627458B7F4}"/>
                  </a:ext>
                </a:extLst>
              </p:cNvPr>
              <p:cNvGraphicFramePr>
                <a:graphicFrameLocks/>
              </p:cNvGraphicFramePr>
              <p:nvPr>
                <p:extLst>
                  <p:ext uri="{D42A27DB-BD31-4B8C-83A1-F6EECF244321}">
                    <p14:modId xmlns:p14="http://schemas.microsoft.com/office/powerpoint/2010/main" xmlns="" xmlns:a14="http://schemas.microsoft.com/office/drawing/2010/main" val="2358809738"/>
                  </p:ext>
                </p:extLst>
              </p:nvPr>
            </p:nvGraphicFramePr>
            <p:xfrm>
              <a:off x="457200" y="2895600"/>
              <a:ext cx="8229600" cy="259588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xmlns="" xmlns:a14="http://schemas.microsoft.com/office/drawing/2010/main" val="20000"/>
                        </a:ext>
                      </a:extLst>
                    </a:gridCol>
                    <a:gridCol w="1645920">
                      <a:extLst>
                        <a:ext uri="{9D8B030D-6E8A-4147-A177-3AD203B41FA5}">
                          <a16:colId xmlns:a16="http://schemas.microsoft.com/office/drawing/2014/main" xmlns="" xmlns:a14="http://schemas.microsoft.com/office/drawing/2010/main" val="20001"/>
                        </a:ext>
                      </a:extLst>
                    </a:gridCol>
                    <a:gridCol w="1645920">
                      <a:extLst>
                        <a:ext uri="{9D8B030D-6E8A-4147-A177-3AD203B41FA5}">
                          <a16:colId xmlns:a16="http://schemas.microsoft.com/office/drawing/2014/main" xmlns="" xmlns:a14="http://schemas.microsoft.com/office/drawing/2010/main" val="20002"/>
                        </a:ext>
                      </a:extLst>
                    </a:gridCol>
                    <a:gridCol w="1645920">
                      <a:extLst>
                        <a:ext uri="{9D8B030D-6E8A-4147-A177-3AD203B41FA5}">
                          <a16:colId xmlns:a16="http://schemas.microsoft.com/office/drawing/2014/main" xmlns="" xmlns:a14="http://schemas.microsoft.com/office/drawing/2010/main" val="20003"/>
                        </a:ext>
                      </a:extLst>
                    </a:gridCol>
                    <a:gridCol w="1645920">
                      <a:extLst>
                        <a:ext uri="{9D8B030D-6E8A-4147-A177-3AD203B41FA5}">
                          <a16:colId xmlns:a16="http://schemas.microsoft.com/office/drawing/2014/main" xmlns="" xmlns:a14="http://schemas.microsoft.com/office/drawing/2010/main" val="20004"/>
                        </a:ext>
                      </a:extLst>
                    </a:gridCol>
                  </a:tblGrid>
                  <a:tr h="370840">
                    <a:tc gridSpan="5">
                      <a:txBody>
                        <a:bodyPr/>
                        <a:lstStyle/>
                        <a:p>
                          <a:pPr algn="ctr">
                            <a:defRPr sz="1800" b="1"/>
                          </a:pPr>
                          <a:r>
                            <a:rPr dirty="0"/>
                            <a:t>Starting Salaries for Entry-Level Accountants</a:t>
                          </a:r>
                        </a:p>
                      </a:txBody>
                      <a:tcPr>
                        <a:lnB w="12700" cap="flat" cmpd="sng" algn="ctr">
                          <a:solidFill>
                            <a:schemeClr val="tx1"/>
                          </a:solidFill>
                          <a:prstDash val="solid"/>
                          <a:round/>
                          <a:headEnd type="none" w="med" len="med"/>
                          <a:tailEnd type="none" w="med" len="med"/>
                        </a:lnB>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2"/>
                          <a:stretch>
                            <a:fillRect l="-741" t="-108197" r="-401111" b="-50163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100741" t="-108197" r="-301111" b="-50163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200741" t="-108197" r="-201111" b="-50163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2"/>
                          <a:stretch>
                            <a:fillRect l="-300741" t="-108197" r="-101111" b="-501639"/>
                          </a:stretch>
                        </a:blip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2"/>
                          <a:stretch>
                            <a:fillRect l="-400741" t="-108197" r="-1111" b="-501639"/>
                          </a:stretch>
                        </a:blipFill>
                      </a:tcPr>
                    </a:tc>
                    <a:extLst>
                      <a:ext uri="{0D108BD9-81ED-4DB2-BD59-A6C34878D82A}">
                        <a16:rowId xmlns:a16="http://schemas.microsoft.com/office/drawing/2014/main" xmlns="" xmlns:a14="http://schemas.microsoft.com/office/drawing/2010/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741" t="-208197" r="-401111" b="-401639"/>
                          </a:stretch>
                        </a:blipFill>
                      </a:tcPr>
                    </a:tc>
                    <a:tc>
                      <a:txBody>
                        <a:bodyPr/>
                        <a:lstStyle/>
                        <a:p>
                          <a:endParaRPr lang="en-US"/>
                        </a:p>
                      </a:txBody>
                      <a:tcPr>
                        <a:blipFill>
                          <a:blip r:embed="rId2"/>
                          <a:stretch>
                            <a:fillRect l="-100741" t="-208197" r="-301111" b="-401639"/>
                          </a:stretch>
                        </a:blipFill>
                      </a:tcPr>
                    </a:tc>
                    <a:tc>
                      <a:txBody>
                        <a:bodyPr/>
                        <a:lstStyle/>
                        <a:p>
                          <a:endParaRPr lang="en-US"/>
                        </a:p>
                      </a:txBody>
                      <a:tcPr>
                        <a:blipFill>
                          <a:blip r:embed="rId2"/>
                          <a:stretch>
                            <a:fillRect l="-200741" t="-208197" r="-201111" b="-401639"/>
                          </a:stretch>
                        </a:blipFill>
                      </a:tcPr>
                    </a:tc>
                    <a:tc>
                      <a:txBody>
                        <a:bodyPr/>
                        <a:lstStyle/>
                        <a:p>
                          <a:endParaRPr lang="en-US"/>
                        </a:p>
                      </a:txBody>
                      <a:tcPr>
                        <a:blipFill>
                          <a:blip r:embed="rId2"/>
                          <a:stretch>
                            <a:fillRect l="-300741" t="-208197" r="-101111" b="-401639"/>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400741" t="-208197" r="-1111" b="-401639"/>
                          </a:stretch>
                        </a:blipFill>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741" t="-313333" r="-401111" b="-308333"/>
                          </a:stretch>
                        </a:blipFill>
                      </a:tcPr>
                    </a:tc>
                    <a:tc>
                      <a:txBody>
                        <a:bodyPr/>
                        <a:lstStyle/>
                        <a:p>
                          <a:endParaRPr lang="en-US"/>
                        </a:p>
                      </a:txBody>
                      <a:tcPr>
                        <a:blipFill>
                          <a:blip r:embed="rId2"/>
                          <a:stretch>
                            <a:fillRect l="-100741" t="-313333" r="-301111" b="-308333"/>
                          </a:stretch>
                        </a:blipFill>
                      </a:tcPr>
                    </a:tc>
                    <a:tc>
                      <a:txBody>
                        <a:bodyPr/>
                        <a:lstStyle/>
                        <a:p>
                          <a:endParaRPr lang="en-US"/>
                        </a:p>
                      </a:txBody>
                      <a:tcPr>
                        <a:blipFill>
                          <a:blip r:embed="rId2"/>
                          <a:stretch>
                            <a:fillRect l="-200741" t="-313333" r="-201111" b="-308333"/>
                          </a:stretch>
                        </a:blipFill>
                      </a:tcPr>
                    </a:tc>
                    <a:tc>
                      <a:txBody>
                        <a:bodyPr/>
                        <a:lstStyle/>
                        <a:p>
                          <a:endParaRPr lang="en-US"/>
                        </a:p>
                      </a:txBody>
                      <a:tcPr>
                        <a:blipFill>
                          <a:blip r:embed="rId2"/>
                          <a:stretch>
                            <a:fillRect l="-300741" t="-313333" r="-101111" b="-308333"/>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400741" t="-313333" r="-1111" b="-308333"/>
                          </a:stretch>
                        </a:blipFill>
                      </a:tcPr>
                    </a:tc>
                    <a:extLst>
                      <a:ext uri="{0D108BD9-81ED-4DB2-BD59-A6C34878D82A}">
                        <a16:rowId xmlns:a16="http://schemas.microsoft.com/office/drawing/2014/main" xmlns="" xmlns:a14="http://schemas.microsoft.com/office/drawing/2010/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741" t="-406557" r="-401111" b="-203279"/>
                          </a:stretch>
                        </a:blipFill>
                      </a:tcPr>
                    </a:tc>
                    <a:tc>
                      <a:txBody>
                        <a:bodyPr/>
                        <a:lstStyle/>
                        <a:p>
                          <a:endParaRPr lang="en-US"/>
                        </a:p>
                      </a:txBody>
                      <a:tcPr>
                        <a:blipFill>
                          <a:blip r:embed="rId2"/>
                          <a:stretch>
                            <a:fillRect l="-100741" t="-406557" r="-301111" b="-203279"/>
                          </a:stretch>
                        </a:blipFill>
                      </a:tcPr>
                    </a:tc>
                    <a:tc>
                      <a:txBody>
                        <a:bodyPr/>
                        <a:lstStyle/>
                        <a:p>
                          <a:endParaRPr lang="en-US"/>
                        </a:p>
                      </a:txBody>
                      <a:tcPr>
                        <a:blipFill>
                          <a:blip r:embed="rId2"/>
                          <a:stretch>
                            <a:fillRect l="-200741" t="-406557" r="-201111" b="-203279"/>
                          </a:stretch>
                        </a:blipFill>
                      </a:tcPr>
                    </a:tc>
                    <a:tc>
                      <a:txBody>
                        <a:bodyPr/>
                        <a:lstStyle/>
                        <a:p>
                          <a:endParaRPr lang="en-US"/>
                        </a:p>
                      </a:txBody>
                      <a:tcPr>
                        <a:blipFill>
                          <a:blip r:embed="rId2"/>
                          <a:stretch>
                            <a:fillRect l="-300741" t="-406557" r="-101111" b="-203279"/>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400741" t="-406557" r="-1111" b="-203279"/>
                          </a:stretch>
                        </a:blipFill>
                      </a:tcPr>
                    </a:tc>
                    <a:extLst>
                      <a:ext uri="{0D108BD9-81ED-4DB2-BD59-A6C34878D82A}">
                        <a16:rowId xmlns:a16="http://schemas.microsoft.com/office/drawing/2014/main" xmlns="" xmlns:a14="http://schemas.microsoft.com/office/drawing/2010/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2"/>
                          <a:stretch>
                            <a:fillRect l="-741" t="-506557" r="-401111" b="-103279"/>
                          </a:stretch>
                        </a:blipFill>
                      </a:tcPr>
                    </a:tc>
                    <a:tc>
                      <a:txBody>
                        <a:bodyPr/>
                        <a:lstStyle/>
                        <a:p>
                          <a:endParaRPr lang="en-US"/>
                        </a:p>
                      </a:txBody>
                      <a:tcPr>
                        <a:blipFill>
                          <a:blip r:embed="rId2"/>
                          <a:stretch>
                            <a:fillRect l="-100741" t="-506557" r="-301111" b="-103279"/>
                          </a:stretch>
                        </a:blipFill>
                      </a:tcPr>
                    </a:tc>
                    <a:tc>
                      <a:txBody>
                        <a:bodyPr/>
                        <a:lstStyle/>
                        <a:p>
                          <a:endParaRPr lang="en-US"/>
                        </a:p>
                      </a:txBody>
                      <a:tcPr>
                        <a:blipFill>
                          <a:blip r:embed="rId2"/>
                          <a:stretch>
                            <a:fillRect l="-200741" t="-506557" r="-201111" b="-103279"/>
                          </a:stretch>
                        </a:blipFill>
                      </a:tcPr>
                    </a:tc>
                    <a:tc>
                      <a:txBody>
                        <a:bodyPr/>
                        <a:lstStyle/>
                        <a:p>
                          <a:endParaRPr lang="en-US"/>
                        </a:p>
                      </a:txBody>
                      <a:tcPr>
                        <a:blipFill>
                          <a:blip r:embed="rId2"/>
                          <a:stretch>
                            <a:fillRect l="-300741" t="-506557" r="-101111" b="-103279"/>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2"/>
                          <a:stretch>
                            <a:fillRect l="-400741" t="-506557" r="-1111" b="-103279"/>
                          </a:stretch>
                        </a:blipFill>
                      </a:tcPr>
                    </a:tc>
                    <a:extLst>
                      <a:ext uri="{0D108BD9-81ED-4DB2-BD59-A6C34878D82A}">
                        <a16:rowId xmlns:a16="http://schemas.microsoft.com/office/drawing/2014/main" xmlns="" xmlns:a14="http://schemas.microsoft.com/office/drawing/2010/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2"/>
                          <a:stretch>
                            <a:fillRect l="-741" t="-606557" r="-401111" b="-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100741" t="-606557" r="-301111" b="-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200741" t="-606557" r="-201111" b="-3279"/>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2"/>
                          <a:stretch>
                            <a:fillRect l="-300741" t="-606557" r="-101111" b="-3279"/>
                          </a:stretch>
                        </a:blip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400741" t="-606557" r="-1111" b="-3279"/>
                          </a:stretch>
                        </a:blipFill>
                      </a:tcPr>
                    </a:tc>
                    <a:extLst>
                      <a:ext uri="{0D108BD9-81ED-4DB2-BD59-A6C34878D82A}">
                        <a16:rowId xmlns:a16="http://schemas.microsoft.com/office/drawing/2014/main" xmlns="" xmlns:a14="http://schemas.microsoft.com/office/drawing/2010/main" val="10006"/>
                      </a:ext>
                    </a:extLst>
                  </a:tr>
                </a:tbl>
              </a:graphicData>
            </a:graphic>
          </p:graphicFrame>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2.2.9: Creating and Interpreting a Stem-and-Leaf Plot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What were the smallest and largest salaries recorded?</a:t>
                </a:r>
              </a:p>
              <a:p>
                <a:pPr marL="514350" indent="-514350">
                  <a:buFont typeface="+mj-lt"/>
                  <a:buAutoNum type="alphaLcPeriod" startAt="2"/>
                  <a:defRPr sz="2800"/>
                </a:pPr>
                <a:r>
                  <a:t>​</a:t>
                </a:r>
                <a:r>
                  <a:rPr sz="2800"/>
                  <a:t>Which salary appears the most often?</a:t>
                </a:r>
              </a:p>
              <a:p>
                <a:pPr marL="514350" indent="-514350">
                  <a:buFont typeface="+mj-lt"/>
                  <a:buAutoNum type="alphaLcPeriod" startAt="3"/>
                  <a:defRPr sz="2800"/>
                </a:pPr>
                <a:r>
                  <a:t>​</a:t>
                </a:r>
                <a:r>
                  <a:rPr sz="2800"/>
                  <a:t>How many salaries were in the range </a:t>
                </a:r>
                <a14:m>
                  <m:oMath xmlns:m="http://schemas.openxmlformats.org/officeDocument/2006/math">
                    <m:r>
                      <a:rPr>
                        <a:latin typeface="Cambria Math" panose="02040503050406030204" pitchFamily="18" charset="0"/>
                      </a:rPr>
                      <m:t>$41,000</m:t>
                    </m:r>
                    <m:r>
                      <m:rPr>
                        <m:nor/>
                      </m:rPr>
                      <a:rPr/>
                      <m:t>–</m:t>
                    </m:r>
                    <m:r>
                      <a:rPr>
                        <a:latin typeface="Cambria Math" panose="02040503050406030204" pitchFamily="18" charset="0"/>
                      </a:rPr>
                      <m:t>$41,900</m:t>
                    </m:r>
                  </m:oMath>
                </a14:m>
                <a:r>
                  <a:rPr sz="2800"/>
                  <a:t>?</a:t>
                </a:r>
              </a:p>
              <a:p>
                <a:pPr marL="514350" indent="-514350">
                  <a:buFont typeface="+mj-lt"/>
                  <a:buAutoNum type="alphaLcPeriod" startAt="4"/>
                  <a:defRPr sz="2800"/>
                </a:pPr>
                <a:r>
                  <a:t>​</a:t>
                </a:r>
                <a:r>
                  <a:rPr sz="2800"/>
                  <a:t>In which salary range did the most salaries lie: </a:t>
                </a:r>
                <a14:m>
                  <m:oMath xmlns:m="http://schemas.openxmlformats.org/officeDocument/2006/math">
                    <m:r>
                      <a:rPr>
                        <a:latin typeface="Cambria Math" panose="02040503050406030204" pitchFamily="18" charset="0"/>
                      </a:rPr>
                      <m:t>$40,000</m:t>
                    </m:r>
                    <m:r>
                      <m:rPr>
                        <m:nor/>
                      </m:rPr>
                      <a:rPr/>
                      <m:t>–</m:t>
                    </m:r>
                    <m:r>
                      <a:rPr>
                        <a:latin typeface="Cambria Math" panose="02040503050406030204" pitchFamily="18" charset="0"/>
                      </a:rPr>
                      <m:t>$44,900</m:t>
                    </m:r>
                  </m:oMath>
                </a14:m>
                <a:r>
                  <a:rPr sz="2800"/>
                  <a:t>, </a:t>
                </a:r>
                <a14:m>
                  <m:oMath xmlns:m="http://schemas.openxmlformats.org/officeDocument/2006/math">
                    <m:r>
                      <a:rPr>
                        <a:latin typeface="Cambria Math" panose="02040503050406030204" pitchFamily="18" charset="0"/>
                      </a:rPr>
                      <m:t>$45,000</m:t>
                    </m:r>
                    <m:r>
                      <m:rPr>
                        <m:nor/>
                      </m:rPr>
                      <a:rPr/>
                      <m:t>–</m:t>
                    </m:r>
                    <m:r>
                      <a:rPr>
                        <a:latin typeface="Cambria Math" panose="02040503050406030204" pitchFamily="18" charset="0"/>
                      </a:rPr>
                      <m:t>$49,900</m:t>
                    </m:r>
                  </m:oMath>
                </a14:m>
                <a:r>
                  <a:rPr sz="2800"/>
                  <a:t>, or </a:t>
                </a:r>
                <a14:m>
                  <m:oMath xmlns:m="http://schemas.openxmlformats.org/officeDocument/2006/math">
                    <m:r>
                      <a:rPr>
                        <a:latin typeface="Cambria Math" panose="02040503050406030204" pitchFamily="18" charset="0"/>
                      </a:rPr>
                      <m:t>$50,000</m:t>
                    </m:r>
                  </m:oMath>
                </a14:m>
                <a:r>
                  <a:rPr sz="2800"/>
                  <a:t> and above?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a:stretch>
              </a:blipFill>
            </p:spPr>
            <p:txBody>
              <a:bodyPr/>
              <a:lstStyle/>
              <a:p>
                <a:r>
                  <a:rPr lang="en-US">
                    <a:noFill/>
                  </a:rPr>
                  <a:t> </a:t>
                </a:r>
              </a:p>
            </p:txBody>
          </p:sp>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2.2.9: Creating and Interpreting a Stem-and-Leaf Plot (cont.)</a:t>
            </a:r>
          </a:p>
        </p:txBody>
      </p:sp>
      <p:sp>
        <p:nvSpPr>
          <p:cNvPr id="3" name="Text Placeholder 2"/>
          <p:cNvSpPr>
            <a:spLocks noGrp="1"/>
          </p:cNvSpPr>
          <p:nvPr>
            <p:ph type="body" sz="quarter" idx="10"/>
          </p:nvPr>
        </p:nvSpPr>
        <p:spPr/>
        <p:txBody>
          <a:bodyPr>
            <a:normAutofit lnSpcReduction="10000"/>
          </a:bodyPr>
          <a:lstStyle/>
          <a:p>
            <a:r>
              <a:rPr sz="2800" b="1"/>
              <a:t>Solution</a:t>
            </a:r>
          </a:p>
          <a:p>
            <a:r>
              <a:rPr sz="2800"/>
              <a:t>This example is different than Example 2.2.8 in that the data have more than two digits and every data value ends in two zeros. It is important to choose the stems of the numbers so that the last significant digit in each data point will be the leaf in the chart. Listing the zeros as the leaves for each different stem would be of little use to anyone interpreting the stem-and-leaf plot. Instead, the key will denote that the salaries listed are in hundreds. Using the first two digits of each salary as a stem, we have the following plot. (</a:t>
            </a:r>
            <a:r>
              <a:rPr sz="2800" b="1"/>
              <a:t>Note:</a:t>
            </a:r>
            <a:r>
              <a:rPr sz="2800"/>
              <a:t> It is helpful to first list the salaries in numerical order.)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2.2.9: Creating and Interpreting a Stem-and-Leaf Plot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467125164"/>
              </p:ext>
            </p:extLst>
          </p:nvPr>
        </p:nvGraphicFramePr>
        <p:xfrm>
          <a:off x="457200" y="1105523"/>
          <a:ext cx="8229600" cy="4819284"/>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38724">
                <a:tc gridSpan="4">
                  <a:txBody>
                    <a:bodyPr/>
                    <a:lstStyle/>
                    <a:p>
                      <a:pPr algn="ctr">
                        <a:defRPr sz="1800" b="1"/>
                      </a:pPr>
                      <a:r>
                        <a:rPr sz="1500"/>
                        <a:t>Starting Salaries for Entry-Level Accountants</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10497">
                <a:tc gridSpan="2">
                  <a:txBody>
                    <a:bodyPr/>
                    <a:lstStyle/>
                    <a:p>
                      <a:pPr algn="r">
                        <a:defRPr sz="1600" b="1"/>
                      </a:pPr>
                      <a:r>
                        <a:rPr sz="1500"/>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a:tc>
                <a:tc gridSpan="2">
                  <a:txBody>
                    <a:bodyPr/>
                    <a:lstStyle/>
                    <a:p>
                      <a:pPr algn="l">
                        <a:defRPr sz="1600" b="1"/>
                      </a:pPr>
                      <a:r>
                        <a:rPr sz="1500"/>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a:p>
                  </a:txBody>
                  <a:tcPr/>
                </a:tc>
                <a:extLst>
                  <a:ext uri="{0D108BD9-81ED-4DB2-BD59-A6C34878D82A}">
                    <a16:rowId xmlns:a16="http://schemas.microsoft.com/office/drawing/2014/main" val="10001"/>
                  </a:ext>
                </a:extLst>
              </a:tr>
              <a:tr h="310497">
                <a:tc gridSpan="2">
                  <a:txBody>
                    <a:bodyPr/>
                    <a:lstStyle/>
                    <a:p>
                      <a:pPr algn="r">
                        <a:defRPr sz="1600" b="1"/>
                      </a:pPr>
                      <a:r>
                        <a:rPr sz="1500"/>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a:tc>
                <a:tc gridSpan="2">
                  <a:txBody>
                    <a:bodyPr/>
                    <a:lstStyle/>
                    <a:p>
                      <a:pPr algn="l">
                        <a:defRPr sz="1600"/>
                      </a:pPr>
                      <a:r>
                        <a:rPr sz="1500"/>
                        <a:t>7 9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a:p>
                  </a:txBody>
                  <a:tcPr/>
                </a:tc>
                <a:extLst>
                  <a:ext uri="{0D108BD9-81ED-4DB2-BD59-A6C34878D82A}">
                    <a16:rowId xmlns:a16="http://schemas.microsoft.com/office/drawing/2014/main" val="10002"/>
                  </a:ext>
                </a:extLst>
              </a:tr>
              <a:tr h="310497">
                <a:tc gridSpan="2">
                  <a:txBody>
                    <a:bodyPr/>
                    <a:lstStyle/>
                    <a:p>
                      <a:pPr algn="r">
                        <a:defRPr sz="1600" b="1"/>
                      </a:pPr>
                      <a:r>
                        <a:rPr sz="1500"/>
                        <a:t>41</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endParaRPr sz="1500"/>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3"/>
                  </a:ext>
                </a:extLst>
              </a:tr>
              <a:tr h="310497">
                <a:tc gridSpan="2">
                  <a:txBody>
                    <a:bodyPr/>
                    <a:lstStyle/>
                    <a:p>
                      <a:pPr algn="r">
                        <a:defRPr sz="1600" b="1"/>
                      </a:pPr>
                      <a:r>
                        <a:rPr sz="1500"/>
                        <a:t>42</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5 7 9</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4"/>
                  </a:ext>
                </a:extLst>
              </a:tr>
              <a:tr h="310497">
                <a:tc gridSpan="2">
                  <a:txBody>
                    <a:bodyPr/>
                    <a:lstStyle/>
                    <a:p>
                      <a:pPr algn="r">
                        <a:defRPr sz="1600" b="1"/>
                      </a:pPr>
                      <a:r>
                        <a:rPr sz="1500"/>
                        <a:t>43</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0 2</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5"/>
                  </a:ext>
                </a:extLst>
              </a:tr>
              <a:tr h="310497">
                <a:tc gridSpan="2">
                  <a:txBody>
                    <a:bodyPr/>
                    <a:lstStyle/>
                    <a:p>
                      <a:pPr algn="r">
                        <a:defRPr sz="1600" b="1"/>
                      </a:pPr>
                      <a:r>
                        <a:rPr sz="1500"/>
                        <a:t>44</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2 3 5</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6"/>
                  </a:ext>
                </a:extLst>
              </a:tr>
              <a:tr h="310497">
                <a:tc gridSpan="2">
                  <a:txBody>
                    <a:bodyPr/>
                    <a:lstStyle/>
                    <a:p>
                      <a:pPr algn="r">
                        <a:defRPr sz="1600" b="1"/>
                      </a:pPr>
                      <a:r>
                        <a:rPr sz="1500"/>
                        <a:t>45</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0 3 5 8</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7"/>
                  </a:ext>
                </a:extLst>
              </a:tr>
              <a:tr h="310497">
                <a:tc gridSpan="2">
                  <a:txBody>
                    <a:bodyPr/>
                    <a:lstStyle/>
                    <a:p>
                      <a:pPr algn="r">
                        <a:defRPr sz="1600" b="1"/>
                      </a:pPr>
                      <a:r>
                        <a:rPr sz="1500"/>
                        <a:t>46</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1 3 3 4 5 7</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8"/>
                  </a:ext>
                </a:extLst>
              </a:tr>
              <a:tr h="310497">
                <a:tc gridSpan="2">
                  <a:txBody>
                    <a:bodyPr/>
                    <a:lstStyle/>
                    <a:p>
                      <a:pPr algn="r">
                        <a:defRPr sz="1600" b="1"/>
                      </a:pPr>
                      <a:r>
                        <a:rPr sz="1500"/>
                        <a:t>47</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dirty="0"/>
                        <a:t>7 9</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09"/>
                  </a:ext>
                </a:extLst>
              </a:tr>
              <a:tr h="310497">
                <a:tc gridSpan="2">
                  <a:txBody>
                    <a:bodyPr/>
                    <a:lstStyle/>
                    <a:p>
                      <a:pPr algn="r">
                        <a:defRPr sz="1600" b="1"/>
                      </a:pPr>
                      <a:r>
                        <a:rPr sz="1500"/>
                        <a:t>48</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0 2 3 6</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10"/>
                  </a:ext>
                </a:extLst>
              </a:tr>
              <a:tr h="310497">
                <a:tc gridSpan="2">
                  <a:txBody>
                    <a:bodyPr/>
                    <a:lstStyle/>
                    <a:p>
                      <a:pPr algn="r">
                        <a:defRPr sz="1600" b="1"/>
                      </a:pPr>
                      <a:r>
                        <a:rPr sz="1500"/>
                        <a:t>49</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0</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11"/>
                  </a:ext>
                </a:extLst>
              </a:tr>
              <a:tr h="310497">
                <a:tc gridSpan="2">
                  <a:txBody>
                    <a:bodyPr/>
                    <a:lstStyle/>
                    <a:p>
                      <a:pPr algn="r">
                        <a:defRPr sz="1600" b="1"/>
                      </a:pPr>
                      <a:r>
                        <a:rPr sz="1500"/>
                        <a:t>50</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0 7</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12"/>
                  </a:ext>
                </a:extLst>
              </a:tr>
              <a:tr h="310497">
                <a:tc gridSpan="2">
                  <a:txBody>
                    <a:bodyPr/>
                    <a:lstStyle/>
                    <a:p>
                      <a:pPr algn="r">
                        <a:defRPr sz="1600" b="1"/>
                      </a:pPr>
                      <a:r>
                        <a:rPr sz="1500"/>
                        <a:t>51</a:t>
                      </a:r>
                    </a:p>
                  </a:txBody>
                  <a:tcPr>
                    <a:lnR w="12700" cap="flat" cmpd="sng" algn="ctr">
                      <a:solidFill>
                        <a:schemeClr val="tx1"/>
                      </a:solidFill>
                      <a:prstDash val="solid"/>
                      <a:round/>
                      <a:headEnd type="none" w="med" len="med"/>
                      <a:tailEnd type="none" w="med" len="med"/>
                    </a:lnR>
                  </a:tcPr>
                </a:tc>
                <a:tc hMerge="1">
                  <a:txBody>
                    <a:bodyPr/>
                    <a:lstStyle/>
                    <a:p>
                      <a:endParaRPr/>
                    </a:p>
                  </a:txBody>
                  <a:tcPr/>
                </a:tc>
                <a:tc gridSpan="2">
                  <a:txBody>
                    <a:bodyPr/>
                    <a:lstStyle/>
                    <a:p>
                      <a:pPr algn="l">
                        <a:defRPr sz="1600"/>
                      </a:pPr>
                      <a:r>
                        <a:rPr sz="1500"/>
                        <a:t>5</a:t>
                      </a:r>
                    </a:p>
                  </a:txBody>
                  <a:tcPr>
                    <a:lnL w="12700" cap="flat" cmpd="sng" algn="ctr">
                      <a:solidFill>
                        <a:schemeClr val="tx1"/>
                      </a:solidFill>
                      <a:prstDash val="solid"/>
                      <a:round/>
                      <a:headEnd type="none" w="med" len="med"/>
                      <a:tailEnd type="none" w="med" len="med"/>
                    </a:lnL>
                  </a:tcPr>
                </a:tc>
                <a:tc hMerge="1">
                  <a:txBody>
                    <a:bodyPr/>
                    <a:lstStyle/>
                    <a:p>
                      <a:endParaRPr/>
                    </a:p>
                  </a:txBody>
                  <a:tcPr/>
                </a:tc>
                <a:extLst>
                  <a:ext uri="{0D108BD9-81ED-4DB2-BD59-A6C34878D82A}">
                    <a16:rowId xmlns:a16="http://schemas.microsoft.com/office/drawing/2014/main" val="10013"/>
                  </a:ext>
                </a:extLst>
              </a:tr>
              <a:tr h="310497">
                <a:tc>
                  <a:txBody>
                    <a:bodyPr/>
                    <a:lstStyle/>
                    <a:p>
                      <a:pPr algn="r">
                        <a:defRPr sz="1600" b="1"/>
                      </a:pPr>
                      <a:r>
                        <a:rPr sz="1500"/>
                        <a:t>Key:</a:t>
                      </a:r>
                    </a:p>
                  </a:txBody>
                  <a:tcPr/>
                </a:tc>
                <a:tc>
                  <a:txBody>
                    <a:bodyPr/>
                    <a:lstStyle/>
                    <a:p>
                      <a:pPr algn="r">
                        <a:defRPr sz="1600"/>
                      </a:pPr>
                      <a:r>
                        <a:rPr sz="1500"/>
                        <a:t>40</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7</a:t>
                      </a:r>
                    </a:p>
                  </a:txBody>
                  <a:tcPr>
                    <a:lnL w="12700" cap="flat" cmpd="sng" algn="ctr">
                      <a:solidFill>
                        <a:schemeClr val="tx1"/>
                      </a:solidFill>
                      <a:prstDash val="solid"/>
                      <a:round/>
                      <a:headEnd type="none" w="med" len="med"/>
                      <a:tailEnd type="none" w="med" len="med"/>
                    </a:lnL>
                  </a:tcPr>
                </a:tc>
                <a:tc>
                  <a:txBody>
                    <a:bodyPr/>
                    <a:lstStyle/>
                    <a:p>
                      <a:pPr algn="l">
                        <a:defRPr sz="1600"/>
                      </a:pPr>
                      <a:r>
                        <a:rPr sz="1500" dirty="0"/>
                        <a:t>=$40,700</a:t>
                      </a:r>
                    </a:p>
                  </a:txBody>
                  <a:tcPr/>
                </a:tc>
                <a:extLst>
                  <a:ext uri="{0D108BD9-81ED-4DB2-BD59-A6C34878D82A}">
                    <a16:rowId xmlns:a16="http://schemas.microsoft.com/office/drawing/2014/main" val="10014"/>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2.2.9: Creating and Interpreting a Stem-and-Leaf Plot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t>​</a:t>
                </a:r>
                <a:r>
                  <a:rPr sz="2800"/>
                  <a:t>The smallest salary is </a:t>
                </a:r>
                <a14:m>
                  <m:oMath xmlns:m="http://schemas.openxmlformats.org/officeDocument/2006/math">
                    <m:r>
                      <a:rPr>
                        <a:latin typeface="Cambria Math" panose="02040503050406030204" pitchFamily="18" charset="0"/>
                      </a:rPr>
                      <m:t>$40,700</m:t>
                    </m:r>
                  </m:oMath>
                </a14:m>
                <a:r>
                  <a:rPr sz="2800"/>
                  <a:t>; the largest salary is </a:t>
                </a:r>
                <a14:m>
                  <m:oMath xmlns:m="http://schemas.openxmlformats.org/officeDocument/2006/math">
                    <m:r>
                      <a:rPr>
                        <a:latin typeface="Cambria Math" panose="02040503050406030204" pitchFamily="18" charset="0"/>
                      </a:rPr>
                      <m:t>$51,500</m:t>
                    </m:r>
                  </m:oMath>
                </a14:m>
                <a:r>
                  <a:rPr sz="2800"/>
                  <a:t>.</a:t>
                </a: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$46,300</m:t>
                    </m:r>
                  </m:oMath>
                </a14:m>
                <a:r>
                  <a:rPr sz="2800"/>
                  <a:t> appears twice, which is more than any other salary.</a:t>
                </a:r>
              </a:p>
              <a:p>
                <a:pPr marL="514350" indent="-514350">
                  <a:buFont typeface="+mj-lt"/>
                  <a:buAutoNum type="alphaLcPeriod" startAt="3"/>
                  <a:defRPr sz="2800"/>
                </a:pPr>
                <a:r>
                  <a:t>​</a:t>
                </a:r>
                <a:r>
                  <a:rPr sz="2800"/>
                  <a:t>No salaries are in the range </a:t>
                </a:r>
                <a14:m>
                  <m:oMath xmlns:m="http://schemas.openxmlformats.org/officeDocument/2006/math">
                    <m:r>
                      <a:rPr>
                        <a:latin typeface="Cambria Math" panose="02040503050406030204" pitchFamily="18" charset="0"/>
                      </a:rPr>
                      <m:t>$41,000</m:t>
                    </m:r>
                  </m:oMath>
                </a14:m>
                <a:r>
                  <a:rPr sz="2800"/>
                  <a:t> – </a:t>
                </a:r>
                <a14:m>
                  <m:oMath xmlns:m="http://schemas.openxmlformats.org/officeDocument/2006/math">
                    <m:r>
                      <a:rPr>
                        <a:latin typeface="Cambria Math" panose="02040503050406030204" pitchFamily="18" charset="0"/>
                      </a:rPr>
                      <m:t>$41,900</m:t>
                    </m:r>
                  </m:oMath>
                </a14:m>
                <a:r>
                  <a:rPr sz="2800"/>
                  <a:t> because there are no leaves listed for the stem </a:t>
                </a:r>
                <a:r>
                  <a:rPr sz="2800">
                    <a:latin typeface="Cambria Math"/>
                  </a:rPr>
                  <a:t>41</a:t>
                </a:r>
                <a:r>
                  <a:rPr sz="2800"/>
                  <a:t>.</a:t>
                </a:r>
              </a:p>
              <a:p>
                <a:pPr marL="514350" indent="-514350">
                  <a:buFont typeface="+mj-lt"/>
                  <a:buAutoNum type="alphaLcPeriod" startAt="4"/>
                  <a:defRPr sz="2800"/>
                </a:pPr>
                <a:r>
                  <a:t>​</a:t>
                </a:r>
                <a:r>
                  <a:rPr sz="2800"/>
                  <a:t>By counting the leaves in the given groups, we see that there are more salaries in the range </a:t>
                </a:r>
                <a14:m>
                  <m:oMath xmlns:m="http://schemas.openxmlformats.org/officeDocument/2006/math">
                    <m:r>
                      <a:rPr>
                        <a:latin typeface="Cambria Math" panose="02040503050406030204" pitchFamily="18" charset="0"/>
                      </a:rPr>
                      <m:t>$45,000</m:t>
                    </m:r>
                  </m:oMath>
                </a14:m>
                <a:r>
                  <a:rPr sz="2800"/>
                  <a:t> – </a:t>
                </a:r>
                <a14:m>
                  <m:oMath xmlns:m="http://schemas.openxmlformats.org/officeDocument/2006/math">
                    <m:r>
                      <a:rPr>
                        <a:latin typeface="Cambria Math" panose="02040503050406030204" pitchFamily="18" charset="0"/>
                      </a:rPr>
                      <m:t>$49,900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a:stretch>
              </a:blipFill>
            </p:spPr>
            <p:txBody>
              <a:bodyPr/>
              <a:lstStyle/>
              <a:p>
                <a:r>
                  <a:rPr lang="en-US">
                    <a:noFill/>
                  </a:rPr>
                  <a:t> </a:t>
                </a:r>
              </a:p>
            </p:txBody>
          </p:sp>
        </mc:Fallback>
      </mc:AlternateContent>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2.2.10: Interpreting a Heat Map</a:t>
            </a:r>
          </a:p>
        </p:txBody>
      </p:sp>
      <p:sp>
        <p:nvSpPr>
          <p:cNvPr id="3" name="Text Placeholder 2"/>
          <p:cNvSpPr>
            <a:spLocks noGrp="1"/>
          </p:cNvSpPr>
          <p:nvPr>
            <p:ph type="body" sz="quarter" idx="10"/>
          </p:nvPr>
        </p:nvSpPr>
        <p:spPr/>
        <p:txBody>
          <a:bodyPr>
            <a:normAutofit/>
          </a:bodyPr>
          <a:lstStyle/>
          <a:p>
            <a:r>
              <a:rPr sz="2800" dirty="0"/>
              <a:t>The</a:t>
            </a:r>
            <a:r>
              <a:rPr lang="en-US" sz="2800" dirty="0"/>
              <a:t> following</a:t>
            </a:r>
            <a:r>
              <a:rPr sz="2800" dirty="0"/>
              <a:t> map shows the percentage of the population who are under 5 years old. Based on this map, if you wanted to start a children’s clothing boutique, what area of the country might be the best option, and why?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2.2.10: Interpreting a Heat Map (cont.)</a:t>
            </a:r>
          </a:p>
        </p:txBody>
      </p:sp>
      <p:pic>
        <p:nvPicPr>
          <p:cNvPr id="5" name="Content Placeholder 4">
            <a:extLst>
              <a:ext uri="{FF2B5EF4-FFF2-40B4-BE49-F238E27FC236}">
                <a16:creationId xmlns:a16="http://schemas.microsoft.com/office/drawing/2014/main" id="{A9AFD3AB-003C-4592-AEDB-E546E1665B9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600" y="914400"/>
            <a:ext cx="5445592" cy="4623509"/>
          </a:xfrm>
        </p:spPr>
      </p:pic>
      <p:sp>
        <p:nvSpPr>
          <p:cNvPr id="4" name="Text Placeholder 2">
            <a:extLst>
              <a:ext uri="{FF2B5EF4-FFF2-40B4-BE49-F238E27FC236}">
                <a16:creationId xmlns:a16="http://schemas.microsoft.com/office/drawing/2014/main" id="{41B380CD-DB82-4474-BB83-7EAC3CF63AEC}"/>
              </a:ext>
            </a:extLst>
          </p:cNvPr>
          <p:cNvSpPr txBox="1">
            <a:spLocks/>
          </p:cNvSpPr>
          <p:nvPr/>
        </p:nvSpPr>
        <p:spPr>
          <a:xfrm>
            <a:off x="638262" y="5410200"/>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t>Source: US Census Bureau. "QuickFacts United States." 01 Jan. 2018. https://www.census.gov/quickfacts/fact/map/US/AGE135217 (30 Jan. 2019).</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2.2.10: Interpreting a Heat Map (cont.)</a:t>
            </a:r>
          </a:p>
        </p:txBody>
      </p:sp>
      <p:sp>
        <p:nvSpPr>
          <p:cNvPr id="3" name="Text Placeholder 2"/>
          <p:cNvSpPr>
            <a:spLocks noGrp="1"/>
          </p:cNvSpPr>
          <p:nvPr>
            <p:ph type="body" sz="quarter" idx="10"/>
          </p:nvPr>
        </p:nvSpPr>
        <p:spPr/>
        <p:txBody>
          <a:bodyPr>
            <a:normAutofit/>
          </a:bodyPr>
          <a:lstStyle/>
          <a:p>
            <a:r>
              <a:rPr sz="2800" b="1"/>
              <a:t>Solution</a:t>
            </a:r>
          </a:p>
          <a:p>
            <a:r>
              <a:rPr sz="2800"/>
              <a:t>Since darker colored states of the country indicate areas where there are a higher percentage of children under 5 years old, it might make sense to consider opening somewhere in the middle of the United States, such as in Texas, Oklahoma, or Nebraska. However, the information in the map would be too general to determine a specific location that might be a best fit. A better option might be to look at economic data on the sales per capita for that particular industry.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Dot Plot, Heat Map &amp; Line Graph</a:t>
            </a:r>
          </a:p>
        </p:txBody>
      </p:sp>
      <p:sp>
        <p:nvSpPr>
          <p:cNvPr id="3" name="Text Placeholder 2"/>
          <p:cNvSpPr>
            <a:spLocks noGrp="1"/>
          </p:cNvSpPr>
          <p:nvPr>
            <p:ph type="body" sz="quarter" idx="10"/>
          </p:nvPr>
        </p:nvSpPr>
        <p:spPr>
          <a:xfrm>
            <a:off x="457200" y="1082078"/>
            <a:ext cx="8229600" cy="4632922"/>
          </a:xfrm>
        </p:spPr>
        <p:txBody>
          <a:bodyPr>
            <a:normAutofit lnSpcReduction="10000"/>
          </a:bodyPr>
          <a:lstStyle/>
          <a:p>
            <a:pPr algn="ctr">
              <a:defRPr sz="2800" b="1"/>
            </a:pPr>
            <a:r>
              <a:rPr dirty="0"/>
              <a:t>Definition</a:t>
            </a:r>
          </a:p>
          <a:p>
            <a:r>
              <a:rPr sz="2800" dirty="0"/>
              <a:t>A </a:t>
            </a:r>
            <a:r>
              <a:rPr sz="2800" b="1" dirty="0"/>
              <a:t>dot plot</a:t>
            </a:r>
            <a:r>
              <a:rPr sz="2800" dirty="0"/>
              <a:t> is a graphical depiction of a data set in which each data value is represented by a dot above the appropriate value on a number line.</a:t>
            </a:r>
          </a:p>
          <a:p>
            <a:r>
              <a:rPr sz="2800" dirty="0"/>
              <a:t>A </a:t>
            </a:r>
            <a:r>
              <a:rPr sz="2800" b="1" dirty="0"/>
              <a:t>heat map</a:t>
            </a:r>
            <a:r>
              <a:rPr sz="2800" dirty="0"/>
              <a:t> is any graph that depicts data in such a way as to use color to indicate the value of the category or area.</a:t>
            </a:r>
          </a:p>
          <a:p>
            <a:r>
              <a:rPr sz="2800" dirty="0"/>
              <a:t>A </a:t>
            </a:r>
            <a:r>
              <a:rPr sz="2800" b="1" dirty="0"/>
              <a:t>line graph</a:t>
            </a:r>
            <a:r>
              <a:rPr sz="2800" dirty="0"/>
              <a:t> is a graph that uses points to represent data values at a particular time in history and then joins the points with line segments. It displays changes in a quantitative variable over time.</a:t>
            </a:r>
          </a:p>
          <a:p>
            <a:endParaRPr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0538AD5-CEF1-4184-9FF1-6024445684BC}"/>
                  </a:ext>
                </a:extLst>
              </p:cNvPr>
              <p:cNvGraphicFramePr>
                <a:graphicFrameLocks/>
              </p:cNvGraphicFramePr>
              <p:nvPr>
                <p:extLst>
                  <p:ext uri="{D42A27DB-BD31-4B8C-83A1-F6EECF244321}">
                    <p14:modId xmlns:p14="http://schemas.microsoft.com/office/powerpoint/2010/main" val="2925645331"/>
                  </p:ext>
                </p:extLst>
              </p:nvPr>
            </p:nvGraphicFramePr>
            <p:xfrm>
              <a:off x="533400" y="1524000"/>
              <a:ext cx="8229600" cy="2699512"/>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b="1"/>
                          </a:pPr>
                          <a:endParaRPr/>
                        </a:p>
                      </a:txBody>
                      <a:tcPr/>
                    </a:tc>
                    <a:tc>
                      <a:txBody>
                        <a:bodyPr/>
                        <a:lstStyle/>
                        <a:p>
                          <a:pPr algn="l">
                            <a:defRPr sz="1800" b="1"/>
                          </a:pPr>
                          <a:r>
                            <a:t>Relative Frequencies</a:t>
                          </a:r>
                        </a:p>
                      </a:txBody>
                      <a:tcPr/>
                    </a:tc>
                    <a:extLst>
                      <a:ext uri="{0D108BD9-81ED-4DB2-BD59-A6C34878D82A}">
                        <a16:rowId xmlns:a16="http://schemas.microsoft.com/office/drawing/2014/main" val="10000"/>
                      </a:ext>
                    </a:extLst>
                  </a:tr>
                  <a:tr h="370840">
                    <a:tc>
                      <a:txBody>
                        <a:bodyPr/>
                        <a:lstStyle/>
                        <a:p>
                          <a:pPr algn="l">
                            <a:defRPr sz="1800" b="1"/>
                          </a:pPr>
                          <a:r>
                            <a:t>Apartment:</a:t>
                          </a:r>
                        </a:p>
                      </a:txBody>
                      <a:tcPr/>
                    </a:tc>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𝑓</m:t>
                                  </m:r>
                                </m:num>
                                <m:den>
                                  <m:r>
                                    <a:rPr sz="1800">
                                      <a:latin typeface="Cambria Math"/>
                                    </a:rPr>
                                    <m:t>𝑛</m:t>
                                  </m:r>
                                </m:den>
                              </m:f>
                              <m:r>
                                <a:rPr sz="1800">
                                  <a:latin typeface="Cambria Math"/>
                                </a:rPr>
                                <m:t>=</m:t>
                              </m:r>
                              <m:f>
                                <m:fPr>
                                  <m:ctrlPr>
                                    <a:rPr sz="1800" i="1">
                                      <a:latin typeface="Cambria Math" panose="02040503050406030204" pitchFamily="18" charset="0"/>
                                    </a:rPr>
                                  </m:ctrlPr>
                                </m:fPr>
                                <m:num>
                                  <m:r>
                                    <a:rPr sz="1800">
                                      <a:latin typeface="Cambria Math"/>
                                    </a:rPr>
                                    <m:t>20</m:t>
                                  </m:r>
                                </m:num>
                                <m:den>
                                  <m:r>
                                    <a:rPr sz="1800">
                                      <a:latin typeface="Cambria Math"/>
                                    </a:rPr>
                                    <m:t>40</m:t>
                                  </m:r>
                                </m:den>
                              </m:f>
                              <m:r>
                                <a:rPr sz="1800">
                                  <a:latin typeface="Cambria Math"/>
                                </a:rPr>
                                <m:t>=0.5=50%</m:t>
                              </m:r>
                            </m:oMath>
                          </a14:m>
                          <a:endParaRPr/>
                        </a:p>
                      </a:txBody>
                      <a:tcPr/>
                    </a:tc>
                    <a:extLst>
                      <a:ext uri="{0D108BD9-81ED-4DB2-BD59-A6C34878D82A}">
                        <a16:rowId xmlns:a16="http://schemas.microsoft.com/office/drawing/2014/main" val="10001"/>
                      </a:ext>
                    </a:extLst>
                  </a:tr>
                  <a:tr h="370840">
                    <a:tc>
                      <a:txBody>
                        <a:bodyPr/>
                        <a:lstStyle/>
                        <a:p>
                          <a:pPr algn="l">
                            <a:defRPr sz="1800" b="1"/>
                          </a:pPr>
                          <a:r>
                            <a:rPr dirty="0"/>
                            <a:t>Dorm:</a:t>
                          </a:r>
                        </a:p>
                      </a:txBody>
                      <a:tcPr/>
                    </a:tc>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𝑓</m:t>
                                  </m:r>
                                </m:num>
                                <m:den>
                                  <m:r>
                                    <a:rPr sz="1800">
                                      <a:latin typeface="Cambria Math"/>
                                    </a:rPr>
                                    <m:t>𝑛</m:t>
                                  </m:r>
                                </m:den>
                              </m:f>
                              <m:r>
                                <a:rPr sz="1800">
                                  <a:latin typeface="Cambria Math"/>
                                </a:rPr>
                                <m:t>=</m:t>
                              </m:r>
                              <m:f>
                                <m:fPr>
                                  <m:ctrlPr>
                                    <a:rPr sz="1800" i="1">
                                      <a:latin typeface="Cambria Math" panose="02040503050406030204" pitchFamily="18" charset="0"/>
                                    </a:rPr>
                                  </m:ctrlPr>
                                </m:fPr>
                                <m:num>
                                  <m:r>
                                    <a:rPr sz="1800">
                                      <a:latin typeface="Cambria Math"/>
                                    </a:rPr>
                                    <m:t>10</m:t>
                                  </m:r>
                                </m:num>
                                <m:den>
                                  <m:r>
                                    <a:rPr sz="1800">
                                      <a:latin typeface="Cambria Math"/>
                                    </a:rPr>
                                    <m:t>40</m:t>
                                  </m:r>
                                </m:den>
                              </m:f>
                              <m:r>
                                <a:rPr sz="1800">
                                  <a:latin typeface="Cambria Math"/>
                                </a:rPr>
                                <m:t>=0.25=25%</m:t>
                              </m:r>
                            </m:oMath>
                          </a14:m>
                          <a:endParaRPr/>
                        </a:p>
                      </a:txBody>
                      <a:tcPr/>
                    </a:tc>
                    <a:extLst>
                      <a:ext uri="{0D108BD9-81ED-4DB2-BD59-A6C34878D82A}">
                        <a16:rowId xmlns:a16="http://schemas.microsoft.com/office/drawing/2014/main" val="10002"/>
                      </a:ext>
                    </a:extLst>
                  </a:tr>
                  <a:tr h="370840">
                    <a:tc>
                      <a:txBody>
                        <a:bodyPr/>
                        <a:lstStyle/>
                        <a:p>
                          <a:pPr algn="l">
                            <a:defRPr sz="1800" b="1"/>
                          </a:pPr>
                          <a:r>
                            <a:t>House:</a:t>
                          </a:r>
                        </a:p>
                      </a:txBody>
                      <a:tcPr/>
                    </a:tc>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𝑓</m:t>
                                  </m:r>
                                </m:num>
                                <m:den>
                                  <m:r>
                                    <a:rPr sz="1800">
                                      <a:latin typeface="Cambria Math"/>
                                    </a:rPr>
                                    <m:t>𝑛</m:t>
                                  </m:r>
                                </m:den>
                              </m:f>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40</m:t>
                                  </m:r>
                                </m:den>
                              </m:f>
                              <m:r>
                                <a:rPr sz="1800">
                                  <a:latin typeface="Cambria Math"/>
                                </a:rPr>
                                <m:t>=0.125=12.5%</m:t>
                              </m:r>
                            </m:oMath>
                          </a14:m>
                          <a:endParaRPr/>
                        </a:p>
                      </a:txBody>
                      <a:tcPr/>
                    </a:tc>
                    <a:extLst>
                      <a:ext uri="{0D108BD9-81ED-4DB2-BD59-A6C34878D82A}">
                        <a16:rowId xmlns:a16="http://schemas.microsoft.com/office/drawing/2014/main" val="10003"/>
                      </a:ext>
                    </a:extLst>
                  </a:tr>
                  <a:tr h="370840">
                    <a:tc>
                      <a:txBody>
                        <a:bodyPr/>
                        <a:lstStyle/>
                        <a:p>
                          <a:pPr algn="l">
                            <a:defRPr sz="1800" b="1"/>
                          </a:pPr>
                          <a:r>
                            <a:t>Sorority/Fraternity:</a:t>
                          </a:r>
                        </a:p>
                      </a:txBody>
                      <a:tcPr/>
                    </a:tc>
                    <a:tc>
                      <a:txBody>
                        <a:bodyPr/>
                        <a:lstStyle/>
                        <a:p>
                          <a:pPr algn="l">
                            <a:defRPr sz="1800"/>
                          </a:pPr>
                          <a:r>
                            <a:t>​</a:t>
                          </a:r>
                          <a14:m>
                            <m:oMath xmlns:m="http://schemas.openxmlformats.org/officeDocument/2006/math">
                              <m:f>
                                <m:fPr>
                                  <m:ctrlPr>
                                    <a:rPr sz="1800" i="1">
                                      <a:latin typeface="Cambria Math" panose="02040503050406030204" pitchFamily="18" charset="0"/>
                                    </a:rPr>
                                  </m:ctrlPr>
                                </m:fPr>
                                <m:num>
                                  <m:r>
                                    <a:rPr sz="1800">
                                      <a:latin typeface="Cambria Math"/>
                                    </a:rPr>
                                    <m:t>𝑓</m:t>
                                  </m:r>
                                </m:num>
                                <m:den>
                                  <m:r>
                                    <a:rPr sz="1800">
                                      <a:latin typeface="Cambria Math"/>
                                    </a:rPr>
                                    <m:t>𝑛</m:t>
                                  </m:r>
                                </m:den>
                              </m:f>
                              <m:r>
                                <a:rPr sz="1800">
                                  <a:latin typeface="Cambria Math"/>
                                </a:rPr>
                                <m:t>=</m:t>
                              </m:r>
                              <m:f>
                                <m:fPr>
                                  <m:ctrlPr>
                                    <a:rPr sz="1800" i="1">
                                      <a:latin typeface="Cambria Math" panose="02040503050406030204" pitchFamily="18" charset="0"/>
                                    </a:rPr>
                                  </m:ctrlPr>
                                </m:fPr>
                                <m:num>
                                  <m:r>
                                    <a:rPr sz="1800">
                                      <a:latin typeface="Cambria Math"/>
                                    </a:rPr>
                                    <m:t>5</m:t>
                                  </m:r>
                                </m:num>
                                <m:den>
                                  <m:r>
                                    <a:rPr sz="1800">
                                      <a:latin typeface="Cambria Math"/>
                                    </a:rPr>
                                    <m:t>40</m:t>
                                  </m:r>
                                </m:den>
                              </m:f>
                              <m:r>
                                <a:rPr sz="1800">
                                  <a:latin typeface="Cambria Math"/>
                                </a:rPr>
                                <m:t>=0.125=</m:t>
                              </m:r>
                              <m:bar>
                                <m:barPr>
                                  <m:ctrlPr>
                                    <a:rPr sz="1800" i="1">
                                      <a:latin typeface="Cambria Math" panose="02040503050406030204" pitchFamily="18" charset="0"/>
                                    </a:rPr>
                                  </m:ctrlPr>
                                </m:barPr>
                                <m:e>
                                  <m:r>
                                    <a:rPr sz="1800">
                                      <a:latin typeface="Cambria Math"/>
                                    </a:rPr>
                                    <m:t>12.5%</m:t>
                                  </m:r>
                                </m:e>
                              </m:bar>
                            </m:oMath>
                          </a14:m>
                          <a:endParaRPr/>
                        </a:p>
                      </a:txBody>
                      <a:tcPr/>
                    </a:tc>
                    <a:extLst>
                      <a:ext uri="{0D108BD9-81ED-4DB2-BD59-A6C34878D82A}">
                        <a16:rowId xmlns:a16="http://schemas.microsoft.com/office/drawing/2014/main" val="10004"/>
                      </a:ext>
                    </a:extLst>
                  </a:tr>
                  <a:tr h="370840">
                    <a:tc>
                      <a:txBody>
                        <a:bodyPr/>
                        <a:lstStyle/>
                        <a:p>
                          <a:pPr algn="l"/>
                          <a:endParaRPr/>
                        </a:p>
                      </a:txBody>
                      <a:tcPr/>
                    </a:tc>
                    <a:tc>
                      <a:txBody>
                        <a:bodyPr/>
                        <a:lstStyle/>
                        <a:p>
                          <a:pPr algn="l">
                            <a:defRPr sz="1800"/>
                          </a:pPr>
                          <a:r>
                            <a:rPr dirty="0"/>
                            <a:t>​</a:t>
                          </a:r>
                          <a14:m>
                            <m:oMath xmlns:m="http://schemas.openxmlformats.org/officeDocument/2006/math">
                              <m:r>
                                <a:rPr sz="1800">
                                  <a:latin typeface="Cambria Math"/>
                                </a:rPr>
                                <m:t>100%</m:t>
                              </m:r>
                            </m:oMath>
                          </a14:m>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xmlns="" xmlns:a14="http://schemas.microsoft.com/office/drawing/2010/main" id="{20538AD5-CEF1-4184-9FF1-6024445684BC}"/>
                  </a:ext>
                </a:extLst>
              </p:cNvPr>
              <p:cNvGraphicFramePr>
                <a:graphicFrameLocks/>
              </p:cNvGraphicFramePr>
              <p:nvPr>
                <p:extLst>
                  <p:ext uri="{D42A27DB-BD31-4B8C-83A1-F6EECF244321}">
                    <p14:modId xmlns:p14="http://schemas.microsoft.com/office/powerpoint/2010/main" xmlns="" xmlns:a14="http://schemas.microsoft.com/office/drawing/2010/main" val="2925645331"/>
                  </p:ext>
                </p:extLst>
              </p:nvPr>
            </p:nvGraphicFramePr>
            <p:xfrm>
              <a:off x="533400" y="1524000"/>
              <a:ext cx="8229600" cy="2699512"/>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xmlns="" xmlns:a14="http://schemas.microsoft.com/office/drawing/2010/main" val="20000"/>
                        </a:ext>
                      </a:extLst>
                    </a:gridCol>
                    <a:gridCol w="4114800">
                      <a:extLst>
                        <a:ext uri="{9D8B030D-6E8A-4147-A177-3AD203B41FA5}">
                          <a16:colId xmlns:a16="http://schemas.microsoft.com/office/drawing/2014/main" xmlns="" xmlns:a14="http://schemas.microsoft.com/office/drawing/2010/main" val="20001"/>
                        </a:ext>
                      </a:extLst>
                    </a:gridCol>
                  </a:tblGrid>
                  <a:tr h="370840">
                    <a:tc>
                      <a:txBody>
                        <a:bodyPr/>
                        <a:lstStyle/>
                        <a:p>
                          <a:pPr algn="l">
                            <a:defRPr b="1"/>
                          </a:pPr>
                          <a:endParaRPr/>
                        </a:p>
                      </a:txBody>
                      <a:tcPr/>
                    </a:tc>
                    <a:tc>
                      <a:txBody>
                        <a:bodyPr/>
                        <a:lstStyle/>
                        <a:p>
                          <a:pPr algn="l">
                            <a:defRPr sz="1800" b="1"/>
                          </a:pPr>
                          <a:r>
                            <a:t>Relative Frequencies</a:t>
                          </a:r>
                        </a:p>
                      </a:txBody>
                      <a:tcPr/>
                    </a:tc>
                    <a:extLst>
                      <a:ext uri="{0D108BD9-81ED-4DB2-BD59-A6C34878D82A}">
                        <a16:rowId xmlns:a16="http://schemas.microsoft.com/office/drawing/2014/main" xmlns="" xmlns:a14="http://schemas.microsoft.com/office/drawing/2010/main" val="10000"/>
                      </a:ext>
                    </a:extLst>
                  </a:tr>
                  <a:tr h="489458">
                    <a:tc>
                      <a:txBody>
                        <a:bodyPr/>
                        <a:lstStyle/>
                        <a:p>
                          <a:pPr algn="l">
                            <a:defRPr sz="1800" b="1"/>
                          </a:pPr>
                          <a:r>
                            <a:t>Apartment:</a:t>
                          </a:r>
                        </a:p>
                      </a:txBody>
                      <a:tcPr/>
                    </a:tc>
                    <a:tc>
                      <a:txBody>
                        <a:bodyPr/>
                        <a:lstStyle/>
                        <a:p>
                          <a:endParaRPr lang="en-US"/>
                        </a:p>
                      </a:txBody>
                      <a:tcPr>
                        <a:blipFill>
                          <a:blip r:embed="rId2"/>
                          <a:stretch>
                            <a:fillRect l="-100148" t="-82500" b="-396250"/>
                          </a:stretch>
                        </a:blipFill>
                      </a:tcPr>
                    </a:tc>
                    <a:extLst>
                      <a:ext uri="{0D108BD9-81ED-4DB2-BD59-A6C34878D82A}">
                        <a16:rowId xmlns:a16="http://schemas.microsoft.com/office/drawing/2014/main" xmlns="" xmlns:a14="http://schemas.microsoft.com/office/drawing/2010/main" val="10001"/>
                      </a:ext>
                    </a:extLst>
                  </a:tr>
                  <a:tr h="489458">
                    <a:tc>
                      <a:txBody>
                        <a:bodyPr/>
                        <a:lstStyle/>
                        <a:p>
                          <a:pPr algn="l">
                            <a:defRPr sz="1800" b="1"/>
                          </a:pPr>
                          <a:r>
                            <a:rPr dirty="0"/>
                            <a:t>Dorm:</a:t>
                          </a:r>
                        </a:p>
                      </a:txBody>
                      <a:tcPr/>
                    </a:tc>
                    <a:tc>
                      <a:txBody>
                        <a:bodyPr/>
                        <a:lstStyle/>
                        <a:p>
                          <a:endParaRPr lang="en-US"/>
                        </a:p>
                      </a:txBody>
                      <a:tcPr>
                        <a:blipFill>
                          <a:blip r:embed="rId2"/>
                          <a:stretch>
                            <a:fillRect l="-100148" t="-180247" b="-291358"/>
                          </a:stretch>
                        </a:blipFill>
                      </a:tcPr>
                    </a:tc>
                    <a:extLst>
                      <a:ext uri="{0D108BD9-81ED-4DB2-BD59-A6C34878D82A}">
                        <a16:rowId xmlns:a16="http://schemas.microsoft.com/office/drawing/2014/main" xmlns="" xmlns:a14="http://schemas.microsoft.com/office/drawing/2010/main" val="10002"/>
                      </a:ext>
                    </a:extLst>
                  </a:tr>
                  <a:tr h="489458">
                    <a:tc>
                      <a:txBody>
                        <a:bodyPr/>
                        <a:lstStyle/>
                        <a:p>
                          <a:pPr algn="l">
                            <a:defRPr sz="1800" b="1"/>
                          </a:pPr>
                          <a:r>
                            <a:t>House:</a:t>
                          </a:r>
                        </a:p>
                      </a:txBody>
                      <a:tcPr/>
                    </a:tc>
                    <a:tc>
                      <a:txBody>
                        <a:bodyPr/>
                        <a:lstStyle/>
                        <a:p>
                          <a:endParaRPr lang="en-US"/>
                        </a:p>
                      </a:txBody>
                      <a:tcPr>
                        <a:blipFill>
                          <a:blip r:embed="rId2"/>
                          <a:stretch>
                            <a:fillRect l="-100148" t="-283750" b="-195000"/>
                          </a:stretch>
                        </a:blipFill>
                      </a:tcPr>
                    </a:tc>
                    <a:extLst>
                      <a:ext uri="{0D108BD9-81ED-4DB2-BD59-A6C34878D82A}">
                        <a16:rowId xmlns:a16="http://schemas.microsoft.com/office/drawing/2014/main" xmlns="" xmlns:a14="http://schemas.microsoft.com/office/drawing/2010/main" val="10003"/>
                      </a:ext>
                    </a:extLst>
                  </a:tr>
                  <a:tr h="489458">
                    <a:tc>
                      <a:txBody>
                        <a:bodyPr/>
                        <a:lstStyle/>
                        <a:p>
                          <a:pPr algn="l">
                            <a:defRPr sz="1800" b="1"/>
                          </a:pPr>
                          <a:r>
                            <a:t>Sorority/Fraternity:</a:t>
                          </a:r>
                        </a:p>
                      </a:txBody>
                      <a:tcPr/>
                    </a:tc>
                    <a:tc>
                      <a:txBody>
                        <a:bodyPr/>
                        <a:lstStyle/>
                        <a:p>
                          <a:endParaRPr lang="en-US"/>
                        </a:p>
                      </a:txBody>
                      <a:tcPr>
                        <a:blipFill>
                          <a:blip r:embed="rId2"/>
                          <a:stretch>
                            <a:fillRect l="-100148" t="-383750" b="-95000"/>
                          </a:stretch>
                        </a:blipFill>
                      </a:tcPr>
                    </a:tc>
                    <a:extLst>
                      <a:ext uri="{0D108BD9-81ED-4DB2-BD59-A6C34878D82A}">
                        <a16:rowId xmlns:a16="http://schemas.microsoft.com/office/drawing/2014/main" xmlns="" xmlns:a14="http://schemas.microsoft.com/office/drawing/2010/main" val="10004"/>
                      </a:ext>
                    </a:extLst>
                  </a:tr>
                  <a:tr h="370840">
                    <a:tc>
                      <a:txBody>
                        <a:bodyPr/>
                        <a:lstStyle/>
                        <a:p>
                          <a:pPr algn="l"/>
                          <a:endParaRPr/>
                        </a:p>
                      </a:txBody>
                      <a:tcPr/>
                    </a:tc>
                    <a:tc>
                      <a:txBody>
                        <a:bodyPr/>
                        <a:lstStyle/>
                        <a:p>
                          <a:endParaRPr lang="en-US"/>
                        </a:p>
                      </a:txBody>
                      <a:tcPr>
                        <a:blipFill>
                          <a:blip r:embed="rId2"/>
                          <a:stretch>
                            <a:fillRect l="-100148" t="-634426" b="-24590"/>
                          </a:stretch>
                        </a:blipFill>
                      </a:tcPr>
                    </a:tc>
                    <a:extLst>
                      <a:ext uri="{0D108BD9-81ED-4DB2-BD59-A6C34878D82A}">
                        <a16:rowId xmlns:a16="http://schemas.microsoft.com/office/drawing/2014/main" xmlns="" xmlns:a14="http://schemas.microsoft.com/office/drawing/2010/main" val="10005"/>
                      </a:ext>
                    </a:extLst>
                  </a:tr>
                </a:tbl>
              </a:graphicData>
            </a:graphic>
          </p:graphicFrame>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2.2.11: Constructing a Line Graph</a:t>
            </a:r>
          </a:p>
        </p:txBody>
      </p:sp>
      <p:sp>
        <p:nvSpPr>
          <p:cNvPr id="3" name="Text Placeholder 2"/>
          <p:cNvSpPr>
            <a:spLocks noGrp="1"/>
          </p:cNvSpPr>
          <p:nvPr>
            <p:ph type="body" sz="quarter" idx="10"/>
          </p:nvPr>
        </p:nvSpPr>
        <p:spPr/>
        <p:txBody>
          <a:bodyPr>
            <a:normAutofit/>
          </a:bodyPr>
          <a:lstStyle/>
          <a:p>
            <a:r>
              <a:rPr sz="2800" dirty="0"/>
              <a:t>The Consumer Price Index (CPI) is a measure of the average change in value over time for a market basket of goods and services. It is an index calculated by the US Bureau of Labor and Statistics. The</a:t>
            </a:r>
            <a:r>
              <a:rPr lang="en-US" sz="2800" dirty="0"/>
              <a:t> following</a:t>
            </a:r>
            <a:r>
              <a:rPr sz="2800" dirty="0"/>
              <a:t> table shows the values of the CPI from several years. Construct a line graph of these data.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2.2.11: Constructing a Line Graph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06225629"/>
              </p:ext>
            </p:extLst>
          </p:nvPr>
        </p:nvGraphicFramePr>
        <p:xfrm>
          <a:off x="457200" y="1064579"/>
          <a:ext cx="8229600" cy="4450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Consumer Price Index in January</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Year</a:t>
                      </a:r>
                    </a:p>
                  </a:txBody>
                  <a:tcPr/>
                </a:tc>
                <a:tc>
                  <a:txBody>
                    <a:bodyPr/>
                    <a:lstStyle/>
                    <a:p>
                      <a:pPr algn="ctr">
                        <a:defRPr sz="1800" b="1"/>
                      </a:pPr>
                      <a:r>
                        <a:t>CPI</a:t>
                      </a:r>
                    </a:p>
                  </a:txBody>
                  <a:tcPr/>
                </a:tc>
                <a:extLst>
                  <a:ext uri="{0D108BD9-81ED-4DB2-BD59-A6C34878D82A}">
                    <a16:rowId xmlns:a16="http://schemas.microsoft.com/office/drawing/2014/main" val="10001"/>
                  </a:ext>
                </a:extLst>
              </a:tr>
              <a:tr h="370840">
                <a:tc>
                  <a:txBody>
                    <a:bodyPr/>
                    <a:lstStyle/>
                    <a:p>
                      <a:pPr algn="ctr">
                        <a:defRPr sz="1800"/>
                      </a:pPr>
                      <a:r>
                        <a:t>1970</a:t>
                      </a:r>
                    </a:p>
                  </a:txBody>
                  <a:tcPr/>
                </a:tc>
                <a:tc>
                  <a:txBody>
                    <a:bodyPr/>
                    <a:lstStyle/>
                    <a:p>
                      <a:pPr algn="ctr"/>
                      <a:r>
                        <a:rPr sz="1800">
                          <a:latin typeface="Cambria Math"/>
                        </a:rPr>
                        <a:t>37.8</a:t>
                      </a:r>
                    </a:p>
                  </a:txBody>
                  <a:tcPr/>
                </a:tc>
                <a:extLst>
                  <a:ext uri="{0D108BD9-81ED-4DB2-BD59-A6C34878D82A}">
                    <a16:rowId xmlns:a16="http://schemas.microsoft.com/office/drawing/2014/main" val="10002"/>
                  </a:ext>
                </a:extLst>
              </a:tr>
              <a:tr h="370840">
                <a:tc>
                  <a:txBody>
                    <a:bodyPr/>
                    <a:lstStyle/>
                    <a:p>
                      <a:pPr algn="ctr">
                        <a:defRPr sz="1800"/>
                      </a:pPr>
                      <a:r>
                        <a:t>1975</a:t>
                      </a:r>
                    </a:p>
                  </a:txBody>
                  <a:tcPr/>
                </a:tc>
                <a:tc>
                  <a:txBody>
                    <a:bodyPr/>
                    <a:lstStyle/>
                    <a:p>
                      <a:pPr algn="ctr"/>
                      <a:r>
                        <a:rPr sz="1800">
                          <a:latin typeface="Cambria Math"/>
                        </a:rPr>
                        <a:t>52.1</a:t>
                      </a:r>
                    </a:p>
                  </a:txBody>
                  <a:tcPr/>
                </a:tc>
                <a:extLst>
                  <a:ext uri="{0D108BD9-81ED-4DB2-BD59-A6C34878D82A}">
                    <a16:rowId xmlns:a16="http://schemas.microsoft.com/office/drawing/2014/main" val="10003"/>
                  </a:ext>
                </a:extLst>
              </a:tr>
              <a:tr h="370840">
                <a:tc>
                  <a:txBody>
                    <a:bodyPr/>
                    <a:lstStyle/>
                    <a:p>
                      <a:pPr algn="ctr">
                        <a:defRPr sz="1800"/>
                      </a:pPr>
                      <a:r>
                        <a:t>1980</a:t>
                      </a:r>
                    </a:p>
                  </a:txBody>
                  <a:tcPr/>
                </a:tc>
                <a:tc>
                  <a:txBody>
                    <a:bodyPr/>
                    <a:lstStyle/>
                    <a:p>
                      <a:pPr algn="ctr"/>
                      <a:r>
                        <a:rPr sz="1800">
                          <a:latin typeface="Cambria Math"/>
                        </a:rPr>
                        <a:t>77.8</a:t>
                      </a:r>
                    </a:p>
                  </a:txBody>
                  <a:tcPr/>
                </a:tc>
                <a:extLst>
                  <a:ext uri="{0D108BD9-81ED-4DB2-BD59-A6C34878D82A}">
                    <a16:rowId xmlns:a16="http://schemas.microsoft.com/office/drawing/2014/main" val="10004"/>
                  </a:ext>
                </a:extLst>
              </a:tr>
              <a:tr h="370840">
                <a:tc>
                  <a:txBody>
                    <a:bodyPr/>
                    <a:lstStyle/>
                    <a:p>
                      <a:pPr algn="ctr">
                        <a:defRPr sz="1800"/>
                      </a:pPr>
                      <a:r>
                        <a:t>1985</a:t>
                      </a:r>
                    </a:p>
                  </a:txBody>
                  <a:tcPr/>
                </a:tc>
                <a:tc>
                  <a:txBody>
                    <a:bodyPr/>
                    <a:lstStyle/>
                    <a:p>
                      <a:pPr algn="ctr"/>
                      <a:r>
                        <a:rPr sz="1800">
                          <a:latin typeface="Cambria Math"/>
                        </a:rPr>
                        <a:t>105.5</a:t>
                      </a:r>
                    </a:p>
                  </a:txBody>
                  <a:tcPr/>
                </a:tc>
                <a:extLst>
                  <a:ext uri="{0D108BD9-81ED-4DB2-BD59-A6C34878D82A}">
                    <a16:rowId xmlns:a16="http://schemas.microsoft.com/office/drawing/2014/main" val="10005"/>
                  </a:ext>
                </a:extLst>
              </a:tr>
              <a:tr h="370840">
                <a:tc>
                  <a:txBody>
                    <a:bodyPr/>
                    <a:lstStyle/>
                    <a:p>
                      <a:pPr algn="ctr">
                        <a:defRPr sz="1800"/>
                      </a:pPr>
                      <a:r>
                        <a:t>1990</a:t>
                      </a:r>
                    </a:p>
                  </a:txBody>
                  <a:tcPr/>
                </a:tc>
                <a:tc>
                  <a:txBody>
                    <a:bodyPr/>
                    <a:lstStyle/>
                    <a:p>
                      <a:pPr algn="ctr"/>
                      <a:r>
                        <a:rPr sz="1800">
                          <a:latin typeface="Cambria Math"/>
                        </a:rPr>
                        <a:t>127.4</a:t>
                      </a:r>
                    </a:p>
                  </a:txBody>
                  <a:tcPr/>
                </a:tc>
                <a:extLst>
                  <a:ext uri="{0D108BD9-81ED-4DB2-BD59-A6C34878D82A}">
                    <a16:rowId xmlns:a16="http://schemas.microsoft.com/office/drawing/2014/main" val="10006"/>
                  </a:ext>
                </a:extLst>
              </a:tr>
              <a:tr h="370840">
                <a:tc>
                  <a:txBody>
                    <a:bodyPr/>
                    <a:lstStyle/>
                    <a:p>
                      <a:pPr algn="ctr">
                        <a:defRPr sz="1800"/>
                      </a:pPr>
                      <a:r>
                        <a:t>1995</a:t>
                      </a:r>
                    </a:p>
                  </a:txBody>
                  <a:tcPr/>
                </a:tc>
                <a:tc>
                  <a:txBody>
                    <a:bodyPr/>
                    <a:lstStyle/>
                    <a:p>
                      <a:pPr algn="ctr"/>
                      <a:r>
                        <a:rPr sz="1800">
                          <a:latin typeface="Cambria Math"/>
                        </a:rPr>
                        <a:t>150.3</a:t>
                      </a:r>
                    </a:p>
                  </a:txBody>
                  <a:tcPr/>
                </a:tc>
                <a:extLst>
                  <a:ext uri="{0D108BD9-81ED-4DB2-BD59-A6C34878D82A}">
                    <a16:rowId xmlns:a16="http://schemas.microsoft.com/office/drawing/2014/main" val="10007"/>
                  </a:ext>
                </a:extLst>
              </a:tr>
              <a:tr h="370840">
                <a:tc>
                  <a:txBody>
                    <a:bodyPr/>
                    <a:lstStyle/>
                    <a:p>
                      <a:pPr algn="ctr">
                        <a:defRPr sz="1800"/>
                      </a:pPr>
                      <a:r>
                        <a:t>2000</a:t>
                      </a:r>
                    </a:p>
                  </a:txBody>
                  <a:tcPr/>
                </a:tc>
                <a:tc>
                  <a:txBody>
                    <a:bodyPr/>
                    <a:lstStyle/>
                    <a:p>
                      <a:pPr algn="ctr"/>
                      <a:r>
                        <a:rPr sz="1800">
                          <a:latin typeface="Cambria Math"/>
                        </a:rPr>
                        <a:t>168.8</a:t>
                      </a:r>
                    </a:p>
                  </a:txBody>
                  <a:tcPr/>
                </a:tc>
                <a:extLst>
                  <a:ext uri="{0D108BD9-81ED-4DB2-BD59-A6C34878D82A}">
                    <a16:rowId xmlns:a16="http://schemas.microsoft.com/office/drawing/2014/main" val="10008"/>
                  </a:ext>
                </a:extLst>
              </a:tr>
              <a:tr h="370840">
                <a:tc>
                  <a:txBody>
                    <a:bodyPr/>
                    <a:lstStyle/>
                    <a:p>
                      <a:pPr algn="ctr">
                        <a:defRPr sz="1800"/>
                      </a:pPr>
                      <a:r>
                        <a:t>2005</a:t>
                      </a:r>
                    </a:p>
                  </a:txBody>
                  <a:tcPr/>
                </a:tc>
                <a:tc>
                  <a:txBody>
                    <a:bodyPr/>
                    <a:lstStyle/>
                    <a:p>
                      <a:pPr algn="ctr"/>
                      <a:r>
                        <a:rPr sz="1800">
                          <a:latin typeface="Cambria Math"/>
                        </a:rPr>
                        <a:t>190.7</a:t>
                      </a:r>
                    </a:p>
                  </a:txBody>
                  <a:tcPr/>
                </a:tc>
                <a:extLst>
                  <a:ext uri="{0D108BD9-81ED-4DB2-BD59-A6C34878D82A}">
                    <a16:rowId xmlns:a16="http://schemas.microsoft.com/office/drawing/2014/main" val="10009"/>
                  </a:ext>
                </a:extLst>
              </a:tr>
              <a:tr h="370840">
                <a:tc>
                  <a:txBody>
                    <a:bodyPr/>
                    <a:lstStyle/>
                    <a:p>
                      <a:pPr algn="ctr">
                        <a:defRPr sz="1800"/>
                      </a:pPr>
                      <a:r>
                        <a:t>2010</a:t>
                      </a:r>
                    </a:p>
                  </a:txBody>
                  <a:tcPr/>
                </a:tc>
                <a:tc>
                  <a:txBody>
                    <a:bodyPr/>
                    <a:lstStyle/>
                    <a:p>
                      <a:pPr algn="ctr"/>
                      <a:r>
                        <a:rPr sz="1800">
                          <a:latin typeface="Cambria Math"/>
                        </a:rPr>
                        <a:t>216.7</a:t>
                      </a:r>
                    </a:p>
                  </a:txBody>
                  <a:tcPr/>
                </a:tc>
                <a:extLst>
                  <a:ext uri="{0D108BD9-81ED-4DB2-BD59-A6C34878D82A}">
                    <a16:rowId xmlns:a16="http://schemas.microsoft.com/office/drawing/2014/main" val="10010"/>
                  </a:ext>
                </a:extLst>
              </a:tr>
              <a:tr h="370840">
                <a:tc>
                  <a:txBody>
                    <a:bodyPr/>
                    <a:lstStyle/>
                    <a:p>
                      <a:pPr algn="ctr">
                        <a:defRPr sz="1800"/>
                      </a:pPr>
                      <a:r>
                        <a:t>2015</a:t>
                      </a:r>
                    </a:p>
                  </a:txBody>
                  <a:tcPr/>
                </a:tc>
                <a:tc>
                  <a:txBody>
                    <a:bodyPr/>
                    <a:lstStyle/>
                    <a:p>
                      <a:pPr algn="ctr"/>
                      <a:r>
                        <a:rPr sz="1800" dirty="0">
                          <a:latin typeface="Cambria Math"/>
                        </a:rPr>
                        <a:t>233.7</a:t>
                      </a:r>
                    </a:p>
                  </a:txBody>
                  <a:tcPr/>
                </a:tc>
                <a:extLst>
                  <a:ext uri="{0D108BD9-81ED-4DB2-BD59-A6C34878D82A}">
                    <a16:rowId xmlns:a16="http://schemas.microsoft.com/office/drawing/2014/main" val="10011"/>
                  </a:ext>
                </a:extLst>
              </a:tr>
            </a:tbl>
          </a:graphicData>
        </a:graphic>
      </p:graphicFrame>
      <p:sp>
        <p:nvSpPr>
          <p:cNvPr id="4" name="Text Placeholder 2">
            <a:extLst>
              <a:ext uri="{FF2B5EF4-FFF2-40B4-BE49-F238E27FC236}">
                <a16:creationId xmlns:a16="http://schemas.microsoft.com/office/drawing/2014/main" id="{FDC5E982-C991-4B5A-8258-CA31D078A97A}"/>
              </a:ext>
            </a:extLst>
          </p:cNvPr>
          <p:cNvSpPr txBox="1">
            <a:spLocks/>
          </p:cNvSpPr>
          <p:nvPr/>
        </p:nvSpPr>
        <p:spPr>
          <a:xfrm>
            <a:off x="381000" y="5511287"/>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t>Source: US Bureau of Labor Statistics. "Historical Consumer Price Index for All Urban Consumers." 01 Jan. 2018. https://www.bls.gov/cpi/tables/historical-cpi-u-201712.pdf (30 Jan. 2019).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2.2.11: Constructing a Line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To construct a line graph, begin by labeling the </a:t>
                </a:r>
                <a14:m>
                  <m:oMath xmlns:m="http://schemas.openxmlformats.org/officeDocument/2006/math">
                    <m:r>
                      <a:rPr>
                        <a:latin typeface="Cambria Math" panose="02040503050406030204" pitchFamily="18" charset="0"/>
                      </a:rPr>
                      <m:t>𝑥</m:t>
                    </m:r>
                  </m:oMath>
                </a14:m>
                <a:r>
                  <a:rPr sz="2800"/>
                  <a:t>-axis with the years displayed in the table, from 1970 to 2015. Then label the </a:t>
                </a:r>
                <a14:m>
                  <m:oMath xmlns:m="http://schemas.openxmlformats.org/officeDocument/2006/math">
                    <m:r>
                      <a:rPr>
                        <a:latin typeface="Cambria Math" panose="02040503050406030204" pitchFamily="18" charset="0"/>
                      </a:rPr>
                      <m:t>𝑦</m:t>
                    </m:r>
                  </m:oMath>
                </a14:m>
                <a:r>
                  <a:rPr sz="2800"/>
                  <a:t>-axis with values within the range of the </a:t>
                </a:r>
                <a:r>
                  <a:rPr sz="2800" b="1"/>
                  <a:t>CPI</a:t>
                </a:r>
                <a:r>
                  <a:rPr sz="2800"/>
                  <a:t>, from </a:t>
                </a:r>
                <a:r>
                  <a:rPr sz="2800">
                    <a:latin typeface="Cambria Math"/>
                  </a:rPr>
                  <a:t>0</a:t>
                </a:r>
                <a:r>
                  <a:rPr sz="2800"/>
                  <a:t> to </a:t>
                </a:r>
                <a:r>
                  <a:rPr sz="2800">
                    <a:latin typeface="Cambria Math"/>
                  </a:rPr>
                  <a:t>250</a:t>
                </a:r>
                <a:r>
                  <a:rPr sz="2800"/>
                  <a:t>. Next, above each year, place a point indicating the value of the </a:t>
                </a:r>
                <a:r>
                  <a:rPr sz="2800" b="1"/>
                  <a:t>CPI</a:t>
                </a:r>
                <a:r>
                  <a:rPr sz="2800"/>
                  <a:t> for that year. Lastly, connect the points from left to right to complete the line graph. Your graph should resemble the one shown.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037"/>
                </a:stretch>
              </a:blipFill>
            </p:spPr>
            <p:txBody>
              <a:bodyPr/>
              <a:lstStyle/>
              <a:p>
                <a:r>
                  <a:rPr lang="en-US">
                    <a:noFill/>
                  </a:rPr>
                  <a:t> </a:t>
                </a:r>
              </a:p>
            </p:txBody>
          </p:sp>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2.2.11: Constructing a Line Graph (cont.)</a:t>
            </a:r>
          </a:p>
        </p:txBody>
      </p:sp>
      <p:pic>
        <p:nvPicPr>
          <p:cNvPr id="5" name="Content Placeholder 4">
            <a:extLst>
              <a:ext uri="{FF2B5EF4-FFF2-40B4-BE49-F238E27FC236}">
                <a16:creationId xmlns:a16="http://schemas.microsoft.com/office/drawing/2014/main" id="{727D2BDF-1BA4-4B32-8924-BEB50A84FD3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95450" y="1676400"/>
            <a:ext cx="5753100" cy="4038234"/>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a:t>For instructions on how to create a line graph using a TI-83/84 Plus calculator, Excel, Minitab, or other technologies, please visit </a:t>
            </a:r>
            <a:r>
              <a:rPr sz="2800" b="1"/>
              <a:t>stat.hawkeslearning.com</a:t>
            </a:r>
            <a:r>
              <a:rPr sz="2800"/>
              <a:t> and navigate to </a:t>
            </a:r>
            <a:r>
              <a:rPr sz="2800" b="1"/>
              <a:t>Technology Instructions &gt; Graphs &gt; Line Graph</a:t>
            </a:r>
            <a:r>
              <a:rPr sz="280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746722"/>
              </a:xfrm>
            </p:spPr>
            <p:txBody>
              <a:bodyPr>
                <a:norm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r>
                        <m:rPr>
                          <m:sty m:val="p"/>
                        </m:rPr>
                        <a:rPr>
                          <a:latin typeface="Cambria Math" panose="02040503050406030204" pitchFamily="18" charset="0"/>
                        </a:rPr>
                        <m:t>Pie</m:t>
                      </m:r>
                      <m:r>
                        <a:rPr>
                          <a:latin typeface="Cambria Math" panose="02040503050406030204" pitchFamily="18" charset="0"/>
                        </a:rPr>
                        <m:t>" </m:t>
                      </m:r>
                      <m:r>
                        <m:rPr>
                          <m:sty m:val="p"/>
                        </m:rPr>
                        <a:rPr>
                          <a:latin typeface="Cambria Math" panose="02040503050406030204" pitchFamily="18" charset="0"/>
                        </a:rPr>
                        <m:t>Angles</m:t>
                      </m:r>
                      <m:r>
                        <a:rPr>
                          <a:latin typeface="Cambria Math" panose="02040503050406030204" pitchFamily="18" charset="0"/>
                        </a:rPr>
                        <m:t>=</m:t>
                      </m:r>
                      <m:r>
                        <m:rPr>
                          <m:sty m:val="p"/>
                        </m:rPr>
                        <a:rPr>
                          <a:latin typeface="Cambria Math" panose="02040503050406030204" pitchFamily="18" charset="0"/>
                        </a:rPr>
                        <m:t>Relative</m:t>
                      </m:r>
                      <m:r>
                        <a:rPr>
                          <a:latin typeface="Cambria Math" panose="02040503050406030204" pitchFamily="18" charset="0"/>
                        </a:rPr>
                        <m:t> </m:t>
                      </m:r>
                      <m:r>
                        <m:rPr>
                          <m:sty m:val="p"/>
                        </m:rPr>
                        <a:rPr>
                          <a:latin typeface="Cambria Math" panose="02040503050406030204" pitchFamily="18" charset="0"/>
                        </a:rPr>
                        <m:t>Frequency</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360</m:t>
                          </m:r>
                        </m:e>
                        <m:sup>
                          <m:r>
                            <a:rPr>
                              <a:latin typeface="Cambria Math" panose="02040503050406030204" pitchFamily="18" charset="0"/>
                            </a:rPr>
                            <m:t>°</m:t>
                          </m:r>
                        </m:sup>
                      </m:sSup>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746722"/>
              </a:xfrm>
              <a:blipFill>
                <a:blip r:embed="rId2" cstate="print"/>
                <a:stretch>
                  <a:fillRect/>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Now that we know the relative frequency, or percentage of each category to the whole, we can translate those percentages to pieces of the pie. Since the number of students living in an apartment accounts for </a:t>
                </a:r>
                <a14:m>
                  <m:oMath xmlns:m="http://schemas.openxmlformats.org/officeDocument/2006/math">
                    <m:r>
                      <a:rPr>
                        <a:latin typeface="Cambria Math" panose="02040503050406030204" pitchFamily="18" charset="0"/>
                      </a:rPr>
                      <m:t>50%</m:t>
                    </m:r>
                  </m:oMath>
                </a14:m>
                <a:r>
                  <a:rPr sz="2800"/>
                  <a:t> of the data values, the apartment category is represented by </a:t>
                </a:r>
                <a14:m>
                  <m:oMath xmlns:m="http://schemas.openxmlformats.org/officeDocument/2006/math">
                    <m:r>
                      <a:rPr>
                        <a:latin typeface="Cambria Math" panose="02040503050406030204" pitchFamily="18" charset="0"/>
                      </a:rPr>
                      <m:t>50%</m:t>
                    </m:r>
                  </m:oMath>
                </a14:m>
                <a:r>
                  <a:rPr sz="2800"/>
                  <a:t> or half of the pie. Similarly, the number of students living in a dorm represents </a:t>
                </a:r>
                <a14:m>
                  <m:oMath xmlns:m="http://schemas.openxmlformats.org/officeDocument/2006/math">
                    <m:r>
                      <a:rPr>
                        <a:latin typeface="Cambria Math" panose="02040503050406030204" pitchFamily="18" charset="0"/>
                      </a:rPr>
                      <m:t>25%</m:t>
                    </m:r>
                  </m:oMath>
                </a14:m>
                <a:r>
                  <a:rPr sz="2800"/>
                  <a:t> of the students, so this category will be </a:t>
                </a:r>
                <a14:m>
                  <m:oMath xmlns:m="http://schemas.openxmlformats.org/officeDocument/2006/math">
                    <m:r>
                      <a:rPr>
                        <a:latin typeface="Cambria Math" panose="02040503050406030204" pitchFamily="18" charset="0"/>
                      </a:rPr>
                      <m:t>25%</m:t>
                    </m:r>
                  </m:oMath>
                </a14:m>
                <a:r>
                  <a:rPr sz="2800"/>
                  <a:t> of the pie.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14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2.2.1: Creating a Pie Chart (cont.)</a:t>
            </a:r>
          </a:p>
        </p:txBody>
      </p:sp>
      <p:pic>
        <p:nvPicPr>
          <p:cNvPr id="5" name="Content Placeholder 4">
            <a:extLst>
              <a:ext uri="{FF2B5EF4-FFF2-40B4-BE49-F238E27FC236}">
                <a16:creationId xmlns:a16="http://schemas.microsoft.com/office/drawing/2014/main" id="{D24A8500-BA3D-485E-A573-FA71037EDD4D}"/>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57350" y="864577"/>
            <a:ext cx="5829300" cy="5128846"/>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TotalTime>
  <Words>3933</Words>
  <Application>Microsoft Office PowerPoint</Application>
  <PresentationFormat>On-screen Show (4:3)</PresentationFormat>
  <Paragraphs>424</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Courier New</vt:lpstr>
      <vt:lpstr>Cambria Math</vt:lpstr>
      <vt:lpstr>Calibri</vt:lpstr>
      <vt:lpstr>Office Theme</vt:lpstr>
      <vt:lpstr>Section 2.2</vt:lpstr>
      <vt:lpstr>Memory Booster</vt:lpstr>
      <vt:lpstr>Graph &amp; Legend</vt:lpstr>
      <vt:lpstr>Pie Chart</vt:lpstr>
      <vt:lpstr>Example 2.2.1: Creating a Pie Chart</vt:lpstr>
      <vt:lpstr>Example 2.2.1: Creating a Pie Chart (cont.)</vt:lpstr>
      <vt:lpstr>Side Note</vt:lpstr>
      <vt:lpstr>Example 2.2.1: Creating a Pie Chart (cont.)</vt:lpstr>
      <vt:lpstr>Example 2.2.1: Creating a Pie Chart (cont.)</vt:lpstr>
      <vt:lpstr>Example 2.2.1: Creating a Pie Chart (cont.)</vt:lpstr>
      <vt:lpstr>Example 2.2.1: Creating a Pie Chart (cont.)</vt:lpstr>
      <vt:lpstr>Example 2.2.1: Creating a Pie Chart (cont.)</vt:lpstr>
      <vt:lpstr>Technology</vt:lpstr>
      <vt:lpstr>Bar Graph</vt:lpstr>
      <vt:lpstr>Example 2.2.2: Creating a Bar Graph</vt:lpstr>
      <vt:lpstr>Example 2.2.2: Creating a Bar Graph (cont.)</vt:lpstr>
      <vt:lpstr>Example 2.2.2: Creating a Bar Graph (cont.)</vt:lpstr>
      <vt:lpstr>Technology</vt:lpstr>
      <vt:lpstr>Pareto Chart</vt:lpstr>
      <vt:lpstr>Example 2.2.3: Creating a Pareto Chart</vt:lpstr>
      <vt:lpstr>Example 2.2.3: Creating a Pareto Chart (cont.)</vt:lpstr>
      <vt:lpstr>Example 2.2.3: Creating a Pareto Chart (cont.)</vt:lpstr>
      <vt:lpstr>Example 2.2.3: Creating a Pareto Chart (cont.)</vt:lpstr>
      <vt:lpstr>Technology</vt:lpstr>
      <vt:lpstr>Example 2.2.4: Creating a Side-by-Side Bar Graph</vt:lpstr>
      <vt:lpstr>Example 2.2.4: Creating a Side-by-Side Bar Graph (cont.)</vt:lpstr>
      <vt:lpstr>Example 2.2.4: Creating a Side-by-Side Bar Graph (cont.)</vt:lpstr>
      <vt:lpstr>Example 2.2.4: Creating a Side-by-Side Bar Graph (cont.)</vt:lpstr>
      <vt:lpstr>Side-By-Side Bar Graph &amp; Stacked Bar Graph</vt:lpstr>
      <vt:lpstr>Example 2.2.5: Creating a Stacked Bar Graph</vt:lpstr>
      <vt:lpstr>Example 2.2.5: Creating a Stacked Bar Graph (cont.)</vt:lpstr>
      <vt:lpstr>Example 2.2.5: Creating a Stacked Bar Graph (cont.)</vt:lpstr>
      <vt:lpstr>Example 2.2.5: Creating a Stacked Bar Graph (cont.)</vt:lpstr>
      <vt:lpstr>Example 2.2.6: Constructing a Histogram</vt:lpstr>
      <vt:lpstr>Example 2.2.6: Constructing a Histogram (cont.)</vt:lpstr>
      <vt:lpstr>Example 2.2.6: Constructing a Histogram (cont.)</vt:lpstr>
      <vt:lpstr>Example 2.2.6: Constructing a Histogram (cont.)</vt:lpstr>
      <vt:lpstr>Technology</vt:lpstr>
      <vt:lpstr>Histogram, Frequency Histogram &amp; Relative Frequency Histogram</vt:lpstr>
      <vt:lpstr>Example 2.2.7: Constructing a Relative Frequency Histogram</vt:lpstr>
      <vt:lpstr>Example 2.2.7: Constructing a Relative Frequency Histogram (cont.)</vt:lpstr>
      <vt:lpstr>Example 2.2.7: Constructing a Relative Frequency Histogram (cont.)</vt:lpstr>
      <vt:lpstr>Example 2.2.7: Constructing a Relative Frequency Histogram (cont.)</vt:lpstr>
      <vt:lpstr>Stem-And-Leaf Plot, Ordered Stem-And-Leaf Plot &amp; Key</vt:lpstr>
      <vt:lpstr>Procedure: Constructing a Stem-and-Leaf Plot</vt:lpstr>
      <vt:lpstr>Procedure: Constructing a Stem-and-Leaf Plot (cont.)</vt:lpstr>
      <vt:lpstr>Memory Booster</vt:lpstr>
      <vt:lpstr>Example 2.2.8: Creating a Stem-and-Leaf Plot</vt:lpstr>
      <vt:lpstr>Example 2.2.8: Creating a Stem-and-Leaf Plot (cont.)</vt:lpstr>
      <vt:lpstr>Example 2.2.8: Creating a Stem-and-Leaf Plot (cont.)</vt:lpstr>
      <vt:lpstr>Example 2.2.9: Creating and Interpreting a Stem-and-Leaf Plot</vt:lpstr>
      <vt:lpstr>Example 2.2.9: Creating and Interpreting a Stem-and-Leaf Plot (cont.)</vt:lpstr>
      <vt:lpstr>Example 2.2.9: Creating and Interpreting a Stem-and-Leaf Plot (cont.)</vt:lpstr>
      <vt:lpstr>Example 2.2.9: Creating and Interpreting a Stem-and-Leaf Plot (cont.)</vt:lpstr>
      <vt:lpstr>Example 2.2.9: Creating and Interpreting a Stem-and-Leaf Plot (cont.)</vt:lpstr>
      <vt:lpstr>Example 2.2.10: Interpreting a Heat Map</vt:lpstr>
      <vt:lpstr>Example 2.2.10: Interpreting a Heat Map (cont.)</vt:lpstr>
      <vt:lpstr>Example 2.2.10: Interpreting a Heat Map (cont.)</vt:lpstr>
      <vt:lpstr>Dot Plot, Heat Map &amp; Line Graph</vt:lpstr>
      <vt:lpstr>Example 2.2.11: Constructing a Line Graph</vt:lpstr>
      <vt:lpstr>Example 2.2.11: Constructing a Line Graph (cont.)</vt:lpstr>
      <vt:lpstr>Example 2.2.11: Constructing a Line Graph (cont.)</vt:lpstr>
      <vt:lpstr>Example 2.2.11: Constructing a Line Graph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Allison Conger</cp:lastModifiedBy>
  <cp:revision>123</cp:revision>
  <dcterms:created xsi:type="dcterms:W3CDTF">2013-04-26T14:43:13Z</dcterms:created>
  <dcterms:modified xsi:type="dcterms:W3CDTF">2020-06-01T13:47:01Z</dcterms:modified>
</cp:coreProperties>
</file>