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7" d="100"/>
          <a:sy n="87" d="100"/>
        </p:scale>
        <p:origin x="198"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Analyzing Graphs</a:t>
            </a:r>
          </a:p>
        </p:txBody>
      </p:sp>
      <p:sp>
        <p:nvSpPr>
          <p:cNvPr id="3" name="Title 2"/>
          <p:cNvSpPr>
            <a:spLocks noGrp="1"/>
          </p:cNvSpPr>
          <p:nvPr>
            <p:ph type="title"/>
          </p:nvPr>
        </p:nvSpPr>
        <p:spPr/>
        <p:txBody>
          <a:bodyPr/>
          <a:lstStyle/>
          <a:p>
            <a:r>
              <a:t>Section 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2.3.2: Shapes of Graphs</a:t>
            </a:r>
          </a:p>
        </p:txBody>
      </p:sp>
      <p:sp>
        <p:nvSpPr>
          <p:cNvPr id="3" name="Text Placeholder 2"/>
          <p:cNvSpPr>
            <a:spLocks noGrp="1"/>
          </p:cNvSpPr>
          <p:nvPr>
            <p:ph type="body" sz="quarter" idx="10"/>
          </p:nvPr>
        </p:nvSpPr>
        <p:spPr/>
        <p:txBody>
          <a:bodyPr>
            <a:normAutofit/>
          </a:bodyPr>
          <a:lstStyle/>
          <a:p>
            <a:r>
              <a:rPr sz="2800"/>
              <a:t>Describe the overall shape of the following distribution.</a:t>
            </a:r>
          </a:p>
        </p:txBody>
      </p:sp>
      <p:pic>
        <p:nvPicPr>
          <p:cNvPr id="4" name="Content Placeholder 4">
            <a:extLst>
              <a:ext uri="{FF2B5EF4-FFF2-40B4-BE49-F238E27FC236}">
                <a16:creationId xmlns:a16="http://schemas.microsoft.com/office/drawing/2014/main" id="{5560255B-4A53-48AD-97E2-EAA408B8DC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1650" y="1600200"/>
            <a:ext cx="5600700" cy="40928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2.3.2: Shapes of Graphs (cont.)</a:t>
            </a:r>
          </a:p>
        </p:txBody>
      </p:sp>
      <p:sp>
        <p:nvSpPr>
          <p:cNvPr id="3" name="Text Placeholder 2"/>
          <p:cNvSpPr>
            <a:spLocks noGrp="1"/>
          </p:cNvSpPr>
          <p:nvPr>
            <p:ph type="body" sz="quarter" idx="10"/>
          </p:nvPr>
        </p:nvSpPr>
        <p:spPr/>
        <p:txBody>
          <a:bodyPr>
            <a:normAutofit/>
          </a:bodyPr>
          <a:lstStyle/>
          <a:p>
            <a:r>
              <a:rPr sz="2800" b="1"/>
              <a:t>Solution</a:t>
            </a:r>
          </a:p>
          <a:p>
            <a:r>
              <a:rPr sz="2800"/>
              <a:t>Notice that if we draw a smooth curve skimming the top of the histogram, we begin to see a curve similar to the shape of the symmetric curve. To be symmetric, the left and right sides of the graph should be close to mirror images. Drawing a line down the center of the graph, we can see that both sides of the graph are indeed mirror images of each other.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2.3.2: Shapes of Graphs (cont.)</a:t>
            </a:r>
          </a:p>
        </p:txBody>
      </p:sp>
      <p:pic>
        <p:nvPicPr>
          <p:cNvPr id="5" name="Content Placeholder 4">
            <a:extLst>
              <a:ext uri="{FF2B5EF4-FFF2-40B4-BE49-F238E27FC236}">
                <a16:creationId xmlns:a16="http://schemas.microsoft.com/office/drawing/2014/main" id="{0DC0B171-961C-4228-AD8E-EAB0C9DE483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697831"/>
            <a:ext cx="4953000" cy="3619500"/>
          </a:xfrm>
        </p:spPr>
      </p:pic>
      <p:sp>
        <p:nvSpPr>
          <p:cNvPr id="4" name="Text Placeholder 2">
            <a:extLst>
              <a:ext uri="{FF2B5EF4-FFF2-40B4-BE49-F238E27FC236}">
                <a16:creationId xmlns:a16="http://schemas.microsoft.com/office/drawing/2014/main" id="{2C774332-12AF-4B42-B2B6-E69F2A1D2B77}"/>
              </a:ext>
            </a:extLst>
          </p:cNvPr>
          <p:cNvSpPr txBox="1">
            <a:spLocks/>
          </p:cNvSpPr>
          <p:nvPr/>
        </p:nvSpPr>
        <p:spPr>
          <a:xfrm>
            <a:off x="685800" y="5200825"/>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Thus, this histogram has a symmetric shape.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2804122"/>
          </a:xfrm>
        </p:spPr>
        <p:txBody>
          <a:bodyPr>
            <a:normAutofit/>
          </a:bodyPr>
          <a:lstStyle/>
          <a:p>
            <a:r>
              <a:rPr sz="2800"/>
              <a:t>Graphs should have:</a:t>
            </a:r>
          </a:p>
          <a:p>
            <a:pPr marL="514350" indent="-514350">
              <a:buFont typeface="+mj-lt"/>
              <a:buChar char="•"/>
              <a:defRPr sz="2800"/>
            </a:pPr>
            <a:r>
              <a:t>​</a:t>
            </a:r>
            <a:r>
              <a:rPr sz="2800"/>
              <a:t>Title</a:t>
            </a:r>
          </a:p>
          <a:p>
            <a:pPr marL="514350" indent="-514350">
              <a:buFont typeface="+mj-lt"/>
              <a:buChar char="•"/>
              <a:defRPr sz="2800"/>
            </a:pPr>
            <a:r>
              <a:t>​</a:t>
            </a:r>
            <a:r>
              <a:rPr sz="2800"/>
              <a:t>Labels on Axes</a:t>
            </a:r>
          </a:p>
          <a:p>
            <a:pPr marL="514350" indent="-514350">
              <a:buFont typeface="+mj-lt"/>
              <a:buChar char="•"/>
              <a:defRPr sz="2800"/>
            </a:pPr>
            <a:r>
              <a:t>​</a:t>
            </a:r>
            <a:r>
              <a:rPr sz="2800"/>
              <a:t>Source</a:t>
            </a:r>
          </a:p>
          <a:p>
            <a:pPr marL="514350" indent="-514350">
              <a:buFont typeface="+mj-lt"/>
              <a:buChar char="•"/>
              <a:defRPr sz="2800"/>
            </a:pPr>
            <a:r>
              <a:t>​</a:t>
            </a:r>
            <a:r>
              <a:rPr sz="2800"/>
              <a:t>Data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Time-Series Graph &amp; Cross-Sectional Graph</a:t>
            </a:r>
          </a:p>
        </p:txBody>
      </p:sp>
      <p:sp>
        <p:nvSpPr>
          <p:cNvPr id="3" name="Text Placeholder 2"/>
          <p:cNvSpPr>
            <a:spLocks noGrp="1"/>
          </p:cNvSpPr>
          <p:nvPr>
            <p:ph type="body" sz="quarter" idx="10"/>
          </p:nvPr>
        </p:nvSpPr>
        <p:spPr>
          <a:xfrm>
            <a:off x="457200" y="1082078"/>
            <a:ext cx="8229600" cy="2575522"/>
          </a:xfrm>
        </p:spPr>
        <p:txBody>
          <a:bodyPr>
            <a:normAutofit/>
          </a:bodyPr>
          <a:lstStyle/>
          <a:p>
            <a:pPr algn="ctr">
              <a:defRPr sz="2800" b="1"/>
            </a:pPr>
            <a:r>
              <a:t>Definition</a:t>
            </a:r>
          </a:p>
          <a:p>
            <a:r>
              <a:rPr sz="2800"/>
              <a:t>A </a:t>
            </a:r>
            <a:r>
              <a:rPr sz="2800" b="1"/>
              <a:t>time-series graph</a:t>
            </a:r>
            <a:r>
              <a:rPr sz="2800"/>
              <a:t> is a line graph that is used to display a variable whose values change over time.</a:t>
            </a:r>
          </a:p>
          <a:p>
            <a:r>
              <a:rPr sz="2800"/>
              <a:t>A </a:t>
            </a:r>
            <a:r>
              <a:rPr sz="2800" b="1"/>
              <a:t>cross-sectional graph</a:t>
            </a:r>
            <a:r>
              <a:rPr sz="2800"/>
              <a:t> displays information collected at only one point in time.</a:t>
            </a:r>
          </a:p>
          <a:p>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Pictograph</a:t>
            </a:r>
          </a:p>
        </p:txBody>
      </p:sp>
      <p:sp>
        <p:nvSpPr>
          <p:cNvPr id="3" name="Text Placeholder 2"/>
          <p:cNvSpPr>
            <a:spLocks noGrp="1"/>
          </p:cNvSpPr>
          <p:nvPr>
            <p:ph type="body" sz="quarter" idx="10"/>
          </p:nvPr>
        </p:nvSpPr>
        <p:spPr>
          <a:xfrm>
            <a:off x="457200" y="1082078"/>
            <a:ext cx="8229600" cy="1584922"/>
          </a:xfrm>
        </p:spPr>
        <p:txBody>
          <a:bodyPr>
            <a:normAutofit/>
          </a:bodyPr>
          <a:lstStyle/>
          <a:p>
            <a:pPr algn="ctr">
              <a:defRPr sz="2800" b="1"/>
            </a:pPr>
            <a:r>
              <a:t>Definition</a:t>
            </a:r>
          </a:p>
          <a:p>
            <a:r>
              <a:rPr sz="2800"/>
              <a:t>A </a:t>
            </a:r>
            <a:r>
              <a:rPr sz="2800" b="1"/>
              <a:t>pictograph</a:t>
            </a:r>
            <a:r>
              <a:rPr sz="2800"/>
              <a:t> is a bar graph that uses picture of objects instead of bars.</a:t>
            </a:r>
          </a:p>
          <a:p>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2.3.1: Scaling of Graphs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a:t>
                </a:r>
                <a:r>
                  <a:rPr lang="en-US" sz="2800" dirty="0"/>
                  <a:t> following</a:t>
                </a:r>
                <a:r>
                  <a:rPr sz="2800" dirty="0"/>
                  <a:t> graph</a:t>
                </a:r>
                <a:r>
                  <a:rPr lang="en-US" sz="2800" dirty="0"/>
                  <a:t> </a:t>
                </a:r>
                <a:r>
                  <a:rPr sz="2800" dirty="0"/>
                  <a:t>on US federal minimum hourly wage rates, unadjusted for inflation, for various times between 1938 and 2009, when the minimum wage reached its current rate of </a:t>
                </a:r>
                <a14:m>
                  <m:oMath xmlns:m="http://schemas.openxmlformats.org/officeDocument/2006/math">
                    <m:r>
                      <a:rPr>
                        <a:latin typeface="Cambria Math" panose="02040503050406030204" pitchFamily="18" charset="0"/>
                      </a:rPr>
                      <m:t>$7.25</m:t>
                    </m:r>
                  </m:oMath>
                </a14:m>
                <a:r>
                  <a:rPr sz="2800" dirty="0"/>
                  <a:t> an hour. What errors can you find in the graph? How should they be fixed?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2.3.1: Scaling of Graphs (cont.)</a:t>
            </a:r>
          </a:p>
        </p:txBody>
      </p:sp>
      <p:pic>
        <p:nvPicPr>
          <p:cNvPr id="5" name="Content Placeholder 4">
            <a:extLst>
              <a:ext uri="{FF2B5EF4-FFF2-40B4-BE49-F238E27FC236}">
                <a16:creationId xmlns:a16="http://schemas.microsoft.com/office/drawing/2014/main" id="{2435370E-3E4E-4738-8E7A-7B11562AAD1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5900" y="1143000"/>
            <a:ext cx="6172200" cy="4114800"/>
          </a:xfrm>
        </p:spPr>
      </p:pic>
      <p:sp>
        <p:nvSpPr>
          <p:cNvPr id="4" name="Text Placeholder 2">
            <a:extLst>
              <a:ext uri="{FF2B5EF4-FFF2-40B4-BE49-F238E27FC236}">
                <a16:creationId xmlns:a16="http://schemas.microsoft.com/office/drawing/2014/main" id="{91F9AAED-1AC4-4987-BF86-E4598542D1F8}"/>
              </a:ext>
            </a:extLst>
          </p:cNvPr>
          <p:cNvSpPr txBox="1">
            <a:spLocks/>
          </p:cNvSpPr>
          <p:nvPr/>
        </p:nvSpPr>
        <p:spPr>
          <a:xfrm>
            <a:off x="457200" y="5181600"/>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t>Source: US Department of Labor, Wage and Hour Division (WHD). "History of Federal Minimum Wage Rates Under the Fair Labor Standards Act, 1938-2009." http://www.dol.gov/whd/minwage/chart.htm (24 Jan.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2.3.1: Scaling of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Notice that the </a:t>
                </a:r>
                <a14:m>
                  <m:oMath xmlns:m="http://schemas.openxmlformats.org/officeDocument/2006/math">
                    <m:r>
                      <a:rPr>
                        <a:latin typeface="Cambria Math" panose="02040503050406030204" pitchFamily="18" charset="0"/>
                      </a:rPr>
                      <m:t>𝑥</m:t>
                    </m:r>
                  </m:oMath>
                </a14:m>
                <a:r>
                  <a:rPr sz="2800"/>
                  <a:t>-axis does not have a consistent scale. The years are as few as one year apart and as many as nine years apart, so the shape of the graph is distorted. To correct this graph, the </a:t>
                </a:r>
                <a14:m>
                  <m:oMath xmlns:m="http://schemas.openxmlformats.org/officeDocument/2006/math">
                    <m:r>
                      <a:rPr>
                        <a:latin typeface="Cambria Math" panose="02040503050406030204" pitchFamily="18" charset="0"/>
                      </a:rPr>
                      <m:t>𝑥</m:t>
                    </m:r>
                  </m:oMath>
                </a14:m>
                <a:r>
                  <a:rPr sz="2800"/>
                  <a:t>-axis needs to be changed to use a consistent scale. The corrected graph can be found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2.3.1: Scaling of Graphs (cont.)</a:t>
            </a:r>
          </a:p>
        </p:txBody>
      </p:sp>
      <p:pic>
        <p:nvPicPr>
          <p:cNvPr id="5" name="Content Placeholder 4">
            <a:extLst>
              <a:ext uri="{FF2B5EF4-FFF2-40B4-BE49-F238E27FC236}">
                <a16:creationId xmlns:a16="http://schemas.microsoft.com/office/drawing/2014/main" id="{7EBB8D62-C233-4164-A64B-4B68F93FAF5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1219200"/>
            <a:ext cx="7124700" cy="4749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Uniform, Symmetric, Skewed To The Right, Skewed To The Left &amp; Outlier</a:t>
            </a:r>
          </a:p>
        </p:txBody>
      </p:sp>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pPr algn="ctr">
              <a:defRPr sz="2800" b="1"/>
            </a:pPr>
            <a:r>
              <a:rPr dirty="0"/>
              <a:t>Definition</a:t>
            </a:r>
          </a:p>
          <a:p>
            <a:r>
              <a:rPr sz="2800" dirty="0"/>
              <a:t>A graph's shape is </a:t>
            </a:r>
            <a:r>
              <a:rPr sz="2800" b="1" dirty="0"/>
              <a:t>uniform</a:t>
            </a:r>
            <a:r>
              <a:rPr sz="2800" dirty="0"/>
              <a:t> if the frequency of each class is relatively the same.</a:t>
            </a:r>
          </a:p>
          <a:p>
            <a:r>
              <a:rPr sz="2800" dirty="0"/>
              <a:t>A graph's shape is </a:t>
            </a:r>
            <a:r>
              <a:rPr sz="2800" b="1" dirty="0"/>
              <a:t>symmetric</a:t>
            </a:r>
            <a:r>
              <a:rPr sz="2800" dirty="0"/>
              <a:t> if a vertical line drawn through the center of the graph would give mirror images of the data on either side.</a:t>
            </a:r>
          </a:p>
          <a:p>
            <a:r>
              <a:rPr sz="2800" dirty="0"/>
              <a:t>A graph's shape is </a:t>
            </a:r>
            <a:r>
              <a:rPr sz="2800" b="1" dirty="0"/>
              <a:t>skewed to the right</a:t>
            </a:r>
            <a:r>
              <a:rPr sz="2800" dirty="0"/>
              <a:t> when the majority of the data fall on the </a:t>
            </a:r>
            <a:r>
              <a:rPr sz="2800" b="1" dirty="0"/>
              <a:t>left</a:t>
            </a:r>
            <a:r>
              <a:rPr sz="2800" dirty="0"/>
              <a:t> side of the distribution.</a:t>
            </a:r>
          </a:p>
          <a:p>
            <a:r>
              <a:rPr sz="2800" dirty="0"/>
              <a:t>A graph's shape is </a:t>
            </a:r>
            <a:r>
              <a:rPr sz="2800" b="1" dirty="0"/>
              <a:t>skewed to the left</a:t>
            </a:r>
            <a:r>
              <a:rPr sz="2800" dirty="0"/>
              <a:t> when the majority of the data fall on the </a:t>
            </a:r>
            <a:r>
              <a:rPr sz="2800" b="1" dirty="0"/>
              <a:t>right</a:t>
            </a:r>
            <a:r>
              <a:rPr sz="2800" dirty="0"/>
              <a:t> side of the distribution.</a:t>
            </a:r>
          </a:p>
          <a:p>
            <a:r>
              <a:rPr sz="2800" dirty="0"/>
              <a:t>An </a:t>
            </a:r>
            <a:r>
              <a:rPr sz="2800" b="1" dirty="0"/>
              <a:t>outlier</a:t>
            </a:r>
            <a:r>
              <a:rPr sz="2800" dirty="0"/>
              <a:t> is a data value that falls outside the shape of the distribution.</a:t>
            </a:r>
          </a:p>
          <a:p>
            <a:endParaRPr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519</Words>
  <Application>Microsoft Office PowerPoint</Application>
  <PresentationFormat>On-screen Show (4:3)</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Courier New</vt:lpstr>
      <vt:lpstr>Cambria Math</vt:lpstr>
      <vt:lpstr>Calibri</vt:lpstr>
      <vt:lpstr>Office Theme</vt:lpstr>
      <vt:lpstr>Section 2.3</vt:lpstr>
      <vt:lpstr>Memory Booster</vt:lpstr>
      <vt:lpstr>Time-Series Graph &amp; Cross-Sectional Graph</vt:lpstr>
      <vt:lpstr>Pictograph</vt:lpstr>
      <vt:lpstr>Example 2.3.1: Scaling of Graphs</vt:lpstr>
      <vt:lpstr>Example 2.3.1: Scaling of Graphs (cont.)</vt:lpstr>
      <vt:lpstr>Example 2.3.1: Scaling of Graphs (cont.)</vt:lpstr>
      <vt:lpstr>Example 2.3.1: Scaling of Graphs (cont.)</vt:lpstr>
      <vt:lpstr>Uniform, Symmetric, Skewed To The Right, Skewed To The Left &amp; Outlier</vt:lpstr>
      <vt:lpstr>Example 2.3.2: Shapes of Graphs</vt:lpstr>
      <vt:lpstr>Example 2.3.2: Shapes of Graphs (cont.)</vt:lpstr>
      <vt:lpstr>Example 2.3.2: Shapes of Graphs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117</cp:revision>
  <dcterms:created xsi:type="dcterms:W3CDTF">2013-04-26T14:43:13Z</dcterms:created>
  <dcterms:modified xsi:type="dcterms:W3CDTF">2020-06-01T13:55:54Z</dcterms:modified>
</cp:coreProperties>
</file>