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5"/>
  </p:notesMasterIdLst>
  <p:handoutMasterIdLst>
    <p:handoutMasterId r:id="rId6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21" r:id="rId22"/>
    <p:sldId id="276" r:id="rId23"/>
    <p:sldId id="277" r:id="rId24"/>
    <p:sldId id="278" r:id="rId25"/>
    <p:sldId id="279" r:id="rId26"/>
    <p:sldId id="280" r:id="rId27"/>
    <p:sldId id="281" r:id="rId28"/>
    <p:sldId id="282" r:id="rId29"/>
    <p:sldId id="283" r:id="rId30"/>
    <p:sldId id="284" r:id="rId31"/>
    <p:sldId id="318" r:id="rId32"/>
    <p:sldId id="285" r:id="rId33"/>
    <p:sldId id="319" r:id="rId34"/>
    <p:sldId id="286" r:id="rId35"/>
    <p:sldId id="320"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10" r:id="rId58"/>
    <p:sldId id="311" r:id="rId59"/>
    <p:sldId id="312" r:id="rId60"/>
    <p:sldId id="313" r:id="rId61"/>
    <p:sldId id="314" r:id="rId62"/>
    <p:sldId id="315" r:id="rId63"/>
    <p:sldId id="317" r:id="rId64"/>
  </p:sldIdLst>
  <p:sldSz cx="9144000" cy="6858000" type="screen4x3"/>
  <p:notesSz cx="6858000" cy="9144000"/>
  <p:embeddedFontLs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
      <p:font typeface="Segoe UI" panose="020B0502040204020203"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sha" initials="A"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0" d="100"/>
          <a:sy n="110" d="100"/>
        </p:scale>
        <p:origin x="26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Measures of Center</a:t>
            </a:r>
          </a:p>
        </p:txBody>
      </p:sp>
      <p:sp>
        <p:nvSpPr>
          <p:cNvPr id="3" name="Title 2"/>
          <p:cNvSpPr>
            <a:spLocks noGrp="1"/>
          </p:cNvSpPr>
          <p:nvPr>
            <p:ph type="title"/>
          </p:nvPr>
        </p:nvSpPr>
        <p:spPr/>
        <p:txBody>
          <a:bodyPr/>
          <a:lstStyle/>
          <a:p>
            <a:r>
              <a:t>Section 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3.1.1: Calculating the Sample Mean (cont.)</a:t>
            </a:r>
          </a:p>
        </p:txBody>
      </p:sp>
      <p:sp>
        <p:nvSpPr>
          <p:cNvPr id="3" name="Text Placeholder 2"/>
          <p:cNvSpPr>
            <a:spLocks noGrp="1"/>
          </p:cNvSpPr>
          <p:nvPr>
            <p:ph type="body" sz="quarter" idx="10"/>
          </p:nvPr>
        </p:nvSpPr>
        <p:spPr/>
        <p:txBody>
          <a:bodyPr>
            <a:normAutofit/>
          </a:bodyPr>
          <a:lstStyle/>
          <a:p>
            <a:pPr>
              <a:defRPr b="1"/>
            </a:pPr>
            <a:r>
              <a:rPr sz="2800"/>
              <a:t>TI-83/84 Plus:</a:t>
            </a:r>
          </a:p>
          <a:p>
            <a:r>
              <a:rPr sz="2800"/>
              <a:t>To calculate the mean, you will first need to input the data into the list function of the calculator. To do this, go to </a:t>
            </a:r>
            <a:r>
              <a:rPr sz="2800" b="1"/>
              <a:t>STAT &gt; EDIT</a:t>
            </a:r>
            <a:r>
              <a:rPr sz="2800"/>
              <a:t>. Enter the values into </a:t>
            </a:r>
            <a:r>
              <a:rPr sz="2800" b="1"/>
              <a:t>L1</a:t>
            </a:r>
            <a:r>
              <a:rPr sz="2800"/>
              <a:t> as shown on the top screenshot below. (Make sure any old data has been deleted first.) Next, press </a:t>
            </a:r>
            <a:r>
              <a:rPr sz="2800" b="1"/>
              <a:t>STAT &gt; CALC</a:t>
            </a:r>
            <a:r>
              <a:rPr sz="2800"/>
              <a:t> and choose </a:t>
            </a:r>
            <a:r>
              <a:rPr sz="2800" b="1"/>
              <a:t>1-Var Stats</a:t>
            </a:r>
            <a:r>
              <a:rPr sz="2800"/>
              <a:t>. Press </a:t>
            </a:r>
            <a:r>
              <a:rPr sz="2800" b="1"/>
              <a:t>Enter</a:t>
            </a:r>
            <a:r>
              <a:rPr sz="2800"/>
              <a:t> to obtain the results in the bottom screenshot below.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3.1.1: Calculating the Sample Mean (cont.)</a:t>
            </a:r>
          </a:p>
        </p:txBody>
      </p:sp>
      <p:pic>
        <p:nvPicPr>
          <p:cNvPr id="5" name="Content Placeholder 4">
            <a:extLst>
              <a:ext uri="{FF2B5EF4-FFF2-40B4-BE49-F238E27FC236}">
                <a16:creationId xmlns:a16="http://schemas.microsoft.com/office/drawing/2014/main" id="{94167221-33C2-4DF1-A37F-741ACCB17DA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3.1.1: Calculating the Sample Mean (cont.)</a:t>
            </a:r>
          </a:p>
        </p:txBody>
      </p:sp>
      <p:pic>
        <p:nvPicPr>
          <p:cNvPr id="5" name="Content Placeholder 4">
            <a:extLst>
              <a:ext uri="{FF2B5EF4-FFF2-40B4-BE49-F238E27FC236}">
                <a16:creationId xmlns:a16="http://schemas.microsoft.com/office/drawing/2014/main" id="{59B9A19C-19E8-4CA9-9043-CA2735936F3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3.1.1: Calculating the Sample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first value in the output, seen in the second screenshot, shows the value of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=6.857142857</m:t>
                    </m:r>
                  </m:oMath>
                </a14:m>
                <a:r>
                  <a:rPr sz="2800"/>
                  <a:t>, which we round to </a:t>
                </a:r>
                <a:r>
                  <a:rPr sz="2800">
                    <a:latin typeface="Cambria Math"/>
                  </a:rPr>
                  <a:t>6.9</a:t>
                </a:r>
                <a:r>
                  <a:rPr sz="2800"/>
                  <a:t> hours of sleep per night. Notice that the calculator displays many other descriptive statistics along with the sample mean. Therefore, we will use the above procedure repeatedly to find various descriptive statistics throughout this chapter.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33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3.1.2: Using the Mean to Find a Data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Rutherford downloaded five new songs from Apple Music. He knows that on average the songs cost </a:t>
                </a:r>
                <a14:m>
                  <m:oMath xmlns:m="http://schemas.openxmlformats.org/officeDocument/2006/math">
                    <m:r>
                      <a:rPr>
                        <a:latin typeface="Cambria Math" panose="02040503050406030204" pitchFamily="18" charset="0"/>
                      </a:rPr>
                      <m:t>$1.23</m:t>
                    </m:r>
                  </m:oMath>
                </a14:m>
                <a:r>
                  <a:rPr sz="2800"/>
                  <a:t>. If four of the songs cost </a:t>
                </a:r>
                <a14:m>
                  <m:oMath xmlns:m="http://schemas.openxmlformats.org/officeDocument/2006/math">
                    <m:r>
                      <a:rPr>
                        <a:latin typeface="Cambria Math" panose="02040503050406030204" pitchFamily="18" charset="0"/>
                      </a:rPr>
                      <m:t>$1.29</m:t>
                    </m:r>
                  </m:oMath>
                </a14:m>
                <a:r>
                  <a:rPr sz="2800"/>
                  <a:t> each, what was the price of the fifth song he downloaded?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3.1.2: Using the Mean to Find a Data Value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400" b="1" dirty="0"/>
              <a:t>Solution</a:t>
            </a:r>
          </a:p>
          <a:p>
            <a:r>
              <a:rPr sz="2400" dirty="0"/>
              <a:t>Since we are given the value of the population mean, μ, we can use algebra on the formula to find the missing value. Substituting all the values we are given into the formula for the mean, we have the following.</a:t>
            </a:r>
            <a:endParaRPr lang="en-US" sz="2400" dirty="0"/>
          </a:p>
          <a:p>
            <a:endParaRPr lang="en-US" dirty="0"/>
          </a:p>
          <a:p>
            <a:endParaRPr lang="en-US" sz="2800" dirty="0"/>
          </a:p>
          <a:p>
            <a:endParaRPr lang="en-US" dirty="0"/>
          </a:p>
          <a:p>
            <a:endParaRPr lang="en-US" sz="2800" dirty="0"/>
          </a:p>
          <a:p>
            <a:endParaRPr sz="2800" dirty="0"/>
          </a:p>
        </p:txBody>
      </p:sp>
      <mc:AlternateContent xmlns:mc="http://schemas.openxmlformats.org/markup-compatibility/2006" xmlns:a14="http://schemas.microsoft.com/office/drawing/2010/main">
        <mc:Choice Requires="a14">
          <p:sp>
            <p:nvSpPr>
              <p:cNvPr id="4" name="TextBox 3"/>
              <p:cNvSpPr txBox="1"/>
              <p:nvPr/>
            </p:nvSpPr>
            <p:spPr>
              <a:xfrm>
                <a:off x="1676400" y="2882134"/>
                <a:ext cx="5611729" cy="290906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𝜇</m:t>
                            </m:r>
                          </m:e>
                          <m:e>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num>
                              <m:den>
                                <m:r>
                                  <a:rPr>
                                    <a:latin typeface="Cambria Math" panose="02040503050406030204" pitchFamily="18" charset="0"/>
                                  </a:rPr>
                                  <m:t>𝑁</m:t>
                                </m:r>
                              </m:den>
                            </m:f>
                          </m:e>
                        </m:mr>
                        <m:mr>
                          <m:e>
                            <m:r>
                              <a:rPr>
                                <a:latin typeface="Cambria Math" panose="02040503050406030204" pitchFamily="18" charset="0"/>
                              </a:rPr>
                              <m:t>$1.23</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$1.29+$1.29+$1.29+$1.29+</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num>
                              <m:den>
                                <m:r>
                                  <a:rPr>
                                    <a:latin typeface="Cambria Math" panose="02040503050406030204" pitchFamily="18" charset="0"/>
                                  </a:rPr>
                                  <m:t>5</m:t>
                                </m:r>
                              </m:den>
                            </m:f>
                          </m:e>
                        </m:mr>
                        <m:mr>
                          <m:e>
                            <m:r>
                              <a:rPr>
                                <a:latin typeface="Cambria Math" panose="02040503050406030204" pitchFamily="18" charset="0"/>
                              </a:rPr>
                              <m:t>5⋅$1.23</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$5.16+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5</m:t>
                                    </m:r>
                                  </m:e>
                                </m:borderBox>
                              </m:den>
                            </m:f>
                            <m:r>
                              <a:rPr>
                                <a:latin typeface="Cambria Math" panose="02040503050406030204" pitchFamily="18" charset="0"/>
                              </a:rPr>
                              <m:t>⋅</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5</m:t>
                                </m:r>
                              </m:e>
                            </m:borderBox>
                          </m:e>
                        </m:mr>
                        <m:mr>
                          <m:e>
                            <m:r>
                              <a:rPr>
                                <a:latin typeface="Cambria Math" panose="02040503050406030204" pitchFamily="18" charset="0"/>
                              </a:rPr>
                              <m:t>$6.15</m:t>
                            </m:r>
                          </m:e>
                          <m:e>
                            <m:r>
                              <a:rPr>
                                <a:latin typeface="Cambria Math" panose="02040503050406030204" pitchFamily="18" charset="0"/>
                              </a:rPr>
                              <m:t>=$5.16+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e>
                        </m:mr>
                        <m:mr>
                          <m:e>
                            <m:r>
                              <a:rPr>
                                <a:latin typeface="Cambria Math" panose="02040503050406030204" pitchFamily="18" charset="0"/>
                              </a:rPr>
                              <m:t>$6.15−$5.16</m:t>
                            </m:r>
                          </m:e>
                          <m:e>
                            <m:r>
                              <a:rPr>
                                <a:latin typeface="Cambria Math" panose="02040503050406030204" pitchFamily="18" charset="0"/>
                              </a:rPr>
                              <m:t>=$5.16+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r>
                              <a:rPr>
                                <a:latin typeface="Cambria Math" panose="02040503050406030204" pitchFamily="18" charset="0"/>
                              </a:rPr>
                              <m:t>−$5.16</m:t>
                            </m:r>
                          </m:e>
                        </m:mr>
                        <m:mr>
                          <m:e>
                            <m:r>
                              <a:rPr>
                                <a:latin typeface="Cambria Math" panose="02040503050406030204" pitchFamily="18" charset="0"/>
                              </a:rPr>
                              <m:t>$0.99</m:t>
                            </m:r>
                          </m:e>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5</m:t>
                                </m:r>
                              </m:sub>
                            </m:sSub>
                          </m:e>
                        </m:mr>
                      </m:m>
                    </m:oMath>
                  </m:oMathPara>
                </a14:m>
                <a:endParaRPr lang="en-US" dirty="0"/>
              </a:p>
              <a:p>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2882134"/>
                <a:ext cx="5611729" cy="2909066"/>
              </a:xfrm>
              <a:prstGeom prst="rect">
                <a:avLst/>
              </a:prstGeom>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F01114-8CA7-4840-B848-32FB37BDDD2F}"/>
                  </a:ext>
                </a:extLst>
              </p:cNvPr>
              <p:cNvSpPr txBox="1"/>
              <p:nvPr/>
            </p:nvSpPr>
            <p:spPr>
              <a:xfrm>
                <a:off x="457200" y="5481935"/>
                <a:ext cx="8610600" cy="461665"/>
              </a:xfrm>
              <a:prstGeom prst="rect">
                <a:avLst/>
              </a:prstGeom>
              <a:noFill/>
            </p:spPr>
            <p:txBody>
              <a:bodyPr wrap="square" rtlCol="0">
                <a:spAutoFit/>
              </a:bodyPr>
              <a:lstStyle/>
              <a:p>
                <a:r>
                  <a:rPr lang="en-US" sz="2400" dirty="0"/>
                  <a:t>So the cost of Rutherford's fifth song was </a:t>
                </a:r>
                <a14:m>
                  <m:oMath xmlns:m="http://schemas.openxmlformats.org/officeDocument/2006/math">
                    <m:r>
                      <a:rPr lang="en-US" sz="2400">
                        <a:latin typeface="Cambria Math" panose="02040503050406030204" pitchFamily="18" charset="0"/>
                      </a:rPr>
                      <m:t>$0.99</m:t>
                    </m:r>
                  </m:oMath>
                </a14:m>
                <a:r>
                  <a:rPr lang="en-US" sz="2400" dirty="0"/>
                  <a:t>.</a:t>
                </a:r>
              </a:p>
            </p:txBody>
          </p:sp>
        </mc:Choice>
        <mc:Fallback xmlns="">
          <p:sp>
            <p:nvSpPr>
              <p:cNvPr id="5" name="TextBox 4">
                <a:extLst>
                  <a:ext uri="{FF2B5EF4-FFF2-40B4-BE49-F238E27FC236}">
                    <a16:creationId xmlns:a16="http://schemas.microsoft.com/office/drawing/2014/main" xmlns="" xmlns:a14="http://schemas.microsoft.com/office/drawing/2010/main" id="{B7F01114-8CA7-4840-B848-32FB37BDDD2F}"/>
                  </a:ext>
                </a:extLst>
              </p:cNvPr>
              <p:cNvSpPr txBox="1">
                <a:spLocks noRot="1" noChangeAspect="1" noMove="1" noResize="1" noEditPoints="1" noAdjustHandles="1" noChangeArrowheads="1" noChangeShapeType="1" noTextEdit="1"/>
              </p:cNvSpPr>
              <p:nvPr/>
            </p:nvSpPr>
            <p:spPr>
              <a:xfrm>
                <a:off x="457200" y="5481935"/>
                <a:ext cx="8610600" cy="461665"/>
              </a:xfrm>
              <a:prstGeom prst="rect">
                <a:avLst/>
              </a:prstGeom>
              <a:blipFill>
                <a:blip r:embed="rId3" cstate="print"/>
                <a:stretch>
                  <a:fillRect l="-1062" t="-10526" b="-2894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Weighted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870922"/>
              </a:xfrm>
            </p:spPr>
            <p:txBody>
              <a:bodyPr>
                <a:normAutofit/>
              </a:bodyPr>
              <a:lstStyle/>
              <a:p>
                <a:r>
                  <a:rPr sz="2800"/>
                  <a:t>The </a:t>
                </a:r>
                <a:r>
                  <a:rPr sz="2800" b="1"/>
                  <a:t>weighted mean</a:t>
                </a:r>
                <a:r>
                  <a:rPr sz="2800"/>
                  <a:t> is the mean of a data set in which each data value in the set does not hold the same relative importance. The formula for calculating a weighted mean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𝑤</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𝑖</m:t>
                                  </m:r>
                                </m:sub>
                              </m:sSub>
                            </m:e>
                          </m:d>
                        </m:num>
                        <m:den>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𝑖</m:t>
                              </m:r>
                            </m:sub>
                          </m:sSub>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data value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𝑖</m:t>
                        </m:r>
                      </m:sub>
                    </m:sSub>
                  </m:oMath>
                </a14:m>
                <a:r>
                  <a:rPr sz="2800"/>
                  <a:t> is the weight of the </a:t>
                </a:r>
                <a14:m>
                  <m:oMath xmlns:m="http://schemas.openxmlformats.org/officeDocument/2006/math">
                    <m:r>
                      <a:rPr>
                        <a:latin typeface="Cambria Math" panose="02040503050406030204" pitchFamily="18" charset="0"/>
                      </a:rPr>
                      <m:t>𝑖</m:t>
                    </m:r>
                  </m:oMath>
                </a14:m>
                <a:r>
                  <a:rPr sz="2800" baseline="30000"/>
                  <a:t>th</a:t>
                </a:r>
                <a:r>
                  <a:rPr sz="2800"/>
                  <a:t> data value.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870922"/>
              </a:xfrm>
              <a:blipFill>
                <a:blip r:embed="rId2" cstate="print"/>
                <a:stretch>
                  <a:fillRect l="-1328" t="-1250" b="-15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A Knower of the Secret of the Dice</a:t>
            </a:r>
          </a:p>
        </p:txBody>
      </p:sp>
      <p:sp>
        <p:nvSpPr>
          <p:cNvPr id="3" name="Text Placeholder 2"/>
          <p:cNvSpPr>
            <a:spLocks noGrp="1"/>
          </p:cNvSpPr>
          <p:nvPr>
            <p:ph type="body" sz="quarter" idx="10"/>
          </p:nvPr>
        </p:nvSpPr>
        <p:spPr/>
        <p:txBody>
          <a:bodyPr>
            <a:normAutofit fontScale="70000" lnSpcReduction="20000"/>
          </a:bodyPr>
          <a:lstStyle/>
          <a:p>
            <a:r>
              <a:rPr sz="2800"/>
              <a:t>Oftentimes, it is easy for us to take simple mathematical concepts, such as the mean, for granted. However, imagine living in a time when these concepts were not so formally defined. The people with the ability to perform these seemingly basic functions were hailed as the magicians of their time.</a:t>
            </a:r>
          </a:p>
          <a:p>
            <a:r>
              <a:rPr sz="2800"/>
              <a:t>An ancient Indian story recounts how King Rtuparna, known to be a frequent gambler, estimated the number of leaves and fruit on two large branches of a tree by using the leaves and fruit of a single twig as the average. He then multiplied the number of leaves and fruit on the single twig by the estimated number of twigs on each branch, and his estimation turned out to be very close to the actual value. When asked how he was able to do this, he replied, "Know that I am a knower of the secret of the dice, and therefore adept in the art of enumeration."</a:t>
            </a:r>
          </a:p>
          <a:p>
            <a:r>
              <a:rPr sz="2800"/>
              <a:t>The invention and practice of estimation and measurement are arguably some of the most important milestones in human history, and it might come as a surprise that many of the concepts we use today stemmed from gambling scenarios. Technology, car tography, healthcare, and many other facets of our modern lives are almost entirely supported by our ability to estimate the parameters of a population by using descriptive and inferential statistics.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3.1.3: Calculating a Weighted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a:defRPr sz="2800"/>
                </a:pPr>
                <a:r>
                  <a:rPr dirty="0"/>
                  <a:t>​</a:t>
                </a:r>
                <a:r>
                  <a:rPr sz="2800" dirty="0"/>
                  <a:t>The syllabus in Walter's US history class states that the final grade is determined by tests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40%</m:t>
                        </m:r>
                      </m:e>
                    </m:d>
                  </m:oMath>
                </a14:m>
                <a:r>
                  <a:rPr sz="2800" dirty="0"/>
                  <a:t>, homework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m:t>
                        </m:r>
                      </m:e>
                    </m:d>
                  </m:oMath>
                </a14:m>
                <a:r>
                  <a:rPr sz="2800" dirty="0"/>
                  <a:t>, quizzes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m:t>
                        </m:r>
                      </m:e>
                    </m:d>
                  </m:oMath>
                </a14:m>
                <a:r>
                  <a:rPr sz="2800" dirty="0"/>
                  <a:t>, and a final exam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30%</m:t>
                        </m:r>
                      </m:e>
                    </m:d>
                  </m:oMath>
                </a14:m>
                <a:r>
                  <a:rPr sz="2800" dirty="0"/>
                  <a:t>. Walter wants to calculate his final grade in the course. Below are his average grades in each category. Calculate Walter's final grade in US history.</a:t>
                </a:r>
              </a:p>
              <a:p>
                <a:r>
                  <a:rPr dirty="0"/>
                  <a:t>​</a:t>
                </a:r>
                <a:r>
                  <a:rPr sz="2800" dirty="0"/>
                  <a:t>Tests: </a:t>
                </a:r>
                <a:r>
                  <a:rPr sz="2800" dirty="0">
                    <a:latin typeface="Cambria Math"/>
                  </a:rPr>
                  <a:t>83</a:t>
                </a:r>
              </a:p>
              <a:p>
                <a:r>
                  <a:rPr dirty="0"/>
                  <a:t>​</a:t>
                </a:r>
                <a:r>
                  <a:rPr sz="2800" dirty="0"/>
                  <a:t>Homework: </a:t>
                </a:r>
                <a:r>
                  <a:rPr sz="2800" dirty="0">
                    <a:latin typeface="Cambria Math"/>
                  </a:rPr>
                  <a:t>98</a:t>
                </a:r>
              </a:p>
              <a:p>
                <a:r>
                  <a:rPr dirty="0"/>
                  <a:t>​</a:t>
                </a:r>
                <a:r>
                  <a:rPr sz="2800" dirty="0"/>
                  <a:t>Quizzes: </a:t>
                </a:r>
                <a:r>
                  <a:rPr sz="2800" dirty="0">
                    <a:latin typeface="Cambria Math"/>
                  </a:rPr>
                  <a:t>90</a:t>
                </a:r>
              </a:p>
              <a:p>
                <a:r>
                  <a:rPr dirty="0"/>
                  <a:t>​</a:t>
                </a:r>
                <a:r>
                  <a:rPr sz="2800" dirty="0"/>
                  <a:t>Final Exam: </a:t>
                </a:r>
                <a:r>
                  <a:rPr sz="2800" dirty="0">
                    <a:latin typeface="Cambria Math"/>
                  </a:rPr>
                  <a:t>87</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0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Now let's consider what would happen if Walter had the same grades, but the percentages for some categories were different. How would his grade change if now homework counted for </a:t>
                </a:r>
                <a14:m>
                  <m:oMath xmlns:m="http://schemas.openxmlformats.org/officeDocument/2006/math">
                    <m:r>
                      <a:rPr>
                        <a:latin typeface="Cambria Math" panose="02040503050406030204" pitchFamily="18" charset="0"/>
                      </a:rPr>
                      <m:t>30</m:t>
                    </m:r>
                    <m:r>
                      <a:rPr>
                        <a:latin typeface="Cambria Math" panose="02040503050406030204" pitchFamily="18" charset="0"/>
                      </a:rPr>
                      <m:t>%</m:t>
                    </m:r>
                  </m:oMath>
                </a14:m>
                <a:r>
                  <a:rPr sz="2800" dirty="0"/>
                  <a:t> and the final exam only </a:t>
                </a:r>
                <a14:m>
                  <m:oMath xmlns:m="http://schemas.openxmlformats.org/officeDocument/2006/math">
                    <m:r>
                      <a:rPr>
                        <a:latin typeface="Cambria Math" panose="02040503050406030204" pitchFamily="18" charset="0"/>
                      </a:rPr>
                      <m:t>20</m:t>
                    </m:r>
                    <m:r>
                      <a:rPr>
                        <a:latin typeface="Cambria Math" panose="02040503050406030204" pitchFamily="18" charset="0"/>
                      </a:rPr>
                      <m:t>%</m:t>
                    </m:r>
                  </m:oMath>
                </a14:m>
                <a:r>
                  <a:rPr sz="2800" dirty="0"/>
                  <a:t>? How would this affect Walter's final grade?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1111"/>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670522"/>
          </a:xfrm>
        </p:spPr>
        <p:txBody>
          <a:bodyPr>
            <a:normAutofit/>
          </a:bodyPr>
          <a:lstStyle/>
          <a:p>
            <a:r>
              <a:rPr sz="2800"/>
              <a:t>Quantitative data are counts and measurements.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First, let's determine which numbers are values of </a:t>
                </a:r>
                <a14:m>
                  <m:oMath xmlns:m="http://schemas.openxmlformats.org/officeDocument/2006/math">
                    <m:r>
                      <a:rPr lang="en-US">
                        <a:latin typeface="Cambria Math" panose="02040503050406030204" pitchFamily="18" charset="0"/>
                      </a:rPr>
                      <m:t>𝑥</m:t>
                    </m:r>
                  </m:oMath>
                </a14:m>
                <a:r>
                  <a:rPr lang="en-US" sz="2800" dirty="0"/>
                  <a:t> and which are weights. The grade earned in each category is weighted by percentage for that category in the syllabus. For instance, Walter’s test average of 83 gets a weight of</a:t>
                </a:r>
                <a:r>
                  <a:rPr lang="en-US" dirty="0"/>
                  <a:t> </a:t>
                </a:r>
                <a14:m>
                  <m:oMath xmlns:m="http://schemas.openxmlformats.org/officeDocument/2006/math">
                    <m:r>
                      <a:rPr lang="en-US" dirty="0">
                        <a:latin typeface="Cambria Math" panose="02040503050406030204" pitchFamily="18" charset="0"/>
                      </a:rPr>
                      <m:t>4</m:t>
                    </m:r>
                    <m:r>
                      <a:rPr lang="en-US">
                        <a:latin typeface="Cambria Math" panose="02040503050406030204" pitchFamily="18" charset="0"/>
                      </a:rPr>
                      <m:t>0</m:t>
                    </m:r>
                    <m:r>
                      <a:rPr lang="en-US">
                        <a:latin typeface="Cambria Math" panose="02040503050406030204" pitchFamily="18" charset="0"/>
                      </a:rPr>
                      <m:t>%</m:t>
                    </m:r>
                  </m:oMath>
                </a14:m>
                <a:r>
                  <a:rPr lang="en-US" sz="2800" dirty="0"/>
                  <a:t>. Thus, the weights are the percentages for the categories. The values for </a:t>
                </a:r>
                <a14:m>
                  <m:oMath xmlns:m="http://schemas.openxmlformats.org/officeDocument/2006/math">
                    <m:r>
                      <a:rPr lang="en-US" b="0" i="1" smtClean="0">
                        <a:latin typeface="Cambria Math" panose="02040503050406030204" pitchFamily="18" charset="0"/>
                      </a:rPr>
                      <m:t>𝑥</m:t>
                    </m:r>
                  </m:oMath>
                </a14:m>
                <a:r>
                  <a:rPr lang="en-US" sz="2800" dirty="0"/>
                  <a:t> are then Walter’s grades in each category.</a:t>
                </a:r>
              </a:p>
              <a:p>
                <a:pPr>
                  <a:defRPr sz="2800"/>
                </a:pPr>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66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b="1" dirty="0"/>
                  <a:t>By Hand</a:t>
                </a:r>
                <a:r>
                  <a:rPr lang="en-US" sz="2800" dirty="0"/>
                  <a:t>:</a:t>
                </a:r>
              </a:p>
              <a:p>
                <a:r>
                  <a:rPr lang="en-US" dirty="0"/>
                  <a:t>​</a:t>
                </a:r>
                <a:r>
                  <a:rPr lang="en-US" sz="2800" dirty="0"/>
                  <a:t>The weighted mean is calculated as follows.</a:t>
                </a:r>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𝑤</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𝑤</m:t>
                                  </m:r>
                                </m:e>
                                <m:sub>
                                  <m:r>
                                    <a:rPr lang="ar-AE">
                                      <a:latin typeface="Cambria Math" panose="02040503050406030204" pitchFamily="18" charset="0"/>
                                    </a:rPr>
                                    <m:t>𝑖</m:t>
                                  </m:r>
                                </m:sub>
                              </m:sSub>
                            </m:e>
                          </m:d>
                        </m:num>
                        <m:den>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𝑤</m:t>
                              </m:r>
                            </m:e>
                            <m:sub>
                              <m:r>
                                <a:rPr lang="ar-AE">
                                  <a:latin typeface="Cambria Math" panose="02040503050406030204" pitchFamily="18" charset="0"/>
                                </a:rPr>
                                <m:t>𝑖</m:t>
                              </m:r>
                            </m:sub>
                          </m:sSub>
                        </m:den>
                      </m:f>
                    </m:oMath>
                    <m:oMath xmlns:m="http://schemas.openxmlformats.org/officeDocument/2006/math">
                      <m:phant>
                        <m:phantPr>
                          <m:show m:val="off"/>
                          <m:ctrlPr>
                            <a:rPr lang="ar-AE" i="1">
                              <a:latin typeface="Cambria Math" panose="02040503050406030204" pitchFamily="18" charset="0"/>
                            </a:rPr>
                          </m:ctrlPr>
                        </m:phant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83</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r>
                            <a:rPr lang="ar-AE">
                              <a:latin typeface="Cambria Math" panose="02040503050406030204" pitchFamily="18" charset="0"/>
                            </a:rPr>
                            <m:t>98</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90</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87</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e>
                          </m:d>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den>
                      </m:f>
                    </m:oMath>
                    <m:oMath xmlns:m="http://schemas.openxmlformats.org/officeDocument/2006/math">
                      <m:phant>
                        <m:phantPr>
                          <m:show m:val="off"/>
                          <m:ctrlPr>
                            <a:rPr lang="ar-AE" i="1">
                              <a:latin typeface="Cambria Math" panose="02040503050406030204" pitchFamily="18" charset="0"/>
                            </a:rPr>
                          </m:ctrlPr>
                        </m:phant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phant>
                      <m:r>
                        <a:rPr lang="ar-AE">
                          <a:latin typeface="Cambria Math" panose="02040503050406030204" pitchFamily="18" charset="0"/>
                        </a:rPr>
                        <m:t>=</m:t>
                      </m:r>
                      <m:r>
                        <a:rPr lang="ar-AE">
                          <a:latin typeface="Cambria Math" panose="02040503050406030204" pitchFamily="18" charset="0"/>
                        </a:rPr>
                        <m:t>87</m:t>
                      </m:r>
                      <m:r>
                        <a:rPr lang="ar-AE">
                          <a:latin typeface="Cambria Math" panose="02040503050406030204" pitchFamily="18" charset="0"/>
                        </a:rPr>
                        <m:t>.</m:t>
                      </m:r>
                      <m:r>
                        <a:rPr lang="ar-AE">
                          <a:latin typeface="Cambria Math" panose="02040503050406030204" pitchFamily="18" charset="0"/>
                        </a:rPr>
                        <m:t>9</m:t>
                      </m:r>
                    </m:oMath>
                  </m:oMathPara>
                </a14:m>
                <a:endParaRPr lang="ar-AE" sz="2800" dirty="0"/>
              </a:p>
              <a:p>
                <a:r>
                  <a:rPr lang="ar-AE" dirty="0"/>
                  <a:t>​</a:t>
                </a:r>
                <a:r>
                  <a:rPr lang="en-US" sz="2800" dirty="0"/>
                  <a:t>Therefore, Walter's final grade for the class is </a:t>
                </a:r>
                <a:r>
                  <a:rPr lang="en-US" sz="2800" dirty="0">
                    <a:latin typeface="Cambria Math"/>
                  </a:rPr>
                  <a:t>87.9</a:t>
                </a:r>
                <a:r>
                  <a:rPr lang="en-US" sz="2800" dirty="0"/>
                  <a:t>.</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56139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t>​</a:t>
                </a:r>
                <a:r>
                  <a:rPr sz="2800"/>
                  <a:t>TI-83/84 Plus:</a:t>
                </a:r>
              </a:p>
              <a:p>
                <a:pPr>
                  <a:defRPr sz="2800"/>
                </a:pPr>
                <a:r>
                  <a:t>​</a:t>
                </a:r>
                <a:r>
                  <a:rPr sz="2800"/>
                  <a:t>We will follow steps similar to those used for calculating a mean. However, this time we will need to enter two lists of data rather than one. First, go to </a:t>
                </a:r>
                <a:r>
                  <a:rPr sz="2800" b="1"/>
                  <a:t>STAT &gt; EDIT</a:t>
                </a:r>
                <a:r>
                  <a:rPr sz="2800"/>
                  <a:t>. Enter the </a:t>
                </a:r>
                <a14:m>
                  <m:oMath xmlns:m="http://schemas.openxmlformats.org/officeDocument/2006/math">
                    <m:r>
                      <a:rPr>
                        <a:latin typeface="Cambria Math" panose="02040503050406030204" pitchFamily="18" charset="0"/>
                      </a:rPr>
                      <m:t>𝑥</m:t>
                    </m:r>
                  </m:oMath>
                </a14:m>
                <a:r>
                  <a:rPr sz="2800"/>
                  <a:t> values (Walter's grades) into </a:t>
                </a:r>
                <a:r>
                  <a:rPr sz="2800" b="1"/>
                  <a:t>L1</a:t>
                </a:r>
                <a:r>
                  <a:rPr sz="2800"/>
                  <a:t> and the corresponding weights in decimal form into </a:t>
                </a:r>
                <a:r>
                  <a:rPr sz="2800" b="1"/>
                  <a:t>L2</a:t>
                </a:r>
                <a:r>
                  <a:rPr sz="2800"/>
                  <a:t>. Next, go to </a:t>
                </a:r>
                <a:r>
                  <a:rPr sz="2800" b="1"/>
                  <a:t>STAT &gt; CALC</a:t>
                </a:r>
                <a:r>
                  <a:rPr sz="2800"/>
                  <a:t> and choose </a:t>
                </a:r>
                <a:r>
                  <a:rPr sz="2800" b="1"/>
                  <a:t>1-Var Stats</a:t>
                </a:r>
                <a:r>
                  <a:rPr sz="2800"/>
                  <a:t>. This time after pressing </a:t>
                </a:r>
                <a:r>
                  <a:rPr sz="2800" b="1"/>
                  <a:t>Enter</a:t>
                </a:r>
                <a:r>
                  <a:rPr sz="2800"/>
                  <a:t> we will add </a:t>
                </a:r>
                <a:r>
                  <a:rPr sz="2800" b="1"/>
                  <a:t>L1</a:t>
                </a:r>
                <a:r>
                  <a:rPr sz="2800"/>
                  <a:t>, </a:t>
                </a:r>
                <a:r>
                  <a:rPr sz="2800" b="1"/>
                  <a:t>L2</a:t>
                </a:r>
                <a:r>
                  <a:rPr sz="2800"/>
                  <a:t> so we are computing </a:t>
                </a:r>
                <a:r>
                  <a:rPr sz="2800" b="1"/>
                  <a:t>1-Var Stats</a:t>
                </a:r>
                <a:r>
                  <a:rPr sz="2800"/>
                  <a:t> </a:t>
                </a:r>
                <a:r>
                  <a:rPr sz="2800" b="1"/>
                  <a:t>L1</a:t>
                </a:r>
                <a:r>
                  <a:rPr sz="2800"/>
                  <a:t>, </a:t>
                </a:r>
                <a:r>
                  <a:rPr sz="2800" b="1"/>
                  <a:t>L2</a:t>
                </a:r>
                <a:r>
                  <a:rPr sz="2800"/>
                  <a:t>.</a:t>
                </a:r>
              </a:p>
              <a:p>
                <a:r>
                  <a:t>​</a:t>
                </a:r>
                <a:r>
                  <a:rPr sz="2800"/>
                  <a:t>A screenshot of the Lists screen and the </a:t>
                </a:r>
                <a:r>
                  <a:rPr sz="2800" b="1"/>
                  <a:t>1-Var Stats</a:t>
                </a:r>
                <a:r>
                  <a:rPr sz="2800"/>
                  <a:t> </a:t>
                </a:r>
                <a:r>
                  <a:rPr sz="2800" b="1"/>
                  <a:t>L1</a:t>
                </a:r>
                <a:r>
                  <a:rPr sz="2800"/>
                  <a:t>, </a:t>
                </a:r>
                <a:r>
                  <a:rPr sz="2800" b="1"/>
                  <a:t>L2</a:t>
                </a:r>
                <a:r>
                  <a:rPr sz="2800"/>
                  <a:t> output are shown below.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1259" b="-331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p:pic>
        <p:nvPicPr>
          <p:cNvPr id="5" name="Content Placeholder 4">
            <a:extLst>
              <a:ext uri="{FF2B5EF4-FFF2-40B4-BE49-F238E27FC236}">
                <a16:creationId xmlns:a16="http://schemas.microsoft.com/office/drawing/2014/main" id="{475CF5CC-6981-49EF-9174-43E88334D00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p:pic>
        <p:nvPicPr>
          <p:cNvPr id="5" name="Content Placeholder 4">
            <a:extLst>
              <a:ext uri="{FF2B5EF4-FFF2-40B4-BE49-F238E27FC236}">
                <a16:creationId xmlns:a16="http://schemas.microsoft.com/office/drawing/2014/main" id="{0C380CFE-3777-45DF-8674-15F727BF44A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000571" y="1126629"/>
            <a:ext cx="7142857" cy="476190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 output screen shows the value of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=87.9</m:t>
                    </m:r>
                  </m:oMath>
                </a14:m>
                <a:r>
                  <a:rPr sz="2800"/>
                  <a:t>, along with the other descriptive statistics for this data set. Hence, Walter's final grade in US history is </a:t>
                </a:r>
                <a:r>
                  <a:rPr sz="2800">
                    <a:latin typeface="Cambria Math"/>
                  </a:rPr>
                  <a:t>87.9</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t>​</a:t>
                </a:r>
                <a:r>
                  <a:rPr sz="2800"/>
                  <a:t>Since Walter's homework grade (98) is higher than his final exam grade (87), we would expect that giving more weight to the homework and less weight to the final exam would increase Walter's final grade. Let's verify that this is true.</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𝑤</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83</m:t>
                          </m:r>
                          <m:d>
                            <m:dPr>
                              <m:ctrlPr>
                                <a:rPr i="1">
                                  <a:latin typeface="Cambria Math" panose="02040503050406030204" pitchFamily="18" charset="0"/>
                                </a:rPr>
                              </m:ctrlPr>
                            </m:dPr>
                            <m:e>
                              <m:r>
                                <a:rPr>
                                  <a:latin typeface="Cambria Math" panose="02040503050406030204" pitchFamily="18" charset="0"/>
                                </a:rPr>
                                <m:t>0.4</m:t>
                              </m:r>
                            </m:e>
                          </m:d>
                          <m:r>
                            <a:rPr>
                              <a:latin typeface="Cambria Math" panose="02040503050406030204" pitchFamily="18" charset="0"/>
                            </a:rPr>
                            <m:t>+98</m:t>
                          </m:r>
                          <m:d>
                            <m:dPr>
                              <m:ctrlPr>
                                <a:rPr i="1">
                                  <a:latin typeface="Cambria Math" panose="02040503050406030204" pitchFamily="18" charset="0"/>
                                </a:rPr>
                              </m:ctrlPr>
                            </m:dPr>
                            <m:e>
                              <m:r>
                                <a:rPr>
                                  <a:latin typeface="Cambria Math" panose="02040503050406030204" pitchFamily="18" charset="0"/>
                                </a:rPr>
                                <m:t>0.3</m:t>
                              </m:r>
                            </m:e>
                          </m:d>
                          <m:r>
                            <a:rPr>
                              <a:latin typeface="Cambria Math" panose="02040503050406030204" pitchFamily="18" charset="0"/>
                            </a:rPr>
                            <m:t>+90</m:t>
                          </m:r>
                          <m:d>
                            <m:dPr>
                              <m:ctrlPr>
                                <a:rPr i="1">
                                  <a:latin typeface="Cambria Math" panose="02040503050406030204" pitchFamily="18" charset="0"/>
                                </a:rPr>
                              </m:ctrlPr>
                            </m:dPr>
                            <m:e>
                              <m:r>
                                <a:rPr>
                                  <a:latin typeface="Cambria Math" panose="02040503050406030204" pitchFamily="18" charset="0"/>
                                </a:rPr>
                                <m:t>0.1</m:t>
                              </m:r>
                            </m:e>
                          </m:d>
                          <m:r>
                            <a:rPr>
                              <a:latin typeface="Cambria Math" panose="02040503050406030204" pitchFamily="18" charset="0"/>
                            </a:rPr>
                            <m:t>+87</m:t>
                          </m:r>
                          <m:d>
                            <m:dPr>
                              <m:ctrlPr>
                                <a:rPr i="1">
                                  <a:latin typeface="Cambria Math" panose="02040503050406030204" pitchFamily="18" charset="0"/>
                                </a:rPr>
                              </m:ctrlPr>
                            </m:dPr>
                            <m:e>
                              <m:r>
                                <a:rPr>
                                  <a:latin typeface="Cambria Math" panose="02040503050406030204" pitchFamily="18" charset="0"/>
                                </a:rPr>
                                <m:t>0.2</m:t>
                              </m:r>
                            </m:e>
                          </m:d>
                        </m:num>
                        <m:den>
                          <m:d>
                            <m:dPr>
                              <m:ctrlPr>
                                <a:rPr i="1">
                                  <a:latin typeface="Cambria Math" panose="02040503050406030204" pitchFamily="18" charset="0"/>
                                </a:rPr>
                              </m:ctrlPr>
                            </m:dPr>
                            <m:e>
                              <m:r>
                                <a:rPr>
                                  <a:latin typeface="Cambria Math" panose="02040503050406030204" pitchFamily="18" charset="0"/>
                                </a:rPr>
                                <m:t>0.4+0.3+0.1+0.2</m:t>
                              </m:r>
                            </m:e>
                          </m:d>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𝑥</m:t>
                              </m:r>
                            </m:e>
                          </m:bar>
                        </m:e>
                      </m:phant>
                      <m:r>
                        <a:rPr>
                          <a:latin typeface="Cambria Math" panose="02040503050406030204" pitchFamily="18" charset="0"/>
                        </a:rPr>
                        <m:t>=89</m:t>
                      </m:r>
                    </m:oMath>
                  </m:oMathPara>
                </a14:m>
                <a:endParaRPr sz="2800"/>
              </a:p>
              <a:p>
                <a:r>
                  <a:t>​</a:t>
                </a:r>
                <a:r>
                  <a:rPr sz="2800"/>
                  <a:t>Indeed, Walter's grade of </a:t>
                </a:r>
                <a:r>
                  <a:rPr sz="2800">
                    <a:latin typeface="Cambria Math"/>
                  </a:rPr>
                  <a:t>89</a:t>
                </a:r>
                <a:r>
                  <a:rPr sz="2800"/>
                  <a:t> in the second scenario is higher than the average of </a:t>
                </a:r>
                <a:r>
                  <a:rPr sz="2800">
                    <a:latin typeface="Cambria Math"/>
                  </a:rPr>
                  <a:t>87.9</a:t>
                </a:r>
                <a:r>
                  <a:rPr sz="2800"/>
                  <a:t> calculated originally. Screenshots for the TI-83/84 Plus solution are given below.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086" r="-200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p:pic>
        <p:nvPicPr>
          <p:cNvPr id="5" name="Content Placeholder 4">
            <a:extLst>
              <a:ext uri="{FF2B5EF4-FFF2-40B4-BE49-F238E27FC236}">
                <a16:creationId xmlns:a16="http://schemas.microsoft.com/office/drawing/2014/main" id="{88023D42-ACC9-4696-A593-F1110B8FDDB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3.1.3: Calculating a Weighted Mean (cont.)</a:t>
            </a:r>
          </a:p>
        </p:txBody>
      </p:sp>
      <p:pic>
        <p:nvPicPr>
          <p:cNvPr id="5" name="Content Placeholder 4">
            <a:extLst>
              <a:ext uri="{FF2B5EF4-FFF2-40B4-BE49-F238E27FC236}">
                <a16:creationId xmlns:a16="http://schemas.microsoft.com/office/drawing/2014/main" id="{9D5C4439-D6A9-4497-B9D7-F8751180C92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3.1.4: Calculating a Weighted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a:t>At the end of the semester, Heather knows all of her grades in her sculpting class except for the final exam. Here's a breakdown of her points and how much each category counts toward the final course grade.</a:t>
                </a:r>
              </a:p>
              <a:p>
                <a:pPr>
                  <a:defRPr sz="2800"/>
                </a:pPr>
                <a:r>
                  <a:rPr sz="2800"/>
                  <a:t>Tests (</a:t>
                </a:r>
                <a14:m>
                  <m:oMath xmlns:m="http://schemas.openxmlformats.org/officeDocument/2006/math">
                    <m:r>
                      <a:rPr>
                        <a:latin typeface="Cambria Math" panose="02040503050406030204" pitchFamily="18" charset="0"/>
                      </a:rPr>
                      <m:t>35%</m:t>
                    </m:r>
                  </m:oMath>
                </a14:m>
                <a:r>
                  <a:rPr sz="2800"/>
                  <a:t>): </a:t>
                </a:r>
                <a:r>
                  <a:rPr sz="2800">
                    <a:latin typeface="Cambria Math"/>
                  </a:rPr>
                  <a:t>78</a:t>
                </a:r>
              </a:p>
              <a:p>
                <a:pPr>
                  <a:defRPr sz="2800"/>
                </a:pPr>
                <a:r>
                  <a:rPr sz="2800"/>
                  <a:t>Class Assignments (</a:t>
                </a:r>
                <a14:m>
                  <m:oMath xmlns:m="http://schemas.openxmlformats.org/officeDocument/2006/math">
                    <m:r>
                      <a:rPr>
                        <a:latin typeface="Cambria Math" panose="02040503050406030204" pitchFamily="18" charset="0"/>
                      </a:rPr>
                      <m:t>20%</m:t>
                    </m:r>
                  </m:oMath>
                </a14:m>
                <a:r>
                  <a:rPr sz="2800"/>
                  <a:t>): </a:t>
                </a:r>
                <a:r>
                  <a:rPr sz="2800">
                    <a:latin typeface="Cambria Math"/>
                  </a:rPr>
                  <a:t>92</a:t>
                </a:r>
              </a:p>
              <a:p>
                <a:pPr>
                  <a:defRPr sz="2800"/>
                </a:pPr>
                <a:r>
                  <a:rPr sz="2800"/>
                  <a:t>Semester Project (</a:t>
                </a:r>
                <a14:m>
                  <m:oMath xmlns:m="http://schemas.openxmlformats.org/officeDocument/2006/math">
                    <m:r>
                      <a:rPr>
                        <a:latin typeface="Cambria Math" panose="02040503050406030204" pitchFamily="18" charset="0"/>
                      </a:rPr>
                      <m:t>35%</m:t>
                    </m:r>
                  </m:oMath>
                </a14:m>
                <a:r>
                  <a:rPr sz="2800"/>
                  <a:t>): </a:t>
                </a:r>
                <a:r>
                  <a:rPr sz="2800">
                    <a:latin typeface="Cambria Math"/>
                  </a:rPr>
                  <a:t>93</a:t>
                </a:r>
              </a:p>
              <a:p>
                <a:pPr>
                  <a:defRPr sz="2800"/>
                </a:pPr>
                <a:r>
                  <a:rPr sz="2800"/>
                  <a:t>Final Exam (</a:t>
                </a:r>
                <a14:m>
                  <m:oMath xmlns:m="http://schemas.openxmlformats.org/officeDocument/2006/math">
                    <m:r>
                      <a:rPr>
                        <a:latin typeface="Cambria Math" panose="02040503050406030204" pitchFamily="18" charset="0"/>
                      </a:rPr>
                      <m:t>10%</m:t>
                    </m:r>
                  </m:oMath>
                </a14:m>
                <a:r>
                  <a:rPr sz="2800"/>
                  <a:t>): ?</a:t>
                </a:r>
              </a:p>
              <a:p>
                <a:pPr marL="514350" indent="-514350">
                  <a:buFont typeface="+mj-lt"/>
                  <a:buAutoNum type="alphaLcPeriod"/>
                  <a:defRPr sz="2800"/>
                </a:pPr>
                <a:r>
                  <a:t>​</a:t>
                </a:r>
                <a:r>
                  <a:rPr sz="2800"/>
                  <a:t>Calculate the weighted mean for the portion of the grade that she has completed.</a:t>
                </a:r>
              </a:p>
              <a:p>
                <a:pPr marL="514350" indent="-514350">
                  <a:buFont typeface="+mj-lt"/>
                  <a:buAutoNum type="alphaLcPeriod" startAt="2"/>
                  <a:defRPr sz="2800"/>
                </a:pPr>
                <a:r>
                  <a:t>​</a:t>
                </a:r>
                <a:r>
                  <a:rPr sz="2800"/>
                  <a:t>What grade must Heather make on her final exam to have a final grade of </a:t>
                </a:r>
                <a14:m>
                  <m:oMath xmlns:m="http://schemas.openxmlformats.org/officeDocument/2006/math">
                    <m:r>
                      <a:rPr>
                        <a:latin typeface="Cambria Math" panose="02040503050406030204" pitchFamily="18" charset="0"/>
                      </a:rPr>
                      <m:t>90%</m:t>
                    </m:r>
                  </m:oMath>
                </a14:m>
                <a:r>
                  <a:rPr sz="2800"/>
                  <a:t>, which would be the A that she desires? Assume that the final exam is worth </a:t>
                </a:r>
                <a:r>
                  <a:rPr sz="2800">
                    <a:latin typeface="Cambria Math"/>
                  </a:rPr>
                  <a:t>100</a:t>
                </a:r>
                <a:r>
                  <a:rPr sz="2800"/>
                  <a:t> points.</a:t>
                </a:r>
              </a:p>
              <a:p>
                <a:pPr marL="514350" indent="-514350">
                  <a:buFont typeface="+mj-lt"/>
                  <a:buAutoNum type="alphaLcPeriod" startAt="3"/>
                  <a:defRPr sz="2800"/>
                </a:pPr>
                <a:r>
                  <a:t>​</a:t>
                </a:r>
                <a:r>
                  <a:rPr sz="2800"/>
                  <a:t>What grade must Heather make on her final exam to have a final grade of </a:t>
                </a:r>
                <a14:m>
                  <m:oMath xmlns:m="http://schemas.openxmlformats.org/officeDocument/2006/math">
                    <m:r>
                      <a:rPr>
                        <a:latin typeface="Cambria Math" panose="02040503050406030204" pitchFamily="18" charset="0"/>
                      </a:rPr>
                      <m:t>80%</m:t>
                    </m:r>
                  </m:oMath>
                </a14:m>
                <a:r>
                  <a:rPr sz="2800"/>
                  <a:t>, which would give her a B for the course? Again, assume that the final exam is worth </a:t>
                </a:r>
                <a:r>
                  <a:rPr sz="2800">
                    <a:latin typeface="Cambria Math"/>
                  </a:rPr>
                  <a:t>100</a:t>
                </a:r>
                <a:r>
                  <a:rPr sz="2800"/>
                  <a:t>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889" b="-24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14:m>
                  <m:oMath xmlns:m="http://schemas.openxmlformats.org/officeDocument/2006/math">
                    <m:r>
                      <a:rPr>
                        <a:latin typeface="Cambria Math" panose="02040503050406030204" pitchFamily="18" charset="0"/>
                      </a:rPr>
                      <m:t>∑</m:t>
                    </m:r>
                  </m:oMath>
                </a14:m>
                <a:r>
                  <a:rPr sz="2800"/>
                  <a:t>: indicates the summation of the values that follow it; uppercase Greek letter, sigma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cstate="print"/>
                <a:stretch>
                  <a:fillRect l="-1328" t="-4520" r="-959" b="-508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b="1" dirty="0"/>
                  <a:t>Solution</a:t>
                </a:r>
              </a:p>
              <a:p>
                <a:pPr marL="514350" indent="-514350">
                  <a:buFont typeface="+mj-lt"/>
                  <a:buAutoNum type="alphaLcPeriod"/>
                  <a:defRPr sz="2800"/>
                </a:pPr>
                <a:r>
                  <a:rPr lang="en-US" dirty="0"/>
                  <a:t>​Just like in the previous example, the weights are the percentages given for each category, and the values for </a:t>
                </a:r>
                <a14:m>
                  <m:oMath xmlns:m="http://schemas.openxmlformats.org/officeDocument/2006/math">
                    <m:r>
                      <a:rPr lang="en-US">
                        <a:latin typeface="Cambria Math" panose="02040503050406030204" pitchFamily="18" charset="0"/>
                      </a:rPr>
                      <m:t>𝑥</m:t>
                    </m:r>
                  </m:oMath>
                </a14:m>
                <a:r>
                  <a:rPr lang="en-US" dirty="0"/>
                  <a:t> are the scores she has so far. We will only include the portions of the final grade in which she has scores, not all of the categories. The weighted mean is then calculated as follows. (Remember to change the percentages to decimals for the formula.)</a:t>
                </a:r>
              </a:p>
              <a:p>
                <a:r>
                  <a:rPr lang="en-US" dirty="0"/>
                  <a:t>​</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133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 </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​So, Heather has </a:t>
            </a:r>
            <a:r>
              <a:rPr lang="en-US" dirty="0">
                <a:latin typeface="Cambria Math"/>
              </a:rPr>
              <a:t>86.9</a:t>
            </a:r>
            <a:r>
              <a:rPr lang="en-US" dirty="0"/>
              <a:t> for her sculpting grade so far without the final exam.</a:t>
            </a:r>
          </a:p>
          <a:p>
            <a:pPr>
              <a:defRPr sz="2800"/>
            </a:pPr>
            <a:endParaRPr lang="en-US"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A07104E-E809-444D-9461-C20F6F08C541}"/>
                  </a:ext>
                </a:extLst>
              </p:cNvPr>
              <p:cNvGraphicFramePr>
                <a:graphicFrameLocks noGrp="1"/>
              </p:cNvGraphicFramePr>
              <p:nvPr/>
            </p:nvGraphicFramePr>
            <p:xfrm>
              <a:off x="609600" y="1524000"/>
              <a:ext cx="6477000" cy="3064457"/>
            </p:xfrm>
            <a:graphic>
              <a:graphicData uri="http://schemas.openxmlformats.org/drawingml/2006/table">
                <a:tbl>
                  <a:tblPr firstRow="1" bandRow="1">
                    <a:tableStyleId>{2D5ABB26-0587-4C30-8999-92F81FD0307C}</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838200">
                    <a:tc>
                      <a:txBody>
                        <a:bodyPr/>
                        <a:lstStyle/>
                        <a:p>
                          <a:pPr algn="r">
                            <a:defRPr sz="1600"/>
                          </a:pPr>
                          <a:r>
                            <a:rPr sz="2400" dirty="0"/>
                            <a:t>​</a:t>
                          </a:r>
                          <a14:m>
                            <m:oMath xmlns:m="http://schemas.openxmlformats.org/officeDocument/2006/math">
                              <m:sSub>
                                <m:sSubPr>
                                  <m:ctrlPr>
                                    <a:rPr sz="2400" i="1">
                                      <a:latin typeface="Cambria Math" panose="02040503050406030204" pitchFamily="18" charset="0"/>
                                    </a:rPr>
                                  </m:ctrlPr>
                                </m:sSubPr>
                                <m:e>
                                  <m:bar>
                                    <m:barPr>
                                      <m:pos m:val="top"/>
                                      <m:ctrlPr>
                                        <a:rPr sz="2400" i="1">
                                          <a:latin typeface="Cambria Math" panose="02040503050406030204" pitchFamily="18" charset="0"/>
                                        </a:rPr>
                                      </m:ctrlPr>
                                    </m:barPr>
                                    <m:e>
                                      <m:r>
                                        <a:rPr sz="2400">
                                          <a:latin typeface="Cambria Math"/>
                                        </a:rPr>
                                        <m:t>𝑥</m:t>
                                      </m:r>
                                    </m:e>
                                  </m:bar>
                                </m:e>
                                <m:sub>
                                  <m:r>
                                    <a:rPr sz="2400">
                                      <a:latin typeface="Cambria Math"/>
                                    </a:rPr>
                                    <m:t>𝑤</m:t>
                                  </m:r>
                                </m:sub>
                              </m:sSub>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𝑥</m:t>
                                          </m:r>
                                        </m:e>
                                        <m:sub>
                                          <m:r>
                                            <a:rPr sz="2400">
                                              <a:latin typeface="Cambria Math"/>
                                            </a:rPr>
                                            <m:t>𝑖</m:t>
                                          </m:r>
                                        </m:sub>
                                      </m:sSub>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e>
                                  </m:d>
                                </m:num>
                                <m:den>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den>
                              </m:f>
                            </m:oMath>
                          </a14:m>
                          <a:endParaRPr sz="2400" dirty="0"/>
                        </a:p>
                      </a:txBody>
                      <a:tcPr marL="36576" marR="36576" marT="36576" marB="36576" anchor="ctr"/>
                    </a:tc>
                    <a:extLst>
                      <a:ext uri="{0D108BD9-81ED-4DB2-BD59-A6C34878D82A}">
                        <a16:rowId xmlns:a16="http://schemas.microsoft.com/office/drawing/2014/main" val="10000"/>
                      </a:ext>
                    </a:extLst>
                  </a:tr>
                  <a:tr h="914400">
                    <a:tc>
                      <a:txBody>
                        <a:bodyPr/>
                        <a:lstStyle/>
                        <a:p>
                          <a:pPr algn="r">
                            <a:defRPr sz="1600"/>
                          </a:pPr>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78</m:t>
                                  </m:r>
                                  <m:d>
                                    <m:dPr>
                                      <m:ctrlPr>
                                        <a:rPr sz="2400" i="1">
                                          <a:latin typeface="Cambria Math" panose="02040503050406030204" pitchFamily="18" charset="0"/>
                                        </a:rPr>
                                      </m:ctrlPr>
                                    </m:dPr>
                                    <m:e>
                                      <m:r>
                                        <a:rPr sz="2400">
                                          <a:latin typeface="Cambria Math"/>
                                        </a:rPr>
                                        <m:t>0.35</m:t>
                                      </m:r>
                                    </m:e>
                                  </m:d>
                                  <m:r>
                                    <a:rPr sz="2400">
                                      <a:latin typeface="Cambria Math"/>
                                    </a:rPr>
                                    <m:t>+92</m:t>
                                  </m:r>
                                  <m:d>
                                    <m:dPr>
                                      <m:ctrlPr>
                                        <a:rPr sz="2400" i="1">
                                          <a:latin typeface="Cambria Math" panose="02040503050406030204" pitchFamily="18" charset="0"/>
                                        </a:rPr>
                                      </m:ctrlPr>
                                    </m:dPr>
                                    <m:e>
                                      <m:r>
                                        <a:rPr sz="2400">
                                          <a:latin typeface="Cambria Math"/>
                                        </a:rPr>
                                        <m:t>0.2</m:t>
                                      </m:r>
                                    </m:e>
                                  </m:d>
                                  <m:r>
                                    <a:rPr sz="2400">
                                      <a:latin typeface="Cambria Math"/>
                                    </a:rPr>
                                    <m:t>+93</m:t>
                                  </m:r>
                                  <m:d>
                                    <m:dPr>
                                      <m:ctrlPr>
                                        <a:rPr sz="2400" i="1">
                                          <a:latin typeface="Cambria Math" panose="02040503050406030204" pitchFamily="18" charset="0"/>
                                        </a:rPr>
                                      </m:ctrlPr>
                                    </m:dPr>
                                    <m:e>
                                      <m:r>
                                        <a:rPr sz="2400">
                                          <a:latin typeface="Cambria Math"/>
                                        </a:rPr>
                                        <m:t>0.35</m:t>
                                      </m:r>
                                    </m:e>
                                  </m:d>
                                </m:num>
                                <m:den>
                                  <m:r>
                                    <a:rPr sz="2400">
                                      <a:latin typeface="Cambria Math"/>
                                    </a:rPr>
                                    <m:t>0.35+0.2+0.35</m:t>
                                  </m:r>
                                </m:den>
                              </m:f>
                            </m:oMath>
                          </a14:m>
                          <a:endParaRPr sz="2400" dirty="0"/>
                        </a:p>
                      </a:txBody>
                      <a:tcPr marL="36576" marR="36576" marT="36576" marB="36576" anchor="ctr"/>
                    </a:tc>
                    <a:extLst>
                      <a:ext uri="{0D108BD9-81ED-4DB2-BD59-A6C34878D82A}">
                        <a16:rowId xmlns:a16="http://schemas.microsoft.com/office/drawing/2014/main" val="10001"/>
                      </a:ext>
                    </a:extLst>
                  </a:tr>
                  <a:tr h="748714">
                    <a:tc>
                      <a:txBody>
                        <a:bodyPr/>
                        <a:lstStyle/>
                        <a:p>
                          <a:pPr algn="r">
                            <a:defRPr sz="1600"/>
                          </a:pPr>
                          <a:r>
                            <a:rPr sz="2400" dirty="0"/>
                            <a:t>​</a:t>
                          </a:r>
                        </a:p>
                      </a:txBody>
                      <a:tcPr marL="36576" marR="36576" marT="36576" marB="36576" anchor="ctr"/>
                    </a:tc>
                    <a:tc>
                      <a:txBody>
                        <a:bodyPr/>
                        <a:lstStyle/>
                        <a:p>
                          <a:pPr algn="l">
                            <a:defRPr sz="1600"/>
                          </a:pPr>
                          <a:r>
                            <a:rPr lang="ar-AE" sz="2400" dirty="0"/>
                            <a:t>​</a:t>
                          </a:r>
                          <a14:m>
                            <m:oMath xmlns:m="http://schemas.openxmlformats.org/officeDocument/2006/math">
                              <m:r>
                                <a:rPr lang="ar-AE" sz="2400">
                                  <a:latin typeface="Cambria Math"/>
                                </a:rPr>
                                <m:t>=</m:t>
                              </m:r>
                              <m:f>
                                <m:fPr>
                                  <m:ctrlPr>
                                    <a:rPr lang="ar-AE" sz="2400" i="1">
                                      <a:latin typeface="Cambria Math" panose="02040503050406030204" pitchFamily="18" charset="0"/>
                                    </a:rPr>
                                  </m:ctrlPr>
                                </m:fPr>
                                <m:num>
                                  <m:r>
                                    <a:rPr lang="ar-AE" sz="2400">
                                      <a:latin typeface="Cambria Math"/>
                                    </a:rPr>
                                    <m:t>78</m:t>
                                  </m:r>
                                  <m:r>
                                    <a:rPr lang="ar-AE" sz="2400">
                                      <a:latin typeface="Cambria Math"/>
                                    </a:rPr>
                                    <m:t>.</m:t>
                                  </m:r>
                                  <m:r>
                                    <a:rPr lang="ar-AE" sz="2400">
                                      <a:latin typeface="Cambria Math"/>
                                    </a:rPr>
                                    <m:t>25</m:t>
                                  </m:r>
                                </m:num>
                                <m:den>
                                  <m:r>
                                    <a:rPr lang="ar-AE"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9</m:t>
                                  </m:r>
                                </m:den>
                              </m:f>
                            </m:oMath>
                          </a14:m>
                          <a:endParaRPr sz="2400" dirty="0"/>
                        </a:p>
                      </a:txBody>
                      <a:tcPr marL="36576" marR="36576" marT="36576" marB="36576" anchor="ctr"/>
                    </a:tc>
                    <a:extLst>
                      <a:ext uri="{0D108BD9-81ED-4DB2-BD59-A6C34878D82A}">
                        <a16:rowId xmlns:a16="http://schemas.microsoft.com/office/drawing/2014/main" val="10002"/>
                      </a:ext>
                    </a:extLst>
                  </a:tr>
                  <a:tr h="563143">
                    <a:tc>
                      <a:txBody>
                        <a:bodyPr/>
                        <a:lstStyle/>
                        <a:p>
                          <a:pPr algn="r">
                            <a:defRPr sz="1600"/>
                          </a:pPr>
                          <a:endParaRPr sz="2400" dirty="0"/>
                        </a:p>
                      </a:txBody>
                      <a:tcPr marL="36576" marR="36576" marT="36576" marB="36576" anchor="ctr"/>
                    </a:tc>
                    <a:tc>
                      <a:txBody>
                        <a:bodyPr/>
                        <a:lstStyle/>
                        <a:p>
                          <a:pPr algn="l">
                            <a:defRPr sz="1600"/>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m:t>
                                </m:r>
                                <m:r>
                                  <m:rPr>
                                    <m:nor/>
                                  </m:rPr>
                                  <a:rPr lang="en-US" sz="2400" b="0" i="0" dirty="0" smtClean="0"/>
                                  <m:t>86</m:t>
                                </m:r>
                                <m:r>
                                  <m:rPr>
                                    <m:nor/>
                                  </m:rPr>
                                  <a:rPr lang="en-US" sz="2400" b="0" i="0" dirty="0" smtClean="0"/>
                                  <m:t>.</m:t>
                                </m:r>
                                <m:r>
                                  <m:rPr>
                                    <m:nor/>
                                  </m:rPr>
                                  <a:rPr lang="en-US" sz="2400" b="0" i="0" dirty="0" smtClean="0"/>
                                  <m:t>9</m:t>
                                </m:r>
                              </m:oMath>
                            </m:oMathPara>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a:extLst>
                  <a:ext uri="{FF2B5EF4-FFF2-40B4-BE49-F238E27FC236}">
                    <a16:creationId xmlns:a16="http://schemas.microsoft.com/office/drawing/2014/main" xmlns="" xmlns:a14="http://schemas.microsoft.com/office/drawing/2010/main" id="{9A07104E-E809-444D-9461-C20F6F08C541}"/>
                  </a:ext>
                </a:extLst>
              </p:cNvPr>
              <p:cNvGraphicFramePr>
                <a:graphicFrameLocks noGrp="1"/>
              </p:cNvGraphicFramePr>
              <p:nvPr>
                <p:extLst>
                  <p:ext uri="{D42A27DB-BD31-4B8C-83A1-F6EECF244321}">
                    <p14:modId xmlns:p14="http://schemas.microsoft.com/office/powerpoint/2010/main" xmlns="" xmlns:a14="http://schemas.microsoft.com/office/drawing/2010/main" val="3552514187"/>
                  </p:ext>
                </p:extLst>
              </p:nvPr>
            </p:nvGraphicFramePr>
            <p:xfrm>
              <a:off x="609600" y="1524000"/>
              <a:ext cx="6477000" cy="3064457"/>
            </p:xfrm>
            <a:graphic>
              <a:graphicData uri="http://schemas.openxmlformats.org/drawingml/2006/table">
                <a:tbl>
                  <a:tblPr firstRow="1" bandRow="1">
                    <a:tableStyleId>{2D5ABB26-0587-4C30-8999-92F81FD0307C}</a:tableStyleId>
                  </a:tblPr>
                  <a:tblGrid>
                    <a:gridCol w="3238500">
                      <a:extLst>
                        <a:ext uri="{9D8B030D-6E8A-4147-A177-3AD203B41FA5}">
                          <a16:colId xmlns:a16="http://schemas.microsoft.com/office/drawing/2014/main" xmlns="" xmlns:a14="http://schemas.microsoft.com/office/drawing/2010/main" val="20000"/>
                        </a:ext>
                      </a:extLst>
                    </a:gridCol>
                    <a:gridCol w="3238500">
                      <a:extLst>
                        <a:ext uri="{9D8B030D-6E8A-4147-A177-3AD203B41FA5}">
                          <a16:colId xmlns:a16="http://schemas.microsoft.com/office/drawing/2014/main" xmlns="" xmlns:a14="http://schemas.microsoft.com/office/drawing/2010/main" val="20001"/>
                        </a:ext>
                      </a:extLst>
                    </a:gridCol>
                  </a:tblGrid>
                  <a:tr h="838200">
                    <a:tc>
                      <a:txBody>
                        <a:bodyPr/>
                        <a:lstStyle/>
                        <a:p>
                          <a:endParaRPr lang="en-US"/>
                        </a:p>
                      </a:txBody>
                      <a:tcPr marL="36576" marR="36576" marT="36576" marB="36576" anchor="ctr">
                        <a:blipFill>
                          <a:blip r:embed="rId2"/>
                          <a:stretch>
                            <a:fillRect r="-99812" b="-264493"/>
                          </a:stretch>
                        </a:blipFill>
                      </a:tcPr>
                    </a:tc>
                    <a:tc>
                      <a:txBody>
                        <a:bodyPr/>
                        <a:lstStyle/>
                        <a:p>
                          <a:endParaRPr lang="en-US"/>
                        </a:p>
                      </a:txBody>
                      <a:tcPr marL="36576" marR="36576" marT="36576" marB="36576" anchor="ctr">
                        <a:blipFill>
                          <a:blip r:embed="rId2"/>
                          <a:stretch>
                            <a:fillRect l="-100188" b="-264493"/>
                          </a:stretch>
                        </a:blipFill>
                      </a:tcPr>
                    </a:tc>
                    <a:extLst>
                      <a:ext uri="{0D108BD9-81ED-4DB2-BD59-A6C34878D82A}">
                        <a16:rowId xmlns:a16="http://schemas.microsoft.com/office/drawing/2014/main" xmlns="" xmlns:a14="http://schemas.microsoft.com/office/drawing/2010/main" val="10000"/>
                      </a:ext>
                    </a:extLst>
                  </a:tr>
                  <a:tr h="914400">
                    <a:tc>
                      <a:txBody>
                        <a:bodyPr/>
                        <a:lstStyle/>
                        <a:p>
                          <a:pPr algn="r">
                            <a:defRPr sz="1600"/>
                          </a:pPr>
                          <a:endParaRPr sz="2400" dirty="0"/>
                        </a:p>
                      </a:txBody>
                      <a:tcPr marL="36576" marR="36576" marT="36576" marB="36576" anchor="ctr"/>
                    </a:tc>
                    <a:tc>
                      <a:txBody>
                        <a:bodyPr/>
                        <a:lstStyle/>
                        <a:p>
                          <a:endParaRPr lang="en-US"/>
                        </a:p>
                      </a:txBody>
                      <a:tcPr marL="36576" marR="36576" marT="36576" marB="36576" anchor="ctr">
                        <a:blipFill>
                          <a:blip r:embed="rId2"/>
                          <a:stretch>
                            <a:fillRect l="-100188" t="-92000" b="-143333"/>
                          </a:stretch>
                        </a:blipFill>
                      </a:tcPr>
                    </a:tc>
                    <a:extLst>
                      <a:ext uri="{0D108BD9-81ED-4DB2-BD59-A6C34878D82A}">
                        <a16:rowId xmlns:a16="http://schemas.microsoft.com/office/drawing/2014/main" xmlns="" xmlns:a14="http://schemas.microsoft.com/office/drawing/2010/main" val="10001"/>
                      </a:ext>
                    </a:extLst>
                  </a:tr>
                  <a:tr h="748714">
                    <a:tc>
                      <a:txBody>
                        <a:bodyPr/>
                        <a:lstStyle/>
                        <a:p>
                          <a:pPr algn="r">
                            <a:defRPr sz="1600"/>
                          </a:pPr>
                          <a:r>
                            <a:rPr sz="2400" dirty="0"/>
                            <a:t>​</a:t>
                          </a:r>
                        </a:p>
                      </a:txBody>
                      <a:tcPr marL="36576" marR="36576" marT="36576" marB="36576" anchor="ctr"/>
                    </a:tc>
                    <a:tc>
                      <a:txBody>
                        <a:bodyPr/>
                        <a:lstStyle/>
                        <a:p>
                          <a:endParaRPr lang="en-US"/>
                        </a:p>
                      </a:txBody>
                      <a:tcPr marL="36576" marR="36576" marT="36576" marB="36576" anchor="ctr">
                        <a:blipFill>
                          <a:blip r:embed="rId2"/>
                          <a:stretch>
                            <a:fillRect l="-100188" t="-234146" b="-74797"/>
                          </a:stretch>
                        </a:blipFill>
                      </a:tcPr>
                    </a:tc>
                    <a:extLst>
                      <a:ext uri="{0D108BD9-81ED-4DB2-BD59-A6C34878D82A}">
                        <a16:rowId xmlns:a16="http://schemas.microsoft.com/office/drawing/2014/main" xmlns="" xmlns:a14="http://schemas.microsoft.com/office/drawing/2010/main" val="10002"/>
                      </a:ext>
                    </a:extLst>
                  </a:tr>
                  <a:tr h="563143">
                    <a:tc>
                      <a:txBody>
                        <a:bodyPr/>
                        <a:lstStyle/>
                        <a:p>
                          <a:pPr algn="r">
                            <a:defRPr sz="1600"/>
                          </a:pPr>
                          <a:endParaRPr sz="2400" dirty="0"/>
                        </a:p>
                      </a:txBody>
                      <a:tcPr marL="36576" marR="36576" marT="36576" marB="36576" anchor="ctr"/>
                    </a:tc>
                    <a:tc>
                      <a:txBody>
                        <a:bodyPr/>
                        <a:lstStyle/>
                        <a:p>
                          <a:endParaRPr lang="en-US"/>
                        </a:p>
                      </a:txBody>
                      <a:tcPr marL="36576" marR="36576" marT="36576" marB="36576" anchor="ctr">
                        <a:blipFill>
                          <a:blip r:embed="rId2"/>
                          <a:stretch>
                            <a:fillRect l="-100188" t="-446739"/>
                          </a:stretch>
                        </a:blipFill>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Tree>
    <p:extLst>
      <p:ext uri="{BB962C8B-B14F-4D97-AF65-F5344CB8AC3E}">
        <p14:creationId xmlns:p14="http://schemas.microsoft.com/office/powerpoint/2010/main" val="115738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We know that the weights are the percentages given for each category, and the values for </a:t>
                </a:r>
                <a14:m>
                  <m:oMath xmlns:m="http://schemas.openxmlformats.org/officeDocument/2006/math">
                    <m:r>
                      <a:rPr lang="en-US">
                        <a:latin typeface="Cambria Math" panose="02040503050406030204" pitchFamily="18" charset="0"/>
                      </a:rPr>
                      <m:t>𝑥</m:t>
                    </m:r>
                  </m:oMath>
                </a14:m>
                <a:r>
                  <a:rPr lang="en-US" dirty="0"/>
                  <a:t> are the scores for each category. However, in this scenario, it is not the weighted mean, </a:t>
                </a:r>
                <a14:m>
                  <m:oMath xmlns:m="http://schemas.openxmlformats.org/officeDocument/2006/math">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𝑤</m:t>
                        </m:r>
                      </m:sub>
                    </m:sSub>
                  </m:oMath>
                </a14:m>
                <a:r>
                  <a:rPr lang="ar-AE" dirty="0"/>
                  <a:t>, </a:t>
                </a:r>
                <a:r>
                  <a:rPr lang="en-US" dirty="0"/>
                  <a:t>that we don't know, but the value, </a:t>
                </a:r>
                <a14:m>
                  <m:oMath xmlns:m="http://schemas.openxmlformats.org/officeDocument/2006/math">
                    <m:r>
                      <a:rPr lang="en-US">
                        <a:latin typeface="Cambria Math" panose="02040503050406030204" pitchFamily="18" charset="0"/>
                      </a:rPr>
                      <m:t>𝑥</m:t>
                    </m:r>
                  </m:oMath>
                </a14:m>
                <a:r>
                  <a:rPr lang="en-US" dirty="0"/>
                  <a:t>, of the final exam grade. Use the same formula as the one used in part </a:t>
                </a:r>
                <a:r>
                  <a:rPr lang="en-US" b="1" dirty="0"/>
                  <a:t>a.</a:t>
                </a:r>
                <a:r>
                  <a:rPr lang="en-US" dirty="0"/>
                  <a:t>, but add in the final exam category with a weight of </a:t>
                </a:r>
                <a:r>
                  <a:rPr lang="en-US" dirty="0">
                    <a:latin typeface="Cambria Math"/>
                  </a:rPr>
                  <a:t>0.10</a:t>
                </a:r>
                <a:r>
                  <a:rPr lang="en-US" dirty="0"/>
                  <a:t> and the unknown value of </a:t>
                </a:r>
                <a14:m>
                  <m:oMath xmlns:m="http://schemas.openxmlformats.org/officeDocument/2006/math">
                    <m:r>
                      <a:rPr lang="en-US">
                        <a:latin typeface="Cambria Math" panose="02040503050406030204" pitchFamily="18" charset="0"/>
                      </a:rPr>
                      <m:t>𝑥</m:t>
                    </m:r>
                  </m:oMath>
                </a14:m>
                <a:r>
                  <a:rPr lang="en-US" dirty="0"/>
                  <a:t>. Set the formula equal to </a:t>
                </a:r>
                <a:r>
                  <a:rPr lang="en-US" dirty="0">
                    <a:latin typeface="Cambria Math"/>
                  </a:rPr>
                  <a:t>90</a:t>
                </a:r>
                <a:r>
                  <a:rPr lang="en-US" dirty="0"/>
                  <a:t>, and solve the resulting equation for </a:t>
                </a:r>
                <a14:m>
                  <m:oMath xmlns:m="http://schemas.openxmlformats.org/officeDocument/2006/math">
                    <m:r>
                      <a:rPr lang="en-US">
                        <a:latin typeface="Cambria Math" panose="02040503050406030204" pitchFamily="18" charset="0"/>
                      </a:rPr>
                      <m:t>𝑥</m:t>
                    </m:r>
                  </m:oMath>
                </a14:m>
                <a:r>
                  <a:rPr lang="en-US" dirty="0"/>
                  <a:t> as follows.</a:t>
                </a:r>
              </a:p>
              <a:p>
                <a:pPr algn="ctr"/>
                <a:r>
                  <a:rPr lang="en-US" dirty="0"/>
                  <a:t>​</a:t>
                </a:r>
              </a:p>
              <a:p>
                <a:pPr algn="ct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1778" b="-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p:sp>
        <p:nvSpPr>
          <p:cNvPr id="3" name="Text Placeholder 2"/>
          <p:cNvSpPr>
            <a:spLocks noGrp="1"/>
          </p:cNvSpPr>
          <p:nvPr>
            <p:ph type="body" sz="quarter" idx="10"/>
          </p:nvPr>
        </p:nvSpPr>
        <p:spPr/>
        <p:txBody>
          <a:bodyPr>
            <a:normAutofit/>
          </a:bodyPr>
          <a:lstStyle/>
          <a:p>
            <a:pPr algn="ctr"/>
            <a:r>
              <a:rPr dirty="0"/>
              <a:t>​</a:t>
            </a:r>
            <a:endParaRPr lang="en-US" dirty="0"/>
          </a:p>
          <a:p>
            <a:pPr algn="ctr"/>
            <a:endParaRPr lang="en-US" dirty="0"/>
          </a:p>
          <a:p>
            <a:pPr algn="ctr"/>
            <a:endParaRPr lang="en-US" dirty="0"/>
          </a:p>
          <a:p>
            <a:pPr algn="ctr"/>
            <a:endParaRPr lang="en-US" dirty="0"/>
          </a:p>
          <a:p>
            <a:pPr algn="ctr"/>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707475512"/>
                  </p:ext>
                </p:extLst>
              </p:nvPr>
            </p:nvGraphicFramePr>
            <p:xfrm>
              <a:off x="2209800" y="1316553"/>
              <a:ext cx="5867400" cy="3196781"/>
            </p:xfrm>
            <a:graphic>
              <a:graphicData uri="http://schemas.openxmlformats.org/drawingml/2006/table">
                <a:tbl>
                  <a:tblPr firstRow="1" bandRow="1">
                    <a:tableStyleId>{2D5ABB26-0587-4C30-8999-92F81FD0307C}</a:tableStyleId>
                  </a:tblPr>
                  <a:tblGrid>
                    <a:gridCol w="1222375">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590791">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bar>
                                    <m:barPr>
                                      <m:pos m:val="top"/>
                                      <m:ctrlPr>
                                        <a:rPr sz="2400" i="1">
                                          <a:latin typeface="Cambria Math" panose="02040503050406030204" pitchFamily="18" charset="0"/>
                                        </a:rPr>
                                      </m:ctrlPr>
                                    </m:barPr>
                                    <m:e>
                                      <m:r>
                                        <a:rPr sz="2400">
                                          <a:latin typeface="Cambria Math"/>
                                        </a:rPr>
                                        <m:t>𝑥</m:t>
                                      </m:r>
                                    </m:e>
                                  </m:bar>
                                </m:e>
                                <m:sub>
                                  <m:r>
                                    <a:rPr sz="2400">
                                      <a:latin typeface="Cambria Math"/>
                                    </a:rPr>
                                    <m:t>𝑤</m:t>
                                  </m:r>
                                </m:sub>
                              </m:sSub>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𝑥</m:t>
                                          </m:r>
                                        </m:e>
                                        <m:sub>
                                          <m:r>
                                            <a:rPr sz="2400">
                                              <a:latin typeface="Cambria Math"/>
                                            </a:rPr>
                                            <m:t>𝑖</m:t>
                                          </m:r>
                                        </m:sub>
                                      </m:sSub>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e>
                                  </m:d>
                                </m:num>
                                <m:den>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den>
                              </m:f>
                            </m:oMath>
                          </a14:m>
                          <a:endParaRPr sz="2400"/>
                        </a:p>
                      </a:txBody>
                      <a:tcPr marL="36576" marR="36576" marT="36576" marB="36576" anchor="ctr"/>
                    </a:tc>
                    <a:extLst>
                      <a:ext uri="{0D108BD9-81ED-4DB2-BD59-A6C34878D82A}">
                        <a16:rowId xmlns:a16="http://schemas.microsoft.com/office/drawing/2014/main" val="10000"/>
                      </a:ext>
                    </a:extLst>
                  </a:tr>
                  <a:tr h="549834">
                    <a:tc>
                      <a:txBody>
                        <a:bodyPr/>
                        <a:lstStyle/>
                        <a:p>
                          <a:pPr algn="r">
                            <a:defRPr sz="1600"/>
                          </a:pPr>
                          <a:r>
                            <a:rPr sz="2400"/>
                            <a:t>​</a:t>
                          </a:r>
                          <a14:m>
                            <m:oMath xmlns:m="http://schemas.openxmlformats.org/officeDocument/2006/math">
                              <m:r>
                                <a:rPr sz="2400">
                                  <a:latin typeface="Cambria Math"/>
                                </a:rPr>
                                <m:t>90</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78</m:t>
                                  </m:r>
                                  <m:d>
                                    <m:dPr>
                                      <m:ctrlPr>
                                        <a:rPr sz="2400" i="1">
                                          <a:latin typeface="Cambria Math" panose="02040503050406030204" pitchFamily="18" charset="0"/>
                                        </a:rPr>
                                      </m:ctrlPr>
                                    </m:dPr>
                                    <m:e>
                                      <m:r>
                                        <a:rPr sz="2400">
                                          <a:latin typeface="Cambria Math"/>
                                        </a:rPr>
                                        <m:t>0.35</m:t>
                                      </m:r>
                                    </m:e>
                                  </m:d>
                                  <m:r>
                                    <a:rPr sz="2400">
                                      <a:latin typeface="Cambria Math"/>
                                    </a:rPr>
                                    <m:t>+92</m:t>
                                  </m:r>
                                  <m:d>
                                    <m:dPr>
                                      <m:ctrlPr>
                                        <a:rPr sz="2400" i="1">
                                          <a:latin typeface="Cambria Math" panose="02040503050406030204" pitchFamily="18" charset="0"/>
                                        </a:rPr>
                                      </m:ctrlPr>
                                    </m:dPr>
                                    <m:e>
                                      <m:r>
                                        <a:rPr sz="2400">
                                          <a:latin typeface="Cambria Math"/>
                                        </a:rPr>
                                        <m:t>0.2</m:t>
                                      </m:r>
                                    </m:e>
                                  </m:d>
                                  <m:r>
                                    <a:rPr sz="2400">
                                      <a:latin typeface="Cambria Math"/>
                                    </a:rPr>
                                    <m:t>+93</m:t>
                                  </m:r>
                                  <m:d>
                                    <m:dPr>
                                      <m:ctrlPr>
                                        <a:rPr sz="2400" i="1">
                                          <a:latin typeface="Cambria Math" panose="02040503050406030204" pitchFamily="18" charset="0"/>
                                        </a:rPr>
                                      </m:ctrlPr>
                                    </m:dPr>
                                    <m:e>
                                      <m:r>
                                        <a:rPr sz="2400">
                                          <a:latin typeface="Cambria Math"/>
                                        </a:rPr>
                                        <m:t>0.35</m:t>
                                      </m:r>
                                    </m:e>
                                  </m:d>
                                  <m:r>
                                    <a:rPr sz="2400">
                                      <a:latin typeface="Cambria Math"/>
                                    </a:rPr>
                                    <m:t>+</m:t>
                                  </m:r>
                                  <m:r>
                                    <a:rPr sz="2400">
                                      <a:latin typeface="Cambria Math"/>
                                    </a:rPr>
                                    <m:t>𝑥</m:t>
                                  </m:r>
                                  <m:d>
                                    <m:dPr>
                                      <m:ctrlPr>
                                        <a:rPr sz="2400" i="1">
                                          <a:latin typeface="Cambria Math" panose="02040503050406030204" pitchFamily="18" charset="0"/>
                                        </a:rPr>
                                      </m:ctrlPr>
                                    </m:dPr>
                                    <m:e>
                                      <m:r>
                                        <a:rPr sz="2400">
                                          <a:latin typeface="Cambria Math"/>
                                        </a:rPr>
                                        <m:t>0.1</m:t>
                                      </m:r>
                                    </m:e>
                                  </m:d>
                                </m:num>
                                <m:den>
                                  <m:r>
                                    <a:rPr sz="2400">
                                      <a:latin typeface="Cambria Math"/>
                                    </a:rPr>
                                    <m:t>0.35+0.2+0.35+0.1</m:t>
                                  </m:r>
                                </m:den>
                              </m:f>
                            </m:oMath>
                          </a14:m>
                          <a:endParaRPr sz="2400" dirty="0"/>
                        </a:p>
                      </a:txBody>
                      <a:tcPr marL="36576" marR="36576" marT="36576" marB="36576" anchor="ctr"/>
                    </a:tc>
                    <a:extLst>
                      <a:ext uri="{0D108BD9-81ED-4DB2-BD59-A6C34878D82A}">
                        <a16:rowId xmlns:a16="http://schemas.microsoft.com/office/drawing/2014/main" val="10001"/>
                      </a:ext>
                    </a:extLst>
                  </a:tr>
                  <a:tr h="529919">
                    <a:tc>
                      <a:txBody>
                        <a:bodyPr/>
                        <a:lstStyle/>
                        <a:p>
                          <a:pPr algn="r">
                            <a:defRPr sz="1600"/>
                          </a:pPr>
                          <a:r>
                            <a:rPr sz="2400"/>
                            <a:t>​</a:t>
                          </a:r>
                          <a14:m>
                            <m:oMath xmlns:m="http://schemas.openxmlformats.org/officeDocument/2006/math">
                              <m:r>
                                <a:rPr sz="2400">
                                  <a:latin typeface="Cambria Math"/>
                                </a:rPr>
                                <m:t>90</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78.25+0.1</m:t>
                                  </m:r>
                                  <m:r>
                                    <a:rPr sz="2400">
                                      <a:latin typeface="Cambria Math"/>
                                    </a:rPr>
                                    <m:t>𝑥</m:t>
                                  </m:r>
                                </m:num>
                                <m:den>
                                  <m:r>
                                    <a:rPr sz="2400">
                                      <a:latin typeface="Cambria Math"/>
                                    </a:rPr>
                                    <m:t>1</m:t>
                                  </m:r>
                                </m:den>
                              </m:f>
                            </m:oMath>
                          </a14:m>
                          <a:endParaRPr sz="2400" dirty="0"/>
                        </a:p>
                      </a:txBody>
                      <a:tcPr marL="36576" marR="36576" marT="36576" marB="36576" anchor="ctr"/>
                    </a:tc>
                    <a:extLst>
                      <a:ext uri="{0D108BD9-81ED-4DB2-BD59-A6C34878D82A}">
                        <a16:rowId xmlns:a16="http://schemas.microsoft.com/office/drawing/2014/main" val="10002"/>
                      </a:ext>
                    </a:extLst>
                  </a:tr>
                  <a:tr h="393816">
                    <a:tc>
                      <a:txBody>
                        <a:bodyPr/>
                        <a:lstStyle/>
                        <a:p>
                          <a:pPr algn="r">
                            <a:defRPr sz="1600"/>
                          </a:pPr>
                          <a:r>
                            <a:rPr sz="2400" dirty="0"/>
                            <a:t>​</a:t>
                          </a:r>
                          <a14:m>
                            <m:oMath xmlns:m="http://schemas.openxmlformats.org/officeDocument/2006/math">
                              <m:r>
                                <a:rPr sz="2400">
                                  <a:latin typeface="Cambria Math"/>
                                </a:rPr>
                                <m:t>90</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=78.25+0.1</m:t>
                              </m:r>
                              <m:r>
                                <a:rPr sz="2400">
                                  <a:latin typeface="Cambria Math"/>
                                </a:rPr>
                                <m:t>𝑥</m:t>
                              </m:r>
                            </m:oMath>
                          </a14:m>
                          <a:endParaRPr sz="2400"/>
                        </a:p>
                      </a:txBody>
                      <a:tcPr marL="36576" marR="36576" marT="36576" marB="36576" anchor="ctr"/>
                    </a:tc>
                    <a:extLst>
                      <a:ext uri="{0D108BD9-81ED-4DB2-BD59-A6C34878D82A}">
                        <a16:rowId xmlns:a16="http://schemas.microsoft.com/office/drawing/2014/main" val="10003"/>
                      </a:ext>
                    </a:extLst>
                  </a:tr>
                  <a:tr h="393816">
                    <a:tc>
                      <a:txBody>
                        <a:bodyPr/>
                        <a:lstStyle/>
                        <a:p>
                          <a:pPr algn="r">
                            <a:defRPr sz="1600"/>
                          </a:pPr>
                          <a:r>
                            <a:rPr sz="2400"/>
                            <a:t>​</a:t>
                          </a:r>
                          <a14:m>
                            <m:oMath xmlns:m="http://schemas.openxmlformats.org/officeDocument/2006/math">
                              <m:r>
                                <a:rPr sz="2400">
                                  <a:latin typeface="Cambria Math"/>
                                </a:rPr>
                                <m:t>11.75</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=0.1</m:t>
                              </m:r>
                              <m:r>
                                <a:rPr sz="2400">
                                  <a:latin typeface="Cambria Math"/>
                                </a:rPr>
                                <m:t>𝑥</m:t>
                              </m:r>
                            </m:oMath>
                          </a14:m>
                          <a:endParaRPr sz="2400"/>
                        </a:p>
                      </a:txBody>
                      <a:tcPr marL="36576" marR="36576" marT="36576" marB="36576" anchor="ctr"/>
                    </a:tc>
                    <a:extLst>
                      <a:ext uri="{0D108BD9-81ED-4DB2-BD59-A6C34878D82A}">
                        <a16:rowId xmlns:a16="http://schemas.microsoft.com/office/drawing/2014/main" val="10004"/>
                      </a:ext>
                    </a:extLst>
                  </a:tr>
                  <a:tr h="393816">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=117.5</m:t>
                              </m:r>
                            </m:oMath>
                          </a14:m>
                          <a:endParaRPr sz="24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val="3707475512"/>
                  </p:ext>
                </p:extLst>
              </p:nvPr>
            </p:nvGraphicFramePr>
            <p:xfrm>
              <a:off x="2209800" y="1316553"/>
              <a:ext cx="5867400" cy="3196781"/>
            </p:xfrm>
            <a:graphic>
              <a:graphicData uri="http://schemas.openxmlformats.org/drawingml/2006/table">
                <a:tbl>
                  <a:tblPr firstRow="1" bandRow="1">
                    <a:tableStyleId>{2D5ABB26-0587-4C30-8999-92F81FD0307C}</a:tableStyleId>
                  </a:tblPr>
                  <a:tblGrid>
                    <a:gridCol w="1222375">
                      <a:extLst>
                        <a:ext uri="{9D8B030D-6E8A-4147-A177-3AD203B41FA5}">
                          <a16:colId xmlns:a16="http://schemas.microsoft.com/office/drawing/2014/main" xmlns="" val="20000"/>
                        </a:ext>
                      </a:extLst>
                    </a:gridCol>
                    <a:gridCol w="4645025">
                      <a:extLst>
                        <a:ext uri="{9D8B030D-6E8A-4147-A177-3AD203B41FA5}">
                          <a16:colId xmlns:a16="http://schemas.microsoft.com/office/drawing/2014/main" xmlns="" val="20001"/>
                        </a:ext>
                      </a:extLst>
                    </a:gridCol>
                  </a:tblGrid>
                  <a:tr h="665861">
                    <a:tc>
                      <a:txBody>
                        <a:bodyPr/>
                        <a:lstStyle/>
                        <a:p>
                          <a:endParaRPr lang="en-US"/>
                        </a:p>
                      </a:txBody>
                      <a:tcPr marL="36576" marR="36576" marT="36576" marB="36576" anchor="ctr">
                        <a:blipFill>
                          <a:blip r:embed="rId2"/>
                          <a:stretch>
                            <a:fillRect r="-379104" b="-400000"/>
                          </a:stretch>
                        </a:blipFill>
                      </a:tcPr>
                    </a:tc>
                    <a:tc>
                      <a:txBody>
                        <a:bodyPr/>
                        <a:lstStyle/>
                        <a:p>
                          <a:endParaRPr lang="en-US"/>
                        </a:p>
                      </a:txBody>
                      <a:tcPr marL="36576" marR="36576" marT="36576" marB="36576" anchor="ctr">
                        <a:blipFill>
                          <a:blip r:embed="rId2"/>
                          <a:stretch>
                            <a:fillRect l="-26378" b="-400000"/>
                          </a:stretch>
                        </a:blipFill>
                      </a:tcPr>
                    </a:tc>
                    <a:extLst>
                      <a:ext uri="{0D108BD9-81ED-4DB2-BD59-A6C34878D82A}">
                        <a16:rowId xmlns:a16="http://schemas.microsoft.com/office/drawing/2014/main" xmlns="" val="10000"/>
                      </a:ext>
                    </a:extLst>
                  </a:tr>
                  <a:tr h="618554">
                    <a:tc>
                      <a:txBody>
                        <a:bodyPr/>
                        <a:lstStyle/>
                        <a:p>
                          <a:endParaRPr lang="en-US"/>
                        </a:p>
                      </a:txBody>
                      <a:tcPr marL="36576" marR="36576" marT="36576" marB="36576" anchor="ctr">
                        <a:blipFill>
                          <a:blip r:embed="rId2"/>
                          <a:stretch>
                            <a:fillRect t="-108911" r="-379104" b="-335644"/>
                          </a:stretch>
                        </a:blipFill>
                      </a:tcPr>
                    </a:tc>
                    <a:tc>
                      <a:txBody>
                        <a:bodyPr/>
                        <a:lstStyle/>
                        <a:p>
                          <a:endParaRPr lang="en-US"/>
                        </a:p>
                      </a:txBody>
                      <a:tcPr marL="36576" marR="36576" marT="36576" marB="36576" anchor="ctr">
                        <a:blipFill>
                          <a:blip r:embed="rId2"/>
                          <a:stretch>
                            <a:fillRect l="-26378" t="-108911" b="-335644"/>
                          </a:stretch>
                        </a:blipFill>
                      </a:tcPr>
                    </a:tc>
                    <a:extLst>
                      <a:ext uri="{0D108BD9-81ED-4DB2-BD59-A6C34878D82A}">
                        <a16:rowId xmlns:a16="http://schemas.microsoft.com/office/drawing/2014/main" xmlns="" val="10001"/>
                      </a:ext>
                    </a:extLst>
                  </a:tr>
                  <a:tr h="595630">
                    <a:tc>
                      <a:txBody>
                        <a:bodyPr/>
                        <a:lstStyle/>
                        <a:p>
                          <a:endParaRPr lang="en-US"/>
                        </a:p>
                      </a:txBody>
                      <a:tcPr marL="36576" marR="36576" marT="36576" marB="36576" anchor="ctr">
                        <a:blipFill>
                          <a:blip r:embed="rId2"/>
                          <a:stretch>
                            <a:fillRect t="-215306" r="-379104" b="-245918"/>
                          </a:stretch>
                        </a:blipFill>
                      </a:tcPr>
                    </a:tc>
                    <a:tc>
                      <a:txBody>
                        <a:bodyPr/>
                        <a:lstStyle/>
                        <a:p>
                          <a:endParaRPr lang="en-US"/>
                        </a:p>
                      </a:txBody>
                      <a:tcPr marL="36576" marR="36576" marT="36576" marB="36576" anchor="ctr">
                        <a:blipFill>
                          <a:blip r:embed="rId2"/>
                          <a:stretch>
                            <a:fillRect l="-26378" t="-215306" b="-245918"/>
                          </a:stretch>
                        </a:blipFill>
                      </a:tcPr>
                    </a:tc>
                    <a:extLst>
                      <a:ext uri="{0D108BD9-81ED-4DB2-BD59-A6C34878D82A}">
                        <a16:rowId xmlns:a16="http://schemas.microsoft.com/office/drawing/2014/main" xmlns="" val="10002"/>
                      </a:ext>
                    </a:extLst>
                  </a:tr>
                  <a:tr h="438912">
                    <a:tc>
                      <a:txBody>
                        <a:bodyPr/>
                        <a:lstStyle/>
                        <a:p>
                          <a:endParaRPr lang="en-US"/>
                        </a:p>
                      </a:txBody>
                      <a:tcPr marL="36576" marR="36576" marT="36576" marB="36576" anchor="ctr">
                        <a:blipFill>
                          <a:blip r:embed="rId2"/>
                          <a:stretch>
                            <a:fillRect t="-423288" r="-379104" b="-230137"/>
                          </a:stretch>
                        </a:blipFill>
                      </a:tcPr>
                    </a:tc>
                    <a:tc>
                      <a:txBody>
                        <a:bodyPr/>
                        <a:lstStyle/>
                        <a:p>
                          <a:endParaRPr lang="en-US"/>
                        </a:p>
                      </a:txBody>
                      <a:tcPr marL="36576" marR="36576" marT="36576" marB="36576" anchor="ctr">
                        <a:blipFill>
                          <a:blip r:embed="rId2"/>
                          <a:stretch>
                            <a:fillRect l="-26378" t="-423288" b="-230137"/>
                          </a:stretch>
                        </a:blipFill>
                      </a:tcPr>
                    </a:tc>
                    <a:extLst>
                      <a:ext uri="{0D108BD9-81ED-4DB2-BD59-A6C34878D82A}">
                        <a16:rowId xmlns:a16="http://schemas.microsoft.com/office/drawing/2014/main" xmlns="" val="10003"/>
                      </a:ext>
                    </a:extLst>
                  </a:tr>
                  <a:tr h="438912">
                    <a:tc>
                      <a:txBody>
                        <a:bodyPr/>
                        <a:lstStyle/>
                        <a:p>
                          <a:endParaRPr lang="en-US"/>
                        </a:p>
                      </a:txBody>
                      <a:tcPr marL="36576" marR="36576" marT="36576" marB="36576" anchor="ctr">
                        <a:blipFill>
                          <a:blip r:embed="rId2"/>
                          <a:stretch>
                            <a:fillRect t="-530556" r="-379104" b="-133333"/>
                          </a:stretch>
                        </a:blipFill>
                      </a:tcPr>
                    </a:tc>
                    <a:tc>
                      <a:txBody>
                        <a:bodyPr/>
                        <a:lstStyle/>
                        <a:p>
                          <a:endParaRPr lang="en-US"/>
                        </a:p>
                      </a:txBody>
                      <a:tcPr marL="36576" marR="36576" marT="36576" marB="36576" anchor="ctr">
                        <a:blipFill>
                          <a:blip r:embed="rId2"/>
                          <a:stretch>
                            <a:fillRect l="-26378" t="-530556" b="-133333"/>
                          </a:stretch>
                        </a:blipFill>
                      </a:tcPr>
                    </a:tc>
                    <a:extLst>
                      <a:ext uri="{0D108BD9-81ED-4DB2-BD59-A6C34878D82A}">
                        <a16:rowId xmlns:a16="http://schemas.microsoft.com/office/drawing/2014/main" xmlns="" val="10004"/>
                      </a:ext>
                    </a:extLst>
                  </a:tr>
                  <a:tr h="438912">
                    <a:tc>
                      <a:txBody>
                        <a:bodyPr/>
                        <a:lstStyle/>
                        <a:p>
                          <a:endParaRPr lang="en-US"/>
                        </a:p>
                      </a:txBody>
                      <a:tcPr marL="36576" marR="36576" marT="36576" marB="36576" anchor="ctr">
                        <a:blipFill>
                          <a:blip r:embed="rId2"/>
                          <a:stretch>
                            <a:fillRect t="-630556" r="-379104" b="-33333"/>
                          </a:stretch>
                        </a:blipFill>
                      </a:tcPr>
                    </a:tc>
                    <a:tc>
                      <a:txBody>
                        <a:bodyPr/>
                        <a:lstStyle/>
                        <a:p>
                          <a:endParaRPr lang="en-US"/>
                        </a:p>
                      </a:txBody>
                      <a:tcPr marL="36576" marR="36576" marT="36576" marB="36576" anchor="ctr">
                        <a:blipFill>
                          <a:blip r:embed="rId2"/>
                          <a:stretch>
                            <a:fillRect l="-26378" t="-630556" b="-33333"/>
                          </a:stretch>
                        </a:blipFill>
                      </a:tcPr>
                    </a:tc>
                    <a:extLst>
                      <a:ext uri="{0D108BD9-81ED-4DB2-BD59-A6C34878D82A}">
                        <a16:rowId xmlns:a16="http://schemas.microsoft.com/office/drawing/2014/main" xmlns="" val="1000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BE64E9-B176-408B-AD8F-0C70283001EB}"/>
                  </a:ext>
                </a:extLst>
              </p:cNvPr>
              <p:cNvSpPr txBox="1"/>
              <p:nvPr/>
            </p:nvSpPr>
            <p:spPr>
              <a:xfrm>
                <a:off x="457200" y="4526340"/>
                <a:ext cx="8229600" cy="1569660"/>
              </a:xfrm>
              <a:prstGeom prst="rect">
                <a:avLst/>
              </a:prstGeom>
              <a:noFill/>
            </p:spPr>
            <p:txBody>
              <a:bodyPr wrap="square" rtlCol="0">
                <a:spAutoFit/>
              </a:bodyPr>
              <a:lstStyle/>
              <a:p>
                <a:r>
                  <a:rPr lang="en-US" sz="2400" dirty="0"/>
                  <a:t>Since </a:t>
                </a:r>
                <a14:m>
                  <m:oMath xmlns:m="http://schemas.openxmlformats.org/officeDocument/2006/math">
                    <m:r>
                      <a:rPr lang="en-US" sz="2400">
                        <a:latin typeface="Cambria Math" panose="02040503050406030204" pitchFamily="18" charset="0"/>
                      </a:rPr>
                      <m:t>𝑥</m:t>
                    </m:r>
                    <m:r>
                      <a:rPr lang="en-US" sz="2400">
                        <a:latin typeface="Cambria Math" panose="02040503050406030204" pitchFamily="18" charset="0"/>
                      </a:rPr>
                      <m:t>&gt;100</m:t>
                    </m:r>
                  </m:oMath>
                </a14:m>
                <a:r>
                  <a:rPr lang="en-US" sz="2400" dirty="0"/>
                  <a:t>, it is mathematically impossible for Heather to make an A in the course. The highest final grade that Heather could achieve in the class is </a:t>
                </a:r>
                <a:r>
                  <a:rPr lang="en-US" sz="2400" dirty="0">
                    <a:latin typeface="Cambria Math"/>
                  </a:rPr>
                  <a:t>88.25.</a:t>
                </a:r>
                <a:r>
                  <a:rPr lang="en-US" sz="2400" dirty="0">
                    <a:latin typeface="Segoe UI" panose="020B0502040204020203" pitchFamily="34" charset="0"/>
                  </a:rPr>
                  <a:t> We will leave this for you to verify on your own.</a:t>
                </a:r>
                <a:endParaRPr lang="en-US" sz="2400" dirty="0"/>
              </a:p>
            </p:txBody>
          </p:sp>
        </mc:Choice>
        <mc:Fallback xmlns="">
          <p:sp>
            <p:nvSpPr>
              <p:cNvPr id="5" name="TextBox 4">
                <a:extLst>
                  <a:ext uri="{FF2B5EF4-FFF2-40B4-BE49-F238E27FC236}">
                    <a16:creationId xmlns:a16="http://schemas.microsoft.com/office/drawing/2014/main" id="{92BE64E9-B176-408B-AD8F-0C70283001EB}"/>
                  </a:ext>
                </a:extLst>
              </p:cNvPr>
              <p:cNvSpPr txBox="1">
                <a:spLocks noRot="1" noChangeAspect="1" noMove="1" noResize="1" noEditPoints="1" noAdjustHandles="1" noChangeArrowheads="1" noChangeShapeType="1" noTextEdit="1"/>
              </p:cNvSpPr>
              <p:nvPr/>
            </p:nvSpPr>
            <p:spPr>
              <a:xfrm>
                <a:off x="457200" y="4526340"/>
                <a:ext cx="8229600" cy="1569660"/>
              </a:xfrm>
              <a:prstGeom prst="rect">
                <a:avLst/>
              </a:prstGeom>
              <a:blipFill>
                <a:blip r:embed="rId3"/>
                <a:stretch>
                  <a:fillRect l="-1111" t="-3113" r="-2074" b="-7782"/>
                </a:stretch>
              </a:blipFill>
            </p:spPr>
            <p:txBody>
              <a:bodyPr/>
              <a:lstStyle/>
              <a:p>
                <a:r>
                  <a:rPr lang="en-US">
                    <a:noFill/>
                  </a:rPr>
                  <a:t> </a:t>
                </a:r>
              </a:p>
            </p:txBody>
          </p:sp>
        </mc:Fallback>
      </mc:AlternateContent>
    </p:spTree>
    <p:extLst>
      <p:ext uri="{BB962C8B-B14F-4D97-AF65-F5344CB8AC3E}">
        <p14:creationId xmlns:p14="http://schemas.microsoft.com/office/powerpoint/2010/main" val="1958685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p:sp>
        <p:nvSpPr>
          <p:cNvPr id="3" name="Text Placeholder 2"/>
          <p:cNvSpPr>
            <a:spLocks noGrp="1"/>
          </p:cNvSpPr>
          <p:nvPr>
            <p:ph type="body" sz="quarter" idx="10"/>
          </p:nvPr>
        </p:nvSpPr>
        <p:spPr/>
        <p:txBody>
          <a:bodyPr>
            <a:normAutofit/>
          </a:bodyPr>
          <a:lstStyle/>
          <a:p>
            <a:pPr>
              <a:defRPr sz="2800"/>
            </a:pPr>
            <a:endParaRPr lang="en-US" dirty="0"/>
          </a:p>
          <a:p>
            <a:pPr marL="514350" indent="-514350">
              <a:buFont typeface="+mj-lt"/>
              <a:buAutoNum type="alphaLcPeriod" startAt="3"/>
              <a:defRPr sz="2800"/>
            </a:pPr>
            <a:endParaRPr lang="en-US" dirty="0"/>
          </a:p>
          <a:p>
            <a:pPr marL="514350" indent="-514350">
              <a:buFont typeface="+mj-lt"/>
              <a:buAutoNum type="alphaLcPeriod" startAt="3"/>
              <a:defRPr sz="2800"/>
            </a:pPr>
            <a:endParaRPr lang="en-US" dirty="0"/>
          </a:p>
          <a:p>
            <a:pPr marL="514350" indent="-514350">
              <a:buFont typeface="+mj-lt"/>
              <a:buAutoNum type="alphaLcPeriod" startAt="3"/>
              <a:defRPr sz="2800"/>
            </a:pPr>
            <a:endParaRPr lang="en-US" dirty="0"/>
          </a:p>
          <a:p>
            <a:pPr marL="514350" indent="-514350">
              <a:buFont typeface="+mj-lt"/>
              <a:buAutoNum type="alphaLcPeriod" startAt="3"/>
              <a:defRPr sz="2800"/>
            </a:pPr>
            <a:endParaRPr lang="en-US" dirty="0"/>
          </a:p>
          <a:p>
            <a:pPr marL="514350" indent="-514350">
              <a:buFont typeface="+mj-lt"/>
              <a:buAutoNum type="alphaLcPeriod" startAt="3"/>
              <a:defRPr sz="2800"/>
            </a:pPr>
            <a:endParaRPr lang="en-US" dirty="0"/>
          </a:p>
          <a:p>
            <a:pPr marL="514350" indent="-514350">
              <a:buFont typeface="+mj-lt"/>
              <a:buAutoNum type="alphaLcPeriod" startAt="3"/>
              <a:defRPr sz="2800"/>
            </a:pPr>
            <a:endParaRPr lang="en-US" dirty="0"/>
          </a:p>
          <a:p>
            <a:pPr algn="l"/>
            <a:r>
              <a:rPr lang="en-US" sz="2600" dirty="0"/>
              <a:t>​Hence, we see that although an A is not possible, Heather must score only </a:t>
            </a:r>
            <a:r>
              <a:rPr lang="en-US" sz="2600" dirty="0">
                <a:latin typeface="Cambria Math"/>
              </a:rPr>
              <a:t>17.5</a:t>
            </a:r>
            <a:r>
              <a:rPr lang="en-US" sz="2600" dirty="0"/>
              <a:t> or higher on the final exam to secure a B in the course.</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23792319"/>
                  </p:ext>
                </p:extLst>
              </p:nvPr>
            </p:nvGraphicFramePr>
            <p:xfrm>
              <a:off x="721406" y="1143000"/>
              <a:ext cx="6746194" cy="3562541"/>
            </p:xfrm>
            <a:graphic>
              <a:graphicData uri="http://schemas.openxmlformats.org/drawingml/2006/table">
                <a:tbl>
                  <a:tblPr firstRow="1" bandRow="1">
                    <a:tableStyleId>{2D5ABB26-0587-4C30-8999-92F81FD0307C}</a:tableStyleId>
                  </a:tblPr>
                  <a:tblGrid>
                    <a:gridCol w="3373097">
                      <a:extLst>
                        <a:ext uri="{9D8B030D-6E8A-4147-A177-3AD203B41FA5}">
                          <a16:colId xmlns:a16="http://schemas.microsoft.com/office/drawing/2014/main" val="20000"/>
                        </a:ext>
                      </a:extLst>
                    </a:gridCol>
                    <a:gridCol w="3373097">
                      <a:extLst>
                        <a:ext uri="{9D8B030D-6E8A-4147-A177-3AD203B41FA5}">
                          <a16:colId xmlns:a16="http://schemas.microsoft.com/office/drawing/2014/main" val="20001"/>
                        </a:ext>
                      </a:extLst>
                    </a:gridCol>
                  </a:tblGrid>
                  <a:tr h="304800">
                    <a:tc>
                      <a:txBody>
                        <a:bodyPr/>
                        <a:lstStyle/>
                        <a:p>
                          <a:pPr algn="r">
                            <a:defRPr sz="1600"/>
                          </a:pPr>
                          <a:r>
                            <a:rPr sz="2400" dirty="0"/>
                            <a:t>​</a:t>
                          </a:r>
                          <a14:m>
                            <m:oMath xmlns:m="http://schemas.openxmlformats.org/officeDocument/2006/math">
                              <m:sSub>
                                <m:sSubPr>
                                  <m:ctrlPr>
                                    <a:rPr sz="2400" i="1">
                                      <a:latin typeface="Cambria Math" panose="02040503050406030204" pitchFamily="18" charset="0"/>
                                    </a:rPr>
                                  </m:ctrlPr>
                                </m:sSubPr>
                                <m:e>
                                  <m:bar>
                                    <m:barPr>
                                      <m:pos m:val="top"/>
                                      <m:ctrlPr>
                                        <a:rPr sz="2400" i="1">
                                          <a:latin typeface="Cambria Math" panose="02040503050406030204" pitchFamily="18" charset="0"/>
                                        </a:rPr>
                                      </m:ctrlPr>
                                    </m:barPr>
                                    <m:e>
                                      <m:r>
                                        <a:rPr sz="2400">
                                          <a:latin typeface="Cambria Math"/>
                                        </a:rPr>
                                        <m:t>𝑥</m:t>
                                      </m:r>
                                    </m:e>
                                  </m:bar>
                                </m:e>
                                <m:sub>
                                  <m:r>
                                    <a:rPr sz="2400">
                                      <a:latin typeface="Cambria Math"/>
                                    </a:rPr>
                                    <m:t>𝑤</m:t>
                                  </m:r>
                                </m:sub>
                              </m:sSub>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𝑥</m:t>
                                          </m:r>
                                        </m:e>
                                        <m:sub>
                                          <m:r>
                                            <a:rPr sz="2400">
                                              <a:latin typeface="Cambria Math"/>
                                            </a:rPr>
                                            <m:t>𝑖</m:t>
                                          </m:r>
                                        </m:sub>
                                      </m:sSub>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e>
                                  </m:d>
                                </m:num>
                                <m:den>
                                  <m:r>
                                    <a:rPr sz="2400">
                                      <a:latin typeface="Cambria Math"/>
                                    </a:rPr>
                                    <m:t>∑</m:t>
                                  </m:r>
                                  <m:sSub>
                                    <m:sSubPr>
                                      <m:ctrlPr>
                                        <a:rPr sz="2400" i="1">
                                          <a:latin typeface="Cambria Math" panose="02040503050406030204" pitchFamily="18" charset="0"/>
                                        </a:rPr>
                                      </m:ctrlPr>
                                    </m:sSubPr>
                                    <m:e>
                                      <m:r>
                                        <a:rPr sz="2400">
                                          <a:latin typeface="Cambria Math"/>
                                        </a:rPr>
                                        <m:t>𝑤</m:t>
                                      </m:r>
                                    </m:e>
                                    <m:sub>
                                      <m:r>
                                        <a:rPr sz="2400">
                                          <a:latin typeface="Cambria Math"/>
                                        </a:rPr>
                                        <m:t>𝑖</m:t>
                                      </m:r>
                                    </m:sub>
                                  </m:sSub>
                                </m:den>
                              </m:f>
                            </m:oMath>
                          </a14:m>
                          <a:endParaRPr sz="2400" dirty="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400"/>
                            <a:t>​</a:t>
                          </a:r>
                          <a14:m>
                            <m:oMath xmlns:m="http://schemas.openxmlformats.org/officeDocument/2006/math">
                              <m:r>
                                <a:rPr sz="2400">
                                  <a:latin typeface="Cambria Math"/>
                                </a:rPr>
                                <m:t>80</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78</m:t>
                                  </m:r>
                                  <m:d>
                                    <m:dPr>
                                      <m:ctrlPr>
                                        <a:rPr sz="2400" i="1">
                                          <a:latin typeface="Cambria Math" panose="02040503050406030204" pitchFamily="18" charset="0"/>
                                        </a:rPr>
                                      </m:ctrlPr>
                                    </m:dPr>
                                    <m:e>
                                      <m:r>
                                        <a:rPr sz="2400">
                                          <a:latin typeface="Cambria Math"/>
                                        </a:rPr>
                                        <m:t>0.35</m:t>
                                      </m:r>
                                    </m:e>
                                  </m:d>
                                  <m:r>
                                    <a:rPr sz="2400">
                                      <a:latin typeface="Cambria Math"/>
                                    </a:rPr>
                                    <m:t>+92</m:t>
                                  </m:r>
                                  <m:d>
                                    <m:dPr>
                                      <m:ctrlPr>
                                        <a:rPr sz="2400" i="1">
                                          <a:latin typeface="Cambria Math" panose="02040503050406030204" pitchFamily="18" charset="0"/>
                                        </a:rPr>
                                      </m:ctrlPr>
                                    </m:dPr>
                                    <m:e>
                                      <m:r>
                                        <a:rPr sz="2400">
                                          <a:latin typeface="Cambria Math"/>
                                        </a:rPr>
                                        <m:t>0.2</m:t>
                                      </m:r>
                                    </m:e>
                                  </m:d>
                                  <m:r>
                                    <a:rPr sz="2400">
                                      <a:latin typeface="Cambria Math"/>
                                    </a:rPr>
                                    <m:t>+93</m:t>
                                  </m:r>
                                  <m:d>
                                    <m:dPr>
                                      <m:ctrlPr>
                                        <a:rPr sz="2400" i="1">
                                          <a:latin typeface="Cambria Math" panose="02040503050406030204" pitchFamily="18" charset="0"/>
                                        </a:rPr>
                                      </m:ctrlPr>
                                    </m:dPr>
                                    <m:e>
                                      <m:r>
                                        <a:rPr sz="2400">
                                          <a:latin typeface="Cambria Math"/>
                                        </a:rPr>
                                        <m:t>0.35</m:t>
                                      </m:r>
                                    </m:e>
                                  </m:d>
                                  <m:r>
                                    <a:rPr sz="2400">
                                      <a:latin typeface="Cambria Math"/>
                                    </a:rPr>
                                    <m:t>+</m:t>
                                  </m:r>
                                  <m:r>
                                    <a:rPr sz="2400">
                                      <a:latin typeface="Cambria Math"/>
                                    </a:rPr>
                                    <m:t>𝑥</m:t>
                                  </m:r>
                                  <m:d>
                                    <m:dPr>
                                      <m:ctrlPr>
                                        <a:rPr sz="2400" i="1">
                                          <a:latin typeface="Cambria Math" panose="02040503050406030204" pitchFamily="18" charset="0"/>
                                        </a:rPr>
                                      </m:ctrlPr>
                                    </m:dPr>
                                    <m:e>
                                      <m:r>
                                        <a:rPr sz="2400">
                                          <a:latin typeface="Cambria Math"/>
                                        </a:rPr>
                                        <m:t>0.1</m:t>
                                      </m:r>
                                    </m:e>
                                  </m:d>
                                </m:num>
                                <m:den>
                                  <m:r>
                                    <a:rPr sz="2400">
                                      <a:latin typeface="Cambria Math"/>
                                    </a:rPr>
                                    <m:t>0.35+0.2+0.35+0.1</m:t>
                                  </m:r>
                                </m:den>
                              </m:f>
                            </m:oMath>
                          </a14:m>
                          <a:endParaRPr sz="24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400" dirty="0"/>
                            <a:t>​</a:t>
                          </a:r>
                          <a14:m>
                            <m:oMath xmlns:m="http://schemas.openxmlformats.org/officeDocument/2006/math">
                              <m:r>
                                <a:rPr sz="2400">
                                  <a:latin typeface="Cambria Math"/>
                                </a:rPr>
                                <m:t>80</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78.25+0.1</m:t>
                                  </m:r>
                                  <m:r>
                                    <a:rPr sz="2400">
                                      <a:latin typeface="Cambria Math"/>
                                    </a:rPr>
                                    <m:t>𝑥</m:t>
                                  </m:r>
                                </m:num>
                                <m:den>
                                  <m:r>
                                    <a:rPr sz="2400">
                                      <a:latin typeface="Cambria Math"/>
                                    </a:rPr>
                                    <m:t>1</m:t>
                                  </m:r>
                                </m:den>
                              </m:f>
                            </m:oMath>
                          </a14:m>
                          <a:endParaRPr sz="2400" dirty="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400"/>
                            <a:t>​</a:t>
                          </a:r>
                          <a14:m>
                            <m:oMath xmlns:m="http://schemas.openxmlformats.org/officeDocument/2006/math">
                              <m:r>
                                <a:rPr sz="2400">
                                  <a:latin typeface="Cambria Math"/>
                                </a:rPr>
                                <m:t>80</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=78.25+0.1</m:t>
                              </m:r>
                              <m:r>
                                <a:rPr sz="2400">
                                  <a:latin typeface="Cambria Math"/>
                                </a:rPr>
                                <m:t>𝑥</m:t>
                              </m:r>
                            </m:oMath>
                          </a14:m>
                          <a:endParaRPr sz="2400" dirty="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400"/>
                            <a:t>​</a:t>
                          </a:r>
                          <a14:m>
                            <m:oMath xmlns:m="http://schemas.openxmlformats.org/officeDocument/2006/math">
                              <m:r>
                                <a:rPr sz="2400">
                                  <a:latin typeface="Cambria Math"/>
                                </a:rPr>
                                <m:t>1.75</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=0.1</m:t>
                              </m:r>
                              <m:r>
                                <a:rPr sz="2400">
                                  <a:latin typeface="Cambria Math"/>
                                </a:rPr>
                                <m:t>𝑥</m:t>
                              </m:r>
                            </m:oMath>
                          </a14:m>
                          <a:endParaRPr sz="240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=17.5</m:t>
                              </m:r>
                            </m:oMath>
                          </a14:m>
                          <a:endParaRPr sz="24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1423792319"/>
                  </p:ext>
                </p:extLst>
              </p:nvPr>
            </p:nvGraphicFramePr>
            <p:xfrm>
              <a:off x="721406" y="1143000"/>
              <a:ext cx="6746194" cy="3562541"/>
            </p:xfrm>
            <a:graphic>
              <a:graphicData uri="http://schemas.openxmlformats.org/drawingml/2006/table">
                <a:tbl>
                  <a:tblPr firstRow="1" bandRow="1">
                    <a:tableStyleId>{2D5ABB26-0587-4C30-8999-92F81FD0307C}</a:tableStyleId>
                  </a:tblPr>
                  <a:tblGrid>
                    <a:gridCol w="3373097">
                      <a:extLst>
                        <a:ext uri="{9D8B030D-6E8A-4147-A177-3AD203B41FA5}">
                          <a16:colId xmlns:a16="http://schemas.microsoft.com/office/drawing/2014/main" xmlns="" xmlns:a14="http://schemas.microsoft.com/office/drawing/2010/main" val="20000"/>
                        </a:ext>
                      </a:extLst>
                    </a:gridCol>
                    <a:gridCol w="3373097">
                      <a:extLst>
                        <a:ext uri="{9D8B030D-6E8A-4147-A177-3AD203B41FA5}">
                          <a16:colId xmlns:a16="http://schemas.microsoft.com/office/drawing/2014/main" xmlns="" xmlns:a14="http://schemas.microsoft.com/office/drawing/2010/main" val="20001"/>
                        </a:ext>
                      </a:extLst>
                    </a:gridCol>
                  </a:tblGrid>
                  <a:tr h="665861">
                    <a:tc>
                      <a:txBody>
                        <a:bodyPr/>
                        <a:lstStyle/>
                        <a:p>
                          <a:endParaRPr lang="en-US"/>
                        </a:p>
                      </a:txBody>
                      <a:tcPr marL="36576" marR="36576" marT="36576" marB="36576" anchor="ctr">
                        <a:blipFill>
                          <a:blip r:embed="rId2"/>
                          <a:stretch>
                            <a:fillRect r="-99819" b="-458716"/>
                          </a:stretch>
                        </a:blipFill>
                      </a:tcPr>
                    </a:tc>
                    <a:tc>
                      <a:txBody>
                        <a:bodyPr/>
                        <a:lstStyle/>
                        <a:p>
                          <a:endParaRPr lang="en-US"/>
                        </a:p>
                      </a:txBody>
                      <a:tcPr marL="36576" marR="36576" marT="36576" marB="36576" anchor="ctr">
                        <a:blipFill>
                          <a:blip r:embed="rId2"/>
                          <a:stretch>
                            <a:fillRect l="-100181" b="-458716"/>
                          </a:stretch>
                        </a:blipFill>
                      </a:tcPr>
                    </a:tc>
                    <a:extLst>
                      <a:ext uri="{0D108BD9-81ED-4DB2-BD59-A6C34878D82A}">
                        <a16:rowId xmlns:a16="http://schemas.microsoft.com/office/drawing/2014/main" xmlns="" xmlns:a14="http://schemas.microsoft.com/office/drawing/2010/main" val="10000"/>
                      </a:ext>
                    </a:extLst>
                  </a:tr>
                  <a:tr h="984314">
                    <a:tc>
                      <a:txBody>
                        <a:bodyPr/>
                        <a:lstStyle/>
                        <a:p>
                          <a:endParaRPr lang="en-US"/>
                        </a:p>
                      </a:txBody>
                      <a:tcPr marL="36576" marR="36576" marT="36576" marB="36576" anchor="ctr">
                        <a:blipFill>
                          <a:blip r:embed="rId2"/>
                          <a:stretch>
                            <a:fillRect t="-67284" r="-99819" b="-208642"/>
                          </a:stretch>
                        </a:blipFill>
                      </a:tcPr>
                    </a:tc>
                    <a:tc>
                      <a:txBody>
                        <a:bodyPr/>
                        <a:lstStyle/>
                        <a:p>
                          <a:endParaRPr lang="en-US"/>
                        </a:p>
                      </a:txBody>
                      <a:tcPr marL="36576" marR="36576" marT="36576" marB="36576" anchor="ctr">
                        <a:blipFill>
                          <a:blip r:embed="rId2"/>
                          <a:stretch>
                            <a:fillRect l="-100181" t="-67284" b="-208642"/>
                          </a:stretch>
                        </a:blipFill>
                      </a:tcPr>
                    </a:tc>
                    <a:extLst>
                      <a:ext uri="{0D108BD9-81ED-4DB2-BD59-A6C34878D82A}">
                        <a16:rowId xmlns:a16="http://schemas.microsoft.com/office/drawing/2014/main" xmlns="" xmlns:a14="http://schemas.microsoft.com/office/drawing/2010/main" val="10001"/>
                      </a:ext>
                    </a:extLst>
                  </a:tr>
                  <a:tr h="595630">
                    <a:tc>
                      <a:txBody>
                        <a:bodyPr/>
                        <a:lstStyle/>
                        <a:p>
                          <a:endParaRPr lang="en-US"/>
                        </a:p>
                      </a:txBody>
                      <a:tcPr marL="36576" marR="36576" marT="36576" marB="36576" anchor="ctr">
                        <a:blipFill>
                          <a:blip r:embed="rId2"/>
                          <a:stretch>
                            <a:fillRect t="-276531" r="-99819" b="-244898"/>
                          </a:stretch>
                        </a:blipFill>
                      </a:tcPr>
                    </a:tc>
                    <a:tc>
                      <a:txBody>
                        <a:bodyPr/>
                        <a:lstStyle/>
                        <a:p>
                          <a:endParaRPr lang="en-US"/>
                        </a:p>
                      </a:txBody>
                      <a:tcPr marL="36576" marR="36576" marT="36576" marB="36576" anchor="ctr">
                        <a:blipFill>
                          <a:blip r:embed="rId2"/>
                          <a:stretch>
                            <a:fillRect l="-100181" t="-276531" b="-244898"/>
                          </a:stretch>
                        </a:blipFill>
                      </a:tcPr>
                    </a:tc>
                    <a:extLst>
                      <a:ext uri="{0D108BD9-81ED-4DB2-BD59-A6C34878D82A}">
                        <a16:rowId xmlns:a16="http://schemas.microsoft.com/office/drawing/2014/main" xmlns="" xmlns:a14="http://schemas.microsoft.com/office/drawing/2010/main" val="10002"/>
                      </a:ext>
                    </a:extLst>
                  </a:tr>
                  <a:tr h="438912">
                    <a:tc>
                      <a:txBody>
                        <a:bodyPr/>
                        <a:lstStyle/>
                        <a:p>
                          <a:endParaRPr lang="en-US"/>
                        </a:p>
                      </a:txBody>
                      <a:tcPr marL="36576" marR="36576" marT="36576" marB="36576" anchor="ctr">
                        <a:blipFill>
                          <a:blip r:embed="rId2"/>
                          <a:stretch>
                            <a:fillRect t="-512500" r="-99819" b="-233333"/>
                          </a:stretch>
                        </a:blipFill>
                      </a:tcPr>
                    </a:tc>
                    <a:tc>
                      <a:txBody>
                        <a:bodyPr/>
                        <a:lstStyle/>
                        <a:p>
                          <a:endParaRPr lang="en-US"/>
                        </a:p>
                      </a:txBody>
                      <a:tcPr marL="36576" marR="36576" marT="36576" marB="36576" anchor="ctr">
                        <a:blipFill>
                          <a:blip r:embed="rId2"/>
                          <a:stretch>
                            <a:fillRect l="-100181" t="-512500" b="-233333"/>
                          </a:stretch>
                        </a:blipFill>
                      </a:tcPr>
                    </a:tc>
                    <a:extLst>
                      <a:ext uri="{0D108BD9-81ED-4DB2-BD59-A6C34878D82A}">
                        <a16:rowId xmlns:a16="http://schemas.microsoft.com/office/drawing/2014/main" xmlns="" xmlns:a14="http://schemas.microsoft.com/office/drawing/2010/main" val="10003"/>
                      </a:ext>
                    </a:extLst>
                  </a:tr>
                  <a:tr h="438912">
                    <a:tc>
                      <a:txBody>
                        <a:bodyPr/>
                        <a:lstStyle/>
                        <a:p>
                          <a:endParaRPr lang="en-US"/>
                        </a:p>
                      </a:txBody>
                      <a:tcPr marL="36576" marR="36576" marT="36576" marB="36576" anchor="ctr">
                        <a:blipFill>
                          <a:blip r:embed="rId2"/>
                          <a:stretch>
                            <a:fillRect t="-612500" r="-99819" b="-133333"/>
                          </a:stretch>
                        </a:blipFill>
                      </a:tcPr>
                    </a:tc>
                    <a:tc>
                      <a:txBody>
                        <a:bodyPr/>
                        <a:lstStyle/>
                        <a:p>
                          <a:endParaRPr lang="en-US"/>
                        </a:p>
                      </a:txBody>
                      <a:tcPr marL="36576" marR="36576" marT="36576" marB="36576" anchor="ctr">
                        <a:blipFill>
                          <a:blip r:embed="rId2"/>
                          <a:stretch>
                            <a:fillRect l="-100181" t="-612500" b="-133333"/>
                          </a:stretch>
                        </a:blipFill>
                      </a:tcPr>
                    </a:tc>
                    <a:extLst>
                      <a:ext uri="{0D108BD9-81ED-4DB2-BD59-A6C34878D82A}">
                        <a16:rowId xmlns:a16="http://schemas.microsoft.com/office/drawing/2014/main" xmlns="" xmlns:a14="http://schemas.microsoft.com/office/drawing/2010/main" val="10004"/>
                      </a:ext>
                    </a:extLst>
                  </a:tr>
                  <a:tr h="438912">
                    <a:tc>
                      <a:txBody>
                        <a:bodyPr/>
                        <a:lstStyle/>
                        <a:p>
                          <a:endParaRPr lang="en-US"/>
                        </a:p>
                      </a:txBody>
                      <a:tcPr marL="36576" marR="36576" marT="36576" marB="36576" anchor="ctr">
                        <a:blipFill>
                          <a:blip r:embed="rId2"/>
                          <a:stretch>
                            <a:fillRect t="-712500" r="-99819" b="-33333"/>
                          </a:stretch>
                        </a:blipFill>
                      </a:tcPr>
                    </a:tc>
                    <a:tc>
                      <a:txBody>
                        <a:bodyPr/>
                        <a:lstStyle/>
                        <a:p>
                          <a:endParaRPr lang="en-US"/>
                        </a:p>
                      </a:txBody>
                      <a:tcPr marL="36576" marR="36576" marT="36576" marB="36576" anchor="ctr">
                        <a:blipFill>
                          <a:blip r:embed="rId2"/>
                          <a:stretch>
                            <a:fillRect l="-100181" t="-712500" b="-33333"/>
                          </a:stretch>
                        </a:blipFill>
                      </a:tcPr>
                    </a:tc>
                    <a:extLst>
                      <a:ext uri="{0D108BD9-81ED-4DB2-BD59-A6C34878D82A}">
                        <a16:rowId xmlns:a16="http://schemas.microsoft.com/office/drawing/2014/main" xmlns="" xmlns:a14="http://schemas.microsoft.com/office/drawing/2010/main" val="10005"/>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3.1.4: Calculating a Weighted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sz="2400" dirty="0"/>
                  <a:t>To find this solution, we will set up the problem using the same strategy as in part </a:t>
                </a:r>
                <a:r>
                  <a:rPr lang="en-US" sz="2400" b="1" dirty="0"/>
                  <a:t>b.</a:t>
                </a:r>
                <a:r>
                  <a:rPr lang="en-US" sz="2400" dirty="0"/>
                  <a:t>, except now we will set the formula equal to </a:t>
                </a:r>
                <a:r>
                  <a:rPr lang="en-US" sz="2400" dirty="0">
                    <a:latin typeface="Cambria Math"/>
                  </a:rPr>
                  <a:t>80</a:t>
                </a:r>
                <a:r>
                  <a:rPr lang="en-US" sz="2400" dirty="0"/>
                  <a:t> rather than </a:t>
                </a:r>
                <a:r>
                  <a:rPr lang="en-US" sz="2400" dirty="0">
                    <a:latin typeface="Cambria Math"/>
                  </a:rPr>
                  <a:t>90</a:t>
                </a:r>
                <a:r>
                  <a:rPr lang="en-US" sz="2400" dirty="0"/>
                  <a:t>. We will again solve for </a:t>
                </a:r>
                <a14:m>
                  <m:oMath xmlns:m="http://schemas.openxmlformats.org/officeDocument/2006/math">
                    <m:r>
                      <a:rPr lang="en-US" sz="2400">
                        <a:latin typeface="Cambria Math" panose="02040503050406030204" pitchFamily="18" charset="0"/>
                      </a:rPr>
                      <m:t>𝑥</m:t>
                    </m:r>
                  </m:oMath>
                </a14:m>
                <a:r>
                  <a:rPr lang="en-US" sz="2400" dirty="0"/>
                  <a:t>, which represents the unknown final exam score. We then have the following.</a:t>
                </a:r>
              </a:p>
              <a:p>
                <a:pPr>
                  <a:defRPr sz="2800"/>
                </a:pPr>
                <a:endParaRPr lang="en-US"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1104" r="-444"/>
                </a:stretch>
              </a:blipFill>
            </p:spPr>
            <p:txBody>
              <a:bodyPr/>
              <a:lstStyle/>
              <a:p>
                <a:r>
                  <a:rPr lang="en-US">
                    <a:noFill/>
                  </a:rPr>
                  <a:t> </a:t>
                </a:r>
              </a:p>
            </p:txBody>
          </p:sp>
        </mc:Fallback>
      </mc:AlternateContent>
    </p:spTree>
    <p:extLst>
      <p:ext uri="{BB962C8B-B14F-4D97-AF65-F5344CB8AC3E}">
        <p14:creationId xmlns:p14="http://schemas.microsoft.com/office/powerpoint/2010/main" val="684459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Finding the Median of a Data Set</a:t>
            </a:r>
          </a:p>
        </p:txBody>
      </p:sp>
      <p:sp>
        <p:nvSpPr>
          <p:cNvPr id="3" name="Text Placeholder 2"/>
          <p:cNvSpPr>
            <a:spLocks noGrp="1"/>
          </p:cNvSpPr>
          <p:nvPr>
            <p:ph type="body" sz="quarter" idx="10"/>
          </p:nvPr>
        </p:nvSpPr>
        <p:spPr>
          <a:xfrm>
            <a:off x="457200" y="1082078"/>
            <a:ext cx="8229600" cy="4251922"/>
          </a:xfrm>
        </p:spPr>
        <p:txBody>
          <a:bodyPr>
            <a:normAutofit/>
          </a:bodyPr>
          <a:lstStyle/>
          <a:p>
            <a:pPr marL="514350" indent="-514350">
              <a:buFont typeface="+mj-lt"/>
              <a:buAutoNum type="arabicPeriod"/>
              <a:defRPr sz="2800"/>
            </a:pPr>
            <a:r>
              <a:t>​</a:t>
            </a:r>
            <a:r>
              <a:rPr sz="2800"/>
              <a:t>List the data in ascending (or descending) order, making an ordered array.</a:t>
            </a:r>
          </a:p>
          <a:p>
            <a:pPr marL="514350" indent="-514350">
              <a:buFont typeface="+mj-lt"/>
              <a:buAutoNum type="arabicPeriod" startAt="2"/>
              <a:defRPr sz="2800"/>
            </a:pPr>
            <a:r>
              <a:t>​</a:t>
            </a:r>
            <a:r>
              <a:rPr sz="2800"/>
              <a:t>If the data set contains an ODD number of values, the median is the middle value in the ordered array.</a:t>
            </a:r>
          </a:p>
          <a:p>
            <a:pPr marL="514350" indent="-514350">
              <a:buFont typeface="+mj-lt"/>
              <a:buAutoNum type="arabicPeriod" startAt="3"/>
              <a:defRPr sz="2800"/>
            </a:pPr>
            <a:r>
              <a:t>​</a:t>
            </a:r>
            <a:r>
              <a:rPr sz="2800"/>
              <a:t>If the data set contains an EVEN number of values, the median is the arithmetic mean of the two middle values in the ordered array. Note that this implies that the median may not be a value in the data set.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3.1.5: Finding the Median</a:t>
            </a:r>
          </a:p>
        </p:txBody>
      </p:sp>
      <p:sp>
        <p:nvSpPr>
          <p:cNvPr id="3" name="Text Placeholder 2"/>
          <p:cNvSpPr>
            <a:spLocks noGrp="1"/>
          </p:cNvSpPr>
          <p:nvPr>
            <p:ph type="body" sz="quarter" idx="10"/>
          </p:nvPr>
        </p:nvSpPr>
        <p:spPr/>
        <p:txBody>
          <a:bodyPr>
            <a:normAutofit/>
          </a:bodyPr>
          <a:lstStyle/>
          <a:p>
            <a:r>
              <a:rPr sz="2800"/>
              <a:t>Given the number of absences for two samples of students, find the median for each sample.</a:t>
            </a:r>
          </a:p>
          <a:p>
            <a:pPr marL="514350" indent="-514350">
              <a:buFont typeface="+mj-lt"/>
              <a:buAutoNum type="alphaLcPeriod"/>
              <a:defRPr sz="2800"/>
            </a:pPr>
            <a:r>
              <a:t>​</a:t>
            </a:r>
            <a:r>
              <a:rPr sz="2800">
                <a:latin typeface="Cambria Math"/>
              </a:rPr>
              <a:t>3</a:t>
            </a:r>
            <a:r>
              <a:rPr sz="2800"/>
              <a:t>, </a:t>
            </a:r>
            <a:r>
              <a:rPr sz="2800">
                <a:latin typeface="Cambria Math"/>
              </a:rPr>
              <a:t>4</a:t>
            </a:r>
            <a:r>
              <a:rPr sz="2800"/>
              <a:t>, </a:t>
            </a:r>
            <a:r>
              <a:rPr sz="2800">
                <a:latin typeface="Cambria Math"/>
              </a:rPr>
              <a:t>6</a:t>
            </a:r>
            <a:r>
              <a:rPr sz="2800"/>
              <a:t>, </a:t>
            </a:r>
            <a:r>
              <a:rPr sz="2800">
                <a:latin typeface="Cambria Math"/>
              </a:rPr>
              <a:t>7</a:t>
            </a:r>
            <a:r>
              <a:rPr sz="2800"/>
              <a:t>, </a:t>
            </a:r>
            <a:r>
              <a:rPr sz="2800">
                <a:latin typeface="Cambria Math"/>
              </a:rPr>
              <a:t>2</a:t>
            </a:r>
            <a:r>
              <a:rPr sz="2800"/>
              <a:t>, </a:t>
            </a:r>
            <a:r>
              <a:rPr sz="2800">
                <a:latin typeface="Cambria Math"/>
              </a:rPr>
              <a:t>8</a:t>
            </a:r>
            <a:r>
              <a:rPr sz="2800"/>
              <a:t>, </a:t>
            </a:r>
            <a:r>
              <a:rPr sz="2800">
                <a:latin typeface="Cambria Math"/>
              </a:rPr>
              <a:t>9</a:t>
            </a:r>
          </a:p>
          <a:p>
            <a:pPr marL="514350" indent="-514350">
              <a:buFont typeface="+mj-lt"/>
              <a:buAutoNum type="alphaLcPeriod" startAt="2"/>
              <a:defRPr sz="2800"/>
            </a:pPr>
            <a:r>
              <a:t>​</a:t>
            </a:r>
            <a:r>
              <a:rPr sz="2800">
                <a:latin typeface="Cambria Math"/>
              </a:rPr>
              <a:t>5</a:t>
            </a:r>
            <a:r>
              <a:rPr sz="2800"/>
              <a:t>, </a:t>
            </a:r>
            <a:r>
              <a:rPr sz="2800">
                <a:latin typeface="Cambria Math"/>
              </a:rPr>
              <a:t>7</a:t>
            </a:r>
            <a:r>
              <a:rPr sz="2800"/>
              <a:t>, </a:t>
            </a:r>
            <a:r>
              <a:rPr sz="2800">
                <a:latin typeface="Cambria Math"/>
              </a:rPr>
              <a:t>8</a:t>
            </a:r>
            <a:r>
              <a:rPr sz="2800"/>
              <a:t>, </a:t>
            </a:r>
            <a:r>
              <a:rPr sz="2800">
                <a:latin typeface="Cambria Math"/>
              </a:rPr>
              <a:t>1</a:t>
            </a:r>
            <a:r>
              <a:rPr sz="2800"/>
              <a:t>, </a:t>
            </a:r>
            <a:r>
              <a:rPr sz="2800">
                <a:latin typeface="Cambria Math"/>
              </a:rPr>
              <a:t>4</a:t>
            </a:r>
            <a:r>
              <a:rPr sz="2800"/>
              <a:t>, </a:t>
            </a:r>
            <a:r>
              <a:rPr sz="2800">
                <a:latin typeface="Cambria Math"/>
              </a:rPr>
              <a:t>9</a:t>
            </a:r>
            <a:r>
              <a:rPr sz="2800"/>
              <a:t>, </a:t>
            </a:r>
            <a:r>
              <a:rPr sz="2800">
                <a:latin typeface="Cambria Math"/>
              </a:rPr>
              <a:t>8</a:t>
            </a:r>
            <a:r>
              <a:rPr sz="2800"/>
              <a:t>, </a:t>
            </a:r>
            <a:r>
              <a:rPr sz="2800">
                <a:latin typeface="Cambria Math"/>
              </a:rPr>
              <a:t>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b="1"/>
            </a:pPr>
            <a:r>
              <a:rPr dirty="0"/>
              <a:t>​</a:t>
            </a:r>
            <a:r>
              <a:rPr sz="2800" dirty="0"/>
              <a:t>By Hand:</a:t>
            </a:r>
          </a:p>
          <a:p>
            <a:r>
              <a:rPr dirty="0"/>
              <a:t>​</a:t>
            </a:r>
            <a:r>
              <a:rPr sz="2800" dirty="0"/>
              <a:t>First, put the data in order: </a:t>
            </a:r>
            <a:r>
              <a:rPr sz="2800" dirty="0">
                <a:latin typeface="Cambria Math"/>
              </a:rPr>
              <a:t>2</a:t>
            </a:r>
            <a:r>
              <a:rPr sz="2800" dirty="0"/>
              <a:t>, </a:t>
            </a:r>
            <a:r>
              <a:rPr sz="2800" dirty="0">
                <a:latin typeface="Cambria Math"/>
              </a:rPr>
              <a:t>3</a:t>
            </a:r>
            <a:r>
              <a:rPr sz="2800" dirty="0"/>
              <a:t>, </a:t>
            </a:r>
            <a:r>
              <a:rPr sz="2800" dirty="0">
                <a:latin typeface="Cambria Math"/>
              </a:rPr>
              <a:t>4</a:t>
            </a:r>
            <a:r>
              <a:rPr sz="2800" dirty="0"/>
              <a:t>, </a:t>
            </a:r>
            <a:r>
              <a:rPr sz="2800" dirty="0">
                <a:latin typeface="Cambria Math"/>
              </a:rPr>
              <a:t>6</a:t>
            </a:r>
            <a:r>
              <a:rPr sz="2800" dirty="0"/>
              <a:t>, </a:t>
            </a:r>
            <a:r>
              <a:rPr sz="2800" dirty="0">
                <a:latin typeface="Cambria Math"/>
              </a:rPr>
              <a:t>7</a:t>
            </a:r>
            <a:r>
              <a:rPr sz="2800" dirty="0"/>
              <a:t>, </a:t>
            </a:r>
            <a:r>
              <a:rPr sz="2800" dirty="0">
                <a:latin typeface="Cambria Math"/>
              </a:rPr>
              <a:t>8</a:t>
            </a:r>
            <a:r>
              <a:rPr sz="2800" dirty="0"/>
              <a:t>, </a:t>
            </a:r>
            <a:r>
              <a:rPr sz="2800" dirty="0">
                <a:latin typeface="Cambria Math"/>
              </a:rPr>
              <a:t>9</a:t>
            </a:r>
            <a:r>
              <a:rPr sz="2800" dirty="0"/>
              <a:t>. Since there are an odd number of values, the median is the number in the middle: </a:t>
            </a:r>
            <a:r>
              <a:rPr sz="2800" dirty="0">
                <a:latin typeface="Cambria Math"/>
              </a:rPr>
              <a:t>2</a:t>
            </a:r>
            <a:r>
              <a:rPr sz="2800" dirty="0"/>
              <a:t>, </a:t>
            </a:r>
            <a:r>
              <a:rPr sz="2800" dirty="0">
                <a:latin typeface="Cambria Math"/>
              </a:rPr>
              <a:t>3</a:t>
            </a:r>
            <a:r>
              <a:rPr sz="2800" dirty="0"/>
              <a:t>, </a:t>
            </a:r>
            <a:r>
              <a:rPr sz="2800" dirty="0">
                <a:latin typeface="Cambria Math"/>
              </a:rPr>
              <a:t>4</a:t>
            </a:r>
            <a:r>
              <a:rPr sz="2800" dirty="0"/>
              <a:t>, </a:t>
            </a:r>
            <a:r>
              <a:rPr sz="2800" b="1" dirty="0">
                <a:latin typeface="Cambria Math"/>
              </a:rPr>
              <a:t>6</a:t>
            </a:r>
            <a:r>
              <a:rPr sz="2800" dirty="0"/>
              <a:t>, </a:t>
            </a:r>
            <a:r>
              <a:rPr sz="2800" dirty="0">
                <a:latin typeface="Cambria Math"/>
              </a:rPr>
              <a:t>7</a:t>
            </a:r>
            <a:r>
              <a:rPr sz="2800" dirty="0"/>
              <a:t>, </a:t>
            </a:r>
            <a:r>
              <a:rPr sz="2800" dirty="0">
                <a:latin typeface="Cambria Math"/>
              </a:rPr>
              <a:t>8</a:t>
            </a:r>
            <a:r>
              <a:rPr sz="2800" dirty="0"/>
              <a:t>, </a:t>
            </a:r>
            <a:r>
              <a:rPr sz="2800" dirty="0">
                <a:latin typeface="Cambria Math"/>
              </a:rPr>
              <a:t>9</a:t>
            </a:r>
            <a:r>
              <a:rPr sz="2800" dirty="0"/>
              <a:t>.</a:t>
            </a:r>
          </a:p>
          <a:p>
            <a:r>
              <a:rPr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Begin by going to </a:t>
            </a:r>
            <a:r>
              <a:rPr sz="2800" b="1"/>
              <a:t>STAT &gt; EDIT</a:t>
            </a:r>
            <a:r>
              <a:rPr sz="2800"/>
              <a:t> and entering the data into </a:t>
            </a:r>
            <a:r>
              <a:rPr sz="2800" b="1"/>
              <a:t>L1</a:t>
            </a:r>
            <a:r>
              <a:rPr sz="2800"/>
              <a:t>. Next, go to </a:t>
            </a:r>
            <a:r>
              <a:rPr sz="2800" b="1"/>
              <a:t>STAT &gt; CALC</a:t>
            </a:r>
            <a:r>
              <a:rPr sz="2800"/>
              <a:t> and choose </a:t>
            </a:r>
            <a:r>
              <a:rPr sz="2800" b="1"/>
              <a:t>1-Var Stats</a:t>
            </a:r>
            <a:r>
              <a:rPr sz="2800"/>
              <a:t>. Press </a:t>
            </a:r>
            <a:r>
              <a:rPr sz="2800" b="1"/>
              <a:t>Enter</a:t>
            </a:r>
            <a:r>
              <a:rPr sz="2800"/>
              <a:t> to obtain a list of descriptive statistics. Scroll down to find the median, which will be labeled </a:t>
            </a:r>
            <a:r>
              <a:rPr sz="2800" b="1"/>
              <a:t>Med = 6</a:t>
            </a:r>
            <a:r>
              <a:rPr sz="2800"/>
              <a:t>.</a:t>
            </a:r>
          </a:p>
          <a:p>
            <a: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Sample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566122"/>
              </a:xfrm>
            </p:spPr>
            <p:txBody>
              <a:bodyPr>
                <a:normAutofit/>
              </a:bodyPr>
              <a:lstStyle/>
              <a:p>
                <a:r>
                  <a:rPr sz="2800"/>
                  <a:t>The </a:t>
                </a:r>
                <a:r>
                  <a:rPr sz="2800" b="1"/>
                  <a:t>sample mean</a:t>
                </a:r>
                <a:r>
                  <a:rPr sz="2800"/>
                  <a:t> is the arithmetic mean of a set of sample data, given by</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num>
                        <m:den>
                          <m:r>
                            <a:rPr>
                              <a:latin typeface="Cambria Math" panose="02040503050406030204" pitchFamily="18" charset="0"/>
                            </a:rPr>
                            <m:t>𝑛</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𝑥</m:t>
                              </m:r>
                            </m:e>
                          </m:ba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num>
                        <m:den>
                          <m:r>
                            <a:rPr>
                              <a:latin typeface="Cambria Math" panose="02040503050406030204" pitchFamily="18" charset="0"/>
                            </a:rPr>
                            <m:t>𝑛</m:t>
                          </m:r>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data value and</a:t>
                </a:r>
              </a:p>
              <a:p>
                <a14:m>
                  <m:oMath xmlns:m="http://schemas.openxmlformats.org/officeDocument/2006/math">
                    <m:r>
                      <a:rPr>
                        <a:latin typeface="Cambria Math" panose="02040503050406030204" pitchFamily="18" charset="0"/>
                      </a:rPr>
                      <m:t>𝑛</m:t>
                    </m:r>
                  </m:oMath>
                </a14:m>
                <a:r>
                  <a:rPr sz="2800"/>
                  <a:t> is the number of data values in the sample.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566122"/>
              </a:xfrm>
              <a:blipFill>
                <a:blip r:embed="rId2" cstate="print"/>
                <a:stretch>
                  <a:fillRect l="-1328" t="-1356" b="-4068"/>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pic>
        <p:nvPicPr>
          <p:cNvPr id="5" name="Content Placeholder 4">
            <a:extLst>
              <a:ext uri="{FF2B5EF4-FFF2-40B4-BE49-F238E27FC236}">
                <a16:creationId xmlns:a16="http://schemas.microsoft.com/office/drawing/2014/main" id="{E5909710-1F3E-4110-8075-31564945542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sp>
        <p:nvSpPr>
          <p:cNvPr id="3" name="Text Placeholder 2"/>
          <p:cNvSpPr>
            <a:spLocks noGrp="1"/>
          </p:cNvSpPr>
          <p:nvPr>
            <p:ph type="body" sz="quarter" idx="10"/>
          </p:nvPr>
        </p:nvSpPr>
        <p:spPr/>
        <p:txBody>
          <a:bodyPr>
            <a:normAutofit/>
          </a:bodyPr>
          <a:lstStyle/>
          <a:p>
            <a:r>
              <a:t>​</a:t>
            </a:r>
            <a:r>
              <a:rPr sz="2800"/>
              <a:t>Hence the median number of absences for the sample is </a:t>
            </a:r>
            <a:r>
              <a:rPr sz="2800">
                <a:latin typeface="Cambria Math"/>
              </a:rPr>
              <a:t>6</a:t>
            </a:r>
            <a:r>
              <a:rPr sz="280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b="1"/>
                </a:pPr>
                <a:r>
                  <a:rPr dirty="0"/>
                  <a:t>​</a:t>
                </a:r>
                <a:r>
                  <a:rPr sz="2800" dirty="0"/>
                  <a:t>By Hand:</a:t>
                </a:r>
              </a:p>
              <a:p>
                <a:r>
                  <a:rPr dirty="0"/>
                  <a:t>​</a:t>
                </a:r>
                <a:r>
                  <a:rPr sz="2800" dirty="0"/>
                  <a:t>First, put the data in order: </a:t>
                </a:r>
                <a:r>
                  <a:rPr sz="2800" dirty="0">
                    <a:latin typeface="Cambria Math"/>
                  </a:rPr>
                  <a:t>1</a:t>
                </a:r>
                <a:r>
                  <a:rPr sz="2800" dirty="0"/>
                  <a:t>, </a:t>
                </a:r>
                <a:r>
                  <a:rPr sz="2800" dirty="0">
                    <a:latin typeface="Cambria Math"/>
                  </a:rPr>
                  <a:t>4</a:t>
                </a:r>
                <a:r>
                  <a:rPr sz="2800" dirty="0"/>
                  <a:t>, </a:t>
                </a:r>
                <a:r>
                  <a:rPr sz="2800" dirty="0">
                    <a:latin typeface="Cambria Math"/>
                  </a:rPr>
                  <a:t>5</a:t>
                </a:r>
                <a:r>
                  <a:rPr sz="2800" dirty="0"/>
                  <a:t>, </a:t>
                </a:r>
                <a:r>
                  <a:rPr sz="2800" dirty="0">
                    <a:latin typeface="Cambria Math"/>
                  </a:rPr>
                  <a:t>7</a:t>
                </a:r>
                <a:r>
                  <a:rPr sz="2800" dirty="0"/>
                  <a:t>, </a:t>
                </a:r>
                <a:r>
                  <a:rPr sz="2800" dirty="0">
                    <a:latin typeface="Cambria Math"/>
                  </a:rPr>
                  <a:t>8</a:t>
                </a:r>
                <a:r>
                  <a:rPr sz="2800" dirty="0"/>
                  <a:t>, </a:t>
                </a:r>
                <a:r>
                  <a:rPr sz="2800" dirty="0">
                    <a:latin typeface="Cambria Math"/>
                  </a:rPr>
                  <a:t>8</a:t>
                </a:r>
                <a:r>
                  <a:rPr sz="2800" dirty="0"/>
                  <a:t>, </a:t>
                </a:r>
                <a:r>
                  <a:rPr sz="2800" dirty="0">
                    <a:latin typeface="Cambria Math"/>
                  </a:rPr>
                  <a:t>9</a:t>
                </a:r>
                <a:r>
                  <a:rPr sz="2800" dirty="0"/>
                  <a:t>, </a:t>
                </a:r>
                <a:r>
                  <a:rPr sz="2800" dirty="0">
                    <a:latin typeface="Cambria Math"/>
                  </a:rPr>
                  <a:t>9</a:t>
                </a:r>
                <a:r>
                  <a:rPr sz="2800" dirty="0"/>
                  <a:t>. Since there are an even number of values, the median is the mean of the two numbers in the middle.</a:t>
                </a:r>
              </a:p>
              <a:p>
                <a:pPr algn="ctr"/>
                <a:r>
                  <a:rPr dirty="0"/>
                  <a:t>​</a:t>
                </a:r>
                <a:r>
                  <a:rPr sz="2800" dirty="0">
                    <a:latin typeface="Cambria Math"/>
                  </a:rPr>
                  <a:t>1</a:t>
                </a:r>
                <a:r>
                  <a:rPr sz="2800" dirty="0"/>
                  <a:t>, </a:t>
                </a:r>
                <a:r>
                  <a:rPr sz="2800" dirty="0">
                    <a:latin typeface="Cambria Math"/>
                  </a:rPr>
                  <a:t>4</a:t>
                </a:r>
                <a:r>
                  <a:rPr sz="2800" dirty="0"/>
                  <a:t>, </a:t>
                </a:r>
                <a:r>
                  <a:rPr sz="2800" dirty="0">
                    <a:latin typeface="Cambria Math"/>
                  </a:rPr>
                  <a:t>5</a:t>
                </a:r>
                <a:r>
                  <a:rPr sz="2800" dirty="0"/>
                  <a:t>, </a:t>
                </a:r>
                <a:r>
                  <a:rPr sz="2800" b="1" dirty="0">
                    <a:latin typeface="Cambria Math"/>
                  </a:rPr>
                  <a:t>7</a:t>
                </a:r>
                <a:r>
                  <a:rPr sz="2800" dirty="0"/>
                  <a:t>, </a:t>
                </a:r>
                <a:r>
                  <a:rPr sz="2800" b="1" dirty="0">
                    <a:latin typeface="Cambria Math"/>
                  </a:rPr>
                  <a:t>8</a:t>
                </a:r>
                <a:r>
                  <a:rPr sz="2800" dirty="0"/>
                  <a:t>, </a:t>
                </a:r>
                <a:r>
                  <a:rPr sz="2800" dirty="0">
                    <a:latin typeface="Cambria Math"/>
                  </a:rPr>
                  <a:t>8</a:t>
                </a:r>
                <a:r>
                  <a:rPr sz="2800" dirty="0"/>
                  <a:t>, </a:t>
                </a:r>
                <a:r>
                  <a:rPr sz="2800" dirty="0">
                    <a:latin typeface="Cambria Math"/>
                  </a:rPr>
                  <a:t>9</a:t>
                </a:r>
                <a:r>
                  <a:rPr sz="2800" dirty="0"/>
                  <a:t>, </a:t>
                </a:r>
                <a:r>
                  <a:rPr sz="2800" dirty="0">
                    <a:latin typeface="Cambria Math"/>
                  </a:rPr>
                  <a:t>9</a:t>
                </a:r>
              </a:p>
              <a:p>
                <a:pPr algn="ctr">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7+8</m:t>
                        </m:r>
                      </m:num>
                      <m:den>
                        <m:r>
                          <a:rPr>
                            <a:latin typeface="Cambria Math" panose="02040503050406030204" pitchFamily="18" charset="0"/>
                          </a:rPr>
                          <m:t>2</m:t>
                        </m:r>
                      </m:den>
                    </m:f>
                    <m:r>
                      <a:rPr>
                        <a:latin typeface="Cambria Math" panose="02040503050406030204" pitchFamily="18" charset="0"/>
                      </a:rPr>
                      <m:t>=7.5</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The calculator steps are the same as given in part a. Note that the calculator performs the division for us when necessary. The calculator output for </a:t>
                </a:r>
                <a:r>
                  <a:rPr sz="2800" b="1"/>
                  <a:t>1-Var Stats</a:t>
                </a:r>
                <a:r>
                  <a:rPr sz="2800"/>
                  <a:t> is shown in the margin and gives </a:t>
                </a:r>
                <a14:m>
                  <m:oMath xmlns:m="http://schemas.openxmlformats.org/officeDocument/2006/math">
                    <m:r>
                      <m:rPr>
                        <m:sty m:val="p"/>
                      </m:rPr>
                      <a:rPr>
                        <a:latin typeface="Cambria Math" panose="02040503050406030204" pitchFamily="18" charset="0"/>
                      </a:rPr>
                      <m:t>Med</m:t>
                    </m:r>
                    <m:r>
                      <a:rPr>
                        <a:latin typeface="Cambria Math" panose="02040503050406030204" pitchFamily="18" charset="0"/>
                      </a:rPr>
                      <m:t>=7.5</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pic>
        <p:nvPicPr>
          <p:cNvPr id="5" name="Content Placeholder 4">
            <a:extLst>
              <a:ext uri="{FF2B5EF4-FFF2-40B4-BE49-F238E27FC236}">
                <a16:creationId xmlns:a16="http://schemas.microsoft.com/office/drawing/2014/main" id="{B9AFE1FF-5BA2-484E-A1E3-E98FA3935B3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3.1.5: Finding the Median (cont.)</a:t>
            </a:r>
          </a:p>
        </p:txBody>
      </p:sp>
      <p:sp>
        <p:nvSpPr>
          <p:cNvPr id="3" name="Text Placeholder 2"/>
          <p:cNvSpPr>
            <a:spLocks noGrp="1"/>
          </p:cNvSpPr>
          <p:nvPr>
            <p:ph type="body" sz="quarter" idx="10"/>
          </p:nvPr>
        </p:nvSpPr>
        <p:spPr/>
        <p:txBody>
          <a:bodyPr>
            <a:normAutofit/>
          </a:bodyPr>
          <a:lstStyle/>
          <a:p>
            <a:r>
              <a:t>​</a:t>
            </a:r>
            <a:r>
              <a:rPr sz="2800"/>
              <a:t>Hence the median number of absences for the sample is </a:t>
            </a:r>
            <a:r>
              <a:rPr sz="2800">
                <a:latin typeface="Cambria Math"/>
              </a:rPr>
              <a:t>7.5</a:t>
            </a:r>
            <a:r>
              <a:rPr sz="280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3.1.6: Finding the Mode</a:t>
            </a:r>
          </a:p>
        </p:txBody>
      </p:sp>
      <p:sp>
        <p:nvSpPr>
          <p:cNvPr id="3" name="Text Placeholder 2"/>
          <p:cNvSpPr>
            <a:spLocks noGrp="1"/>
          </p:cNvSpPr>
          <p:nvPr>
            <p:ph type="body" sz="quarter" idx="10"/>
          </p:nvPr>
        </p:nvSpPr>
        <p:spPr/>
        <p:txBody>
          <a:bodyPr>
            <a:normAutofit/>
          </a:bodyPr>
          <a:lstStyle/>
          <a:p>
            <a:r>
              <a:rPr sz="2800"/>
              <a:t>Given the number of phone calls received each hour during business hours for four different companies, find the mode of each, and state if the data set is unimodal, bimodal, multimodal, or no mode.</a:t>
            </a:r>
          </a:p>
          <a:p>
            <a:pPr marL="514350" indent="-514350">
              <a:buFont typeface="+mj-lt"/>
              <a:buAutoNum type="alphaLcPeriod"/>
              <a:defRPr sz="2800"/>
            </a:pPr>
            <a:r>
              <a:t>​</a:t>
            </a:r>
            <a:r>
              <a:rPr sz="2800">
                <a:latin typeface="Cambria Math"/>
              </a:rPr>
              <a:t>6</a:t>
            </a:r>
            <a:r>
              <a:rPr sz="2800"/>
              <a:t>, </a:t>
            </a:r>
            <a:r>
              <a:rPr sz="2800">
                <a:latin typeface="Cambria Math"/>
              </a:rPr>
              <a:t>4</a:t>
            </a:r>
            <a:r>
              <a:rPr sz="2800"/>
              <a:t>, </a:t>
            </a:r>
            <a:r>
              <a:rPr sz="2800">
                <a:latin typeface="Cambria Math"/>
              </a:rPr>
              <a:t>6</a:t>
            </a:r>
            <a:r>
              <a:rPr sz="2800"/>
              <a:t>, </a:t>
            </a:r>
            <a:r>
              <a:rPr sz="2800">
                <a:latin typeface="Cambria Math"/>
              </a:rPr>
              <a:t>1</a:t>
            </a:r>
            <a:r>
              <a:rPr sz="2800"/>
              <a:t>, </a:t>
            </a:r>
            <a:r>
              <a:rPr sz="2800">
                <a:latin typeface="Cambria Math"/>
              </a:rPr>
              <a:t>7</a:t>
            </a:r>
            <a:r>
              <a:rPr sz="2800"/>
              <a:t>, </a:t>
            </a:r>
            <a:r>
              <a:rPr sz="2800">
                <a:latin typeface="Cambria Math"/>
              </a:rPr>
              <a:t>8</a:t>
            </a:r>
            <a:r>
              <a:rPr sz="2800"/>
              <a:t>, </a:t>
            </a:r>
            <a:r>
              <a:rPr sz="2800">
                <a:latin typeface="Cambria Math"/>
              </a:rPr>
              <a:t>7</a:t>
            </a:r>
            <a:r>
              <a:rPr sz="2800"/>
              <a:t>, </a:t>
            </a:r>
            <a:r>
              <a:rPr sz="2800">
                <a:latin typeface="Cambria Math"/>
              </a:rPr>
              <a:t>2</a:t>
            </a:r>
            <a:r>
              <a:rPr sz="2800"/>
              <a:t>, </a:t>
            </a:r>
            <a:r>
              <a:rPr sz="2800">
                <a:latin typeface="Cambria Math"/>
              </a:rPr>
              <a:t>5</a:t>
            </a:r>
            <a:r>
              <a:rPr sz="2800"/>
              <a:t>, </a:t>
            </a:r>
            <a:r>
              <a:rPr sz="2800">
                <a:latin typeface="Cambria Math"/>
              </a:rPr>
              <a:t>7</a:t>
            </a:r>
          </a:p>
          <a:p>
            <a:pPr marL="514350" indent="-514350">
              <a:buFont typeface="+mj-lt"/>
              <a:buAutoNum type="alphaLcPeriod" startAt="2"/>
              <a:defRPr sz="2800"/>
            </a:pPr>
            <a:r>
              <a:t>​</a:t>
            </a:r>
            <a:r>
              <a:rPr sz="2800">
                <a:latin typeface="Cambria Math"/>
              </a:rPr>
              <a:t>3</a:t>
            </a:r>
            <a:r>
              <a:rPr sz="2800"/>
              <a:t>, </a:t>
            </a:r>
            <a:r>
              <a:rPr sz="2800">
                <a:latin typeface="Cambria Math"/>
              </a:rPr>
              <a:t>4</a:t>
            </a:r>
            <a:r>
              <a:rPr sz="2800"/>
              <a:t>, </a:t>
            </a:r>
            <a:r>
              <a:rPr sz="2800">
                <a:latin typeface="Cambria Math"/>
              </a:rPr>
              <a:t>7</a:t>
            </a:r>
            <a:r>
              <a:rPr sz="2800"/>
              <a:t>, </a:t>
            </a:r>
            <a:r>
              <a:rPr sz="2800">
                <a:latin typeface="Cambria Math"/>
              </a:rPr>
              <a:t>8</a:t>
            </a:r>
            <a:r>
              <a:rPr sz="2800"/>
              <a:t>, </a:t>
            </a:r>
            <a:r>
              <a:rPr sz="2800">
                <a:latin typeface="Cambria Math"/>
              </a:rPr>
              <a:t>1</a:t>
            </a:r>
            <a:r>
              <a:rPr sz="2800"/>
              <a:t>, </a:t>
            </a:r>
            <a:r>
              <a:rPr sz="2800">
                <a:latin typeface="Cambria Math"/>
              </a:rPr>
              <a:t>6</a:t>
            </a:r>
            <a:r>
              <a:rPr sz="2800"/>
              <a:t>, </a:t>
            </a:r>
            <a:r>
              <a:rPr sz="2800">
                <a:latin typeface="Cambria Math"/>
              </a:rPr>
              <a:t>9</a:t>
            </a:r>
          </a:p>
          <a:p>
            <a:pPr marL="514350" indent="-514350">
              <a:buFont typeface="+mj-lt"/>
              <a:buAutoNum type="alphaLcPeriod" startAt="3"/>
              <a:defRPr sz="2800"/>
            </a:pPr>
            <a:r>
              <a:t>​</a:t>
            </a:r>
            <a:r>
              <a:rPr sz="2800">
                <a:latin typeface="Cambria Math"/>
              </a:rPr>
              <a:t>2</a:t>
            </a:r>
            <a:r>
              <a:rPr sz="2800"/>
              <a:t>, </a:t>
            </a:r>
            <a:r>
              <a:rPr sz="2800">
                <a:latin typeface="Cambria Math"/>
              </a:rPr>
              <a:t>5</a:t>
            </a:r>
            <a:r>
              <a:rPr sz="2800"/>
              <a:t>, </a:t>
            </a:r>
            <a:r>
              <a:rPr sz="2800">
                <a:latin typeface="Cambria Math"/>
              </a:rPr>
              <a:t>7</a:t>
            </a:r>
            <a:r>
              <a:rPr sz="2800"/>
              <a:t>, </a:t>
            </a:r>
            <a:r>
              <a:rPr sz="2800">
                <a:latin typeface="Cambria Math"/>
              </a:rPr>
              <a:t>2</a:t>
            </a:r>
            <a:r>
              <a:rPr sz="2800"/>
              <a:t>, </a:t>
            </a:r>
            <a:r>
              <a:rPr sz="2800">
                <a:latin typeface="Cambria Math"/>
              </a:rPr>
              <a:t>8</a:t>
            </a:r>
            <a:r>
              <a:rPr sz="2800"/>
              <a:t>, </a:t>
            </a:r>
            <a:r>
              <a:rPr sz="2800">
                <a:latin typeface="Cambria Math"/>
              </a:rPr>
              <a:t>7</a:t>
            </a:r>
            <a:r>
              <a:rPr sz="2800"/>
              <a:t>, </a:t>
            </a:r>
            <a:r>
              <a:rPr sz="2800">
                <a:latin typeface="Cambria Math"/>
              </a:rPr>
              <a:t>9</a:t>
            </a:r>
            <a:r>
              <a:rPr sz="2800"/>
              <a:t>, </a:t>
            </a:r>
            <a:r>
              <a:rPr sz="2800">
                <a:latin typeface="Cambria Math"/>
              </a:rPr>
              <a:t>3</a:t>
            </a:r>
          </a:p>
          <a:p>
            <a:pPr marL="514350" indent="-514350">
              <a:buFont typeface="+mj-lt"/>
              <a:buAutoNum type="alphaLcPeriod" startAt="4"/>
              <a:defRPr sz="2800"/>
            </a:pPr>
            <a:r>
              <a:t>​</a:t>
            </a:r>
            <a:r>
              <a:rPr sz="2800">
                <a:latin typeface="Cambria Math"/>
              </a:rPr>
              <a:t>2</a:t>
            </a:r>
            <a:r>
              <a:rPr sz="2800"/>
              <a:t>, </a:t>
            </a:r>
            <a:r>
              <a:rPr sz="2800">
                <a:latin typeface="Cambria Math"/>
              </a:rPr>
              <a:t>2</a:t>
            </a:r>
            <a:r>
              <a:rPr sz="2800"/>
              <a:t>, </a:t>
            </a:r>
            <a:r>
              <a:rPr sz="2800">
                <a:latin typeface="Cambria Math"/>
              </a:rPr>
              <a:t>3</a:t>
            </a:r>
            <a:r>
              <a:rPr sz="2800"/>
              <a:t>, </a:t>
            </a:r>
            <a:r>
              <a:rPr sz="2800">
                <a:latin typeface="Cambria Math"/>
              </a:rPr>
              <a:t>3</a:t>
            </a:r>
            <a:r>
              <a:rPr sz="2800"/>
              <a:t>, </a:t>
            </a:r>
            <a:r>
              <a:rPr sz="2800">
                <a:latin typeface="Cambria Math"/>
              </a:rPr>
              <a:t>4</a:t>
            </a:r>
            <a:r>
              <a:rPr sz="2800"/>
              <a:t>, </a:t>
            </a:r>
            <a:r>
              <a:rPr sz="2800">
                <a:latin typeface="Cambria Math"/>
              </a:rPr>
              <a:t>4</a:t>
            </a:r>
            <a:r>
              <a:rPr sz="2800"/>
              <a:t>, </a:t>
            </a:r>
            <a:r>
              <a:rPr sz="2800">
                <a:latin typeface="Cambria Math"/>
              </a:rPr>
              <a:t>5</a:t>
            </a:r>
            <a:r>
              <a:rPr sz="2800"/>
              <a:t>, </a:t>
            </a:r>
            <a:r>
              <a:rPr sz="2800">
                <a:latin typeface="Cambria Math"/>
              </a:rPr>
              <a:t>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3.1.6: Finding the Mode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To make it easier to see which value(s) occur most often, begin by putting the data in numerical order. The ordered data set is: </a:t>
            </a:r>
            <a:r>
              <a:rPr sz="2800">
                <a:latin typeface="Cambria Math"/>
              </a:rPr>
              <a:t>1</a:t>
            </a:r>
            <a:r>
              <a:rPr sz="2800"/>
              <a:t>, </a:t>
            </a:r>
            <a:r>
              <a:rPr sz="2800">
                <a:latin typeface="Cambria Math"/>
              </a:rPr>
              <a:t>2</a:t>
            </a:r>
            <a:r>
              <a:rPr sz="2800"/>
              <a:t>, </a:t>
            </a:r>
            <a:r>
              <a:rPr sz="2800">
                <a:latin typeface="Cambria Math"/>
              </a:rPr>
              <a:t>4</a:t>
            </a:r>
            <a:r>
              <a:rPr sz="2800"/>
              <a:t>, </a:t>
            </a:r>
            <a:r>
              <a:rPr sz="2800">
                <a:latin typeface="Cambria Math"/>
              </a:rPr>
              <a:t>5</a:t>
            </a:r>
            <a:r>
              <a:rPr sz="2800"/>
              <a:t>, </a:t>
            </a:r>
            <a:r>
              <a:rPr sz="2800">
                <a:latin typeface="Cambria Math"/>
              </a:rPr>
              <a:t>6</a:t>
            </a:r>
            <a:r>
              <a:rPr sz="2800"/>
              <a:t>, </a:t>
            </a:r>
            <a:r>
              <a:rPr sz="2800">
                <a:latin typeface="Cambria Math"/>
              </a:rPr>
              <a:t>6</a:t>
            </a:r>
            <a:r>
              <a:rPr sz="2800"/>
              <a:t>, </a:t>
            </a:r>
            <a:r>
              <a:rPr sz="2800">
                <a:latin typeface="Cambria Math"/>
              </a:rPr>
              <a:t>7</a:t>
            </a:r>
            <a:r>
              <a:rPr sz="2800"/>
              <a:t>, </a:t>
            </a:r>
            <a:r>
              <a:rPr sz="2800">
                <a:latin typeface="Cambria Math"/>
              </a:rPr>
              <a:t>7</a:t>
            </a:r>
            <a:r>
              <a:rPr sz="2800"/>
              <a:t>, </a:t>
            </a:r>
            <a:r>
              <a:rPr sz="2800">
                <a:latin typeface="Cambria Math"/>
              </a:rPr>
              <a:t>7</a:t>
            </a:r>
            <a:r>
              <a:rPr sz="2800"/>
              <a:t>, </a:t>
            </a:r>
            <a:r>
              <a:rPr sz="2800">
                <a:latin typeface="Cambria Math"/>
              </a:rPr>
              <a:t>8</a:t>
            </a:r>
            <a:r>
              <a:rPr sz="2800"/>
              <a:t>. The number </a:t>
            </a:r>
            <a:r>
              <a:rPr sz="2800">
                <a:latin typeface="Cambria Math"/>
              </a:rPr>
              <a:t>7</a:t>
            </a:r>
            <a:r>
              <a:rPr sz="2800"/>
              <a:t> occurs more than any other value, so the mode is </a:t>
            </a:r>
            <a:r>
              <a:rPr sz="2800">
                <a:latin typeface="Cambria Math"/>
              </a:rPr>
              <a:t>7</a:t>
            </a:r>
            <a:r>
              <a:rPr sz="2800"/>
              <a:t>. This data set is unimodal.</a:t>
            </a:r>
          </a:p>
          <a:p>
            <a:pPr marL="514350" indent="-514350">
              <a:buFont typeface="+mj-lt"/>
              <a:buAutoNum type="alphaLcPeriod" startAt="2"/>
              <a:defRPr sz="2800"/>
            </a:pPr>
            <a:r>
              <a:t>​</a:t>
            </a:r>
            <a:r>
              <a:rPr sz="2800"/>
              <a:t>Begin by sorting the data as follows: </a:t>
            </a:r>
            <a:r>
              <a:rPr sz="2800">
                <a:latin typeface="Cambria Math"/>
              </a:rPr>
              <a:t>1</a:t>
            </a:r>
            <a:r>
              <a:rPr sz="2800"/>
              <a:t>, </a:t>
            </a:r>
            <a:r>
              <a:rPr sz="2800">
                <a:latin typeface="Cambria Math"/>
              </a:rPr>
              <a:t>3</a:t>
            </a:r>
            <a:r>
              <a:rPr sz="2800"/>
              <a:t>, </a:t>
            </a:r>
            <a:r>
              <a:rPr sz="2800">
                <a:latin typeface="Cambria Math"/>
              </a:rPr>
              <a:t>4</a:t>
            </a:r>
            <a:r>
              <a:rPr sz="2800"/>
              <a:t>, </a:t>
            </a:r>
            <a:r>
              <a:rPr sz="2800">
                <a:latin typeface="Cambria Math"/>
              </a:rPr>
              <a:t>6</a:t>
            </a:r>
            <a:r>
              <a:rPr sz="2800"/>
              <a:t>, </a:t>
            </a:r>
            <a:r>
              <a:rPr sz="2800">
                <a:latin typeface="Cambria Math"/>
              </a:rPr>
              <a:t>7</a:t>
            </a:r>
            <a:r>
              <a:rPr sz="2800"/>
              <a:t>, </a:t>
            </a:r>
            <a:r>
              <a:rPr sz="2800">
                <a:latin typeface="Cambria Math"/>
              </a:rPr>
              <a:t>8</a:t>
            </a:r>
            <a:r>
              <a:rPr sz="2800"/>
              <a:t>, </a:t>
            </a:r>
            <a:r>
              <a:rPr sz="2800">
                <a:latin typeface="Cambria Math"/>
              </a:rPr>
              <a:t>9</a:t>
            </a:r>
            <a:r>
              <a:rPr sz="2800"/>
              <a:t>. The values all occur only once, so there is no mode.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3.1.6: Finding the Mode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As before, sort the data: </a:t>
            </a:r>
            <a:r>
              <a:rPr sz="2800">
                <a:latin typeface="Cambria Math"/>
              </a:rPr>
              <a:t>2</a:t>
            </a:r>
            <a:r>
              <a:rPr sz="2800"/>
              <a:t>, </a:t>
            </a:r>
            <a:r>
              <a:rPr sz="2800">
                <a:latin typeface="Cambria Math"/>
              </a:rPr>
              <a:t>2</a:t>
            </a:r>
            <a:r>
              <a:rPr sz="2800"/>
              <a:t>, </a:t>
            </a:r>
            <a:r>
              <a:rPr sz="2800">
                <a:latin typeface="Cambria Math"/>
              </a:rPr>
              <a:t>3</a:t>
            </a:r>
            <a:r>
              <a:rPr sz="2800"/>
              <a:t>, </a:t>
            </a:r>
            <a:r>
              <a:rPr sz="2800">
                <a:latin typeface="Cambria Math"/>
              </a:rPr>
              <a:t>5</a:t>
            </a:r>
            <a:r>
              <a:rPr sz="2800"/>
              <a:t>, </a:t>
            </a:r>
            <a:r>
              <a:rPr sz="2800">
                <a:latin typeface="Cambria Math"/>
              </a:rPr>
              <a:t>7</a:t>
            </a:r>
            <a:r>
              <a:rPr sz="2800"/>
              <a:t>, </a:t>
            </a:r>
            <a:r>
              <a:rPr sz="2800">
                <a:latin typeface="Cambria Math"/>
              </a:rPr>
              <a:t>7</a:t>
            </a:r>
            <a:r>
              <a:rPr sz="2800"/>
              <a:t>, </a:t>
            </a:r>
            <a:r>
              <a:rPr sz="2800">
                <a:latin typeface="Cambria Math"/>
              </a:rPr>
              <a:t>8</a:t>
            </a:r>
            <a:r>
              <a:rPr sz="2800"/>
              <a:t>, </a:t>
            </a:r>
            <a:r>
              <a:rPr sz="2800">
                <a:latin typeface="Cambria Math"/>
              </a:rPr>
              <a:t>9</a:t>
            </a:r>
            <a:r>
              <a:rPr sz="2800"/>
              <a:t>. The values </a:t>
            </a:r>
            <a:r>
              <a:rPr sz="2800">
                <a:latin typeface="Cambria Math"/>
              </a:rPr>
              <a:t>2</a:t>
            </a:r>
            <a:r>
              <a:rPr sz="2800"/>
              <a:t> and </a:t>
            </a:r>
            <a:r>
              <a:rPr sz="2800">
                <a:latin typeface="Cambria Math"/>
              </a:rPr>
              <a:t>7</a:t>
            </a:r>
            <a:r>
              <a:rPr sz="2800"/>
              <a:t> both occur twice, which is more frequently than the other values; thus they are both modes. This data set is bimodal.</a:t>
            </a:r>
          </a:p>
          <a:p>
            <a:pPr marL="514350" indent="-514350">
              <a:buFont typeface="+mj-lt"/>
              <a:buAutoNum type="alphaLcPeriod" startAt="4"/>
              <a:defRPr sz="2800"/>
            </a:pPr>
            <a:r>
              <a:t>​</a:t>
            </a:r>
            <a:r>
              <a:rPr sz="2800"/>
              <a:t>Note that this data set is already sorted for us. All of the data values occur the same number of times, so there is no mode.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Note that, although some statistical software packages will identify the mode of a data set, the mode is not one of the descriptive statistics listed by a TI-83/84 Plus calculator.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𝒙</m:t>
                        </m:r>
                      </m:e>
                    </m:bar>
                  </m:oMath>
                </a14:m>
                <a:r>
                  <a:rPr sz="2800" dirty="0"/>
                  <a:t>: sample mean; read as " </a:t>
                </a:r>
                <a14:m>
                  <m:oMath xmlns:m="http://schemas.openxmlformats.org/officeDocument/2006/math">
                    <m:r>
                      <a:rPr>
                        <a:latin typeface="Cambria Math" panose="02040503050406030204" pitchFamily="18" charset="0"/>
                      </a:rPr>
                      <m:t>𝑥</m:t>
                    </m:r>
                  </m:oMath>
                </a14:m>
                <a:r>
                  <a:rPr sz="2800" dirty="0"/>
                  <a:t>-bar"</a:t>
                </a:r>
              </a:p>
              <a:p>
                <a14:m>
                  <m:oMath xmlns:m="http://schemas.openxmlformats.org/officeDocument/2006/math">
                    <m:r>
                      <a:rPr b="1" i="1">
                        <a:latin typeface="Cambria Math" panose="02040503050406030204" pitchFamily="18" charset="0"/>
                      </a:rPr>
                      <m:t>𝝁</m:t>
                    </m:r>
                  </m:oMath>
                </a14:m>
                <a:r>
                  <a:rPr sz="2800" dirty="0"/>
                  <a:t> (Greek letter mu): population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cstate="print"/>
                <a:stretch>
                  <a:fillRect t="-4211" b="-5263"/>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3.1.7: Calculating Measures of Center—Mean, Median, and Mode</a:t>
            </a:r>
          </a:p>
        </p:txBody>
      </p:sp>
      <p:sp>
        <p:nvSpPr>
          <p:cNvPr id="3" name="Text Placeholder 2"/>
          <p:cNvSpPr>
            <a:spLocks noGrp="1"/>
          </p:cNvSpPr>
          <p:nvPr>
            <p:ph type="body" sz="quarter" idx="10"/>
          </p:nvPr>
        </p:nvSpPr>
        <p:spPr/>
        <p:txBody>
          <a:bodyPr>
            <a:normAutofit/>
          </a:bodyPr>
          <a:lstStyle/>
          <a:p>
            <a:r>
              <a:rPr sz="2800"/>
              <a:t>Given the recent economy and increasing life expectancy, many people choose to take on another job after retiring from one. Below is a sample of ages at which people truly retired; that is, they stopped working for pay.</a:t>
            </a:r>
          </a:p>
          <a:p>
            <a:pPr algn="ctr"/>
            <a:r>
              <a:rPr sz="2800">
                <a:latin typeface="Cambria Math"/>
              </a:rPr>
              <a:t>84</a:t>
            </a:r>
            <a:r>
              <a:rPr sz="2800"/>
              <a:t>, </a:t>
            </a:r>
            <a:r>
              <a:rPr sz="2800">
                <a:latin typeface="Cambria Math"/>
              </a:rPr>
              <a:t>80</a:t>
            </a:r>
            <a:r>
              <a:rPr sz="2800"/>
              <a:t>, </a:t>
            </a:r>
            <a:r>
              <a:rPr sz="2800">
                <a:latin typeface="Cambria Math"/>
              </a:rPr>
              <a:t>82</a:t>
            </a:r>
            <a:r>
              <a:rPr sz="2800"/>
              <a:t>, </a:t>
            </a:r>
            <a:r>
              <a:rPr sz="2800">
                <a:latin typeface="Cambria Math"/>
              </a:rPr>
              <a:t>77</a:t>
            </a:r>
            <a:r>
              <a:rPr sz="2800"/>
              <a:t>, </a:t>
            </a:r>
            <a:r>
              <a:rPr sz="2800">
                <a:latin typeface="Cambria Math"/>
              </a:rPr>
              <a:t>78</a:t>
            </a:r>
            <a:r>
              <a:rPr sz="2800"/>
              <a:t>, </a:t>
            </a:r>
            <a:r>
              <a:rPr sz="2800">
                <a:latin typeface="Cambria Math"/>
              </a:rPr>
              <a:t>80</a:t>
            </a:r>
            <a:r>
              <a:rPr sz="2800"/>
              <a:t>, </a:t>
            </a:r>
            <a:r>
              <a:rPr sz="2800">
                <a:latin typeface="Cambria Math"/>
              </a:rPr>
              <a:t>79</a:t>
            </a:r>
            <a:r>
              <a:rPr sz="2800"/>
              <a:t>, </a:t>
            </a:r>
            <a:r>
              <a:rPr sz="2800">
                <a:latin typeface="Cambria Math"/>
              </a:rPr>
              <a:t>42</a:t>
            </a:r>
          </a:p>
          <a:p>
            <a:pPr marL="514350" indent="-514350">
              <a:buFont typeface="+mj-lt"/>
              <a:buAutoNum type="alphaLcPeriod"/>
              <a:defRPr sz="2800"/>
            </a:pPr>
            <a:r>
              <a:t>​</a:t>
            </a:r>
            <a:r>
              <a:rPr sz="2800"/>
              <a:t>Calculate the mean, median, and mode of the data.</a:t>
            </a:r>
          </a:p>
          <a:p>
            <a:pPr marL="514350" indent="-514350">
              <a:buFont typeface="+mj-lt"/>
              <a:buAutoNum type="alphaLcPeriod" startAt="2"/>
              <a:defRPr sz="2800"/>
            </a:pPr>
            <a:r>
              <a:t>​</a:t>
            </a:r>
            <a:r>
              <a:rPr sz="2800"/>
              <a:t>Plot the mean, median, and mode using a dot plot. Compare these measures of center to the outlier value of </a:t>
            </a:r>
            <a:r>
              <a:rPr sz="2800">
                <a:latin typeface="Cambria Math"/>
              </a:rPr>
              <a:t>42</a:t>
            </a:r>
            <a:r>
              <a:rPr sz="280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3.1.7: Calculating Measures of Center—Mean, Median, and Mode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b="1"/>
                </a:pPr>
                <a:r>
                  <a:t>​</a:t>
                </a:r>
                <a:r>
                  <a:rPr sz="2800"/>
                  <a:t>By Hand:</a:t>
                </a:r>
              </a:p>
              <a:p>
                <a:r>
                  <a:t>​</a:t>
                </a:r>
                <a:r>
                  <a:rPr sz="2800"/>
                  <a:t>When not using technology, each measure of center must be calculated individually.</a:t>
                </a:r>
              </a:p>
              <a:p>
                <a:r>
                  <a:t>​</a:t>
                </a:r>
                <a:r>
                  <a:rPr sz="2800"/>
                  <a:t>Mean: Remember, the mean is the sum of all the data values divided by the number of values.</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num>
                        <m:den>
                          <m:r>
                            <a:rPr>
                              <a:latin typeface="Cambria Math" panose="02040503050406030204" pitchFamily="18" charset="0"/>
                            </a:rPr>
                            <m:t>𝑛</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𝑥</m:t>
                              </m:r>
                            </m:e>
                          </m:ba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84+80+82+77+78+80+79+42</m:t>
                          </m:r>
                        </m:num>
                        <m:den>
                          <m:r>
                            <a:rPr>
                              <a:latin typeface="Cambria Math" panose="02040503050406030204" pitchFamily="18" charset="0"/>
                            </a:rPr>
                            <m:t>8</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𝑥</m:t>
                              </m:r>
                            </m:e>
                          </m:bar>
                        </m:e>
                      </m:phant>
                      <m:r>
                        <a:rPr>
                          <a:latin typeface="Cambria Math" panose="02040503050406030204" pitchFamily="18" charset="0"/>
                        </a:rPr>
                        <m:t>≈75.3</m:t>
                      </m:r>
                    </m:oMath>
                  </m:oMathPara>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a:t>For instructions on how to find the mean, median, and mode using other technologies, go to </a:t>
            </a:r>
            <a:r>
              <a:rPr sz="2800" b="1"/>
              <a:t>stat.hawkeslearning.com</a:t>
            </a:r>
            <a:r>
              <a:rPr sz="2800"/>
              <a:t> and navigate to </a:t>
            </a:r>
            <a:r>
              <a:rPr sz="2800" b="1"/>
              <a:t>Technology Instructions &gt; Descriptive Statistics &gt; One Variable</a:t>
            </a:r>
            <a:r>
              <a:rPr sz="280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3.1.7: Calculating Measures of Center—Mean, Median, and Mode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dirty="0"/>
                  <a:t>​</a:t>
                </a:r>
                <a:r>
                  <a:rPr sz="2800" dirty="0"/>
                  <a:t>Median: We have an even number of values, so we will need the mean of the middle two values in the ordered array.</a:t>
                </a:r>
              </a:p>
              <a:p>
                <a:pPr algn="ctr"/>
                <a:r>
                  <a:rPr dirty="0"/>
                  <a:t>​</a:t>
                </a:r>
                <a:r>
                  <a:rPr sz="2800" dirty="0">
                    <a:latin typeface="Cambria Math"/>
                  </a:rPr>
                  <a:t>42</a:t>
                </a:r>
                <a:r>
                  <a:rPr sz="2800" dirty="0"/>
                  <a:t>, </a:t>
                </a:r>
                <a:r>
                  <a:rPr sz="2800" dirty="0">
                    <a:latin typeface="Cambria Math"/>
                  </a:rPr>
                  <a:t>77</a:t>
                </a:r>
                <a:r>
                  <a:rPr sz="2800" dirty="0"/>
                  <a:t>, </a:t>
                </a:r>
                <a:r>
                  <a:rPr sz="2800" dirty="0">
                    <a:latin typeface="Cambria Math"/>
                  </a:rPr>
                  <a:t>78</a:t>
                </a:r>
                <a:r>
                  <a:rPr sz="2800" dirty="0"/>
                  <a:t>, </a:t>
                </a:r>
                <a:r>
                  <a:rPr sz="2800" b="1" dirty="0">
                    <a:latin typeface="Cambria Math"/>
                  </a:rPr>
                  <a:t>79</a:t>
                </a:r>
                <a:r>
                  <a:rPr sz="2800" dirty="0"/>
                  <a:t>, </a:t>
                </a:r>
                <a:r>
                  <a:rPr sz="2800" b="1" dirty="0">
                    <a:latin typeface="Cambria Math"/>
                  </a:rPr>
                  <a:t>80</a:t>
                </a:r>
                <a:r>
                  <a:rPr sz="2800" dirty="0"/>
                  <a:t>, </a:t>
                </a:r>
                <a:r>
                  <a:rPr sz="2800" dirty="0">
                    <a:latin typeface="Cambria Math"/>
                  </a:rPr>
                  <a:t>80</a:t>
                </a:r>
                <a:r>
                  <a:rPr sz="2800" dirty="0"/>
                  <a:t>, </a:t>
                </a:r>
                <a:r>
                  <a:rPr sz="2800" dirty="0">
                    <a:latin typeface="Cambria Math"/>
                  </a:rPr>
                  <a:t>82</a:t>
                </a:r>
                <a:r>
                  <a:rPr sz="2800" dirty="0"/>
                  <a:t>, </a:t>
                </a:r>
                <a:r>
                  <a:rPr sz="2800" dirty="0">
                    <a:latin typeface="Cambria Math"/>
                  </a:rPr>
                  <a:t>84</a:t>
                </a:r>
              </a:p>
              <a:p>
                <a:pPr algn="ctr">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79+80</m:t>
                        </m:r>
                      </m:num>
                      <m:den>
                        <m:r>
                          <a:rPr>
                            <a:latin typeface="Cambria Math" panose="02040503050406030204" pitchFamily="18" charset="0"/>
                          </a:rPr>
                          <m:t>2</m:t>
                        </m:r>
                      </m:den>
                    </m:f>
                    <m:r>
                      <a:rPr>
                        <a:latin typeface="Cambria Math" panose="02040503050406030204" pitchFamily="18" charset="0"/>
                      </a:rPr>
                      <m:t>=79.5</m:t>
                    </m:r>
                  </m:oMath>
                </a14:m>
                <a:endParaRPr dirty="0"/>
              </a:p>
              <a:p>
                <a:r>
                  <a:rPr dirty="0"/>
                  <a:t>​</a:t>
                </a:r>
                <a:r>
                  <a:rPr sz="2800" dirty="0"/>
                  <a:t>Mode: The number </a:t>
                </a:r>
                <a:r>
                  <a:rPr sz="2800" dirty="0">
                    <a:latin typeface="Cambria Math"/>
                  </a:rPr>
                  <a:t>80</a:t>
                </a:r>
                <a:r>
                  <a:rPr sz="2800" dirty="0"/>
                  <a:t> occurs more than any other number, so it is the mode.</a:t>
                </a:r>
              </a:p>
              <a:p>
                <a:r>
                  <a:rPr dirty="0"/>
                  <a:t>​</a:t>
                </a:r>
                <a:r>
                  <a:rPr sz="2800" dirty="0"/>
                  <a:t>In summary, this data set has a mean of </a:t>
                </a:r>
                <a:r>
                  <a:rPr sz="2800" dirty="0">
                    <a:latin typeface="Cambria Math"/>
                  </a:rPr>
                  <a:t>75.3</a:t>
                </a:r>
                <a:r>
                  <a:rPr sz="2800" dirty="0"/>
                  <a:t>, median of </a:t>
                </a:r>
                <a:r>
                  <a:rPr sz="2800" dirty="0">
                    <a:latin typeface="Cambria Math"/>
                  </a:rPr>
                  <a:t>79.5</a:t>
                </a:r>
                <a:r>
                  <a:rPr sz="2800" dirty="0"/>
                  <a:t>, and mode of </a:t>
                </a:r>
                <a:r>
                  <a:rPr sz="2800" dirty="0">
                    <a:latin typeface="Cambria Math"/>
                  </a:rPr>
                  <a:t>80</a:t>
                </a:r>
                <a:r>
                  <a:rPr sz="2800" dirty="0"/>
                  <a:t>.</a:t>
                </a:r>
              </a:p>
              <a:p>
                <a:pPr>
                  <a:defRPr b="1"/>
                </a:pPr>
                <a:r>
                  <a:rPr dirty="0"/>
                  <a:t>​</a:t>
                </a:r>
                <a:r>
                  <a:rPr sz="2800" dirty="0"/>
                  <a:t>Microsoft Excel:</a:t>
                </a:r>
              </a:p>
              <a:p>
                <a:r>
                  <a:rPr dirty="0"/>
                  <a:t>​</a:t>
                </a:r>
                <a:r>
                  <a:rPr sz="2800" dirty="0"/>
                  <a:t>Alternatively, we can use Microsoft Excel to quickly calculate all three of these statistics. Begin by entering the data into an empty column, for instance </a:t>
                </a:r>
                <a:r>
                  <a:rPr sz="2800" b="1" dirty="0"/>
                  <a:t>A1</a:t>
                </a:r>
                <a:r>
                  <a:rPr sz="2800" dirty="0"/>
                  <a:t> through </a:t>
                </a:r>
                <a:r>
                  <a:rPr sz="2800" b="1" dirty="0"/>
                  <a:t>A8</a:t>
                </a:r>
                <a:r>
                  <a:rPr sz="2800" dirty="0"/>
                  <a:t>. Type the following formulas into three available cells to obtain the following:</a:t>
                </a:r>
              </a:p>
              <a:p>
                <a:r>
                  <a:rPr dirty="0"/>
                  <a:t>​</a:t>
                </a:r>
                <a:r>
                  <a:rPr sz="2800" b="1" dirty="0"/>
                  <a:t>=AVERAGE(A1:A8) = 75.3</a:t>
                </a:r>
              </a:p>
              <a:p>
                <a:r>
                  <a:rPr dirty="0"/>
                  <a:t>​</a:t>
                </a:r>
                <a:r>
                  <a:rPr sz="2800" b="1" dirty="0"/>
                  <a:t>=MEDIAN(A1:A8) = 79.5</a:t>
                </a:r>
              </a:p>
              <a:p>
                <a:r>
                  <a:rPr dirty="0"/>
                  <a:t>​</a:t>
                </a:r>
                <a:r>
                  <a:rPr sz="2800" b="1" dirty="0"/>
                  <a:t>=MODE(A1:A8) = 80</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259"/>
                </a:stretch>
              </a:blipFill>
            </p:spPr>
            <p:txBody>
              <a:bodyPr/>
              <a:lstStyle/>
              <a:p>
                <a:r>
                  <a:rPr 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651722"/>
          </a:xfrm>
        </p:spPr>
        <p:txBody>
          <a:bodyPr>
            <a:normAutofit/>
          </a:bodyPr>
          <a:lstStyle/>
          <a:p>
            <a:r>
              <a:rPr sz="2800"/>
              <a:t>The general formulas for calculating mean, median, and mode in Microsoft Excel are as follows:</a:t>
            </a:r>
          </a:p>
          <a:p>
            <a:r>
              <a:rPr sz="2800" b="1"/>
              <a:t>=AVERAGE(cell range)</a:t>
            </a:r>
          </a:p>
          <a:p>
            <a:r>
              <a:rPr sz="2800" b="1"/>
              <a:t>=MEDIAN(cell range)</a:t>
            </a:r>
          </a:p>
          <a:p>
            <a:r>
              <a:rPr sz="2800" b="1"/>
              <a:t>=MODE(cell range)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3.1.7: Calculating Measures of Center—Mean, Median, and Mode (cont.)</a:t>
            </a:r>
            <a:endParaRPr dirty="0"/>
          </a:p>
        </p:txBody>
      </p:sp>
      <p:sp>
        <p:nvSpPr>
          <p:cNvPr id="3" name="Text Placeholder 2"/>
          <p:cNvSpPr>
            <a:spLocks noGrp="1"/>
          </p:cNvSpPr>
          <p:nvPr>
            <p:ph type="body" sz="quarter" idx="10"/>
          </p:nvPr>
        </p:nvSpPr>
        <p:spPr/>
        <p:txBody>
          <a:bodyPr>
            <a:normAutofit/>
          </a:bodyPr>
          <a:lstStyle/>
          <a:p>
            <a:r>
              <a:t>​</a:t>
            </a:r>
            <a:r>
              <a:rPr sz="2800"/>
              <a:t>In summary, this data set has a mean of </a:t>
            </a:r>
            <a:r>
              <a:rPr sz="2800">
                <a:latin typeface="Cambria Math"/>
              </a:rPr>
              <a:t>75.3</a:t>
            </a:r>
            <a:r>
              <a:rPr sz="2800"/>
              <a:t>, median of </a:t>
            </a:r>
            <a:r>
              <a:rPr sz="2800">
                <a:latin typeface="Cambria Math"/>
              </a:rPr>
              <a:t>79.5</a:t>
            </a:r>
            <a:r>
              <a:rPr sz="2800"/>
              <a:t>, and mode of </a:t>
            </a:r>
            <a:r>
              <a:rPr sz="2800">
                <a:latin typeface="Cambria Math"/>
              </a:rPr>
              <a:t>80</a:t>
            </a:r>
            <a:r>
              <a:rPr sz="280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3.1.7: Calculating Measures of Center—Mean, Median, and Mode (cont.)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p:pic>
        <p:nvPicPr>
          <p:cNvPr id="4" name="Content Placeholder 4">
            <a:extLst>
              <a:ext uri="{FF2B5EF4-FFF2-40B4-BE49-F238E27FC236}">
                <a16:creationId xmlns:a16="http://schemas.microsoft.com/office/drawing/2014/main" id="{AAB48743-FB0D-4367-8F3B-2FF3025F16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5911" y="1295400"/>
            <a:ext cx="6012177" cy="1618663"/>
          </a:xfrm>
          <a:prstGeom prst="rect">
            <a:avLst/>
          </a:prstGeom>
        </p:spPr>
      </p:pic>
      <p:sp>
        <p:nvSpPr>
          <p:cNvPr id="6" name="Text Placeholder 2">
            <a:extLst>
              <a:ext uri="{FF2B5EF4-FFF2-40B4-BE49-F238E27FC236}">
                <a16:creationId xmlns:a16="http://schemas.microsoft.com/office/drawing/2014/main" id="{63D98EA2-3088-411C-B4A3-315E167779C7}"/>
              </a:ext>
            </a:extLst>
          </p:cNvPr>
          <p:cNvSpPr txBox="1">
            <a:spLocks/>
          </p:cNvSpPr>
          <p:nvPr/>
        </p:nvSpPr>
        <p:spPr>
          <a:xfrm>
            <a:off x="457200" y="3180176"/>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mean, median, and mode are all shown on the dot plot above, along with the outlier value of </a:t>
            </a:r>
            <a:r>
              <a:rPr lang="en-US" dirty="0">
                <a:latin typeface="Cambria Math"/>
              </a:rPr>
              <a:t>42</a:t>
            </a:r>
            <a:r>
              <a:rPr lang="en-US" dirty="0"/>
              <a:t>. As you can see in the figure, of the three measures of center, the mean is closest to the outlier while the median and mode are more similar in value and are not affected by the outlier.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Determining the Most Appropriate Measure of Center</a:t>
            </a:r>
          </a:p>
        </p:txBody>
      </p:sp>
      <p:sp>
        <p:nvSpPr>
          <p:cNvPr id="3" name="Text Placeholder 2"/>
          <p:cNvSpPr>
            <a:spLocks noGrp="1"/>
          </p:cNvSpPr>
          <p:nvPr>
            <p:ph type="body" sz="quarter" idx="10"/>
          </p:nvPr>
        </p:nvSpPr>
        <p:spPr>
          <a:xfrm>
            <a:off x="457200" y="1082078"/>
            <a:ext cx="8229600" cy="2575522"/>
          </a:xfrm>
        </p:spPr>
        <p:txBody>
          <a:bodyPr>
            <a:normAutofit/>
          </a:bodyPr>
          <a:lstStyle/>
          <a:p>
            <a:pPr marL="514350" indent="-514350">
              <a:buFont typeface="+mj-lt"/>
              <a:buAutoNum type="arabicPeriod"/>
              <a:defRPr sz="2800"/>
            </a:pPr>
            <a:r>
              <a:t>​</a:t>
            </a:r>
            <a:r>
              <a:rPr sz="2800"/>
              <a:t>For qualitative data, the mode should be used.</a:t>
            </a:r>
          </a:p>
          <a:p>
            <a:pPr marL="514350" indent="-514350">
              <a:buFont typeface="+mj-lt"/>
              <a:buAutoNum type="arabicPeriod" startAt="2"/>
              <a:defRPr sz="2800"/>
            </a:pPr>
            <a:r>
              <a:t>​</a:t>
            </a:r>
            <a:r>
              <a:rPr sz="2800"/>
              <a:t>For quantitative data, the mean should be used, unless the data set contains outliers or is skewed.</a:t>
            </a:r>
          </a:p>
          <a:p>
            <a:pPr marL="514350" indent="-514350">
              <a:buFont typeface="+mj-lt"/>
              <a:buAutoNum type="arabicPeriod" startAt="3"/>
              <a:defRPr sz="2800"/>
            </a:pPr>
            <a:r>
              <a:t>​</a:t>
            </a:r>
            <a:r>
              <a:rPr sz="2800"/>
              <a:t>For quantitative data sets that are skewed or contain outliers, the median should be used.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3.1.8: Choosing the Most Appropriate Measure of Center</a:t>
            </a:r>
          </a:p>
        </p:txBody>
      </p:sp>
      <p:sp>
        <p:nvSpPr>
          <p:cNvPr id="3" name="Text Placeholder 2"/>
          <p:cNvSpPr>
            <a:spLocks noGrp="1"/>
          </p:cNvSpPr>
          <p:nvPr>
            <p:ph type="body" sz="quarter" idx="10"/>
          </p:nvPr>
        </p:nvSpPr>
        <p:spPr/>
        <p:txBody>
          <a:bodyPr>
            <a:normAutofit/>
          </a:bodyPr>
          <a:lstStyle/>
          <a:p>
            <a:r>
              <a:rPr sz="2800"/>
              <a:t>Choose the best measure of center for the following data sets.</a:t>
            </a:r>
          </a:p>
          <a:p>
            <a:pPr marL="514350" indent="-514350">
              <a:buFont typeface="+mj-lt"/>
              <a:buAutoNum type="alphaLcPeriod"/>
              <a:defRPr sz="2800"/>
            </a:pPr>
            <a:r>
              <a:t>​</a:t>
            </a:r>
            <a:r>
              <a:rPr sz="2800"/>
              <a:t>Sizes (S, M, L, XL) of English Premier League soccer jerseys</a:t>
            </a:r>
          </a:p>
          <a:p>
            <a:pPr marL="514350" indent="-514350">
              <a:buFont typeface="+mj-lt"/>
              <a:buAutoNum type="alphaLcPeriod" startAt="2"/>
              <a:defRPr sz="2800"/>
            </a:pPr>
            <a:r>
              <a:t>​</a:t>
            </a:r>
            <a:r>
              <a:rPr sz="2800"/>
              <a:t>Salaries for a professional team of baseball players</a:t>
            </a:r>
          </a:p>
          <a:p>
            <a:pPr marL="514350" indent="-514350">
              <a:buFont typeface="+mj-lt"/>
              <a:buAutoNum type="alphaLcPeriod" startAt="3"/>
              <a:defRPr sz="2800"/>
            </a:pPr>
            <a:r>
              <a:t>​</a:t>
            </a:r>
            <a:r>
              <a:rPr sz="2800"/>
              <a:t>Prices of homes in a subdivision of similar homes</a:t>
            </a:r>
          </a:p>
          <a:p>
            <a:pPr marL="514350" indent="-514350">
              <a:buFont typeface="+mj-lt"/>
              <a:buAutoNum type="alphaLcPeriod" startAt="4"/>
              <a:defRPr sz="2800"/>
            </a:pPr>
            <a:r>
              <a:t>​</a:t>
            </a:r>
            <a:r>
              <a:rPr sz="2800"/>
              <a:t>Professor rankings from student evaluations on a scale of </a:t>
            </a:r>
            <a:r>
              <a:rPr sz="2800" b="1"/>
              <a:t>excellent</a:t>
            </a:r>
            <a:r>
              <a:rPr sz="2800"/>
              <a:t>, </a:t>
            </a:r>
            <a:r>
              <a:rPr sz="2800" b="1"/>
              <a:t>average</a:t>
            </a:r>
            <a:r>
              <a:rPr sz="2800"/>
              <a:t>, and </a:t>
            </a:r>
            <a:r>
              <a:rPr sz="2800" b="1"/>
              <a:t>below average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3.1.8: Choosing the Most Appropriate Measure of Center (cont.)</a:t>
            </a:r>
          </a:p>
        </p:txBody>
      </p:sp>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a:pPr>
            <a:r>
              <a:t>​</a:t>
            </a:r>
            <a:r>
              <a:rPr sz="2800"/>
              <a:t>Jersey sizes are ordinal data; since they are qualitative, the mode is the best measure of center.</a:t>
            </a:r>
          </a:p>
          <a:p>
            <a:pPr marL="514350" indent="-514350">
              <a:buFont typeface="+mj-lt"/>
              <a:buAutoNum type="alphaLcPeriod" startAt="2"/>
              <a:defRPr sz="2800"/>
            </a:pPr>
            <a:r>
              <a:t>​</a:t>
            </a:r>
            <a:r>
              <a:rPr sz="2800"/>
              <a:t>The players' salaries are quantitative data with outliers since the superstars on the team make substantially more than the typical players. Therefore, the median is the best choice.</a:t>
            </a:r>
          </a:p>
          <a:p>
            <a:pPr marL="514350" indent="-514350">
              <a:buFont typeface="+mj-lt"/>
              <a:buAutoNum type="alphaLcPeriod" startAt="3"/>
              <a:defRPr sz="2800"/>
            </a:pPr>
            <a:r>
              <a:t>​</a:t>
            </a:r>
            <a:r>
              <a:rPr sz="2800"/>
              <a:t>The home prices are quantitative data with no outliers since the homes are similar. Therefore, the mean is the best choice.</a:t>
            </a:r>
          </a:p>
          <a:p>
            <a:pPr marL="514350" indent="-514350">
              <a:buFont typeface="+mj-lt"/>
              <a:buAutoNum type="alphaLcPeriod" startAt="4"/>
              <a:defRPr sz="2800"/>
            </a:pPr>
            <a:r>
              <a:t>​</a:t>
            </a:r>
            <a:r>
              <a:rPr sz="2800"/>
              <a:t>The rankings are ordinal data; since they are qualitative, it's best to use the mode as a measure of center.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642322"/>
              </a:xfrm>
            </p:spPr>
            <p:txBody>
              <a:bodyPr>
                <a:normAutofit/>
              </a:bodyPr>
              <a:lstStyle/>
              <a:p>
                <a:r>
                  <a:rPr sz="2800"/>
                  <a:t>The </a:t>
                </a:r>
                <a:r>
                  <a:rPr sz="2800" b="1"/>
                  <a:t>population mean</a:t>
                </a:r>
                <a:r>
                  <a:rPr sz="2800"/>
                  <a:t> is the arithmetic mean of all the values in a population, given by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𝑁</m:t>
                              </m:r>
                            </m:sub>
                          </m:sSub>
                        </m:num>
                        <m:den>
                          <m:r>
                            <a:rPr>
                              <a:latin typeface="Cambria Math" panose="02040503050406030204" pitchFamily="18" charset="0"/>
                            </a:rPr>
                            <m:t>𝑁</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num>
                        <m:den>
                          <m:r>
                            <a:rPr>
                              <a:latin typeface="Cambria Math" panose="02040503050406030204" pitchFamily="18" charset="0"/>
                            </a:rPr>
                            <m:t>𝑁</m:t>
                          </m:r>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data value in the population and</a:t>
                </a:r>
              </a:p>
              <a:p>
                <a14:m>
                  <m:oMath xmlns:m="http://schemas.openxmlformats.org/officeDocument/2006/math">
                    <m:r>
                      <a:rPr>
                        <a:latin typeface="Cambria Math" panose="02040503050406030204" pitchFamily="18" charset="0"/>
                      </a:rPr>
                      <m:t>𝑁</m:t>
                    </m:r>
                  </m:oMath>
                </a14:m>
                <a:r>
                  <a:rPr sz="2800"/>
                  <a:t> is the number of values in the population.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2" cstate="print"/>
                <a:stretch>
                  <a:fillRect l="-1328" t="-1329" b="-1827"/>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4404322"/>
          </a:xfrm>
        </p:spPr>
        <p:txBody>
          <a:bodyPr>
            <a:normAutofit fontScale="77500" lnSpcReduction="20000"/>
          </a:bodyPr>
          <a:lstStyle/>
          <a:p>
            <a:r>
              <a:rPr sz="2800" b="1" dirty="0"/>
              <a:t>Inappropriate Average</a:t>
            </a:r>
          </a:p>
          <a:p>
            <a:r>
              <a:rPr sz="2800" dirty="0"/>
              <a:t>In the late 1980s, the University of North Carolina reported an unusually high average starting salary for graduates of their geography program. What could have been the reason for UNC 's superior average? Were UNC instructors better qualified? Did the program attract higher quality students? Or was there some other reason for this exceptional mean?</a:t>
            </a:r>
          </a:p>
          <a:p>
            <a:r>
              <a:rPr sz="2800" dirty="0"/>
              <a:t>It turns out that the source of this inflated mean was the inclusion of one famous graduate of UNC 's geography program: Michael Jordan. Though he earned his salary from playing professional basketball rather than from the field of geography, by keeping his multimillion-dollar salary in the mix the value of the mean was significantly increased. Needless to say, Michael Jordan's salary would be considered an outlier. In this case, the median salary would more accurately represent the true center of the data.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Graphs and Measures of Center</a:t>
            </a:r>
          </a:p>
        </p:txBody>
      </p:sp>
      <p:sp>
        <p:nvSpPr>
          <p:cNvPr id="3" name="Text Placeholder 2"/>
          <p:cNvSpPr>
            <a:spLocks noGrp="1"/>
          </p:cNvSpPr>
          <p:nvPr>
            <p:ph type="body" sz="quarter" idx="10"/>
          </p:nvPr>
        </p:nvSpPr>
        <p:spPr>
          <a:xfrm>
            <a:off x="457200" y="1082078"/>
            <a:ext cx="8229600" cy="2956522"/>
          </a:xfrm>
        </p:spPr>
        <p:txBody>
          <a:bodyPr>
            <a:normAutofit/>
          </a:bodyPr>
          <a:lstStyle/>
          <a:p>
            <a:pPr marL="514350" indent="-514350">
              <a:buFont typeface="+mj-lt"/>
              <a:buAutoNum type="arabicPeriod"/>
              <a:defRPr sz="2800"/>
            </a:pPr>
            <a:r>
              <a:t>​</a:t>
            </a:r>
            <a:r>
              <a:rPr sz="2800"/>
              <a:t>The mode is the data value at which a distribution has its highest peak.</a:t>
            </a:r>
          </a:p>
          <a:p>
            <a:pPr marL="514350" indent="-514350">
              <a:buFont typeface="+mj-lt"/>
              <a:buAutoNum type="arabicPeriod" startAt="2"/>
              <a:defRPr sz="2800"/>
            </a:pPr>
            <a:r>
              <a:t>​</a:t>
            </a:r>
            <a:r>
              <a:rPr sz="2800"/>
              <a:t>The median is the number that divides the area of the distribution in half.</a:t>
            </a:r>
          </a:p>
          <a:p>
            <a:pPr marL="514350" indent="-514350">
              <a:buFont typeface="+mj-lt"/>
              <a:buAutoNum type="arabicPeriod" startAt="3"/>
              <a:defRPr sz="2800"/>
            </a:pPr>
            <a:r>
              <a:t>​</a:t>
            </a:r>
            <a:r>
              <a:rPr sz="2800"/>
              <a:t>The mean of a distribution will be pulled toward any outliers.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3.1.9: Determining Mean, Median, and Mode from a Graph</a:t>
            </a:r>
          </a:p>
        </p:txBody>
      </p:sp>
      <p:sp>
        <p:nvSpPr>
          <p:cNvPr id="3" name="Text Placeholder 2"/>
          <p:cNvSpPr>
            <a:spLocks noGrp="1"/>
          </p:cNvSpPr>
          <p:nvPr>
            <p:ph type="body" sz="quarter" idx="10"/>
          </p:nvPr>
        </p:nvSpPr>
        <p:spPr/>
        <p:txBody>
          <a:bodyPr>
            <a:normAutofit/>
          </a:bodyPr>
          <a:lstStyle/>
          <a:p>
            <a:r>
              <a:rPr sz="2800"/>
              <a:t>Determine which letter represents the mean, the median, and the mode in the graph below.</a:t>
            </a:r>
          </a:p>
        </p:txBody>
      </p:sp>
      <p:pic>
        <p:nvPicPr>
          <p:cNvPr id="4" name="Content Placeholder 4">
            <a:extLst>
              <a:ext uri="{FF2B5EF4-FFF2-40B4-BE49-F238E27FC236}">
                <a16:creationId xmlns:a16="http://schemas.microsoft.com/office/drawing/2014/main" id="{47E1D8D0-A423-418D-9D58-1A1D755A1C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5959" y="2057400"/>
            <a:ext cx="5692081" cy="350281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3.1.9: Determining Mean, Median, and Mode from a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b="1"/>
                  <a:t>Mode:</a:t>
                </a:r>
                <a:r>
                  <a:rPr sz="2800"/>
                  <a:t> The mode is always located at the peak of a distribution, so it is line </a:t>
                </a:r>
                <a14:m>
                  <m:oMath xmlns:m="http://schemas.openxmlformats.org/officeDocument/2006/math">
                    <m:r>
                      <a:rPr>
                        <a:latin typeface="Cambria Math" panose="02040503050406030204" pitchFamily="18" charset="0"/>
                      </a:rPr>
                      <m:t>𝐴</m:t>
                    </m:r>
                  </m:oMath>
                </a14:m>
                <a:r>
                  <a:rPr sz="2800"/>
                  <a:t>.</a:t>
                </a:r>
              </a:p>
              <a:p>
                <a:pPr>
                  <a:defRPr sz="2800"/>
                </a:pPr>
                <a:r>
                  <a:rPr sz="2800" b="1"/>
                  <a:t>Median:</a:t>
                </a:r>
                <a:r>
                  <a:rPr sz="2800"/>
                  <a:t> The median is the value that divides the area of the distribution in half. Here it is represented by line </a:t>
                </a:r>
                <a14:m>
                  <m:oMath xmlns:m="http://schemas.openxmlformats.org/officeDocument/2006/math">
                    <m:r>
                      <a:rPr>
                        <a:latin typeface="Cambria Math" panose="02040503050406030204" pitchFamily="18" charset="0"/>
                      </a:rPr>
                      <m:t>𝐵</m:t>
                    </m:r>
                  </m:oMath>
                </a14:m>
                <a:r>
                  <a:rPr sz="2800"/>
                  <a:t>.</a:t>
                </a:r>
              </a:p>
              <a:p>
                <a:pPr>
                  <a:defRPr sz="2800"/>
                </a:pPr>
                <a:r>
                  <a:rPr sz="2800" b="1"/>
                  <a:t>Mean:</a:t>
                </a:r>
                <a:r>
                  <a:rPr sz="2800"/>
                  <a:t> This distribution is skewed to the right, so the mean will be the measure of center farthest to the right. Here it is represented by line </a:t>
                </a:r>
                <a14:m>
                  <m:oMath xmlns:m="http://schemas.openxmlformats.org/officeDocument/2006/math">
                    <m:r>
                      <a:rPr>
                        <a:latin typeface="Cambria Math" panose="02040503050406030204" pitchFamily="18" charset="0"/>
                      </a:rPr>
                      <m:t>𝐶</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519"/>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804122"/>
          </a:xfrm>
        </p:spPr>
        <p:txBody>
          <a:bodyPr>
            <a:normAutofit/>
          </a:bodyPr>
          <a:lstStyle/>
          <a:p>
            <a:r>
              <a:rPr sz="2800"/>
              <a:t>When calculating the mean, round to one more decimal place than the largest number of decimal places given in the data. Occasional exceptions to this rule can be made when the type of data lends itself to a more natural rounding scheme, such as rounding values of currency to two decimal places.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3.1.1: Calculating the Sample Mean</a:t>
            </a:r>
          </a:p>
        </p:txBody>
      </p:sp>
      <p:sp>
        <p:nvSpPr>
          <p:cNvPr id="3" name="Text Placeholder 2"/>
          <p:cNvSpPr>
            <a:spLocks noGrp="1"/>
          </p:cNvSpPr>
          <p:nvPr>
            <p:ph type="body" sz="quarter" idx="10"/>
          </p:nvPr>
        </p:nvSpPr>
        <p:spPr/>
        <p:txBody>
          <a:bodyPr>
            <a:normAutofit/>
          </a:bodyPr>
          <a:lstStyle/>
          <a:p>
            <a:r>
              <a:rPr sz="2800"/>
              <a:t>Students were surveyed to find out the number of hours they sleep per night during the semester. Here is a sample of their self-reported responses. Calculate the mean.</a:t>
            </a:r>
          </a:p>
          <a:p>
            <a:pPr algn="ctr"/>
            <a:r>
              <a:rPr sz="2800">
                <a:latin typeface="Cambria Math"/>
              </a:rPr>
              <a:t>5</a:t>
            </a:r>
            <a:r>
              <a:rPr sz="2800"/>
              <a:t>, </a:t>
            </a:r>
            <a:r>
              <a:rPr sz="2800">
                <a:latin typeface="Cambria Math"/>
              </a:rPr>
              <a:t>6</a:t>
            </a:r>
            <a:r>
              <a:rPr sz="2800"/>
              <a:t>, </a:t>
            </a:r>
            <a:r>
              <a:rPr sz="2800">
                <a:latin typeface="Cambria Math"/>
              </a:rPr>
              <a:t>8</a:t>
            </a:r>
            <a:r>
              <a:rPr sz="2800"/>
              <a:t>, </a:t>
            </a:r>
            <a:r>
              <a:rPr sz="2800">
                <a:latin typeface="Cambria Math"/>
              </a:rPr>
              <a:t>10</a:t>
            </a:r>
            <a:r>
              <a:rPr sz="2800"/>
              <a:t>, </a:t>
            </a:r>
            <a:r>
              <a:rPr sz="2800">
                <a:latin typeface="Cambria Math"/>
              </a:rPr>
              <a:t>4</a:t>
            </a:r>
            <a:r>
              <a:rPr sz="2800"/>
              <a:t>, </a:t>
            </a:r>
            <a:r>
              <a:rPr sz="2800">
                <a:latin typeface="Cambria Math"/>
              </a:rPr>
              <a:t>6</a:t>
            </a:r>
            <a:r>
              <a:rPr sz="2800"/>
              <a:t>, </a:t>
            </a:r>
            <a:r>
              <a:rPr sz="2800">
                <a:latin typeface="Cambria Math"/>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3.1.1: Calculating the Sample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lang="en-US" b="1" dirty="0"/>
                  <a:t>Solution</a:t>
                </a:r>
              </a:p>
              <a:p>
                <a:r>
                  <a:rPr lang="en-US" dirty="0"/>
                  <a:t>Because we are given a sample of student responses, we are calculating a </a:t>
                </a:r>
                <a:r>
                  <a:rPr lang="en-US" b="1" dirty="0"/>
                  <a:t>sample mean</a:t>
                </a:r>
                <a:r>
                  <a:rPr lang="en-US" dirty="0"/>
                  <a:t>.</a:t>
                </a:r>
              </a:p>
              <a:p>
                <a:pPr>
                  <a:defRPr b="1"/>
                </a:pPr>
                <a:r>
                  <a:rPr lang="en-US" dirty="0"/>
                  <a:t>By Hand:</a:t>
                </a:r>
              </a:p>
              <a:p>
                <a:r>
                  <a:rPr lang="en-US" dirty="0"/>
                  <a:t>Add the hours together and then divide by </a:t>
                </a:r>
                <a:r>
                  <a:rPr lang="en-US" dirty="0">
                    <a:latin typeface="Cambria Math"/>
                  </a:rPr>
                  <a:t>7</a:t>
                </a:r>
                <a:r>
                  <a:rPr lang="en-US" dirty="0"/>
                  <a:t>, which is the number of students in the sample. At the end of the calculation, round to one decimal place since the given data values are whole numbers.</a:t>
                </a:r>
              </a:p>
              <a:p>
                <a:pPr/>
                <a14:m>
                  <m:oMathPara xmlns:m="http://schemas.openxmlformats.org/officeDocument/2006/math">
                    <m:oMathParaPr>
                      <m:jc m:val="centerGroup"/>
                    </m:oMathParaPr>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num>
                        <m:den>
                          <m:r>
                            <a:rPr lang="ar-AE">
                              <a:latin typeface="Cambria Math" panose="02040503050406030204" pitchFamily="18" charset="0"/>
                            </a:rPr>
                            <m:t>𝑛</m:t>
                          </m:r>
                        </m:den>
                      </m:f>
                    </m:oMath>
                    <m:oMath xmlns:m="http://schemas.openxmlformats.org/officeDocument/2006/math">
                      <m:phant>
                        <m:phantPr>
                          <m:show m:val="off"/>
                          <m:ctrlPr>
                            <a:rPr lang="ar-AE" i="1">
                              <a:latin typeface="Cambria Math" panose="02040503050406030204" pitchFamily="18" charset="0"/>
                            </a:rPr>
                          </m:ctrlPr>
                        </m:phant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m:t>
                          </m:r>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9</m:t>
                          </m:r>
                        </m:num>
                        <m:den>
                          <m:r>
                            <a:rPr lang="ar-AE">
                              <a:latin typeface="Cambria Math" panose="02040503050406030204" pitchFamily="18" charset="0"/>
                            </a:rPr>
                            <m:t>7</m:t>
                          </m:r>
                        </m:den>
                      </m:f>
                    </m:oMath>
                    <m:oMath xmlns:m="http://schemas.openxmlformats.org/officeDocument/2006/math">
                      <m:phant>
                        <m:phantPr>
                          <m:show m:val="off"/>
                          <m:ctrlPr>
                            <a:rPr lang="ar-AE" i="1">
                              <a:latin typeface="Cambria Math" panose="02040503050406030204" pitchFamily="18" charset="0"/>
                            </a:rPr>
                          </m:ctrlPr>
                        </m:phant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phant>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9</m:t>
                      </m:r>
                    </m:oMath>
                  </m:oMathPara>
                </a14:m>
                <a:endParaRPr lang="ar-AE" dirty="0"/>
              </a:p>
              <a:p>
                <a:r>
                  <a:rPr lang="en-US" dirty="0"/>
                  <a:t>The sample mean for the number of hours that students reported sleeping per night during the semester is approximately </a:t>
                </a:r>
                <a:r>
                  <a:rPr lang="en-US" dirty="0">
                    <a:latin typeface="Cambria Math"/>
                  </a:rPr>
                  <a:t>6.9</a:t>
                </a:r>
                <a:r>
                  <a:rPr lang="en-US" dirty="0"/>
                  <a:t>.</a:t>
                </a:r>
              </a:p>
              <a:p>
                <a:r>
                  <a:rPr lang="en-US" dirty="0"/>
                  <a:t>To find the sample mean on a TI-83/84 Plus calculator, follow the steps below.</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r="-1185"/>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4061</Words>
  <Application>Microsoft Office PowerPoint</Application>
  <PresentationFormat>On-screen Show (4:3)</PresentationFormat>
  <Paragraphs>278</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Segoe UI</vt:lpstr>
      <vt:lpstr>Calibri</vt:lpstr>
      <vt:lpstr>Arial</vt:lpstr>
      <vt:lpstr>Courier New</vt:lpstr>
      <vt:lpstr>Cambria Math</vt:lpstr>
      <vt:lpstr>Office Theme</vt:lpstr>
      <vt:lpstr>Section 3.1</vt:lpstr>
      <vt:lpstr>Memory Booster</vt:lpstr>
      <vt:lpstr>Math Symbols</vt:lpstr>
      <vt:lpstr>Formula: Sample Mean</vt:lpstr>
      <vt:lpstr>Math Symbols</vt:lpstr>
      <vt:lpstr>Formula: Population Mean</vt:lpstr>
      <vt:lpstr>Rounding Rule</vt:lpstr>
      <vt:lpstr>Example 3.1.1: Calculating the Sample Mean</vt:lpstr>
      <vt:lpstr>Example 3.1.1: Calculating the Sample Mean (cont.)</vt:lpstr>
      <vt:lpstr>Example 3.1.1: Calculating the Sample Mean (cont.)</vt:lpstr>
      <vt:lpstr>Example 3.1.1: Calculating the Sample Mean (cont.)</vt:lpstr>
      <vt:lpstr>Example 3.1.1: Calculating the Sample Mean (cont.)</vt:lpstr>
      <vt:lpstr>Example 3.1.1: Calculating the Sample Mean (cont.)</vt:lpstr>
      <vt:lpstr>Example 3.1.2: Using the Mean to Find a Data Value</vt:lpstr>
      <vt:lpstr>Example 3.1.2: Using the Mean to Find a Data Value (cont.)</vt:lpstr>
      <vt:lpstr>Formula: Weighted Mean</vt:lpstr>
      <vt:lpstr>A Knower of the Secret of the Dice</vt:lpstr>
      <vt:lpstr>Example 3.1.3: Calculating a Weighted Mean</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3.1.3: Calculating a Weighted Mean (cont.)</vt:lpstr>
      <vt:lpstr>Example 3.1.4: Calculating a Weighted Mean</vt:lpstr>
      <vt:lpstr>Example 3.1.4: Calculating a Weighted Mean (cont.)</vt:lpstr>
      <vt:lpstr>Example 3.1.4: Calculating a Weighted Mean (cont.)</vt:lpstr>
      <vt:lpstr>Example 3.1.4: Calculating a Weighted Mean (cont.)</vt:lpstr>
      <vt:lpstr>Example 3.1.4: Calculating a Weighted Mean (cont.)</vt:lpstr>
      <vt:lpstr>Example 3.1.4: Calculating a Weighted Mean (cont.)</vt:lpstr>
      <vt:lpstr>Example 3.1.4: Calculating a Weighted Mean (cont.)</vt:lpstr>
      <vt:lpstr>Procedure: Finding the Median of a Data Set</vt:lpstr>
      <vt:lpstr>Example 3.1.5: Finding the Median</vt:lpstr>
      <vt:lpstr>Example 3.1.5: Finding the Median (cont.)</vt:lpstr>
      <vt:lpstr>Example 3.1.5: Finding the Median (cont.)</vt:lpstr>
      <vt:lpstr>Example 3.1.5: Finding the Median (cont.)</vt:lpstr>
      <vt:lpstr>Example 3.1.5: Finding the Median (cont.)</vt:lpstr>
      <vt:lpstr>Example 3.1.5: Finding the Median (cont.)</vt:lpstr>
      <vt:lpstr>Example 3.1.5: Finding the Median (cont.)</vt:lpstr>
      <vt:lpstr>Example 3.1.5: Finding the Median (cont.)</vt:lpstr>
      <vt:lpstr>Example 3.1.5: Finding the Median (cont.)</vt:lpstr>
      <vt:lpstr>Example 3.1.6: Finding the Mode</vt:lpstr>
      <vt:lpstr>Example 3.1.6: Finding the Mode (cont.)</vt:lpstr>
      <vt:lpstr>Example 3.1.6: Finding the Mode (cont.)</vt:lpstr>
      <vt:lpstr>Technology Tip</vt:lpstr>
      <vt:lpstr>Example 3.1.7: Calculating Measures of Center—Mean, Median, and Mode</vt:lpstr>
      <vt:lpstr>Example 3.1.7: Calculating Measures of Center—Mean, Median, and Mode (cont.)</vt:lpstr>
      <vt:lpstr>Technology Tip:</vt:lpstr>
      <vt:lpstr>Example 3.1.7: Calculating Measures of Center—Mean, Median, and Mode (cont.)</vt:lpstr>
      <vt:lpstr>Technology Tip:</vt:lpstr>
      <vt:lpstr>Example 3.1.7: Calculating Measures of Center—Mean, Median, and Mode (cont.)</vt:lpstr>
      <vt:lpstr>Example 3.1.7: Calculating Measures of Center—Mean, Median, and Mode (cont.)</vt:lpstr>
      <vt:lpstr>Procedure: Determining the Most Appropriate Measure of Center</vt:lpstr>
      <vt:lpstr>Example 3.1.8: Choosing the Most Appropriate Measure of Center</vt:lpstr>
      <vt:lpstr>Example 3.1.8: Choosing the Most Appropriate Measure of Center (cont.)</vt:lpstr>
      <vt:lpstr>Side Note:</vt:lpstr>
      <vt:lpstr>Properties: Graphs and Measures of Center</vt:lpstr>
      <vt:lpstr>Example 3.1.9: Determining Mean, Median, and Mode from a Graph</vt:lpstr>
      <vt:lpstr>Example 3.1.9: Determining Mean, Median, and Mode from a Graph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129</cp:revision>
  <dcterms:created xsi:type="dcterms:W3CDTF">2013-04-26T14:43:13Z</dcterms:created>
  <dcterms:modified xsi:type="dcterms:W3CDTF">2020-06-03T17:09:05Z</dcterms:modified>
</cp:coreProperties>
</file>