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6"/>
  </p:notesMasterIdLst>
  <p:handoutMasterIdLst>
    <p:handoutMasterId r:id="rId5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7" r:id="rId31"/>
    <p:sldId id="289" r:id="rId32"/>
    <p:sldId id="290" r:id="rId33"/>
    <p:sldId id="291" r:id="rId34"/>
    <p:sldId id="292" r:id="rId35"/>
    <p:sldId id="293" r:id="rId36"/>
    <p:sldId id="294" r:id="rId37"/>
    <p:sldId id="312" r:id="rId38"/>
    <p:sldId id="311" r:id="rId39"/>
    <p:sldId id="295" r:id="rId40"/>
    <p:sldId id="313" r:id="rId41"/>
    <p:sldId id="296" r:id="rId42"/>
    <p:sldId id="297" r:id="rId43"/>
    <p:sldId id="298" r:id="rId44"/>
    <p:sldId id="299" r:id="rId45"/>
    <p:sldId id="300" r:id="rId46"/>
    <p:sldId id="314" r:id="rId47"/>
    <p:sldId id="315" r:id="rId48"/>
    <p:sldId id="301" r:id="rId49"/>
    <p:sldId id="303" r:id="rId50"/>
    <p:sldId id="305" r:id="rId51"/>
    <p:sldId id="306" r:id="rId52"/>
    <p:sldId id="308" r:id="rId53"/>
    <p:sldId id="309" r:id="rId54"/>
    <p:sldId id="310" r:id="rId55"/>
  </p:sldIdLst>
  <p:sldSz cx="9144000" cy="6858000" type="screen4x3"/>
  <p:notesSz cx="6858000" cy="9144000"/>
  <p:embeddedFontLst>
    <p:embeddedFont>
      <p:font typeface="Calibri" panose="020F0502020204030204" pitchFamily="34" charset="0"/>
      <p:regular r:id="rId58"/>
      <p:bold r:id="rId59"/>
      <p:italic r:id="rId60"/>
      <p:boldItalic r:id="rId61"/>
    </p:embeddedFont>
    <p:embeddedFont>
      <p:font typeface="Cambria Math" panose="02040503050406030204" pitchFamily="18" charset="0"/>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sha"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0" d="100"/>
          <a:sy n="110" d="100"/>
        </p:scale>
        <p:origin x="264"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Measures of Dispersion</a:t>
            </a:r>
          </a:p>
        </p:txBody>
      </p:sp>
      <p:sp>
        <p:nvSpPr>
          <p:cNvPr id="3" name="Title 2"/>
          <p:cNvSpPr>
            <a:spLocks noGrp="1"/>
          </p:cNvSpPr>
          <p:nvPr>
            <p:ph type="title"/>
          </p:nvPr>
        </p:nvSpPr>
        <p:spPr/>
        <p:txBody>
          <a:bodyPr/>
          <a:lstStyle/>
          <a:p>
            <a:r>
              <a:t>Section 3.2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3.2.2: Calculating Variance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a:t>Solution</a:t>
                </a:r>
              </a:p>
              <a:p>
                <a:r>
                  <a:rPr sz="2800"/>
                  <a:t>As these data represent a sample, we need to calculate the sample variance.</a:t>
                </a:r>
              </a:p>
              <a:p>
                <a:pPr>
                  <a:defRPr b="1"/>
                </a:pPr>
                <a:r>
                  <a:rPr sz="2800"/>
                  <a:t>By Hand:</a:t>
                </a:r>
              </a:p>
              <a:p>
                <a:r>
                  <a:rPr sz="2800"/>
                  <a:t>The formula for the sample variance is given below.</a:t>
                </a:r>
              </a:p>
              <a:p>
                <a:pPr algn="ctr">
                  <a:defRPr sz="2800"/>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r>
                                    <a:rPr>
                                      <a:latin typeface="Cambria Math" panose="02040503050406030204" pitchFamily="18" charset="0"/>
                                    </a:rPr>
                                    <m:t>−</m:t>
                                  </m:r>
                                  <m:bar>
                                    <m:barPr>
                                      <m:pos m:val="top"/>
                                      <m:ctrlPr>
                                        <a:rPr i="1">
                                          <a:latin typeface="Cambria Math" panose="02040503050406030204" pitchFamily="18" charset="0"/>
                                        </a:rPr>
                                      </m:ctrlPr>
                                    </m:barPr>
                                    <m:e>
                                      <m:r>
                                        <a:rPr>
                                          <a:latin typeface="Cambria Math" panose="02040503050406030204" pitchFamily="18" charset="0"/>
                                        </a:rPr>
                                        <m:t>𝑥</m:t>
                                      </m:r>
                                    </m:e>
                                  </m:bar>
                                </m:e>
                              </m:d>
                            </m:e>
                            <m:sup>
                              <m:r>
                                <a:rPr>
                                  <a:latin typeface="Cambria Math" panose="02040503050406030204" pitchFamily="18" charset="0"/>
                                </a:rPr>
                                <m:t>2</m:t>
                              </m:r>
                            </m:sup>
                          </m:sSup>
                        </m:num>
                        <m:den>
                          <m:r>
                            <a:rPr>
                              <a:latin typeface="Cambria Math" panose="02040503050406030204" pitchFamily="18" charset="0"/>
                            </a:rPr>
                            <m:t>𝑛</m:t>
                          </m:r>
                          <m:r>
                            <a:rPr>
                              <a:latin typeface="Cambria Math" panose="02040503050406030204" pitchFamily="18" charset="0"/>
                            </a:rPr>
                            <m:t>−1</m:t>
                          </m:r>
                        </m:den>
                      </m:f>
                    </m:oMath>
                  </m:oMathPara>
                </a14:m>
                <a:endParaRPr sz="2800"/>
              </a:p>
              <a:p>
                <a:pPr>
                  <a:defRPr sz="2800"/>
                </a:pPr>
                <a:r>
                  <a:rPr sz="2800"/>
                  <a:t>To start, we need the mean and sample size of the data set. We calculate that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=4</m:t>
                    </m:r>
                  </m:oMath>
                </a14:m>
                <a:r>
                  <a:rPr sz="2800"/>
                  <a:t> and </a:t>
                </a:r>
                <a14:m>
                  <m:oMath xmlns:m="http://schemas.openxmlformats.org/officeDocument/2006/math">
                    <m:r>
                      <a:rPr>
                        <a:latin typeface="Cambria Math" panose="02040503050406030204" pitchFamily="18" charset="0"/>
                      </a:rPr>
                      <m:t>𝑛</m:t>
                    </m:r>
                    <m:r>
                      <a:rPr>
                        <a:latin typeface="Cambria Math" panose="02040503050406030204" pitchFamily="18" charset="0"/>
                      </a:rPr>
                      <m:t>=5</m:t>
                    </m:r>
                  </m:oMath>
                </a14:m>
                <a:r>
                  <a:rPr sz="2800"/>
                  <a:t>. Next, we need to subtract the mean from each number in the sample, and then square each of these differences. Let's use a chart to keep everything organized.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1840" r="-963"/>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3.2.2: Calculating Variance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25958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defRPr sz="1800" b="1"/>
                          </a:pPr>
                          <a:r>
                            <a:t>Deviations and Squared Deviations of the Data</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sSub>
                                  <m:sSubPr>
                                    <m:ctrlPr>
                                      <a:rPr sz="1800" i="1">
                                        <a:latin typeface="Cambria Math" panose="02040503050406030204" pitchFamily="18" charset="0"/>
                                      </a:rPr>
                                    </m:ctrlPr>
                                  </m:sSubPr>
                                  <m:e>
                                    <m:r>
                                      <a:rPr sz="1800">
                                        <a:latin typeface="Cambria Math"/>
                                      </a:rPr>
                                      <m:t>𝑥</m:t>
                                    </m:r>
                                  </m:e>
                                  <m:sub>
                                    <m:r>
                                      <a:rPr sz="1800">
                                        <a:latin typeface="Cambria Math"/>
                                      </a:rPr>
                                      <m:t>𝑖</m:t>
                                    </m:r>
                                  </m:sub>
                                </m:sSub>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d>
                                  <m:dPr>
                                    <m:ctrlPr>
                                      <a:rPr sz="1800" i="1">
                                        <a:latin typeface="Cambria Math" panose="02040503050406030204" pitchFamily="18" charset="0"/>
                                      </a:rPr>
                                    </m:ctrlPr>
                                  </m:dPr>
                                  <m:e>
                                    <m:sSub>
                                      <m:sSubPr>
                                        <m:ctrlPr>
                                          <a:rPr sz="1800" i="1">
                                            <a:latin typeface="Cambria Math" panose="02040503050406030204" pitchFamily="18" charset="0"/>
                                          </a:rPr>
                                        </m:ctrlPr>
                                      </m:sSubPr>
                                      <m:e>
                                        <m:r>
                                          <a:rPr sz="1800">
                                            <a:latin typeface="Cambria Math"/>
                                          </a:rPr>
                                          <m:t>𝑥</m:t>
                                        </m:r>
                                      </m:e>
                                      <m:sub>
                                        <m:r>
                                          <a:rPr sz="1800">
                                            <a:latin typeface="Cambria Math"/>
                                          </a:rPr>
                                          <m:t>𝑖</m:t>
                                        </m:r>
                                      </m:sub>
                                    </m:sSub>
                                    <m:r>
                                      <a:rPr sz="1800">
                                        <a:latin typeface="Cambria Math"/>
                                      </a:rPr>
                                      <m:t>−</m:t>
                                    </m:r>
                                    <m:bar>
                                      <m:barPr>
                                        <m:pos m:val="top"/>
                                        <m:ctrlPr>
                                          <a:rPr sz="1800" i="1">
                                            <a:latin typeface="Cambria Math" panose="02040503050406030204" pitchFamily="18" charset="0"/>
                                          </a:rPr>
                                        </m:ctrlPr>
                                      </m:barPr>
                                      <m:e>
                                        <m:r>
                                          <a:rPr sz="1800">
                                            <a:latin typeface="Cambria Math"/>
                                          </a:rPr>
                                          <m:t>𝑥</m:t>
                                        </m:r>
                                      </m:e>
                                    </m:bar>
                                  </m:e>
                                </m:d>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sSub>
                                          <m:sSubPr>
                                            <m:ctrlPr>
                                              <a:rPr sz="1800" i="1">
                                                <a:latin typeface="Cambria Math" panose="02040503050406030204" pitchFamily="18" charset="0"/>
                                              </a:rPr>
                                            </m:ctrlPr>
                                          </m:sSubPr>
                                          <m:e>
                                            <m:r>
                                              <a:rPr sz="1800">
                                                <a:latin typeface="Cambria Math"/>
                                              </a:rPr>
                                              <m:t>𝑥</m:t>
                                            </m:r>
                                          </m:e>
                                          <m:sub>
                                            <m:r>
                                              <a:rPr sz="1800">
                                                <a:latin typeface="Cambria Math"/>
                                              </a:rPr>
                                              <m:t>𝑖</m:t>
                                            </m:r>
                                          </m:sub>
                                        </m:sSub>
                                        <m:r>
                                          <a:rPr sz="1800">
                                            <a:latin typeface="Cambria Math"/>
                                          </a:rPr>
                                          <m:t>−</m:t>
                                        </m:r>
                                        <m:bar>
                                          <m:barPr>
                                            <m:pos m:val="top"/>
                                            <m:ctrlPr>
                                              <a:rPr sz="1800" i="1">
                                                <a:latin typeface="Cambria Math" panose="02040503050406030204" pitchFamily="18" charset="0"/>
                                              </a:rPr>
                                            </m:ctrlPr>
                                          </m:barPr>
                                          <m:e>
                                            <m:r>
                                              <a:rPr sz="1800">
                                                <a:latin typeface="Cambria Math"/>
                                              </a:rPr>
                                              <m:t>𝑥</m:t>
                                            </m:r>
                                          </m:e>
                                        </m:bar>
                                      </m:e>
                                    </m:d>
                                  </m:e>
                                  <m:sup>
                                    <m:r>
                                      <a:rPr sz="1800">
                                        <a:latin typeface="Cambria Math"/>
                                      </a:rPr>
                                      <m:t>2</m:t>
                                    </m:r>
                                  </m:sup>
                                </m:sSup>
                              </m:oMath>
                            </m:oMathPara>
                          </a14:m>
                          <a:endParaRPr/>
                        </a:p>
                      </a:txBody>
                      <a:tcPr/>
                    </a:tc>
                    <a:extLst>
                      <a:ext uri="{0D108BD9-81ED-4DB2-BD59-A6C34878D82A}">
                        <a16:rowId xmlns:a16="http://schemas.microsoft.com/office/drawing/2014/main" val="10001"/>
                      </a:ext>
                    </a:extLst>
                  </a:tr>
                  <a:tr h="370840">
                    <a:tc>
                      <a:txBody>
                        <a:bodyPr/>
                        <a:lstStyle/>
                        <a:p>
                          <a:pPr algn="ctr"/>
                          <a:r>
                            <a:rPr sz="1800">
                              <a:latin typeface="Cambria Math"/>
                            </a:rPr>
                            <a:t>3</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3−4=−1</m:t>
                                </m:r>
                              </m:oMath>
                            </m:oMathPara>
                          </a14:m>
                          <a:endParaRPr/>
                        </a:p>
                      </a:txBody>
                      <a:tcPr/>
                    </a:tc>
                    <a:tc>
                      <a:txBody>
                        <a:bodyPr/>
                        <a:lstStyle/>
                        <a:p>
                          <a:pPr algn="ctr"/>
                          <a:r>
                            <a:rPr sz="1800">
                              <a:latin typeface="Cambria Math"/>
                            </a:rPr>
                            <a:t>1</a:t>
                          </a:r>
                        </a:p>
                      </a:txBody>
                      <a:tcPr/>
                    </a:tc>
                    <a:extLst>
                      <a:ext uri="{0D108BD9-81ED-4DB2-BD59-A6C34878D82A}">
                        <a16:rowId xmlns:a16="http://schemas.microsoft.com/office/drawing/2014/main" val="10002"/>
                      </a:ext>
                    </a:extLst>
                  </a:tr>
                  <a:tr h="370840">
                    <a:tc>
                      <a:txBody>
                        <a:bodyPr/>
                        <a:lstStyle/>
                        <a:p>
                          <a:pPr algn="ctr"/>
                          <a:r>
                            <a:rPr sz="1800">
                              <a:latin typeface="Cambria Math"/>
                            </a:rPr>
                            <a:t>2</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2−4=−2</m:t>
                                </m:r>
                              </m:oMath>
                            </m:oMathPara>
                          </a14:m>
                          <a:endParaRPr/>
                        </a:p>
                      </a:txBody>
                      <a:tcPr/>
                    </a:tc>
                    <a:tc>
                      <a:txBody>
                        <a:bodyPr/>
                        <a:lstStyle/>
                        <a:p>
                          <a:pPr algn="ctr"/>
                          <a:r>
                            <a:rPr sz="1800">
                              <a:latin typeface="Cambria Math"/>
                            </a:rPr>
                            <a:t>4</a:t>
                          </a:r>
                        </a:p>
                      </a:txBody>
                      <a:tcPr/>
                    </a:tc>
                    <a:extLst>
                      <a:ext uri="{0D108BD9-81ED-4DB2-BD59-A6C34878D82A}">
                        <a16:rowId xmlns:a16="http://schemas.microsoft.com/office/drawing/2014/main" val="10003"/>
                      </a:ext>
                    </a:extLst>
                  </a:tr>
                  <a:tr h="370840">
                    <a:tc>
                      <a:txBody>
                        <a:bodyPr/>
                        <a:lstStyle/>
                        <a:p>
                          <a:pPr algn="ctr"/>
                          <a:r>
                            <a:rPr sz="1800">
                              <a:latin typeface="Cambria Math"/>
                            </a:rPr>
                            <a:t>5</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5−4=1</m:t>
                                </m:r>
                              </m:oMath>
                            </m:oMathPara>
                          </a14:m>
                          <a:endParaRPr/>
                        </a:p>
                      </a:txBody>
                      <a:tcPr/>
                    </a:tc>
                    <a:tc>
                      <a:txBody>
                        <a:bodyPr/>
                        <a:lstStyle/>
                        <a:p>
                          <a:pPr algn="ctr"/>
                          <a:r>
                            <a:rPr sz="1800">
                              <a:latin typeface="Cambria Math"/>
                            </a:rPr>
                            <a:t>1</a:t>
                          </a:r>
                        </a:p>
                      </a:txBody>
                      <a:tcPr/>
                    </a:tc>
                    <a:extLst>
                      <a:ext uri="{0D108BD9-81ED-4DB2-BD59-A6C34878D82A}">
                        <a16:rowId xmlns:a16="http://schemas.microsoft.com/office/drawing/2014/main" val="10004"/>
                      </a:ext>
                    </a:extLst>
                  </a:tr>
                  <a:tr h="370840">
                    <a:tc>
                      <a:txBody>
                        <a:bodyPr/>
                        <a:lstStyle/>
                        <a:p>
                          <a:pPr algn="ctr"/>
                          <a:r>
                            <a:rPr sz="1800">
                              <a:latin typeface="Cambria Math"/>
                            </a:rPr>
                            <a:t>6</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6−4=2</m:t>
                                </m:r>
                              </m:oMath>
                            </m:oMathPara>
                          </a14:m>
                          <a:endParaRPr/>
                        </a:p>
                      </a:txBody>
                      <a:tcPr/>
                    </a:tc>
                    <a:tc>
                      <a:txBody>
                        <a:bodyPr/>
                        <a:lstStyle/>
                        <a:p>
                          <a:pPr algn="ctr"/>
                          <a:r>
                            <a:rPr sz="1800">
                              <a:latin typeface="Cambria Math"/>
                            </a:rPr>
                            <a:t>4</a:t>
                          </a:r>
                        </a:p>
                      </a:txBody>
                      <a:tcPr/>
                    </a:tc>
                    <a:extLst>
                      <a:ext uri="{0D108BD9-81ED-4DB2-BD59-A6C34878D82A}">
                        <a16:rowId xmlns:a16="http://schemas.microsoft.com/office/drawing/2014/main" val="10005"/>
                      </a:ext>
                    </a:extLst>
                  </a:tr>
                  <a:tr h="370840">
                    <a:tc>
                      <a:txBody>
                        <a:bodyPr/>
                        <a:lstStyle/>
                        <a:p>
                          <a:pPr algn="ctr"/>
                          <a:r>
                            <a:rPr sz="1800">
                              <a:latin typeface="Cambria Math"/>
                            </a:rPr>
                            <a:t>4</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4−4=0</m:t>
                                </m:r>
                              </m:oMath>
                            </m:oMathPara>
                          </a14:m>
                          <a:endParaRPr/>
                        </a:p>
                      </a:txBody>
                      <a:tcPr/>
                    </a:tc>
                    <a:tc>
                      <a:txBody>
                        <a:bodyPr/>
                        <a:lstStyle/>
                        <a:p>
                          <a:pPr algn="ctr"/>
                          <a:r>
                            <a:rPr sz="1800">
                              <a:latin typeface="Cambria Math"/>
                            </a:rPr>
                            <a:t>0</a:t>
                          </a:r>
                        </a:p>
                      </a:txBody>
                      <a:tcPr/>
                    </a:tc>
                    <a:extLst>
                      <a:ext uri="{0D108BD9-81ED-4DB2-BD59-A6C34878D82A}">
                        <a16:rowId xmlns:a16="http://schemas.microsoft.com/office/drawing/2014/main" val="10006"/>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25958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xmlns:a14="http://schemas.microsoft.com/office/drawing/2010/main" val="20000"/>
                        </a:ext>
                      </a:extLst>
                    </a:gridCol>
                    <a:gridCol w="2743200">
                      <a:extLst>
                        <a:ext uri="{9D8B030D-6E8A-4147-A177-3AD203B41FA5}">
                          <a16:colId xmlns:a16="http://schemas.microsoft.com/office/drawing/2014/main" xmlns="" xmlns:a14="http://schemas.microsoft.com/office/drawing/2010/main" val="20001"/>
                        </a:ext>
                      </a:extLst>
                    </a:gridCol>
                    <a:gridCol w="2743200">
                      <a:extLst>
                        <a:ext uri="{9D8B030D-6E8A-4147-A177-3AD203B41FA5}">
                          <a16:colId xmlns:a16="http://schemas.microsoft.com/office/drawing/2014/main" xmlns="" xmlns:a14="http://schemas.microsoft.com/office/drawing/2010/main" val="20002"/>
                        </a:ext>
                      </a:extLst>
                    </a:gridCol>
                  </a:tblGrid>
                  <a:tr h="370840">
                    <a:tc gridSpan="3">
                      <a:txBody>
                        <a:bodyPr/>
                        <a:lstStyle/>
                        <a:p>
                          <a:pPr algn="ctr">
                            <a:defRPr sz="1800" b="1"/>
                          </a:pPr>
                          <a:r>
                            <a:t>Deviations and Squared Deviations of the Data</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0"/>
                      </a:ext>
                    </a:extLst>
                  </a:tr>
                  <a:tr h="370840">
                    <a:tc>
                      <a:txBody>
                        <a:bodyPr/>
                        <a:lstStyle/>
                        <a:p>
                          <a:endParaRPr lang="en-US"/>
                        </a:p>
                      </a:txBody>
                      <a:tcPr>
                        <a:blipFill>
                          <a:blip r:embed="rId2"/>
                          <a:stretch>
                            <a:fillRect l="-444" t="-108197" r="-201111" b="-521311"/>
                          </a:stretch>
                        </a:blipFill>
                      </a:tcPr>
                    </a:tc>
                    <a:tc>
                      <a:txBody>
                        <a:bodyPr/>
                        <a:lstStyle/>
                        <a:p>
                          <a:endParaRPr lang="en-US"/>
                        </a:p>
                      </a:txBody>
                      <a:tcPr>
                        <a:blipFill>
                          <a:blip r:embed="rId2"/>
                          <a:stretch>
                            <a:fillRect l="-100444" t="-108197" r="-101111" b="-521311"/>
                          </a:stretch>
                        </a:blipFill>
                      </a:tcPr>
                    </a:tc>
                    <a:tc>
                      <a:txBody>
                        <a:bodyPr/>
                        <a:lstStyle/>
                        <a:p>
                          <a:endParaRPr lang="en-US"/>
                        </a:p>
                      </a:txBody>
                      <a:tcPr>
                        <a:blipFill>
                          <a:blip r:embed="rId2"/>
                          <a:stretch>
                            <a:fillRect l="-200444" t="-108197" r="-1111" b="-521311"/>
                          </a:stretch>
                        </a:blipFill>
                      </a:tcPr>
                    </a:tc>
                    <a:extLst>
                      <a:ext uri="{0D108BD9-81ED-4DB2-BD59-A6C34878D82A}">
                        <a16:rowId xmlns:a16="http://schemas.microsoft.com/office/drawing/2014/main" xmlns="" xmlns:a14="http://schemas.microsoft.com/office/drawing/2010/main" val="10001"/>
                      </a:ext>
                    </a:extLst>
                  </a:tr>
                  <a:tr h="370840">
                    <a:tc>
                      <a:txBody>
                        <a:bodyPr/>
                        <a:lstStyle/>
                        <a:p>
                          <a:pPr algn="ctr"/>
                          <a:r>
                            <a:rPr sz="1800">
                              <a:latin typeface="Cambria Math"/>
                            </a:rPr>
                            <a:t>3</a:t>
                          </a:r>
                        </a:p>
                      </a:txBody>
                      <a:tcPr/>
                    </a:tc>
                    <a:tc>
                      <a:txBody>
                        <a:bodyPr/>
                        <a:lstStyle/>
                        <a:p>
                          <a:endParaRPr lang="en-US"/>
                        </a:p>
                      </a:txBody>
                      <a:tcPr>
                        <a:blipFill>
                          <a:blip r:embed="rId2"/>
                          <a:stretch>
                            <a:fillRect l="-100444" t="-208197" r="-101111" b="-421311"/>
                          </a:stretch>
                        </a:blipFill>
                      </a:tcPr>
                    </a:tc>
                    <a:tc>
                      <a:txBody>
                        <a:bodyPr/>
                        <a:lstStyle/>
                        <a:p>
                          <a:pPr algn="ctr"/>
                          <a:r>
                            <a:rPr sz="1800">
                              <a:latin typeface="Cambria Math"/>
                            </a:rPr>
                            <a:t>1</a:t>
                          </a:r>
                        </a:p>
                      </a:txBody>
                      <a:tcPr/>
                    </a:tc>
                    <a:extLst>
                      <a:ext uri="{0D108BD9-81ED-4DB2-BD59-A6C34878D82A}">
                        <a16:rowId xmlns:a16="http://schemas.microsoft.com/office/drawing/2014/main" xmlns="" xmlns:a14="http://schemas.microsoft.com/office/drawing/2010/main" val="10002"/>
                      </a:ext>
                    </a:extLst>
                  </a:tr>
                  <a:tr h="370840">
                    <a:tc>
                      <a:txBody>
                        <a:bodyPr/>
                        <a:lstStyle/>
                        <a:p>
                          <a:pPr algn="ctr"/>
                          <a:r>
                            <a:rPr sz="1800">
                              <a:latin typeface="Cambria Math"/>
                            </a:rPr>
                            <a:t>2</a:t>
                          </a:r>
                        </a:p>
                      </a:txBody>
                      <a:tcPr/>
                    </a:tc>
                    <a:tc>
                      <a:txBody>
                        <a:bodyPr/>
                        <a:lstStyle/>
                        <a:p>
                          <a:endParaRPr lang="en-US"/>
                        </a:p>
                      </a:txBody>
                      <a:tcPr>
                        <a:blipFill>
                          <a:blip r:embed="rId2"/>
                          <a:stretch>
                            <a:fillRect l="-100444" t="-308197" r="-101111" b="-321311"/>
                          </a:stretch>
                        </a:blipFill>
                      </a:tcPr>
                    </a:tc>
                    <a:tc>
                      <a:txBody>
                        <a:bodyPr/>
                        <a:lstStyle/>
                        <a:p>
                          <a:pPr algn="ctr"/>
                          <a:r>
                            <a:rPr sz="1800">
                              <a:latin typeface="Cambria Math"/>
                            </a:rPr>
                            <a:t>4</a:t>
                          </a:r>
                        </a:p>
                      </a:txBody>
                      <a:tcPr/>
                    </a:tc>
                    <a:extLst>
                      <a:ext uri="{0D108BD9-81ED-4DB2-BD59-A6C34878D82A}">
                        <a16:rowId xmlns:a16="http://schemas.microsoft.com/office/drawing/2014/main" xmlns="" xmlns:a14="http://schemas.microsoft.com/office/drawing/2010/main" val="10003"/>
                      </a:ext>
                    </a:extLst>
                  </a:tr>
                  <a:tr h="370840">
                    <a:tc>
                      <a:txBody>
                        <a:bodyPr/>
                        <a:lstStyle/>
                        <a:p>
                          <a:pPr algn="ctr"/>
                          <a:r>
                            <a:rPr sz="1800">
                              <a:latin typeface="Cambria Math"/>
                            </a:rPr>
                            <a:t>5</a:t>
                          </a:r>
                        </a:p>
                      </a:txBody>
                      <a:tcPr/>
                    </a:tc>
                    <a:tc>
                      <a:txBody>
                        <a:bodyPr/>
                        <a:lstStyle/>
                        <a:p>
                          <a:endParaRPr lang="en-US"/>
                        </a:p>
                      </a:txBody>
                      <a:tcPr>
                        <a:blipFill>
                          <a:blip r:embed="rId2"/>
                          <a:stretch>
                            <a:fillRect l="-100444" t="-408197" r="-101111" b="-221311"/>
                          </a:stretch>
                        </a:blipFill>
                      </a:tcPr>
                    </a:tc>
                    <a:tc>
                      <a:txBody>
                        <a:bodyPr/>
                        <a:lstStyle/>
                        <a:p>
                          <a:pPr algn="ctr"/>
                          <a:r>
                            <a:rPr sz="1800">
                              <a:latin typeface="Cambria Math"/>
                            </a:rPr>
                            <a:t>1</a:t>
                          </a:r>
                        </a:p>
                      </a:txBody>
                      <a:tcPr/>
                    </a:tc>
                    <a:extLst>
                      <a:ext uri="{0D108BD9-81ED-4DB2-BD59-A6C34878D82A}">
                        <a16:rowId xmlns:a16="http://schemas.microsoft.com/office/drawing/2014/main" xmlns="" xmlns:a14="http://schemas.microsoft.com/office/drawing/2010/main" val="10004"/>
                      </a:ext>
                    </a:extLst>
                  </a:tr>
                  <a:tr h="370840">
                    <a:tc>
                      <a:txBody>
                        <a:bodyPr/>
                        <a:lstStyle/>
                        <a:p>
                          <a:pPr algn="ctr"/>
                          <a:r>
                            <a:rPr sz="1800">
                              <a:latin typeface="Cambria Math"/>
                            </a:rPr>
                            <a:t>6</a:t>
                          </a:r>
                        </a:p>
                      </a:txBody>
                      <a:tcPr/>
                    </a:tc>
                    <a:tc>
                      <a:txBody>
                        <a:bodyPr/>
                        <a:lstStyle/>
                        <a:p>
                          <a:endParaRPr lang="en-US"/>
                        </a:p>
                      </a:txBody>
                      <a:tcPr>
                        <a:blipFill>
                          <a:blip r:embed="rId2"/>
                          <a:stretch>
                            <a:fillRect l="-100444" t="-508197" r="-101111" b="-121311"/>
                          </a:stretch>
                        </a:blipFill>
                      </a:tcPr>
                    </a:tc>
                    <a:tc>
                      <a:txBody>
                        <a:bodyPr/>
                        <a:lstStyle/>
                        <a:p>
                          <a:pPr algn="ctr"/>
                          <a:r>
                            <a:rPr sz="1800">
                              <a:latin typeface="Cambria Math"/>
                            </a:rPr>
                            <a:t>4</a:t>
                          </a:r>
                        </a:p>
                      </a:txBody>
                      <a:tcPr/>
                    </a:tc>
                    <a:extLst>
                      <a:ext uri="{0D108BD9-81ED-4DB2-BD59-A6C34878D82A}">
                        <a16:rowId xmlns:a16="http://schemas.microsoft.com/office/drawing/2014/main" xmlns="" xmlns:a14="http://schemas.microsoft.com/office/drawing/2010/main" val="10005"/>
                      </a:ext>
                    </a:extLst>
                  </a:tr>
                  <a:tr h="370840">
                    <a:tc>
                      <a:txBody>
                        <a:bodyPr/>
                        <a:lstStyle/>
                        <a:p>
                          <a:pPr algn="ctr"/>
                          <a:r>
                            <a:rPr sz="1800">
                              <a:latin typeface="Cambria Math"/>
                            </a:rPr>
                            <a:t>4</a:t>
                          </a:r>
                        </a:p>
                      </a:txBody>
                      <a:tcPr/>
                    </a:tc>
                    <a:tc>
                      <a:txBody>
                        <a:bodyPr/>
                        <a:lstStyle/>
                        <a:p>
                          <a:endParaRPr lang="en-US"/>
                        </a:p>
                      </a:txBody>
                      <a:tcPr>
                        <a:blipFill>
                          <a:blip r:embed="rId2"/>
                          <a:stretch>
                            <a:fillRect l="-100444" t="-608197" r="-101111" b="-21311"/>
                          </a:stretch>
                        </a:blipFill>
                      </a:tcPr>
                    </a:tc>
                    <a:tc>
                      <a:txBody>
                        <a:bodyPr/>
                        <a:lstStyle/>
                        <a:p>
                          <a:pPr algn="ctr"/>
                          <a:r>
                            <a:rPr sz="1800">
                              <a:latin typeface="Cambria Math"/>
                            </a:rPr>
                            <a:t>0</a:t>
                          </a:r>
                        </a:p>
                      </a:txBody>
                      <a:tcPr/>
                    </a:tc>
                    <a:extLst>
                      <a:ext uri="{0D108BD9-81ED-4DB2-BD59-A6C34878D82A}">
                        <a16:rowId xmlns:a16="http://schemas.microsoft.com/office/drawing/2014/main" xmlns="" xmlns:a14="http://schemas.microsoft.com/office/drawing/2010/main" val="10006"/>
                      </a:ext>
                    </a:extLst>
                  </a:tr>
                </a:tbl>
              </a:graphicData>
            </a:graphic>
          </p:graphicFrame>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3.2.2: Calculating Variance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a:t>Next, find the sum of the squared deviations by adding up the values in the last column.</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r>
                                <a:rPr>
                                  <a:latin typeface="Cambria Math" panose="02040503050406030204" pitchFamily="18" charset="0"/>
                                </a:rPr>
                                <m:t>−</m:t>
                              </m:r>
                              <m:bar>
                                <m:barPr>
                                  <m:pos m:val="top"/>
                                  <m:ctrlPr>
                                    <a:rPr i="1">
                                      <a:latin typeface="Cambria Math" panose="02040503050406030204" pitchFamily="18" charset="0"/>
                                    </a:rPr>
                                  </m:ctrlPr>
                                </m:barPr>
                                <m:e>
                                  <m:r>
                                    <a:rPr>
                                      <a:latin typeface="Cambria Math" panose="02040503050406030204" pitchFamily="18" charset="0"/>
                                    </a:rPr>
                                    <m:t>𝑥</m:t>
                                  </m:r>
                                </m:e>
                              </m:bar>
                            </m:e>
                          </m:d>
                        </m:e>
                        <m:sup>
                          <m:r>
                            <a:rPr>
                              <a:latin typeface="Cambria Math" panose="02040503050406030204" pitchFamily="18" charset="0"/>
                            </a:rPr>
                            <m:t>2</m:t>
                          </m:r>
                        </m:sup>
                      </m:sSup>
                      <m:r>
                        <a:rPr>
                          <a:latin typeface="Cambria Math" panose="02040503050406030204" pitchFamily="18" charset="0"/>
                        </a:rPr>
                        <m:t>=1+4+1+4+0</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r>
                                    <a:rPr>
                                      <a:latin typeface="Cambria Math" panose="02040503050406030204" pitchFamily="18" charset="0"/>
                                    </a:rPr>
                                    <m:t>−</m:t>
                                  </m:r>
                                  <m:bar>
                                    <m:barPr>
                                      <m:pos m:val="top"/>
                                      <m:ctrlPr>
                                        <a:rPr i="1">
                                          <a:latin typeface="Cambria Math" panose="02040503050406030204" pitchFamily="18" charset="0"/>
                                        </a:rPr>
                                      </m:ctrlPr>
                                    </m:barPr>
                                    <m:e>
                                      <m:r>
                                        <a:rPr>
                                          <a:latin typeface="Cambria Math" panose="02040503050406030204" pitchFamily="18" charset="0"/>
                                        </a:rPr>
                                        <m:t>𝑥</m:t>
                                      </m:r>
                                    </m:e>
                                  </m:bar>
                                </m:e>
                              </m:d>
                            </m:e>
                            <m:sup>
                              <m:r>
                                <a:rPr>
                                  <a:latin typeface="Cambria Math" panose="02040503050406030204" pitchFamily="18" charset="0"/>
                                </a:rPr>
                                <m:t>2</m:t>
                              </m:r>
                            </m:sup>
                          </m:sSup>
                        </m:e>
                      </m:phant>
                      <m:r>
                        <a:rPr>
                          <a:latin typeface="Cambria Math" panose="02040503050406030204" pitchFamily="18" charset="0"/>
                        </a:rPr>
                        <m:t>=10</m:t>
                      </m:r>
                    </m:oMath>
                  </m:oMathPara>
                </a14:m>
                <a:endParaRPr sz="2800"/>
              </a:p>
              <a:p>
                <a:r>
                  <a:rPr sz="2800"/>
                  <a:t>Finally, substitute the appropriate values into the formula for sample variance as follows.</a:t>
                </a:r>
              </a:p>
              <a:p>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r>
                                    <a:rPr>
                                      <a:latin typeface="Cambria Math" panose="02040503050406030204" pitchFamily="18" charset="0"/>
                                    </a:rPr>
                                    <m:t>−</m:t>
                                  </m:r>
                                  <m:bar>
                                    <m:barPr>
                                      <m:pos m:val="top"/>
                                      <m:ctrlPr>
                                        <a:rPr i="1">
                                          <a:latin typeface="Cambria Math" panose="02040503050406030204" pitchFamily="18" charset="0"/>
                                        </a:rPr>
                                      </m:ctrlPr>
                                    </m:barPr>
                                    <m:e>
                                      <m:r>
                                        <a:rPr>
                                          <a:latin typeface="Cambria Math" panose="02040503050406030204" pitchFamily="18" charset="0"/>
                                        </a:rPr>
                                        <m:t>𝑥</m:t>
                                      </m:r>
                                    </m:e>
                                  </m:bar>
                                </m:e>
                              </m:d>
                            </m:e>
                            <m:sup>
                              <m:r>
                                <a:rPr>
                                  <a:latin typeface="Cambria Math" panose="02040503050406030204" pitchFamily="18" charset="0"/>
                                </a:rPr>
                                <m:t>2</m:t>
                              </m:r>
                            </m:sup>
                          </m:sSup>
                        </m:num>
                        <m:den>
                          <m:r>
                            <a:rPr>
                              <a:latin typeface="Cambria Math" panose="02040503050406030204" pitchFamily="18" charset="0"/>
                            </a:rPr>
                            <m:t>𝑛</m:t>
                          </m:r>
                          <m:r>
                            <a:rPr>
                              <a:latin typeface="Cambria Math" panose="02040503050406030204" pitchFamily="18" charset="0"/>
                            </a:rPr>
                            <m:t>−1</m:t>
                          </m:r>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10</m:t>
                          </m:r>
                        </m:num>
                        <m:den>
                          <m:r>
                            <a:rPr>
                              <a:latin typeface="Cambria Math" panose="02040503050406030204" pitchFamily="18" charset="0"/>
                            </a:rPr>
                            <m:t>5−1</m:t>
                          </m:r>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e>
                      </m:phant>
                      <m:r>
                        <a:rPr>
                          <a:latin typeface="Cambria Math" panose="02040503050406030204" pitchFamily="18" charset="0"/>
                        </a:rPr>
                        <m:t>=2.5</m:t>
                      </m:r>
                    </m:oMath>
                  </m:oMathPara>
                </a14:m>
                <a:endParaRPr sz="2800"/>
              </a:p>
              <a:p>
                <a:r>
                  <a:rPr sz="2800"/>
                  <a:t>Microsoft Excel: You can easily calculate the sample variance in Excel by using the general formula </a:t>
                </a:r>
                <a:r>
                  <a:rPr sz="2800" b="1"/>
                  <a:t>=VAR.S(cell range)</a:t>
                </a:r>
                <a:r>
                  <a:rPr sz="2800"/>
                  <a:t>. To do this, type the data into the first column of cells, </a:t>
                </a:r>
                <a:r>
                  <a:rPr sz="2800" b="1"/>
                  <a:t>A1</a:t>
                </a:r>
                <a:r>
                  <a:rPr sz="2800"/>
                  <a:t> through </a:t>
                </a:r>
                <a:r>
                  <a:rPr sz="2800" b="1"/>
                  <a:t>A5</a:t>
                </a:r>
                <a:r>
                  <a:rPr sz="2800"/>
                  <a:t>. Then, in any available cell type </a:t>
                </a:r>
                <a:r>
                  <a:rPr sz="2800" b="1"/>
                  <a:t>=VARS.S(A1:A5)</a:t>
                </a:r>
                <a:r>
                  <a:rPr sz="2800"/>
                  <a:t> and press enter to obtain a sample variance of </a:t>
                </a:r>
                <a:r>
                  <a:rPr sz="2800">
                    <a:latin typeface="Cambria Math"/>
                  </a:rPr>
                  <a:t>2.5</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963" t="-2086" b="-2209"/>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 Tip:</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032722"/>
              </a:xfrm>
            </p:spPr>
            <p:txBody>
              <a:bodyPr>
                <a:normAutofit/>
              </a:bodyPr>
              <a:lstStyle/>
              <a:p>
                <a:r>
                  <a:rPr sz="2800"/>
                  <a:t>The general formula for calculating the sample variance in Microsoft Excel is </a:t>
                </a:r>
                <a:r>
                  <a:rPr sz="2800" b="1"/>
                  <a:t>=VARS.S(cell range)</a:t>
                </a:r>
                <a:r>
                  <a:rPr sz="2800"/>
                  <a:t>.</a:t>
                </a:r>
              </a:p>
              <a:p>
                <a:r>
                  <a:rPr sz="2800"/>
                  <a:t>The general formula for calculating the population variance in Microsoft Excel is </a:t>
                </a:r>
                <a:r>
                  <a:rPr sz="2800" b="1"/>
                  <a:t>=VARS.P(cell range)</a:t>
                </a:r>
                <a:r>
                  <a:rPr sz="2800"/>
                  <a:t>.</a:t>
                </a:r>
              </a:p>
              <a:p>
                <a:pPr>
                  <a:defRPr sz="2800"/>
                </a:pPr>
                <a:r>
                  <a:rPr sz="2800"/>
                  <a:t>Therefore, the sample variance for Jesmyn's Uber rides is </a:t>
                </a:r>
                <a14:m>
                  <m:oMath xmlns:m="http://schemas.openxmlformats.org/officeDocument/2006/math">
                    <m:r>
                      <a:rPr>
                        <a:latin typeface="Cambria Math" panose="02040503050406030204" pitchFamily="18" charset="0"/>
                      </a:rPr>
                      <m:t>2.5</m:t>
                    </m:r>
                    <m:sSup>
                      <m:sSupPr>
                        <m:ctrlPr>
                          <a:rPr i="1">
                            <a:latin typeface="Cambria Math" panose="02040503050406030204" pitchFamily="18" charset="0"/>
                          </a:rPr>
                        </m:ctrlPr>
                      </m:sSupPr>
                      <m:e>
                        <m:r>
                          <m:rPr>
                            <m:sty m:val="p"/>
                          </m:rPr>
                          <a:rPr>
                            <a:latin typeface="Cambria Math" panose="02040503050406030204" pitchFamily="18" charset="0"/>
                          </a:rPr>
                          <m:t>rides</m:t>
                        </m:r>
                      </m:e>
                      <m:sup>
                        <m:r>
                          <a:rPr>
                            <a:latin typeface="Cambria Math" panose="02040503050406030204" pitchFamily="18" charset="0"/>
                          </a:rPr>
                          <m:t>2</m:t>
                        </m:r>
                      </m:sup>
                    </m:sSup>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032722"/>
              </a:xfrm>
              <a:blipFill>
                <a:blip r:embed="rId2" cstate="print"/>
                <a:stretch>
                  <a:fillRect l="-1328" t="-1594" r="-15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E3451D27-1E44-44E0-B1E3-EA3AA66BAA64}"/>
                  </a:ext>
                </a:extLst>
              </p:cNvPr>
              <p:cNvSpPr txBox="1"/>
              <p:nvPr/>
            </p:nvSpPr>
            <p:spPr>
              <a:xfrm>
                <a:off x="455023" y="4419600"/>
                <a:ext cx="8229600" cy="954107"/>
              </a:xfrm>
              <a:prstGeom prst="rect">
                <a:avLst/>
              </a:prstGeom>
              <a:noFill/>
            </p:spPr>
            <p:txBody>
              <a:bodyPr wrap="square" rtlCol="0">
                <a:spAutoFit/>
              </a:bodyPr>
              <a:lstStyle/>
              <a:p>
                <a:r>
                  <a:rPr lang="en-US" sz="2800" dirty="0"/>
                  <a:t>Therefore, the sample variance for </a:t>
                </a:r>
                <a:r>
                  <a:rPr lang="en-US" sz="2800" dirty="0" err="1"/>
                  <a:t>Jesmyn’s</a:t>
                </a:r>
                <a:r>
                  <a:rPr lang="en-US" sz="2800" dirty="0"/>
                  <a:t> Uber ride is </a:t>
                </a:r>
                <a14:m>
                  <m:oMath xmlns:m="http://schemas.openxmlformats.org/officeDocument/2006/math">
                    <m:r>
                      <a:rPr lang="en-US" sz="2800" b="0" i="0" smtClean="0">
                        <a:latin typeface="Cambria Math" panose="02040503050406030204" pitchFamily="18" charset="0"/>
                      </a:rPr>
                      <m:t>2.5</m:t>
                    </m:r>
                    <m:r>
                      <m:rPr>
                        <m:sty m:val="p"/>
                      </m:rPr>
                      <a:rPr lang="en-US" sz="2800" b="0" i="0" smtClean="0">
                        <a:latin typeface="Cambria Math" panose="02040503050406030204" pitchFamily="18" charset="0"/>
                      </a:rPr>
                      <m:t>ride</m:t>
                    </m:r>
                    <m:sSup>
                      <m:sSupPr>
                        <m:ctrlPr>
                          <a:rPr lang="en-US" sz="2800" b="0" smtClean="0">
                            <a:latin typeface="Cambria Math" panose="02040503050406030204" pitchFamily="18" charset="0"/>
                          </a:rPr>
                        </m:ctrlPr>
                      </m:sSupPr>
                      <m:e>
                        <m:r>
                          <m:rPr>
                            <m:sty m:val="p"/>
                          </m:rPr>
                          <a:rPr lang="en-US" sz="2800" b="0" i="0" smtClean="0">
                            <a:latin typeface="Cambria Math" panose="02040503050406030204" pitchFamily="18" charset="0"/>
                          </a:rPr>
                          <m:t>s</m:t>
                        </m:r>
                      </m:e>
                      <m:sup>
                        <m:r>
                          <a:rPr lang="en-US" sz="2800" b="0" i="0" smtClean="0">
                            <a:latin typeface="Cambria Math" panose="02040503050406030204" pitchFamily="18" charset="0"/>
                          </a:rPr>
                          <m:t>2</m:t>
                        </m:r>
                      </m:sup>
                    </m:sSup>
                  </m:oMath>
                </a14:m>
                <a:r>
                  <a:rPr lang="en-US" sz="2800" dirty="0"/>
                  <a:t>.</a:t>
                </a:r>
              </a:p>
            </p:txBody>
          </p:sp>
        </mc:Choice>
        <mc:Fallback>
          <p:sp>
            <p:nvSpPr>
              <p:cNvPr id="4" name="TextBox 3">
                <a:extLst>
                  <a:ext uri="{FF2B5EF4-FFF2-40B4-BE49-F238E27FC236}">
                    <a16:creationId xmlns:a16="http://schemas.microsoft.com/office/drawing/2014/main" id="{E3451D27-1E44-44E0-B1E3-EA3AA66BAA64}"/>
                  </a:ext>
                </a:extLst>
              </p:cNvPr>
              <p:cNvSpPr txBox="1">
                <a:spLocks noRot="1" noChangeAspect="1" noMove="1" noResize="1" noEditPoints="1" noAdjustHandles="1" noChangeArrowheads="1" noChangeShapeType="1" noTextEdit="1"/>
              </p:cNvSpPr>
              <p:nvPr/>
            </p:nvSpPr>
            <p:spPr>
              <a:xfrm>
                <a:off x="455023" y="4419600"/>
                <a:ext cx="8229600" cy="954107"/>
              </a:xfrm>
              <a:prstGeom prst="rect">
                <a:avLst/>
              </a:prstGeom>
              <a:blipFill>
                <a:blip r:embed="rId3"/>
                <a:stretch>
                  <a:fillRect l="-1556" t="-5732" b="-1719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Standard Deviation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85322"/>
              </a:xfrm>
            </p:spPr>
            <p:txBody>
              <a:bodyPr>
                <a:normAutofit fontScale="62500" lnSpcReduction="20000"/>
              </a:bodyPr>
              <a:lstStyle/>
              <a:p>
                <a:pPr algn="ctr">
                  <a:defRPr sz="2800" b="1"/>
                </a:pPr>
                <a:r>
                  <a:t>Definition</a:t>
                </a:r>
              </a:p>
              <a:p>
                <a:r>
                  <a:rPr sz="2800"/>
                  <a:t>The </a:t>
                </a:r>
                <a:r>
                  <a:rPr sz="2800" b="1"/>
                  <a:t>standard deviation</a:t>
                </a:r>
                <a:r>
                  <a:rPr sz="2800"/>
                  <a:t> is a measure of how much we might expect a typical member of the data set to differ from the mean.</a:t>
                </a:r>
              </a:p>
              <a:p>
                <a:r>
                  <a:rPr sz="2800"/>
                  <a:t>The </a:t>
                </a:r>
                <a:r>
                  <a:rPr sz="2800" b="1"/>
                  <a:t>population standard deviation</a:t>
                </a:r>
                <a:r>
                  <a:rPr sz="2800"/>
                  <a:t>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𝜎</m:t>
                      </m:r>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r>
                                        <a:rPr>
                                          <a:latin typeface="Cambria Math" panose="02040503050406030204" pitchFamily="18" charset="0"/>
                                        </a:rPr>
                                        <m:t>−</m:t>
                                      </m:r>
                                      <m:r>
                                        <a:rPr>
                                          <a:latin typeface="Cambria Math" panose="02040503050406030204" pitchFamily="18" charset="0"/>
                                        </a:rPr>
                                        <m:t>𝜇</m:t>
                                      </m:r>
                                    </m:e>
                                  </m:d>
                                </m:e>
                                <m:sup>
                                  <m:r>
                                    <a:rPr>
                                      <a:latin typeface="Cambria Math" panose="02040503050406030204" pitchFamily="18" charset="0"/>
                                    </a:rPr>
                                    <m:t>2</m:t>
                                  </m:r>
                                </m:sup>
                              </m:sSup>
                            </m:num>
                            <m:den>
                              <m:r>
                                <a:rPr>
                                  <a:latin typeface="Cambria Math" panose="02040503050406030204" pitchFamily="18" charset="0"/>
                                </a:rPr>
                                <m:t>𝑁</m:t>
                              </m:r>
                            </m:den>
                          </m:f>
                        </m:e>
                      </m:rad>
                    </m:oMath>
                  </m:oMathPara>
                </a14:m>
                <a:endParaRPr sz="2800"/>
              </a:p>
              <a:p>
                <a:pPr>
                  <a:defRPr sz="2800"/>
                </a:pPr>
                <a:r>
                  <a:rPr sz="280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oMath>
                </a14:m>
                <a:r>
                  <a:rPr sz="2800"/>
                  <a:t> is the </a:t>
                </a:r>
                <a14:m>
                  <m:oMath xmlns:m="http://schemas.openxmlformats.org/officeDocument/2006/math">
                    <m:r>
                      <a:rPr>
                        <a:latin typeface="Cambria Math" panose="02040503050406030204" pitchFamily="18" charset="0"/>
                      </a:rPr>
                      <m:t>𝑖</m:t>
                    </m:r>
                  </m:oMath>
                </a14:m>
                <a:r>
                  <a:rPr sz="2800" baseline="30000"/>
                  <a:t>th</a:t>
                </a:r>
                <a:r>
                  <a:rPr sz="2800"/>
                  <a:t> value in the population,</a:t>
                </a:r>
              </a:p>
              <a:p>
                <a14:m>
                  <m:oMath xmlns:m="http://schemas.openxmlformats.org/officeDocument/2006/math">
                    <m:r>
                      <a:rPr>
                        <a:latin typeface="Cambria Math" panose="02040503050406030204" pitchFamily="18" charset="0"/>
                      </a:rPr>
                      <m:t>𝜇</m:t>
                    </m:r>
                  </m:oMath>
                </a14:m>
                <a:r>
                  <a:rPr sz="2800"/>
                  <a:t> is the population mean, and</a:t>
                </a:r>
              </a:p>
              <a:p>
                <a14:m>
                  <m:oMath xmlns:m="http://schemas.openxmlformats.org/officeDocument/2006/math">
                    <m:r>
                      <a:rPr>
                        <a:latin typeface="Cambria Math" panose="02040503050406030204" pitchFamily="18" charset="0"/>
                      </a:rPr>
                      <m:t>𝑁</m:t>
                    </m:r>
                  </m:oMath>
                </a14:m>
                <a:r>
                  <a:rPr sz="2800"/>
                  <a:t> is the number of values in the population.</a:t>
                </a:r>
              </a:p>
              <a:p>
                <a:r>
                  <a:rPr sz="2800"/>
                  <a:t>The </a:t>
                </a:r>
                <a:r>
                  <a:rPr sz="2800" b="1"/>
                  <a:t>sample standard deviation</a:t>
                </a:r>
                <a:r>
                  <a:rPr sz="2800"/>
                  <a:t>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𝑠</m:t>
                      </m:r>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r>
                                        <a:rPr>
                                          <a:latin typeface="Cambria Math" panose="02040503050406030204" pitchFamily="18" charset="0"/>
                                        </a:rPr>
                                        <m:t>−</m:t>
                                      </m:r>
                                      <m:bar>
                                        <m:barPr>
                                          <m:pos m:val="top"/>
                                          <m:ctrlPr>
                                            <a:rPr i="1">
                                              <a:latin typeface="Cambria Math" panose="02040503050406030204" pitchFamily="18" charset="0"/>
                                            </a:rPr>
                                          </m:ctrlPr>
                                        </m:barPr>
                                        <m:e>
                                          <m:r>
                                            <a:rPr>
                                              <a:latin typeface="Cambria Math" panose="02040503050406030204" pitchFamily="18" charset="0"/>
                                            </a:rPr>
                                            <m:t>𝑥</m:t>
                                          </m:r>
                                        </m:e>
                                      </m:bar>
                                    </m:e>
                                  </m:d>
                                </m:e>
                                <m:sup>
                                  <m:r>
                                    <a:rPr>
                                      <a:latin typeface="Cambria Math" panose="02040503050406030204" pitchFamily="18" charset="0"/>
                                    </a:rPr>
                                    <m:t>2</m:t>
                                  </m:r>
                                </m:sup>
                              </m:sSup>
                            </m:num>
                            <m:den>
                              <m:r>
                                <a:rPr>
                                  <a:latin typeface="Cambria Math" panose="02040503050406030204" pitchFamily="18" charset="0"/>
                                </a:rPr>
                                <m:t>𝑛</m:t>
                              </m:r>
                              <m:r>
                                <a:rPr>
                                  <a:latin typeface="Cambria Math" panose="02040503050406030204" pitchFamily="18" charset="0"/>
                                </a:rPr>
                                <m:t>−1</m:t>
                              </m:r>
                            </m:den>
                          </m:f>
                        </m:e>
                      </m:rad>
                    </m:oMath>
                  </m:oMathPara>
                </a14:m>
                <a:endParaRPr sz="2800"/>
              </a:p>
              <a:p>
                <a:pPr>
                  <a:defRPr sz="2800"/>
                </a:pPr>
                <a:r>
                  <a:rPr sz="280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oMath>
                </a14:m>
                <a:r>
                  <a:rPr sz="2800"/>
                  <a:t> is the </a:t>
                </a:r>
                <a14:m>
                  <m:oMath xmlns:m="http://schemas.openxmlformats.org/officeDocument/2006/math">
                    <m:r>
                      <a:rPr>
                        <a:latin typeface="Cambria Math" panose="02040503050406030204" pitchFamily="18" charset="0"/>
                      </a:rPr>
                      <m:t>𝑖</m:t>
                    </m:r>
                  </m:oMath>
                </a14:m>
                <a:r>
                  <a:rPr sz="2800" baseline="30000"/>
                  <a:t>th</a:t>
                </a:r>
                <a:r>
                  <a:rPr sz="2800"/>
                  <a:t> data value,</a:t>
                </a:r>
              </a:p>
              <a:p>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oMath>
                </a14:m>
                <a:r>
                  <a:rPr sz="2800"/>
                  <a:t> is the sample mean, and</a:t>
                </a:r>
              </a:p>
              <a:p>
                <a14:m>
                  <m:oMath xmlns:m="http://schemas.openxmlformats.org/officeDocument/2006/math">
                    <m:r>
                      <a:rPr>
                        <a:latin typeface="Cambria Math" panose="02040503050406030204" pitchFamily="18" charset="0"/>
                      </a:rPr>
                      <m:t>𝑛</m:t>
                    </m:r>
                  </m:oMath>
                </a14:m>
                <a:r>
                  <a:rPr sz="2800"/>
                  <a:t> is the number of data values in the sample.</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85322"/>
              </a:xfrm>
              <a:blipFill>
                <a:blip r:embed="rId2" cstate="print"/>
                <a:stretch>
                  <a:fillRect l="-443" t="-1519"/>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2804122"/>
          </a:xfrm>
        </p:spPr>
        <p:txBody>
          <a:bodyPr>
            <a:normAutofit/>
          </a:bodyPr>
          <a:lstStyle/>
          <a:p>
            <a:r>
              <a:rPr sz="2800"/>
              <a:t>When calculating the standard deviation, round to one more decimal place than the largest number of decimal places given in the data. Occasional exceptions to this rule can be made when the type of the data lends itself to a more natural rounding scheme, such as rounding values of currency to two decimal places.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Math Symbols</a:t>
            </a:r>
          </a:p>
        </p:txBody>
      </p:sp>
      <p:sp>
        <p:nvSpPr>
          <p:cNvPr id="3" name="Text Placeholder 2"/>
          <p:cNvSpPr>
            <a:spLocks noGrp="1"/>
          </p:cNvSpPr>
          <p:nvPr>
            <p:ph type="body" sz="quarter" idx="10"/>
          </p:nvPr>
        </p:nvSpPr>
        <p:spPr>
          <a:xfrm>
            <a:off x="457200" y="1082078"/>
            <a:ext cx="8229600" cy="1127722"/>
          </a:xfrm>
        </p:spPr>
        <p:txBody>
          <a:bodyPr>
            <a:normAutofit/>
          </a:bodyPr>
          <a:lstStyle/>
          <a:p>
            <a:r>
              <a:rPr sz="2800" b="1" i="1" dirty="0"/>
              <a:t>σ</a:t>
            </a:r>
            <a:r>
              <a:rPr sz="2800" dirty="0"/>
              <a:t>: population standard deviation; Greek letter, sigma </a:t>
            </a:r>
            <a:endParaRPr lang="en-US" sz="2800" dirty="0"/>
          </a:p>
          <a:p>
            <a:r>
              <a:rPr sz="2800" b="1" i="1" dirty="0"/>
              <a:t>s</a:t>
            </a:r>
            <a:r>
              <a:rPr sz="2800" dirty="0"/>
              <a:t>: sample standard deviation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Origins of the Standard Deviation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85322"/>
              </a:xfrm>
            </p:spPr>
            <p:txBody>
              <a:bodyPr>
                <a:normAutofit fontScale="40000" lnSpcReduction="20000"/>
              </a:bodyPr>
              <a:lstStyle/>
              <a:p>
                <a:pPr algn="ctr">
                  <a:defRPr sz="2800" b="1"/>
                </a:pPr>
                <a:r>
                  <a:rPr sz="4300" dirty="0"/>
                  <a:t>Definition</a:t>
                </a:r>
              </a:p>
              <a:p>
                <a:r>
                  <a:rPr sz="4300" dirty="0"/>
                  <a:t>You can think of the standard deviation an estimated average distance that values in a set lie from the mean. While not the actual average, the standard deviation is usually very close to the average and, conceptually, that is a good way to think about standard deviation as we discuss how the formula is derived. To derive the formula for standard deviation, we will use a method similar to finding average distance, or deviation, from the mean. First, we must know the actual deviation from the mean for every data value in the set. The deviation is simply the difference between each value and the mean.</a:t>
                </a:r>
              </a:p>
              <a:p>
                <a:r>
                  <a:rPr sz="4300" dirty="0"/>
                  <a:t>Next, we need to find the sum of all the deviations. Here we run into a problem because the sum is zero. In fact, the sum of the deviations from the mean for any data set is always equal to zero because the positive deviations cancel out the negative deviations. To help eliminate the problem with the negative values canceling the positive values, we can make all the deviations positive by squaring each one.</a:t>
                </a:r>
              </a:p>
              <a:p>
                <a:r>
                  <a:rPr sz="4300" dirty="0"/>
                  <a:t>Now, find the average by summing up all the squared deviations and dividing by the population size just as you would find a traditional mean. To find the standard deviation, we must take one additional step and "undo" the previous squaring by taking the square root. The completed population standard deviation formula is as follows</a:t>
                </a:r>
                <a:r>
                  <a:rPr sz="3700" dirty="0"/>
                  <a:t>.</a:t>
                </a:r>
              </a:p>
              <a:p>
                <a:pPr algn="ctr">
                  <a:defRPr sz="2800"/>
                </a:pPr>
                <a14:m>
                  <m:oMathPara xmlns:m="http://schemas.openxmlformats.org/officeDocument/2006/math">
                    <m:oMathParaPr>
                      <m:jc m:val="centerGroup"/>
                    </m:oMathParaPr>
                    <m:oMath xmlns:m="http://schemas.openxmlformats.org/officeDocument/2006/math">
                      <m:r>
                        <a:rPr sz="4500">
                          <a:latin typeface="Cambria Math" panose="02040503050406030204" pitchFamily="18" charset="0"/>
                        </a:rPr>
                        <m:t>𝜎</m:t>
                      </m:r>
                      <m:r>
                        <a:rPr sz="4500">
                          <a:latin typeface="Cambria Math" panose="02040503050406030204" pitchFamily="18" charset="0"/>
                        </a:rPr>
                        <m:t>=</m:t>
                      </m:r>
                      <m:rad>
                        <m:radPr>
                          <m:degHide m:val="on"/>
                          <m:ctrlPr>
                            <a:rPr sz="4500" i="1">
                              <a:latin typeface="Cambria Math" panose="02040503050406030204" pitchFamily="18" charset="0"/>
                            </a:rPr>
                          </m:ctrlPr>
                        </m:radPr>
                        <m:deg/>
                        <m:e>
                          <m:f>
                            <m:fPr>
                              <m:ctrlPr>
                                <a:rPr sz="4500" i="1">
                                  <a:latin typeface="Cambria Math" panose="02040503050406030204" pitchFamily="18" charset="0"/>
                                </a:rPr>
                              </m:ctrlPr>
                            </m:fPr>
                            <m:num>
                              <m:r>
                                <a:rPr sz="4500">
                                  <a:latin typeface="Cambria Math" panose="02040503050406030204" pitchFamily="18" charset="0"/>
                                </a:rPr>
                                <m:t>∑</m:t>
                              </m:r>
                              <m:sSup>
                                <m:sSupPr>
                                  <m:ctrlPr>
                                    <a:rPr sz="4500" i="1">
                                      <a:latin typeface="Cambria Math" panose="02040503050406030204" pitchFamily="18" charset="0"/>
                                    </a:rPr>
                                  </m:ctrlPr>
                                </m:sSupPr>
                                <m:e>
                                  <m:d>
                                    <m:dPr>
                                      <m:ctrlPr>
                                        <a:rPr sz="4500" i="1">
                                          <a:latin typeface="Cambria Math" panose="02040503050406030204" pitchFamily="18" charset="0"/>
                                        </a:rPr>
                                      </m:ctrlPr>
                                    </m:dPr>
                                    <m:e>
                                      <m:sSub>
                                        <m:sSubPr>
                                          <m:ctrlPr>
                                            <a:rPr sz="4500" i="1">
                                              <a:latin typeface="Cambria Math" panose="02040503050406030204" pitchFamily="18" charset="0"/>
                                            </a:rPr>
                                          </m:ctrlPr>
                                        </m:sSubPr>
                                        <m:e>
                                          <m:r>
                                            <a:rPr sz="4500">
                                              <a:latin typeface="Cambria Math" panose="02040503050406030204" pitchFamily="18" charset="0"/>
                                            </a:rPr>
                                            <m:t>𝑥</m:t>
                                          </m:r>
                                        </m:e>
                                        <m:sub>
                                          <m:r>
                                            <a:rPr sz="4500">
                                              <a:latin typeface="Cambria Math" panose="02040503050406030204" pitchFamily="18" charset="0"/>
                                            </a:rPr>
                                            <m:t>𝑖</m:t>
                                          </m:r>
                                        </m:sub>
                                      </m:sSub>
                                      <m:r>
                                        <a:rPr sz="4500">
                                          <a:latin typeface="Cambria Math" panose="02040503050406030204" pitchFamily="18" charset="0"/>
                                        </a:rPr>
                                        <m:t>−</m:t>
                                      </m:r>
                                      <m:r>
                                        <a:rPr sz="4500">
                                          <a:latin typeface="Cambria Math" panose="02040503050406030204" pitchFamily="18" charset="0"/>
                                        </a:rPr>
                                        <m:t>𝜇</m:t>
                                      </m:r>
                                    </m:e>
                                  </m:d>
                                </m:e>
                                <m:sup>
                                  <m:r>
                                    <a:rPr sz="4500">
                                      <a:latin typeface="Cambria Math" panose="02040503050406030204" pitchFamily="18" charset="0"/>
                                    </a:rPr>
                                    <m:t>2</m:t>
                                  </m:r>
                                </m:sup>
                              </m:sSup>
                            </m:num>
                            <m:den>
                              <m:r>
                                <a:rPr sz="4500">
                                  <a:latin typeface="Cambria Math" panose="02040503050406030204" pitchFamily="18" charset="0"/>
                                </a:rPr>
                                <m:t>𝑁</m:t>
                              </m:r>
                            </m:den>
                          </m:f>
                        </m:e>
                      </m:rad>
                    </m:oMath>
                  </m:oMathPara>
                </a14:m>
                <a:endParaRPr sz="45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85322"/>
              </a:xfrm>
              <a:blipFill>
                <a:blip r:embed="rId2" cstate="print"/>
                <a:stretch>
                  <a:fillRect l="-295" t="-1139" r="-664"/>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3.2.3: Calculating Standard Deviation</a:t>
            </a:r>
          </a:p>
        </p:txBody>
      </p:sp>
      <p:sp>
        <p:nvSpPr>
          <p:cNvPr id="3" name="Text Placeholder 2"/>
          <p:cNvSpPr>
            <a:spLocks noGrp="1"/>
          </p:cNvSpPr>
          <p:nvPr>
            <p:ph type="body" sz="quarter" idx="10"/>
          </p:nvPr>
        </p:nvSpPr>
        <p:spPr/>
        <p:txBody>
          <a:bodyPr>
            <a:normAutofit/>
          </a:bodyPr>
          <a:lstStyle/>
          <a:p>
            <a:r>
              <a:rPr sz="2800"/>
              <a:t>The following data set contains the ages (in years) of every patient seen by Dr. Dabbs at his urgent care clinic one afternoon. Calculate the standard deviation of the ages of his patients that afternoon.</a:t>
            </a:r>
          </a:p>
          <a:p>
            <a:pPr algn="ctr"/>
            <a:r>
              <a:rPr sz="2800"/>
              <a:t> </a:t>
            </a:r>
            <a:r>
              <a:rPr sz="2800">
                <a:latin typeface="Cambria Math"/>
              </a:rPr>
              <a:t>11</a:t>
            </a:r>
            <a:r>
              <a:rPr sz="2800"/>
              <a:t>, </a:t>
            </a:r>
            <a:r>
              <a:rPr sz="2800">
                <a:latin typeface="Cambria Math"/>
              </a:rPr>
              <a:t>18</a:t>
            </a:r>
            <a:r>
              <a:rPr sz="2800"/>
              <a:t>, </a:t>
            </a:r>
            <a:r>
              <a:rPr sz="2800">
                <a:latin typeface="Cambria Math"/>
              </a:rPr>
              <a:t>25</a:t>
            </a:r>
            <a:r>
              <a:rPr sz="2800"/>
              <a:t>, </a:t>
            </a:r>
            <a:r>
              <a:rPr sz="2800">
                <a:latin typeface="Cambria Math"/>
              </a:rPr>
              <a:t>51</a:t>
            </a:r>
            <a:r>
              <a:rPr sz="2800"/>
              <a:t>, </a:t>
            </a:r>
            <a:r>
              <a:rPr sz="2800">
                <a:latin typeface="Cambria Math"/>
              </a:rPr>
              <a:t>44</a:t>
            </a:r>
            <a:r>
              <a:rPr sz="2800"/>
              <a:t>, </a:t>
            </a:r>
            <a:r>
              <a:rPr sz="2800">
                <a:latin typeface="Cambria Math"/>
              </a:rPr>
              <a:t>29</a:t>
            </a:r>
            <a:r>
              <a:rPr sz="2800"/>
              <a:t>, </a:t>
            </a:r>
            <a:r>
              <a:rPr sz="2800">
                <a:latin typeface="Cambria Math"/>
              </a:rPr>
              <a:t>30</a:t>
            </a:r>
            <a:r>
              <a:rPr sz="2800"/>
              <a:t>, </a:t>
            </a:r>
            <a:r>
              <a:rPr sz="2800">
                <a:latin typeface="Cambria Math"/>
              </a:rPr>
              <a:t>17</a:t>
            </a:r>
            <a:r>
              <a:rPr sz="2800"/>
              <a:t>, </a:t>
            </a:r>
            <a:r>
              <a:rPr sz="2800">
                <a:latin typeface="Cambria Math"/>
              </a:rPr>
              <a:t>29</a:t>
            </a:r>
            <a:r>
              <a:rPr sz="2800"/>
              <a:t>, </a:t>
            </a:r>
            <a:r>
              <a:rPr sz="2800">
                <a:latin typeface="Cambria Math"/>
              </a:rPr>
              <a:t>47</a:t>
            </a:r>
            <a:r>
              <a:rPr sz="2800"/>
              <a:t>, </a:t>
            </a:r>
            <a:r>
              <a:rPr sz="2800">
                <a:latin typeface="Cambria Math"/>
              </a:rPr>
              <a:t>52</a:t>
            </a:r>
            <a:r>
              <a:rPr sz="2800"/>
              <a:t>, </a:t>
            </a:r>
            <a:r>
              <a:rPr sz="2800">
                <a:latin typeface="Cambria Math"/>
              </a:rPr>
              <a:t>60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3.2.3: Calculating Standard Deviation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sz="2800" b="1"/>
                  <a:t>Solution</a:t>
                </a:r>
              </a:p>
              <a:p>
                <a:r>
                  <a:rPr sz="2800"/>
                  <a:t>First, notice that the data set we are given comprises </a:t>
                </a:r>
                <a:r>
                  <a:rPr sz="2800" b="1"/>
                  <a:t>all</a:t>
                </a:r>
                <a:r>
                  <a:rPr sz="2800"/>
                  <a:t> 12 patients seen by the doctor that afternoon. Therefore we will calculate the population standard deviation.</a:t>
                </a:r>
              </a:p>
              <a:p>
                <a:r>
                  <a:rPr sz="2800"/>
                  <a:t>By Hand: Use the following formula for population standard deviation.</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𝜎</m:t>
                      </m:r>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r>
                                        <a:rPr>
                                          <a:latin typeface="Cambria Math" panose="02040503050406030204" pitchFamily="18" charset="0"/>
                                        </a:rPr>
                                        <m:t>−</m:t>
                                      </m:r>
                                      <m:r>
                                        <a:rPr>
                                          <a:latin typeface="Cambria Math" panose="02040503050406030204" pitchFamily="18" charset="0"/>
                                        </a:rPr>
                                        <m:t>𝜇</m:t>
                                      </m:r>
                                    </m:e>
                                  </m:d>
                                </m:e>
                                <m:sup>
                                  <m:r>
                                    <a:rPr>
                                      <a:latin typeface="Cambria Math" panose="02040503050406030204" pitchFamily="18" charset="0"/>
                                    </a:rPr>
                                    <m:t>2</m:t>
                                  </m:r>
                                </m:sup>
                              </m:sSup>
                            </m:num>
                            <m:den>
                              <m:r>
                                <a:rPr>
                                  <a:latin typeface="Cambria Math" panose="02040503050406030204" pitchFamily="18" charset="0"/>
                                </a:rPr>
                                <m:t>𝑁</m:t>
                              </m:r>
                            </m:den>
                          </m:f>
                        </m:e>
                      </m:rad>
                    </m:oMath>
                  </m:oMathPara>
                </a14:m>
                <a:endParaRPr sz="2800"/>
              </a:p>
              <a:p>
                <a:pPr>
                  <a:defRPr sz="2800"/>
                </a:pPr>
                <a:r>
                  <a:rPr sz="2800"/>
                  <a:t>To start, we need the mean and population size of the data. We then calculate </a:t>
                </a:r>
                <a14:m>
                  <m:oMath xmlns:m="http://schemas.openxmlformats.org/officeDocument/2006/math">
                    <m:r>
                      <a:rPr>
                        <a:latin typeface="Cambria Math" panose="02040503050406030204" pitchFamily="18" charset="0"/>
                      </a:rPr>
                      <m:t>𝜇</m:t>
                    </m:r>
                    <m:r>
                      <a:rPr>
                        <a:latin typeface="Cambria Math" panose="02040503050406030204" pitchFamily="18" charset="0"/>
                      </a:rPr>
                      <m:t>=34.417</m:t>
                    </m:r>
                  </m:oMath>
                </a14:m>
                <a:r>
                  <a:rPr sz="2800"/>
                  <a:t> and </a:t>
                </a:r>
                <a14:m>
                  <m:oMath xmlns:m="http://schemas.openxmlformats.org/officeDocument/2006/math">
                    <m:r>
                      <a:rPr>
                        <a:latin typeface="Cambria Math" panose="02040503050406030204" pitchFamily="18" charset="0"/>
                      </a:rPr>
                      <m:t>𝑁</m:t>
                    </m:r>
                    <m:r>
                      <a:rPr>
                        <a:latin typeface="Cambria Math" panose="02040503050406030204" pitchFamily="18" charset="0"/>
                      </a:rPr>
                      <m:t>=12</m:t>
                    </m:r>
                  </m:oMath>
                </a14:m>
                <a:r>
                  <a:rPr sz="2800"/>
                  <a:t>. Next, we need to subtract the mean from each number in the population, and then square each of the differences. Let's use a chart to keep everything organized.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11" t="-2331"/>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Range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143000"/>
                <a:ext cx="8229600" cy="2057400"/>
              </a:xfrm>
            </p:spPr>
            <p:txBody>
              <a:bodyPr>
                <a:normAutofit/>
              </a:bodyPr>
              <a:lstStyle/>
              <a:p>
                <a:r>
                  <a:rPr sz="2800" dirty="0"/>
                  <a:t>The </a:t>
                </a:r>
                <a:r>
                  <a:rPr sz="2800" b="1" dirty="0"/>
                  <a:t>range</a:t>
                </a:r>
                <a:r>
                  <a:rPr sz="2800" dirty="0"/>
                  <a:t> is a measure of dispersion that is the difference between the largest and smallest values in the data set.</a:t>
                </a:r>
              </a:p>
              <a:p>
                <a:pPr algn="ctr">
                  <a:defRPr sz="2800"/>
                </a:pPr>
                <a14:m>
                  <m:oMathPara xmlns:m="http://schemas.openxmlformats.org/officeDocument/2006/math">
                    <m:oMathParaPr>
                      <m:jc m:val="centerGroup"/>
                    </m:oMathParaPr>
                    <m:oMath xmlns:m="http://schemas.openxmlformats.org/officeDocument/2006/math">
                      <m:r>
                        <m:rPr>
                          <m:sty m:val="p"/>
                        </m:rPr>
                        <a:rPr sz="2600">
                          <a:latin typeface="Cambria Math" panose="02040503050406030204" pitchFamily="18" charset="0"/>
                        </a:rPr>
                        <m:t>Range</m:t>
                      </m:r>
                      <m:r>
                        <a:rPr sz="2600">
                          <a:latin typeface="Cambria Math" panose="02040503050406030204" pitchFamily="18" charset="0"/>
                        </a:rPr>
                        <m:t>=</m:t>
                      </m:r>
                      <m:r>
                        <m:rPr>
                          <m:sty m:val="p"/>
                        </m:rPr>
                        <a:rPr sz="2600">
                          <a:latin typeface="Cambria Math" panose="02040503050406030204" pitchFamily="18" charset="0"/>
                        </a:rPr>
                        <m:t>Maximum</m:t>
                      </m:r>
                      <m:r>
                        <a:rPr sz="2600">
                          <a:latin typeface="Cambria Math" panose="02040503050406030204" pitchFamily="18" charset="0"/>
                        </a:rPr>
                        <m:t> </m:t>
                      </m:r>
                      <m:r>
                        <m:rPr>
                          <m:sty m:val="p"/>
                        </m:rPr>
                        <a:rPr sz="2600">
                          <a:latin typeface="Cambria Math" panose="02040503050406030204" pitchFamily="18" charset="0"/>
                        </a:rPr>
                        <m:t>Data</m:t>
                      </m:r>
                      <m:r>
                        <a:rPr sz="2600">
                          <a:latin typeface="Cambria Math" panose="02040503050406030204" pitchFamily="18" charset="0"/>
                        </a:rPr>
                        <m:t> </m:t>
                      </m:r>
                      <m:r>
                        <m:rPr>
                          <m:sty m:val="p"/>
                        </m:rPr>
                        <a:rPr sz="2600">
                          <a:latin typeface="Cambria Math" panose="02040503050406030204" pitchFamily="18" charset="0"/>
                        </a:rPr>
                        <m:t>Value</m:t>
                      </m:r>
                      <m:r>
                        <a:rPr sz="2600">
                          <a:latin typeface="Cambria Math" panose="02040503050406030204" pitchFamily="18" charset="0"/>
                        </a:rPr>
                        <m:t>−</m:t>
                      </m:r>
                      <m:r>
                        <m:rPr>
                          <m:sty m:val="p"/>
                        </m:rPr>
                        <a:rPr sz="2600">
                          <a:latin typeface="Cambria Math" panose="02040503050406030204" pitchFamily="18" charset="0"/>
                        </a:rPr>
                        <m:t>Minimum</m:t>
                      </m:r>
                      <m:r>
                        <a:rPr sz="2600">
                          <a:latin typeface="Cambria Math" panose="02040503050406030204" pitchFamily="18" charset="0"/>
                        </a:rPr>
                        <m:t> </m:t>
                      </m:r>
                      <m:r>
                        <m:rPr>
                          <m:sty m:val="p"/>
                        </m:rPr>
                        <a:rPr sz="2600">
                          <a:latin typeface="Cambria Math" panose="02040503050406030204" pitchFamily="18" charset="0"/>
                        </a:rPr>
                        <m:t>Data</m:t>
                      </m:r>
                      <m:r>
                        <a:rPr sz="2600">
                          <a:latin typeface="Cambria Math" panose="02040503050406030204" pitchFamily="18" charset="0"/>
                        </a:rPr>
                        <m:t> </m:t>
                      </m:r>
                      <m:r>
                        <m:rPr>
                          <m:sty m:val="p"/>
                        </m:rPr>
                        <a:rPr sz="2600">
                          <a:latin typeface="Cambria Math" panose="02040503050406030204" pitchFamily="18" charset="0"/>
                        </a:rPr>
                        <m:t>Value</m:t>
                      </m:r>
                    </m:oMath>
                  </m:oMathPara>
                </a14:m>
                <a:endParaRPr sz="26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143000"/>
                <a:ext cx="8229600" cy="2057400"/>
              </a:xfrm>
              <a:blipFill>
                <a:blip r:embed="rId2" cstate="print"/>
                <a:stretch>
                  <a:fillRect l="-1328" t="-2339"/>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3.2.3: Calculating Standard Deviation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926511000"/>
                  </p:ext>
                </p:extLst>
              </p:nvPr>
            </p:nvGraphicFramePr>
            <p:xfrm>
              <a:off x="457200" y="1105523"/>
              <a:ext cx="8229600" cy="483807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45577">
                    <a:tc gridSpan="3">
                      <a:txBody>
                        <a:bodyPr/>
                        <a:lstStyle/>
                        <a:p>
                          <a:pPr algn="ctr">
                            <a:defRPr sz="1800" b="1"/>
                          </a:pPr>
                          <a:r>
                            <a:rPr sz="1600"/>
                            <a:t>Deviations and Squared Deviations</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45577">
                    <a:tc>
                      <a:txBody>
                        <a:bodyPr/>
                        <a:lstStyle/>
                        <a:p>
                          <a:pPr algn="ctr">
                            <a:defRPr sz="1800" b="1"/>
                          </a:pPr>
                          <a14:m>
                            <m:oMathPara xmlns:m="http://schemas.openxmlformats.org/officeDocument/2006/math">
                              <m:oMathParaPr>
                                <m:jc m:val="centerGroup"/>
                              </m:oMathParaPr>
                              <m:oMath xmlns:m="http://schemas.openxmlformats.org/officeDocument/2006/math">
                                <m:sSub>
                                  <m:sSubPr>
                                    <m:ctrlPr>
                                      <a:rPr sz="1600" i="1">
                                        <a:latin typeface="Cambria Math" panose="02040503050406030204" pitchFamily="18" charset="0"/>
                                      </a:rPr>
                                    </m:ctrlPr>
                                  </m:sSubPr>
                                  <m:e>
                                    <m:r>
                                      <a:rPr sz="1600">
                                        <a:latin typeface="Cambria Math"/>
                                      </a:rPr>
                                      <m:t>𝑥</m:t>
                                    </m:r>
                                  </m:e>
                                  <m:sub>
                                    <m:r>
                                      <a:rPr sz="1600">
                                        <a:latin typeface="Cambria Math"/>
                                      </a:rPr>
                                      <m:t>𝑖</m:t>
                                    </m:r>
                                  </m:sub>
                                </m:sSub>
                              </m:oMath>
                            </m:oMathPara>
                          </a14:m>
                          <a:endParaRPr sz="1600"/>
                        </a:p>
                      </a:txBody>
                      <a:tcPr/>
                    </a:tc>
                    <a:tc>
                      <a:txBody>
                        <a:bodyPr/>
                        <a:lstStyle/>
                        <a:p>
                          <a:pPr algn="ctr">
                            <a:defRPr sz="1800" b="1"/>
                          </a:pPr>
                          <a14:m>
                            <m:oMathPara xmlns:m="http://schemas.openxmlformats.org/officeDocument/2006/math">
                              <m:oMathParaPr>
                                <m:jc m:val="centerGroup"/>
                              </m:oMathParaPr>
                              <m:oMath xmlns:m="http://schemas.openxmlformats.org/officeDocument/2006/math">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a:rPr>
                                          <m:t>𝑥</m:t>
                                        </m:r>
                                      </m:e>
                                      <m:sub>
                                        <m:r>
                                          <a:rPr sz="1600">
                                            <a:latin typeface="Cambria Math"/>
                                          </a:rPr>
                                          <m:t>𝑖</m:t>
                                        </m:r>
                                      </m:sub>
                                    </m:sSub>
                                    <m:r>
                                      <a:rPr sz="1600">
                                        <a:latin typeface="Cambria Math"/>
                                      </a:rPr>
                                      <m:t>−</m:t>
                                    </m:r>
                                    <m:r>
                                      <a:rPr sz="1600">
                                        <a:latin typeface="Cambria Math"/>
                                      </a:rPr>
                                      <m:t>𝜇</m:t>
                                    </m:r>
                                  </m:e>
                                </m:d>
                              </m:oMath>
                            </m:oMathPara>
                          </a14:m>
                          <a:endParaRPr sz="1600"/>
                        </a:p>
                      </a:txBody>
                      <a:tcPr/>
                    </a:tc>
                    <a:tc>
                      <a:txBody>
                        <a:bodyPr/>
                        <a:lstStyle/>
                        <a:p>
                          <a:pPr algn="ctr">
                            <a:defRPr sz="1800" b="1"/>
                          </a:pPr>
                          <a14:m>
                            <m:oMathPara xmlns:m="http://schemas.openxmlformats.org/officeDocument/2006/math">
                              <m:oMathParaPr>
                                <m:jc m:val="centerGroup"/>
                              </m:oMathParaPr>
                              <m:oMath xmlns:m="http://schemas.openxmlformats.org/officeDocument/2006/math">
                                <m:sSup>
                                  <m:sSupPr>
                                    <m:ctrlPr>
                                      <a:rPr sz="1600" i="1">
                                        <a:latin typeface="Cambria Math" panose="02040503050406030204" pitchFamily="18" charset="0"/>
                                      </a:rPr>
                                    </m:ctrlPr>
                                  </m:sSupPr>
                                  <m:e>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a:rPr>
                                              <m:t>𝑥</m:t>
                                            </m:r>
                                          </m:e>
                                          <m:sub>
                                            <m:r>
                                              <a:rPr sz="1600">
                                                <a:latin typeface="Cambria Math"/>
                                              </a:rPr>
                                              <m:t>𝑖</m:t>
                                            </m:r>
                                          </m:sub>
                                        </m:sSub>
                                        <m:r>
                                          <a:rPr sz="1600">
                                            <a:latin typeface="Cambria Math"/>
                                          </a:rPr>
                                          <m:t>−</m:t>
                                        </m:r>
                                        <m:r>
                                          <a:rPr sz="1600">
                                            <a:latin typeface="Cambria Math"/>
                                          </a:rPr>
                                          <m:t>𝜇</m:t>
                                        </m:r>
                                      </m:e>
                                    </m:d>
                                  </m:e>
                                  <m:sup>
                                    <m:r>
                                      <a:rPr sz="1600">
                                        <a:latin typeface="Cambria Math"/>
                                      </a:rPr>
                                      <m:t>2</m:t>
                                    </m:r>
                                  </m:sup>
                                </m:sSup>
                              </m:oMath>
                            </m:oMathPara>
                          </a14:m>
                          <a:endParaRPr sz="1600"/>
                        </a:p>
                      </a:txBody>
                      <a:tcPr/>
                    </a:tc>
                    <a:extLst>
                      <a:ext uri="{0D108BD9-81ED-4DB2-BD59-A6C34878D82A}">
                        <a16:rowId xmlns:a16="http://schemas.microsoft.com/office/drawing/2014/main" val="10001"/>
                      </a:ext>
                    </a:extLst>
                  </a:tr>
                  <a:tr h="345577">
                    <a:tc>
                      <a:txBody>
                        <a:bodyPr/>
                        <a:lstStyle/>
                        <a:p>
                          <a:pPr algn="ctr"/>
                          <a:r>
                            <a:rPr sz="1600">
                              <a:latin typeface="Cambria Math"/>
                            </a:rPr>
                            <a:t>11</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a:rPr>
                                  <m:t>11−34.417=−23.417</m:t>
                                </m:r>
                              </m:oMath>
                            </m:oMathPara>
                          </a14:m>
                          <a:endParaRPr sz="1600"/>
                        </a:p>
                      </a:txBody>
                      <a:tcPr/>
                    </a:tc>
                    <a:tc>
                      <a:txBody>
                        <a:bodyPr/>
                        <a:lstStyle/>
                        <a:p>
                          <a:pPr algn="ctr"/>
                          <a:r>
                            <a:rPr sz="1600">
                              <a:latin typeface="Cambria Math"/>
                            </a:rPr>
                            <a:t>548.356</a:t>
                          </a:r>
                        </a:p>
                      </a:txBody>
                      <a:tcPr/>
                    </a:tc>
                    <a:extLst>
                      <a:ext uri="{0D108BD9-81ED-4DB2-BD59-A6C34878D82A}">
                        <a16:rowId xmlns:a16="http://schemas.microsoft.com/office/drawing/2014/main" val="10002"/>
                      </a:ext>
                    </a:extLst>
                  </a:tr>
                  <a:tr h="345577">
                    <a:tc>
                      <a:txBody>
                        <a:bodyPr/>
                        <a:lstStyle/>
                        <a:p>
                          <a:pPr algn="ctr"/>
                          <a:r>
                            <a:rPr sz="1600">
                              <a:latin typeface="Cambria Math"/>
                            </a:rPr>
                            <a:t>18</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a:rPr>
                                  <m:t>18−34.417=−16.417</m:t>
                                </m:r>
                              </m:oMath>
                            </m:oMathPara>
                          </a14:m>
                          <a:endParaRPr sz="1600"/>
                        </a:p>
                      </a:txBody>
                      <a:tcPr/>
                    </a:tc>
                    <a:tc>
                      <a:txBody>
                        <a:bodyPr/>
                        <a:lstStyle/>
                        <a:p>
                          <a:pPr algn="ctr"/>
                          <a:r>
                            <a:rPr sz="1600">
                              <a:latin typeface="Cambria Math"/>
                            </a:rPr>
                            <a:t>269.518</a:t>
                          </a:r>
                        </a:p>
                      </a:txBody>
                      <a:tcPr/>
                    </a:tc>
                    <a:extLst>
                      <a:ext uri="{0D108BD9-81ED-4DB2-BD59-A6C34878D82A}">
                        <a16:rowId xmlns:a16="http://schemas.microsoft.com/office/drawing/2014/main" val="10003"/>
                      </a:ext>
                    </a:extLst>
                  </a:tr>
                  <a:tr h="345577">
                    <a:tc>
                      <a:txBody>
                        <a:bodyPr/>
                        <a:lstStyle/>
                        <a:p>
                          <a:pPr algn="ctr"/>
                          <a:r>
                            <a:rPr sz="1600">
                              <a:latin typeface="Cambria Math"/>
                            </a:rPr>
                            <a:t>25</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a:rPr>
                                  <m:t>25−34.417=−9.417</m:t>
                                </m:r>
                              </m:oMath>
                            </m:oMathPara>
                          </a14:m>
                          <a:endParaRPr sz="1600"/>
                        </a:p>
                      </a:txBody>
                      <a:tcPr/>
                    </a:tc>
                    <a:tc>
                      <a:txBody>
                        <a:bodyPr/>
                        <a:lstStyle/>
                        <a:p>
                          <a:pPr algn="ctr"/>
                          <a:r>
                            <a:rPr sz="1600">
                              <a:latin typeface="Cambria Math"/>
                            </a:rPr>
                            <a:t>88.680</a:t>
                          </a:r>
                        </a:p>
                      </a:txBody>
                      <a:tcPr/>
                    </a:tc>
                    <a:extLst>
                      <a:ext uri="{0D108BD9-81ED-4DB2-BD59-A6C34878D82A}">
                        <a16:rowId xmlns:a16="http://schemas.microsoft.com/office/drawing/2014/main" val="10004"/>
                      </a:ext>
                    </a:extLst>
                  </a:tr>
                  <a:tr h="345577">
                    <a:tc>
                      <a:txBody>
                        <a:bodyPr/>
                        <a:lstStyle/>
                        <a:p>
                          <a:pPr algn="ctr"/>
                          <a:r>
                            <a:rPr sz="1600">
                              <a:latin typeface="Cambria Math"/>
                            </a:rPr>
                            <a:t>51</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a:rPr>
                                  <m:t>51−34.417=16.583</m:t>
                                </m:r>
                              </m:oMath>
                            </m:oMathPara>
                          </a14:m>
                          <a:endParaRPr sz="1600"/>
                        </a:p>
                      </a:txBody>
                      <a:tcPr/>
                    </a:tc>
                    <a:tc>
                      <a:txBody>
                        <a:bodyPr/>
                        <a:lstStyle/>
                        <a:p>
                          <a:pPr algn="ctr"/>
                          <a:r>
                            <a:rPr sz="1600">
                              <a:latin typeface="Cambria Math"/>
                            </a:rPr>
                            <a:t>274.996</a:t>
                          </a:r>
                        </a:p>
                      </a:txBody>
                      <a:tcPr/>
                    </a:tc>
                    <a:extLst>
                      <a:ext uri="{0D108BD9-81ED-4DB2-BD59-A6C34878D82A}">
                        <a16:rowId xmlns:a16="http://schemas.microsoft.com/office/drawing/2014/main" val="10005"/>
                      </a:ext>
                    </a:extLst>
                  </a:tr>
                  <a:tr h="345577">
                    <a:tc>
                      <a:txBody>
                        <a:bodyPr/>
                        <a:lstStyle/>
                        <a:p>
                          <a:pPr algn="ctr"/>
                          <a:r>
                            <a:rPr sz="1600">
                              <a:latin typeface="Cambria Math"/>
                            </a:rPr>
                            <a:t>44</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a:rPr>
                                  <m:t>44−34.417=9.583</m:t>
                                </m:r>
                              </m:oMath>
                            </m:oMathPara>
                          </a14:m>
                          <a:endParaRPr sz="1600"/>
                        </a:p>
                      </a:txBody>
                      <a:tcPr/>
                    </a:tc>
                    <a:tc>
                      <a:txBody>
                        <a:bodyPr/>
                        <a:lstStyle/>
                        <a:p>
                          <a:pPr algn="ctr"/>
                          <a:r>
                            <a:rPr sz="1600">
                              <a:latin typeface="Cambria Math"/>
                            </a:rPr>
                            <a:t>91.834</a:t>
                          </a:r>
                        </a:p>
                      </a:txBody>
                      <a:tcPr/>
                    </a:tc>
                    <a:extLst>
                      <a:ext uri="{0D108BD9-81ED-4DB2-BD59-A6C34878D82A}">
                        <a16:rowId xmlns:a16="http://schemas.microsoft.com/office/drawing/2014/main" val="10006"/>
                      </a:ext>
                    </a:extLst>
                  </a:tr>
                  <a:tr h="345577">
                    <a:tc>
                      <a:txBody>
                        <a:bodyPr/>
                        <a:lstStyle/>
                        <a:p>
                          <a:pPr algn="ctr"/>
                          <a:r>
                            <a:rPr sz="1600">
                              <a:latin typeface="Cambria Math"/>
                            </a:rPr>
                            <a:t>29</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a:rPr>
                                  <m:t>29−34.417=−5.417</m:t>
                                </m:r>
                              </m:oMath>
                            </m:oMathPara>
                          </a14:m>
                          <a:endParaRPr sz="1600"/>
                        </a:p>
                      </a:txBody>
                      <a:tcPr/>
                    </a:tc>
                    <a:tc>
                      <a:txBody>
                        <a:bodyPr/>
                        <a:lstStyle/>
                        <a:p>
                          <a:pPr algn="ctr"/>
                          <a:r>
                            <a:rPr sz="1600">
                              <a:latin typeface="Cambria Math"/>
                            </a:rPr>
                            <a:t>29.344</a:t>
                          </a:r>
                        </a:p>
                      </a:txBody>
                      <a:tcPr/>
                    </a:tc>
                    <a:extLst>
                      <a:ext uri="{0D108BD9-81ED-4DB2-BD59-A6C34878D82A}">
                        <a16:rowId xmlns:a16="http://schemas.microsoft.com/office/drawing/2014/main" val="10007"/>
                      </a:ext>
                    </a:extLst>
                  </a:tr>
                  <a:tr h="345577">
                    <a:tc>
                      <a:txBody>
                        <a:bodyPr/>
                        <a:lstStyle/>
                        <a:p>
                          <a:pPr algn="ctr"/>
                          <a:r>
                            <a:rPr sz="1600">
                              <a:latin typeface="Cambria Math"/>
                            </a:rPr>
                            <a:t>30</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a:rPr>
                                  <m:t>30−34.417=−4.417</m:t>
                                </m:r>
                              </m:oMath>
                            </m:oMathPara>
                          </a14:m>
                          <a:endParaRPr sz="1600"/>
                        </a:p>
                      </a:txBody>
                      <a:tcPr/>
                    </a:tc>
                    <a:tc>
                      <a:txBody>
                        <a:bodyPr/>
                        <a:lstStyle/>
                        <a:p>
                          <a:pPr algn="ctr"/>
                          <a:r>
                            <a:rPr sz="1600">
                              <a:latin typeface="Cambria Math"/>
                            </a:rPr>
                            <a:t>19.510</a:t>
                          </a:r>
                        </a:p>
                      </a:txBody>
                      <a:tcPr/>
                    </a:tc>
                    <a:extLst>
                      <a:ext uri="{0D108BD9-81ED-4DB2-BD59-A6C34878D82A}">
                        <a16:rowId xmlns:a16="http://schemas.microsoft.com/office/drawing/2014/main" val="10008"/>
                      </a:ext>
                    </a:extLst>
                  </a:tr>
                  <a:tr h="345577">
                    <a:tc>
                      <a:txBody>
                        <a:bodyPr/>
                        <a:lstStyle/>
                        <a:p>
                          <a:pPr algn="ctr"/>
                          <a:r>
                            <a:rPr sz="1600">
                              <a:latin typeface="Cambria Math"/>
                            </a:rPr>
                            <a:t>17</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a:rPr>
                                  <m:t>17−34.417=−17.417</m:t>
                                </m:r>
                              </m:oMath>
                            </m:oMathPara>
                          </a14:m>
                          <a:endParaRPr sz="1600"/>
                        </a:p>
                      </a:txBody>
                      <a:tcPr/>
                    </a:tc>
                    <a:tc>
                      <a:txBody>
                        <a:bodyPr/>
                        <a:lstStyle/>
                        <a:p>
                          <a:pPr algn="ctr"/>
                          <a:r>
                            <a:rPr sz="1600">
                              <a:latin typeface="Cambria Math"/>
                            </a:rPr>
                            <a:t>303.352</a:t>
                          </a:r>
                        </a:p>
                      </a:txBody>
                      <a:tcPr/>
                    </a:tc>
                    <a:extLst>
                      <a:ext uri="{0D108BD9-81ED-4DB2-BD59-A6C34878D82A}">
                        <a16:rowId xmlns:a16="http://schemas.microsoft.com/office/drawing/2014/main" val="10009"/>
                      </a:ext>
                    </a:extLst>
                  </a:tr>
                  <a:tr h="345577">
                    <a:tc>
                      <a:txBody>
                        <a:bodyPr/>
                        <a:lstStyle/>
                        <a:p>
                          <a:pPr algn="ctr"/>
                          <a:r>
                            <a:rPr sz="1600">
                              <a:latin typeface="Cambria Math"/>
                            </a:rPr>
                            <a:t>29</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a:rPr>
                                  <m:t>29−34.417=−5.417</m:t>
                                </m:r>
                              </m:oMath>
                            </m:oMathPara>
                          </a14:m>
                          <a:endParaRPr sz="1600"/>
                        </a:p>
                      </a:txBody>
                      <a:tcPr/>
                    </a:tc>
                    <a:tc>
                      <a:txBody>
                        <a:bodyPr/>
                        <a:lstStyle/>
                        <a:p>
                          <a:pPr algn="ctr"/>
                          <a:r>
                            <a:rPr sz="1600">
                              <a:latin typeface="Cambria Math"/>
                            </a:rPr>
                            <a:t>29.344</a:t>
                          </a:r>
                        </a:p>
                      </a:txBody>
                      <a:tcPr/>
                    </a:tc>
                    <a:extLst>
                      <a:ext uri="{0D108BD9-81ED-4DB2-BD59-A6C34878D82A}">
                        <a16:rowId xmlns:a16="http://schemas.microsoft.com/office/drawing/2014/main" val="10010"/>
                      </a:ext>
                    </a:extLst>
                  </a:tr>
                  <a:tr h="345577">
                    <a:tc>
                      <a:txBody>
                        <a:bodyPr/>
                        <a:lstStyle/>
                        <a:p>
                          <a:pPr algn="ctr"/>
                          <a:r>
                            <a:rPr sz="1600">
                              <a:latin typeface="Cambria Math"/>
                            </a:rPr>
                            <a:t>47</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a:rPr>
                                  <m:t>47−34.417=12.583</m:t>
                                </m:r>
                              </m:oMath>
                            </m:oMathPara>
                          </a14:m>
                          <a:endParaRPr sz="1600"/>
                        </a:p>
                      </a:txBody>
                      <a:tcPr/>
                    </a:tc>
                    <a:tc>
                      <a:txBody>
                        <a:bodyPr/>
                        <a:lstStyle/>
                        <a:p>
                          <a:pPr algn="ctr"/>
                          <a:r>
                            <a:rPr sz="1600">
                              <a:latin typeface="Cambria Math"/>
                            </a:rPr>
                            <a:t>158.332</a:t>
                          </a:r>
                        </a:p>
                      </a:txBody>
                      <a:tcPr/>
                    </a:tc>
                    <a:extLst>
                      <a:ext uri="{0D108BD9-81ED-4DB2-BD59-A6C34878D82A}">
                        <a16:rowId xmlns:a16="http://schemas.microsoft.com/office/drawing/2014/main" val="10011"/>
                      </a:ext>
                    </a:extLst>
                  </a:tr>
                  <a:tr h="345577">
                    <a:tc>
                      <a:txBody>
                        <a:bodyPr/>
                        <a:lstStyle/>
                        <a:p>
                          <a:pPr algn="ctr"/>
                          <a:r>
                            <a:rPr sz="1600">
                              <a:latin typeface="Cambria Math"/>
                            </a:rPr>
                            <a:t>52</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a:rPr>
                                  <m:t>52−34.417=17.583</m:t>
                                </m:r>
                              </m:oMath>
                            </m:oMathPara>
                          </a14:m>
                          <a:endParaRPr sz="1600"/>
                        </a:p>
                      </a:txBody>
                      <a:tcPr/>
                    </a:tc>
                    <a:tc>
                      <a:txBody>
                        <a:bodyPr/>
                        <a:lstStyle/>
                        <a:p>
                          <a:pPr algn="ctr"/>
                          <a:r>
                            <a:rPr sz="1600">
                              <a:latin typeface="Cambria Math"/>
                            </a:rPr>
                            <a:t>309.162</a:t>
                          </a:r>
                        </a:p>
                      </a:txBody>
                      <a:tcPr/>
                    </a:tc>
                    <a:extLst>
                      <a:ext uri="{0D108BD9-81ED-4DB2-BD59-A6C34878D82A}">
                        <a16:rowId xmlns:a16="http://schemas.microsoft.com/office/drawing/2014/main" val="10012"/>
                      </a:ext>
                    </a:extLst>
                  </a:tr>
                  <a:tr h="345577">
                    <a:tc>
                      <a:txBody>
                        <a:bodyPr/>
                        <a:lstStyle/>
                        <a:p>
                          <a:pPr algn="ctr"/>
                          <a:r>
                            <a:rPr sz="1600">
                              <a:latin typeface="Cambria Math"/>
                            </a:rPr>
                            <a:t>60</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a:rPr>
                                  <m:t>60−34.417=25.583</m:t>
                                </m:r>
                              </m:oMath>
                            </m:oMathPara>
                          </a14:m>
                          <a:endParaRPr sz="1600"/>
                        </a:p>
                      </a:txBody>
                      <a:tcPr/>
                    </a:tc>
                    <a:tc>
                      <a:txBody>
                        <a:bodyPr/>
                        <a:lstStyle/>
                        <a:p>
                          <a:pPr algn="ctr"/>
                          <a:r>
                            <a:rPr sz="1600" dirty="0">
                              <a:latin typeface="Cambria Math"/>
                            </a:rPr>
                            <a:t>654.490</a:t>
                          </a:r>
                        </a:p>
                      </a:txBody>
                      <a:tcPr/>
                    </a:tc>
                    <a:extLst>
                      <a:ext uri="{0D108BD9-81ED-4DB2-BD59-A6C34878D82A}">
                        <a16:rowId xmlns:a16="http://schemas.microsoft.com/office/drawing/2014/main" val="1001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xmlns="" val="2926511000"/>
                  </p:ext>
                </p:extLst>
              </p:nvPr>
            </p:nvGraphicFramePr>
            <p:xfrm>
              <a:off x="457200" y="1105523"/>
              <a:ext cx="8229600" cy="5100457"/>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45577">
                    <a:tc gridSpan="3">
                      <a:txBody>
                        <a:bodyPr/>
                        <a:lstStyle/>
                        <a:p>
                          <a:pPr algn="ctr">
                            <a:defRPr sz="1800" b="1"/>
                          </a:pPr>
                          <a:r>
                            <a:rPr sz="1600"/>
                            <a:t>Deviations and Squared Deviations</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val="10000"/>
                      </a:ext>
                    </a:extLst>
                  </a:tr>
                  <a:tr h="345577">
                    <a:tc>
                      <a:txBody>
                        <a:bodyPr/>
                        <a:lstStyle/>
                        <a:p>
                          <a:endParaRPr lang="en-US"/>
                        </a:p>
                      </a:txBody>
                      <a:tcPr>
                        <a:blipFill>
                          <a:blip r:embed="rId2"/>
                          <a:stretch>
                            <a:fillRect l="-444" t="-105263" r="-201111" b="-1210526"/>
                          </a:stretch>
                        </a:blipFill>
                      </a:tcPr>
                    </a:tc>
                    <a:tc>
                      <a:txBody>
                        <a:bodyPr/>
                        <a:lstStyle/>
                        <a:p>
                          <a:endParaRPr lang="en-US"/>
                        </a:p>
                      </a:txBody>
                      <a:tcPr>
                        <a:blipFill>
                          <a:blip r:embed="rId2"/>
                          <a:stretch>
                            <a:fillRect l="-100444" t="-105263" r="-101111" b="-1210526"/>
                          </a:stretch>
                        </a:blipFill>
                      </a:tcPr>
                    </a:tc>
                    <a:tc>
                      <a:txBody>
                        <a:bodyPr/>
                        <a:lstStyle/>
                        <a:p>
                          <a:endParaRPr lang="en-US"/>
                        </a:p>
                      </a:txBody>
                      <a:tcPr>
                        <a:blipFill>
                          <a:blip r:embed="rId2"/>
                          <a:stretch>
                            <a:fillRect l="-200444" t="-105263" r="-1111" b="-1210526"/>
                          </a:stretch>
                        </a:blipFill>
                      </a:tcPr>
                    </a:tc>
                    <a:extLst>
                      <a:ext uri="{0D108BD9-81ED-4DB2-BD59-A6C34878D82A}">
                        <a16:rowId xmlns:a16="http://schemas.microsoft.com/office/drawing/2014/main" xmlns="" val="10001"/>
                      </a:ext>
                    </a:extLst>
                  </a:tr>
                  <a:tr h="345577">
                    <a:tc>
                      <a:txBody>
                        <a:bodyPr/>
                        <a:lstStyle/>
                        <a:p>
                          <a:pPr algn="ctr"/>
                          <a:r>
                            <a:rPr sz="1600">
                              <a:latin typeface="Cambria Math"/>
                            </a:rPr>
                            <a:t>11</a:t>
                          </a:r>
                        </a:p>
                      </a:txBody>
                      <a:tcPr/>
                    </a:tc>
                    <a:tc>
                      <a:txBody>
                        <a:bodyPr/>
                        <a:lstStyle/>
                        <a:p>
                          <a:endParaRPr lang="en-US"/>
                        </a:p>
                      </a:txBody>
                      <a:tcPr>
                        <a:blipFill>
                          <a:blip r:embed="rId2"/>
                          <a:stretch>
                            <a:fillRect l="-100444" t="-208929" r="-101111" b="-1132143"/>
                          </a:stretch>
                        </a:blipFill>
                      </a:tcPr>
                    </a:tc>
                    <a:tc>
                      <a:txBody>
                        <a:bodyPr/>
                        <a:lstStyle/>
                        <a:p>
                          <a:pPr algn="ctr"/>
                          <a:r>
                            <a:rPr sz="1600">
                              <a:latin typeface="Cambria Math"/>
                            </a:rPr>
                            <a:t>548.356</a:t>
                          </a:r>
                        </a:p>
                      </a:txBody>
                      <a:tcPr/>
                    </a:tc>
                    <a:extLst>
                      <a:ext uri="{0D108BD9-81ED-4DB2-BD59-A6C34878D82A}">
                        <a16:rowId xmlns:a16="http://schemas.microsoft.com/office/drawing/2014/main" xmlns="" val="10002"/>
                      </a:ext>
                    </a:extLst>
                  </a:tr>
                  <a:tr h="345577">
                    <a:tc>
                      <a:txBody>
                        <a:bodyPr/>
                        <a:lstStyle/>
                        <a:p>
                          <a:pPr algn="ctr"/>
                          <a:r>
                            <a:rPr sz="1600">
                              <a:latin typeface="Cambria Math"/>
                            </a:rPr>
                            <a:t>18</a:t>
                          </a:r>
                        </a:p>
                      </a:txBody>
                      <a:tcPr/>
                    </a:tc>
                    <a:tc>
                      <a:txBody>
                        <a:bodyPr/>
                        <a:lstStyle/>
                        <a:p>
                          <a:endParaRPr lang="en-US"/>
                        </a:p>
                      </a:txBody>
                      <a:tcPr>
                        <a:blipFill>
                          <a:blip r:embed="rId2"/>
                          <a:stretch>
                            <a:fillRect l="-100444" t="-303509" r="-101111" b="-1012281"/>
                          </a:stretch>
                        </a:blipFill>
                      </a:tcPr>
                    </a:tc>
                    <a:tc>
                      <a:txBody>
                        <a:bodyPr/>
                        <a:lstStyle/>
                        <a:p>
                          <a:pPr algn="ctr"/>
                          <a:r>
                            <a:rPr sz="1600">
                              <a:latin typeface="Cambria Math"/>
                            </a:rPr>
                            <a:t>269.518</a:t>
                          </a:r>
                        </a:p>
                      </a:txBody>
                      <a:tcPr/>
                    </a:tc>
                    <a:extLst>
                      <a:ext uri="{0D108BD9-81ED-4DB2-BD59-A6C34878D82A}">
                        <a16:rowId xmlns:a16="http://schemas.microsoft.com/office/drawing/2014/main" xmlns="" val="10003"/>
                      </a:ext>
                    </a:extLst>
                  </a:tr>
                  <a:tr h="345577">
                    <a:tc>
                      <a:txBody>
                        <a:bodyPr/>
                        <a:lstStyle/>
                        <a:p>
                          <a:pPr algn="ctr"/>
                          <a:r>
                            <a:rPr sz="1600">
                              <a:latin typeface="Cambria Math"/>
                            </a:rPr>
                            <a:t>25</a:t>
                          </a:r>
                        </a:p>
                      </a:txBody>
                      <a:tcPr/>
                    </a:tc>
                    <a:tc>
                      <a:txBody>
                        <a:bodyPr/>
                        <a:lstStyle/>
                        <a:p>
                          <a:endParaRPr lang="en-US"/>
                        </a:p>
                      </a:txBody>
                      <a:tcPr>
                        <a:blipFill>
                          <a:blip r:embed="rId2"/>
                          <a:stretch>
                            <a:fillRect l="-100444" t="-403509" r="-101111" b="-912281"/>
                          </a:stretch>
                        </a:blipFill>
                      </a:tcPr>
                    </a:tc>
                    <a:tc>
                      <a:txBody>
                        <a:bodyPr/>
                        <a:lstStyle/>
                        <a:p>
                          <a:pPr algn="ctr"/>
                          <a:r>
                            <a:rPr sz="1600">
                              <a:latin typeface="Cambria Math"/>
                            </a:rPr>
                            <a:t>88.680</a:t>
                          </a:r>
                        </a:p>
                      </a:txBody>
                      <a:tcPr/>
                    </a:tc>
                    <a:extLst>
                      <a:ext uri="{0D108BD9-81ED-4DB2-BD59-A6C34878D82A}">
                        <a16:rowId xmlns:a16="http://schemas.microsoft.com/office/drawing/2014/main" xmlns="" val="10004"/>
                      </a:ext>
                    </a:extLst>
                  </a:tr>
                  <a:tr h="345577">
                    <a:tc>
                      <a:txBody>
                        <a:bodyPr/>
                        <a:lstStyle/>
                        <a:p>
                          <a:pPr algn="ctr"/>
                          <a:r>
                            <a:rPr sz="1600">
                              <a:latin typeface="Cambria Math"/>
                            </a:rPr>
                            <a:t>51</a:t>
                          </a:r>
                        </a:p>
                      </a:txBody>
                      <a:tcPr/>
                    </a:tc>
                    <a:tc>
                      <a:txBody>
                        <a:bodyPr/>
                        <a:lstStyle/>
                        <a:p>
                          <a:endParaRPr lang="en-US"/>
                        </a:p>
                      </a:txBody>
                      <a:tcPr>
                        <a:blipFill>
                          <a:blip r:embed="rId2"/>
                          <a:stretch>
                            <a:fillRect l="-100444" t="-503509" r="-101111" b="-812281"/>
                          </a:stretch>
                        </a:blipFill>
                      </a:tcPr>
                    </a:tc>
                    <a:tc>
                      <a:txBody>
                        <a:bodyPr/>
                        <a:lstStyle/>
                        <a:p>
                          <a:pPr algn="ctr"/>
                          <a:r>
                            <a:rPr sz="1600">
                              <a:latin typeface="Cambria Math"/>
                            </a:rPr>
                            <a:t>274.996</a:t>
                          </a:r>
                        </a:p>
                      </a:txBody>
                      <a:tcPr/>
                    </a:tc>
                    <a:extLst>
                      <a:ext uri="{0D108BD9-81ED-4DB2-BD59-A6C34878D82A}">
                        <a16:rowId xmlns:a16="http://schemas.microsoft.com/office/drawing/2014/main" xmlns="" val="10005"/>
                      </a:ext>
                    </a:extLst>
                  </a:tr>
                  <a:tr h="345577">
                    <a:tc>
                      <a:txBody>
                        <a:bodyPr/>
                        <a:lstStyle/>
                        <a:p>
                          <a:pPr algn="ctr"/>
                          <a:r>
                            <a:rPr sz="1600">
                              <a:latin typeface="Cambria Math"/>
                            </a:rPr>
                            <a:t>44</a:t>
                          </a:r>
                        </a:p>
                      </a:txBody>
                      <a:tcPr/>
                    </a:tc>
                    <a:tc>
                      <a:txBody>
                        <a:bodyPr/>
                        <a:lstStyle/>
                        <a:p>
                          <a:endParaRPr lang="en-US"/>
                        </a:p>
                      </a:txBody>
                      <a:tcPr>
                        <a:blipFill>
                          <a:blip r:embed="rId2"/>
                          <a:stretch>
                            <a:fillRect l="-100444" t="-603509" r="-101111" b="-712281"/>
                          </a:stretch>
                        </a:blipFill>
                      </a:tcPr>
                    </a:tc>
                    <a:tc>
                      <a:txBody>
                        <a:bodyPr/>
                        <a:lstStyle/>
                        <a:p>
                          <a:pPr algn="ctr"/>
                          <a:r>
                            <a:rPr sz="1600">
                              <a:latin typeface="Cambria Math"/>
                            </a:rPr>
                            <a:t>91.834</a:t>
                          </a:r>
                        </a:p>
                      </a:txBody>
                      <a:tcPr/>
                    </a:tc>
                    <a:extLst>
                      <a:ext uri="{0D108BD9-81ED-4DB2-BD59-A6C34878D82A}">
                        <a16:rowId xmlns:a16="http://schemas.microsoft.com/office/drawing/2014/main" xmlns="" val="10006"/>
                      </a:ext>
                    </a:extLst>
                  </a:tr>
                  <a:tr h="345577">
                    <a:tc>
                      <a:txBody>
                        <a:bodyPr/>
                        <a:lstStyle/>
                        <a:p>
                          <a:pPr algn="ctr"/>
                          <a:r>
                            <a:rPr sz="1600">
                              <a:latin typeface="Cambria Math"/>
                            </a:rPr>
                            <a:t>29</a:t>
                          </a:r>
                        </a:p>
                      </a:txBody>
                      <a:tcPr/>
                    </a:tc>
                    <a:tc>
                      <a:txBody>
                        <a:bodyPr/>
                        <a:lstStyle/>
                        <a:p>
                          <a:endParaRPr lang="en-US"/>
                        </a:p>
                      </a:txBody>
                      <a:tcPr>
                        <a:blipFill>
                          <a:blip r:embed="rId2"/>
                          <a:stretch>
                            <a:fillRect l="-100444" t="-716071" r="-101111" b="-625000"/>
                          </a:stretch>
                        </a:blipFill>
                      </a:tcPr>
                    </a:tc>
                    <a:tc>
                      <a:txBody>
                        <a:bodyPr/>
                        <a:lstStyle/>
                        <a:p>
                          <a:pPr algn="ctr"/>
                          <a:r>
                            <a:rPr sz="1600">
                              <a:latin typeface="Cambria Math"/>
                            </a:rPr>
                            <a:t>29.344</a:t>
                          </a:r>
                        </a:p>
                      </a:txBody>
                      <a:tcPr/>
                    </a:tc>
                    <a:extLst>
                      <a:ext uri="{0D108BD9-81ED-4DB2-BD59-A6C34878D82A}">
                        <a16:rowId xmlns:a16="http://schemas.microsoft.com/office/drawing/2014/main" xmlns="" val="10007"/>
                      </a:ext>
                    </a:extLst>
                  </a:tr>
                  <a:tr h="345577">
                    <a:tc>
                      <a:txBody>
                        <a:bodyPr/>
                        <a:lstStyle/>
                        <a:p>
                          <a:pPr algn="ctr"/>
                          <a:r>
                            <a:rPr sz="1600">
                              <a:latin typeface="Cambria Math"/>
                            </a:rPr>
                            <a:t>30</a:t>
                          </a:r>
                        </a:p>
                      </a:txBody>
                      <a:tcPr/>
                    </a:tc>
                    <a:tc>
                      <a:txBody>
                        <a:bodyPr/>
                        <a:lstStyle/>
                        <a:p>
                          <a:endParaRPr lang="en-US"/>
                        </a:p>
                      </a:txBody>
                      <a:tcPr>
                        <a:blipFill>
                          <a:blip r:embed="rId2"/>
                          <a:stretch>
                            <a:fillRect l="-100444" t="-801754" r="-101111" b="-514035"/>
                          </a:stretch>
                        </a:blipFill>
                      </a:tcPr>
                    </a:tc>
                    <a:tc>
                      <a:txBody>
                        <a:bodyPr/>
                        <a:lstStyle/>
                        <a:p>
                          <a:pPr algn="ctr"/>
                          <a:r>
                            <a:rPr sz="1600">
                              <a:latin typeface="Cambria Math"/>
                            </a:rPr>
                            <a:t>19.510</a:t>
                          </a:r>
                        </a:p>
                      </a:txBody>
                      <a:tcPr/>
                    </a:tc>
                    <a:extLst>
                      <a:ext uri="{0D108BD9-81ED-4DB2-BD59-A6C34878D82A}">
                        <a16:rowId xmlns:a16="http://schemas.microsoft.com/office/drawing/2014/main" xmlns="" val="10008"/>
                      </a:ext>
                    </a:extLst>
                  </a:tr>
                  <a:tr h="345577">
                    <a:tc>
                      <a:txBody>
                        <a:bodyPr/>
                        <a:lstStyle/>
                        <a:p>
                          <a:pPr algn="ctr"/>
                          <a:r>
                            <a:rPr sz="1600">
                              <a:latin typeface="Cambria Math"/>
                            </a:rPr>
                            <a:t>17</a:t>
                          </a:r>
                        </a:p>
                      </a:txBody>
                      <a:tcPr/>
                    </a:tc>
                    <a:tc>
                      <a:txBody>
                        <a:bodyPr/>
                        <a:lstStyle/>
                        <a:p>
                          <a:endParaRPr lang="en-US"/>
                        </a:p>
                      </a:txBody>
                      <a:tcPr>
                        <a:blipFill>
                          <a:blip r:embed="rId2"/>
                          <a:stretch>
                            <a:fillRect l="-100444" t="-901754" r="-101111" b="-414035"/>
                          </a:stretch>
                        </a:blipFill>
                      </a:tcPr>
                    </a:tc>
                    <a:tc>
                      <a:txBody>
                        <a:bodyPr/>
                        <a:lstStyle/>
                        <a:p>
                          <a:pPr algn="ctr"/>
                          <a:r>
                            <a:rPr sz="1600">
                              <a:latin typeface="Cambria Math"/>
                            </a:rPr>
                            <a:t>303.352</a:t>
                          </a:r>
                        </a:p>
                      </a:txBody>
                      <a:tcPr/>
                    </a:tc>
                    <a:extLst>
                      <a:ext uri="{0D108BD9-81ED-4DB2-BD59-A6C34878D82A}">
                        <a16:rowId xmlns:a16="http://schemas.microsoft.com/office/drawing/2014/main" xmlns="" val="10009"/>
                      </a:ext>
                    </a:extLst>
                  </a:tr>
                  <a:tr h="345577">
                    <a:tc>
                      <a:txBody>
                        <a:bodyPr/>
                        <a:lstStyle/>
                        <a:p>
                          <a:pPr algn="ctr"/>
                          <a:r>
                            <a:rPr sz="1600">
                              <a:latin typeface="Cambria Math"/>
                            </a:rPr>
                            <a:t>29</a:t>
                          </a:r>
                        </a:p>
                      </a:txBody>
                      <a:tcPr/>
                    </a:tc>
                    <a:tc>
                      <a:txBody>
                        <a:bodyPr/>
                        <a:lstStyle/>
                        <a:p>
                          <a:endParaRPr lang="en-US"/>
                        </a:p>
                      </a:txBody>
                      <a:tcPr>
                        <a:blipFill>
                          <a:blip r:embed="rId2"/>
                          <a:stretch>
                            <a:fillRect l="-100444" t="-1001754" r="-101111" b="-314035"/>
                          </a:stretch>
                        </a:blipFill>
                      </a:tcPr>
                    </a:tc>
                    <a:tc>
                      <a:txBody>
                        <a:bodyPr/>
                        <a:lstStyle/>
                        <a:p>
                          <a:pPr algn="ctr"/>
                          <a:r>
                            <a:rPr sz="1600">
                              <a:latin typeface="Cambria Math"/>
                            </a:rPr>
                            <a:t>29.344</a:t>
                          </a:r>
                        </a:p>
                      </a:txBody>
                      <a:tcPr/>
                    </a:tc>
                    <a:extLst>
                      <a:ext uri="{0D108BD9-81ED-4DB2-BD59-A6C34878D82A}">
                        <a16:rowId xmlns:a16="http://schemas.microsoft.com/office/drawing/2014/main" xmlns="" val="10010"/>
                      </a:ext>
                    </a:extLst>
                  </a:tr>
                  <a:tr h="345577">
                    <a:tc>
                      <a:txBody>
                        <a:bodyPr/>
                        <a:lstStyle/>
                        <a:p>
                          <a:pPr algn="ctr"/>
                          <a:r>
                            <a:rPr sz="1600">
                              <a:latin typeface="Cambria Math"/>
                            </a:rPr>
                            <a:t>47</a:t>
                          </a:r>
                        </a:p>
                      </a:txBody>
                      <a:tcPr/>
                    </a:tc>
                    <a:tc>
                      <a:txBody>
                        <a:bodyPr/>
                        <a:lstStyle/>
                        <a:p>
                          <a:endParaRPr lang="en-US"/>
                        </a:p>
                      </a:txBody>
                      <a:tcPr>
                        <a:blipFill>
                          <a:blip r:embed="rId2"/>
                          <a:stretch>
                            <a:fillRect l="-100444" t="-1121429" r="-101111" b="-219643"/>
                          </a:stretch>
                        </a:blipFill>
                      </a:tcPr>
                    </a:tc>
                    <a:tc>
                      <a:txBody>
                        <a:bodyPr/>
                        <a:lstStyle/>
                        <a:p>
                          <a:pPr algn="ctr"/>
                          <a:r>
                            <a:rPr sz="1600">
                              <a:latin typeface="Cambria Math"/>
                            </a:rPr>
                            <a:t>158.332</a:t>
                          </a:r>
                        </a:p>
                      </a:txBody>
                      <a:tcPr/>
                    </a:tc>
                    <a:extLst>
                      <a:ext uri="{0D108BD9-81ED-4DB2-BD59-A6C34878D82A}">
                        <a16:rowId xmlns:a16="http://schemas.microsoft.com/office/drawing/2014/main" xmlns="" val="10011"/>
                      </a:ext>
                    </a:extLst>
                  </a:tr>
                  <a:tr h="345577">
                    <a:tc>
                      <a:txBody>
                        <a:bodyPr/>
                        <a:lstStyle/>
                        <a:p>
                          <a:pPr algn="ctr"/>
                          <a:r>
                            <a:rPr sz="1600">
                              <a:latin typeface="Cambria Math"/>
                            </a:rPr>
                            <a:t>52</a:t>
                          </a:r>
                        </a:p>
                      </a:txBody>
                      <a:tcPr/>
                    </a:tc>
                    <a:tc>
                      <a:txBody>
                        <a:bodyPr/>
                        <a:lstStyle/>
                        <a:p>
                          <a:endParaRPr lang="en-US"/>
                        </a:p>
                      </a:txBody>
                      <a:tcPr>
                        <a:blipFill>
                          <a:blip r:embed="rId2"/>
                          <a:stretch>
                            <a:fillRect l="-100444" t="-1200000" r="-101111" b="-115789"/>
                          </a:stretch>
                        </a:blipFill>
                      </a:tcPr>
                    </a:tc>
                    <a:tc>
                      <a:txBody>
                        <a:bodyPr/>
                        <a:lstStyle/>
                        <a:p>
                          <a:pPr algn="ctr"/>
                          <a:r>
                            <a:rPr sz="1600">
                              <a:latin typeface="Cambria Math"/>
                            </a:rPr>
                            <a:t>309.162</a:t>
                          </a:r>
                        </a:p>
                      </a:txBody>
                      <a:tcPr/>
                    </a:tc>
                    <a:extLst>
                      <a:ext uri="{0D108BD9-81ED-4DB2-BD59-A6C34878D82A}">
                        <a16:rowId xmlns:a16="http://schemas.microsoft.com/office/drawing/2014/main" xmlns="" val="10012"/>
                      </a:ext>
                    </a:extLst>
                  </a:tr>
                  <a:tr h="345577">
                    <a:tc>
                      <a:txBody>
                        <a:bodyPr/>
                        <a:lstStyle/>
                        <a:p>
                          <a:pPr algn="ctr"/>
                          <a:r>
                            <a:rPr sz="1600">
                              <a:latin typeface="Cambria Math"/>
                            </a:rPr>
                            <a:t>60</a:t>
                          </a:r>
                        </a:p>
                      </a:txBody>
                      <a:tcPr/>
                    </a:tc>
                    <a:tc>
                      <a:txBody>
                        <a:bodyPr/>
                        <a:lstStyle/>
                        <a:p>
                          <a:endParaRPr lang="en-US"/>
                        </a:p>
                      </a:txBody>
                      <a:tcPr>
                        <a:blipFill>
                          <a:blip r:embed="rId2"/>
                          <a:stretch>
                            <a:fillRect l="-100444" t="-1300000" r="-101111" b="-15789"/>
                          </a:stretch>
                        </a:blipFill>
                      </a:tcPr>
                    </a:tc>
                    <a:tc>
                      <a:txBody>
                        <a:bodyPr/>
                        <a:lstStyle/>
                        <a:p>
                          <a:pPr algn="ctr"/>
                          <a:r>
                            <a:rPr sz="1600" dirty="0">
                              <a:latin typeface="Cambria Math"/>
                            </a:rPr>
                            <a:t>654.490</a:t>
                          </a:r>
                        </a:p>
                      </a:txBody>
                      <a:tcPr/>
                    </a:tc>
                    <a:extLst>
                      <a:ext uri="{0D108BD9-81ED-4DB2-BD59-A6C34878D82A}">
                        <a16:rowId xmlns:a16="http://schemas.microsoft.com/office/drawing/2014/main" xmlns="" val="10013"/>
                      </a:ext>
                    </a:extLst>
                  </a:tr>
                </a:tbl>
              </a:graphicData>
            </a:graphic>
          </p:graphicFrame>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3.2.3: Calculating Standard Deviation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r>
                  <a:rPr sz="2800"/>
                  <a:t>Next, find the sum of the squared deviations by adding up the values in the last column.</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r>
                                <a:rPr>
                                  <a:latin typeface="Cambria Math" panose="02040503050406030204" pitchFamily="18" charset="0"/>
                                </a:rPr>
                                <m:t>−</m:t>
                              </m:r>
                              <m:r>
                                <a:rPr>
                                  <a:latin typeface="Cambria Math" panose="02040503050406030204" pitchFamily="18" charset="0"/>
                                </a:rPr>
                                <m:t>𝜇</m:t>
                              </m:r>
                            </m:e>
                          </m:d>
                        </m:e>
                        <m:sup>
                          <m:r>
                            <a:rPr>
                              <a:latin typeface="Cambria Math" panose="02040503050406030204" pitchFamily="18" charset="0"/>
                            </a:rPr>
                            <m:t>2</m:t>
                          </m:r>
                        </m:sup>
                      </m:sSup>
                      <m:r>
                        <a:rPr>
                          <a:latin typeface="Cambria Math" panose="02040503050406030204" pitchFamily="18" charset="0"/>
                        </a:rPr>
                        <m:t>=2776.918</m:t>
                      </m:r>
                    </m:oMath>
                  </m:oMathPara>
                </a14:m>
                <a:endParaRPr sz="2800"/>
              </a:p>
              <a:p>
                <a:r>
                  <a:rPr sz="2800"/>
                  <a:t>Finally, substitute into the standard deviation formula to obtain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𝜎</m:t>
                      </m:r>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r>
                                        <a:rPr>
                                          <a:latin typeface="Cambria Math" panose="02040503050406030204" pitchFamily="18" charset="0"/>
                                        </a:rPr>
                                        <m:t>−</m:t>
                                      </m:r>
                                      <m:r>
                                        <a:rPr>
                                          <a:latin typeface="Cambria Math" panose="02040503050406030204" pitchFamily="18" charset="0"/>
                                        </a:rPr>
                                        <m:t>𝜇</m:t>
                                      </m:r>
                                    </m:e>
                                  </m:d>
                                </m:e>
                                <m:sup>
                                  <m:r>
                                    <a:rPr>
                                      <a:latin typeface="Cambria Math" panose="02040503050406030204" pitchFamily="18" charset="0"/>
                                    </a:rPr>
                                    <m:t>2</m:t>
                                  </m:r>
                                </m:sup>
                              </m:sSup>
                            </m:num>
                            <m:den>
                              <m:r>
                                <a:rPr>
                                  <a:latin typeface="Cambria Math" panose="02040503050406030204" pitchFamily="18" charset="0"/>
                                </a:rPr>
                                <m:t>𝑁</m:t>
                              </m:r>
                            </m:den>
                          </m:f>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𝜎</m:t>
                          </m:r>
                        </m:e>
                      </m:phant>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2776.918</m:t>
                              </m:r>
                            </m:num>
                            <m:den>
                              <m:r>
                                <a:rPr>
                                  <a:latin typeface="Cambria Math" panose="02040503050406030204" pitchFamily="18" charset="0"/>
                                </a:rPr>
                                <m:t>12</m:t>
                              </m:r>
                            </m:den>
                          </m:f>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𝜎</m:t>
                          </m:r>
                        </m:e>
                      </m:phant>
                      <m:r>
                        <a:rPr>
                          <a:latin typeface="Cambria Math" panose="02040503050406030204" pitchFamily="18" charset="0"/>
                        </a:rPr>
                        <m:t>≈15.2</m:t>
                      </m:r>
                    </m:oMath>
                  </m:oMathPara>
                </a14:m>
                <a:endParaRPr sz="2800"/>
              </a:p>
              <a:p>
                <a:pPr>
                  <a:defRPr sz="2800"/>
                </a:pPr>
                <a:r>
                  <a:rPr sz="2800"/>
                  <a:t>TI-83/84 Plus: Begin by entering the data into List 1, which is found by pressing </a:t>
                </a:r>
                <a:r>
                  <a:rPr sz="2800" b="1"/>
                  <a:t>STAT &gt; EDIT</a:t>
                </a:r>
                <a:r>
                  <a:rPr sz="2800"/>
                  <a:t>. Next, press </a:t>
                </a:r>
                <a:r>
                  <a:rPr sz="2800" b="1"/>
                  <a:t>STAT &gt; CALC</a:t>
                </a:r>
                <a:r>
                  <a:rPr sz="2800"/>
                  <a:t> and choose </a:t>
                </a:r>
                <a:r>
                  <a:rPr sz="2800" b="1"/>
                  <a:t>1-Var Stats</a:t>
                </a:r>
                <a:r>
                  <a:rPr sz="2800"/>
                  <a:t>. The population standard deviation, </a:t>
                </a:r>
                <a:r>
                  <a:rPr sz="2800" b="1"/>
                  <a:t>σx</a:t>
                </a:r>
                <a:r>
                  <a:rPr sz="2800"/>
                  <a:t>, is found within the list of descriptive statistics given, as shown in the screenshot below. Hence </a:t>
                </a:r>
                <a14:m>
                  <m:oMath xmlns:m="http://schemas.openxmlformats.org/officeDocument/2006/math">
                    <m:r>
                      <a:rPr>
                        <a:latin typeface="Cambria Math" panose="02040503050406030204" pitchFamily="18" charset="0"/>
                      </a:rPr>
                      <m:t>𝜎</m:t>
                    </m:r>
                    <m:r>
                      <a:rPr>
                        <a:latin typeface="Cambria Math" panose="02040503050406030204" pitchFamily="18" charset="0"/>
                      </a:rPr>
                      <m:t>=15.2</m:t>
                    </m:r>
                  </m:oMath>
                </a14:m>
                <a:r>
                  <a:rPr sz="2800"/>
                  <a:t>.</a:t>
                </a:r>
              </a:p>
              <a:p>
                <a:r>
                  <a:rPr sz="2800"/>
                  <a:t>Therefore, the population standard deviation for the ages of all of Dr. Dabb's patients one afternoon is 15.2 years.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741" t="-1840" r="-296" b="-491"/>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 Tip:</a:t>
            </a:r>
          </a:p>
        </p:txBody>
      </p:sp>
      <p:sp>
        <p:nvSpPr>
          <p:cNvPr id="3" name="Text Placeholder 2"/>
          <p:cNvSpPr>
            <a:spLocks noGrp="1"/>
          </p:cNvSpPr>
          <p:nvPr>
            <p:ph type="body" sz="quarter" idx="10"/>
          </p:nvPr>
        </p:nvSpPr>
        <p:spPr>
          <a:xfrm>
            <a:off x="457200" y="1082078"/>
            <a:ext cx="8229600" cy="1508722"/>
          </a:xfrm>
        </p:spPr>
        <p:txBody>
          <a:bodyPr>
            <a:normAutofit/>
          </a:bodyPr>
          <a:lstStyle/>
          <a:p>
            <a:r>
              <a:rPr sz="2800"/>
              <a:t>For a TI-83/84 Plus calculator, the sample standard deviation will be listed under </a:t>
            </a:r>
            <a:r>
              <a:rPr sz="2800" b="1"/>
              <a:t>1-Var Stats</a:t>
            </a:r>
            <a:r>
              <a:rPr sz="2800"/>
              <a:t> as </a:t>
            </a:r>
            <a:r>
              <a:rPr sz="2800" b="1"/>
              <a:t>Sx</a:t>
            </a:r>
            <a:r>
              <a:rPr sz="2800"/>
              <a:t>. The population standard deviation will be listed as </a:t>
            </a:r>
            <a:r>
              <a:rPr sz="2800" b="1"/>
              <a:t>σx</a:t>
            </a:r>
            <a:r>
              <a:rPr sz="280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3.2.3: Calculating Standard Deviation (cont.)</a:t>
            </a:r>
          </a:p>
        </p:txBody>
      </p:sp>
      <p:pic>
        <p:nvPicPr>
          <p:cNvPr id="5" name="Content Placeholder 4">
            <a:extLst>
              <a:ext uri="{FF2B5EF4-FFF2-40B4-BE49-F238E27FC236}">
                <a16:creationId xmlns:a16="http://schemas.microsoft.com/office/drawing/2014/main" id="{9B610BEE-E344-42FF-987C-CF25C8DD5A7E}"/>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 Tip:</a:t>
            </a:r>
          </a:p>
        </p:txBody>
      </p:sp>
      <p:sp>
        <p:nvSpPr>
          <p:cNvPr id="3" name="Text Placeholder 2"/>
          <p:cNvSpPr>
            <a:spLocks noGrp="1"/>
          </p:cNvSpPr>
          <p:nvPr>
            <p:ph type="body" sz="quarter" idx="10"/>
          </p:nvPr>
        </p:nvSpPr>
        <p:spPr>
          <a:xfrm>
            <a:off x="457200" y="1082078"/>
            <a:ext cx="8229600" cy="4175722"/>
          </a:xfrm>
        </p:spPr>
        <p:txBody>
          <a:bodyPr>
            <a:normAutofit/>
          </a:bodyPr>
          <a:lstStyle/>
          <a:p>
            <a:r>
              <a:rPr sz="2800"/>
              <a:t>Many inexpensive calculators can easily compute standard deviation. For example, to calculate standard deviation on the TI-30XS, go to </a:t>
            </a:r>
            <a:r>
              <a:rPr sz="2800" b="1"/>
              <a:t>DATA</a:t>
            </a:r>
            <a:r>
              <a:rPr sz="2800"/>
              <a:t> and input the data values into </a:t>
            </a:r>
            <a:r>
              <a:rPr sz="2800" b="1"/>
              <a:t>L1</a:t>
            </a:r>
            <a:r>
              <a:rPr sz="2800"/>
              <a:t>. Next, go to </a:t>
            </a:r>
            <a:r>
              <a:rPr sz="2800" b="1"/>
              <a:t>STAT</a:t>
            </a:r>
            <a:r>
              <a:rPr sz="2800"/>
              <a:t> and choose </a:t>
            </a:r>
            <a:r>
              <a:rPr sz="2800" b="1"/>
              <a:t>1-Var Stats</a:t>
            </a:r>
            <a:r>
              <a:rPr sz="2800"/>
              <a:t>. Using the settings </a:t>
            </a:r>
            <a:r>
              <a:rPr sz="2800" b="1"/>
              <a:t>Data:L1</a:t>
            </a:r>
            <a:r>
              <a:rPr sz="2800"/>
              <a:t> and </a:t>
            </a:r>
            <a:r>
              <a:rPr sz="2800" b="1"/>
              <a:t>FRQ: ONE</a:t>
            </a:r>
            <a:r>
              <a:rPr sz="2800"/>
              <a:t>, scroll down to </a:t>
            </a:r>
            <a:r>
              <a:rPr sz="2800" b="1"/>
              <a:t>CALC</a:t>
            </a:r>
            <a:r>
              <a:rPr sz="2800"/>
              <a:t> and press </a:t>
            </a:r>
            <a:r>
              <a:rPr sz="2800" b="1"/>
              <a:t>Enter</a:t>
            </a:r>
            <a:r>
              <a:rPr sz="2800"/>
              <a:t>. You will then see a list of descriptive statistics, of which </a:t>
            </a:r>
            <a:r>
              <a:rPr sz="2800" b="1"/>
              <a:t>Sx</a:t>
            </a:r>
            <a:r>
              <a:rPr sz="2800"/>
              <a:t> is the sample standard deviation and </a:t>
            </a:r>
            <a:r>
              <a:rPr sz="2800" b="1"/>
              <a:t>σx</a:t>
            </a:r>
            <a:r>
              <a:rPr sz="2800"/>
              <a:t> is the population standard deviation.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3.2.4: Interpreting Standard Deviations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a:t>Mark is looking into investing a portion of his recent bonus into the stock market. While researching different companies, he discovers the following standard deviations of one year of daily stock closing prices.</a:t>
                </a:r>
              </a:p>
              <a:p>
                <a:pPr>
                  <a:defRPr sz="2800"/>
                </a:pPr>
                <a:r>
                  <a:rPr sz="2800"/>
                  <a:t>Profacto Corporation: </a:t>
                </a:r>
                <a14:m>
                  <m:oMath xmlns:m="http://schemas.openxmlformats.org/officeDocument/2006/math">
                    <m:r>
                      <m:rPr>
                        <m:nor/>
                      </m:rPr>
                      <a:rPr/>
                      <m:t>Standard</m:t>
                    </m:r>
                    <m:r>
                      <m:rPr>
                        <m:nor/>
                      </m:rPr>
                      <a:rPr/>
                      <m:t> </m:t>
                    </m:r>
                    <m:r>
                      <m:rPr>
                        <m:nor/>
                      </m:rPr>
                      <a:rPr/>
                      <m:t>deviation</m:t>
                    </m:r>
                    <m:r>
                      <m:rPr>
                        <m:nor/>
                      </m:rPr>
                      <a:rPr/>
                      <m:t> </m:t>
                    </m:r>
                    <m:r>
                      <m:rPr>
                        <m:nor/>
                      </m:rPr>
                      <a:rPr/>
                      <m:t>of</m:t>
                    </m:r>
                    <m:r>
                      <m:rPr>
                        <m:nor/>
                      </m:rPr>
                      <a:rPr/>
                      <m:t> </m:t>
                    </m:r>
                    <m:r>
                      <m:rPr>
                        <m:nor/>
                      </m:rPr>
                      <a:rPr/>
                      <m:t>stock</m:t>
                    </m:r>
                    <m:r>
                      <m:rPr>
                        <m:nor/>
                      </m:rPr>
                      <a:rPr/>
                      <m:t> </m:t>
                    </m:r>
                    <m:r>
                      <m:rPr>
                        <m:nor/>
                      </m:rPr>
                      <a:rPr/>
                      <m:t>prices</m:t>
                    </m:r>
                    <m:r>
                      <a:rPr>
                        <a:latin typeface="Cambria Math" panose="02040503050406030204" pitchFamily="18" charset="0"/>
                      </a:rPr>
                      <m:t>=$1.02</m:t>
                    </m:r>
                  </m:oMath>
                </a14:m>
                <a:endParaRPr sz="2800"/>
              </a:p>
              <a:p>
                <a:pPr>
                  <a:defRPr sz="2800"/>
                </a:pPr>
                <a:r>
                  <a:rPr sz="2800"/>
                  <a:t>Yardsmoth Company: </a:t>
                </a:r>
                <a14:m>
                  <m:oMath xmlns:m="http://schemas.openxmlformats.org/officeDocument/2006/math">
                    <m:r>
                      <m:rPr>
                        <m:nor/>
                      </m:rPr>
                      <a:rPr/>
                      <m:t>Standard</m:t>
                    </m:r>
                    <m:r>
                      <m:rPr>
                        <m:nor/>
                      </m:rPr>
                      <a:rPr/>
                      <m:t> </m:t>
                    </m:r>
                    <m:r>
                      <m:rPr>
                        <m:nor/>
                      </m:rPr>
                      <a:rPr/>
                      <m:t>deviation</m:t>
                    </m:r>
                    <m:r>
                      <m:rPr>
                        <m:nor/>
                      </m:rPr>
                      <a:rPr/>
                      <m:t> </m:t>
                    </m:r>
                    <m:r>
                      <m:rPr>
                        <m:nor/>
                      </m:rPr>
                      <a:rPr/>
                      <m:t>of</m:t>
                    </m:r>
                    <m:r>
                      <m:rPr>
                        <m:nor/>
                      </m:rPr>
                      <a:rPr/>
                      <m:t> </m:t>
                    </m:r>
                    <m:r>
                      <m:rPr>
                        <m:nor/>
                      </m:rPr>
                      <a:rPr/>
                      <m:t>stock</m:t>
                    </m:r>
                    <m:r>
                      <m:rPr>
                        <m:nor/>
                      </m:rPr>
                      <a:rPr/>
                      <m:t> </m:t>
                    </m:r>
                    <m:r>
                      <m:rPr>
                        <m:nor/>
                      </m:rPr>
                      <a:rPr/>
                      <m:t>prices</m:t>
                    </m:r>
                    <m:r>
                      <a:rPr>
                        <a:latin typeface="Cambria Math" panose="02040503050406030204" pitchFamily="18" charset="0"/>
                      </a:rPr>
                      <m:t>=$9.67</m:t>
                    </m:r>
                  </m:oMath>
                </a14:m>
                <a:endParaRPr sz="2800"/>
              </a:p>
              <a:p>
                <a:r>
                  <a:rPr sz="2800"/>
                  <a:t>What do these two standard deviations tell you about the stock prices of these companies?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2086"/>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3.2.4: Interpreting Standard Deviations (cont.)</a:t>
            </a:r>
          </a:p>
        </p:txBody>
      </p:sp>
      <p:sp>
        <p:nvSpPr>
          <p:cNvPr id="3" name="Text Placeholder 2"/>
          <p:cNvSpPr>
            <a:spLocks noGrp="1"/>
          </p:cNvSpPr>
          <p:nvPr>
            <p:ph type="body" sz="quarter" idx="10"/>
          </p:nvPr>
        </p:nvSpPr>
        <p:spPr/>
        <p:txBody>
          <a:bodyPr>
            <a:normAutofit fontScale="92500" lnSpcReduction="20000"/>
          </a:bodyPr>
          <a:lstStyle/>
          <a:p>
            <a:r>
              <a:rPr sz="2800" b="1"/>
              <a:t>Solution</a:t>
            </a:r>
          </a:p>
          <a:p>
            <a:r>
              <a:rPr sz="2800"/>
              <a:t>A smaller standard deviation indicates that the data values are closer together, while a larger standard deviation indicates that the data values are more spread out. In this example, the standard deviation of stock prices for the Profacto Corporation is considerably smaller than that of the Yardsmoth Company. Hence, there is less variability in the daily closing prices of the Profacto stock than in the Yardsmoth stock prices. If Mark wants a stable long-term investment, then Profacto appears to be the better choice. If, however, Mark is looking to make a quick profit and is willing to take the risk, then the Yardsmoth stock would seem to better suit his purposes. Note that looking at the standard deviations is just one component of evaluating market prices.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 Tip:</a:t>
            </a:r>
          </a:p>
        </p:txBody>
      </p:sp>
      <p:sp>
        <p:nvSpPr>
          <p:cNvPr id="3" name="Text Placeholder 2"/>
          <p:cNvSpPr>
            <a:spLocks noGrp="1"/>
          </p:cNvSpPr>
          <p:nvPr>
            <p:ph type="body" sz="quarter" idx="10"/>
          </p:nvPr>
        </p:nvSpPr>
        <p:spPr>
          <a:xfrm>
            <a:off x="457200" y="1082078"/>
            <a:ext cx="8229600" cy="2346922"/>
          </a:xfrm>
        </p:spPr>
        <p:txBody>
          <a:bodyPr>
            <a:normAutofit/>
          </a:bodyPr>
          <a:lstStyle/>
          <a:p>
            <a:r>
              <a:rPr sz="2800"/>
              <a:t>For further instructions on calculating standard deviation and variance using a TI-83/84 Plus calculator or other technology, please visit stat.hawkeslearning.com and see </a:t>
            </a:r>
            <a:r>
              <a:rPr sz="2800" b="1"/>
              <a:t>Technology Instructions &gt; Descriptive Statistics &gt; One Variable</a:t>
            </a:r>
            <a:r>
              <a:rPr sz="280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Coefficient of Variation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a:t>The </a:t>
                </a:r>
                <a:r>
                  <a:rPr sz="2800" b="1"/>
                  <a:t>coefficient of variation</a:t>
                </a:r>
                <a:r>
                  <a:rPr sz="2800"/>
                  <a:t> for a set of data is the ratio of the standard deviation to the mean as a percentage. For a population, it is given by</a:t>
                </a:r>
              </a:p>
              <a:p>
                <a:pPr algn="ctr">
                  <a:defRPr sz="2800"/>
                </a:pPr>
                <a14:m>
                  <m:oMathPara xmlns:m="http://schemas.openxmlformats.org/officeDocument/2006/math">
                    <m:oMathParaPr>
                      <m:jc m:val="centerGroup"/>
                    </m:oMathParaPr>
                    <m:oMath xmlns:m="http://schemas.openxmlformats.org/officeDocument/2006/math">
                      <m:r>
                        <m:rPr>
                          <m:sty m:val="p"/>
                        </m:rPr>
                        <a:rPr>
                          <a:latin typeface="Cambria Math" panose="02040503050406030204" pitchFamily="18" charset="0"/>
                        </a:rPr>
                        <m:t>CV</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𝜎</m:t>
                          </m:r>
                        </m:num>
                        <m:den>
                          <m:r>
                            <a:rPr>
                              <a:latin typeface="Cambria Math" panose="02040503050406030204" pitchFamily="18" charset="0"/>
                            </a:rPr>
                            <m:t>𝜇</m:t>
                          </m:r>
                        </m:den>
                      </m:f>
                      <m:r>
                        <a:rPr>
                          <a:latin typeface="Cambria Math" panose="02040503050406030204" pitchFamily="18" charset="0"/>
                        </a:rPr>
                        <m:t>⋅100%</m:t>
                      </m:r>
                    </m:oMath>
                  </m:oMathPara>
                </a14:m>
                <a:endParaRPr sz="2800"/>
              </a:p>
              <a:p>
                <a:pPr>
                  <a:defRPr sz="2800"/>
                </a:pPr>
                <a:r>
                  <a:rPr sz="2800"/>
                  <a:t>where </a:t>
                </a:r>
                <a14:m>
                  <m:oMath xmlns:m="http://schemas.openxmlformats.org/officeDocument/2006/math">
                    <m:r>
                      <a:rPr>
                        <a:latin typeface="Cambria Math" panose="02040503050406030204" pitchFamily="18" charset="0"/>
                      </a:rPr>
                      <m:t>𝜎</m:t>
                    </m:r>
                  </m:oMath>
                </a14:m>
                <a:r>
                  <a:rPr sz="2800"/>
                  <a:t> is the population standard deviation and</a:t>
                </a:r>
              </a:p>
              <a:p>
                <a14:m>
                  <m:oMath xmlns:m="http://schemas.openxmlformats.org/officeDocument/2006/math">
                    <m:r>
                      <a:rPr>
                        <a:latin typeface="Cambria Math" panose="02040503050406030204" pitchFamily="18" charset="0"/>
                      </a:rPr>
                      <m:t>𝜇</m:t>
                    </m:r>
                  </m:oMath>
                </a14:m>
                <a:r>
                  <a:rPr sz="2800"/>
                  <a:t> is the population mean.</a:t>
                </a:r>
              </a:p>
              <a:p>
                <a:r>
                  <a:rPr sz="2800"/>
                  <a:t>For a sample, it is given by</a:t>
                </a:r>
              </a:p>
              <a:p>
                <a:pPr algn="ctr">
                  <a:defRPr sz="2800"/>
                </a:pPr>
                <a14:m>
                  <m:oMathPara xmlns:m="http://schemas.openxmlformats.org/officeDocument/2006/math">
                    <m:oMathParaPr>
                      <m:jc m:val="centerGroup"/>
                    </m:oMathParaPr>
                    <m:oMath xmlns:m="http://schemas.openxmlformats.org/officeDocument/2006/math">
                      <m:r>
                        <m:rPr>
                          <m:sty m:val="p"/>
                        </m:rPr>
                        <a:rPr>
                          <a:latin typeface="Cambria Math" panose="02040503050406030204" pitchFamily="18" charset="0"/>
                        </a:rPr>
                        <m:t>CV</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𝑠</m:t>
                          </m:r>
                        </m:num>
                        <m:den>
                          <m:bar>
                            <m:barPr>
                              <m:pos m:val="top"/>
                              <m:ctrlPr>
                                <a:rPr i="1">
                                  <a:latin typeface="Cambria Math" panose="02040503050406030204" pitchFamily="18" charset="0"/>
                                </a:rPr>
                              </m:ctrlPr>
                            </m:barPr>
                            <m:e>
                              <m:r>
                                <a:rPr>
                                  <a:latin typeface="Cambria Math" panose="02040503050406030204" pitchFamily="18" charset="0"/>
                                </a:rPr>
                                <m:t>𝑥</m:t>
                              </m:r>
                            </m:e>
                          </m:bar>
                        </m:den>
                      </m:f>
                      <m:r>
                        <a:rPr>
                          <a:latin typeface="Cambria Math" panose="02040503050406030204" pitchFamily="18" charset="0"/>
                        </a:rPr>
                        <m:t>⋅100%</m:t>
                      </m:r>
                    </m:oMath>
                  </m:oMathPara>
                </a14:m>
                <a:endParaRPr sz="2800"/>
              </a:p>
              <a:p>
                <a:pPr>
                  <a:defRPr sz="2800"/>
                </a:pPr>
                <a:r>
                  <a:rPr sz="2800"/>
                  <a:t>where </a:t>
                </a:r>
                <a14:m>
                  <m:oMath xmlns:m="http://schemas.openxmlformats.org/officeDocument/2006/math">
                    <m:r>
                      <a:rPr>
                        <a:latin typeface="Cambria Math" panose="02040503050406030204" pitchFamily="18" charset="0"/>
                      </a:rPr>
                      <m:t>𝑠</m:t>
                    </m:r>
                  </m:oMath>
                </a14:m>
                <a:r>
                  <a:rPr sz="2800"/>
                  <a:t> is the sample standard deviation and</a:t>
                </a:r>
              </a:p>
              <a:p>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oMath>
                </a14:m>
                <a:r>
                  <a:rPr sz="2800"/>
                  <a:t> is the sample mean.</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81" t="-1726"/>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3.2.5: Calculating and Interpreting Coefficient of Variation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Suppose that Graph A from Figure 3.2.1 represents average amounts of annual rainfall for a sample of farms in the United States and Graph B represents prices per </a:t>
                </a:r>
                <a:r>
                  <a:rPr sz="2800">
                    <a:latin typeface="Cambria Math"/>
                  </a:rPr>
                  <a:t>20</a:t>
                </a:r>
                <a:r>
                  <a:rPr sz="2800"/>
                  <a:t> acres of farmland for the same farms. The mean and standard deviation of Data Set A are </a:t>
                </a:r>
                <a:r>
                  <a:rPr sz="2800">
                    <a:latin typeface="Cambria Math"/>
                  </a:rPr>
                  <a:t>26.08</a:t>
                </a:r>
                <a:r>
                  <a:rPr sz="2800"/>
                  <a:t> inches and </a:t>
                </a:r>
                <a:r>
                  <a:rPr sz="2800">
                    <a:latin typeface="Cambria Math"/>
                  </a:rPr>
                  <a:t>7.55</a:t>
                </a:r>
                <a:r>
                  <a:rPr sz="2800"/>
                  <a:t> inches, respectively, whereas the mean and standard deviation of Data Set B are </a:t>
                </a:r>
                <a14:m>
                  <m:oMath xmlns:m="http://schemas.openxmlformats.org/officeDocument/2006/math">
                    <m:r>
                      <a:rPr>
                        <a:latin typeface="Cambria Math" panose="02040503050406030204" pitchFamily="18" charset="0"/>
                      </a:rPr>
                      <m:t>$117,000</m:t>
                    </m:r>
                  </m:oMath>
                </a14:m>
                <a:r>
                  <a:rPr sz="2800"/>
                  <a:t> and </a:t>
                </a:r>
                <a14:m>
                  <m:oMath xmlns:m="http://schemas.openxmlformats.org/officeDocument/2006/math">
                    <m:r>
                      <a:rPr>
                        <a:latin typeface="Cambria Math" panose="02040503050406030204" pitchFamily="18" charset="0"/>
                      </a:rPr>
                      <m:t>$42,931</m:t>
                    </m:r>
                  </m:oMath>
                </a14:m>
                <a:r>
                  <a:rPr sz="2800"/>
                  <a:t>, respectively.</a:t>
                </a:r>
              </a:p>
              <a:p>
                <a:r>
                  <a:rPr sz="2800"/>
                  <a:t>Which of the two graphs has the larger standard deviation relative to its mean?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148"/>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3.2.1: Calculating the Range</a:t>
            </a:r>
          </a:p>
        </p:txBody>
      </p:sp>
      <p:sp>
        <p:nvSpPr>
          <p:cNvPr id="3" name="Text Placeholder 2"/>
          <p:cNvSpPr>
            <a:spLocks noGrp="1"/>
          </p:cNvSpPr>
          <p:nvPr>
            <p:ph type="body" sz="quarter" idx="10"/>
          </p:nvPr>
        </p:nvSpPr>
        <p:spPr/>
        <p:txBody>
          <a:bodyPr>
            <a:normAutofit/>
          </a:bodyPr>
          <a:lstStyle/>
          <a:p>
            <a:r>
              <a:rPr sz="2800"/>
              <a:t>The following data were collected from samples of call lengths (in minutes) observed for two different mobile phone users. Calculate the range of each data set.</a:t>
            </a:r>
          </a:p>
          <a:p>
            <a:pPr marL="514350" indent="-514350">
              <a:buFont typeface="+mj-lt"/>
              <a:buAutoNum type="alphaLcPeriod"/>
              <a:defRPr sz="2800"/>
            </a:pPr>
            <a:r>
              <a:t>​</a:t>
            </a:r>
            <a:r>
              <a:rPr sz="2800">
                <a:latin typeface="Cambria Math"/>
              </a:rPr>
              <a:t>2</a:t>
            </a:r>
            <a:r>
              <a:rPr sz="2800"/>
              <a:t>, </a:t>
            </a:r>
            <a:r>
              <a:rPr sz="2800">
                <a:latin typeface="Cambria Math"/>
              </a:rPr>
              <a:t>25</a:t>
            </a:r>
            <a:r>
              <a:rPr sz="2800"/>
              <a:t>, </a:t>
            </a:r>
            <a:r>
              <a:rPr sz="2800">
                <a:latin typeface="Cambria Math"/>
              </a:rPr>
              <a:t>31</a:t>
            </a:r>
            <a:r>
              <a:rPr sz="2800"/>
              <a:t>, </a:t>
            </a:r>
            <a:r>
              <a:rPr sz="2800">
                <a:latin typeface="Cambria Math"/>
              </a:rPr>
              <a:t>44</a:t>
            </a:r>
            <a:r>
              <a:rPr sz="2800"/>
              <a:t>, </a:t>
            </a:r>
            <a:r>
              <a:rPr sz="2800">
                <a:latin typeface="Cambria Math"/>
              </a:rPr>
              <a:t>29</a:t>
            </a:r>
            <a:r>
              <a:rPr sz="2800"/>
              <a:t>, </a:t>
            </a:r>
            <a:r>
              <a:rPr sz="2800">
                <a:latin typeface="Cambria Math"/>
              </a:rPr>
              <a:t>14</a:t>
            </a:r>
            <a:r>
              <a:rPr sz="2800"/>
              <a:t>, </a:t>
            </a:r>
            <a:r>
              <a:rPr sz="2800">
                <a:latin typeface="Cambria Math"/>
              </a:rPr>
              <a:t>22</a:t>
            </a:r>
            <a:r>
              <a:rPr sz="2800"/>
              <a:t>, </a:t>
            </a:r>
            <a:r>
              <a:rPr sz="2800">
                <a:latin typeface="Cambria Math"/>
              </a:rPr>
              <a:t>11</a:t>
            </a:r>
            <a:r>
              <a:rPr sz="2800"/>
              <a:t>, </a:t>
            </a:r>
            <a:r>
              <a:rPr sz="2800">
                <a:latin typeface="Cambria Math"/>
              </a:rPr>
              <a:t>40</a:t>
            </a:r>
          </a:p>
          <a:p>
            <a:pPr marL="514350" indent="-514350">
              <a:buFont typeface="+mj-lt"/>
              <a:buAutoNum type="alphaLcPeriod" startAt="2"/>
              <a:defRPr sz="2800"/>
            </a:pPr>
            <a:r>
              <a:t>​</a:t>
            </a:r>
            <a:r>
              <a:rPr sz="2800">
                <a:latin typeface="Cambria Math"/>
              </a:rPr>
              <a:t>2</a:t>
            </a:r>
            <a:r>
              <a:rPr sz="2800"/>
              <a:t>, </a:t>
            </a:r>
            <a:r>
              <a:rPr sz="2800">
                <a:latin typeface="Cambria Math"/>
              </a:rPr>
              <a:t>2</a:t>
            </a:r>
            <a:r>
              <a:rPr sz="2800"/>
              <a:t>, </a:t>
            </a:r>
            <a:r>
              <a:rPr sz="2800">
                <a:latin typeface="Cambria Math"/>
              </a:rPr>
              <a:t>44</a:t>
            </a:r>
            <a:r>
              <a:rPr sz="2800"/>
              <a:t>, </a:t>
            </a:r>
            <a:r>
              <a:rPr sz="2800">
                <a:latin typeface="Cambria Math"/>
              </a:rPr>
              <a:t>2</a:t>
            </a:r>
            <a:r>
              <a:rPr sz="2800"/>
              <a:t>, </a:t>
            </a:r>
            <a:r>
              <a:rPr sz="2800">
                <a:latin typeface="Cambria Math"/>
              </a:rPr>
              <a:t>2</a:t>
            </a:r>
            <a:r>
              <a:rPr sz="2800"/>
              <a:t>, </a:t>
            </a:r>
            <a:r>
              <a:rPr sz="2800">
                <a:latin typeface="Cambria Math"/>
              </a:rPr>
              <a:t>2</a:t>
            </a:r>
            <a:r>
              <a:rPr sz="2800"/>
              <a:t>, </a:t>
            </a:r>
            <a:r>
              <a:rPr sz="2800">
                <a:latin typeface="Cambria Math"/>
              </a:rPr>
              <a:t>2</a:t>
            </a:r>
            <a:r>
              <a:rPr sz="2800"/>
              <a:t>, </a:t>
            </a:r>
            <a:r>
              <a:rPr sz="2800">
                <a:latin typeface="Cambria Math"/>
              </a:rPr>
              <a:t>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3.2.5: Calculating and Interpreting Coefficient of Variation (cont.)</a:t>
            </a:r>
          </a:p>
        </p:txBody>
      </p:sp>
      <p:sp>
        <p:nvSpPr>
          <p:cNvPr id="3" name="Text Placeholder 2"/>
          <p:cNvSpPr>
            <a:spLocks noGrp="1"/>
          </p:cNvSpPr>
          <p:nvPr>
            <p:ph type="body" sz="quarter" idx="10"/>
          </p:nvPr>
        </p:nvSpPr>
        <p:spPr/>
        <p:txBody>
          <a:bodyPr>
            <a:normAutofit/>
          </a:bodyPr>
          <a:lstStyle/>
          <a:p>
            <a:r>
              <a:rPr sz="2800"/>
              <a:t>A</a:t>
            </a:r>
          </a:p>
        </p:txBody>
      </p:sp>
      <p:pic>
        <p:nvPicPr>
          <p:cNvPr id="4" name="Content Placeholder 4">
            <a:extLst>
              <a:ext uri="{FF2B5EF4-FFF2-40B4-BE49-F238E27FC236}">
                <a16:creationId xmlns:a16="http://schemas.microsoft.com/office/drawing/2014/main" id="{A94239B4-B2EA-408D-8A5F-228EA8EB8F3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5000" y="1219200"/>
            <a:ext cx="4758307" cy="484981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3.2.5: Calculating and Interpreting Coefficient of Variation (cont.)</a:t>
            </a:r>
          </a:p>
        </p:txBody>
      </p:sp>
      <p:sp>
        <p:nvSpPr>
          <p:cNvPr id="3" name="Text Placeholder 2"/>
          <p:cNvSpPr>
            <a:spLocks noGrp="1"/>
          </p:cNvSpPr>
          <p:nvPr>
            <p:ph type="body" sz="quarter" idx="10"/>
          </p:nvPr>
        </p:nvSpPr>
        <p:spPr/>
        <p:txBody>
          <a:bodyPr>
            <a:normAutofit/>
          </a:bodyPr>
          <a:lstStyle/>
          <a:p>
            <a:r>
              <a:rPr sz="2800"/>
              <a:t>B</a:t>
            </a:r>
          </a:p>
        </p:txBody>
      </p:sp>
      <p:pic>
        <p:nvPicPr>
          <p:cNvPr id="4" name="Picture 3">
            <a:extLst>
              <a:ext uri="{FF2B5EF4-FFF2-40B4-BE49-F238E27FC236}">
                <a16:creationId xmlns:a16="http://schemas.microsoft.com/office/drawing/2014/main" id="{7A7B71E8-770C-41CD-9DE1-CD81747BDE0A}"/>
              </a:ext>
            </a:extLst>
          </p:cNvPr>
          <p:cNvPicPr>
            <a:picLocks noChangeAspect="1"/>
          </p:cNvPicPr>
          <p:nvPr/>
        </p:nvPicPr>
        <p:blipFill>
          <a:blip r:embed="rId2" cstate="print"/>
          <a:stretch>
            <a:fillRect/>
          </a:stretch>
        </p:blipFill>
        <p:spPr>
          <a:xfrm>
            <a:off x="2279705" y="1155906"/>
            <a:ext cx="4584589" cy="484674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3.2.5: Calculating and Interpreting Coefficient of Variation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dirty="0"/>
                  <a:t>Solution</a:t>
                </a:r>
              </a:p>
              <a:p>
                <a:r>
                  <a:rPr sz="2800" dirty="0"/>
                  <a:t>Calculate the coefficient of variation for each data set as follows.</a:t>
                </a:r>
              </a:p>
              <a:p>
                <a:pPr/>
                <a14:m>
                  <m:oMathPara xmlns:m="http://schemas.openxmlformats.org/officeDocument/2006/math">
                    <m:oMathParaPr>
                      <m:jc m:val="centerGroup"/>
                    </m:oMathParaPr>
                    <m:oMath xmlns:m="http://schemas.openxmlformats.org/officeDocument/2006/math">
                      <m:r>
                        <m:rPr>
                          <m:nor/>
                        </m:rPr>
                        <a:rPr/>
                        <m:t>Data</m:t>
                      </m:r>
                      <m:r>
                        <m:rPr>
                          <m:nor/>
                        </m:rPr>
                        <a:rPr/>
                        <m:t> </m:t>
                      </m:r>
                      <m:r>
                        <m:rPr>
                          <m:nor/>
                        </m:rPr>
                        <a:rPr/>
                        <m:t>Set</m:t>
                      </m:r>
                      <m:r>
                        <m:rPr>
                          <m:nor/>
                        </m:rPr>
                        <a:rPr/>
                        <m:t> </m:t>
                      </m:r>
                      <m:r>
                        <m:rPr>
                          <m:nor/>
                        </m:rPr>
                        <a:rPr/>
                        <m:t>A</m:t>
                      </m:r>
                      <m:r>
                        <m:rPr>
                          <m:nor/>
                        </m:rPr>
                        <a:rPr/>
                        <m:t>: </m:t>
                      </m:r>
                      <m:r>
                        <m:rPr>
                          <m:nor/>
                        </m:rPr>
                        <a:rPr/>
                        <m:t>CV</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𝑠</m:t>
                          </m:r>
                        </m:num>
                        <m:den>
                          <m:bar>
                            <m:barPr>
                              <m:pos m:val="top"/>
                              <m:ctrlPr>
                                <a:rPr i="1">
                                  <a:latin typeface="Cambria Math" panose="02040503050406030204" pitchFamily="18" charset="0"/>
                                </a:rPr>
                              </m:ctrlPr>
                            </m:barPr>
                            <m:e>
                              <m:r>
                                <a:rPr>
                                  <a:latin typeface="Cambria Math" panose="02040503050406030204" pitchFamily="18" charset="0"/>
                                </a:rPr>
                                <m:t>𝑥</m:t>
                              </m:r>
                            </m:e>
                          </m:bar>
                        </m:den>
                      </m:f>
                      <m:r>
                        <a:rPr>
                          <a:latin typeface="Cambria Math" panose="02040503050406030204" pitchFamily="18" charset="0"/>
                        </a:rPr>
                        <m:t>⋅100%</m:t>
                      </m:r>
                    </m:oMath>
                    <m:oMath xmlns:m="http://schemas.openxmlformats.org/officeDocument/2006/math">
                      <m:phant>
                        <m:phantPr>
                          <m:show m:val="off"/>
                          <m:ctrlPr>
                            <a:rPr i="1">
                              <a:latin typeface="Cambria Math" panose="02040503050406030204" pitchFamily="18" charset="0"/>
                            </a:rPr>
                          </m:ctrlPr>
                        </m:phantPr>
                        <m:e>
                          <m:r>
                            <m:rPr>
                              <m:nor/>
                            </m:rPr>
                            <a:rPr/>
                            <m:t>Data</m:t>
                          </m:r>
                          <m:r>
                            <m:rPr>
                              <m:nor/>
                            </m:rPr>
                            <a:rPr/>
                            <m:t> </m:t>
                          </m:r>
                          <m:r>
                            <m:rPr>
                              <m:nor/>
                            </m:rPr>
                            <a:rPr/>
                            <m:t>Set</m:t>
                          </m:r>
                          <m:r>
                            <m:rPr>
                              <m:nor/>
                            </m:rPr>
                            <a:rPr/>
                            <m:t> </m:t>
                          </m:r>
                          <m:r>
                            <m:rPr>
                              <m:nor/>
                            </m:rPr>
                            <a:rPr/>
                            <m:t>A</m:t>
                          </m:r>
                          <m:r>
                            <m:rPr>
                              <m:nor/>
                            </m:rPr>
                            <a:rPr/>
                            <m:t>: </m:t>
                          </m:r>
                          <m:r>
                            <m:rPr>
                              <m:nor/>
                            </m:rPr>
                            <a:rPr/>
                            <m:t>CV</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7.55</m:t>
                          </m:r>
                        </m:num>
                        <m:den>
                          <m:r>
                            <a:rPr>
                              <a:latin typeface="Cambria Math" panose="02040503050406030204" pitchFamily="18" charset="0"/>
                            </a:rPr>
                            <m:t>26.08</m:t>
                          </m:r>
                        </m:den>
                      </m:f>
                      <m:r>
                        <a:rPr>
                          <a:latin typeface="Cambria Math" panose="02040503050406030204" pitchFamily="18" charset="0"/>
                        </a:rPr>
                        <m:t>⋅100%</m:t>
                      </m:r>
                    </m:oMath>
                    <m:oMath xmlns:m="http://schemas.openxmlformats.org/officeDocument/2006/math">
                      <m:phant>
                        <m:phantPr>
                          <m:show m:val="off"/>
                          <m:ctrlPr>
                            <a:rPr i="1">
                              <a:latin typeface="Cambria Math" panose="02040503050406030204" pitchFamily="18" charset="0"/>
                            </a:rPr>
                          </m:ctrlPr>
                        </m:phantPr>
                        <m:e>
                          <m:r>
                            <m:rPr>
                              <m:nor/>
                            </m:rPr>
                            <a:rPr/>
                            <m:t>Data</m:t>
                          </m:r>
                          <m:r>
                            <m:rPr>
                              <m:nor/>
                            </m:rPr>
                            <a:rPr/>
                            <m:t> </m:t>
                          </m:r>
                          <m:r>
                            <m:rPr>
                              <m:nor/>
                            </m:rPr>
                            <a:rPr/>
                            <m:t>Set</m:t>
                          </m:r>
                          <m:r>
                            <m:rPr>
                              <m:nor/>
                            </m:rPr>
                            <a:rPr/>
                            <m:t> </m:t>
                          </m:r>
                          <m:r>
                            <m:rPr>
                              <m:nor/>
                            </m:rPr>
                            <a:rPr/>
                            <m:t>A</m:t>
                          </m:r>
                          <m:r>
                            <m:rPr>
                              <m:nor/>
                            </m:rPr>
                            <a:rPr/>
                            <m:t>: </m:t>
                          </m:r>
                          <m:r>
                            <m:rPr>
                              <m:nor/>
                            </m:rPr>
                            <a:rPr/>
                            <m:t>CV</m:t>
                          </m:r>
                        </m:e>
                      </m:phant>
                      <m:r>
                        <a:rPr>
                          <a:latin typeface="Cambria Math" panose="02040503050406030204" pitchFamily="18" charset="0"/>
                        </a:rPr>
                        <m:t>≈28.9%</m:t>
                      </m:r>
                    </m:oMath>
                  </m:oMathPara>
                </a14:m>
                <a:endParaRPr sz="2800" dirty="0"/>
              </a:p>
              <a:p>
                <a:pPr/>
                <a14:m>
                  <m:oMathPara xmlns:m="http://schemas.openxmlformats.org/officeDocument/2006/math">
                    <m:oMathParaPr>
                      <m:jc m:val="centerGroup"/>
                    </m:oMathParaPr>
                    <m:oMath xmlns:m="http://schemas.openxmlformats.org/officeDocument/2006/math">
                      <m:r>
                        <m:rPr>
                          <m:nor/>
                        </m:rPr>
                        <a:rPr/>
                        <m:t>Data</m:t>
                      </m:r>
                      <m:r>
                        <m:rPr>
                          <m:nor/>
                        </m:rPr>
                        <a:rPr/>
                        <m:t> </m:t>
                      </m:r>
                      <m:r>
                        <m:rPr>
                          <m:nor/>
                        </m:rPr>
                        <a:rPr/>
                        <m:t>Set</m:t>
                      </m:r>
                      <m:r>
                        <m:rPr>
                          <m:nor/>
                        </m:rPr>
                        <a:rPr/>
                        <m:t> </m:t>
                      </m:r>
                      <m:r>
                        <m:rPr>
                          <m:nor/>
                        </m:rPr>
                        <a:rPr/>
                        <m:t>B</m:t>
                      </m:r>
                      <m:r>
                        <m:rPr>
                          <m:nor/>
                        </m:rPr>
                        <a:rPr/>
                        <m:t>: </m:t>
                      </m:r>
                      <m:r>
                        <m:rPr>
                          <m:nor/>
                        </m:rPr>
                        <a:rPr/>
                        <m:t>CV</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𝑠</m:t>
                          </m:r>
                        </m:num>
                        <m:den>
                          <m:bar>
                            <m:barPr>
                              <m:pos m:val="top"/>
                              <m:ctrlPr>
                                <a:rPr i="1">
                                  <a:latin typeface="Cambria Math" panose="02040503050406030204" pitchFamily="18" charset="0"/>
                                </a:rPr>
                              </m:ctrlPr>
                            </m:barPr>
                            <m:e>
                              <m:r>
                                <a:rPr>
                                  <a:latin typeface="Cambria Math" panose="02040503050406030204" pitchFamily="18" charset="0"/>
                                </a:rPr>
                                <m:t>𝑥</m:t>
                              </m:r>
                            </m:e>
                          </m:bar>
                        </m:den>
                      </m:f>
                      <m:r>
                        <a:rPr>
                          <a:latin typeface="Cambria Math" panose="02040503050406030204" pitchFamily="18" charset="0"/>
                        </a:rPr>
                        <m:t>⋅100%</m:t>
                      </m:r>
                    </m:oMath>
                    <m:oMath xmlns:m="http://schemas.openxmlformats.org/officeDocument/2006/math">
                      <m:phant>
                        <m:phantPr>
                          <m:show m:val="off"/>
                          <m:ctrlPr>
                            <a:rPr i="1">
                              <a:latin typeface="Cambria Math" panose="02040503050406030204" pitchFamily="18" charset="0"/>
                            </a:rPr>
                          </m:ctrlPr>
                        </m:phantPr>
                        <m:e>
                          <m:r>
                            <m:rPr>
                              <m:nor/>
                            </m:rPr>
                            <a:rPr/>
                            <m:t>Data</m:t>
                          </m:r>
                          <m:r>
                            <m:rPr>
                              <m:nor/>
                            </m:rPr>
                            <a:rPr/>
                            <m:t> </m:t>
                          </m:r>
                          <m:r>
                            <m:rPr>
                              <m:nor/>
                            </m:rPr>
                            <a:rPr/>
                            <m:t>Set</m:t>
                          </m:r>
                          <m:r>
                            <m:rPr>
                              <m:nor/>
                            </m:rPr>
                            <a:rPr/>
                            <m:t> </m:t>
                          </m:r>
                          <m:r>
                            <m:rPr>
                              <m:nor/>
                            </m:rPr>
                            <a:rPr/>
                            <m:t>B</m:t>
                          </m:r>
                          <m:r>
                            <m:rPr>
                              <m:nor/>
                            </m:rPr>
                            <a:rPr/>
                            <m:t>: </m:t>
                          </m:r>
                          <m:r>
                            <m:rPr>
                              <m:nor/>
                            </m:rPr>
                            <a:rPr/>
                            <m:t>CV</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42,931</m:t>
                          </m:r>
                        </m:num>
                        <m:den>
                          <m:r>
                            <a:rPr>
                              <a:latin typeface="Cambria Math" panose="02040503050406030204" pitchFamily="18" charset="0"/>
                            </a:rPr>
                            <m:t>117,000</m:t>
                          </m:r>
                        </m:den>
                      </m:f>
                      <m:r>
                        <a:rPr>
                          <a:latin typeface="Cambria Math" panose="02040503050406030204" pitchFamily="18" charset="0"/>
                        </a:rPr>
                        <m:t>⋅100%</m:t>
                      </m:r>
                    </m:oMath>
                    <m:oMath xmlns:m="http://schemas.openxmlformats.org/officeDocument/2006/math">
                      <m:phant>
                        <m:phantPr>
                          <m:show m:val="off"/>
                          <m:ctrlPr>
                            <a:rPr i="1">
                              <a:latin typeface="Cambria Math" panose="02040503050406030204" pitchFamily="18" charset="0"/>
                            </a:rPr>
                          </m:ctrlPr>
                        </m:phantPr>
                        <m:e>
                          <m:r>
                            <m:rPr>
                              <m:nor/>
                            </m:rPr>
                            <a:rPr/>
                            <m:t>Data</m:t>
                          </m:r>
                          <m:r>
                            <m:rPr>
                              <m:nor/>
                            </m:rPr>
                            <a:rPr/>
                            <m:t> </m:t>
                          </m:r>
                          <m:r>
                            <m:rPr>
                              <m:nor/>
                            </m:rPr>
                            <a:rPr/>
                            <m:t>Set</m:t>
                          </m:r>
                          <m:r>
                            <m:rPr>
                              <m:nor/>
                            </m:rPr>
                            <a:rPr/>
                            <m:t> </m:t>
                          </m:r>
                          <m:r>
                            <m:rPr>
                              <m:nor/>
                            </m:rPr>
                            <a:rPr/>
                            <m:t>B</m:t>
                          </m:r>
                          <m:r>
                            <m:rPr>
                              <m:nor/>
                            </m:rPr>
                            <a:rPr/>
                            <m:t>: </m:t>
                          </m:r>
                          <m:r>
                            <m:rPr>
                              <m:nor/>
                            </m:rPr>
                            <a:rPr/>
                            <m:t>CV</m:t>
                          </m:r>
                        </m:e>
                      </m:phant>
                      <m:r>
                        <a:rPr>
                          <a:latin typeface="Cambria Math" panose="02040503050406030204" pitchFamily="18" charset="0"/>
                        </a:rPr>
                        <m:t>≈36.7%</m:t>
                      </m:r>
                    </m:oMath>
                  </m:oMathPara>
                </a14:m>
                <a:endParaRPr sz="2800" dirty="0"/>
              </a:p>
              <a:p>
                <a:r>
                  <a:rPr sz="2800" dirty="0"/>
                  <a:t>Notice that the CV for Data Set B is larger than the CV for Data Set A. This indicates that Data Set B has the larger standard deviation relative to its own mean.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963" t="-2086" r="-963"/>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Theorem: Empirical Rule for Bell-Shaped Distributions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956522"/>
              </a:xfrm>
            </p:spPr>
            <p:txBody>
              <a:bodyPr>
                <a:normAutofit/>
              </a:bodyPr>
              <a:lstStyle/>
              <a:p>
                <a:pPr marL="514350" indent="-514350">
                  <a:buFont typeface="+mj-lt"/>
                  <a:buChar char="•"/>
                  <a:defRPr sz="2800"/>
                </a:pPr>
                <a:r>
                  <a:t>​</a:t>
                </a:r>
                <a:r>
                  <a:rPr sz="2800"/>
                  <a:t>Approximately </a:t>
                </a:r>
                <a14:m>
                  <m:oMath xmlns:m="http://schemas.openxmlformats.org/officeDocument/2006/math">
                    <m:r>
                      <a:rPr>
                        <a:latin typeface="Cambria Math" panose="02040503050406030204" pitchFamily="18" charset="0"/>
                      </a:rPr>
                      <m:t>68%</m:t>
                    </m:r>
                  </m:oMath>
                </a14:m>
                <a:r>
                  <a:rPr sz="2800"/>
                  <a:t> of the data values lie within one standard deviation of the mean.</a:t>
                </a:r>
              </a:p>
              <a:p>
                <a:pPr marL="514350" indent="-514350">
                  <a:buFont typeface="+mj-lt"/>
                  <a:buChar char="•"/>
                  <a:defRPr sz="2800"/>
                </a:pPr>
                <a:r>
                  <a:t>​</a:t>
                </a:r>
                <a:r>
                  <a:rPr sz="2800"/>
                  <a:t>Approximately </a:t>
                </a:r>
                <a14:m>
                  <m:oMath xmlns:m="http://schemas.openxmlformats.org/officeDocument/2006/math">
                    <m:r>
                      <a:rPr>
                        <a:latin typeface="Cambria Math" panose="02040503050406030204" pitchFamily="18" charset="0"/>
                      </a:rPr>
                      <m:t>95%</m:t>
                    </m:r>
                  </m:oMath>
                </a14:m>
                <a:r>
                  <a:rPr sz="2800"/>
                  <a:t> of the data values lie within two standard deviations of the mean.</a:t>
                </a:r>
              </a:p>
              <a:p>
                <a:pPr marL="514350" indent="-514350">
                  <a:buFont typeface="+mj-lt"/>
                  <a:buChar char="•"/>
                  <a:defRPr sz="2800"/>
                </a:pPr>
                <a:r>
                  <a:t>​</a:t>
                </a:r>
                <a:r>
                  <a:rPr sz="2800"/>
                  <a:t>Approximately </a:t>
                </a:r>
                <a14:m>
                  <m:oMath xmlns:m="http://schemas.openxmlformats.org/officeDocument/2006/math">
                    <m:r>
                      <a:rPr>
                        <a:latin typeface="Cambria Math" panose="02040503050406030204" pitchFamily="18" charset="0"/>
                      </a:rPr>
                      <m:t>99.7%</m:t>
                    </m:r>
                  </m:oMath>
                </a14:m>
                <a:r>
                  <a:rPr sz="2800"/>
                  <a:t> of the data values lie within three standard deviations of the mean.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956522"/>
              </a:xfrm>
              <a:blipFill>
                <a:blip r:embed="rId2" cstate="print"/>
                <a:stretch>
                  <a:fillRect l="-1402" t="-1837" b="-816"/>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Who is King of the Hill?</a:t>
            </a:r>
          </a:p>
        </p:txBody>
      </p:sp>
      <p:sp>
        <p:nvSpPr>
          <p:cNvPr id="3" name="Text Placeholder 2"/>
          <p:cNvSpPr>
            <a:spLocks noGrp="1"/>
          </p:cNvSpPr>
          <p:nvPr>
            <p:ph type="body" sz="quarter" idx="10"/>
          </p:nvPr>
        </p:nvSpPr>
        <p:spPr>
          <a:xfrm>
            <a:off x="457200" y="1082078"/>
            <a:ext cx="8229600" cy="4328122"/>
          </a:xfrm>
        </p:spPr>
        <p:txBody>
          <a:bodyPr>
            <a:normAutofit fontScale="70000" lnSpcReduction="20000"/>
          </a:bodyPr>
          <a:lstStyle/>
          <a:p>
            <a:r>
              <a:rPr sz="2800"/>
              <a:t>In 1961, Wilt Chamberlain, won the National Basketball Association (NBA) rebounding title with </a:t>
            </a:r>
            <a:r>
              <a:rPr sz="2800">
                <a:latin typeface="Cambria Math"/>
              </a:rPr>
              <a:t>27</a:t>
            </a:r>
            <a:r>
              <a:rPr sz="2800"/>
              <a:t> rebounds per game. In 1992, the colorful Dennis Rodman won the same title with </a:t>
            </a:r>
            <a:r>
              <a:rPr sz="2800">
                <a:latin typeface="Cambria Math"/>
              </a:rPr>
              <a:t>18.7</a:t>
            </a:r>
            <a:r>
              <a:rPr sz="2800"/>
              <a:t> rebounds per game. Common sense suggests that professional basketball in the 1990’s is played at a much higher level than in the 1960’s. So why have the rebounding leader’s number fallen? Is it another case of “less is more”?</a:t>
            </a:r>
          </a:p>
          <a:p>
            <a:r>
              <a:rPr sz="2800"/>
              <a:t>Researchers investigating this interesting puzzle used two other variables: Number of rebounding opportunities available (this had gone down since the field goal percent has increased historically) and the average number of minutes played per game, which has also fallen. Thus, when we adjust the actual rebounds obtained by the rebounding leaders to the number of minutes played and the total number of rebounds available, we see a completely different picture.</a:t>
            </a:r>
          </a:p>
          <a:p>
            <a:r>
              <a:rPr sz="2800"/>
              <a:t>The adjusted rebound numbers for Chamberlain and Rodman are </a:t>
            </a:r>
            <a:r>
              <a:rPr sz="2800">
                <a:latin typeface="Cambria Math"/>
              </a:rPr>
              <a:t>35.42</a:t>
            </a:r>
            <a:r>
              <a:rPr sz="2800"/>
              <a:t> and </a:t>
            </a:r>
            <a:r>
              <a:rPr sz="2800">
                <a:latin typeface="Cambria Math"/>
              </a:rPr>
              <a:t>51.06</a:t>
            </a:r>
            <a:r>
              <a:rPr sz="2800"/>
              <a:t>, respectively.</a:t>
            </a:r>
          </a:p>
          <a:p>
            <a:r>
              <a:rPr sz="1800"/>
              <a:t>Chatterjee, S., Brooks, G. and Yilmaz, M. R. (1997). Who is the Greatest Rebounder of All Time? Chance, 10, 1, 22-25.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3.2.6: Applying the Empirical Rule for Bell-Shaped Distributions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The distribution of weights of newborn babies in one region is bell-shaped with a mean of </a:t>
                </a:r>
                <a:r>
                  <a:rPr sz="2800">
                    <a:latin typeface="Cambria Math"/>
                  </a:rPr>
                  <a:t>3000</a:t>
                </a:r>
                <a:r>
                  <a:rPr sz="2800"/>
                  <a:t> grams and standard deviation of </a:t>
                </a:r>
                <a:r>
                  <a:rPr sz="2800">
                    <a:latin typeface="Cambria Math"/>
                  </a:rPr>
                  <a:t>500</a:t>
                </a:r>
                <a:r>
                  <a:rPr sz="2800"/>
                  <a:t> grams.</a:t>
                </a:r>
              </a:p>
              <a:p>
                <a:pPr marL="514350" indent="-514350">
                  <a:buFont typeface="+mj-lt"/>
                  <a:buChar char="•"/>
                  <a:defRPr sz="2800"/>
                </a:pPr>
                <a:r>
                  <a:t>​</a:t>
                </a:r>
                <a:r>
                  <a:rPr sz="2800"/>
                  <a:t>What percentage of newborn babies weigh between </a:t>
                </a:r>
                <a:r>
                  <a:rPr sz="2800">
                    <a:latin typeface="Cambria Math"/>
                  </a:rPr>
                  <a:t>2000</a:t>
                </a:r>
                <a:r>
                  <a:rPr sz="2800"/>
                  <a:t> and </a:t>
                </a:r>
                <a:r>
                  <a:rPr sz="2800">
                    <a:latin typeface="Cambria Math"/>
                  </a:rPr>
                  <a:t>4000</a:t>
                </a:r>
                <a:r>
                  <a:rPr sz="2800"/>
                  <a:t> grams?</a:t>
                </a:r>
              </a:p>
              <a:p>
                <a:pPr marL="514350" indent="-514350">
                  <a:buFont typeface="+mj-lt"/>
                  <a:buChar char="•"/>
                  <a:defRPr sz="2800"/>
                </a:pPr>
                <a:r>
                  <a:t>​</a:t>
                </a:r>
                <a:r>
                  <a:rPr sz="2800"/>
                  <a:t>What percentage of newborn babies weigh less than </a:t>
                </a:r>
                <a:r>
                  <a:rPr sz="2800">
                    <a:latin typeface="Cambria Math"/>
                  </a:rPr>
                  <a:t>3500</a:t>
                </a:r>
                <a:r>
                  <a:rPr sz="2800"/>
                  <a:t> grams?</a:t>
                </a:r>
              </a:p>
              <a:p>
                <a:pPr marL="514350" indent="-514350">
                  <a:buFont typeface="+mj-lt"/>
                  <a:buChar char="•"/>
                  <a:defRPr sz="2800"/>
                </a:pPr>
                <a:r>
                  <a:t>​</a:t>
                </a:r>
                <a:r>
                  <a:rPr sz="2800"/>
                  <a:t>Calculate the range of birth weights that would contain the middle </a:t>
                </a:r>
                <a14:m>
                  <m:oMath xmlns:m="http://schemas.openxmlformats.org/officeDocument/2006/math">
                    <m:r>
                      <a:rPr>
                        <a:latin typeface="Cambria Math" panose="02040503050406030204" pitchFamily="18" charset="0"/>
                      </a:rPr>
                      <m:t>68%</m:t>
                    </m:r>
                  </m:oMath>
                </a14:m>
                <a:r>
                  <a:rPr sz="2800"/>
                  <a:t> of newborn babies' weights.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227"/>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3.2.6: Applying the Empirical Rule for Bell-Shaped Distributions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Since we know that the distribution of the data is bell-shaped, we can apply the Empirical Rule. We need to know how many standard deviations </a:t>
            </a:r>
            <a:r>
              <a:rPr sz="2800" dirty="0">
                <a:latin typeface="Cambria Math"/>
              </a:rPr>
              <a:t>2000</a:t>
            </a:r>
            <a:r>
              <a:rPr sz="2800" dirty="0"/>
              <a:t> grams and </a:t>
            </a:r>
            <a:r>
              <a:rPr sz="2800" dirty="0">
                <a:latin typeface="Cambria Math"/>
              </a:rPr>
              <a:t>4000</a:t>
            </a:r>
            <a:r>
              <a:rPr sz="2800" dirty="0"/>
              <a:t> grams are from the mean. By subtracting, we can find how far each of these figures is from the mean. Then, dividing by the standard deviation, we can convert these differences into numbers of standard deviations. Here are the calculations.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3.2.6: Applying the Empirical Rule for Bell-Shaped Distributions (cont.)</a:t>
            </a:r>
          </a:p>
        </p:txBody>
      </p:sp>
      <p:sp>
        <p:nvSpPr>
          <p:cNvPr id="3" name="Text Placeholder 2"/>
          <p:cNvSpPr>
            <a:spLocks noGrp="1"/>
          </p:cNvSpPr>
          <p:nvPr>
            <p:ph type="body" sz="quarter" idx="10"/>
          </p:nvPr>
        </p:nvSpPr>
        <p:spPr/>
        <p:txBody>
          <a:bodyPr>
            <a:normAutofit/>
          </a:bodyPr>
          <a:lstStyle/>
          <a:p>
            <a:r>
              <a:rPr lang="en-US" sz="2800" b="1" dirty="0"/>
              <a:t> </a:t>
            </a:r>
            <a:endParaRPr sz="2800" b="1" dirty="0"/>
          </a:p>
        </p:txBody>
      </p:sp>
      <mc:AlternateContent xmlns:mc="http://schemas.openxmlformats.org/markup-compatibility/2006">
        <mc:Choice xmlns:a14="http://schemas.microsoft.com/office/drawing/2010/main" Requires="a14">
          <p:graphicFrame>
            <p:nvGraphicFramePr>
              <p:cNvPr id="6" name="Table 6">
                <a:extLst>
                  <a:ext uri="{FF2B5EF4-FFF2-40B4-BE49-F238E27FC236}">
                    <a16:creationId xmlns:a16="http://schemas.microsoft.com/office/drawing/2014/main" id="{FC403BA4-59ED-40DE-A721-A96667926964}"/>
                  </a:ext>
                </a:extLst>
              </p:cNvPr>
              <p:cNvGraphicFramePr>
                <a:graphicFrameLocks noGrp="1"/>
              </p:cNvGraphicFramePr>
              <p:nvPr>
                <p:extLst>
                  <p:ext uri="{D42A27DB-BD31-4B8C-83A1-F6EECF244321}">
                    <p14:modId xmlns:p14="http://schemas.microsoft.com/office/powerpoint/2010/main" val="2707368646"/>
                  </p:ext>
                </p:extLst>
              </p:nvPr>
            </p:nvGraphicFramePr>
            <p:xfrm>
              <a:off x="457200" y="1397000"/>
              <a:ext cx="8382000" cy="2823210"/>
            </p:xfrm>
            <a:graphic>
              <a:graphicData uri="http://schemas.openxmlformats.org/drawingml/2006/table">
                <a:tbl>
                  <a:tblPr firstRow="1" bandRow="1">
                    <a:tableStyleId>{5940675A-B579-460E-94D1-54222C63F5DA}</a:tableStyleId>
                  </a:tblPr>
                  <a:tblGrid>
                    <a:gridCol w="2250722">
                      <a:extLst>
                        <a:ext uri="{9D8B030D-6E8A-4147-A177-3AD203B41FA5}">
                          <a16:colId xmlns:a16="http://schemas.microsoft.com/office/drawing/2014/main" val="2277035522"/>
                        </a:ext>
                      </a:extLst>
                    </a:gridCol>
                    <a:gridCol w="2017889">
                      <a:extLst>
                        <a:ext uri="{9D8B030D-6E8A-4147-A177-3AD203B41FA5}">
                          <a16:colId xmlns:a16="http://schemas.microsoft.com/office/drawing/2014/main" val="1367862213"/>
                        </a:ext>
                      </a:extLst>
                    </a:gridCol>
                    <a:gridCol w="2132189">
                      <a:extLst>
                        <a:ext uri="{9D8B030D-6E8A-4147-A177-3AD203B41FA5}">
                          <a16:colId xmlns:a16="http://schemas.microsoft.com/office/drawing/2014/main" val="3369449664"/>
                        </a:ext>
                      </a:extLst>
                    </a:gridCol>
                    <a:gridCol w="1981200">
                      <a:extLst>
                        <a:ext uri="{9D8B030D-6E8A-4147-A177-3AD203B41FA5}">
                          <a16:colId xmlns:a16="http://schemas.microsoft.com/office/drawing/2014/main" val="2427959196"/>
                        </a:ext>
                      </a:extLst>
                    </a:gridCol>
                  </a:tblGrid>
                  <a:tr h="370840">
                    <a:tc gridSpan="2">
                      <a:txBody>
                        <a:bodyPr/>
                        <a:lstStyle/>
                        <a:p>
                          <a:pPr algn="ctr"/>
                          <a:r>
                            <a:rPr lang="en-US" b="1" dirty="0"/>
                            <a:t>Weight = 2000 grams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tc>
                    <a:tc gridSpan="2">
                      <a:txBody>
                        <a:bodyPr/>
                        <a:lstStyle/>
                        <a:p>
                          <a:pPr algn="ctr"/>
                          <a:r>
                            <a:rPr lang="en-US" b="1" dirty="0"/>
                            <a:t>Weight = 4000 grams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463200967"/>
                      </a:ext>
                    </a:extLst>
                  </a:tr>
                  <a:tr h="370840">
                    <a:tc>
                      <a:txBody>
                        <a:bodyPr/>
                        <a:lstStyle/>
                        <a:p>
                          <a:r>
                            <a:rPr lang="en-US" dirty="0"/>
                            <a:t>Distance from Mean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m:t>=</m:t>
                              </m:r>
                              <m:r>
                                <a:rPr lang="en-US" smtClean="0"/>
                                <m:t>𝑥</m:t>
                              </m:r>
                              <m:r>
                                <a:rPr lang="en-US" smtClean="0"/>
                                <m:t>−</m:t>
                              </m:r>
                              <m:r>
                                <m:rPr>
                                  <m:nor/>
                                </m:rPr>
                                <a:rPr lang="en-US" sz="1800" i="1" kern="1200" smtClean="0">
                                  <a:solidFill>
                                    <a:schemeClr val="tx1"/>
                                  </a:solidFill>
                                  <a:effectLst/>
                                  <a:latin typeface="+mn-lt"/>
                                  <a:ea typeface="+mn-ea"/>
                                  <a:cs typeface="+mn-cs"/>
                                </a:rPr>
                                <m:t>μ</m:t>
                              </m:r>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Distance from Mean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m:t>=</m:t>
                              </m:r>
                              <m:r>
                                <a:rPr lang="en-US" smtClean="0"/>
                                <m:t>𝑥</m:t>
                              </m:r>
                              <m:r>
                                <a:rPr lang="en-US" smtClean="0"/>
                                <m:t>−</m:t>
                              </m:r>
                              <m:r>
                                <m:rPr>
                                  <m:nor/>
                                </m:rPr>
                                <a:rPr lang="en-US" sz="1800" i="1" kern="1200" smtClean="0">
                                  <a:solidFill>
                                    <a:schemeClr val="tx1"/>
                                  </a:solidFill>
                                  <a:effectLst/>
                                  <a:latin typeface="+mn-lt"/>
                                  <a:ea typeface="+mn-ea"/>
                                  <a:cs typeface="+mn-cs"/>
                                </a:rPr>
                                <m:t>μ</m:t>
                              </m:r>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18195460"/>
                      </a:ext>
                    </a:extLst>
                  </a:tr>
                  <a:tr h="37084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m:t>=2000−3000</m:t>
                              </m:r>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m:t>=4</m:t>
                              </m:r>
                              <m:r>
                                <a:rPr lang="en-US" smtClean="0"/>
                                <m:t>000−3000</m:t>
                              </m:r>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7965551"/>
                      </a:ext>
                    </a:extLst>
                  </a:tr>
                  <a:tr h="37084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m:t>=−1000</m:t>
                              </m:r>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m:t>=1000</m:t>
                              </m:r>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24050216"/>
                      </a:ext>
                    </a:extLst>
                  </a:tr>
                  <a:tr h="370840">
                    <a:tc>
                      <a:txBody>
                        <a:bodyPr/>
                        <a:lstStyle/>
                        <a:p>
                          <a:r>
                            <a:rPr lang="en-US" dirty="0"/>
                            <a:t>Dev. From Mean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m:t>=</m:t>
                              </m:r>
                              <m:f>
                                <m:fPr>
                                  <m:ctrlPr>
                                    <a:rPr lang="en-US" smtClean="0"/>
                                  </m:ctrlPr>
                                </m:fPr>
                                <m:num>
                                  <m:r>
                                    <m:rPr>
                                      <m:sty m:val="p"/>
                                    </m:rPr>
                                    <a:rPr lang="en-US" smtClean="0"/>
                                    <m:t>Distance</m:t>
                                  </m:r>
                                </m:num>
                                <m:den>
                                  <m:r>
                                    <m:rPr>
                                      <m:sty m:val="p"/>
                                    </m:rPr>
                                    <a:rPr lang="en-US" smtClean="0"/>
                                    <m:t>Standard</m:t>
                                  </m:r>
                                  <m:r>
                                    <a:rPr lang="en-US" smtClean="0"/>
                                    <m:t> </m:t>
                                  </m:r>
                                  <m:r>
                                    <m:rPr>
                                      <m:sty m:val="p"/>
                                    </m:rPr>
                                    <a:rPr lang="en-US" smtClean="0"/>
                                    <m:t>Deviation</m:t>
                                  </m:r>
                                </m:den>
                              </m:f>
                            </m:oMath>
                          </a14:m>
                          <a:r>
                            <a:rPr lang="en-US" dirty="0"/>
                            <a:t> </a:t>
                          </a:r>
                          <a:endParaRPr lang="en-US"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Dev. From Mean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m:t>=</m:t>
                              </m:r>
                              <m:f>
                                <m:fPr>
                                  <m:ctrlPr>
                                    <a:rPr lang="en-US" smtClean="0"/>
                                  </m:ctrlPr>
                                </m:fPr>
                                <m:num>
                                  <m:r>
                                    <m:rPr>
                                      <m:sty m:val="p"/>
                                    </m:rPr>
                                    <a:rPr lang="en-US" smtClean="0"/>
                                    <m:t>Distance</m:t>
                                  </m:r>
                                </m:num>
                                <m:den>
                                  <m:r>
                                    <m:rPr>
                                      <m:sty m:val="p"/>
                                    </m:rPr>
                                    <a:rPr lang="en-US" smtClean="0"/>
                                    <m:t>Standard</m:t>
                                  </m:r>
                                  <m:r>
                                    <a:rPr lang="en-US" smtClean="0"/>
                                    <m:t> </m:t>
                                  </m:r>
                                  <m:r>
                                    <m:rPr>
                                      <m:sty m:val="p"/>
                                    </m:rPr>
                                    <a:rPr lang="en-US" smtClean="0"/>
                                    <m:t>Deviation</m:t>
                                  </m:r>
                                </m:den>
                              </m:f>
                            </m:oMath>
                          </a14:m>
                          <a:r>
                            <a:rPr lang="en-US" dirty="0"/>
                            <a:t> </a:t>
                          </a:r>
                          <a:endParaRPr lang="en-US"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72368759"/>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m:t>=</m:t>
                              </m:r>
                              <m:f>
                                <m:fPr>
                                  <m:ctrlPr>
                                    <a:rPr lang="en-US" smtClean="0"/>
                                  </m:ctrlPr>
                                </m:fPr>
                                <m:num>
                                  <m:r>
                                    <a:rPr lang="en-US" smtClean="0"/>
                                    <m:t>−1000</m:t>
                                  </m:r>
                                </m:num>
                                <m:den>
                                  <m:r>
                                    <a:rPr lang="en-US" smtClean="0"/>
                                    <m:t>500</m:t>
                                  </m:r>
                                </m:den>
                              </m:f>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m:t>=</m:t>
                              </m:r>
                              <m:f>
                                <m:fPr>
                                  <m:ctrlPr>
                                    <a:rPr lang="en-US" smtClean="0"/>
                                  </m:ctrlPr>
                                </m:fPr>
                                <m:num>
                                  <m:r>
                                    <a:rPr lang="en-US" smtClean="0"/>
                                    <m:t>1000</m:t>
                                  </m:r>
                                </m:num>
                                <m:den>
                                  <m:r>
                                    <a:rPr lang="en-US" smtClean="0"/>
                                    <m:t>500</m:t>
                                  </m:r>
                                </m:den>
                              </m:f>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68881740"/>
                      </a:ext>
                    </a:extLst>
                  </a:tr>
                  <a:tr h="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mtClean="0"/>
                                <m:t>=−2</m:t>
                              </m:r>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mtClean="0"/>
                                <m:t>=2</m:t>
                              </m:r>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7977233"/>
                      </a:ext>
                    </a:extLst>
                  </a:tr>
                </a:tbl>
              </a:graphicData>
            </a:graphic>
          </p:graphicFrame>
        </mc:Choice>
        <mc:Fallback>
          <p:graphicFrame>
            <p:nvGraphicFramePr>
              <p:cNvPr id="6" name="Table 6">
                <a:extLst>
                  <a:ext uri="{FF2B5EF4-FFF2-40B4-BE49-F238E27FC236}">
                    <a16:creationId xmlns:a16="http://schemas.microsoft.com/office/drawing/2014/main" id="{FC403BA4-59ED-40DE-A721-A96667926964}"/>
                  </a:ext>
                </a:extLst>
              </p:cNvPr>
              <p:cNvGraphicFramePr>
                <a:graphicFrameLocks noGrp="1"/>
              </p:cNvGraphicFramePr>
              <p:nvPr>
                <p:extLst>
                  <p:ext uri="{D42A27DB-BD31-4B8C-83A1-F6EECF244321}">
                    <p14:modId xmlns:p14="http://schemas.microsoft.com/office/powerpoint/2010/main" val="2707368646"/>
                  </p:ext>
                </p:extLst>
              </p:nvPr>
            </p:nvGraphicFramePr>
            <p:xfrm>
              <a:off x="457200" y="1397000"/>
              <a:ext cx="8382000" cy="2823210"/>
            </p:xfrm>
            <a:graphic>
              <a:graphicData uri="http://schemas.openxmlformats.org/drawingml/2006/table">
                <a:tbl>
                  <a:tblPr firstRow="1" bandRow="1">
                    <a:tableStyleId>{5940675A-B579-460E-94D1-54222C63F5DA}</a:tableStyleId>
                  </a:tblPr>
                  <a:tblGrid>
                    <a:gridCol w="2250722">
                      <a:extLst>
                        <a:ext uri="{9D8B030D-6E8A-4147-A177-3AD203B41FA5}">
                          <a16:colId xmlns:a16="http://schemas.microsoft.com/office/drawing/2014/main" val="2277035522"/>
                        </a:ext>
                      </a:extLst>
                    </a:gridCol>
                    <a:gridCol w="2017889">
                      <a:extLst>
                        <a:ext uri="{9D8B030D-6E8A-4147-A177-3AD203B41FA5}">
                          <a16:colId xmlns:a16="http://schemas.microsoft.com/office/drawing/2014/main" val="1367862213"/>
                        </a:ext>
                      </a:extLst>
                    </a:gridCol>
                    <a:gridCol w="2132189">
                      <a:extLst>
                        <a:ext uri="{9D8B030D-6E8A-4147-A177-3AD203B41FA5}">
                          <a16:colId xmlns:a16="http://schemas.microsoft.com/office/drawing/2014/main" val="3369449664"/>
                        </a:ext>
                      </a:extLst>
                    </a:gridCol>
                    <a:gridCol w="1981200">
                      <a:extLst>
                        <a:ext uri="{9D8B030D-6E8A-4147-A177-3AD203B41FA5}">
                          <a16:colId xmlns:a16="http://schemas.microsoft.com/office/drawing/2014/main" val="2427959196"/>
                        </a:ext>
                      </a:extLst>
                    </a:gridCol>
                  </a:tblGrid>
                  <a:tr h="370840">
                    <a:tc gridSpan="2">
                      <a:txBody>
                        <a:bodyPr/>
                        <a:lstStyle/>
                        <a:p>
                          <a:pPr algn="ctr"/>
                          <a:r>
                            <a:rPr lang="en-US" b="1" dirty="0"/>
                            <a:t>Weight = 2000 grams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tc>
                    <a:tc gridSpan="2">
                      <a:txBody>
                        <a:bodyPr/>
                        <a:lstStyle/>
                        <a:p>
                          <a:pPr algn="ctr"/>
                          <a:r>
                            <a:rPr lang="en-US" b="1" dirty="0"/>
                            <a:t>Weight = 4000 grams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463200967"/>
                      </a:ext>
                    </a:extLst>
                  </a:tr>
                  <a:tr h="370840">
                    <a:tc>
                      <a:txBody>
                        <a:bodyPr/>
                        <a:lstStyle/>
                        <a:p>
                          <a:r>
                            <a:rPr lang="en-US" dirty="0"/>
                            <a:t>Distance from Mean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11480" t="-108197" r="-203927" b="-560656"/>
                          </a:stretch>
                        </a:blipFill>
                      </a:tcPr>
                    </a:tc>
                    <a:tc>
                      <a:txBody>
                        <a:bodyPr/>
                        <a:lstStyle/>
                        <a:p>
                          <a:r>
                            <a:rPr lang="en-US" dirty="0"/>
                            <a:t>Distance from Mean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323077" t="-108197" b="-560656"/>
                          </a:stretch>
                        </a:blipFill>
                      </a:tcPr>
                    </a:tc>
                    <a:extLst>
                      <a:ext uri="{0D108BD9-81ED-4DB2-BD59-A6C34878D82A}">
                        <a16:rowId xmlns:a16="http://schemas.microsoft.com/office/drawing/2014/main" val="3418195460"/>
                      </a:ext>
                    </a:extLst>
                  </a:tr>
                  <a:tr h="37084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11480" t="-208197" r="-203927" b="-460656"/>
                          </a:stretch>
                        </a:blip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323077" t="-208197" b="-460656"/>
                          </a:stretch>
                        </a:blipFill>
                      </a:tcPr>
                    </a:tc>
                    <a:extLst>
                      <a:ext uri="{0D108BD9-81ED-4DB2-BD59-A6C34878D82A}">
                        <a16:rowId xmlns:a16="http://schemas.microsoft.com/office/drawing/2014/main" val="137965551"/>
                      </a:ext>
                    </a:extLst>
                  </a:tr>
                  <a:tr h="37084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11480" t="-308197" r="-203927" b="-360656"/>
                          </a:stretch>
                        </a:blip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323077" t="-308197" b="-360656"/>
                          </a:stretch>
                        </a:blipFill>
                      </a:tcPr>
                    </a:tc>
                    <a:extLst>
                      <a:ext uri="{0D108BD9-81ED-4DB2-BD59-A6C34878D82A}">
                        <a16:rowId xmlns:a16="http://schemas.microsoft.com/office/drawing/2014/main" val="3824050216"/>
                      </a:ext>
                    </a:extLst>
                  </a:tr>
                  <a:tr h="486410">
                    <a:tc>
                      <a:txBody>
                        <a:bodyPr/>
                        <a:lstStyle/>
                        <a:p>
                          <a:r>
                            <a:rPr lang="en-US" dirty="0"/>
                            <a:t>Dev. From Mean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11480" t="-311250" r="-203927" b="-175000"/>
                          </a:stretch>
                        </a:blipFill>
                      </a:tcPr>
                    </a:tc>
                    <a:tc>
                      <a:txBody>
                        <a:bodyPr/>
                        <a:lstStyle/>
                        <a:p>
                          <a:r>
                            <a:rPr lang="en-US" dirty="0"/>
                            <a:t>Dev. From Mean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323077" t="-311250" b="-175000"/>
                          </a:stretch>
                        </a:blipFill>
                      </a:tcPr>
                    </a:tc>
                    <a:extLst>
                      <a:ext uri="{0D108BD9-81ED-4DB2-BD59-A6C34878D82A}">
                        <a16:rowId xmlns:a16="http://schemas.microsoft.com/office/drawing/2014/main" val="3272368759"/>
                      </a:ext>
                    </a:extLst>
                  </a:tr>
                  <a:tr h="48768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11480" t="-411250" r="-203927" b="-75000"/>
                          </a:stretch>
                        </a:blip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323077" t="-411250" b="-75000"/>
                          </a:stretch>
                        </a:blipFill>
                      </a:tcPr>
                    </a:tc>
                    <a:extLst>
                      <a:ext uri="{0D108BD9-81ED-4DB2-BD59-A6C34878D82A}">
                        <a16:rowId xmlns:a16="http://schemas.microsoft.com/office/drawing/2014/main" val="768881740"/>
                      </a:ext>
                    </a:extLst>
                  </a:tr>
                  <a:tr h="36576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11480" t="-681667" r="-203927"/>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323077" t="-681667"/>
                          </a:stretch>
                        </a:blipFill>
                      </a:tcPr>
                    </a:tc>
                    <a:extLst>
                      <a:ext uri="{0D108BD9-81ED-4DB2-BD59-A6C34878D82A}">
                        <a16:rowId xmlns:a16="http://schemas.microsoft.com/office/drawing/2014/main" val="367977233"/>
                      </a:ext>
                    </a:extLst>
                  </a:tr>
                </a:tbl>
              </a:graphicData>
            </a:graphic>
          </p:graphicFrame>
        </mc:Fallback>
      </mc:AlternateContent>
    </p:spTree>
    <p:extLst>
      <p:ext uri="{BB962C8B-B14F-4D97-AF65-F5344CB8AC3E}">
        <p14:creationId xmlns:p14="http://schemas.microsoft.com/office/powerpoint/2010/main" val="37248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3.2.6: Applying the Empirical Rule for Bell-Shaped Distributions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dirty="0"/>
                  <a:t>​</a:t>
                </a:r>
                <a:r>
                  <a:rPr sz="2800" dirty="0"/>
                  <a:t>Thus these weights lie two standard deviations above and below the mean. According to the Empirical Rule, approximately </a:t>
                </a:r>
                <a14:m>
                  <m:oMath xmlns:m="http://schemas.openxmlformats.org/officeDocument/2006/math">
                    <m:r>
                      <a:rPr>
                        <a:latin typeface="Cambria Math" panose="02040503050406030204" pitchFamily="18" charset="0"/>
                      </a:rPr>
                      <m:t>95%</m:t>
                    </m:r>
                  </m:oMath>
                </a14:m>
                <a:r>
                  <a:rPr sz="2800" dirty="0"/>
                  <a:t> of values lie within two standard deviations of the mean. Therefore, we can say that approximately </a:t>
                </a:r>
                <a14:m>
                  <m:oMath xmlns:m="http://schemas.openxmlformats.org/officeDocument/2006/math">
                    <m:r>
                      <a:rPr>
                        <a:latin typeface="Cambria Math" panose="02040503050406030204" pitchFamily="18" charset="0"/>
                      </a:rPr>
                      <m:t>95%</m:t>
                    </m:r>
                  </m:oMath>
                </a14:m>
                <a:r>
                  <a:rPr sz="2800" dirty="0"/>
                  <a:t> of newborn babies weigh between </a:t>
                </a:r>
                <a:r>
                  <a:rPr sz="2800" dirty="0">
                    <a:latin typeface="Cambria Math"/>
                  </a:rPr>
                  <a:t>2000</a:t>
                </a:r>
                <a:r>
                  <a:rPr sz="2800" dirty="0"/>
                  <a:t> and </a:t>
                </a:r>
                <a:r>
                  <a:rPr sz="2800" dirty="0">
                    <a:latin typeface="Cambria Math"/>
                  </a:rPr>
                  <a:t>4000</a:t>
                </a:r>
                <a:r>
                  <a:rPr sz="2800" dirty="0"/>
                  <a:t> grams. Note that this is important information for a doctor to know. A pediatrician may use different approaches to treat babies measuring either well above or well below the normal range, typically two standard deviations above or below the mean.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extLst>
      <p:ext uri="{BB962C8B-B14F-4D97-AF65-F5344CB8AC3E}">
        <p14:creationId xmlns:p14="http://schemas.microsoft.com/office/powerpoint/2010/main" val="3052132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3.2.6: Applying the Empirical Rule for Bell-Shaped Distributions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To begin, let's find out how many standard deviations a weight of </a:t>
            </a:r>
            <a:r>
              <a:rPr sz="2800" dirty="0">
                <a:latin typeface="Cambria Math"/>
              </a:rPr>
              <a:t>3500</a:t>
            </a:r>
            <a:r>
              <a:rPr sz="2800" dirty="0"/>
              <a:t> grams lies from the mean by performing the same calculation as before.</a:t>
            </a:r>
          </a:p>
          <a:p>
            <a:pPr>
              <a:defRPr sz="2800"/>
            </a:pPr>
            <a:r>
              <a:rPr dirty="0"/>
              <a:t>​​</a:t>
            </a:r>
          </a:p>
        </p:txBody>
      </p:sp>
      <mc:AlternateContent xmlns:mc="http://schemas.openxmlformats.org/markup-compatibility/2006">
        <mc:Choice xmlns:a14="http://schemas.microsoft.com/office/drawing/2010/main" Requires="a14">
          <p:graphicFrame>
            <p:nvGraphicFramePr>
              <p:cNvPr id="4" name="Table 6">
                <a:extLst>
                  <a:ext uri="{FF2B5EF4-FFF2-40B4-BE49-F238E27FC236}">
                    <a16:creationId xmlns:a16="http://schemas.microsoft.com/office/drawing/2014/main" id="{754C348B-A763-45D0-B147-8B4EF7E97BF5}"/>
                  </a:ext>
                </a:extLst>
              </p:cNvPr>
              <p:cNvGraphicFramePr>
                <a:graphicFrameLocks noGrp="1"/>
              </p:cNvGraphicFramePr>
              <p:nvPr>
                <p:extLst>
                  <p:ext uri="{D42A27DB-BD31-4B8C-83A1-F6EECF244321}">
                    <p14:modId xmlns:p14="http://schemas.microsoft.com/office/powerpoint/2010/main" val="2790880553"/>
                  </p:ext>
                </p:extLst>
              </p:nvPr>
            </p:nvGraphicFramePr>
            <p:xfrm>
              <a:off x="132806" y="2636629"/>
              <a:ext cx="8553994" cy="1717549"/>
            </p:xfrm>
            <a:graphic>
              <a:graphicData uri="http://schemas.openxmlformats.org/drawingml/2006/table">
                <a:tbl>
                  <a:tblPr firstRow="1" bandRow="1">
                    <a:tableStyleId>{5940675A-B579-460E-94D1-54222C63F5DA}</a:tableStyleId>
                  </a:tblPr>
                  <a:tblGrid>
                    <a:gridCol w="2296905">
                      <a:extLst>
                        <a:ext uri="{9D8B030D-6E8A-4147-A177-3AD203B41FA5}">
                          <a16:colId xmlns:a16="http://schemas.microsoft.com/office/drawing/2014/main" val="2277035522"/>
                        </a:ext>
                      </a:extLst>
                    </a:gridCol>
                    <a:gridCol w="1911235">
                      <a:extLst>
                        <a:ext uri="{9D8B030D-6E8A-4147-A177-3AD203B41FA5}">
                          <a16:colId xmlns:a16="http://schemas.microsoft.com/office/drawing/2014/main" val="1367862213"/>
                        </a:ext>
                      </a:extLst>
                    </a:gridCol>
                    <a:gridCol w="1973857">
                      <a:extLst>
                        <a:ext uri="{9D8B030D-6E8A-4147-A177-3AD203B41FA5}">
                          <a16:colId xmlns:a16="http://schemas.microsoft.com/office/drawing/2014/main" val="3369449664"/>
                        </a:ext>
                      </a:extLst>
                    </a:gridCol>
                    <a:gridCol w="2371997">
                      <a:extLst>
                        <a:ext uri="{9D8B030D-6E8A-4147-A177-3AD203B41FA5}">
                          <a16:colId xmlns:a16="http://schemas.microsoft.com/office/drawing/2014/main" val="2427959196"/>
                        </a:ext>
                      </a:extLst>
                    </a:gridCol>
                  </a:tblGrid>
                  <a:tr h="370840">
                    <a:tc gridSpan="4">
                      <a:txBody>
                        <a:bodyPr/>
                        <a:lstStyle/>
                        <a:p>
                          <a:pPr algn="ctr"/>
                          <a:r>
                            <a:rPr lang="en-US" b="1" dirty="0"/>
                            <a:t>Weight = 3500 grams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pPr algn="ct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463200967"/>
                      </a:ext>
                    </a:extLst>
                  </a:tr>
                  <a:tr h="370840">
                    <a:tc>
                      <a:txBody>
                        <a:bodyPr/>
                        <a:lstStyle/>
                        <a:p>
                          <a:pPr algn="r"/>
                          <a:r>
                            <a:rPr lang="en-US" dirty="0"/>
                            <a:t>Distance from Mean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m:t>=</m:t>
                              </m:r>
                              <m:r>
                                <a:rPr lang="en-US" smtClean="0"/>
                                <m:t>𝑥</m:t>
                              </m:r>
                              <m:r>
                                <a:rPr lang="en-US" smtClean="0"/>
                                <m:t>−</m:t>
                              </m:r>
                              <m:r>
                                <m:rPr>
                                  <m:nor/>
                                </m:rPr>
                                <a:rPr lang="en-US" sz="1800" i="1" kern="1200" smtClean="0">
                                  <a:solidFill>
                                    <a:schemeClr val="tx1"/>
                                  </a:solidFill>
                                  <a:effectLst/>
                                  <a:latin typeface="+mn-lt"/>
                                  <a:ea typeface="+mn-ea"/>
                                  <a:cs typeface="+mn-cs"/>
                                </a:rPr>
                                <m:t>μ</m:t>
                              </m:r>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dirty="0"/>
                            <a:t>Dev. From Mean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a:latin typeface="Cambria Math" panose="02040503050406030204" pitchFamily="18" charset="0"/>
                                </a:rPr>
                                <m:t>=</m:t>
                              </m:r>
                              <m:f>
                                <m:fPr>
                                  <m:ctrlPr>
                                    <a:rPr lang="en-US" i="1" smtClean="0">
                                      <a:latin typeface="Cambria Math" panose="02040503050406030204" pitchFamily="18" charset="0"/>
                                    </a:rPr>
                                  </m:ctrlPr>
                                </m:fPr>
                                <m:num>
                                  <m:r>
                                    <m:rPr>
                                      <m:sty m:val="p"/>
                                    </m:rPr>
                                    <a:rPr lang="en-US" smtClean="0">
                                      <a:latin typeface="Cambria Math" panose="02040503050406030204" pitchFamily="18" charset="0"/>
                                    </a:rPr>
                                    <m:t>Distance</m:t>
                                  </m:r>
                                </m:num>
                                <m:den>
                                  <m:r>
                                    <m:rPr>
                                      <m:sty m:val="p"/>
                                    </m:rPr>
                                    <a:rPr lang="en-US" smtClean="0">
                                      <a:latin typeface="Cambria Math" panose="02040503050406030204" pitchFamily="18" charset="0"/>
                                    </a:rPr>
                                    <m:t>Standard</m:t>
                                  </m:r>
                                  <m:r>
                                    <a:rPr lang="en-US" smtClean="0">
                                      <a:latin typeface="Cambria Math" panose="02040503050406030204" pitchFamily="18" charset="0"/>
                                    </a:rPr>
                                    <m:t> </m:t>
                                  </m:r>
                                  <m:r>
                                    <m:rPr>
                                      <m:sty m:val="p"/>
                                    </m:rPr>
                                    <a:rPr lang="en-US" smtClean="0">
                                      <a:latin typeface="Cambria Math" panose="02040503050406030204" pitchFamily="18" charset="0"/>
                                    </a:rPr>
                                    <m:t>Deviation</m:t>
                                  </m:r>
                                </m:den>
                              </m:f>
                            </m:oMath>
                          </a14:m>
                          <a:r>
                            <a:rPr lang="en-US" dirty="0"/>
                            <a:t> </a:t>
                          </a:r>
                          <a:endParaRPr lang="en-US"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18195460"/>
                      </a:ext>
                    </a:extLst>
                  </a:tr>
                  <a:tr h="37084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m:t>=</m:t>
                              </m:r>
                              <m:r>
                                <a:rPr lang="en-US" b="0" i="0" smtClean="0">
                                  <a:latin typeface="Cambria Math" panose="02040503050406030204" pitchFamily="18" charset="0"/>
                                </a:rPr>
                                <m:t>35</m:t>
                              </m:r>
                              <m:r>
                                <a:rPr lang="en-US" smtClean="0"/>
                                <m:t>00−3000</m:t>
                              </m:r>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a:latin typeface="Cambria Math" panose="02040503050406030204" pitchFamily="18" charset="0"/>
                                </a:rPr>
                                <m:t>=</m:t>
                              </m:r>
                              <m:f>
                                <m:fPr>
                                  <m:ctrlPr>
                                    <a:rPr lang="en-US" i="1" smtClean="0">
                                      <a:latin typeface="Cambria Math" panose="02040503050406030204" pitchFamily="18" charset="0"/>
                                    </a:rPr>
                                  </m:ctrlPr>
                                </m:fPr>
                                <m:num>
                                  <m:r>
                                    <a:rPr lang="en-US" b="0" i="0" smtClean="0">
                                      <a:latin typeface="Cambria Math" panose="02040503050406030204" pitchFamily="18" charset="0"/>
                                    </a:rPr>
                                    <m:t>5</m:t>
                                  </m:r>
                                  <m:r>
                                    <a:rPr lang="en-US" smtClean="0">
                                      <a:latin typeface="Cambria Math" panose="02040503050406030204" pitchFamily="18" charset="0"/>
                                    </a:rPr>
                                    <m:t>00</m:t>
                                  </m:r>
                                </m:num>
                                <m:den>
                                  <m:r>
                                    <a:rPr lang="en-US" smtClean="0">
                                      <a:latin typeface="Cambria Math" panose="02040503050406030204" pitchFamily="18" charset="0"/>
                                    </a:rPr>
                                    <m:t>500</m:t>
                                  </m:r>
                                </m:den>
                              </m:f>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7965551"/>
                      </a:ext>
                    </a:extLst>
                  </a:tr>
                  <a:tr h="37084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m:t>=</m:t>
                              </m:r>
                              <m:r>
                                <a:rPr lang="en-US" b="0" i="0" smtClean="0">
                                  <a:latin typeface="Cambria Math" panose="02040503050406030204" pitchFamily="18" charset="0"/>
                                </a:rPr>
                                <m:t>5</m:t>
                              </m:r>
                              <m:r>
                                <a:rPr lang="en-US" smtClean="0"/>
                                <m:t>00</m:t>
                              </m:r>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mtClean="0">
                                  <a:latin typeface="Cambria Math" panose="02040503050406030204" pitchFamily="18" charset="0"/>
                                </a:rPr>
                                <m:t>=</m:t>
                              </m:r>
                              <m:r>
                                <a:rPr lang="en-US" b="0" i="0" smtClean="0">
                                  <a:latin typeface="Cambria Math" panose="02040503050406030204" pitchFamily="18" charset="0"/>
                                </a:rPr>
                                <m:t>1</m:t>
                              </m:r>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24050216"/>
                      </a:ext>
                    </a:extLst>
                  </a:tr>
                </a:tbl>
              </a:graphicData>
            </a:graphic>
          </p:graphicFrame>
        </mc:Choice>
        <mc:Fallback>
          <p:graphicFrame>
            <p:nvGraphicFramePr>
              <p:cNvPr id="4" name="Table 6">
                <a:extLst>
                  <a:ext uri="{FF2B5EF4-FFF2-40B4-BE49-F238E27FC236}">
                    <a16:creationId xmlns:a16="http://schemas.microsoft.com/office/drawing/2014/main" id="{754C348B-A763-45D0-B147-8B4EF7E97BF5}"/>
                  </a:ext>
                </a:extLst>
              </p:cNvPr>
              <p:cNvGraphicFramePr>
                <a:graphicFrameLocks noGrp="1"/>
              </p:cNvGraphicFramePr>
              <p:nvPr>
                <p:extLst>
                  <p:ext uri="{D42A27DB-BD31-4B8C-83A1-F6EECF244321}">
                    <p14:modId xmlns:p14="http://schemas.microsoft.com/office/powerpoint/2010/main" val="2790880553"/>
                  </p:ext>
                </p:extLst>
              </p:nvPr>
            </p:nvGraphicFramePr>
            <p:xfrm>
              <a:off x="132806" y="2636629"/>
              <a:ext cx="8553994" cy="1717549"/>
            </p:xfrm>
            <a:graphic>
              <a:graphicData uri="http://schemas.openxmlformats.org/drawingml/2006/table">
                <a:tbl>
                  <a:tblPr firstRow="1" bandRow="1">
                    <a:tableStyleId>{5940675A-B579-460E-94D1-54222C63F5DA}</a:tableStyleId>
                  </a:tblPr>
                  <a:tblGrid>
                    <a:gridCol w="2296905">
                      <a:extLst>
                        <a:ext uri="{9D8B030D-6E8A-4147-A177-3AD203B41FA5}">
                          <a16:colId xmlns:a16="http://schemas.microsoft.com/office/drawing/2014/main" val="2277035522"/>
                        </a:ext>
                      </a:extLst>
                    </a:gridCol>
                    <a:gridCol w="1911235">
                      <a:extLst>
                        <a:ext uri="{9D8B030D-6E8A-4147-A177-3AD203B41FA5}">
                          <a16:colId xmlns:a16="http://schemas.microsoft.com/office/drawing/2014/main" val="1367862213"/>
                        </a:ext>
                      </a:extLst>
                    </a:gridCol>
                    <a:gridCol w="1973857">
                      <a:extLst>
                        <a:ext uri="{9D8B030D-6E8A-4147-A177-3AD203B41FA5}">
                          <a16:colId xmlns:a16="http://schemas.microsoft.com/office/drawing/2014/main" val="3369449664"/>
                        </a:ext>
                      </a:extLst>
                    </a:gridCol>
                    <a:gridCol w="2371997">
                      <a:extLst>
                        <a:ext uri="{9D8B030D-6E8A-4147-A177-3AD203B41FA5}">
                          <a16:colId xmlns:a16="http://schemas.microsoft.com/office/drawing/2014/main" val="2427959196"/>
                        </a:ext>
                      </a:extLst>
                    </a:gridCol>
                  </a:tblGrid>
                  <a:tr h="370840">
                    <a:tc gridSpan="4">
                      <a:txBody>
                        <a:bodyPr/>
                        <a:lstStyle/>
                        <a:p>
                          <a:pPr algn="ctr"/>
                          <a:r>
                            <a:rPr lang="en-US" b="1" dirty="0"/>
                            <a:t>Weight = 3500 grams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pPr algn="ct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463200967"/>
                      </a:ext>
                    </a:extLst>
                  </a:tr>
                  <a:tr h="490919">
                    <a:tc>
                      <a:txBody>
                        <a:bodyPr/>
                        <a:lstStyle/>
                        <a:p>
                          <a:pPr algn="r"/>
                          <a:r>
                            <a:rPr lang="en-US" dirty="0"/>
                            <a:t>Distance from Mean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20064" t="-81481" r="-227070" b="-174074"/>
                          </a:stretch>
                        </a:blipFill>
                      </a:tcPr>
                    </a:tc>
                    <a:tc>
                      <a:txBody>
                        <a:bodyPr/>
                        <a:lstStyle/>
                        <a:p>
                          <a:pPr algn="r"/>
                          <a:r>
                            <a:rPr lang="en-US" dirty="0"/>
                            <a:t>Dev. From Mean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260925" t="-81481" b="-174074"/>
                          </a:stretch>
                        </a:blipFill>
                      </a:tcPr>
                    </a:tc>
                    <a:extLst>
                      <a:ext uri="{0D108BD9-81ED-4DB2-BD59-A6C34878D82A}">
                        <a16:rowId xmlns:a16="http://schemas.microsoft.com/office/drawing/2014/main" val="3418195460"/>
                      </a:ext>
                    </a:extLst>
                  </a:tr>
                  <a:tr h="48495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20064" t="-183750" r="-227070" b="-76250"/>
                          </a:stretch>
                        </a:blip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260925" t="-183750" b="-76250"/>
                          </a:stretch>
                        </a:blipFill>
                      </a:tcPr>
                    </a:tc>
                    <a:extLst>
                      <a:ext uri="{0D108BD9-81ED-4DB2-BD59-A6C34878D82A}">
                        <a16:rowId xmlns:a16="http://schemas.microsoft.com/office/drawing/2014/main" val="137965551"/>
                      </a:ext>
                    </a:extLst>
                  </a:tr>
                  <a:tr h="37084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20064" t="-372131" r="-227070"/>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260925" t="-372131"/>
                          </a:stretch>
                        </a:blipFill>
                      </a:tcPr>
                    </a:tc>
                    <a:extLst>
                      <a:ext uri="{0D108BD9-81ED-4DB2-BD59-A6C34878D82A}">
                        <a16:rowId xmlns:a16="http://schemas.microsoft.com/office/drawing/2014/main" val="3824050216"/>
                      </a:ext>
                    </a:extLst>
                  </a:tr>
                </a:tbl>
              </a:graphicData>
            </a:graphic>
          </p:graphicFrame>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3.2.1: Calculating the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a:t>Solution</a:t>
                </a:r>
              </a:p>
              <a:p>
                <a:pPr marL="514350" indent="-514350">
                  <a:buFont typeface="+mj-lt"/>
                  <a:buAutoNum type="alphaLcPeriod"/>
                  <a:defRPr sz="2800"/>
                </a:pPr>
                <a:r>
                  <a:t>​</a:t>
                </a:r>
                <a:r>
                  <a:rPr sz="2800"/>
                  <a:t>The maximum value is </a:t>
                </a:r>
                <a:r>
                  <a:rPr sz="2800">
                    <a:latin typeface="Cambria Math"/>
                  </a:rPr>
                  <a:t>44</a:t>
                </a:r>
                <a:r>
                  <a:rPr sz="2800"/>
                  <a:t> minutes and the minimum value is </a:t>
                </a:r>
                <a:r>
                  <a:rPr sz="2800">
                    <a:latin typeface="Cambria Math"/>
                  </a:rPr>
                  <a:t>2</a:t>
                </a:r>
                <a:r>
                  <a:rPr sz="2800"/>
                  <a:t> minutes, so the range is as follows.</a:t>
                </a:r>
              </a:p>
              <a:p>
                <a:pPr/>
                <a14:m>
                  <m:oMathPara xmlns:m="http://schemas.openxmlformats.org/officeDocument/2006/math">
                    <m:oMathParaPr>
                      <m:jc m:val="centerGroup"/>
                    </m:oMathParaPr>
                    <m:oMath xmlns:m="http://schemas.openxmlformats.org/officeDocument/2006/math">
                      <m:r>
                        <m:rPr>
                          <m:sty m:val="p"/>
                        </m:rPr>
                        <a:rPr>
                          <a:latin typeface="Cambria Math" panose="02040503050406030204" pitchFamily="18" charset="0"/>
                        </a:rPr>
                        <m:t>Range</m:t>
                      </m:r>
                      <m:r>
                        <a:rPr>
                          <a:latin typeface="Cambria Math" panose="02040503050406030204" pitchFamily="18" charset="0"/>
                        </a:rPr>
                        <m:t>=</m:t>
                      </m:r>
                      <m:r>
                        <m:rPr>
                          <m:nor/>
                        </m:rPr>
                        <a:rPr/>
                        <m:t>Maximum</m:t>
                      </m:r>
                      <m:r>
                        <m:rPr>
                          <m:nor/>
                        </m:rPr>
                        <a:rPr/>
                        <m:t> </m:t>
                      </m:r>
                      <m:r>
                        <m:rPr>
                          <m:nor/>
                        </m:rPr>
                        <a:rPr/>
                        <m:t>Data</m:t>
                      </m:r>
                      <m:r>
                        <m:rPr>
                          <m:nor/>
                        </m:rPr>
                        <a:rPr/>
                        <m:t> </m:t>
                      </m:r>
                      <m:r>
                        <m:rPr>
                          <m:nor/>
                        </m:rPr>
                        <a:rPr/>
                        <m:t>Value</m:t>
                      </m:r>
                      <m:r>
                        <a:rPr>
                          <a:latin typeface="Cambria Math" panose="02040503050406030204" pitchFamily="18" charset="0"/>
                        </a:rPr>
                        <m:t>−</m:t>
                      </m:r>
                      <m:r>
                        <m:rPr>
                          <m:nor/>
                        </m:rPr>
                        <a:rPr/>
                        <m:t>Minimum</m:t>
                      </m:r>
                      <m:r>
                        <m:rPr>
                          <m:nor/>
                        </m:rPr>
                        <a:rPr/>
                        <m:t> </m:t>
                      </m:r>
                      <m:r>
                        <m:rPr>
                          <m:nor/>
                        </m:rPr>
                        <a:rPr/>
                        <m:t>Data</m:t>
                      </m:r>
                      <m:r>
                        <m:rPr>
                          <m:nor/>
                        </m:rPr>
                        <a:rPr/>
                        <m:t> </m:t>
                      </m:r>
                      <m:r>
                        <m:rPr>
                          <m:nor/>
                        </m:rPr>
                        <a:rPr/>
                        <m:t>Value</m:t>
                      </m:r>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Range</m:t>
                          </m:r>
                        </m:e>
                      </m:phant>
                      <m:r>
                        <a:rPr>
                          <a:latin typeface="Cambria Math" panose="02040503050406030204" pitchFamily="18" charset="0"/>
                        </a:rPr>
                        <m:t>=44−2</m:t>
                      </m:r>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Range</m:t>
                          </m:r>
                        </m:e>
                      </m:phant>
                      <m:r>
                        <a:rPr>
                          <a:latin typeface="Cambria Math" panose="02040503050406030204" pitchFamily="18" charset="0"/>
                        </a:rPr>
                        <m:t>=42</m:t>
                      </m:r>
                      <m:r>
                        <m:rPr>
                          <m:nor/>
                        </m:rPr>
                        <a:rPr/>
                        <m:t> </m:t>
                      </m:r>
                      <m:r>
                        <m:rPr>
                          <m:nor/>
                        </m:rPr>
                        <a:rPr/>
                        <m:t>minutes</m:t>
                      </m:r>
                    </m:oMath>
                  </m:oMathPara>
                </a14:m>
                <a:endParaRPr sz="2800"/>
              </a:p>
              <a:p>
                <a:pPr marL="514350" indent="-514350">
                  <a:buFont typeface="+mj-lt"/>
                  <a:buAutoNum type="alphaLcPeriod" startAt="2"/>
                  <a:defRPr sz="2800"/>
                </a:pPr>
                <a:r>
                  <a:t>​</a:t>
                </a:r>
                <a:r>
                  <a:rPr sz="2800"/>
                  <a:t>The maximum value for the second data set is also </a:t>
                </a:r>
                <a:r>
                  <a:rPr sz="2800">
                    <a:latin typeface="Cambria Math"/>
                  </a:rPr>
                  <a:t>44</a:t>
                </a:r>
                <a:r>
                  <a:rPr sz="2800"/>
                  <a:t> minutes and the minimum value is also </a:t>
                </a:r>
                <a:r>
                  <a:rPr sz="2800">
                    <a:latin typeface="Cambria Math"/>
                  </a:rPr>
                  <a:t>2</a:t>
                </a:r>
                <a:r>
                  <a:rPr sz="2800"/>
                  <a:t> minutes, so the range is calculated in the same way.</a:t>
                </a:r>
              </a:p>
              <a:p>
                <a:pPr/>
                <a14:m>
                  <m:oMathPara xmlns:m="http://schemas.openxmlformats.org/officeDocument/2006/math">
                    <m:oMathParaPr>
                      <m:jc m:val="centerGroup"/>
                    </m:oMathParaPr>
                    <m:oMath xmlns:m="http://schemas.openxmlformats.org/officeDocument/2006/math">
                      <m:r>
                        <m:rPr>
                          <m:sty m:val="p"/>
                        </m:rPr>
                        <a:rPr>
                          <a:latin typeface="Cambria Math" panose="02040503050406030204" pitchFamily="18" charset="0"/>
                        </a:rPr>
                        <m:t>Range</m:t>
                      </m:r>
                      <m:r>
                        <a:rPr>
                          <a:latin typeface="Cambria Math" panose="02040503050406030204" pitchFamily="18" charset="0"/>
                        </a:rPr>
                        <m:t>=</m:t>
                      </m:r>
                      <m:r>
                        <m:rPr>
                          <m:nor/>
                        </m:rPr>
                        <a:rPr/>
                        <m:t>Maximum</m:t>
                      </m:r>
                      <m:r>
                        <m:rPr>
                          <m:nor/>
                        </m:rPr>
                        <a:rPr/>
                        <m:t> </m:t>
                      </m:r>
                      <m:r>
                        <m:rPr>
                          <m:nor/>
                        </m:rPr>
                        <a:rPr/>
                        <m:t>Data</m:t>
                      </m:r>
                      <m:r>
                        <m:rPr>
                          <m:nor/>
                        </m:rPr>
                        <a:rPr/>
                        <m:t> </m:t>
                      </m:r>
                      <m:r>
                        <m:rPr>
                          <m:nor/>
                        </m:rPr>
                        <a:rPr/>
                        <m:t>Value</m:t>
                      </m:r>
                      <m:r>
                        <a:rPr>
                          <a:latin typeface="Cambria Math" panose="02040503050406030204" pitchFamily="18" charset="0"/>
                        </a:rPr>
                        <m:t>−</m:t>
                      </m:r>
                      <m:r>
                        <m:rPr>
                          <m:nor/>
                        </m:rPr>
                        <a:rPr/>
                        <m:t>Minimum</m:t>
                      </m:r>
                      <m:r>
                        <m:rPr>
                          <m:nor/>
                        </m:rPr>
                        <a:rPr/>
                        <m:t> </m:t>
                      </m:r>
                      <m:r>
                        <m:rPr>
                          <m:nor/>
                        </m:rPr>
                        <a:rPr/>
                        <m:t>Data</m:t>
                      </m:r>
                      <m:r>
                        <m:rPr>
                          <m:nor/>
                        </m:rPr>
                        <a:rPr/>
                        <m:t> </m:t>
                      </m:r>
                      <m:r>
                        <m:rPr>
                          <m:nor/>
                        </m:rPr>
                        <a:rPr/>
                        <m:t>Value</m:t>
                      </m:r>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Range</m:t>
                          </m:r>
                        </m:e>
                      </m:phant>
                      <m:r>
                        <a:rPr>
                          <a:latin typeface="Cambria Math" panose="02040503050406030204" pitchFamily="18" charset="0"/>
                        </a:rPr>
                        <m:t>=44−2</m:t>
                      </m:r>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Range</m:t>
                          </m:r>
                        </m:e>
                      </m:phant>
                      <m:r>
                        <a:rPr>
                          <a:latin typeface="Cambria Math" panose="02040503050406030204" pitchFamily="18" charset="0"/>
                        </a:rPr>
                        <m:t>=42</m:t>
                      </m:r>
                      <m:r>
                        <m:rPr>
                          <m:nor/>
                        </m:rPr>
                        <a:rPr/>
                        <m:t> </m:t>
                      </m:r>
                      <m:r>
                        <m:rPr>
                          <m:nor/>
                        </m:rPr>
                        <a:rPr/>
                        <m:t>minutes</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1840"/>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3.2.6: Applying the Empirical Rule for Bell-Shaped Distributions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dirty="0"/>
                  <a:t>​</a:t>
                </a:r>
                <a:r>
                  <a:rPr sz="2800" dirty="0"/>
                  <a:t>Thus this weight lies one standard deviation above the mean. The Empirical Rule says that </a:t>
                </a:r>
                <a14:m>
                  <m:oMath xmlns:m="http://schemas.openxmlformats.org/officeDocument/2006/math">
                    <m:r>
                      <a:rPr>
                        <a:latin typeface="Cambria Math" panose="02040503050406030204" pitchFamily="18" charset="0"/>
                      </a:rPr>
                      <m:t>68%</m:t>
                    </m:r>
                  </m:oMath>
                </a14:m>
                <a:r>
                  <a:rPr sz="2800" dirty="0"/>
                  <a:t> of data values lie within one standard deviation of the mean. Because of the symmetry of the distribution, half of this </a:t>
                </a:r>
                <a14:m>
                  <m:oMath xmlns:m="http://schemas.openxmlformats.org/officeDocument/2006/math">
                    <m:r>
                      <a:rPr>
                        <a:latin typeface="Cambria Math" panose="02040503050406030204" pitchFamily="18" charset="0"/>
                      </a:rPr>
                      <m:t>68%</m:t>
                    </m:r>
                  </m:oMath>
                </a14:m>
                <a:r>
                  <a:rPr sz="2800" dirty="0"/>
                  <a:t> is above the mean and half is below. Putting the upper </a:t>
                </a:r>
                <a14:m>
                  <m:oMath xmlns:m="http://schemas.openxmlformats.org/officeDocument/2006/math">
                    <m:r>
                      <a:rPr>
                        <a:latin typeface="Cambria Math" panose="02040503050406030204" pitchFamily="18" charset="0"/>
                      </a:rPr>
                      <m:t>34%</m:t>
                    </m:r>
                  </m:oMath>
                </a14:m>
                <a:r>
                  <a:rPr sz="2800" dirty="0"/>
                  <a:t> together with the </a:t>
                </a:r>
                <a14:m>
                  <m:oMath xmlns:m="http://schemas.openxmlformats.org/officeDocument/2006/math">
                    <m:r>
                      <a:rPr>
                        <a:latin typeface="Cambria Math" panose="02040503050406030204" pitchFamily="18" charset="0"/>
                      </a:rPr>
                      <m:t>50%</m:t>
                    </m:r>
                  </m:oMath>
                </a14:m>
                <a:r>
                  <a:rPr sz="2800" dirty="0"/>
                  <a:t> of data that is below the mean, we have that approximately</a:t>
                </a:r>
              </a:p>
              <a:p>
                <a:pPr algn="ctr">
                  <a:defRPr sz="2800"/>
                </a:pPr>
                <a:r>
                  <a:rPr dirty="0"/>
                  <a:t>​</a:t>
                </a:r>
                <a14:m>
                  <m:oMath xmlns:m="http://schemas.openxmlformats.org/officeDocument/2006/math">
                    <m:r>
                      <a:rPr>
                        <a:latin typeface="Cambria Math" panose="02040503050406030204" pitchFamily="18" charset="0"/>
                      </a:rPr>
                      <m:t>50%+34%=84%</m:t>
                    </m:r>
                  </m:oMath>
                </a14:m>
                <a:endParaRPr dirty="0"/>
              </a:p>
              <a:p>
                <a:r>
                  <a:rPr dirty="0"/>
                  <a:t>​</a:t>
                </a:r>
                <a:r>
                  <a:rPr sz="2800" dirty="0"/>
                  <a:t>of newborn babies weigh less than </a:t>
                </a:r>
                <a:r>
                  <a:rPr sz="2800" dirty="0">
                    <a:latin typeface="Cambria Math"/>
                  </a:rPr>
                  <a:t>3500</a:t>
                </a:r>
                <a:r>
                  <a:rPr sz="2800" dirty="0"/>
                  <a:t> grams.</a:t>
                </a:r>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p:spTree>
    <p:extLst>
      <p:ext uri="{BB962C8B-B14F-4D97-AF65-F5344CB8AC3E}">
        <p14:creationId xmlns:p14="http://schemas.microsoft.com/office/powerpoint/2010/main" val="981469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3.2.6: Applying the Empirical Rule for Bell-Shaped Distributions (cont.)</a:t>
            </a:r>
          </a:p>
        </p:txBody>
      </p:sp>
      <p:pic>
        <p:nvPicPr>
          <p:cNvPr id="5" name="Content Placeholder 4">
            <a:extLst>
              <a:ext uri="{FF2B5EF4-FFF2-40B4-BE49-F238E27FC236}">
                <a16:creationId xmlns:a16="http://schemas.microsoft.com/office/drawing/2014/main" id="{549D8AC3-34AB-41BE-AF12-437B9BE2E9B9}"/>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888331"/>
            <a:ext cx="4953000" cy="32385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3.2.6: Applying the Empirical Rule for Bell-Shaped Distributions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3"/>
                  <a:defRPr sz="2800"/>
                </a:pPr>
                <a:r>
                  <a:t>​</a:t>
                </a:r>
                <a:r>
                  <a:rPr sz="2800"/>
                  <a:t>From the Empirical Rule, we know that </a:t>
                </a:r>
                <a14:m>
                  <m:oMath xmlns:m="http://schemas.openxmlformats.org/officeDocument/2006/math">
                    <m:r>
                      <a:rPr>
                        <a:latin typeface="Cambria Math" panose="02040503050406030204" pitchFamily="18" charset="0"/>
                      </a:rPr>
                      <m:t>68%</m:t>
                    </m:r>
                  </m:oMath>
                </a14:m>
                <a:r>
                  <a:rPr sz="2800"/>
                  <a:t> of the data values lie within one standard deviation of the mean for bell-shaped distributions. The standard deviation of this distribution is </a:t>
                </a:r>
                <a:r>
                  <a:rPr sz="2800">
                    <a:latin typeface="Cambria Math"/>
                  </a:rPr>
                  <a:t>500</a:t>
                </a:r>
                <a:r>
                  <a:rPr sz="2800"/>
                  <a:t>; thus, by adding </a:t>
                </a:r>
                <a:r>
                  <a:rPr sz="2800">
                    <a:latin typeface="Cambria Math"/>
                  </a:rPr>
                  <a:t>500</a:t>
                </a:r>
                <a:r>
                  <a:rPr sz="2800"/>
                  <a:t> to and subtracting </a:t>
                </a:r>
                <a:r>
                  <a:rPr sz="2800">
                    <a:latin typeface="Cambria Math"/>
                  </a:rPr>
                  <a:t>500</a:t>
                </a:r>
                <a:r>
                  <a:rPr sz="2800"/>
                  <a:t> from the mean of the distribution, we will get the range of birth weights that contain the middle </a:t>
                </a:r>
                <a14:m>
                  <m:oMath xmlns:m="http://schemas.openxmlformats.org/officeDocument/2006/math">
                    <m:r>
                      <a:rPr>
                        <a:latin typeface="Cambria Math" panose="02040503050406030204" pitchFamily="18" charset="0"/>
                      </a:rPr>
                      <m:t>68%</m:t>
                    </m:r>
                  </m:oMath>
                </a14:m>
                <a:r>
                  <a:rPr sz="2800"/>
                  <a:t> of newborn babies' weights.</a:t>
                </a:r>
              </a:p>
              <a:p>
                <a:pPr/>
                <a14:m>
                  <m:oMathPara xmlns:m="http://schemas.openxmlformats.org/officeDocument/2006/math">
                    <m:oMathParaPr>
                      <m:jc m:val="centerGroup"/>
                    </m:oMathParaPr>
                    <m:oMath xmlns:m="http://schemas.openxmlformats.org/officeDocument/2006/math">
                      <m:r>
                        <m:rPr>
                          <m:nor/>
                        </m:rPr>
                        <a:rPr/>
                        <m:t>Upper</m:t>
                      </m:r>
                      <m:r>
                        <m:rPr>
                          <m:nor/>
                        </m:rPr>
                        <a:rPr/>
                        <m:t> </m:t>
                      </m:r>
                      <m:r>
                        <m:rPr>
                          <m:nor/>
                        </m:rPr>
                        <a:rPr/>
                        <m:t>end</m:t>
                      </m:r>
                      <m:r>
                        <m:rPr>
                          <m:nor/>
                        </m:rPr>
                        <a:rPr/>
                        <m:t> </m:t>
                      </m:r>
                      <m:r>
                        <m:rPr>
                          <m:nor/>
                        </m:rPr>
                        <a:rPr/>
                        <m:t>point</m:t>
                      </m:r>
                      <m:r>
                        <m:rPr>
                          <m:nor/>
                        </m:rPr>
                        <a:rPr/>
                        <m:t>:</m:t>
                      </m:r>
                      <m:r>
                        <a:rPr>
                          <a:latin typeface="Cambria Math" panose="02040503050406030204" pitchFamily="18" charset="0"/>
                        </a:rPr>
                        <m:t>3000+500=3500</m:t>
                      </m:r>
                    </m:oMath>
                    <m:oMath xmlns:m="http://schemas.openxmlformats.org/officeDocument/2006/math">
                      <m:r>
                        <m:rPr>
                          <m:nor/>
                        </m:rPr>
                        <a:rPr/>
                        <m:t>Lower</m:t>
                      </m:r>
                      <m:r>
                        <m:rPr>
                          <m:nor/>
                        </m:rPr>
                        <a:rPr/>
                        <m:t> </m:t>
                      </m:r>
                      <m:r>
                        <m:rPr>
                          <m:nor/>
                        </m:rPr>
                        <a:rPr/>
                        <m:t>end</m:t>
                      </m:r>
                      <m:r>
                        <m:rPr>
                          <m:nor/>
                        </m:rPr>
                        <a:rPr/>
                        <m:t> </m:t>
                      </m:r>
                      <m:r>
                        <m:rPr>
                          <m:nor/>
                        </m:rPr>
                        <a:rPr/>
                        <m:t>point</m:t>
                      </m:r>
                      <m:r>
                        <m:rPr>
                          <m:nor/>
                        </m:rPr>
                        <a:rPr/>
                        <m:t>:</m:t>
                      </m:r>
                      <m:r>
                        <a:rPr>
                          <a:latin typeface="Cambria Math" panose="02040503050406030204" pitchFamily="18" charset="0"/>
                        </a:rPr>
                        <m:t>3000−500=2500</m:t>
                      </m:r>
                    </m:oMath>
                  </m:oMathPara>
                </a14:m>
                <a:endParaRPr sz="2800"/>
              </a:p>
              <a:p>
                <a:pPr>
                  <a:defRPr sz="2800"/>
                </a:pPr>
                <a:r>
                  <a:t>​</a:t>
                </a:r>
                <a:r>
                  <a:rPr sz="2800"/>
                  <a:t>Thus, </a:t>
                </a:r>
                <a14:m>
                  <m:oMath xmlns:m="http://schemas.openxmlformats.org/officeDocument/2006/math">
                    <m:r>
                      <a:rPr>
                        <a:latin typeface="Cambria Math" panose="02040503050406030204" pitchFamily="18" charset="0"/>
                      </a:rPr>
                      <m:t>68%</m:t>
                    </m:r>
                  </m:oMath>
                </a14:m>
                <a:r>
                  <a:rPr sz="2800"/>
                  <a:t> of newborn babies weigh between </a:t>
                </a:r>
                <a:r>
                  <a:rPr sz="2800">
                    <a:latin typeface="Cambria Math"/>
                  </a:rPr>
                  <a:t>2500</a:t>
                </a:r>
                <a:r>
                  <a:rPr sz="2800"/>
                  <a:t> and </a:t>
                </a:r>
                <a:r>
                  <a:rPr sz="2800">
                    <a:latin typeface="Cambria Math"/>
                  </a:rPr>
                  <a:t>3500</a:t>
                </a:r>
                <a:r>
                  <a:rPr sz="2800"/>
                  <a:t> grams.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2209" r="-1407" b="-1595"/>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Theorem: Chebyshev's Theorem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328122"/>
              </a:xfrm>
            </p:spPr>
            <p:txBody>
              <a:bodyPr>
                <a:normAutofit/>
              </a:bodyPr>
              <a:lstStyle/>
              <a:p>
                <a:pPr>
                  <a:defRPr sz="2800"/>
                </a:pPr>
                <a:r>
                  <a:rPr sz="2800"/>
                  <a:t>The proportion of data that lie within </a:t>
                </a:r>
                <a14:m>
                  <m:oMath xmlns:m="http://schemas.openxmlformats.org/officeDocument/2006/math">
                    <m:r>
                      <a:rPr>
                        <a:latin typeface="Cambria Math" panose="02040503050406030204" pitchFamily="18" charset="0"/>
                      </a:rPr>
                      <m:t>𝐾</m:t>
                    </m:r>
                  </m:oMath>
                </a14:m>
                <a:r>
                  <a:rPr sz="2800"/>
                  <a:t> standard deviations of the mean is at least </a:t>
                </a: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𝐾</m:t>
                            </m:r>
                          </m:e>
                          <m:sup>
                            <m:r>
                              <a:rPr>
                                <a:latin typeface="Cambria Math" panose="02040503050406030204" pitchFamily="18" charset="0"/>
                              </a:rPr>
                              <m:t>2</m:t>
                            </m:r>
                          </m:sup>
                        </m:sSup>
                      </m:den>
                    </m:f>
                  </m:oMath>
                </a14:m>
                <a:r>
                  <a:rPr sz="2800"/>
                  <a:t>, for </a:t>
                </a:r>
                <a14:m>
                  <m:oMath xmlns:m="http://schemas.openxmlformats.org/officeDocument/2006/math">
                    <m:r>
                      <a:rPr>
                        <a:latin typeface="Cambria Math" panose="02040503050406030204" pitchFamily="18" charset="0"/>
                      </a:rPr>
                      <m:t>𝐾</m:t>
                    </m:r>
                    <m:r>
                      <a:rPr>
                        <a:latin typeface="Cambria Math" panose="02040503050406030204" pitchFamily="18" charset="0"/>
                      </a:rPr>
                      <m:t>&gt;1</m:t>
                    </m:r>
                  </m:oMath>
                </a14:m>
                <a:r>
                  <a:rPr sz="2800"/>
                  <a:t>. When </a:t>
                </a:r>
                <a14:m>
                  <m:oMath xmlns:m="http://schemas.openxmlformats.org/officeDocument/2006/math">
                    <m:r>
                      <a:rPr>
                        <a:latin typeface="Cambria Math" panose="02040503050406030204" pitchFamily="18" charset="0"/>
                      </a:rPr>
                      <m:t>𝐾</m:t>
                    </m:r>
                    <m:r>
                      <a:rPr>
                        <a:latin typeface="Cambria Math" panose="02040503050406030204" pitchFamily="18" charset="0"/>
                      </a:rPr>
                      <m:t>=2</m:t>
                    </m:r>
                  </m:oMath>
                </a14:m>
                <a:r>
                  <a:rPr sz="2800"/>
                  <a:t> and </a:t>
                </a:r>
                <a14:m>
                  <m:oMath xmlns:m="http://schemas.openxmlformats.org/officeDocument/2006/math">
                    <m:r>
                      <a:rPr>
                        <a:latin typeface="Cambria Math" panose="02040503050406030204" pitchFamily="18" charset="0"/>
                      </a:rPr>
                      <m:t>𝐾</m:t>
                    </m:r>
                    <m:r>
                      <a:rPr>
                        <a:latin typeface="Cambria Math" panose="02040503050406030204" pitchFamily="18" charset="0"/>
                      </a:rPr>
                      <m:t>=3</m:t>
                    </m:r>
                  </m:oMath>
                </a14:m>
                <a:r>
                  <a:rPr sz="2800"/>
                  <a:t>. Chebyshev's Theorem says the following.</a:t>
                </a:r>
              </a:p>
              <a:p>
                <a:pPr marL="514350" indent="-514350">
                  <a:buFont typeface="+mj-lt"/>
                  <a:buChar char="•"/>
                  <a:defRPr sz="2800"/>
                </a:pPr>
                <a:r>
                  <a:t>​</a:t>
                </a:r>
                <a:r>
                  <a:rPr sz="2800"/>
                  <a:t> </a:t>
                </a:r>
                <a14:m>
                  <m:oMath xmlns:m="http://schemas.openxmlformats.org/officeDocument/2006/math">
                    <m:r>
                      <a:rPr>
                        <a:latin typeface="Cambria Math" panose="02040503050406030204" pitchFamily="18" charset="0"/>
                      </a:rPr>
                      <m:t>𝐾</m:t>
                    </m:r>
                    <m:r>
                      <a:rPr>
                        <a:latin typeface="Cambria Math" panose="02040503050406030204" pitchFamily="18" charset="0"/>
                      </a:rPr>
                      <m:t>=2</m:t>
                    </m:r>
                  </m:oMath>
                </a14:m>
                <a:r>
                  <a:rPr sz="2800"/>
                  <a:t>: At least </a:t>
                </a: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r>
                      <a:rPr>
                        <a:latin typeface="Cambria Math" panose="02040503050406030204" pitchFamily="18" charset="0"/>
                      </a:rPr>
                      <m:t>=75%</m:t>
                    </m:r>
                  </m:oMath>
                </a14:m>
                <a:r>
                  <a:rPr sz="2800"/>
                  <a:t> of the data lie within two standard deviations of the mean.</a:t>
                </a:r>
              </a:p>
              <a:p>
                <a:pPr marL="514350" indent="-514350">
                  <a:buFont typeface="+mj-lt"/>
                  <a:buChar char="•"/>
                  <a:defRPr sz="2800"/>
                </a:pPr>
                <a:r>
                  <a:t>​</a:t>
                </a:r>
                <a14:m>
                  <m:oMath xmlns:m="http://schemas.openxmlformats.org/officeDocument/2006/math">
                    <m:r>
                      <a:rPr>
                        <a:latin typeface="Cambria Math" panose="02040503050406030204" pitchFamily="18" charset="0"/>
                      </a:rPr>
                      <m:t>𝐾</m:t>
                    </m:r>
                    <m:r>
                      <a:rPr>
                        <a:latin typeface="Cambria Math" panose="02040503050406030204" pitchFamily="18" charset="0"/>
                      </a:rPr>
                      <m:t>=3</m:t>
                    </m:r>
                  </m:oMath>
                </a14:m>
                <a:r>
                  <a:rPr sz="2800"/>
                  <a:t>: At least </a:t>
                </a: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m:t>
                        </m:r>
                      </m:num>
                      <m:den>
                        <m:r>
                          <a:rPr>
                            <a:latin typeface="Cambria Math" panose="02040503050406030204" pitchFamily="18" charset="0"/>
                          </a:rPr>
                          <m:t>9</m:t>
                        </m:r>
                      </m:den>
                    </m:f>
                    <m:r>
                      <a:rPr>
                        <a:latin typeface="Cambria Math" panose="02040503050406030204" pitchFamily="18" charset="0"/>
                      </a:rPr>
                      <m:t>≈88.9%</m:t>
                    </m:r>
                  </m:oMath>
                </a14:m>
                <a:r>
                  <a:rPr sz="2800"/>
                  <a:t> of the data lie within three standard deviations of the mean.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328122"/>
              </a:xfrm>
              <a:blipFill>
                <a:blip r:embed="rId2" cstate="print"/>
                <a:stretch>
                  <a:fillRect l="-1402" t="-1119" b="-2378"/>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3.2.7: Applying Chebyshev's Theorem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In April 2019 the average rent for an apartment in San Fransisco was reported to be </a:t>
                </a:r>
                <a14:m>
                  <m:oMath xmlns:m="http://schemas.openxmlformats.org/officeDocument/2006/math">
                    <m:r>
                      <a:rPr>
                        <a:latin typeface="Cambria Math" panose="02040503050406030204" pitchFamily="18" charset="0"/>
                      </a:rPr>
                      <m:t>$3609</m:t>
                    </m:r>
                  </m:oMath>
                </a14:m>
                <a:r>
                  <a:rPr sz="2800"/>
                  <a:t>. Suppose that the standard deviation of rent prices is </a:t>
                </a:r>
                <a14:m>
                  <m:oMath xmlns:m="http://schemas.openxmlformats.org/officeDocument/2006/math">
                    <m:r>
                      <a:rPr>
                        <a:latin typeface="Cambria Math" panose="02040503050406030204" pitchFamily="18" charset="0"/>
                      </a:rPr>
                      <m:t>$540</m:t>
                    </m:r>
                  </m:oMath>
                </a14:m>
                <a:r>
                  <a:rPr sz="2800"/>
                  <a:t>. What percentage of rent prices are between </a:t>
                </a:r>
                <a14:m>
                  <m:oMath xmlns:m="http://schemas.openxmlformats.org/officeDocument/2006/math">
                    <m:r>
                      <a:rPr>
                        <a:latin typeface="Cambria Math" panose="02040503050406030204" pitchFamily="18" charset="0"/>
                      </a:rPr>
                      <m:t>$1989</m:t>
                    </m:r>
                  </m:oMath>
                </a14:m>
                <a:r>
                  <a:rPr sz="2800"/>
                  <a:t> and </a:t>
                </a:r>
                <a14:m>
                  <m:oMath xmlns:m="http://schemas.openxmlformats.org/officeDocument/2006/math">
                    <m:r>
                      <a:rPr>
                        <a:latin typeface="Cambria Math" panose="02040503050406030204" pitchFamily="18" charset="0"/>
                      </a:rPr>
                      <m:t>$5229</m:t>
                    </m:r>
                  </m:oMath>
                </a14:m>
                <a:r>
                  <a:rPr sz="2800"/>
                  <a:t>?</a:t>
                </a:r>
              </a:p>
              <a:p>
                <a:r>
                  <a:rPr sz="1800"/>
                  <a:t>Source: RENTCafe. Yardi Systems Inc. 2019. https://www.rentcafe.com (3 April 2019).</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3.2.7: Applying Chebyshev's Theorem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Since we are not told in the problem whether the distribution of the data is bell-shaped, we cannot apply the Empirical Rule here. However, we can apply Chebyshev's Theorem to find a minimum estimate. To do so, we need to know how many standard deviations </a:t>
                </a:r>
                <a14:m>
                  <m:oMath xmlns:m="http://schemas.openxmlformats.org/officeDocument/2006/math">
                    <m:r>
                      <a:rPr>
                        <a:latin typeface="Cambria Math" panose="02040503050406030204" pitchFamily="18" charset="0"/>
                      </a:rPr>
                      <m:t>$1989</m:t>
                    </m:r>
                  </m:oMath>
                </a14:m>
                <a:r>
                  <a:rPr sz="2800" dirty="0"/>
                  <a:t> and </a:t>
                </a:r>
                <a14:m>
                  <m:oMath xmlns:m="http://schemas.openxmlformats.org/officeDocument/2006/math">
                    <m:r>
                      <a:rPr>
                        <a:latin typeface="Cambria Math" panose="02040503050406030204" pitchFamily="18" charset="0"/>
                      </a:rPr>
                      <m:t>$5229</m:t>
                    </m:r>
                  </m:oMath>
                </a14:m>
                <a:r>
                  <a:rPr sz="2800" dirty="0"/>
                  <a:t> are from the mean. By subtracting, we can find how far each of these figures lie from the mean. Then, dividing by the standard deviation, we can convert these differences into numbers of standard deviations. Here are the calculations.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b="-1595"/>
                </a:stretch>
              </a:blipFill>
            </p:spPr>
            <p:txBody>
              <a:bodyPr/>
              <a:lstStyle/>
              <a:p>
                <a:r>
                  <a:rPr lang="en-US">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3.2.7: Applying Chebyshev's Theorem (cont.)</a:t>
            </a:r>
          </a:p>
        </p:txBody>
      </p:sp>
      <p:sp>
        <p:nvSpPr>
          <p:cNvPr id="3" name="Text Placeholder 2"/>
          <p:cNvSpPr>
            <a:spLocks noGrp="1"/>
          </p:cNvSpPr>
          <p:nvPr>
            <p:ph type="body" sz="quarter" idx="10"/>
          </p:nvPr>
        </p:nvSpPr>
        <p:spPr/>
        <p:txBody>
          <a:bodyPr>
            <a:normAutofit/>
          </a:bodyPr>
          <a:lstStyle/>
          <a:p>
            <a:r>
              <a:rPr lang="en-US" sz="2800" dirty="0"/>
              <a:t> </a:t>
            </a:r>
            <a:endParaRPr sz="2800" dirty="0"/>
          </a:p>
        </p:txBody>
      </p:sp>
      <mc:AlternateContent xmlns:mc="http://schemas.openxmlformats.org/markup-compatibility/2006">
        <mc:Choice xmlns:a14="http://schemas.microsoft.com/office/drawing/2010/main" Requires="a14">
          <p:graphicFrame>
            <p:nvGraphicFramePr>
              <p:cNvPr id="4" name="Table 6">
                <a:extLst>
                  <a:ext uri="{FF2B5EF4-FFF2-40B4-BE49-F238E27FC236}">
                    <a16:creationId xmlns:a16="http://schemas.microsoft.com/office/drawing/2014/main" id="{0B938369-A1C7-47D2-8E38-3904423D7661}"/>
                  </a:ext>
                </a:extLst>
              </p:cNvPr>
              <p:cNvGraphicFramePr>
                <a:graphicFrameLocks noGrp="1"/>
              </p:cNvGraphicFramePr>
              <p:nvPr>
                <p:extLst>
                  <p:ext uri="{D42A27DB-BD31-4B8C-83A1-F6EECF244321}">
                    <p14:modId xmlns:p14="http://schemas.microsoft.com/office/powerpoint/2010/main" val="518380643"/>
                  </p:ext>
                </p:extLst>
              </p:nvPr>
            </p:nvGraphicFramePr>
            <p:xfrm>
              <a:off x="457200" y="1397000"/>
              <a:ext cx="8382000" cy="2846642"/>
            </p:xfrm>
            <a:graphic>
              <a:graphicData uri="http://schemas.openxmlformats.org/drawingml/2006/table">
                <a:tbl>
                  <a:tblPr firstRow="1" bandRow="1">
                    <a:tableStyleId>{5940675A-B579-460E-94D1-54222C63F5DA}</a:tableStyleId>
                  </a:tblPr>
                  <a:tblGrid>
                    <a:gridCol w="2250722">
                      <a:extLst>
                        <a:ext uri="{9D8B030D-6E8A-4147-A177-3AD203B41FA5}">
                          <a16:colId xmlns:a16="http://schemas.microsoft.com/office/drawing/2014/main" val="2277035522"/>
                        </a:ext>
                      </a:extLst>
                    </a:gridCol>
                    <a:gridCol w="2017889">
                      <a:extLst>
                        <a:ext uri="{9D8B030D-6E8A-4147-A177-3AD203B41FA5}">
                          <a16:colId xmlns:a16="http://schemas.microsoft.com/office/drawing/2014/main" val="1367862213"/>
                        </a:ext>
                      </a:extLst>
                    </a:gridCol>
                    <a:gridCol w="2132189">
                      <a:extLst>
                        <a:ext uri="{9D8B030D-6E8A-4147-A177-3AD203B41FA5}">
                          <a16:colId xmlns:a16="http://schemas.microsoft.com/office/drawing/2014/main" val="3369449664"/>
                        </a:ext>
                      </a:extLst>
                    </a:gridCol>
                    <a:gridCol w="1981200">
                      <a:extLst>
                        <a:ext uri="{9D8B030D-6E8A-4147-A177-3AD203B41FA5}">
                          <a16:colId xmlns:a16="http://schemas.microsoft.com/office/drawing/2014/main" val="2427959196"/>
                        </a:ext>
                      </a:extLst>
                    </a:gridCol>
                  </a:tblGrid>
                  <a:tr h="370840">
                    <a:tc gridSpan="2">
                      <a:txBody>
                        <a:bodyPr/>
                        <a:lstStyle/>
                        <a:p>
                          <a:pPr algn="ctr"/>
                          <a:r>
                            <a:rPr lang="en-US" b="1" dirty="0"/>
                            <a:t>Rent = $1989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Rent = $5229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463200967"/>
                      </a:ext>
                    </a:extLst>
                  </a:tr>
                  <a:tr h="370840">
                    <a:tc>
                      <a:txBody>
                        <a:bodyPr/>
                        <a:lstStyle/>
                        <a:p>
                          <a:r>
                            <a:rPr lang="en-US" dirty="0"/>
                            <a:t>Distance from Mean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m:t>=</m:t>
                              </m:r>
                              <m:r>
                                <a:rPr lang="en-US" smtClean="0"/>
                                <m:t>𝑥</m:t>
                              </m:r>
                              <m:r>
                                <a:rPr lang="en-US" smtClean="0"/>
                                <m:t>−</m:t>
                              </m:r>
                              <m:r>
                                <m:rPr>
                                  <m:nor/>
                                </m:rPr>
                                <a:rPr lang="en-US" sz="1800" i="1" kern="1200" smtClean="0">
                                  <a:solidFill>
                                    <a:schemeClr val="tx1"/>
                                  </a:solidFill>
                                  <a:effectLst/>
                                  <a:latin typeface="+mn-lt"/>
                                  <a:ea typeface="+mn-ea"/>
                                  <a:cs typeface="+mn-cs"/>
                                </a:rPr>
                                <m:t>μ</m:t>
                              </m:r>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Distance from Mean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m:t>=</m:t>
                              </m:r>
                              <m:r>
                                <a:rPr lang="en-US" smtClean="0"/>
                                <m:t>𝑥</m:t>
                              </m:r>
                              <m:r>
                                <a:rPr lang="en-US" smtClean="0"/>
                                <m:t>−</m:t>
                              </m:r>
                              <m:r>
                                <m:rPr>
                                  <m:nor/>
                                </m:rPr>
                                <a:rPr lang="en-US" sz="1800" i="1" kern="1200" smtClean="0">
                                  <a:solidFill>
                                    <a:schemeClr val="tx1"/>
                                  </a:solidFill>
                                  <a:effectLst/>
                                  <a:latin typeface="+mn-lt"/>
                                  <a:ea typeface="+mn-ea"/>
                                  <a:cs typeface="+mn-cs"/>
                                </a:rPr>
                                <m:t>μ</m:t>
                              </m:r>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18195460"/>
                      </a:ext>
                    </a:extLst>
                  </a:tr>
                  <a:tr h="37084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Para xmlns:m="http://schemas.openxmlformats.org/officeDocument/2006/math">
                              <m:oMathParaPr>
                                <m:jc m:val="centerGroup"/>
                              </m:oMathParaPr>
                              <m:oMath xmlns:m="http://schemas.openxmlformats.org/officeDocument/2006/math">
                                <m:r>
                                  <a:rPr lang="en-US" smtClean="0"/>
                                  <m:t>=</m:t>
                                </m:r>
                                <m:r>
                                  <a:rPr lang="en-US" b="0" i="0" smtClean="0">
                                    <a:latin typeface="Cambria Math" panose="02040503050406030204" pitchFamily="18" charset="0"/>
                                  </a:rPr>
                                  <m:t>$1989−$3609</m:t>
                                </m:r>
                              </m:oMath>
                            </m:oMathPara>
                          </a14:m>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m:t>=</m:t>
                              </m:r>
                              <m:r>
                                <a:rPr lang="en-US" b="0" i="0" smtClean="0">
                                  <a:latin typeface="Cambria Math" panose="02040503050406030204" pitchFamily="18" charset="0"/>
                                </a:rPr>
                                <m:t>$5229</m:t>
                              </m:r>
                              <m:r>
                                <a:rPr lang="en-US" smtClean="0"/>
                                <m:t>−</m:t>
                              </m:r>
                              <m:r>
                                <a:rPr lang="en-US" b="0" i="0" smtClean="0">
                                  <a:latin typeface="Cambria Math" panose="02040503050406030204" pitchFamily="18" charset="0"/>
                                </a:rPr>
                                <m:t>$</m:t>
                              </m:r>
                              <m:r>
                                <a:rPr lang="en-US" smtClean="0"/>
                                <m:t>3</m:t>
                              </m:r>
                              <m:r>
                                <a:rPr lang="en-US" b="0" i="0" smtClean="0">
                                  <a:latin typeface="Cambria Math" panose="02040503050406030204" pitchFamily="18" charset="0"/>
                                </a:rPr>
                                <m:t>6</m:t>
                              </m:r>
                              <m:r>
                                <a:rPr lang="en-US" smtClean="0"/>
                                <m:t>0</m:t>
                              </m:r>
                              <m:r>
                                <a:rPr lang="en-US" b="0" i="0" smtClean="0">
                                  <a:latin typeface="Cambria Math" panose="02040503050406030204" pitchFamily="18" charset="0"/>
                                </a:rPr>
                                <m:t>9</m:t>
                              </m:r>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7965551"/>
                      </a:ext>
                    </a:extLst>
                  </a:tr>
                  <a:tr h="37084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m:t>=−</m:t>
                              </m:r>
                              <m:r>
                                <a:rPr lang="en-US" b="0" i="0" smtClean="0">
                                  <a:latin typeface="Cambria Math" panose="02040503050406030204" pitchFamily="18" charset="0"/>
                                </a:rPr>
                                <m:t>$</m:t>
                              </m:r>
                              <m:r>
                                <a:rPr lang="en-US" smtClean="0"/>
                                <m:t>1</m:t>
                              </m:r>
                              <m:r>
                                <a:rPr lang="en-US" b="0" i="0" smtClean="0">
                                  <a:latin typeface="Cambria Math" panose="02040503050406030204" pitchFamily="18" charset="0"/>
                                </a:rPr>
                                <m:t>62</m:t>
                              </m:r>
                              <m:r>
                                <a:rPr lang="en-US" smtClean="0"/>
                                <m:t>0</m:t>
                              </m:r>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m:t>=</m:t>
                              </m:r>
                              <m:r>
                                <a:rPr lang="en-US" b="0" i="0" smtClean="0">
                                  <a:latin typeface="Cambria Math" panose="02040503050406030204" pitchFamily="18" charset="0"/>
                                </a:rPr>
                                <m:t>$</m:t>
                              </m:r>
                              <m:r>
                                <a:rPr lang="en-US" smtClean="0">
                                  <a:latin typeface="Cambria Math" panose="02040503050406030204" pitchFamily="18" charset="0"/>
                                </a:rPr>
                                <m:t>1</m:t>
                              </m:r>
                              <m:r>
                                <a:rPr lang="en-US" b="0" i="0" smtClean="0">
                                  <a:latin typeface="Cambria Math" panose="02040503050406030204" pitchFamily="18" charset="0"/>
                                </a:rPr>
                                <m:t>62</m:t>
                              </m:r>
                              <m:r>
                                <a:rPr lang="en-US" smtClean="0">
                                  <a:latin typeface="Cambria Math" panose="02040503050406030204" pitchFamily="18" charset="0"/>
                                </a:rPr>
                                <m:t>0</m:t>
                              </m:r>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24050216"/>
                      </a:ext>
                    </a:extLst>
                  </a:tr>
                  <a:tr h="370840">
                    <a:tc>
                      <a:txBody>
                        <a:bodyPr/>
                        <a:lstStyle/>
                        <a:p>
                          <a:r>
                            <a:rPr lang="en-US" dirty="0"/>
                            <a:t>Dev. From Mean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m:t>=</m:t>
                              </m:r>
                              <m:f>
                                <m:fPr>
                                  <m:ctrlPr>
                                    <a:rPr lang="en-US" smtClean="0"/>
                                  </m:ctrlPr>
                                </m:fPr>
                                <m:num>
                                  <m:r>
                                    <m:rPr>
                                      <m:sty m:val="p"/>
                                    </m:rPr>
                                    <a:rPr lang="en-US" smtClean="0"/>
                                    <m:t>Distance</m:t>
                                  </m:r>
                                </m:num>
                                <m:den>
                                  <m:r>
                                    <m:rPr>
                                      <m:sty m:val="p"/>
                                    </m:rPr>
                                    <a:rPr lang="en-US" smtClean="0"/>
                                    <m:t>Standard</m:t>
                                  </m:r>
                                  <m:r>
                                    <a:rPr lang="en-US" smtClean="0"/>
                                    <m:t> </m:t>
                                  </m:r>
                                  <m:r>
                                    <m:rPr>
                                      <m:sty m:val="p"/>
                                    </m:rPr>
                                    <a:rPr lang="en-US" smtClean="0"/>
                                    <m:t>Deviation</m:t>
                                  </m:r>
                                </m:den>
                              </m:f>
                            </m:oMath>
                          </a14:m>
                          <a:r>
                            <a:rPr lang="en-US" dirty="0"/>
                            <a:t> </a:t>
                          </a:r>
                          <a:endParaRPr lang="en-US"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Dev. From Mean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m:t>=</m:t>
                              </m:r>
                              <m:f>
                                <m:fPr>
                                  <m:ctrlPr>
                                    <a:rPr lang="en-US" smtClean="0"/>
                                  </m:ctrlPr>
                                </m:fPr>
                                <m:num>
                                  <m:r>
                                    <m:rPr>
                                      <m:sty m:val="p"/>
                                    </m:rPr>
                                    <a:rPr lang="en-US" smtClean="0"/>
                                    <m:t>Distance</m:t>
                                  </m:r>
                                </m:num>
                                <m:den>
                                  <m:r>
                                    <m:rPr>
                                      <m:sty m:val="p"/>
                                    </m:rPr>
                                    <a:rPr lang="en-US" smtClean="0"/>
                                    <m:t>Standard</m:t>
                                  </m:r>
                                  <m:r>
                                    <a:rPr lang="en-US" smtClean="0"/>
                                    <m:t> </m:t>
                                  </m:r>
                                  <m:r>
                                    <m:rPr>
                                      <m:sty m:val="p"/>
                                    </m:rPr>
                                    <a:rPr lang="en-US" smtClean="0"/>
                                    <m:t>Deviation</m:t>
                                  </m:r>
                                </m:den>
                              </m:f>
                            </m:oMath>
                          </a14:m>
                          <a:r>
                            <a:rPr lang="en-US" dirty="0"/>
                            <a:t> </a:t>
                          </a:r>
                          <a:endParaRPr lang="en-US"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72368759"/>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m:t>=</m:t>
                              </m:r>
                              <m:f>
                                <m:fPr>
                                  <m:ctrlPr>
                                    <a:rPr lang="en-US" smtClean="0"/>
                                  </m:ctrlPr>
                                </m:fPr>
                                <m:num>
                                  <m:r>
                                    <a:rPr lang="en-US" smtClean="0">
                                      <a:latin typeface="Cambria Math" panose="02040503050406030204" pitchFamily="18" charset="0"/>
                                    </a:rPr>
                                    <m:t>−</m:t>
                                  </m:r>
                                  <m:r>
                                    <a:rPr lang="en-US" b="0" i="0" smtClean="0">
                                      <a:latin typeface="Cambria Math" panose="02040503050406030204" pitchFamily="18" charset="0"/>
                                    </a:rPr>
                                    <m:t>$</m:t>
                                  </m:r>
                                  <m:r>
                                    <a:rPr lang="en-US" smtClean="0">
                                      <a:latin typeface="Cambria Math" panose="02040503050406030204" pitchFamily="18" charset="0"/>
                                    </a:rPr>
                                    <m:t>1</m:t>
                                  </m:r>
                                  <m:r>
                                    <a:rPr lang="en-US" b="0" i="0" smtClean="0">
                                      <a:latin typeface="Cambria Math" panose="02040503050406030204" pitchFamily="18" charset="0"/>
                                    </a:rPr>
                                    <m:t>62</m:t>
                                  </m:r>
                                  <m:r>
                                    <a:rPr lang="en-US" smtClean="0">
                                      <a:latin typeface="Cambria Math" panose="02040503050406030204" pitchFamily="18" charset="0"/>
                                    </a:rPr>
                                    <m:t>0</m:t>
                                  </m:r>
                                </m:num>
                                <m:den>
                                  <m:r>
                                    <a:rPr lang="en-US" b="0" i="0" smtClean="0">
                                      <a:latin typeface="Cambria Math" panose="02040503050406030204" pitchFamily="18" charset="0"/>
                                    </a:rPr>
                                    <m:t>$</m:t>
                                  </m:r>
                                  <m:r>
                                    <a:rPr lang="en-US" smtClean="0"/>
                                    <m:t>5</m:t>
                                  </m:r>
                                  <m:r>
                                    <a:rPr lang="en-US" b="0" i="0" smtClean="0">
                                      <a:latin typeface="Cambria Math" panose="02040503050406030204" pitchFamily="18" charset="0"/>
                                    </a:rPr>
                                    <m:t>4</m:t>
                                  </m:r>
                                  <m:r>
                                    <a:rPr lang="en-US" smtClean="0"/>
                                    <m:t>0</m:t>
                                  </m:r>
                                </m:den>
                              </m:f>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14:m>
                            <m:oMath xmlns:m="http://schemas.openxmlformats.org/officeDocument/2006/math">
                              <m:r>
                                <a:rPr lang="en-US" smtClean="0"/>
                                <m:t>=</m:t>
                              </m:r>
                              <m:f>
                                <m:fPr>
                                  <m:ctrlPr>
                                    <a:rPr lang="en-US" i="1" smtClean="0">
                                      <a:latin typeface="Cambria Math" panose="02040503050406030204" pitchFamily="18" charset="0"/>
                                    </a:rPr>
                                  </m:ctrlPr>
                                </m:fPr>
                                <m:num>
                                  <m:r>
                                    <a:rPr lang="en-US" b="0" i="0" smtClean="0">
                                      <a:latin typeface="Cambria Math" panose="02040503050406030204" pitchFamily="18" charset="0"/>
                                    </a:rPr>
                                    <m:t>$</m:t>
                                  </m:r>
                                  <m:r>
                                    <a:rPr lang="en-US" smtClean="0">
                                      <a:latin typeface="Cambria Math" panose="02040503050406030204" pitchFamily="18" charset="0"/>
                                    </a:rPr>
                                    <m:t>1</m:t>
                                  </m:r>
                                  <m:r>
                                    <a:rPr lang="en-US" b="0" i="0" smtClean="0">
                                      <a:latin typeface="Cambria Math" panose="02040503050406030204" pitchFamily="18" charset="0"/>
                                    </a:rPr>
                                    <m:t>62</m:t>
                                  </m:r>
                                  <m:r>
                                    <a:rPr lang="en-US" smtClean="0">
                                      <a:latin typeface="Cambria Math" panose="02040503050406030204" pitchFamily="18" charset="0"/>
                                    </a:rPr>
                                    <m:t>0</m:t>
                                  </m:r>
                                </m:num>
                                <m:den>
                                  <m:r>
                                    <a:rPr lang="en-US" b="0" i="0" smtClean="0">
                                      <a:latin typeface="Cambria Math" panose="02040503050406030204" pitchFamily="18" charset="0"/>
                                    </a:rPr>
                                    <m:t>$</m:t>
                                  </m:r>
                                  <m:r>
                                    <a:rPr lang="en-US" smtClean="0">
                                      <a:latin typeface="Cambria Math" panose="02040503050406030204" pitchFamily="18" charset="0"/>
                                    </a:rPr>
                                    <m:t>5</m:t>
                                  </m:r>
                                  <m:r>
                                    <a:rPr lang="en-US" b="0" i="0" smtClean="0">
                                      <a:latin typeface="Cambria Math" panose="02040503050406030204" pitchFamily="18" charset="0"/>
                                    </a:rPr>
                                    <m:t>4</m:t>
                                  </m:r>
                                  <m:r>
                                    <a:rPr lang="en-US" smtClean="0">
                                      <a:latin typeface="Cambria Math" panose="02040503050406030204" pitchFamily="18" charset="0"/>
                                    </a:rPr>
                                    <m:t>0</m:t>
                                  </m:r>
                                </m:den>
                              </m:f>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68881740"/>
                      </a:ext>
                    </a:extLst>
                  </a:tr>
                  <a:tr h="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mtClean="0"/>
                                <m:t>=−</m:t>
                              </m:r>
                              <m:r>
                                <a:rPr lang="en-US" b="0" i="0" smtClean="0">
                                  <a:latin typeface="Cambria Math" panose="02040503050406030204" pitchFamily="18" charset="0"/>
                                </a:rPr>
                                <m:t>3</m:t>
                              </m:r>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mtClean="0"/>
                                <m:t>=</m:t>
                              </m:r>
                              <m:r>
                                <a:rPr lang="en-US" b="0" i="0" smtClean="0">
                                  <a:latin typeface="Cambria Math" panose="02040503050406030204" pitchFamily="18" charset="0"/>
                                </a:rPr>
                                <m:t>3</m:t>
                              </m:r>
                            </m:oMath>
                          </a14:m>
                          <a:r>
                            <a:rPr lang="en-US"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7977233"/>
                      </a:ext>
                    </a:extLst>
                  </a:tr>
                </a:tbl>
              </a:graphicData>
            </a:graphic>
          </p:graphicFrame>
        </mc:Choice>
        <mc:Fallback>
          <p:graphicFrame>
            <p:nvGraphicFramePr>
              <p:cNvPr id="4" name="Table 6">
                <a:extLst>
                  <a:ext uri="{FF2B5EF4-FFF2-40B4-BE49-F238E27FC236}">
                    <a16:creationId xmlns:a16="http://schemas.microsoft.com/office/drawing/2014/main" id="{0B938369-A1C7-47D2-8E38-3904423D7661}"/>
                  </a:ext>
                </a:extLst>
              </p:cNvPr>
              <p:cNvGraphicFramePr>
                <a:graphicFrameLocks noGrp="1"/>
              </p:cNvGraphicFramePr>
              <p:nvPr>
                <p:extLst>
                  <p:ext uri="{D42A27DB-BD31-4B8C-83A1-F6EECF244321}">
                    <p14:modId xmlns:p14="http://schemas.microsoft.com/office/powerpoint/2010/main" val="518380643"/>
                  </p:ext>
                </p:extLst>
              </p:nvPr>
            </p:nvGraphicFramePr>
            <p:xfrm>
              <a:off x="457200" y="1397000"/>
              <a:ext cx="8382000" cy="2846642"/>
            </p:xfrm>
            <a:graphic>
              <a:graphicData uri="http://schemas.openxmlformats.org/drawingml/2006/table">
                <a:tbl>
                  <a:tblPr firstRow="1" bandRow="1">
                    <a:tableStyleId>{5940675A-B579-460E-94D1-54222C63F5DA}</a:tableStyleId>
                  </a:tblPr>
                  <a:tblGrid>
                    <a:gridCol w="2250722">
                      <a:extLst>
                        <a:ext uri="{9D8B030D-6E8A-4147-A177-3AD203B41FA5}">
                          <a16:colId xmlns:a16="http://schemas.microsoft.com/office/drawing/2014/main" val="2277035522"/>
                        </a:ext>
                      </a:extLst>
                    </a:gridCol>
                    <a:gridCol w="2017889">
                      <a:extLst>
                        <a:ext uri="{9D8B030D-6E8A-4147-A177-3AD203B41FA5}">
                          <a16:colId xmlns:a16="http://schemas.microsoft.com/office/drawing/2014/main" val="1367862213"/>
                        </a:ext>
                      </a:extLst>
                    </a:gridCol>
                    <a:gridCol w="2132189">
                      <a:extLst>
                        <a:ext uri="{9D8B030D-6E8A-4147-A177-3AD203B41FA5}">
                          <a16:colId xmlns:a16="http://schemas.microsoft.com/office/drawing/2014/main" val="3369449664"/>
                        </a:ext>
                      </a:extLst>
                    </a:gridCol>
                    <a:gridCol w="1981200">
                      <a:extLst>
                        <a:ext uri="{9D8B030D-6E8A-4147-A177-3AD203B41FA5}">
                          <a16:colId xmlns:a16="http://schemas.microsoft.com/office/drawing/2014/main" val="2427959196"/>
                        </a:ext>
                      </a:extLst>
                    </a:gridCol>
                  </a:tblGrid>
                  <a:tr h="370840">
                    <a:tc gridSpan="2">
                      <a:txBody>
                        <a:bodyPr/>
                        <a:lstStyle/>
                        <a:p>
                          <a:pPr algn="ctr"/>
                          <a:r>
                            <a:rPr lang="en-US" b="1" dirty="0"/>
                            <a:t>Rent = $1989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Rent = $5229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463200967"/>
                      </a:ext>
                    </a:extLst>
                  </a:tr>
                  <a:tr h="370840">
                    <a:tc>
                      <a:txBody>
                        <a:bodyPr/>
                        <a:lstStyle/>
                        <a:p>
                          <a:r>
                            <a:rPr lang="en-US" dirty="0"/>
                            <a:t>Distance from Mean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11480" t="-108197" r="-203927" b="-567213"/>
                          </a:stretch>
                        </a:blipFill>
                      </a:tcPr>
                    </a:tc>
                    <a:tc>
                      <a:txBody>
                        <a:bodyPr/>
                        <a:lstStyle/>
                        <a:p>
                          <a:r>
                            <a:rPr lang="en-US" dirty="0"/>
                            <a:t>Distance from Mean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323077" t="-108197" b="-567213"/>
                          </a:stretch>
                        </a:blipFill>
                      </a:tcPr>
                    </a:tc>
                    <a:extLst>
                      <a:ext uri="{0D108BD9-81ED-4DB2-BD59-A6C34878D82A}">
                        <a16:rowId xmlns:a16="http://schemas.microsoft.com/office/drawing/2014/main" val="3418195460"/>
                      </a:ext>
                    </a:extLst>
                  </a:tr>
                  <a:tr h="37084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11480" t="-208197" r="-203927" b="-467213"/>
                          </a:stretch>
                        </a:blip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323077" t="-208197" b="-467213"/>
                          </a:stretch>
                        </a:blipFill>
                      </a:tcPr>
                    </a:tc>
                    <a:extLst>
                      <a:ext uri="{0D108BD9-81ED-4DB2-BD59-A6C34878D82A}">
                        <a16:rowId xmlns:a16="http://schemas.microsoft.com/office/drawing/2014/main" val="137965551"/>
                      </a:ext>
                    </a:extLst>
                  </a:tr>
                  <a:tr h="37084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11480" t="-308197" r="-203927" b="-367213"/>
                          </a:stretch>
                        </a:blip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323077" t="-308197" b="-367213"/>
                          </a:stretch>
                        </a:blipFill>
                      </a:tcPr>
                    </a:tc>
                    <a:extLst>
                      <a:ext uri="{0D108BD9-81ED-4DB2-BD59-A6C34878D82A}">
                        <a16:rowId xmlns:a16="http://schemas.microsoft.com/office/drawing/2014/main" val="3824050216"/>
                      </a:ext>
                    </a:extLst>
                  </a:tr>
                  <a:tr h="486410">
                    <a:tc>
                      <a:txBody>
                        <a:bodyPr/>
                        <a:lstStyle/>
                        <a:p>
                          <a:r>
                            <a:rPr lang="en-US" dirty="0"/>
                            <a:t>Dev. From Mean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11480" t="-311250" r="-203927" b="-180000"/>
                          </a:stretch>
                        </a:blipFill>
                      </a:tcPr>
                    </a:tc>
                    <a:tc>
                      <a:txBody>
                        <a:bodyPr/>
                        <a:lstStyle/>
                        <a:p>
                          <a:r>
                            <a:rPr lang="en-US" dirty="0"/>
                            <a:t>Dev. From Mean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323077" t="-311250" b="-180000"/>
                          </a:stretch>
                        </a:blipFill>
                      </a:tcPr>
                    </a:tc>
                    <a:extLst>
                      <a:ext uri="{0D108BD9-81ED-4DB2-BD59-A6C34878D82A}">
                        <a16:rowId xmlns:a16="http://schemas.microsoft.com/office/drawing/2014/main" val="3272368759"/>
                      </a:ext>
                    </a:extLst>
                  </a:tr>
                  <a:tr h="511112">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11480" t="-391667" r="-203927" b="-71429"/>
                          </a:stretch>
                        </a:blip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323077" t="-391667" b="-71429"/>
                          </a:stretch>
                        </a:blipFill>
                      </a:tcPr>
                    </a:tc>
                    <a:extLst>
                      <a:ext uri="{0D108BD9-81ED-4DB2-BD59-A6C34878D82A}">
                        <a16:rowId xmlns:a16="http://schemas.microsoft.com/office/drawing/2014/main" val="768881740"/>
                      </a:ext>
                    </a:extLst>
                  </a:tr>
                  <a:tr h="36576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11480" t="-688333" r="-203927"/>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323077" t="-688333"/>
                          </a:stretch>
                        </a:blipFill>
                      </a:tcPr>
                    </a:tc>
                    <a:extLst>
                      <a:ext uri="{0D108BD9-81ED-4DB2-BD59-A6C34878D82A}">
                        <a16:rowId xmlns:a16="http://schemas.microsoft.com/office/drawing/2014/main" val="367977233"/>
                      </a:ext>
                    </a:extLst>
                  </a:tr>
                </a:tbl>
              </a:graphicData>
            </a:graphic>
          </p:graphicFrame>
        </mc:Fallback>
      </mc:AlternateContent>
    </p:spTree>
    <p:extLst>
      <p:ext uri="{BB962C8B-B14F-4D97-AF65-F5344CB8AC3E}">
        <p14:creationId xmlns:p14="http://schemas.microsoft.com/office/powerpoint/2010/main" val="679339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3.2.7: Applying Chebyshev's Theorem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Thus these rent prices lie three standard deviations above and below the mean. Chebyshev's Theorem can then be applied for </a:t>
                </a:r>
                <a14:m>
                  <m:oMath xmlns:m="http://schemas.openxmlformats.org/officeDocument/2006/math">
                    <m:r>
                      <a:rPr>
                        <a:latin typeface="Cambria Math" panose="02040503050406030204" pitchFamily="18" charset="0"/>
                      </a:rPr>
                      <m:t>𝐾</m:t>
                    </m:r>
                    <m:r>
                      <a:rPr>
                        <a:latin typeface="Cambria Math" panose="02040503050406030204" pitchFamily="18" charset="0"/>
                      </a:rPr>
                      <m:t>=3</m:t>
                    </m:r>
                  </m:oMath>
                </a14:m>
                <a:r>
                  <a:rPr sz="2800" dirty="0"/>
                  <a:t>. Using the calculation previously shown in the box with the theorem, we can say that at least </a:t>
                </a:r>
                <a14:m>
                  <m:oMath xmlns:m="http://schemas.openxmlformats.org/officeDocument/2006/math">
                    <m:r>
                      <a:rPr>
                        <a:latin typeface="Cambria Math" panose="02040503050406030204" pitchFamily="18" charset="0"/>
                      </a:rPr>
                      <m:t>88.9%</m:t>
                    </m:r>
                  </m:oMath>
                </a14:m>
                <a:r>
                  <a:rPr sz="2800" dirty="0"/>
                  <a:t> of the rent prices lie within this range.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1"/>
                </a:stretch>
              </a:blipFill>
            </p:spPr>
            <p:txBody>
              <a:bodyPr/>
              <a:lstStyle/>
              <a:p>
                <a:r>
                  <a:rPr lang="en-US">
                    <a:noFill/>
                  </a:rPr>
                  <a:t> </a:t>
                </a:r>
              </a:p>
            </p:txBody>
          </p:sp>
        </mc:Fallback>
      </mc:AlternateContent>
    </p:spTree>
    <p:extLst>
      <p:ext uri="{BB962C8B-B14F-4D97-AF65-F5344CB8AC3E}">
        <p14:creationId xmlns:p14="http://schemas.microsoft.com/office/powerpoint/2010/main" val="632051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3.2.8: Standard Deviation of Grouped Data</a:t>
            </a:r>
          </a:p>
        </p:txBody>
      </p:sp>
      <p:sp>
        <p:nvSpPr>
          <p:cNvPr id="3" name="Text Placeholder 2"/>
          <p:cNvSpPr>
            <a:spLocks noGrp="1"/>
          </p:cNvSpPr>
          <p:nvPr>
            <p:ph type="body" sz="quarter" idx="10"/>
          </p:nvPr>
        </p:nvSpPr>
        <p:spPr/>
        <p:txBody>
          <a:bodyPr>
            <a:normAutofit/>
          </a:bodyPr>
          <a:lstStyle/>
          <a:p>
            <a:r>
              <a:rPr sz="2800"/>
              <a:t>Calculate the standard deviation for the frequency distribution of final grades in the table below.</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680C0BC-F138-40D4-B1A2-001AD3FA3283}"/>
                  </a:ext>
                </a:extLst>
              </p:cNvPr>
              <p:cNvGraphicFramePr>
                <a:graphicFrameLocks/>
              </p:cNvGraphicFramePr>
              <p:nvPr>
                <p:extLst>
                  <p:ext uri="{D42A27DB-BD31-4B8C-83A1-F6EECF244321}">
                    <p14:modId xmlns:p14="http://schemas.microsoft.com/office/powerpoint/2010/main" val="4071962094"/>
                  </p:ext>
                </p:extLst>
              </p:nvPr>
            </p:nvGraphicFramePr>
            <p:xfrm>
              <a:off x="457200" y="2131060"/>
              <a:ext cx="8229600" cy="2595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Final Grades</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Grade</a:t>
                          </a:r>
                        </a:p>
                      </a:txBody>
                      <a:tcPr/>
                    </a:tc>
                    <a:tc>
                      <a:txBody>
                        <a:bodyPr/>
                        <a:lstStyle/>
                        <a:p>
                          <a:pPr algn="ctr">
                            <a:defRPr sz="1800" b="1"/>
                          </a:pPr>
                          <a:r>
                            <a:rPr sz="1800"/>
                            <a:t>Frequency (</a:t>
                          </a:r>
                          <a14:m>
                            <m:oMath xmlns:m="http://schemas.openxmlformats.org/officeDocument/2006/math">
                              <m:sSub>
                                <m:sSubPr>
                                  <m:ctrlPr>
                                    <a:rPr sz="1800" i="1">
                                      <a:latin typeface="Cambria Math" panose="02040503050406030204" pitchFamily="18" charset="0"/>
                                    </a:rPr>
                                  </m:ctrlPr>
                                </m:sSubPr>
                                <m:e>
                                  <m:r>
                                    <a:rPr sz="1800">
                                      <a:latin typeface="Cambria Math"/>
                                    </a:rPr>
                                    <m:t>𝑓</m:t>
                                  </m:r>
                                </m:e>
                                <m:sub>
                                  <m:r>
                                    <a:rPr sz="1800">
                                      <a:latin typeface="Cambria Math"/>
                                    </a:rPr>
                                    <m:t>𝑖</m:t>
                                  </m:r>
                                </m:sub>
                              </m:sSub>
                            </m:oMath>
                          </a14:m>
                          <a:r>
                            <a:rPr sz="1800"/>
                            <a:t>)</a:t>
                          </a:r>
                        </a:p>
                      </a:txBody>
                      <a:tcPr/>
                    </a:tc>
                    <a:extLst>
                      <a:ext uri="{0D108BD9-81ED-4DB2-BD59-A6C34878D82A}">
                        <a16:rowId xmlns:a16="http://schemas.microsoft.com/office/drawing/2014/main" val="10001"/>
                      </a:ext>
                    </a:extLst>
                  </a:tr>
                  <a:tr h="370840">
                    <a:tc>
                      <a:txBody>
                        <a:bodyPr/>
                        <a:lstStyle/>
                        <a:p>
                          <a:pPr algn="ctr">
                            <a:defRPr sz="1800"/>
                          </a:pPr>
                          <a:r>
                            <a:t>92–100</a:t>
                          </a:r>
                        </a:p>
                      </a:txBody>
                      <a:tcPr/>
                    </a:tc>
                    <a:tc>
                      <a:txBody>
                        <a:bodyPr/>
                        <a:lstStyle/>
                        <a:p>
                          <a:pPr algn="ctr"/>
                          <a:r>
                            <a:rPr sz="1800">
                              <a:latin typeface="Cambria Math"/>
                            </a:rPr>
                            <a:t>4</a:t>
                          </a:r>
                        </a:p>
                      </a:txBody>
                      <a:tcPr/>
                    </a:tc>
                    <a:extLst>
                      <a:ext uri="{0D108BD9-81ED-4DB2-BD59-A6C34878D82A}">
                        <a16:rowId xmlns:a16="http://schemas.microsoft.com/office/drawing/2014/main" val="10002"/>
                      </a:ext>
                    </a:extLst>
                  </a:tr>
                  <a:tr h="370840">
                    <a:tc>
                      <a:txBody>
                        <a:bodyPr/>
                        <a:lstStyle/>
                        <a:p>
                          <a:pPr algn="ctr">
                            <a:defRPr sz="1800"/>
                          </a:pPr>
                          <a:r>
                            <a:t>83–91</a:t>
                          </a:r>
                        </a:p>
                      </a:txBody>
                      <a:tcPr/>
                    </a:tc>
                    <a:tc>
                      <a:txBody>
                        <a:bodyPr/>
                        <a:lstStyle/>
                        <a:p>
                          <a:pPr algn="ctr"/>
                          <a:r>
                            <a:rPr sz="1800">
                              <a:latin typeface="Cambria Math"/>
                            </a:rPr>
                            <a:t>12</a:t>
                          </a:r>
                        </a:p>
                      </a:txBody>
                      <a:tcPr/>
                    </a:tc>
                    <a:extLst>
                      <a:ext uri="{0D108BD9-81ED-4DB2-BD59-A6C34878D82A}">
                        <a16:rowId xmlns:a16="http://schemas.microsoft.com/office/drawing/2014/main" val="10003"/>
                      </a:ext>
                    </a:extLst>
                  </a:tr>
                  <a:tr h="370840">
                    <a:tc>
                      <a:txBody>
                        <a:bodyPr/>
                        <a:lstStyle/>
                        <a:p>
                          <a:pPr algn="ctr">
                            <a:defRPr sz="1800"/>
                          </a:pPr>
                          <a:r>
                            <a:t>74–82</a:t>
                          </a:r>
                        </a:p>
                      </a:txBody>
                      <a:tcPr/>
                    </a:tc>
                    <a:tc>
                      <a:txBody>
                        <a:bodyPr/>
                        <a:lstStyle/>
                        <a:p>
                          <a:pPr algn="ctr"/>
                          <a:r>
                            <a:rPr sz="1800">
                              <a:latin typeface="Cambria Math"/>
                            </a:rPr>
                            <a:t>15</a:t>
                          </a:r>
                        </a:p>
                      </a:txBody>
                      <a:tcPr/>
                    </a:tc>
                    <a:extLst>
                      <a:ext uri="{0D108BD9-81ED-4DB2-BD59-A6C34878D82A}">
                        <a16:rowId xmlns:a16="http://schemas.microsoft.com/office/drawing/2014/main" val="10004"/>
                      </a:ext>
                    </a:extLst>
                  </a:tr>
                  <a:tr h="370840">
                    <a:tc>
                      <a:txBody>
                        <a:bodyPr/>
                        <a:lstStyle/>
                        <a:p>
                          <a:pPr algn="ctr">
                            <a:defRPr sz="1800"/>
                          </a:pPr>
                          <a:r>
                            <a:t>65–73</a:t>
                          </a:r>
                        </a:p>
                      </a:txBody>
                      <a:tcPr/>
                    </a:tc>
                    <a:tc>
                      <a:txBody>
                        <a:bodyPr/>
                        <a:lstStyle/>
                        <a:p>
                          <a:pPr algn="ctr"/>
                          <a:r>
                            <a:rPr sz="1800">
                              <a:latin typeface="Cambria Math"/>
                            </a:rPr>
                            <a:t>8</a:t>
                          </a:r>
                        </a:p>
                      </a:txBody>
                      <a:tcPr/>
                    </a:tc>
                    <a:extLst>
                      <a:ext uri="{0D108BD9-81ED-4DB2-BD59-A6C34878D82A}">
                        <a16:rowId xmlns:a16="http://schemas.microsoft.com/office/drawing/2014/main" val="10005"/>
                      </a:ext>
                    </a:extLst>
                  </a:tr>
                  <a:tr h="370840">
                    <a:tc>
                      <a:txBody>
                        <a:bodyPr/>
                        <a:lstStyle/>
                        <a:p>
                          <a:pPr algn="ctr">
                            <a:defRPr sz="1800"/>
                          </a:pPr>
                          <a:r>
                            <a:t>56–64</a:t>
                          </a:r>
                        </a:p>
                      </a:txBody>
                      <a:tcPr/>
                    </a:tc>
                    <a:tc>
                      <a:txBody>
                        <a:bodyPr/>
                        <a:lstStyle/>
                        <a:p>
                          <a:pPr algn="ctr"/>
                          <a:r>
                            <a:rPr sz="1800" dirty="0">
                              <a:latin typeface="Cambria Math"/>
                            </a:rPr>
                            <a:t>2</a:t>
                          </a:r>
                        </a:p>
                      </a:txBody>
                      <a:tcPr/>
                    </a:tc>
                    <a:extLst>
                      <a:ext uri="{0D108BD9-81ED-4DB2-BD59-A6C34878D82A}">
                        <a16:rowId xmlns:a16="http://schemas.microsoft.com/office/drawing/2014/main" val="10006"/>
                      </a:ext>
                    </a:extLst>
                  </a:tr>
                </a:tbl>
              </a:graphicData>
            </a:graphic>
          </p:graphicFrame>
        </mc:Choice>
        <mc:Fallback xmlns="">
          <p:graphicFrame>
            <p:nvGraphicFramePr>
              <p:cNvPr id="4" name="Table Placeholder 2">
                <a:extLst>
                  <a:ext uri="{FF2B5EF4-FFF2-40B4-BE49-F238E27FC236}">
                    <a16:creationId xmlns:a16="http://schemas.microsoft.com/office/drawing/2014/main" xmlns="" id="{D680C0BC-F138-40D4-B1A2-001AD3FA3283}"/>
                  </a:ext>
                </a:extLst>
              </p:cNvPr>
              <p:cNvGraphicFramePr>
                <a:graphicFrameLocks/>
              </p:cNvGraphicFramePr>
              <p:nvPr>
                <p:extLst>
                  <p:ext uri="{D42A27DB-BD31-4B8C-83A1-F6EECF244321}">
                    <p14:modId xmlns:p14="http://schemas.microsoft.com/office/powerpoint/2010/main" xmlns="" val="4071962094"/>
                  </p:ext>
                </p:extLst>
              </p:nvPr>
            </p:nvGraphicFramePr>
            <p:xfrm>
              <a:off x="457200" y="2131060"/>
              <a:ext cx="8229600" cy="2595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gridSpan="2">
                      <a:txBody>
                        <a:bodyPr/>
                        <a:lstStyle/>
                        <a:p>
                          <a:pPr algn="ctr">
                            <a:defRPr sz="1800" b="1"/>
                          </a:pPr>
                          <a:r>
                            <a:t>Final Grades</a:t>
                          </a:r>
                        </a:p>
                      </a:txBody>
                      <a:tcPr/>
                    </a:tc>
                    <a:tc hMerge="1">
                      <a:txBody>
                        <a:bodyPr/>
                        <a:lstStyle/>
                        <a:p>
                          <a:endParaRPr/>
                        </a:p>
                      </a:txBody>
                      <a:tcPr/>
                    </a:tc>
                    <a:extLst>
                      <a:ext uri="{0D108BD9-81ED-4DB2-BD59-A6C34878D82A}">
                        <a16:rowId xmlns:a16="http://schemas.microsoft.com/office/drawing/2014/main" xmlns="" val="10000"/>
                      </a:ext>
                    </a:extLst>
                  </a:tr>
                  <a:tr h="370840">
                    <a:tc>
                      <a:txBody>
                        <a:bodyPr/>
                        <a:lstStyle/>
                        <a:p>
                          <a:pPr algn="ctr">
                            <a:defRPr sz="1800" b="1"/>
                          </a:pPr>
                          <a:r>
                            <a:t>Grade</a:t>
                          </a:r>
                        </a:p>
                      </a:txBody>
                      <a:tcPr/>
                    </a:tc>
                    <a:tc>
                      <a:txBody>
                        <a:bodyPr/>
                        <a:lstStyle/>
                        <a:p>
                          <a:endParaRPr lang="en-US"/>
                        </a:p>
                      </a:txBody>
                      <a:tcPr>
                        <a:blipFill>
                          <a:blip r:embed="rId2"/>
                          <a:stretch>
                            <a:fillRect l="-100296" t="-108197" r="-741" b="-524590"/>
                          </a:stretch>
                        </a:blipFill>
                      </a:tcPr>
                    </a:tc>
                    <a:extLst>
                      <a:ext uri="{0D108BD9-81ED-4DB2-BD59-A6C34878D82A}">
                        <a16:rowId xmlns:a16="http://schemas.microsoft.com/office/drawing/2014/main" xmlns="" val="10001"/>
                      </a:ext>
                    </a:extLst>
                  </a:tr>
                  <a:tr h="370840">
                    <a:tc>
                      <a:txBody>
                        <a:bodyPr/>
                        <a:lstStyle/>
                        <a:p>
                          <a:pPr algn="ctr">
                            <a:defRPr sz="1800"/>
                          </a:pPr>
                          <a:r>
                            <a:t>92–100</a:t>
                          </a:r>
                        </a:p>
                      </a:txBody>
                      <a:tcPr/>
                    </a:tc>
                    <a:tc>
                      <a:txBody>
                        <a:bodyPr/>
                        <a:lstStyle/>
                        <a:p>
                          <a:pPr algn="ctr"/>
                          <a:r>
                            <a:rPr sz="1800">
                              <a:latin typeface="Cambria Math"/>
                            </a:rPr>
                            <a:t>4</a:t>
                          </a:r>
                        </a:p>
                      </a:txBody>
                      <a:tcPr/>
                    </a:tc>
                    <a:extLst>
                      <a:ext uri="{0D108BD9-81ED-4DB2-BD59-A6C34878D82A}">
                        <a16:rowId xmlns:a16="http://schemas.microsoft.com/office/drawing/2014/main" xmlns="" val="10002"/>
                      </a:ext>
                    </a:extLst>
                  </a:tr>
                  <a:tr h="370840">
                    <a:tc>
                      <a:txBody>
                        <a:bodyPr/>
                        <a:lstStyle/>
                        <a:p>
                          <a:pPr algn="ctr">
                            <a:defRPr sz="1800"/>
                          </a:pPr>
                          <a:r>
                            <a:t>83–91</a:t>
                          </a:r>
                        </a:p>
                      </a:txBody>
                      <a:tcPr/>
                    </a:tc>
                    <a:tc>
                      <a:txBody>
                        <a:bodyPr/>
                        <a:lstStyle/>
                        <a:p>
                          <a:pPr algn="ctr"/>
                          <a:r>
                            <a:rPr sz="1800">
                              <a:latin typeface="Cambria Math"/>
                            </a:rPr>
                            <a:t>12</a:t>
                          </a:r>
                        </a:p>
                      </a:txBody>
                      <a:tcPr/>
                    </a:tc>
                    <a:extLst>
                      <a:ext uri="{0D108BD9-81ED-4DB2-BD59-A6C34878D82A}">
                        <a16:rowId xmlns:a16="http://schemas.microsoft.com/office/drawing/2014/main" xmlns="" val="10003"/>
                      </a:ext>
                    </a:extLst>
                  </a:tr>
                  <a:tr h="370840">
                    <a:tc>
                      <a:txBody>
                        <a:bodyPr/>
                        <a:lstStyle/>
                        <a:p>
                          <a:pPr algn="ctr">
                            <a:defRPr sz="1800"/>
                          </a:pPr>
                          <a:r>
                            <a:t>74–82</a:t>
                          </a:r>
                        </a:p>
                      </a:txBody>
                      <a:tcPr/>
                    </a:tc>
                    <a:tc>
                      <a:txBody>
                        <a:bodyPr/>
                        <a:lstStyle/>
                        <a:p>
                          <a:pPr algn="ctr"/>
                          <a:r>
                            <a:rPr sz="1800">
                              <a:latin typeface="Cambria Math"/>
                            </a:rPr>
                            <a:t>15</a:t>
                          </a:r>
                        </a:p>
                      </a:txBody>
                      <a:tcPr/>
                    </a:tc>
                    <a:extLst>
                      <a:ext uri="{0D108BD9-81ED-4DB2-BD59-A6C34878D82A}">
                        <a16:rowId xmlns:a16="http://schemas.microsoft.com/office/drawing/2014/main" xmlns="" val="10004"/>
                      </a:ext>
                    </a:extLst>
                  </a:tr>
                  <a:tr h="370840">
                    <a:tc>
                      <a:txBody>
                        <a:bodyPr/>
                        <a:lstStyle/>
                        <a:p>
                          <a:pPr algn="ctr">
                            <a:defRPr sz="1800"/>
                          </a:pPr>
                          <a:r>
                            <a:t>65–73</a:t>
                          </a:r>
                        </a:p>
                      </a:txBody>
                      <a:tcPr/>
                    </a:tc>
                    <a:tc>
                      <a:txBody>
                        <a:bodyPr/>
                        <a:lstStyle/>
                        <a:p>
                          <a:pPr algn="ctr"/>
                          <a:r>
                            <a:rPr sz="1800">
                              <a:latin typeface="Cambria Math"/>
                            </a:rPr>
                            <a:t>8</a:t>
                          </a:r>
                        </a:p>
                      </a:txBody>
                      <a:tcPr/>
                    </a:tc>
                    <a:extLst>
                      <a:ext uri="{0D108BD9-81ED-4DB2-BD59-A6C34878D82A}">
                        <a16:rowId xmlns:a16="http://schemas.microsoft.com/office/drawing/2014/main" xmlns="" val="10005"/>
                      </a:ext>
                    </a:extLst>
                  </a:tr>
                  <a:tr h="370840">
                    <a:tc>
                      <a:txBody>
                        <a:bodyPr/>
                        <a:lstStyle/>
                        <a:p>
                          <a:pPr algn="ctr">
                            <a:defRPr sz="1800"/>
                          </a:pPr>
                          <a:r>
                            <a:t>56–64</a:t>
                          </a:r>
                        </a:p>
                      </a:txBody>
                      <a:tcPr/>
                    </a:tc>
                    <a:tc>
                      <a:txBody>
                        <a:bodyPr/>
                        <a:lstStyle/>
                        <a:p>
                          <a:pPr algn="ctr"/>
                          <a:r>
                            <a:rPr sz="1800" dirty="0">
                              <a:latin typeface="Cambria Math"/>
                            </a:rPr>
                            <a:t>2</a:t>
                          </a:r>
                        </a:p>
                      </a:txBody>
                      <a:tcPr/>
                    </a:tc>
                    <a:extLst>
                      <a:ext uri="{0D108BD9-81ED-4DB2-BD59-A6C34878D82A}">
                        <a16:rowId xmlns:a16="http://schemas.microsoft.com/office/drawing/2014/main" xmlns="" val="10006"/>
                      </a:ext>
                    </a:extLst>
                  </a:tr>
                </a:tbl>
              </a:graphicData>
            </a:graphic>
          </p:graphicFrame>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3.2.8: Standard Deviation of Grouped Data (cont.)</a:t>
            </a:r>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0E217926-E9EB-4EB6-AC82-84AF3CD7931D}"/>
                  </a:ext>
                </a:extLst>
              </p:cNvPr>
              <p:cNvGraphicFramePr>
                <a:graphicFrameLocks/>
              </p:cNvGraphicFramePr>
              <p:nvPr>
                <p:extLst>
                  <p:ext uri="{D42A27DB-BD31-4B8C-83A1-F6EECF244321}">
                    <p14:modId xmlns:p14="http://schemas.microsoft.com/office/powerpoint/2010/main" val="860851474"/>
                  </p:ext>
                </p:extLst>
              </p:nvPr>
            </p:nvGraphicFramePr>
            <p:xfrm>
              <a:off x="457200" y="1676400"/>
              <a:ext cx="8229600" cy="3174302"/>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370840">
                    <a:tc gridSpan="5">
                      <a:txBody>
                        <a:bodyPr/>
                        <a:lstStyle/>
                        <a:p>
                          <a:pPr algn="ctr">
                            <a:defRPr sz="1800" b="1"/>
                          </a:pPr>
                          <a:r>
                            <a:t>Final Grades</a:t>
                          </a:r>
                        </a:p>
                      </a:txBody>
                      <a:tcPr anchor="ct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600" b="1"/>
                          </a:pPr>
                          <a:r>
                            <a:t>Grade</a:t>
                          </a:r>
                        </a:p>
                      </a:txBody>
                      <a:tcPr anchor="ctr"/>
                    </a:tc>
                    <a:tc>
                      <a:txBody>
                        <a:bodyPr/>
                        <a:lstStyle/>
                        <a:p>
                          <a:pPr algn="ctr">
                            <a:defRPr sz="1600" b="1"/>
                          </a:pPr>
                          <a:r>
                            <a:rPr sz="1600"/>
                            <a:t>Frequency (</a:t>
                          </a:r>
                          <a14:m>
                            <m:oMath xmlns:m="http://schemas.openxmlformats.org/officeDocument/2006/math">
                              <m:sSub>
                                <m:sSubPr>
                                  <m:ctrlPr>
                                    <a:rPr sz="1600" i="1">
                                      <a:latin typeface="Cambria Math" panose="02040503050406030204" pitchFamily="18" charset="0"/>
                                    </a:rPr>
                                  </m:ctrlPr>
                                </m:sSubPr>
                                <m:e>
                                  <m:r>
                                    <a:rPr sz="1600">
                                      <a:latin typeface="Cambria Math"/>
                                    </a:rPr>
                                    <m:t>𝑓</m:t>
                                  </m:r>
                                </m:e>
                                <m:sub>
                                  <m:r>
                                    <a:rPr sz="1600">
                                      <a:latin typeface="Cambria Math"/>
                                    </a:rPr>
                                    <m:t>𝑖</m:t>
                                  </m:r>
                                </m:sub>
                              </m:sSub>
                            </m:oMath>
                          </a14:m>
                          <a:r>
                            <a:rPr sz="1600"/>
                            <a:t>)</a:t>
                          </a:r>
                        </a:p>
                      </a:txBody>
                      <a:tcPr anchor="ctr"/>
                    </a:tc>
                    <a:tc>
                      <a:txBody>
                        <a:bodyPr/>
                        <a:lstStyle/>
                        <a:p>
                          <a:pPr algn="ctr">
                            <a:defRPr sz="1600" b="1"/>
                          </a:pPr>
                          <a:r>
                            <a:rPr sz="1600"/>
                            <a:t>Class Midpoint, </a:t>
                          </a:r>
                          <a14:m>
                            <m:oMath xmlns:m="http://schemas.openxmlformats.org/officeDocument/2006/math">
                              <m:sSub>
                                <m:sSubPr>
                                  <m:ctrlPr>
                                    <a:rPr sz="1600" i="1">
                                      <a:latin typeface="Cambria Math" panose="02040503050406030204" pitchFamily="18" charset="0"/>
                                    </a:rPr>
                                  </m:ctrlPr>
                                </m:sSubPr>
                                <m:e>
                                  <m:r>
                                    <a:rPr sz="1600">
                                      <a:latin typeface="Cambria Math"/>
                                    </a:rPr>
                                    <m:t>𝑥</m:t>
                                  </m:r>
                                </m:e>
                                <m:sub>
                                  <m:r>
                                    <a:rPr sz="1600">
                                      <a:latin typeface="Cambria Math"/>
                                    </a:rPr>
                                    <m:t>𝑖</m:t>
                                  </m:r>
                                </m:sub>
                              </m:sSub>
                            </m:oMath>
                          </a14:m>
                          <a:endParaRPr sz="1600"/>
                        </a:p>
                      </a:txBody>
                      <a:tcPr anchor="ctr"/>
                    </a:tc>
                    <a:tc>
                      <a:txBody>
                        <a:bodyPr/>
                        <a:lstStyle/>
                        <a:p>
                          <a:pPr algn="ctr">
                            <a:defRPr sz="1600" b="1"/>
                          </a:pPr>
                          <a14:m>
                            <m:oMathPara xmlns:m="http://schemas.openxmlformats.org/officeDocument/2006/math">
                              <m:oMathParaPr>
                                <m:jc m:val="centerGroup"/>
                              </m:oMathParaPr>
                              <m:oMath xmlns:m="http://schemas.openxmlformats.org/officeDocument/2006/math">
                                <m:sSub>
                                  <m:sSubPr>
                                    <m:ctrlPr>
                                      <a:rPr sz="1600" i="1">
                                        <a:latin typeface="Cambria Math" panose="02040503050406030204" pitchFamily="18" charset="0"/>
                                      </a:rPr>
                                    </m:ctrlPr>
                                  </m:sSubPr>
                                  <m:e>
                                    <m:r>
                                      <a:rPr sz="1600">
                                        <a:latin typeface="Cambria Math"/>
                                      </a:rPr>
                                      <m:t>𝑓</m:t>
                                    </m:r>
                                  </m:e>
                                  <m:sub>
                                    <m:r>
                                      <a:rPr sz="1600">
                                        <a:latin typeface="Cambria Math"/>
                                      </a:rPr>
                                      <m:t>𝑖</m:t>
                                    </m:r>
                                  </m:sub>
                                </m:sSub>
                                <m:r>
                                  <a:rPr sz="1600">
                                    <a:latin typeface="Cambria Math"/>
                                  </a:rPr>
                                  <m:t>⋅</m:t>
                                </m:r>
                                <m:sSub>
                                  <m:sSubPr>
                                    <m:ctrlPr>
                                      <a:rPr sz="1600" i="1">
                                        <a:latin typeface="Cambria Math" panose="02040503050406030204" pitchFamily="18" charset="0"/>
                                      </a:rPr>
                                    </m:ctrlPr>
                                  </m:sSubPr>
                                  <m:e>
                                    <m:r>
                                      <a:rPr sz="1600">
                                        <a:latin typeface="Cambria Math"/>
                                      </a:rPr>
                                      <m:t>𝑥</m:t>
                                    </m:r>
                                  </m:e>
                                  <m:sub>
                                    <m:r>
                                      <a:rPr sz="1600">
                                        <a:latin typeface="Cambria Math"/>
                                      </a:rPr>
                                      <m:t>𝑖</m:t>
                                    </m:r>
                                  </m:sub>
                                </m:sSub>
                              </m:oMath>
                            </m:oMathPara>
                          </a14:m>
                          <a:endParaRPr/>
                        </a:p>
                      </a:txBody>
                      <a:tcPr anchor="ctr"/>
                    </a:tc>
                    <a:tc>
                      <a:txBody>
                        <a:bodyPr/>
                        <a:lstStyle/>
                        <a:p>
                          <a:pPr algn="ctr">
                            <a:defRPr sz="1600" b="1"/>
                          </a:pPr>
                          <a14:m>
                            <m:oMathPara xmlns:m="http://schemas.openxmlformats.org/officeDocument/2006/math">
                              <m:oMathParaPr>
                                <m:jc m:val="centerGroup"/>
                              </m:oMathParaPr>
                              <m:oMath xmlns:m="http://schemas.openxmlformats.org/officeDocument/2006/math">
                                <m:sSub>
                                  <m:sSubPr>
                                    <m:ctrlPr>
                                      <a:rPr sz="1600" i="1">
                                        <a:latin typeface="Cambria Math" panose="02040503050406030204" pitchFamily="18" charset="0"/>
                                      </a:rPr>
                                    </m:ctrlPr>
                                  </m:sSubPr>
                                  <m:e>
                                    <m:r>
                                      <a:rPr sz="1600">
                                        <a:latin typeface="Cambria Math"/>
                                      </a:rPr>
                                      <m:t>𝑓</m:t>
                                    </m:r>
                                  </m:e>
                                  <m:sub>
                                    <m:r>
                                      <a:rPr sz="1600">
                                        <a:latin typeface="Cambria Math"/>
                                      </a:rPr>
                                      <m:t>𝑖</m:t>
                                    </m:r>
                                  </m:sub>
                                </m:sSub>
                                <m:r>
                                  <a:rPr sz="1600">
                                    <a:latin typeface="Cambria Math"/>
                                  </a:rPr>
                                  <m:t>⋅</m:t>
                                </m:r>
                                <m:sSup>
                                  <m:sSupPr>
                                    <m:ctrlPr>
                                      <a:rPr sz="1600" i="1">
                                        <a:latin typeface="Cambria Math" panose="02040503050406030204" pitchFamily="18" charset="0"/>
                                      </a:rPr>
                                    </m:ctrlPr>
                                  </m:sSupPr>
                                  <m:e>
                                    <m:sSub>
                                      <m:sSubPr>
                                        <m:ctrlPr>
                                          <a:rPr sz="1600" i="1">
                                            <a:latin typeface="Cambria Math" panose="02040503050406030204" pitchFamily="18" charset="0"/>
                                          </a:rPr>
                                        </m:ctrlPr>
                                      </m:sSubPr>
                                      <m:e>
                                        <m:r>
                                          <a:rPr sz="1600">
                                            <a:latin typeface="Cambria Math"/>
                                          </a:rPr>
                                          <m:t>𝑥</m:t>
                                        </m:r>
                                      </m:e>
                                      <m:sub>
                                        <m:r>
                                          <a:rPr sz="1600">
                                            <a:latin typeface="Cambria Math"/>
                                          </a:rPr>
                                          <m:t>𝑖</m:t>
                                        </m:r>
                                      </m:sub>
                                    </m:sSub>
                                  </m:e>
                                  <m:sup>
                                    <m:r>
                                      <a:rPr sz="1600">
                                        <a:latin typeface="Cambria Math"/>
                                      </a:rPr>
                                      <m:t>2</m:t>
                                    </m:r>
                                  </m:sup>
                                </m:sSup>
                              </m:oMath>
                            </m:oMathPara>
                          </a14:m>
                          <a:endParaRPr/>
                        </a:p>
                      </a:txBody>
                      <a:tcPr anchor="ctr"/>
                    </a:tc>
                    <a:extLst>
                      <a:ext uri="{0D108BD9-81ED-4DB2-BD59-A6C34878D82A}">
                        <a16:rowId xmlns:a16="http://schemas.microsoft.com/office/drawing/2014/main" val="10001"/>
                      </a:ext>
                    </a:extLst>
                  </a:tr>
                  <a:tr h="370840">
                    <a:tc>
                      <a:txBody>
                        <a:bodyPr/>
                        <a:lstStyle/>
                        <a:p>
                          <a:pPr algn="ctr">
                            <a:defRPr sz="1600"/>
                          </a:pPr>
                          <a:r>
                            <a:t>92–100</a:t>
                          </a:r>
                        </a:p>
                      </a:txBody>
                      <a:tcPr anchor="ctr"/>
                    </a:tc>
                    <a:tc>
                      <a:txBody>
                        <a:bodyPr/>
                        <a:lstStyle/>
                        <a:p>
                          <a:pPr algn="ctr"/>
                          <a:r>
                            <a:rPr sz="1600">
                              <a:latin typeface="Cambria Math"/>
                            </a:rPr>
                            <a:t>4</a:t>
                          </a:r>
                        </a:p>
                      </a:txBody>
                      <a:tcPr anchor="ctr"/>
                    </a:tc>
                    <a:tc>
                      <a:txBody>
                        <a:bodyPr/>
                        <a:lstStyle/>
                        <a:p>
                          <a:pPr algn="ctr"/>
                          <a:r>
                            <a:rPr sz="1600" dirty="0">
                              <a:latin typeface="Cambria Math"/>
                            </a:rPr>
                            <a:t>96</a:t>
                          </a:r>
                        </a:p>
                      </a:txBody>
                      <a:tcPr anchor="ctr"/>
                    </a:tc>
                    <a:tc>
                      <a:txBody>
                        <a:bodyPr/>
                        <a:lstStyle/>
                        <a:p>
                          <a:pPr algn="ctr"/>
                          <a:r>
                            <a:rPr sz="1600">
                              <a:latin typeface="Cambria Math"/>
                            </a:rPr>
                            <a:t>384</a:t>
                          </a:r>
                        </a:p>
                      </a:txBody>
                      <a:tcPr anchor="ctr"/>
                    </a:tc>
                    <a:tc>
                      <a:txBody>
                        <a:bodyPr/>
                        <a:lstStyle/>
                        <a:p>
                          <a:pPr algn="ctr"/>
                          <a:r>
                            <a:rPr sz="1600">
                              <a:latin typeface="Cambria Math"/>
                            </a:rPr>
                            <a:t>36,864</a:t>
                          </a:r>
                        </a:p>
                      </a:txBody>
                      <a:tcPr anchor="ctr"/>
                    </a:tc>
                    <a:extLst>
                      <a:ext uri="{0D108BD9-81ED-4DB2-BD59-A6C34878D82A}">
                        <a16:rowId xmlns:a16="http://schemas.microsoft.com/office/drawing/2014/main" val="10002"/>
                      </a:ext>
                    </a:extLst>
                  </a:tr>
                  <a:tr h="370840">
                    <a:tc>
                      <a:txBody>
                        <a:bodyPr/>
                        <a:lstStyle/>
                        <a:p>
                          <a:pPr algn="ctr">
                            <a:defRPr sz="1600"/>
                          </a:pPr>
                          <a:r>
                            <a:t>83–91</a:t>
                          </a:r>
                        </a:p>
                      </a:txBody>
                      <a:tcPr anchor="ctr"/>
                    </a:tc>
                    <a:tc>
                      <a:txBody>
                        <a:bodyPr/>
                        <a:lstStyle/>
                        <a:p>
                          <a:pPr algn="ctr"/>
                          <a:r>
                            <a:rPr sz="1600">
                              <a:latin typeface="Cambria Math"/>
                            </a:rPr>
                            <a:t>12</a:t>
                          </a:r>
                        </a:p>
                      </a:txBody>
                      <a:tcPr anchor="ctr"/>
                    </a:tc>
                    <a:tc>
                      <a:txBody>
                        <a:bodyPr/>
                        <a:lstStyle/>
                        <a:p>
                          <a:pPr algn="ctr"/>
                          <a:r>
                            <a:rPr sz="1600">
                              <a:latin typeface="Cambria Math"/>
                            </a:rPr>
                            <a:t>87</a:t>
                          </a:r>
                        </a:p>
                      </a:txBody>
                      <a:tcPr anchor="ctr"/>
                    </a:tc>
                    <a:tc>
                      <a:txBody>
                        <a:bodyPr/>
                        <a:lstStyle/>
                        <a:p>
                          <a:pPr algn="ctr"/>
                          <a:r>
                            <a:rPr sz="1600">
                              <a:latin typeface="Cambria Math"/>
                            </a:rPr>
                            <a:t>1044</a:t>
                          </a:r>
                        </a:p>
                      </a:txBody>
                      <a:tcPr anchor="ctr"/>
                    </a:tc>
                    <a:tc>
                      <a:txBody>
                        <a:bodyPr/>
                        <a:lstStyle/>
                        <a:p>
                          <a:pPr algn="ctr"/>
                          <a:r>
                            <a:rPr sz="1600">
                              <a:latin typeface="Cambria Math"/>
                            </a:rPr>
                            <a:t>90,828</a:t>
                          </a:r>
                        </a:p>
                      </a:txBody>
                      <a:tcPr anchor="ctr"/>
                    </a:tc>
                    <a:extLst>
                      <a:ext uri="{0D108BD9-81ED-4DB2-BD59-A6C34878D82A}">
                        <a16:rowId xmlns:a16="http://schemas.microsoft.com/office/drawing/2014/main" val="10003"/>
                      </a:ext>
                    </a:extLst>
                  </a:tr>
                  <a:tr h="370840">
                    <a:tc>
                      <a:txBody>
                        <a:bodyPr/>
                        <a:lstStyle/>
                        <a:p>
                          <a:pPr algn="ctr">
                            <a:defRPr sz="1600"/>
                          </a:pPr>
                          <a:r>
                            <a:t>74–82</a:t>
                          </a:r>
                        </a:p>
                      </a:txBody>
                      <a:tcPr anchor="ctr"/>
                    </a:tc>
                    <a:tc>
                      <a:txBody>
                        <a:bodyPr/>
                        <a:lstStyle/>
                        <a:p>
                          <a:pPr algn="ctr"/>
                          <a:r>
                            <a:rPr sz="1600">
                              <a:latin typeface="Cambria Math"/>
                            </a:rPr>
                            <a:t>15</a:t>
                          </a:r>
                        </a:p>
                      </a:txBody>
                      <a:tcPr anchor="ctr"/>
                    </a:tc>
                    <a:tc>
                      <a:txBody>
                        <a:bodyPr/>
                        <a:lstStyle/>
                        <a:p>
                          <a:pPr algn="ctr"/>
                          <a:r>
                            <a:rPr sz="1600" dirty="0">
                              <a:latin typeface="Cambria Math"/>
                            </a:rPr>
                            <a:t>78</a:t>
                          </a:r>
                        </a:p>
                      </a:txBody>
                      <a:tcPr anchor="ctr"/>
                    </a:tc>
                    <a:tc>
                      <a:txBody>
                        <a:bodyPr/>
                        <a:lstStyle/>
                        <a:p>
                          <a:pPr algn="ctr"/>
                          <a:r>
                            <a:rPr sz="1600">
                              <a:latin typeface="Cambria Math"/>
                            </a:rPr>
                            <a:t>1170</a:t>
                          </a:r>
                        </a:p>
                      </a:txBody>
                      <a:tcPr anchor="ctr"/>
                    </a:tc>
                    <a:tc>
                      <a:txBody>
                        <a:bodyPr/>
                        <a:lstStyle/>
                        <a:p>
                          <a:pPr algn="ctr"/>
                          <a:r>
                            <a:rPr sz="1600">
                              <a:latin typeface="Cambria Math"/>
                            </a:rPr>
                            <a:t>91,260</a:t>
                          </a:r>
                        </a:p>
                      </a:txBody>
                      <a:tcPr anchor="ctr"/>
                    </a:tc>
                    <a:extLst>
                      <a:ext uri="{0D108BD9-81ED-4DB2-BD59-A6C34878D82A}">
                        <a16:rowId xmlns:a16="http://schemas.microsoft.com/office/drawing/2014/main" val="10004"/>
                      </a:ext>
                    </a:extLst>
                  </a:tr>
                  <a:tr h="370840">
                    <a:tc>
                      <a:txBody>
                        <a:bodyPr/>
                        <a:lstStyle/>
                        <a:p>
                          <a:pPr algn="ctr">
                            <a:defRPr sz="1600"/>
                          </a:pPr>
                          <a:r>
                            <a:t>65–73</a:t>
                          </a:r>
                        </a:p>
                      </a:txBody>
                      <a:tcPr anchor="ctr"/>
                    </a:tc>
                    <a:tc>
                      <a:txBody>
                        <a:bodyPr/>
                        <a:lstStyle/>
                        <a:p>
                          <a:pPr algn="ctr"/>
                          <a:r>
                            <a:rPr sz="1600">
                              <a:latin typeface="Cambria Math"/>
                            </a:rPr>
                            <a:t>8</a:t>
                          </a:r>
                        </a:p>
                      </a:txBody>
                      <a:tcPr anchor="ctr"/>
                    </a:tc>
                    <a:tc>
                      <a:txBody>
                        <a:bodyPr/>
                        <a:lstStyle/>
                        <a:p>
                          <a:pPr algn="ctr"/>
                          <a:r>
                            <a:rPr sz="1600">
                              <a:latin typeface="Cambria Math"/>
                            </a:rPr>
                            <a:t>69</a:t>
                          </a:r>
                        </a:p>
                      </a:txBody>
                      <a:tcPr anchor="ctr"/>
                    </a:tc>
                    <a:tc>
                      <a:txBody>
                        <a:bodyPr/>
                        <a:lstStyle/>
                        <a:p>
                          <a:pPr algn="ctr"/>
                          <a:r>
                            <a:rPr sz="1600">
                              <a:latin typeface="Cambria Math"/>
                            </a:rPr>
                            <a:t>552</a:t>
                          </a:r>
                        </a:p>
                      </a:txBody>
                      <a:tcPr anchor="ctr"/>
                    </a:tc>
                    <a:tc>
                      <a:txBody>
                        <a:bodyPr/>
                        <a:lstStyle/>
                        <a:p>
                          <a:pPr algn="ctr"/>
                          <a:r>
                            <a:rPr sz="1600">
                              <a:latin typeface="Cambria Math"/>
                            </a:rPr>
                            <a:t>38,088</a:t>
                          </a:r>
                        </a:p>
                      </a:txBody>
                      <a:tcPr anchor="ctr"/>
                    </a:tc>
                    <a:extLst>
                      <a:ext uri="{0D108BD9-81ED-4DB2-BD59-A6C34878D82A}">
                        <a16:rowId xmlns:a16="http://schemas.microsoft.com/office/drawing/2014/main" val="10005"/>
                      </a:ext>
                    </a:extLst>
                  </a:tr>
                  <a:tr h="370840">
                    <a:tc>
                      <a:txBody>
                        <a:bodyPr/>
                        <a:lstStyle/>
                        <a:p>
                          <a:pPr algn="ctr">
                            <a:defRPr sz="1600"/>
                          </a:pPr>
                          <a:r>
                            <a:t>56–64</a:t>
                          </a:r>
                        </a:p>
                      </a:txBody>
                      <a:tcPr anchor="ctr"/>
                    </a:tc>
                    <a:tc>
                      <a:txBody>
                        <a:bodyPr/>
                        <a:lstStyle/>
                        <a:p>
                          <a:pPr algn="ctr"/>
                          <a:r>
                            <a:rPr sz="1600">
                              <a:latin typeface="Cambria Math"/>
                            </a:rPr>
                            <a:t>2</a:t>
                          </a:r>
                        </a:p>
                      </a:txBody>
                      <a:tcPr anchor="ctr"/>
                    </a:tc>
                    <a:tc>
                      <a:txBody>
                        <a:bodyPr/>
                        <a:lstStyle/>
                        <a:p>
                          <a:pPr algn="ctr"/>
                          <a:r>
                            <a:rPr sz="1600">
                              <a:latin typeface="Cambria Math"/>
                            </a:rPr>
                            <a:t>60</a:t>
                          </a:r>
                        </a:p>
                      </a:txBody>
                      <a:tcPr anchor="ctr"/>
                    </a:tc>
                    <a:tc>
                      <a:txBody>
                        <a:bodyPr/>
                        <a:lstStyle/>
                        <a:p>
                          <a:pPr algn="ctr"/>
                          <a:r>
                            <a:rPr sz="1600">
                              <a:latin typeface="Cambria Math"/>
                            </a:rPr>
                            <a:t>120</a:t>
                          </a:r>
                        </a:p>
                      </a:txBody>
                      <a:tcPr anchor="ctr"/>
                    </a:tc>
                    <a:tc>
                      <a:txBody>
                        <a:bodyPr/>
                        <a:lstStyle/>
                        <a:p>
                          <a:pPr algn="ctr"/>
                          <a:r>
                            <a:rPr sz="1600">
                              <a:latin typeface="Cambria Math"/>
                            </a:rPr>
                            <a:t>7200</a:t>
                          </a:r>
                        </a:p>
                      </a:txBody>
                      <a:tcPr anchor="ctr"/>
                    </a:tc>
                    <a:extLst>
                      <a:ext uri="{0D108BD9-81ED-4DB2-BD59-A6C34878D82A}">
                        <a16:rowId xmlns:a16="http://schemas.microsoft.com/office/drawing/2014/main" val="10006"/>
                      </a:ext>
                    </a:extLst>
                  </a:tr>
                  <a:tr h="370840">
                    <a:tc>
                      <a:txBody>
                        <a:bodyPr/>
                        <a:lstStyle/>
                        <a:p>
                          <a:pPr algn="ctr"/>
                          <a:endParaRPr/>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𝑛</m:t>
                                </m:r>
                                <m:r>
                                  <a:rPr sz="1600">
                                    <a:latin typeface="Cambria Math"/>
                                  </a:rPr>
                                  <m:t>=∑</m:t>
                                </m:r>
                                <m:sSub>
                                  <m:sSubPr>
                                    <m:ctrlPr>
                                      <a:rPr sz="1600" i="1">
                                        <a:latin typeface="Cambria Math" panose="02040503050406030204" pitchFamily="18" charset="0"/>
                                      </a:rPr>
                                    </m:ctrlPr>
                                  </m:sSubPr>
                                  <m:e>
                                    <m:r>
                                      <a:rPr sz="1600">
                                        <a:latin typeface="Cambria Math"/>
                                      </a:rPr>
                                      <m:t>𝑓</m:t>
                                    </m:r>
                                  </m:e>
                                  <m:sub>
                                    <m:r>
                                      <a:rPr sz="1600">
                                        <a:latin typeface="Cambria Math"/>
                                      </a:rPr>
                                      <m:t>𝑖</m:t>
                                    </m:r>
                                  </m:sub>
                                </m:sSub>
                                <m:r>
                                  <a:rPr sz="1600">
                                    <a:latin typeface="Cambria Math"/>
                                  </a:rPr>
                                  <m:t>=41</m:t>
                                </m:r>
                              </m:oMath>
                            </m:oMathPara>
                          </a14:m>
                          <a:endParaRPr/>
                        </a:p>
                      </a:txBody>
                      <a:tcPr anchor="ctr"/>
                    </a:tc>
                    <a:tc>
                      <a:txBody>
                        <a:bodyPr/>
                        <a:lstStyle/>
                        <a:p>
                          <a:pPr algn="ctr"/>
                          <a:endParaRPr/>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m:t>
                                </m:r>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a:rPr>
                                          <m:t>𝑓</m:t>
                                        </m:r>
                                      </m:e>
                                      <m:sub>
                                        <m:r>
                                          <a:rPr sz="1600">
                                            <a:latin typeface="Cambria Math"/>
                                          </a:rPr>
                                          <m:t>𝑖</m:t>
                                        </m:r>
                                      </m:sub>
                                    </m:sSub>
                                    <m:r>
                                      <a:rPr sz="1600">
                                        <a:latin typeface="Cambria Math"/>
                                      </a:rPr>
                                      <m:t>⋅</m:t>
                                    </m:r>
                                    <m:sSub>
                                      <m:sSubPr>
                                        <m:ctrlPr>
                                          <a:rPr sz="1600" i="1">
                                            <a:latin typeface="Cambria Math" panose="02040503050406030204" pitchFamily="18" charset="0"/>
                                          </a:rPr>
                                        </m:ctrlPr>
                                      </m:sSubPr>
                                      <m:e>
                                        <m:r>
                                          <a:rPr sz="1600">
                                            <a:latin typeface="Cambria Math"/>
                                          </a:rPr>
                                          <m:t>𝑥</m:t>
                                        </m:r>
                                      </m:e>
                                      <m:sub>
                                        <m:r>
                                          <a:rPr sz="1600">
                                            <a:latin typeface="Cambria Math"/>
                                          </a:rPr>
                                          <m:t>𝑖</m:t>
                                        </m:r>
                                      </m:sub>
                                    </m:sSub>
                                  </m:e>
                                </m:d>
                                <m:r>
                                  <a:rPr sz="1600">
                                    <a:latin typeface="Cambria Math"/>
                                  </a:rPr>
                                  <m:t>=3270</m:t>
                                </m:r>
                              </m:oMath>
                            </m:oMathPara>
                          </a14:m>
                          <a:endParaRPr/>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m:t>
                                </m:r>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a:rPr>
                                          <m:t>𝑓</m:t>
                                        </m:r>
                                      </m:e>
                                      <m:sub>
                                        <m:r>
                                          <a:rPr sz="1600">
                                            <a:latin typeface="Cambria Math"/>
                                          </a:rPr>
                                          <m:t>𝑖</m:t>
                                        </m:r>
                                      </m:sub>
                                    </m:sSub>
                                    <m:r>
                                      <a:rPr sz="1600">
                                        <a:latin typeface="Cambria Math"/>
                                      </a:rPr>
                                      <m:t>⋅</m:t>
                                    </m:r>
                                    <m:sSup>
                                      <m:sSupPr>
                                        <m:ctrlPr>
                                          <a:rPr sz="1600" i="1">
                                            <a:latin typeface="Cambria Math" panose="02040503050406030204" pitchFamily="18" charset="0"/>
                                          </a:rPr>
                                        </m:ctrlPr>
                                      </m:sSupPr>
                                      <m:e>
                                        <m:sSub>
                                          <m:sSubPr>
                                            <m:ctrlPr>
                                              <a:rPr sz="1600" i="1">
                                                <a:latin typeface="Cambria Math" panose="02040503050406030204" pitchFamily="18" charset="0"/>
                                              </a:rPr>
                                            </m:ctrlPr>
                                          </m:sSubPr>
                                          <m:e>
                                            <m:r>
                                              <a:rPr sz="1600">
                                                <a:latin typeface="Cambria Math"/>
                                              </a:rPr>
                                              <m:t>𝑥</m:t>
                                            </m:r>
                                          </m:e>
                                          <m:sub>
                                            <m:r>
                                              <a:rPr sz="1600">
                                                <a:latin typeface="Cambria Math"/>
                                              </a:rPr>
                                              <m:t>𝑖</m:t>
                                            </m:r>
                                          </m:sub>
                                        </m:sSub>
                                      </m:e>
                                      <m:sup>
                                        <m:r>
                                          <a:rPr sz="1600">
                                            <a:latin typeface="Cambria Math"/>
                                          </a:rPr>
                                          <m:t>2</m:t>
                                        </m:r>
                                      </m:sup>
                                    </m:sSup>
                                  </m:e>
                                </m:d>
                                <m:r>
                                  <a:rPr sz="1600">
                                    <a:latin typeface="Cambria Math"/>
                                  </a:rPr>
                                  <m:t>=264,240</m:t>
                                </m:r>
                              </m:oMath>
                            </m:oMathPara>
                          </a14:m>
                          <a:endParaRPr dirty="0"/>
                        </a:p>
                      </a:txBody>
                      <a:tcPr anchor="ctr"/>
                    </a:tc>
                    <a:extLst>
                      <a:ext uri="{0D108BD9-81ED-4DB2-BD59-A6C34878D82A}">
                        <a16:rowId xmlns:a16="http://schemas.microsoft.com/office/drawing/2014/main" val="10007"/>
                      </a:ext>
                    </a:extLst>
                  </a:tr>
                </a:tbl>
              </a:graphicData>
            </a:graphic>
          </p:graphicFrame>
        </mc:Choice>
        <mc:Fallback xmlns="">
          <p:graphicFrame>
            <p:nvGraphicFramePr>
              <p:cNvPr id="4" name="Table Placeholder 2">
                <a:extLst>
                  <a:ext uri="{FF2B5EF4-FFF2-40B4-BE49-F238E27FC236}">
                    <a16:creationId xmlns:a16="http://schemas.microsoft.com/office/drawing/2014/main" xmlns="" id="{0E217926-E9EB-4EB6-AC82-84AF3CD7931D}"/>
                  </a:ext>
                </a:extLst>
              </p:cNvPr>
              <p:cNvGraphicFramePr>
                <a:graphicFrameLocks/>
              </p:cNvGraphicFramePr>
              <p:nvPr>
                <p:extLst>
                  <p:ext uri="{D42A27DB-BD31-4B8C-83A1-F6EECF244321}">
                    <p14:modId xmlns:p14="http://schemas.microsoft.com/office/powerpoint/2010/main" xmlns="" val="860851474"/>
                  </p:ext>
                </p:extLst>
              </p:nvPr>
            </p:nvGraphicFramePr>
            <p:xfrm>
              <a:off x="457200" y="1676400"/>
              <a:ext cx="8229600" cy="3174302"/>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9050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905000">
                      <a:extLst>
                        <a:ext uri="{9D8B030D-6E8A-4147-A177-3AD203B41FA5}">
                          <a16:colId xmlns:a16="http://schemas.microsoft.com/office/drawing/2014/main" xmlns="" val="20004"/>
                        </a:ext>
                      </a:extLst>
                    </a:gridCol>
                  </a:tblGrid>
                  <a:tr h="370840">
                    <a:tc gridSpan="5">
                      <a:txBody>
                        <a:bodyPr/>
                        <a:lstStyle/>
                        <a:p>
                          <a:pPr algn="ctr">
                            <a:defRPr sz="1800" b="1"/>
                          </a:pPr>
                          <a:r>
                            <a:t>Final Grades</a:t>
                          </a:r>
                        </a:p>
                      </a:txBody>
                      <a:tcPr anchor="ct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val="10000"/>
                      </a:ext>
                    </a:extLst>
                  </a:tr>
                  <a:tr h="370840">
                    <a:tc>
                      <a:txBody>
                        <a:bodyPr/>
                        <a:lstStyle/>
                        <a:p>
                          <a:pPr algn="ctr">
                            <a:defRPr sz="1600" b="1"/>
                          </a:pPr>
                          <a:r>
                            <a:t>Grade</a:t>
                          </a:r>
                        </a:p>
                      </a:txBody>
                      <a:tcPr anchor="ctr"/>
                    </a:tc>
                    <a:tc>
                      <a:txBody>
                        <a:bodyPr/>
                        <a:lstStyle/>
                        <a:p>
                          <a:endParaRPr lang="en-US"/>
                        </a:p>
                      </a:txBody>
                      <a:tcPr anchor="ctr">
                        <a:blipFill>
                          <a:blip r:embed="rId2"/>
                          <a:stretch>
                            <a:fillRect l="-70800" t="-108197" r="-372000" b="-657377"/>
                          </a:stretch>
                        </a:blipFill>
                      </a:tcPr>
                    </a:tc>
                    <a:tc>
                      <a:txBody>
                        <a:bodyPr/>
                        <a:lstStyle/>
                        <a:p>
                          <a:endParaRPr lang="en-US"/>
                        </a:p>
                      </a:txBody>
                      <a:tcPr anchor="ctr">
                        <a:blipFill>
                          <a:blip r:embed="rId2"/>
                          <a:stretch>
                            <a:fillRect l="-136422" t="-108197" r="-197125" b="-657377"/>
                          </a:stretch>
                        </a:blipFill>
                      </a:tcPr>
                    </a:tc>
                    <a:tc>
                      <a:txBody>
                        <a:bodyPr/>
                        <a:lstStyle/>
                        <a:p>
                          <a:endParaRPr lang="en-US"/>
                        </a:p>
                      </a:txBody>
                      <a:tcPr anchor="ctr">
                        <a:blipFill>
                          <a:blip r:embed="rId2"/>
                          <a:stretch>
                            <a:fillRect l="-246667" t="-108197" r="-105667" b="-657377"/>
                          </a:stretch>
                        </a:blipFill>
                      </a:tcPr>
                    </a:tc>
                    <a:tc>
                      <a:txBody>
                        <a:bodyPr/>
                        <a:lstStyle/>
                        <a:p>
                          <a:endParaRPr lang="en-US"/>
                        </a:p>
                      </a:txBody>
                      <a:tcPr anchor="ctr">
                        <a:blipFill>
                          <a:blip r:embed="rId2"/>
                          <a:stretch>
                            <a:fillRect l="-333333" t="-108197" r="-1603" b="-657377"/>
                          </a:stretch>
                        </a:blipFill>
                      </a:tcPr>
                    </a:tc>
                    <a:extLst>
                      <a:ext uri="{0D108BD9-81ED-4DB2-BD59-A6C34878D82A}">
                        <a16:rowId xmlns:a16="http://schemas.microsoft.com/office/drawing/2014/main" xmlns="" val="10001"/>
                      </a:ext>
                    </a:extLst>
                  </a:tr>
                  <a:tr h="370840">
                    <a:tc>
                      <a:txBody>
                        <a:bodyPr/>
                        <a:lstStyle/>
                        <a:p>
                          <a:pPr algn="ctr">
                            <a:defRPr sz="1600"/>
                          </a:pPr>
                          <a:r>
                            <a:t>92–100</a:t>
                          </a:r>
                        </a:p>
                      </a:txBody>
                      <a:tcPr anchor="ctr"/>
                    </a:tc>
                    <a:tc>
                      <a:txBody>
                        <a:bodyPr/>
                        <a:lstStyle/>
                        <a:p>
                          <a:pPr algn="ctr"/>
                          <a:r>
                            <a:rPr sz="1600">
                              <a:latin typeface="Cambria Math"/>
                            </a:rPr>
                            <a:t>4</a:t>
                          </a:r>
                        </a:p>
                      </a:txBody>
                      <a:tcPr anchor="ctr"/>
                    </a:tc>
                    <a:tc>
                      <a:txBody>
                        <a:bodyPr/>
                        <a:lstStyle/>
                        <a:p>
                          <a:pPr algn="ctr"/>
                          <a:r>
                            <a:rPr sz="1600" dirty="0">
                              <a:latin typeface="Cambria Math"/>
                            </a:rPr>
                            <a:t>96</a:t>
                          </a:r>
                        </a:p>
                      </a:txBody>
                      <a:tcPr anchor="ctr"/>
                    </a:tc>
                    <a:tc>
                      <a:txBody>
                        <a:bodyPr/>
                        <a:lstStyle/>
                        <a:p>
                          <a:pPr algn="ctr"/>
                          <a:r>
                            <a:rPr sz="1600">
                              <a:latin typeface="Cambria Math"/>
                            </a:rPr>
                            <a:t>384</a:t>
                          </a:r>
                        </a:p>
                      </a:txBody>
                      <a:tcPr anchor="ctr"/>
                    </a:tc>
                    <a:tc>
                      <a:txBody>
                        <a:bodyPr/>
                        <a:lstStyle/>
                        <a:p>
                          <a:pPr algn="ctr"/>
                          <a:r>
                            <a:rPr sz="1600">
                              <a:latin typeface="Cambria Math"/>
                            </a:rPr>
                            <a:t>36,864</a:t>
                          </a:r>
                        </a:p>
                      </a:txBody>
                      <a:tcPr anchor="ctr"/>
                    </a:tc>
                    <a:extLst>
                      <a:ext uri="{0D108BD9-81ED-4DB2-BD59-A6C34878D82A}">
                        <a16:rowId xmlns:a16="http://schemas.microsoft.com/office/drawing/2014/main" xmlns="" val="10002"/>
                      </a:ext>
                    </a:extLst>
                  </a:tr>
                  <a:tr h="370840">
                    <a:tc>
                      <a:txBody>
                        <a:bodyPr/>
                        <a:lstStyle/>
                        <a:p>
                          <a:pPr algn="ctr">
                            <a:defRPr sz="1600"/>
                          </a:pPr>
                          <a:r>
                            <a:t>83–91</a:t>
                          </a:r>
                        </a:p>
                      </a:txBody>
                      <a:tcPr anchor="ctr"/>
                    </a:tc>
                    <a:tc>
                      <a:txBody>
                        <a:bodyPr/>
                        <a:lstStyle/>
                        <a:p>
                          <a:pPr algn="ctr"/>
                          <a:r>
                            <a:rPr sz="1600">
                              <a:latin typeface="Cambria Math"/>
                            </a:rPr>
                            <a:t>12</a:t>
                          </a:r>
                        </a:p>
                      </a:txBody>
                      <a:tcPr anchor="ctr"/>
                    </a:tc>
                    <a:tc>
                      <a:txBody>
                        <a:bodyPr/>
                        <a:lstStyle/>
                        <a:p>
                          <a:pPr algn="ctr"/>
                          <a:r>
                            <a:rPr sz="1600">
                              <a:latin typeface="Cambria Math"/>
                            </a:rPr>
                            <a:t>87</a:t>
                          </a:r>
                        </a:p>
                      </a:txBody>
                      <a:tcPr anchor="ctr"/>
                    </a:tc>
                    <a:tc>
                      <a:txBody>
                        <a:bodyPr/>
                        <a:lstStyle/>
                        <a:p>
                          <a:pPr algn="ctr"/>
                          <a:r>
                            <a:rPr sz="1600">
                              <a:latin typeface="Cambria Math"/>
                            </a:rPr>
                            <a:t>1044</a:t>
                          </a:r>
                        </a:p>
                      </a:txBody>
                      <a:tcPr anchor="ctr"/>
                    </a:tc>
                    <a:tc>
                      <a:txBody>
                        <a:bodyPr/>
                        <a:lstStyle/>
                        <a:p>
                          <a:pPr algn="ctr"/>
                          <a:r>
                            <a:rPr sz="1600">
                              <a:latin typeface="Cambria Math"/>
                            </a:rPr>
                            <a:t>90,828</a:t>
                          </a:r>
                        </a:p>
                      </a:txBody>
                      <a:tcPr anchor="ctr"/>
                    </a:tc>
                    <a:extLst>
                      <a:ext uri="{0D108BD9-81ED-4DB2-BD59-A6C34878D82A}">
                        <a16:rowId xmlns:a16="http://schemas.microsoft.com/office/drawing/2014/main" xmlns="" val="10003"/>
                      </a:ext>
                    </a:extLst>
                  </a:tr>
                  <a:tr h="370840">
                    <a:tc>
                      <a:txBody>
                        <a:bodyPr/>
                        <a:lstStyle/>
                        <a:p>
                          <a:pPr algn="ctr">
                            <a:defRPr sz="1600"/>
                          </a:pPr>
                          <a:r>
                            <a:t>74–82</a:t>
                          </a:r>
                        </a:p>
                      </a:txBody>
                      <a:tcPr anchor="ctr"/>
                    </a:tc>
                    <a:tc>
                      <a:txBody>
                        <a:bodyPr/>
                        <a:lstStyle/>
                        <a:p>
                          <a:pPr algn="ctr"/>
                          <a:r>
                            <a:rPr sz="1600">
                              <a:latin typeface="Cambria Math"/>
                            </a:rPr>
                            <a:t>15</a:t>
                          </a:r>
                        </a:p>
                      </a:txBody>
                      <a:tcPr anchor="ctr"/>
                    </a:tc>
                    <a:tc>
                      <a:txBody>
                        <a:bodyPr/>
                        <a:lstStyle/>
                        <a:p>
                          <a:pPr algn="ctr"/>
                          <a:r>
                            <a:rPr sz="1600" dirty="0">
                              <a:latin typeface="Cambria Math"/>
                            </a:rPr>
                            <a:t>78</a:t>
                          </a:r>
                        </a:p>
                      </a:txBody>
                      <a:tcPr anchor="ctr"/>
                    </a:tc>
                    <a:tc>
                      <a:txBody>
                        <a:bodyPr/>
                        <a:lstStyle/>
                        <a:p>
                          <a:pPr algn="ctr"/>
                          <a:r>
                            <a:rPr sz="1600">
                              <a:latin typeface="Cambria Math"/>
                            </a:rPr>
                            <a:t>1170</a:t>
                          </a:r>
                        </a:p>
                      </a:txBody>
                      <a:tcPr anchor="ctr"/>
                    </a:tc>
                    <a:tc>
                      <a:txBody>
                        <a:bodyPr/>
                        <a:lstStyle/>
                        <a:p>
                          <a:pPr algn="ctr"/>
                          <a:r>
                            <a:rPr sz="1600">
                              <a:latin typeface="Cambria Math"/>
                            </a:rPr>
                            <a:t>91,260</a:t>
                          </a:r>
                        </a:p>
                      </a:txBody>
                      <a:tcPr anchor="ctr"/>
                    </a:tc>
                    <a:extLst>
                      <a:ext uri="{0D108BD9-81ED-4DB2-BD59-A6C34878D82A}">
                        <a16:rowId xmlns:a16="http://schemas.microsoft.com/office/drawing/2014/main" xmlns="" val="10004"/>
                      </a:ext>
                    </a:extLst>
                  </a:tr>
                  <a:tr h="370840">
                    <a:tc>
                      <a:txBody>
                        <a:bodyPr/>
                        <a:lstStyle/>
                        <a:p>
                          <a:pPr algn="ctr">
                            <a:defRPr sz="1600"/>
                          </a:pPr>
                          <a:r>
                            <a:t>65–73</a:t>
                          </a:r>
                        </a:p>
                      </a:txBody>
                      <a:tcPr anchor="ctr"/>
                    </a:tc>
                    <a:tc>
                      <a:txBody>
                        <a:bodyPr/>
                        <a:lstStyle/>
                        <a:p>
                          <a:pPr algn="ctr"/>
                          <a:r>
                            <a:rPr sz="1600">
                              <a:latin typeface="Cambria Math"/>
                            </a:rPr>
                            <a:t>8</a:t>
                          </a:r>
                        </a:p>
                      </a:txBody>
                      <a:tcPr anchor="ctr"/>
                    </a:tc>
                    <a:tc>
                      <a:txBody>
                        <a:bodyPr/>
                        <a:lstStyle/>
                        <a:p>
                          <a:pPr algn="ctr"/>
                          <a:r>
                            <a:rPr sz="1600">
                              <a:latin typeface="Cambria Math"/>
                            </a:rPr>
                            <a:t>69</a:t>
                          </a:r>
                        </a:p>
                      </a:txBody>
                      <a:tcPr anchor="ctr"/>
                    </a:tc>
                    <a:tc>
                      <a:txBody>
                        <a:bodyPr/>
                        <a:lstStyle/>
                        <a:p>
                          <a:pPr algn="ctr"/>
                          <a:r>
                            <a:rPr sz="1600">
                              <a:latin typeface="Cambria Math"/>
                            </a:rPr>
                            <a:t>552</a:t>
                          </a:r>
                        </a:p>
                      </a:txBody>
                      <a:tcPr anchor="ctr"/>
                    </a:tc>
                    <a:tc>
                      <a:txBody>
                        <a:bodyPr/>
                        <a:lstStyle/>
                        <a:p>
                          <a:pPr algn="ctr"/>
                          <a:r>
                            <a:rPr sz="1600">
                              <a:latin typeface="Cambria Math"/>
                            </a:rPr>
                            <a:t>38,088</a:t>
                          </a:r>
                        </a:p>
                      </a:txBody>
                      <a:tcPr anchor="ctr"/>
                    </a:tc>
                    <a:extLst>
                      <a:ext uri="{0D108BD9-81ED-4DB2-BD59-A6C34878D82A}">
                        <a16:rowId xmlns:a16="http://schemas.microsoft.com/office/drawing/2014/main" xmlns="" val="10005"/>
                      </a:ext>
                    </a:extLst>
                  </a:tr>
                  <a:tr h="370840">
                    <a:tc>
                      <a:txBody>
                        <a:bodyPr/>
                        <a:lstStyle/>
                        <a:p>
                          <a:pPr algn="ctr">
                            <a:defRPr sz="1600"/>
                          </a:pPr>
                          <a:r>
                            <a:t>56–64</a:t>
                          </a:r>
                        </a:p>
                      </a:txBody>
                      <a:tcPr anchor="ctr"/>
                    </a:tc>
                    <a:tc>
                      <a:txBody>
                        <a:bodyPr/>
                        <a:lstStyle/>
                        <a:p>
                          <a:pPr algn="ctr"/>
                          <a:r>
                            <a:rPr sz="1600">
                              <a:latin typeface="Cambria Math"/>
                            </a:rPr>
                            <a:t>2</a:t>
                          </a:r>
                        </a:p>
                      </a:txBody>
                      <a:tcPr anchor="ctr"/>
                    </a:tc>
                    <a:tc>
                      <a:txBody>
                        <a:bodyPr/>
                        <a:lstStyle/>
                        <a:p>
                          <a:pPr algn="ctr"/>
                          <a:r>
                            <a:rPr sz="1600">
                              <a:latin typeface="Cambria Math"/>
                            </a:rPr>
                            <a:t>60</a:t>
                          </a:r>
                        </a:p>
                      </a:txBody>
                      <a:tcPr anchor="ctr"/>
                    </a:tc>
                    <a:tc>
                      <a:txBody>
                        <a:bodyPr/>
                        <a:lstStyle/>
                        <a:p>
                          <a:pPr algn="ctr"/>
                          <a:r>
                            <a:rPr sz="1600">
                              <a:latin typeface="Cambria Math"/>
                            </a:rPr>
                            <a:t>120</a:t>
                          </a:r>
                        </a:p>
                      </a:txBody>
                      <a:tcPr anchor="ctr"/>
                    </a:tc>
                    <a:tc>
                      <a:txBody>
                        <a:bodyPr/>
                        <a:lstStyle/>
                        <a:p>
                          <a:pPr algn="ctr"/>
                          <a:r>
                            <a:rPr sz="1600">
                              <a:latin typeface="Cambria Math"/>
                            </a:rPr>
                            <a:t>7200</a:t>
                          </a:r>
                        </a:p>
                      </a:txBody>
                      <a:tcPr anchor="ctr"/>
                    </a:tc>
                    <a:extLst>
                      <a:ext uri="{0D108BD9-81ED-4DB2-BD59-A6C34878D82A}">
                        <a16:rowId xmlns:a16="http://schemas.microsoft.com/office/drawing/2014/main" xmlns="" val="10006"/>
                      </a:ext>
                    </a:extLst>
                  </a:tr>
                  <a:tr h="578422">
                    <a:tc>
                      <a:txBody>
                        <a:bodyPr/>
                        <a:lstStyle/>
                        <a:p>
                          <a:pPr algn="ctr"/>
                          <a:endParaRPr/>
                        </a:p>
                      </a:txBody>
                      <a:tcPr anchor="ctr"/>
                    </a:tc>
                    <a:tc>
                      <a:txBody>
                        <a:bodyPr/>
                        <a:lstStyle/>
                        <a:p>
                          <a:endParaRPr lang="en-US"/>
                        </a:p>
                      </a:txBody>
                      <a:tcPr anchor="ctr">
                        <a:blipFill>
                          <a:blip r:embed="rId2"/>
                          <a:stretch>
                            <a:fillRect l="-70800" t="-453684" r="-372000" b="-2105"/>
                          </a:stretch>
                        </a:blipFill>
                      </a:tcPr>
                    </a:tc>
                    <a:tc>
                      <a:txBody>
                        <a:bodyPr/>
                        <a:lstStyle/>
                        <a:p>
                          <a:pPr algn="ctr"/>
                          <a:endParaRPr/>
                        </a:p>
                      </a:txBody>
                      <a:tcPr anchor="ctr"/>
                    </a:tc>
                    <a:tc>
                      <a:txBody>
                        <a:bodyPr/>
                        <a:lstStyle/>
                        <a:p>
                          <a:endParaRPr lang="en-US"/>
                        </a:p>
                      </a:txBody>
                      <a:tcPr anchor="ctr">
                        <a:blipFill>
                          <a:blip r:embed="rId2"/>
                          <a:stretch>
                            <a:fillRect l="-246667" t="-453684" r="-105667" b="-2105"/>
                          </a:stretch>
                        </a:blipFill>
                      </a:tcPr>
                    </a:tc>
                    <a:tc>
                      <a:txBody>
                        <a:bodyPr/>
                        <a:lstStyle/>
                        <a:p>
                          <a:endParaRPr lang="en-US"/>
                        </a:p>
                      </a:txBody>
                      <a:tcPr anchor="ctr">
                        <a:blipFill>
                          <a:blip r:embed="rId2"/>
                          <a:stretch>
                            <a:fillRect l="-333333" t="-453684" r="-1603" b="-2105"/>
                          </a:stretch>
                        </a:blipFill>
                      </a:tcPr>
                    </a:tc>
                    <a:extLst>
                      <a:ext uri="{0D108BD9-81ED-4DB2-BD59-A6C34878D82A}">
                        <a16:rowId xmlns:a16="http://schemas.microsoft.com/office/drawing/2014/main" xmlns="" val="10007"/>
                      </a:ext>
                    </a:extLst>
                  </a:tr>
                </a:tbl>
              </a:graphicData>
            </a:graphic>
          </p:graphicFrame>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Variance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85322"/>
              </a:xfrm>
            </p:spPr>
            <p:txBody>
              <a:bodyPr>
                <a:normAutofit fontScale="70000" lnSpcReduction="20000"/>
              </a:bodyPr>
              <a:lstStyle/>
              <a:p>
                <a:pPr algn="ctr">
                  <a:defRPr sz="2800" b="1"/>
                </a:pPr>
                <a:r>
                  <a:rPr dirty="0"/>
                  <a:t>Definition</a:t>
                </a:r>
              </a:p>
              <a:p>
                <a:r>
                  <a:rPr sz="2800" dirty="0"/>
                  <a:t>The </a:t>
                </a:r>
                <a:r>
                  <a:rPr sz="2800" b="1" dirty="0"/>
                  <a:t>variance</a:t>
                </a:r>
                <a:r>
                  <a:rPr sz="2800" dirty="0"/>
                  <a:t> is a measure of how far the data values are spread out from the mean. Variance is a squared measurement.</a:t>
                </a:r>
              </a:p>
              <a:p>
                <a:r>
                  <a:rPr sz="2800" dirty="0"/>
                  <a:t>The </a:t>
                </a:r>
                <a:r>
                  <a:rPr sz="2800" b="1" dirty="0"/>
                  <a:t>population variance</a:t>
                </a:r>
                <a:r>
                  <a:rPr sz="2800" dirty="0"/>
                  <a:t> is given by</a:t>
                </a:r>
              </a:p>
              <a:p>
                <a:pPr algn="ctr">
                  <a:defRPr sz="2800"/>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r>
                                    <a:rPr>
                                      <a:latin typeface="Cambria Math" panose="02040503050406030204" pitchFamily="18" charset="0"/>
                                    </a:rPr>
                                    <m:t>−</m:t>
                                  </m:r>
                                  <m:r>
                                    <a:rPr>
                                      <a:latin typeface="Cambria Math" panose="02040503050406030204" pitchFamily="18" charset="0"/>
                                    </a:rPr>
                                    <m:t>𝜇</m:t>
                                  </m:r>
                                </m:e>
                              </m:d>
                            </m:e>
                            <m:sup>
                              <m:r>
                                <a:rPr>
                                  <a:latin typeface="Cambria Math" panose="02040503050406030204" pitchFamily="18" charset="0"/>
                                </a:rPr>
                                <m:t>2</m:t>
                              </m:r>
                            </m:sup>
                          </m:sSup>
                        </m:num>
                        <m:den>
                          <m:r>
                            <a:rPr>
                              <a:latin typeface="Cambria Math" panose="02040503050406030204" pitchFamily="18" charset="0"/>
                            </a:rPr>
                            <m:t>𝑁</m:t>
                          </m:r>
                        </m:den>
                      </m:f>
                    </m:oMath>
                  </m:oMathPara>
                </a14:m>
                <a:endParaRPr sz="2800" dirty="0"/>
              </a:p>
              <a:p>
                <a:pPr>
                  <a:defRPr sz="2800"/>
                </a:pPr>
                <a:r>
                  <a:rPr sz="2800" dirty="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oMath>
                </a14:m>
                <a:r>
                  <a:rPr sz="2800" dirty="0"/>
                  <a:t> is the </a:t>
                </a:r>
                <a14:m>
                  <m:oMath xmlns:m="http://schemas.openxmlformats.org/officeDocument/2006/math">
                    <m:r>
                      <a:rPr>
                        <a:latin typeface="Cambria Math" panose="02040503050406030204" pitchFamily="18" charset="0"/>
                      </a:rPr>
                      <m:t>𝑖</m:t>
                    </m:r>
                  </m:oMath>
                </a14:m>
                <a:r>
                  <a:rPr sz="2800" baseline="30000" dirty="0" err="1"/>
                  <a:t>th</a:t>
                </a:r>
                <a:r>
                  <a:rPr sz="2800" dirty="0"/>
                  <a:t> value in the population,</a:t>
                </a:r>
              </a:p>
              <a:p>
                <a14:m>
                  <m:oMath xmlns:m="http://schemas.openxmlformats.org/officeDocument/2006/math">
                    <m:r>
                      <a:rPr>
                        <a:latin typeface="Cambria Math" panose="02040503050406030204" pitchFamily="18" charset="0"/>
                      </a:rPr>
                      <m:t>𝜇</m:t>
                    </m:r>
                  </m:oMath>
                </a14:m>
                <a:r>
                  <a:rPr sz="2800" dirty="0"/>
                  <a:t> is the population mean, and</a:t>
                </a:r>
              </a:p>
              <a:p>
                <a14:m>
                  <m:oMath xmlns:m="http://schemas.openxmlformats.org/officeDocument/2006/math">
                    <m:r>
                      <a:rPr>
                        <a:latin typeface="Cambria Math" panose="02040503050406030204" pitchFamily="18" charset="0"/>
                      </a:rPr>
                      <m:t>𝑁</m:t>
                    </m:r>
                  </m:oMath>
                </a14:m>
                <a:r>
                  <a:rPr sz="2800" dirty="0"/>
                  <a:t> is the number of values in the population.</a:t>
                </a:r>
              </a:p>
              <a:p>
                <a:r>
                  <a:rPr sz="2800" dirty="0"/>
                  <a:t>The </a:t>
                </a:r>
                <a:r>
                  <a:rPr sz="2800" b="1" dirty="0"/>
                  <a:t>sample variance</a:t>
                </a:r>
                <a:r>
                  <a:rPr sz="2800" dirty="0"/>
                  <a:t> is given by</a:t>
                </a:r>
              </a:p>
              <a:p>
                <a:pPr algn="ctr">
                  <a:defRPr sz="2800"/>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r>
                                    <a:rPr>
                                      <a:latin typeface="Cambria Math" panose="02040503050406030204" pitchFamily="18" charset="0"/>
                                    </a:rPr>
                                    <m:t>−</m:t>
                                  </m:r>
                                  <m:bar>
                                    <m:barPr>
                                      <m:pos m:val="top"/>
                                      <m:ctrlPr>
                                        <a:rPr i="1">
                                          <a:latin typeface="Cambria Math" panose="02040503050406030204" pitchFamily="18" charset="0"/>
                                        </a:rPr>
                                      </m:ctrlPr>
                                    </m:barPr>
                                    <m:e>
                                      <m:r>
                                        <a:rPr>
                                          <a:latin typeface="Cambria Math" panose="02040503050406030204" pitchFamily="18" charset="0"/>
                                        </a:rPr>
                                        <m:t>𝑥</m:t>
                                      </m:r>
                                    </m:e>
                                  </m:bar>
                                </m:e>
                              </m:d>
                            </m:e>
                            <m:sup>
                              <m:r>
                                <a:rPr>
                                  <a:latin typeface="Cambria Math" panose="02040503050406030204" pitchFamily="18" charset="0"/>
                                </a:rPr>
                                <m:t>2</m:t>
                              </m:r>
                            </m:sup>
                          </m:sSup>
                        </m:num>
                        <m:den>
                          <m:r>
                            <a:rPr>
                              <a:latin typeface="Cambria Math" panose="02040503050406030204" pitchFamily="18" charset="0"/>
                            </a:rPr>
                            <m:t>𝑛</m:t>
                          </m:r>
                          <m:r>
                            <a:rPr>
                              <a:latin typeface="Cambria Math" panose="02040503050406030204" pitchFamily="18" charset="0"/>
                            </a:rPr>
                            <m:t>−1</m:t>
                          </m:r>
                        </m:den>
                      </m:f>
                    </m:oMath>
                  </m:oMathPara>
                </a14:m>
                <a:endParaRPr sz="2800" dirty="0"/>
              </a:p>
              <a:p>
                <a:pPr>
                  <a:defRPr sz="2800"/>
                </a:pPr>
                <a:r>
                  <a:rPr sz="2800" dirty="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oMath>
                </a14:m>
                <a:r>
                  <a:rPr sz="2800" dirty="0"/>
                  <a:t> is the </a:t>
                </a:r>
                <a14:m>
                  <m:oMath xmlns:m="http://schemas.openxmlformats.org/officeDocument/2006/math">
                    <m:r>
                      <a:rPr>
                        <a:latin typeface="Cambria Math" panose="02040503050406030204" pitchFamily="18" charset="0"/>
                      </a:rPr>
                      <m:t>𝑖</m:t>
                    </m:r>
                  </m:oMath>
                </a14:m>
                <a:r>
                  <a:rPr sz="2800" baseline="30000" dirty="0" err="1"/>
                  <a:t>th</a:t>
                </a:r>
                <a:r>
                  <a:rPr sz="2800" dirty="0"/>
                  <a:t> data value,</a:t>
                </a:r>
              </a:p>
              <a:p>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oMath>
                </a14:m>
                <a:r>
                  <a:rPr sz="2800" dirty="0"/>
                  <a:t> is the sample mean, and</a:t>
                </a:r>
              </a:p>
              <a:p>
                <a14:m>
                  <m:oMath xmlns:m="http://schemas.openxmlformats.org/officeDocument/2006/math">
                    <m:r>
                      <a:rPr>
                        <a:latin typeface="Cambria Math" panose="02040503050406030204" pitchFamily="18" charset="0"/>
                      </a:rPr>
                      <m:t>𝑛</m:t>
                    </m:r>
                  </m:oMath>
                </a14:m>
                <a:r>
                  <a:rPr sz="2800" dirty="0"/>
                  <a:t> is the number of data values in the sample.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85322"/>
              </a:xfrm>
              <a:blipFill>
                <a:blip r:embed="rId2" cstate="print"/>
                <a:stretch>
                  <a:fillRect l="-590" t="-1646"/>
                </a:stretch>
              </a:blipFill>
            </p:spPr>
            <p:txBody>
              <a:bodyPr/>
              <a:lstStyle/>
              <a:p>
                <a:r>
                  <a:rPr lang="en-US">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3.2.8: Standard Deviation of Grouped Data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𝑠</m:t>
                      </m:r>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𝑛</m:t>
                              </m:r>
                              <m:d>
                                <m:dPr>
                                  <m:begChr m:val="["/>
                                  <m:endChr m:val="]"/>
                                  <m:ctrlPr>
                                    <a:rPr i="1">
                                      <a:latin typeface="Cambria Math" panose="02040503050406030204" pitchFamily="18" charset="0"/>
                                    </a:rPr>
                                  </m:ctrlPr>
                                </m:dPr>
                                <m:e>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𝑓</m:t>
                                          </m:r>
                                        </m:e>
                                        <m:sub>
                                          <m:r>
                                            <a:rPr>
                                              <a:latin typeface="Cambria Math" panose="02040503050406030204" pitchFamily="18" charset="0"/>
                                            </a:rPr>
                                            <m:t>𝑖</m:t>
                                          </m:r>
                                        </m:sub>
                                      </m:sSub>
                                      <m:r>
                                        <a:rPr>
                                          <a:latin typeface="Cambria Math" panose="02040503050406030204" pitchFamily="18" charset="0"/>
                                        </a:rPr>
                                        <m:t>⋅</m:t>
                                      </m:r>
                                      <m:sSup>
                                        <m:sSupPr>
                                          <m:ctrlPr>
                                            <a:rPr i="1">
                                              <a:latin typeface="Cambria Math" panose="02040503050406030204" pitchFamily="18" charset="0"/>
                                            </a:rPr>
                                          </m:ctrlPr>
                                        </m:sSup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e>
                                        <m:sup>
                                          <m:r>
                                            <a:rPr>
                                              <a:latin typeface="Cambria Math" panose="02040503050406030204" pitchFamily="18" charset="0"/>
                                            </a:rPr>
                                            <m:t>2</m:t>
                                          </m:r>
                                        </m:sup>
                                      </m:sSup>
                                    </m:e>
                                  </m:d>
                                </m:e>
                              </m:d>
                              <m:r>
                                <a:rPr>
                                  <a:latin typeface="Cambria Math" panose="02040503050406030204" pitchFamily="18" charset="0"/>
                                </a:rPr>
                                <m:t>−</m:t>
                              </m:r>
                              <m:sSup>
                                <m:sSupPr>
                                  <m:ctrlPr>
                                    <a:rPr i="1">
                                      <a:latin typeface="Cambria Math" panose="02040503050406030204" pitchFamily="18" charset="0"/>
                                    </a:rPr>
                                  </m:ctrlPr>
                                </m:sSupPr>
                                <m:e>
                                  <m:d>
                                    <m:dPr>
                                      <m:begChr m:val="["/>
                                      <m:endChr m:val="]"/>
                                      <m:ctrlPr>
                                        <a:rPr i="1">
                                          <a:latin typeface="Cambria Math" panose="02040503050406030204" pitchFamily="18" charset="0"/>
                                        </a:rPr>
                                      </m:ctrlPr>
                                    </m:dPr>
                                    <m:e>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𝑓</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e>
                                      </m:d>
                                    </m:e>
                                  </m:d>
                                </m:e>
                                <m:sup>
                                  <m:r>
                                    <a:rPr>
                                      <a:latin typeface="Cambria Math" panose="02040503050406030204" pitchFamily="18" charset="0"/>
                                    </a:rPr>
                                    <m:t>2</m:t>
                                  </m:r>
                                </m:sup>
                              </m:sSup>
                            </m:num>
                            <m:den>
                              <m:r>
                                <a:rPr>
                                  <a:latin typeface="Cambria Math" panose="02040503050406030204" pitchFamily="18" charset="0"/>
                                </a:rPr>
                                <m:t>𝑛</m:t>
                              </m:r>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den>
                          </m:f>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𝑠</m:t>
                          </m:r>
                        </m:e>
                      </m:phant>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41</m:t>
                              </m:r>
                              <m:d>
                                <m:dPr>
                                  <m:ctrlPr>
                                    <a:rPr i="1">
                                      <a:latin typeface="Cambria Math" panose="02040503050406030204" pitchFamily="18" charset="0"/>
                                    </a:rPr>
                                  </m:ctrlPr>
                                </m:dPr>
                                <m:e>
                                  <m:r>
                                    <a:rPr>
                                      <a:latin typeface="Cambria Math" panose="02040503050406030204" pitchFamily="18" charset="0"/>
                                    </a:rPr>
                                    <m:t>264,240</m:t>
                                  </m:r>
                                </m:e>
                              </m:d>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3270</m:t>
                                      </m:r>
                                    </m:e>
                                  </m:d>
                                </m:e>
                                <m:sup>
                                  <m:r>
                                    <a:rPr>
                                      <a:latin typeface="Cambria Math" panose="02040503050406030204" pitchFamily="18" charset="0"/>
                                    </a:rPr>
                                    <m:t>2</m:t>
                                  </m:r>
                                </m:sup>
                              </m:sSup>
                            </m:num>
                            <m:den>
                              <m:r>
                                <a:rPr>
                                  <a:latin typeface="Cambria Math" panose="02040503050406030204" pitchFamily="18" charset="0"/>
                                </a:rPr>
                                <m:t>41</m:t>
                              </m:r>
                              <m:d>
                                <m:dPr>
                                  <m:ctrlPr>
                                    <a:rPr i="1">
                                      <a:latin typeface="Cambria Math" panose="02040503050406030204" pitchFamily="18" charset="0"/>
                                    </a:rPr>
                                  </m:ctrlPr>
                                </m:dPr>
                                <m:e>
                                  <m:r>
                                    <a:rPr>
                                      <a:latin typeface="Cambria Math" panose="02040503050406030204" pitchFamily="18" charset="0"/>
                                    </a:rPr>
                                    <m:t>41−1</m:t>
                                  </m:r>
                                </m:e>
                              </m:d>
                            </m:den>
                          </m:f>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𝑠</m:t>
                          </m:r>
                        </m:e>
                      </m:phant>
                      <m:r>
                        <a:rPr>
                          <a:latin typeface="Cambria Math" panose="02040503050406030204" pitchFamily="18" charset="0"/>
                        </a:rPr>
                        <m:t>≈</m:t>
                      </m:r>
                      <m:rad>
                        <m:radPr>
                          <m:degHide m:val="on"/>
                          <m:ctrlPr>
                            <a:rPr i="1">
                              <a:latin typeface="Cambria Math" panose="02040503050406030204" pitchFamily="18" charset="0"/>
                            </a:rPr>
                          </m:ctrlPr>
                        </m:radPr>
                        <m:deg/>
                        <m:e>
                          <m:d>
                            <m:dPr>
                              <m:ctrlPr>
                                <a:rPr i="1">
                                  <a:latin typeface="Cambria Math" panose="02040503050406030204" pitchFamily="18" charset="0"/>
                                </a:rPr>
                              </m:ctrlPr>
                            </m:dPr>
                            <m:e>
                              <m:r>
                                <a:rPr>
                                  <a:latin typeface="Cambria Math" panose="02040503050406030204" pitchFamily="18" charset="0"/>
                                </a:rPr>
                                <m:t>85.939024</m:t>
                              </m:r>
                            </m:e>
                          </m:d>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𝑠</m:t>
                          </m:r>
                        </m:e>
                      </m:phant>
                      <m:r>
                        <a:rPr>
                          <a:latin typeface="Cambria Math" panose="02040503050406030204" pitchFamily="18" charset="0"/>
                        </a:rPr>
                        <m:t>≈9.3</m:t>
                      </m:r>
                    </m:oMath>
                  </m:oMathPara>
                </a14:m>
                <a:endParaRPr/>
              </a:p>
              <a:p>
                <a:r>
                  <a:rPr sz="2800"/>
                  <a:t>Thus the standard deviation of the grades is approximately </a:t>
                </a:r>
                <a:r>
                  <a:rPr sz="2800">
                    <a:latin typeface="Cambria Math"/>
                  </a:rPr>
                  <a:t>9.3</a:t>
                </a:r>
                <a:r>
                  <a:rPr sz="2800"/>
                  <a:t> points.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a:stretch>
              </a:blipFill>
            </p:spPr>
            <p:txBody>
              <a:bodyPr/>
              <a:lstStyle/>
              <a:p>
                <a:r>
                  <a:rPr lang="en-US">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3.2.9: Standard Deviation of Grouped Data</a:t>
            </a:r>
          </a:p>
        </p:txBody>
      </p:sp>
      <p:sp>
        <p:nvSpPr>
          <p:cNvPr id="3" name="Text Placeholder 2"/>
          <p:cNvSpPr>
            <a:spLocks noGrp="1"/>
          </p:cNvSpPr>
          <p:nvPr>
            <p:ph type="body" sz="quarter" idx="10"/>
          </p:nvPr>
        </p:nvSpPr>
        <p:spPr/>
        <p:txBody>
          <a:bodyPr>
            <a:normAutofit/>
          </a:bodyPr>
          <a:lstStyle/>
          <a:p>
            <a:r>
              <a:rPr sz="2800"/>
              <a:t>Calculate the sample standard deviation and variance for the following distribution of gas prices at the stations in a certain city.</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4B12ED4F-2A52-4046-A709-00479483551E}"/>
                  </a:ext>
                </a:extLst>
              </p:cNvPr>
              <p:cNvGraphicFramePr>
                <a:graphicFrameLocks/>
              </p:cNvGraphicFramePr>
              <p:nvPr>
                <p:extLst>
                  <p:ext uri="{D42A27DB-BD31-4B8C-83A1-F6EECF244321}">
                    <p14:modId xmlns:p14="http://schemas.microsoft.com/office/powerpoint/2010/main" val="2723541349"/>
                  </p:ext>
                </p:extLst>
              </p:nvPr>
            </p:nvGraphicFramePr>
            <p:xfrm>
              <a:off x="457200" y="2514600"/>
              <a:ext cx="8229600" cy="29667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Gas Prices</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Gas Price</a:t>
                          </a:r>
                        </a:p>
                      </a:txBody>
                      <a:tcPr/>
                    </a:tc>
                    <a:tc>
                      <a:txBody>
                        <a:bodyPr/>
                        <a:lstStyle/>
                        <a:p>
                          <a:pPr algn="ctr">
                            <a:defRPr sz="1800" b="1"/>
                          </a:pPr>
                          <a:r>
                            <a:rPr sz="1800"/>
                            <a:t>Frequency (</a:t>
                          </a:r>
                          <a14:m>
                            <m:oMath xmlns:m="http://schemas.openxmlformats.org/officeDocument/2006/math">
                              <m:sSub>
                                <m:sSubPr>
                                  <m:ctrlPr>
                                    <a:rPr sz="1800" i="1">
                                      <a:latin typeface="Cambria Math" panose="02040503050406030204" pitchFamily="18" charset="0"/>
                                    </a:rPr>
                                  </m:ctrlPr>
                                </m:sSubPr>
                                <m:e>
                                  <m:r>
                                    <a:rPr sz="1800">
                                      <a:latin typeface="Cambria Math"/>
                                    </a:rPr>
                                    <m:t>𝑓</m:t>
                                  </m:r>
                                </m:e>
                                <m:sub>
                                  <m:r>
                                    <a:rPr sz="1800">
                                      <a:latin typeface="Cambria Math"/>
                                    </a:rPr>
                                    <m:t>𝑖</m:t>
                                  </m:r>
                                </m:sub>
                              </m:sSub>
                            </m:oMath>
                          </a14:m>
                          <a:r>
                            <a:rPr sz="1800"/>
                            <a:t>)</a:t>
                          </a:r>
                        </a:p>
                      </a:txBody>
                      <a:tcPr/>
                    </a:tc>
                    <a:extLst>
                      <a:ext uri="{0D108BD9-81ED-4DB2-BD59-A6C34878D82A}">
                        <a16:rowId xmlns:a16="http://schemas.microsoft.com/office/drawing/2014/main" val="10001"/>
                      </a:ext>
                    </a:extLst>
                  </a:tr>
                  <a:tr h="370840">
                    <a:tc>
                      <a:txBody>
                        <a:bodyPr/>
                        <a:lstStyle/>
                        <a:p>
                          <a:pPr algn="ctr">
                            <a:defRPr sz="1800"/>
                          </a:pPr>
                          <a:r>
                            <a:t>2.90–2.99</a:t>
                          </a:r>
                        </a:p>
                      </a:txBody>
                      <a:tcPr/>
                    </a:tc>
                    <a:tc>
                      <a:txBody>
                        <a:bodyPr/>
                        <a:lstStyle/>
                        <a:p>
                          <a:pPr algn="ctr"/>
                          <a:r>
                            <a:rPr sz="1800">
                              <a:latin typeface="Cambria Math"/>
                            </a:rPr>
                            <a:t>2</a:t>
                          </a:r>
                        </a:p>
                      </a:txBody>
                      <a:tcPr/>
                    </a:tc>
                    <a:extLst>
                      <a:ext uri="{0D108BD9-81ED-4DB2-BD59-A6C34878D82A}">
                        <a16:rowId xmlns:a16="http://schemas.microsoft.com/office/drawing/2014/main" val="10002"/>
                      </a:ext>
                    </a:extLst>
                  </a:tr>
                  <a:tr h="370840">
                    <a:tc>
                      <a:txBody>
                        <a:bodyPr/>
                        <a:lstStyle/>
                        <a:p>
                          <a:pPr algn="ctr">
                            <a:defRPr sz="1800"/>
                          </a:pPr>
                          <a:r>
                            <a:t>3.00–3.09</a:t>
                          </a:r>
                        </a:p>
                      </a:txBody>
                      <a:tcPr/>
                    </a:tc>
                    <a:tc>
                      <a:txBody>
                        <a:bodyPr/>
                        <a:lstStyle/>
                        <a:p>
                          <a:pPr algn="ctr"/>
                          <a:r>
                            <a:rPr sz="1800">
                              <a:latin typeface="Cambria Math"/>
                            </a:rPr>
                            <a:t>1</a:t>
                          </a:r>
                        </a:p>
                      </a:txBody>
                      <a:tcPr/>
                    </a:tc>
                    <a:extLst>
                      <a:ext uri="{0D108BD9-81ED-4DB2-BD59-A6C34878D82A}">
                        <a16:rowId xmlns:a16="http://schemas.microsoft.com/office/drawing/2014/main" val="10003"/>
                      </a:ext>
                    </a:extLst>
                  </a:tr>
                  <a:tr h="370840">
                    <a:tc>
                      <a:txBody>
                        <a:bodyPr/>
                        <a:lstStyle/>
                        <a:p>
                          <a:pPr algn="ctr">
                            <a:defRPr sz="1800"/>
                          </a:pPr>
                          <a:r>
                            <a:t>3.10–3.19</a:t>
                          </a:r>
                        </a:p>
                      </a:txBody>
                      <a:tcPr/>
                    </a:tc>
                    <a:tc>
                      <a:txBody>
                        <a:bodyPr/>
                        <a:lstStyle/>
                        <a:p>
                          <a:pPr algn="ctr"/>
                          <a:r>
                            <a:rPr sz="1800">
                              <a:latin typeface="Cambria Math"/>
                            </a:rPr>
                            <a:t>9</a:t>
                          </a:r>
                        </a:p>
                      </a:txBody>
                      <a:tcPr/>
                    </a:tc>
                    <a:extLst>
                      <a:ext uri="{0D108BD9-81ED-4DB2-BD59-A6C34878D82A}">
                        <a16:rowId xmlns:a16="http://schemas.microsoft.com/office/drawing/2014/main" val="10004"/>
                      </a:ext>
                    </a:extLst>
                  </a:tr>
                  <a:tr h="370840">
                    <a:tc>
                      <a:txBody>
                        <a:bodyPr/>
                        <a:lstStyle/>
                        <a:p>
                          <a:pPr algn="ctr">
                            <a:defRPr sz="1800"/>
                          </a:pPr>
                          <a:r>
                            <a:t>3.20–3.29</a:t>
                          </a:r>
                        </a:p>
                      </a:txBody>
                      <a:tcPr/>
                    </a:tc>
                    <a:tc>
                      <a:txBody>
                        <a:bodyPr/>
                        <a:lstStyle/>
                        <a:p>
                          <a:pPr algn="ctr"/>
                          <a:r>
                            <a:rPr sz="1800">
                              <a:latin typeface="Cambria Math"/>
                            </a:rPr>
                            <a:t>8</a:t>
                          </a:r>
                        </a:p>
                      </a:txBody>
                      <a:tcPr/>
                    </a:tc>
                    <a:extLst>
                      <a:ext uri="{0D108BD9-81ED-4DB2-BD59-A6C34878D82A}">
                        <a16:rowId xmlns:a16="http://schemas.microsoft.com/office/drawing/2014/main" val="10005"/>
                      </a:ext>
                    </a:extLst>
                  </a:tr>
                  <a:tr h="370840">
                    <a:tc>
                      <a:txBody>
                        <a:bodyPr/>
                        <a:lstStyle/>
                        <a:p>
                          <a:pPr algn="ctr">
                            <a:defRPr sz="1800"/>
                          </a:pPr>
                          <a:r>
                            <a:t>3.30–3.39</a:t>
                          </a:r>
                        </a:p>
                      </a:txBody>
                      <a:tcPr/>
                    </a:tc>
                    <a:tc>
                      <a:txBody>
                        <a:bodyPr/>
                        <a:lstStyle/>
                        <a:p>
                          <a:pPr algn="ctr"/>
                          <a:r>
                            <a:rPr sz="1800">
                              <a:latin typeface="Cambria Math"/>
                            </a:rPr>
                            <a:t>6</a:t>
                          </a:r>
                        </a:p>
                      </a:txBody>
                      <a:tcPr/>
                    </a:tc>
                    <a:extLst>
                      <a:ext uri="{0D108BD9-81ED-4DB2-BD59-A6C34878D82A}">
                        <a16:rowId xmlns:a16="http://schemas.microsoft.com/office/drawing/2014/main" val="10006"/>
                      </a:ext>
                    </a:extLst>
                  </a:tr>
                  <a:tr h="370840">
                    <a:tc>
                      <a:txBody>
                        <a:bodyPr/>
                        <a:lstStyle/>
                        <a:p>
                          <a:pPr algn="ctr">
                            <a:defRPr sz="1800"/>
                          </a:pPr>
                          <a:r>
                            <a:t>3.40–3.49</a:t>
                          </a:r>
                        </a:p>
                      </a:txBody>
                      <a:tcPr/>
                    </a:tc>
                    <a:tc>
                      <a:txBody>
                        <a:bodyPr/>
                        <a:lstStyle/>
                        <a:p>
                          <a:pPr algn="ctr"/>
                          <a:r>
                            <a:rPr sz="1800" dirty="0">
                              <a:latin typeface="Cambria Math"/>
                            </a:rPr>
                            <a:t>1</a:t>
                          </a:r>
                        </a:p>
                      </a:txBody>
                      <a:tcPr/>
                    </a:tc>
                    <a:extLst>
                      <a:ext uri="{0D108BD9-81ED-4DB2-BD59-A6C34878D82A}">
                        <a16:rowId xmlns:a16="http://schemas.microsoft.com/office/drawing/2014/main" val="10007"/>
                      </a:ext>
                    </a:extLst>
                  </a:tr>
                </a:tbl>
              </a:graphicData>
            </a:graphic>
          </p:graphicFrame>
        </mc:Choice>
        <mc:Fallback xmlns="">
          <p:graphicFrame>
            <p:nvGraphicFramePr>
              <p:cNvPr id="4" name="Table Placeholder 2">
                <a:extLst>
                  <a:ext uri="{FF2B5EF4-FFF2-40B4-BE49-F238E27FC236}">
                    <a16:creationId xmlns:a16="http://schemas.microsoft.com/office/drawing/2014/main" xmlns="" id="{4B12ED4F-2A52-4046-A709-00479483551E}"/>
                  </a:ext>
                </a:extLst>
              </p:cNvPr>
              <p:cNvGraphicFramePr>
                <a:graphicFrameLocks/>
              </p:cNvGraphicFramePr>
              <p:nvPr>
                <p:extLst>
                  <p:ext uri="{D42A27DB-BD31-4B8C-83A1-F6EECF244321}">
                    <p14:modId xmlns:p14="http://schemas.microsoft.com/office/powerpoint/2010/main" xmlns="" val="2723541349"/>
                  </p:ext>
                </p:extLst>
              </p:nvPr>
            </p:nvGraphicFramePr>
            <p:xfrm>
              <a:off x="457200" y="2514600"/>
              <a:ext cx="8229600" cy="29667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gridSpan="2">
                      <a:txBody>
                        <a:bodyPr/>
                        <a:lstStyle/>
                        <a:p>
                          <a:pPr algn="ctr">
                            <a:defRPr sz="1800" b="1"/>
                          </a:pPr>
                          <a:r>
                            <a:t>Gas Prices</a:t>
                          </a:r>
                        </a:p>
                      </a:txBody>
                      <a:tcPr/>
                    </a:tc>
                    <a:tc hMerge="1">
                      <a:txBody>
                        <a:bodyPr/>
                        <a:lstStyle/>
                        <a:p>
                          <a:endParaRPr/>
                        </a:p>
                      </a:txBody>
                      <a:tcPr/>
                    </a:tc>
                    <a:extLst>
                      <a:ext uri="{0D108BD9-81ED-4DB2-BD59-A6C34878D82A}">
                        <a16:rowId xmlns:a16="http://schemas.microsoft.com/office/drawing/2014/main" xmlns="" val="10000"/>
                      </a:ext>
                    </a:extLst>
                  </a:tr>
                  <a:tr h="370840">
                    <a:tc>
                      <a:txBody>
                        <a:bodyPr/>
                        <a:lstStyle/>
                        <a:p>
                          <a:pPr algn="ctr">
                            <a:defRPr sz="1800" b="1"/>
                          </a:pPr>
                          <a:r>
                            <a:t>Gas Price</a:t>
                          </a:r>
                        </a:p>
                      </a:txBody>
                      <a:tcPr/>
                    </a:tc>
                    <a:tc>
                      <a:txBody>
                        <a:bodyPr/>
                        <a:lstStyle/>
                        <a:p>
                          <a:endParaRPr lang="en-US"/>
                        </a:p>
                      </a:txBody>
                      <a:tcPr>
                        <a:blipFill>
                          <a:blip r:embed="rId2"/>
                          <a:stretch>
                            <a:fillRect l="-100296" t="-108197" r="-741" b="-622951"/>
                          </a:stretch>
                        </a:blipFill>
                      </a:tcPr>
                    </a:tc>
                    <a:extLst>
                      <a:ext uri="{0D108BD9-81ED-4DB2-BD59-A6C34878D82A}">
                        <a16:rowId xmlns:a16="http://schemas.microsoft.com/office/drawing/2014/main" xmlns="" val="10001"/>
                      </a:ext>
                    </a:extLst>
                  </a:tr>
                  <a:tr h="370840">
                    <a:tc>
                      <a:txBody>
                        <a:bodyPr/>
                        <a:lstStyle/>
                        <a:p>
                          <a:pPr algn="ctr">
                            <a:defRPr sz="1800"/>
                          </a:pPr>
                          <a:r>
                            <a:t>2.90–2.99</a:t>
                          </a:r>
                        </a:p>
                      </a:txBody>
                      <a:tcPr/>
                    </a:tc>
                    <a:tc>
                      <a:txBody>
                        <a:bodyPr/>
                        <a:lstStyle/>
                        <a:p>
                          <a:pPr algn="ctr"/>
                          <a:r>
                            <a:rPr sz="1800">
                              <a:latin typeface="Cambria Math"/>
                            </a:rPr>
                            <a:t>2</a:t>
                          </a:r>
                        </a:p>
                      </a:txBody>
                      <a:tcPr/>
                    </a:tc>
                    <a:extLst>
                      <a:ext uri="{0D108BD9-81ED-4DB2-BD59-A6C34878D82A}">
                        <a16:rowId xmlns:a16="http://schemas.microsoft.com/office/drawing/2014/main" xmlns="" val="10002"/>
                      </a:ext>
                    </a:extLst>
                  </a:tr>
                  <a:tr h="370840">
                    <a:tc>
                      <a:txBody>
                        <a:bodyPr/>
                        <a:lstStyle/>
                        <a:p>
                          <a:pPr algn="ctr">
                            <a:defRPr sz="1800"/>
                          </a:pPr>
                          <a:r>
                            <a:t>3.00–3.09</a:t>
                          </a:r>
                        </a:p>
                      </a:txBody>
                      <a:tcPr/>
                    </a:tc>
                    <a:tc>
                      <a:txBody>
                        <a:bodyPr/>
                        <a:lstStyle/>
                        <a:p>
                          <a:pPr algn="ctr"/>
                          <a:r>
                            <a:rPr sz="1800">
                              <a:latin typeface="Cambria Math"/>
                            </a:rPr>
                            <a:t>1</a:t>
                          </a:r>
                        </a:p>
                      </a:txBody>
                      <a:tcPr/>
                    </a:tc>
                    <a:extLst>
                      <a:ext uri="{0D108BD9-81ED-4DB2-BD59-A6C34878D82A}">
                        <a16:rowId xmlns:a16="http://schemas.microsoft.com/office/drawing/2014/main" xmlns="" val="10003"/>
                      </a:ext>
                    </a:extLst>
                  </a:tr>
                  <a:tr h="370840">
                    <a:tc>
                      <a:txBody>
                        <a:bodyPr/>
                        <a:lstStyle/>
                        <a:p>
                          <a:pPr algn="ctr">
                            <a:defRPr sz="1800"/>
                          </a:pPr>
                          <a:r>
                            <a:t>3.10–3.19</a:t>
                          </a:r>
                        </a:p>
                      </a:txBody>
                      <a:tcPr/>
                    </a:tc>
                    <a:tc>
                      <a:txBody>
                        <a:bodyPr/>
                        <a:lstStyle/>
                        <a:p>
                          <a:pPr algn="ctr"/>
                          <a:r>
                            <a:rPr sz="1800">
                              <a:latin typeface="Cambria Math"/>
                            </a:rPr>
                            <a:t>9</a:t>
                          </a:r>
                        </a:p>
                      </a:txBody>
                      <a:tcPr/>
                    </a:tc>
                    <a:extLst>
                      <a:ext uri="{0D108BD9-81ED-4DB2-BD59-A6C34878D82A}">
                        <a16:rowId xmlns:a16="http://schemas.microsoft.com/office/drawing/2014/main" xmlns="" val="10004"/>
                      </a:ext>
                    </a:extLst>
                  </a:tr>
                  <a:tr h="370840">
                    <a:tc>
                      <a:txBody>
                        <a:bodyPr/>
                        <a:lstStyle/>
                        <a:p>
                          <a:pPr algn="ctr">
                            <a:defRPr sz="1800"/>
                          </a:pPr>
                          <a:r>
                            <a:t>3.20–3.29</a:t>
                          </a:r>
                        </a:p>
                      </a:txBody>
                      <a:tcPr/>
                    </a:tc>
                    <a:tc>
                      <a:txBody>
                        <a:bodyPr/>
                        <a:lstStyle/>
                        <a:p>
                          <a:pPr algn="ctr"/>
                          <a:r>
                            <a:rPr sz="1800">
                              <a:latin typeface="Cambria Math"/>
                            </a:rPr>
                            <a:t>8</a:t>
                          </a:r>
                        </a:p>
                      </a:txBody>
                      <a:tcPr/>
                    </a:tc>
                    <a:extLst>
                      <a:ext uri="{0D108BD9-81ED-4DB2-BD59-A6C34878D82A}">
                        <a16:rowId xmlns:a16="http://schemas.microsoft.com/office/drawing/2014/main" xmlns="" val="10005"/>
                      </a:ext>
                    </a:extLst>
                  </a:tr>
                  <a:tr h="370840">
                    <a:tc>
                      <a:txBody>
                        <a:bodyPr/>
                        <a:lstStyle/>
                        <a:p>
                          <a:pPr algn="ctr">
                            <a:defRPr sz="1800"/>
                          </a:pPr>
                          <a:r>
                            <a:t>3.30–3.39</a:t>
                          </a:r>
                        </a:p>
                      </a:txBody>
                      <a:tcPr/>
                    </a:tc>
                    <a:tc>
                      <a:txBody>
                        <a:bodyPr/>
                        <a:lstStyle/>
                        <a:p>
                          <a:pPr algn="ctr"/>
                          <a:r>
                            <a:rPr sz="1800">
                              <a:latin typeface="Cambria Math"/>
                            </a:rPr>
                            <a:t>6</a:t>
                          </a:r>
                        </a:p>
                      </a:txBody>
                      <a:tcPr/>
                    </a:tc>
                    <a:extLst>
                      <a:ext uri="{0D108BD9-81ED-4DB2-BD59-A6C34878D82A}">
                        <a16:rowId xmlns:a16="http://schemas.microsoft.com/office/drawing/2014/main" xmlns="" val="10006"/>
                      </a:ext>
                    </a:extLst>
                  </a:tr>
                  <a:tr h="370840">
                    <a:tc>
                      <a:txBody>
                        <a:bodyPr/>
                        <a:lstStyle/>
                        <a:p>
                          <a:pPr algn="ctr">
                            <a:defRPr sz="1800"/>
                          </a:pPr>
                          <a:r>
                            <a:t>3.40–3.49</a:t>
                          </a:r>
                        </a:p>
                      </a:txBody>
                      <a:tcPr/>
                    </a:tc>
                    <a:tc>
                      <a:txBody>
                        <a:bodyPr/>
                        <a:lstStyle/>
                        <a:p>
                          <a:pPr algn="ctr"/>
                          <a:r>
                            <a:rPr sz="1800" dirty="0">
                              <a:latin typeface="Cambria Math"/>
                            </a:rPr>
                            <a:t>1</a:t>
                          </a:r>
                        </a:p>
                      </a:txBody>
                      <a:tcPr/>
                    </a:tc>
                    <a:extLst>
                      <a:ext uri="{0D108BD9-81ED-4DB2-BD59-A6C34878D82A}">
                        <a16:rowId xmlns:a16="http://schemas.microsoft.com/office/drawing/2014/main" xmlns="" val="10007"/>
                      </a:ext>
                    </a:extLst>
                  </a:tr>
                </a:tbl>
              </a:graphicData>
            </a:graphic>
          </p:graphicFrame>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3.2.9: Standard Deviation of Grouped Data (cont.)</a:t>
            </a:r>
          </a:p>
        </p:txBody>
      </p:sp>
      <p:sp>
        <p:nvSpPr>
          <p:cNvPr id="3" name="Text Placeholder 2"/>
          <p:cNvSpPr>
            <a:spLocks noGrp="1"/>
          </p:cNvSpPr>
          <p:nvPr>
            <p:ph type="body" sz="quarter" idx="10"/>
          </p:nvPr>
        </p:nvSpPr>
        <p:spPr/>
        <p:txBody>
          <a:bodyPr>
            <a:normAutofit/>
          </a:bodyPr>
          <a:lstStyle/>
          <a:p>
            <a:r>
              <a:rPr sz="2800" b="1"/>
              <a:t>Solution</a:t>
            </a:r>
          </a:p>
          <a:p>
            <a:r>
              <a:rPr sz="2800"/>
              <a:t>Begin by extending the frequency table to include columns for the midpoint, the frequency multiplied by the midpoint, and the frequency multiplied by the midpoint squared. Next calculate the values for each cell in the table and total the columns.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3.2.9: Standard Deviation of Grouped Data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243199853"/>
                  </p:ext>
                </p:extLst>
              </p:nvPr>
            </p:nvGraphicFramePr>
            <p:xfrm>
              <a:off x="457200" y="1105523"/>
              <a:ext cx="8229600" cy="3545142"/>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88976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gridSpan="5">
                      <a:txBody>
                        <a:bodyPr/>
                        <a:lstStyle/>
                        <a:p>
                          <a:pPr algn="ctr">
                            <a:defRPr sz="1800" b="1"/>
                          </a:pPr>
                          <a:r>
                            <a:t>Gas Prices</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600" b="1"/>
                          </a:pPr>
                          <a:r>
                            <a:t>Gas Price</a:t>
                          </a:r>
                        </a:p>
                      </a:txBody>
                      <a:tcPr/>
                    </a:tc>
                    <a:tc>
                      <a:txBody>
                        <a:bodyPr/>
                        <a:lstStyle/>
                        <a:p>
                          <a:pPr algn="ctr">
                            <a:defRPr sz="1600" b="1"/>
                          </a:pPr>
                          <a:r>
                            <a:rPr sz="1600"/>
                            <a:t>Frequency (</a:t>
                          </a:r>
                          <a14:m>
                            <m:oMath xmlns:m="http://schemas.openxmlformats.org/officeDocument/2006/math">
                              <m:sSub>
                                <m:sSubPr>
                                  <m:ctrlPr>
                                    <a:rPr sz="1600" i="1">
                                      <a:latin typeface="Cambria Math" panose="02040503050406030204" pitchFamily="18" charset="0"/>
                                    </a:rPr>
                                  </m:ctrlPr>
                                </m:sSubPr>
                                <m:e>
                                  <m:r>
                                    <a:rPr sz="1600">
                                      <a:latin typeface="Cambria Math"/>
                                    </a:rPr>
                                    <m:t>𝑓</m:t>
                                  </m:r>
                                </m:e>
                                <m:sub>
                                  <m:r>
                                    <a:rPr sz="1600">
                                      <a:latin typeface="Cambria Math"/>
                                    </a:rPr>
                                    <m:t>𝑖</m:t>
                                  </m:r>
                                </m:sub>
                              </m:sSub>
                            </m:oMath>
                          </a14:m>
                          <a:r>
                            <a:rPr sz="1600"/>
                            <a:t>)</a:t>
                          </a:r>
                        </a:p>
                      </a:txBody>
                      <a:tcPr/>
                    </a:tc>
                    <a:tc>
                      <a:txBody>
                        <a:bodyPr/>
                        <a:lstStyle/>
                        <a:p>
                          <a:pPr algn="ctr">
                            <a:defRPr sz="1600" b="1"/>
                          </a:pPr>
                          <a:r>
                            <a:rPr sz="1600"/>
                            <a:t>Class Midpoint, </a:t>
                          </a:r>
                          <a14:m>
                            <m:oMath xmlns:m="http://schemas.openxmlformats.org/officeDocument/2006/math">
                              <m:sSub>
                                <m:sSubPr>
                                  <m:ctrlPr>
                                    <a:rPr sz="1600" i="1">
                                      <a:latin typeface="Cambria Math" panose="02040503050406030204" pitchFamily="18" charset="0"/>
                                    </a:rPr>
                                  </m:ctrlPr>
                                </m:sSubPr>
                                <m:e>
                                  <m:r>
                                    <a:rPr sz="1600">
                                      <a:latin typeface="Cambria Math"/>
                                    </a:rPr>
                                    <m:t>𝑥</m:t>
                                  </m:r>
                                </m:e>
                                <m:sub>
                                  <m:r>
                                    <a:rPr sz="1600">
                                      <a:latin typeface="Cambria Math"/>
                                    </a:rPr>
                                    <m:t>𝑖</m:t>
                                  </m:r>
                                </m:sub>
                              </m:sSub>
                            </m:oMath>
                          </a14:m>
                          <a:endParaRPr sz="1600"/>
                        </a:p>
                      </a:txBody>
                      <a:tcPr/>
                    </a:tc>
                    <a:tc>
                      <a:txBody>
                        <a:bodyPr/>
                        <a:lstStyle/>
                        <a:p>
                          <a:pPr algn="ctr">
                            <a:defRPr sz="1600" b="1"/>
                          </a:pPr>
                          <a14:m>
                            <m:oMathPara xmlns:m="http://schemas.openxmlformats.org/officeDocument/2006/math">
                              <m:oMathParaPr>
                                <m:jc m:val="centerGroup"/>
                              </m:oMathParaPr>
                              <m:oMath xmlns:m="http://schemas.openxmlformats.org/officeDocument/2006/math">
                                <m:sSub>
                                  <m:sSubPr>
                                    <m:ctrlPr>
                                      <a:rPr sz="1600" i="1">
                                        <a:latin typeface="Cambria Math" panose="02040503050406030204" pitchFamily="18" charset="0"/>
                                      </a:rPr>
                                    </m:ctrlPr>
                                  </m:sSubPr>
                                  <m:e>
                                    <m:r>
                                      <a:rPr sz="1600">
                                        <a:latin typeface="Cambria Math"/>
                                      </a:rPr>
                                      <m:t>𝑓</m:t>
                                    </m:r>
                                  </m:e>
                                  <m:sub>
                                    <m:r>
                                      <a:rPr sz="1600">
                                        <a:latin typeface="Cambria Math"/>
                                      </a:rPr>
                                      <m:t>𝑖</m:t>
                                    </m:r>
                                  </m:sub>
                                </m:sSub>
                                <m:r>
                                  <a:rPr sz="1600">
                                    <a:latin typeface="Cambria Math"/>
                                  </a:rPr>
                                  <m:t>⋅</m:t>
                                </m:r>
                                <m:sSub>
                                  <m:sSubPr>
                                    <m:ctrlPr>
                                      <a:rPr sz="1600" i="1">
                                        <a:latin typeface="Cambria Math" panose="02040503050406030204" pitchFamily="18" charset="0"/>
                                      </a:rPr>
                                    </m:ctrlPr>
                                  </m:sSubPr>
                                  <m:e>
                                    <m:r>
                                      <a:rPr sz="1600">
                                        <a:latin typeface="Cambria Math"/>
                                      </a:rPr>
                                      <m:t>𝑥</m:t>
                                    </m:r>
                                  </m:e>
                                  <m:sub>
                                    <m:r>
                                      <a:rPr sz="1600">
                                        <a:latin typeface="Cambria Math"/>
                                      </a:rPr>
                                      <m:t>𝑖</m:t>
                                    </m:r>
                                  </m:sub>
                                </m:sSub>
                              </m:oMath>
                            </m:oMathPara>
                          </a14:m>
                          <a:endParaRPr/>
                        </a:p>
                      </a:txBody>
                      <a:tcPr/>
                    </a:tc>
                    <a:tc>
                      <a:txBody>
                        <a:bodyPr/>
                        <a:lstStyle/>
                        <a:p>
                          <a:pPr algn="ctr">
                            <a:defRPr sz="1600" b="1"/>
                          </a:pPr>
                          <a14:m>
                            <m:oMathPara xmlns:m="http://schemas.openxmlformats.org/officeDocument/2006/math">
                              <m:oMathParaPr>
                                <m:jc m:val="centerGroup"/>
                              </m:oMathParaPr>
                              <m:oMath xmlns:m="http://schemas.openxmlformats.org/officeDocument/2006/math">
                                <m:sSub>
                                  <m:sSubPr>
                                    <m:ctrlPr>
                                      <a:rPr sz="1600" i="1">
                                        <a:latin typeface="Cambria Math" panose="02040503050406030204" pitchFamily="18" charset="0"/>
                                      </a:rPr>
                                    </m:ctrlPr>
                                  </m:sSubPr>
                                  <m:e>
                                    <m:r>
                                      <a:rPr sz="1600">
                                        <a:latin typeface="Cambria Math"/>
                                      </a:rPr>
                                      <m:t>𝑓</m:t>
                                    </m:r>
                                  </m:e>
                                  <m:sub>
                                    <m:r>
                                      <a:rPr sz="1600">
                                        <a:latin typeface="Cambria Math"/>
                                      </a:rPr>
                                      <m:t>𝑖</m:t>
                                    </m:r>
                                  </m:sub>
                                </m:sSub>
                                <m:r>
                                  <a:rPr sz="1600">
                                    <a:latin typeface="Cambria Math"/>
                                  </a:rPr>
                                  <m:t>⋅</m:t>
                                </m:r>
                                <m:sSup>
                                  <m:sSupPr>
                                    <m:ctrlPr>
                                      <a:rPr sz="1600" i="1">
                                        <a:latin typeface="Cambria Math" panose="02040503050406030204" pitchFamily="18" charset="0"/>
                                      </a:rPr>
                                    </m:ctrlPr>
                                  </m:sSupPr>
                                  <m:e>
                                    <m:sSub>
                                      <m:sSubPr>
                                        <m:ctrlPr>
                                          <a:rPr sz="1600" i="1">
                                            <a:latin typeface="Cambria Math" panose="02040503050406030204" pitchFamily="18" charset="0"/>
                                          </a:rPr>
                                        </m:ctrlPr>
                                      </m:sSubPr>
                                      <m:e>
                                        <m:r>
                                          <a:rPr sz="1600">
                                            <a:latin typeface="Cambria Math"/>
                                          </a:rPr>
                                          <m:t>𝑥</m:t>
                                        </m:r>
                                      </m:e>
                                      <m:sub>
                                        <m:r>
                                          <a:rPr sz="1600">
                                            <a:latin typeface="Cambria Math"/>
                                          </a:rPr>
                                          <m:t>𝑖</m:t>
                                        </m:r>
                                      </m:sub>
                                    </m:sSub>
                                  </m:e>
                                  <m:sup>
                                    <m:r>
                                      <a:rPr sz="1600">
                                        <a:latin typeface="Cambria Math"/>
                                      </a:rPr>
                                      <m:t>2</m:t>
                                    </m:r>
                                  </m:sup>
                                </m:sSup>
                              </m:oMath>
                            </m:oMathPara>
                          </a14:m>
                          <a:endParaRPr/>
                        </a:p>
                      </a:txBody>
                      <a:tcPr/>
                    </a:tc>
                    <a:extLst>
                      <a:ext uri="{0D108BD9-81ED-4DB2-BD59-A6C34878D82A}">
                        <a16:rowId xmlns:a16="http://schemas.microsoft.com/office/drawing/2014/main" val="10001"/>
                      </a:ext>
                    </a:extLst>
                  </a:tr>
                  <a:tr h="370840">
                    <a:tc>
                      <a:txBody>
                        <a:bodyPr/>
                        <a:lstStyle/>
                        <a:p>
                          <a:pPr algn="ctr">
                            <a:defRPr sz="1600"/>
                          </a:pPr>
                          <a:r>
                            <a:t>2.90–2.99</a:t>
                          </a:r>
                        </a:p>
                      </a:txBody>
                      <a:tcPr/>
                    </a:tc>
                    <a:tc>
                      <a:txBody>
                        <a:bodyPr/>
                        <a:lstStyle/>
                        <a:p>
                          <a:pPr algn="ctr"/>
                          <a:r>
                            <a:rPr sz="1600">
                              <a:latin typeface="Cambria Math"/>
                            </a:rPr>
                            <a:t>2</a:t>
                          </a:r>
                        </a:p>
                      </a:txBody>
                      <a:tcPr/>
                    </a:tc>
                    <a:tc>
                      <a:txBody>
                        <a:bodyPr/>
                        <a:lstStyle/>
                        <a:p>
                          <a:pPr algn="ctr"/>
                          <a:r>
                            <a:rPr sz="1600">
                              <a:latin typeface="Cambria Math"/>
                            </a:rPr>
                            <a:t>2.945</a:t>
                          </a:r>
                        </a:p>
                      </a:txBody>
                      <a:tcPr/>
                    </a:tc>
                    <a:tc>
                      <a:txBody>
                        <a:bodyPr/>
                        <a:lstStyle/>
                        <a:p>
                          <a:pPr algn="ctr"/>
                          <a:r>
                            <a:rPr sz="1600">
                              <a:latin typeface="Cambria Math"/>
                            </a:rPr>
                            <a:t>5.89</a:t>
                          </a:r>
                        </a:p>
                      </a:txBody>
                      <a:tcPr/>
                    </a:tc>
                    <a:tc>
                      <a:txBody>
                        <a:bodyPr/>
                        <a:lstStyle/>
                        <a:p>
                          <a:pPr algn="ctr"/>
                          <a:r>
                            <a:rPr sz="1600">
                              <a:latin typeface="Cambria Math"/>
                            </a:rPr>
                            <a:t>17.34605</a:t>
                          </a:r>
                        </a:p>
                      </a:txBody>
                      <a:tcPr/>
                    </a:tc>
                    <a:extLst>
                      <a:ext uri="{0D108BD9-81ED-4DB2-BD59-A6C34878D82A}">
                        <a16:rowId xmlns:a16="http://schemas.microsoft.com/office/drawing/2014/main" val="10002"/>
                      </a:ext>
                    </a:extLst>
                  </a:tr>
                  <a:tr h="370840">
                    <a:tc>
                      <a:txBody>
                        <a:bodyPr/>
                        <a:lstStyle/>
                        <a:p>
                          <a:pPr algn="ctr">
                            <a:defRPr sz="1600"/>
                          </a:pPr>
                          <a:r>
                            <a:t>3.00–3.09</a:t>
                          </a:r>
                        </a:p>
                      </a:txBody>
                      <a:tcPr/>
                    </a:tc>
                    <a:tc>
                      <a:txBody>
                        <a:bodyPr/>
                        <a:lstStyle/>
                        <a:p>
                          <a:pPr algn="ctr"/>
                          <a:r>
                            <a:rPr sz="1600">
                              <a:latin typeface="Cambria Math"/>
                            </a:rPr>
                            <a:t>1</a:t>
                          </a:r>
                        </a:p>
                      </a:txBody>
                      <a:tcPr/>
                    </a:tc>
                    <a:tc>
                      <a:txBody>
                        <a:bodyPr/>
                        <a:lstStyle/>
                        <a:p>
                          <a:pPr algn="ctr"/>
                          <a:r>
                            <a:rPr sz="1600">
                              <a:latin typeface="Cambria Math"/>
                            </a:rPr>
                            <a:t>3.045</a:t>
                          </a:r>
                        </a:p>
                      </a:txBody>
                      <a:tcPr/>
                    </a:tc>
                    <a:tc>
                      <a:txBody>
                        <a:bodyPr/>
                        <a:lstStyle/>
                        <a:p>
                          <a:pPr algn="ctr"/>
                          <a:r>
                            <a:rPr sz="1600">
                              <a:latin typeface="Cambria Math"/>
                            </a:rPr>
                            <a:t>3.045</a:t>
                          </a:r>
                        </a:p>
                      </a:txBody>
                      <a:tcPr/>
                    </a:tc>
                    <a:tc>
                      <a:txBody>
                        <a:bodyPr/>
                        <a:lstStyle/>
                        <a:p>
                          <a:pPr algn="ctr"/>
                          <a:r>
                            <a:rPr sz="1600">
                              <a:latin typeface="Cambria Math"/>
                            </a:rPr>
                            <a:t>9.272025</a:t>
                          </a:r>
                        </a:p>
                      </a:txBody>
                      <a:tcPr/>
                    </a:tc>
                    <a:extLst>
                      <a:ext uri="{0D108BD9-81ED-4DB2-BD59-A6C34878D82A}">
                        <a16:rowId xmlns:a16="http://schemas.microsoft.com/office/drawing/2014/main" val="10003"/>
                      </a:ext>
                    </a:extLst>
                  </a:tr>
                  <a:tr h="370840">
                    <a:tc>
                      <a:txBody>
                        <a:bodyPr/>
                        <a:lstStyle/>
                        <a:p>
                          <a:pPr algn="ctr">
                            <a:defRPr sz="1600"/>
                          </a:pPr>
                          <a:r>
                            <a:t>3.10–3.19</a:t>
                          </a:r>
                        </a:p>
                      </a:txBody>
                      <a:tcPr/>
                    </a:tc>
                    <a:tc>
                      <a:txBody>
                        <a:bodyPr/>
                        <a:lstStyle/>
                        <a:p>
                          <a:pPr algn="ctr"/>
                          <a:r>
                            <a:rPr sz="1600">
                              <a:latin typeface="Cambria Math"/>
                            </a:rPr>
                            <a:t>9</a:t>
                          </a:r>
                        </a:p>
                      </a:txBody>
                      <a:tcPr/>
                    </a:tc>
                    <a:tc>
                      <a:txBody>
                        <a:bodyPr/>
                        <a:lstStyle/>
                        <a:p>
                          <a:pPr algn="ctr"/>
                          <a:r>
                            <a:rPr sz="1600">
                              <a:latin typeface="Cambria Math"/>
                            </a:rPr>
                            <a:t>3.145</a:t>
                          </a:r>
                        </a:p>
                      </a:txBody>
                      <a:tcPr/>
                    </a:tc>
                    <a:tc>
                      <a:txBody>
                        <a:bodyPr/>
                        <a:lstStyle/>
                        <a:p>
                          <a:pPr algn="ctr"/>
                          <a:r>
                            <a:rPr sz="1600">
                              <a:latin typeface="Cambria Math"/>
                            </a:rPr>
                            <a:t>28.305</a:t>
                          </a:r>
                        </a:p>
                      </a:txBody>
                      <a:tcPr/>
                    </a:tc>
                    <a:tc>
                      <a:txBody>
                        <a:bodyPr/>
                        <a:lstStyle/>
                        <a:p>
                          <a:pPr algn="ctr"/>
                          <a:r>
                            <a:rPr sz="1600">
                              <a:latin typeface="Cambria Math"/>
                            </a:rPr>
                            <a:t>89.019225</a:t>
                          </a:r>
                        </a:p>
                      </a:txBody>
                      <a:tcPr/>
                    </a:tc>
                    <a:extLst>
                      <a:ext uri="{0D108BD9-81ED-4DB2-BD59-A6C34878D82A}">
                        <a16:rowId xmlns:a16="http://schemas.microsoft.com/office/drawing/2014/main" val="10004"/>
                      </a:ext>
                    </a:extLst>
                  </a:tr>
                  <a:tr h="370840">
                    <a:tc>
                      <a:txBody>
                        <a:bodyPr/>
                        <a:lstStyle/>
                        <a:p>
                          <a:pPr algn="ctr">
                            <a:defRPr sz="1600"/>
                          </a:pPr>
                          <a:r>
                            <a:t>3.20–3.29</a:t>
                          </a:r>
                        </a:p>
                      </a:txBody>
                      <a:tcPr/>
                    </a:tc>
                    <a:tc>
                      <a:txBody>
                        <a:bodyPr/>
                        <a:lstStyle/>
                        <a:p>
                          <a:pPr algn="ctr"/>
                          <a:r>
                            <a:rPr sz="1600">
                              <a:latin typeface="Cambria Math"/>
                            </a:rPr>
                            <a:t>8</a:t>
                          </a:r>
                        </a:p>
                      </a:txBody>
                      <a:tcPr/>
                    </a:tc>
                    <a:tc>
                      <a:txBody>
                        <a:bodyPr/>
                        <a:lstStyle/>
                        <a:p>
                          <a:pPr algn="ctr"/>
                          <a:r>
                            <a:rPr sz="1600">
                              <a:latin typeface="Cambria Math"/>
                            </a:rPr>
                            <a:t>3.245</a:t>
                          </a:r>
                        </a:p>
                      </a:txBody>
                      <a:tcPr/>
                    </a:tc>
                    <a:tc>
                      <a:txBody>
                        <a:bodyPr/>
                        <a:lstStyle/>
                        <a:p>
                          <a:pPr algn="ctr"/>
                          <a:r>
                            <a:rPr sz="1600">
                              <a:latin typeface="Cambria Math"/>
                            </a:rPr>
                            <a:t>25.96</a:t>
                          </a:r>
                        </a:p>
                      </a:txBody>
                      <a:tcPr/>
                    </a:tc>
                    <a:tc>
                      <a:txBody>
                        <a:bodyPr/>
                        <a:lstStyle/>
                        <a:p>
                          <a:pPr algn="ctr"/>
                          <a:r>
                            <a:rPr sz="1600">
                              <a:latin typeface="Cambria Math"/>
                            </a:rPr>
                            <a:t>84.2402</a:t>
                          </a:r>
                        </a:p>
                      </a:txBody>
                      <a:tcPr/>
                    </a:tc>
                    <a:extLst>
                      <a:ext uri="{0D108BD9-81ED-4DB2-BD59-A6C34878D82A}">
                        <a16:rowId xmlns:a16="http://schemas.microsoft.com/office/drawing/2014/main" val="10005"/>
                      </a:ext>
                    </a:extLst>
                  </a:tr>
                  <a:tr h="370840">
                    <a:tc>
                      <a:txBody>
                        <a:bodyPr/>
                        <a:lstStyle/>
                        <a:p>
                          <a:pPr algn="ctr">
                            <a:defRPr sz="1600"/>
                          </a:pPr>
                          <a:r>
                            <a:t>3.30–3.39</a:t>
                          </a:r>
                        </a:p>
                      </a:txBody>
                      <a:tcPr/>
                    </a:tc>
                    <a:tc>
                      <a:txBody>
                        <a:bodyPr/>
                        <a:lstStyle/>
                        <a:p>
                          <a:pPr algn="ctr"/>
                          <a:r>
                            <a:rPr sz="1600">
                              <a:latin typeface="Cambria Math"/>
                            </a:rPr>
                            <a:t>6</a:t>
                          </a:r>
                        </a:p>
                      </a:txBody>
                      <a:tcPr/>
                    </a:tc>
                    <a:tc>
                      <a:txBody>
                        <a:bodyPr/>
                        <a:lstStyle/>
                        <a:p>
                          <a:pPr algn="ctr"/>
                          <a:r>
                            <a:rPr sz="1600">
                              <a:latin typeface="Cambria Math"/>
                            </a:rPr>
                            <a:t>3.345</a:t>
                          </a:r>
                        </a:p>
                      </a:txBody>
                      <a:tcPr/>
                    </a:tc>
                    <a:tc>
                      <a:txBody>
                        <a:bodyPr/>
                        <a:lstStyle/>
                        <a:p>
                          <a:pPr algn="ctr"/>
                          <a:r>
                            <a:rPr sz="1600">
                              <a:latin typeface="Cambria Math"/>
                            </a:rPr>
                            <a:t>20.07</a:t>
                          </a:r>
                        </a:p>
                      </a:txBody>
                      <a:tcPr/>
                    </a:tc>
                    <a:tc>
                      <a:txBody>
                        <a:bodyPr/>
                        <a:lstStyle/>
                        <a:p>
                          <a:pPr algn="ctr"/>
                          <a:r>
                            <a:rPr sz="1600">
                              <a:latin typeface="Cambria Math"/>
                            </a:rPr>
                            <a:t>67.13415</a:t>
                          </a:r>
                        </a:p>
                      </a:txBody>
                      <a:tcPr/>
                    </a:tc>
                    <a:extLst>
                      <a:ext uri="{0D108BD9-81ED-4DB2-BD59-A6C34878D82A}">
                        <a16:rowId xmlns:a16="http://schemas.microsoft.com/office/drawing/2014/main" val="10006"/>
                      </a:ext>
                    </a:extLst>
                  </a:tr>
                  <a:tr h="370840">
                    <a:tc>
                      <a:txBody>
                        <a:bodyPr/>
                        <a:lstStyle/>
                        <a:p>
                          <a:pPr algn="ctr">
                            <a:defRPr sz="1600"/>
                          </a:pPr>
                          <a:r>
                            <a:t>3.40–3.49</a:t>
                          </a:r>
                        </a:p>
                      </a:txBody>
                      <a:tcPr/>
                    </a:tc>
                    <a:tc>
                      <a:txBody>
                        <a:bodyPr/>
                        <a:lstStyle/>
                        <a:p>
                          <a:pPr algn="ctr"/>
                          <a:r>
                            <a:rPr sz="1600">
                              <a:latin typeface="Cambria Math"/>
                            </a:rPr>
                            <a:t>1</a:t>
                          </a:r>
                        </a:p>
                      </a:txBody>
                      <a:tcPr/>
                    </a:tc>
                    <a:tc>
                      <a:txBody>
                        <a:bodyPr/>
                        <a:lstStyle/>
                        <a:p>
                          <a:pPr algn="ctr"/>
                          <a:r>
                            <a:rPr sz="1600">
                              <a:latin typeface="Cambria Math"/>
                            </a:rPr>
                            <a:t>3.445</a:t>
                          </a:r>
                        </a:p>
                      </a:txBody>
                      <a:tcPr/>
                    </a:tc>
                    <a:tc>
                      <a:txBody>
                        <a:bodyPr/>
                        <a:lstStyle/>
                        <a:p>
                          <a:pPr algn="ctr"/>
                          <a:r>
                            <a:rPr sz="1600">
                              <a:latin typeface="Cambria Math"/>
                            </a:rPr>
                            <a:t>3.445</a:t>
                          </a:r>
                        </a:p>
                      </a:txBody>
                      <a:tcPr/>
                    </a:tc>
                    <a:tc>
                      <a:txBody>
                        <a:bodyPr/>
                        <a:lstStyle/>
                        <a:p>
                          <a:pPr algn="ctr"/>
                          <a:r>
                            <a:rPr sz="1600">
                              <a:latin typeface="Cambria Math"/>
                            </a:rPr>
                            <a:t>11.868025</a:t>
                          </a:r>
                        </a:p>
                      </a:txBody>
                      <a:tcPr/>
                    </a:tc>
                    <a:extLst>
                      <a:ext uri="{0D108BD9-81ED-4DB2-BD59-A6C34878D82A}">
                        <a16:rowId xmlns:a16="http://schemas.microsoft.com/office/drawing/2014/main" val="10007"/>
                      </a:ext>
                    </a:extLst>
                  </a:tr>
                  <a:tr h="370840">
                    <a:tc>
                      <a:txBody>
                        <a:bodyPr/>
                        <a:lstStyle/>
                        <a:p>
                          <a:pPr algn="ctr"/>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𝑛</m:t>
                                </m:r>
                                <m:r>
                                  <a:rPr sz="1600">
                                    <a:latin typeface="Cambria Math"/>
                                  </a:rPr>
                                  <m:t>=∑</m:t>
                                </m:r>
                                <m:sSub>
                                  <m:sSubPr>
                                    <m:ctrlPr>
                                      <a:rPr sz="1600" i="1">
                                        <a:latin typeface="Cambria Math" panose="02040503050406030204" pitchFamily="18" charset="0"/>
                                      </a:rPr>
                                    </m:ctrlPr>
                                  </m:sSubPr>
                                  <m:e>
                                    <m:r>
                                      <a:rPr sz="1600">
                                        <a:latin typeface="Cambria Math"/>
                                      </a:rPr>
                                      <m:t>𝑓</m:t>
                                    </m:r>
                                  </m:e>
                                  <m:sub>
                                    <m:r>
                                      <a:rPr sz="1600">
                                        <a:latin typeface="Cambria Math"/>
                                      </a:rPr>
                                      <m:t>𝑖</m:t>
                                    </m:r>
                                  </m:sub>
                                </m:sSub>
                                <m:r>
                                  <a:rPr sz="1600">
                                    <a:latin typeface="Cambria Math"/>
                                  </a:rPr>
                                  <m:t>=27</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m:t>
                                </m:r>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a:rPr>
                                          <m:t>𝑓</m:t>
                                        </m:r>
                                      </m:e>
                                      <m:sub>
                                        <m:r>
                                          <a:rPr sz="1600">
                                            <a:latin typeface="Cambria Math"/>
                                          </a:rPr>
                                          <m:t>𝑖</m:t>
                                        </m:r>
                                      </m:sub>
                                    </m:sSub>
                                    <m:r>
                                      <a:rPr sz="1600">
                                        <a:latin typeface="Cambria Math"/>
                                      </a:rPr>
                                      <m:t>⋅</m:t>
                                    </m:r>
                                    <m:sSub>
                                      <m:sSubPr>
                                        <m:ctrlPr>
                                          <a:rPr sz="1600" i="1">
                                            <a:latin typeface="Cambria Math" panose="02040503050406030204" pitchFamily="18" charset="0"/>
                                          </a:rPr>
                                        </m:ctrlPr>
                                      </m:sSubPr>
                                      <m:e>
                                        <m:r>
                                          <a:rPr sz="1600">
                                            <a:latin typeface="Cambria Math"/>
                                          </a:rPr>
                                          <m:t>𝑥</m:t>
                                        </m:r>
                                      </m:e>
                                      <m:sub>
                                        <m:r>
                                          <a:rPr sz="1600">
                                            <a:latin typeface="Cambria Math"/>
                                          </a:rPr>
                                          <m:t>𝑖</m:t>
                                        </m:r>
                                      </m:sub>
                                    </m:sSub>
                                  </m:e>
                                </m:d>
                                <m:r>
                                  <a:rPr sz="1600">
                                    <a:latin typeface="Cambria Math"/>
                                  </a:rPr>
                                  <m:t>=86.715</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m:t>
                                </m:r>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a:rPr>
                                          <m:t>𝑓</m:t>
                                        </m:r>
                                      </m:e>
                                      <m:sub>
                                        <m:r>
                                          <a:rPr sz="1600">
                                            <a:latin typeface="Cambria Math"/>
                                          </a:rPr>
                                          <m:t>𝑖</m:t>
                                        </m:r>
                                      </m:sub>
                                    </m:sSub>
                                    <m:r>
                                      <a:rPr sz="1600">
                                        <a:latin typeface="Cambria Math"/>
                                      </a:rPr>
                                      <m:t>⋅</m:t>
                                    </m:r>
                                    <m:sSup>
                                      <m:sSupPr>
                                        <m:ctrlPr>
                                          <a:rPr sz="1600" i="1">
                                            <a:latin typeface="Cambria Math" panose="02040503050406030204" pitchFamily="18" charset="0"/>
                                          </a:rPr>
                                        </m:ctrlPr>
                                      </m:sSupPr>
                                      <m:e>
                                        <m:sSub>
                                          <m:sSubPr>
                                            <m:ctrlPr>
                                              <a:rPr sz="1600" i="1">
                                                <a:latin typeface="Cambria Math" panose="02040503050406030204" pitchFamily="18" charset="0"/>
                                              </a:rPr>
                                            </m:ctrlPr>
                                          </m:sSubPr>
                                          <m:e>
                                            <m:r>
                                              <a:rPr sz="1600">
                                                <a:latin typeface="Cambria Math"/>
                                              </a:rPr>
                                              <m:t>𝑥</m:t>
                                            </m:r>
                                          </m:e>
                                          <m:sub>
                                            <m:r>
                                              <a:rPr sz="1600">
                                                <a:latin typeface="Cambria Math"/>
                                              </a:rPr>
                                              <m:t>𝑖</m:t>
                                            </m:r>
                                          </m:sub>
                                        </m:sSub>
                                      </m:e>
                                      <m:sup>
                                        <m:r>
                                          <a:rPr sz="1600">
                                            <a:latin typeface="Cambria Math"/>
                                          </a:rPr>
                                          <m:t>2</m:t>
                                        </m:r>
                                      </m:sup>
                                    </m:sSup>
                                  </m:e>
                                </m:d>
                                <m:r>
                                  <a:rPr sz="1600">
                                    <a:latin typeface="Cambria Math"/>
                                  </a:rPr>
                                  <m:t>=278.879675</m:t>
                                </m:r>
                              </m:oMath>
                            </m:oMathPara>
                          </a14:m>
                          <a:endParaRPr/>
                        </a:p>
                      </a:txBody>
                      <a:tcPr/>
                    </a:tc>
                    <a:tc>
                      <a:txBody>
                        <a:bodyPr/>
                        <a:lstStyle/>
                        <a:p>
                          <a:pPr algn="ctr"/>
                          <a:endParaRPr dirty="0"/>
                        </a:p>
                      </a:txBody>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xmlns="" val="3243199853"/>
                  </p:ext>
                </p:extLst>
              </p:nvPr>
            </p:nvGraphicFramePr>
            <p:xfrm>
              <a:off x="457200" y="1105523"/>
              <a:ext cx="8229600" cy="3545142"/>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1889760">
                      <a:extLst>
                        <a:ext uri="{9D8B030D-6E8A-4147-A177-3AD203B41FA5}">
                          <a16:colId xmlns:a16="http://schemas.microsoft.com/office/drawing/2014/main" xmlns="" val="20002"/>
                        </a:ext>
                      </a:extLst>
                    </a:gridCol>
                    <a:gridCol w="1645920">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370840">
                    <a:tc gridSpan="5">
                      <a:txBody>
                        <a:bodyPr/>
                        <a:lstStyle/>
                        <a:p>
                          <a:pPr algn="ctr">
                            <a:defRPr sz="1800" b="1"/>
                          </a:pPr>
                          <a:r>
                            <a:t>Gas Prices</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val="10000"/>
                      </a:ext>
                    </a:extLst>
                  </a:tr>
                  <a:tr h="370840">
                    <a:tc>
                      <a:txBody>
                        <a:bodyPr/>
                        <a:lstStyle/>
                        <a:p>
                          <a:pPr algn="ctr">
                            <a:defRPr sz="1600" b="1"/>
                          </a:pPr>
                          <a:r>
                            <a:t>Gas Price</a:t>
                          </a:r>
                        </a:p>
                      </a:txBody>
                      <a:tcPr/>
                    </a:tc>
                    <a:tc>
                      <a:txBody>
                        <a:bodyPr/>
                        <a:lstStyle/>
                        <a:p>
                          <a:endParaRPr lang="en-US"/>
                        </a:p>
                      </a:txBody>
                      <a:tcPr>
                        <a:blipFill>
                          <a:blip r:embed="rId2"/>
                          <a:stretch>
                            <a:fillRect l="-91603" t="-108197" r="-326336" b="-757377"/>
                          </a:stretch>
                        </a:blipFill>
                      </a:tcPr>
                    </a:tc>
                    <a:tc>
                      <a:txBody>
                        <a:bodyPr/>
                        <a:lstStyle/>
                        <a:p>
                          <a:endParaRPr lang="en-US"/>
                        </a:p>
                      </a:txBody>
                      <a:tcPr>
                        <a:blipFill>
                          <a:blip r:embed="rId2"/>
                          <a:stretch>
                            <a:fillRect l="-161935" t="-108197" r="-175806" b="-757377"/>
                          </a:stretch>
                        </a:blipFill>
                      </a:tcPr>
                    </a:tc>
                    <a:tc>
                      <a:txBody>
                        <a:bodyPr/>
                        <a:lstStyle/>
                        <a:p>
                          <a:endParaRPr lang="en-US"/>
                        </a:p>
                      </a:txBody>
                      <a:tcPr>
                        <a:blipFill>
                          <a:blip r:embed="rId2"/>
                          <a:stretch>
                            <a:fillRect l="-300741" t="-108197" r="-101852" b="-757377"/>
                          </a:stretch>
                        </a:blipFill>
                      </a:tcPr>
                    </a:tc>
                    <a:tc>
                      <a:txBody>
                        <a:bodyPr/>
                        <a:lstStyle/>
                        <a:p>
                          <a:endParaRPr lang="en-US"/>
                        </a:p>
                      </a:txBody>
                      <a:tcPr>
                        <a:blipFill>
                          <a:blip r:embed="rId2"/>
                          <a:stretch>
                            <a:fillRect l="-400741" t="-108197" r="-1852" b="-757377"/>
                          </a:stretch>
                        </a:blipFill>
                      </a:tcPr>
                    </a:tc>
                    <a:extLst>
                      <a:ext uri="{0D108BD9-81ED-4DB2-BD59-A6C34878D82A}">
                        <a16:rowId xmlns:a16="http://schemas.microsoft.com/office/drawing/2014/main" xmlns="" val="10001"/>
                      </a:ext>
                    </a:extLst>
                  </a:tr>
                  <a:tr h="370840">
                    <a:tc>
                      <a:txBody>
                        <a:bodyPr/>
                        <a:lstStyle/>
                        <a:p>
                          <a:pPr algn="ctr">
                            <a:defRPr sz="1600"/>
                          </a:pPr>
                          <a:r>
                            <a:t>2.90–2.99</a:t>
                          </a:r>
                        </a:p>
                      </a:txBody>
                      <a:tcPr/>
                    </a:tc>
                    <a:tc>
                      <a:txBody>
                        <a:bodyPr/>
                        <a:lstStyle/>
                        <a:p>
                          <a:pPr algn="ctr"/>
                          <a:r>
                            <a:rPr sz="1600">
                              <a:latin typeface="Cambria Math"/>
                            </a:rPr>
                            <a:t>2</a:t>
                          </a:r>
                        </a:p>
                      </a:txBody>
                      <a:tcPr/>
                    </a:tc>
                    <a:tc>
                      <a:txBody>
                        <a:bodyPr/>
                        <a:lstStyle/>
                        <a:p>
                          <a:pPr algn="ctr"/>
                          <a:r>
                            <a:rPr sz="1600">
                              <a:latin typeface="Cambria Math"/>
                            </a:rPr>
                            <a:t>2.945</a:t>
                          </a:r>
                        </a:p>
                      </a:txBody>
                      <a:tcPr/>
                    </a:tc>
                    <a:tc>
                      <a:txBody>
                        <a:bodyPr/>
                        <a:lstStyle/>
                        <a:p>
                          <a:pPr algn="ctr"/>
                          <a:r>
                            <a:rPr sz="1600">
                              <a:latin typeface="Cambria Math"/>
                            </a:rPr>
                            <a:t>5.89</a:t>
                          </a:r>
                        </a:p>
                      </a:txBody>
                      <a:tcPr/>
                    </a:tc>
                    <a:tc>
                      <a:txBody>
                        <a:bodyPr/>
                        <a:lstStyle/>
                        <a:p>
                          <a:pPr algn="ctr"/>
                          <a:r>
                            <a:rPr sz="1600">
                              <a:latin typeface="Cambria Math"/>
                            </a:rPr>
                            <a:t>17.34605</a:t>
                          </a:r>
                        </a:p>
                      </a:txBody>
                      <a:tcPr/>
                    </a:tc>
                    <a:extLst>
                      <a:ext uri="{0D108BD9-81ED-4DB2-BD59-A6C34878D82A}">
                        <a16:rowId xmlns:a16="http://schemas.microsoft.com/office/drawing/2014/main" xmlns="" val="10002"/>
                      </a:ext>
                    </a:extLst>
                  </a:tr>
                  <a:tr h="370840">
                    <a:tc>
                      <a:txBody>
                        <a:bodyPr/>
                        <a:lstStyle/>
                        <a:p>
                          <a:pPr algn="ctr">
                            <a:defRPr sz="1600"/>
                          </a:pPr>
                          <a:r>
                            <a:t>3.00–3.09</a:t>
                          </a:r>
                        </a:p>
                      </a:txBody>
                      <a:tcPr/>
                    </a:tc>
                    <a:tc>
                      <a:txBody>
                        <a:bodyPr/>
                        <a:lstStyle/>
                        <a:p>
                          <a:pPr algn="ctr"/>
                          <a:r>
                            <a:rPr sz="1600">
                              <a:latin typeface="Cambria Math"/>
                            </a:rPr>
                            <a:t>1</a:t>
                          </a:r>
                        </a:p>
                      </a:txBody>
                      <a:tcPr/>
                    </a:tc>
                    <a:tc>
                      <a:txBody>
                        <a:bodyPr/>
                        <a:lstStyle/>
                        <a:p>
                          <a:pPr algn="ctr"/>
                          <a:r>
                            <a:rPr sz="1600">
                              <a:latin typeface="Cambria Math"/>
                            </a:rPr>
                            <a:t>3.045</a:t>
                          </a:r>
                        </a:p>
                      </a:txBody>
                      <a:tcPr/>
                    </a:tc>
                    <a:tc>
                      <a:txBody>
                        <a:bodyPr/>
                        <a:lstStyle/>
                        <a:p>
                          <a:pPr algn="ctr"/>
                          <a:r>
                            <a:rPr sz="1600">
                              <a:latin typeface="Cambria Math"/>
                            </a:rPr>
                            <a:t>3.045</a:t>
                          </a:r>
                        </a:p>
                      </a:txBody>
                      <a:tcPr/>
                    </a:tc>
                    <a:tc>
                      <a:txBody>
                        <a:bodyPr/>
                        <a:lstStyle/>
                        <a:p>
                          <a:pPr algn="ctr"/>
                          <a:r>
                            <a:rPr sz="1600">
                              <a:latin typeface="Cambria Math"/>
                            </a:rPr>
                            <a:t>9.272025</a:t>
                          </a:r>
                        </a:p>
                      </a:txBody>
                      <a:tcPr/>
                    </a:tc>
                    <a:extLst>
                      <a:ext uri="{0D108BD9-81ED-4DB2-BD59-A6C34878D82A}">
                        <a16:rowId xmlns:a16="http://schemas.microsoft.com/office/drawing/2014/main" xmlns="" val="10003"/>
                      </a:ext>
                    </a:extLst>
                  </a:tr>
                  <a:tr h="370840">
                    <a:tc>
                      <a:txBody>
                        <a:bodyPr/>
                        <a:lstStyle/>
                        <a:p>
                          <a:pPr algn="ctr">
                            <a:defRPr sz="1600"/>
                          </a:pPr>
                          <a:r>
                            <a:t>3.10–3.19</a:t>
                          </a:r>
                        </a:p>
                      </a:txBody>
                      <a:tcPr/>
                    </a:tc>
                    <a:tc>
                      <a:txBody>
                        <a:bodyPr/>
                        <a:lstStyle/>
                        <a:p>
                          <a:pPr algn="ctr"/>
                          <a:r>
                            <a:rPr sz="1600">
                              <a:latin typeface="Cambria Math"/>
                            </a:rPr>
                            <a:t>9</a:t>
                          </a:r>
                        </a:p>
                      </a:txBody>
                      <a:tcPr/>
                    </a:tc>
                    <a:tc>
                      <a:txBody>
                        <a:bodyPr/>
                        <a:lstStyle/>
                        <a:p>
                          <a:pPr algn="ctr"/>
                          <a:r>
                            <a:rPr sz="1600">
                              <a:latin typeface="Cambria Math"/>
                            </a:rPr>
                            <a:t>3.145</a:t>
                          </a:r>
                        </a:p>
                      </a:txBody>
                      <a:tcPr/>
                    </a:tc>
                    <a:tc>
                      <a:txBody>
                        <a:bodyPr/>
                        <a:lstStyle/>
                        <a:p>
                          <a:pPr algn="ctr"/>
                          <a:r>
                            <a:rPr sz="1600">
                              <a:latin typeface="Cambria Math"/>
                            </a:rPr>
                            <a:t>28.305</a:t>
                          </a:r>
                        </a:p>
                      </a:txBody>
                      <a:tcPr/>
                    </a:tc>
                    <a:tc>
                      <a:txBody>
                        <a:bodyPr/>
                        <a:lstStyle/>
                        <a:p>
                          <a:pPr algn="ctr"/>
                          <a:r>
                            <a:rPr sz="1600">
                              <a:latin typeface="Cambria Math"/>
                            </a:rPr>
                            <a:t>89.019225</a:t>
                          </a:r>
                        </a:p>
                      </a:txBody>
                      <a:tcPr/>
                    </a:tc>
                    <a:extLst>
                      <a:ext uri="{0D108BD9-81ED-4DB2-BD59-A6C34878D82A}">
                        <a16:rowId xmlns:a16="http://schemas.microsoft.com/office/drawing/2014/main" xmlns="" val="10004"/>
                      </a:ext>
                    </a:extLst>
                  </a:tr>
                  <a:tr h="370840">
                    <a:tc>
                      <a:txBody>
                        <a:bodyPr/>
                        <a:lstStyle/>
                        <a:p>
                          <a:pPr algn="ctr">
                            <a:defRPr sz="1600"/>
                          </a:pPr>
                          <a:r>
                            <a:t>3.20–3.29</a:t>
                          </a:r>
                        </a:p>
                      </a:txBody>
                      <a:tcPr/>
                    </a:tc>
                    <a:tc>
                      <a:txBody>
                        <a:bodyPr/>
                        <a:lstStyle/>
                        <a:p>
                          <a:pPr algn="ctr"/>
                          <a:r>
                            <a:rPr sz="1600">
                              <a:latin typeface="Cambria Math"/>
                            </a:rPr>
                            <a:t>8</a:t>
                          </a:r>
                        </a:p>
                      </a:txBody>
                      <a:tcPr/>
                    </a:tc>
                    <a:tc>
                      <a:txBody>
                        <a:bodyPr/>
                        <a:lstStyle/>
                        <a:p>
                          <a:pPr algn="ctr"/>
                          <a:r>
                            <a:rPr sz="1600">
                              <a:latin typeface="Cambria Math"/>
                            </a:rPr>
                            <a:t>3.245</a:t>
                          </a:r>
                        </a:p>
                      </a:txBody>
                      <a:tcPr/>
                    </a:tc>
                    <a:tc>
                      <a:txBody>
                        <a:bodyPr/>
                        <a:lstStyle/>
                        <a:p>
                          <a:pPr algn="ctr"/>
                          <a:r>
                            <a:rPr sz="1600">
                              <a:latin typeface="Cambria Math"/>
                            </a:rPr>
                            <a:t>25.96</a:t>
                          </a:r>
                        </a:p>
                      </a:txBody>
                      <a:tcPr/>
                    </a:tc>
                    <a:tc>
                      <a:txBody>
                        <a:bodyPr/>
                        <a:lstStyle/>
                        <a:p>
                          <a:pPr algn="ctr"/>
                          <a:r>
                            <a:rPr sz="1600">
                              <a:latin typeface="Cambria Math"/>
                            </a:rPr>
                            <a:t>84.2402</a:t>
                          </a:r>
                        </a:p>
                      </a:txBody>
                      <a:tcPr/>
                    </a:tc>
                    <a:extLst>
                      <a:ext uri="{0D108BD9-81ED-4DB2-BD59-A6C34878D82A}">
                        <a16:rowId xmlns:a16="http://schemas.microsoft.com/office/drawing/2014/main" xmlns="" val="10005"/>
                      </a:ext>
                    </a:extLst>
                  </a:tr>
                  <a:tr h="370840">
                    <a:tc>
                      <a:txBody>
                        <a:bodyPr/>
                        <a:lstStyle/>
                        <a:p>
                          <a:pPr algn="ctr">
                            <a:defRPr sz="1600"/>
                          </a:pPr>
                          <a:r>
                            <a:t>3.30–3.39</a:t>
                          </a:r>
                        </a:p>
                      </a:txBody>
                      <a:tcPr/>
                    </a:tc>
                    <a:tc>
                      <a:txBody>
                        <a:bodyPr/>
                        <a:lstStyle/>
                        <a:p>
                          <a:pPr algn="ctr"/>
                          <a:r>
                            <a:rPr sz="1600">
                              <a:latin typeface="Cambria Math"/>
                            </a:rPr>
                            <a:t>6</a:t>
                          </a:r>
                        </a:p>
                      </a:txBody>
                      <a:tcPr/>
                    </a:tc>
                    <a:tc>
                      <a:txBody>
                        <a:bodyPr/>
                        <a:lstStyle/>
                        <a:p>
                          <a:pPr algn="ctr"/>
                          <a:r>
                            <a:rPr sz="1600">
                              <a:latin typeface="Cambria Math"/>
                            </a:rPr>
                            <a:t>3.345</a:t>
                          </a:r>
                        </a:p>
                      </a:txBody>
                      <a:tcPr/>
                    </a:tc>
                    <a:tc>
                      <a:txBody>
                        <a:bodyPr/>
                        <a:lstStyle/>
                        <a:p>
                          <a:pPr algn="ctr"/>
                          <a:r>
                            <a:rPr sz="1600">
                              <a:latin typeface="Cambria Math"/>
                            </a:rPr>
                            <a:t>20.07</a:t>
                          </a:r>
                        </a:p>
                      </a:txBody>
                      <a:tcPr/>
                    </a:tc>
                    <a:tc>
                      <a:txBody>
                        <a:bodyPr/>
                        <a:lstStyle/>
                        <a:p>
                          <a:pPr algn="ctr"/>
                          <a:r>
                            <a:rPr sz="1600">
                              <a:latin typeface="Cambria Math"/>
                            </a:rPr>
                            <a:t>67.13415</a:t>
                          </a:r>
                        </a:p>
                      </a:txBody>
                      <a:tcPr/>
                    </a:tc>
                    <a:extLst>
                      <a:ext uri="{0D108BD9-81ED-4DB2-BD59-A6C34878D82A}">
                        <a16:rowId xmlns:a16="http://schemas.microsoft.com/office/drawing/2014/main" xmlns="" val="10006"/>
                      </a:ext>
                    </a:extLst>
                  </a:tr>
                  <a:tr h="370840">
                    <a:tc>
                      <a:txBody>
                        <a:bodyPr/>
                        <a:lstStyle/>
                        <a:p>
                          <a:pPr algn="ctr">
                            <a:defRPr sz="1600"/>
                          </a:pPr>
                          <a:r>
                            <a:t>3.40–3.49</a:t>
                          </a:r>
                        </a:p>
                      </a:txBody>
                      <a:tcPr/>
                    </a:tc>
                    <a:tc>
                      <a:txBody>
                        <a:bodyPr/>
                        <a:lstStyle/>
                        <a:p>
                          <a:pPr algn="ctr"/>
                          <a:r>
                            <a:rPr sz="1600">
                              <a:latin typeface="Cambria Math"/>
                            </a:rPr>
                            <a:t>1</a:t>
                          </a:r>
                        </a:p>
                      </a:txBody>
                      <a:tcPr/>
                    </a:tc>
                    <a:tc>
                      <a:txBody>
                        <a:bodyPr/>
                        <a:lstStyle/>
                        <a:p>
                          <a:pPr algn="ctr"/>
                          <a:r>
                            <a:rPr sz="1600">
                              <a:latin typeface="Cambria Math"/>
                            </a:rPr>
                            <a:t>3.445</a:t>
                          </a:r>
                        </a:p>
                      </a:txBody>
                      <a:tcPr/>
                    </a:tc>
                    <a:tc>
                      <a:txBody>
                        <a:bodyPr/>
                        <a:lstStyle/>
                        <a:p>
                          <a:pPr algn="ctr"/>
                          <a:r>
                            <a:rPr sz="1600">
                              <a:latin typeface="Cambria Math"/>
                            </a:rPr>
                            <a:t>3.445</a:t>
                          </a:r>
                        </a:p>
                      </a:txBody>
                      <a:tcPr/>
                    </a:tc>
                    <a:tc>
                      <a:txBody>
                        <a:bodyPr/>
                        <a:lstStyle/>
                        <a:p>
                          <a:pPr algn="ctr"/>
                          <a:r>
                            <a:rPr sz="1600">
                              <a:latin typeface="Cambria Math"/>
                            </a:rPr>
                            <a:t>11.868025</a:t>
                          </a:r>
                        </a:p>
                      </a:txBody>
                      <a:tcPr/>
                    </a:tc>
                    <a:extLst>
                      <a:ext uri="{0D108BD9-81ED-4DB2-BD59-A6C34878D82A}">
                        <a16:rowId xmlns:a16="http://schemas.microsoft.com/office/drawing/2014/main" xmlns="" val="10007"/>
                      </a:ext>
                    </a:extLst>
                  </a:tr>
                  <a:tr h="578422">
                    <a:tc>
                      <a:txBody>
                        <a:bodyPr/>
                        <a:lstStyle/>
                        <a:p>
                          <a:pPr algn="ctr"/>
                          <a:endParaRPr/>
                        </a:p>
                      </a:txBody>
                      <a:tcPr/>
                    </a:tc>
                    <a:tc>
                      <a:txBody>
                        <a:bodyPr/>
                        <a:lstStyle/>
                        <a:p>
                          <a:endParaRPr lang="en-US"/>
                        </a:p>
                      </a:txBody>
                      <a:tcPr>
                        <a:blipFill>
                          <a:blip r:embed="rId2"/>
                          <a:stretch>
                            <a:fillRect l="-91603" t="-517895" r="-326336" b="-2105"/>
                          </a:stretch>
                        </a:blipFill>
                      </a:tcPr>
                    </a:tc>
                    <a:tc>
                      <a:txBody>
                        <a:bodyPr/>
                        <a:lstStyle/>
                        <a:p>
                          <a:endParaRPr lang="en-US"/>
                        </a:p>
                      </a:txBody>
                      <a:tcPr>
                        <a:blipFill>
                          <a:blip r:embed="rId2"/>
                          <a:stretch>
                            <a:fillRect l="-161935" t="-517895" r="-175806" b="-2105"/>
                          </a:stretch>
                        </a:blipFill>
                      </a:tcPr>
                    </a:tc>
                    <a:tc>
                      <a:txBody>
                        <a:bodyPr/>
                        <a:lstStyle/>
                        <a:p>
                          <a:endParaRPr lang="en-US"/>
                        </a:p>
                      </a:txBody>
                      <a:tcPr>
                        <a:blipFill>
                          <a:blip r:embed="rId2"/>
                          <a:stretch>
                            <a:fillRect l="-300741" t="-517895" r="-101852" b="-2105"/>
                          </a:stretch>
                        </a:blipFill>
                      </a:tcPr>
                    </a:tc>
                    <a:tc>
                      <a:txBody>
                        <a:bodyPr/>
                        <a:lstStyle/>
                        <a:p>
                          <a:pPr algn="ctr"/>
                          <a:endParaRPr dirty="0"/>
                        </a:p>
                      </a:txBody>
                      <a:tcPr/>
                    </a:tc>
                    <a:extLst>
                      <a:ext uri="{0D108BD9-81ED-4DB2-BD59-A6C34878D82A}">
                        <a16:rowId xmlns:a16="http://schemas.microsoft.com/office/drawing/2014/main" xmlns="" val="10008"/>
                      </a:ext>
                    </a:extLst>
                  </a:tr>
                </a:tbl>
              </a:graphicData>
            </a:graphic>
          </p:graphicFrame>
        </mc:Fallback>
      </mc:AlternateContent>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3.2.9: Standard Deviation of Grouped Data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r>
                  <a:rPr sz="2800"/>
                  <a:t>Notice that no rounding occured in the table. All resulting decimal places were recorded. Subsituting these values into the formula for the standard deviation of grouped data yields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𝑠</m:t>
                      </m:r>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𝑛</m:t>
                              </m:r>
                              <m:d>
                                <m:dPr>
                                  <m:begChr m:val="["/>
                                  <m:endChr m:val="]"/>
                                  <m:ctrlPr>
                                    <a:rPr i="1">
                                      <a:latin typeface="Cambria Math" panose="02040503050406030204" pitchFamily="18" charset="0"/>
                                    </a:rPr>
                                  </m:ctrlPr>
                                </m:dPr>
                                <m:e>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𝑓</m:t>
                                          </m:r>
                                        </m:e>
                                        <m:sub>
                                          <m:r>
                                            <a:rPr>
                                              <a:latin typeface="Cambria Math" panose="02040503050406030204" pitchFamily="18" charset="0"/>
                                            </a:rPr>
                                            <m:t>𝑖</m:t>
                                          </m:r>
                                        </m:sub>
                                      </m:sSub>
                                      <m:r>
                                        <a:rPr>
                                          <a:latin typeface="Cambria Math" panose="02040503050406030204" pitchFamily="18" charset="0"/>
                                        </a:rPr>
                                        <m:t>⋅</m:t>
                                      </m:r>
                                      <m:sSup>
                                        <m:sSupPr>
                                          <m:ctrlPr>
                                            <a:rPr i="1">
                                              <a:latin typeface="Cambria Math" panose="02040503050406030204" pitchFamily="18" charset="0"/>
                                            </a:rPr>
                                          </m:ctrlPr>
                                        </m:sSup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e>
                                        <m:sup>
                                          <m:r>
                                            <a:rPr>
                                              <a:latin typeface="Cambria Math" panose="02040503050406030204" pitchFamily="18" charset="0"/>
                                            </a:rPr>
                                            <m:t>2</m:t>
                                          </m:r>
                                        </m:sup>
                                      </m:sSup>
                                    </m:e>
                                  </m:d>
                                </m:e>
                              </m:d>
                              <m:r>
                                <a:rPr>
                                  <a:latin typeface="Cambria Math" panose="02040503050406030204" pitchFamily="18" charset="0"/>
                                </a:rPr>
                                <m:t>−</m:t>
                              </m:r>
                              <m:sSup>
                                <m:sSupPr>
                                  <m:ctrlPr>
                                    <a:rPr i="1">
                                      <a:latin typeface="Cambria Math" panose="02040503050406030204" pitchFamily="18" charset="0"/>
                                    </a:rPr>
                                  </m:ctrlPr>
                                </m:sSupPr>
                                <m:e>
                                  <m:d>
                                    <m:dPr>
                                      <m:begChr m:val="["/>
                                      <m:endChr m:val="]"/>
                                      <m:ctrlPr>
                                        <a:rPr i="1">
                                          <a:latin typeface="Cambria Math" panose="02040503050406030204" pitchFamily="18" charset="0"/>
                                        </a:rPr>
                                      </m:ctrlPr>
                                    </m:dPr>
                                    <m:e>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𝑓</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e>
                                      </m:d>
                                    </m:e>
                                  </m:d>
                                </m:e>
                                <m:sup>
                                  <m:r>
                                    <a:rPr>
                                      <a:latin typeface="Cambria Math" panose="02040503050406030204" pitchFamily="18" charset="0"/>
                                    </a:rPr>
                                    <m:t>2</m:t>
                                  </m:r>
                                </m:sup>
                              </m:sSup>
                            </m:num>
                            <m:den>
                              <m:r>
                                <a:rPr>
                                  <a:latin typeface="Cambria Math" panose="02040503050406030204" pitchFamily="18" charset="0"/>
                                </a:rPr>
                                <m:t>𝑛</m:t>
                              </m:r>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den>
                          </m:f>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𝑠</m:t>
                          </m:r>
                        </m:e>
                      </m:phant>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27</m:t>
                              </m:r>
                              <m:d>
                                <m:dPr>
                                  <m:ctrlPr>
                                    <a:rPr i="1">
                                      <a:latin typeface="Cambria Math" panose="02040503050406030204" pitchFamily="18" charset="0"/>
                                    </a:rPr>
                                  </m:ctrlPr>
                                </m:dPr>
                                <m:e>
                                  <m:r>
                                    <a:rPr>
                                      <a:latin typeface="Cambria Math" panose="02040503050406030204" pitchFamily="18" charset="0"/>
                                    </a:rPr>
                                    <m:t>278.879675</m:t>
                                  </m:r>
                                </m:e>
                              </m:d>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86.715</m:t>
                                      </m:r>
                                    </m:e>
                                  </m:d>
                                </m:e>
                                <m:sup>
                                  <m:r>
                                    <a:rPr>
                                      <a:latin typeface="Cambria Math" panose="02040503050406030204" pitchFamily="18" charset="0"/>
                                    </a:rPr>
                                    <m:t>2</m:t>
                                  </m:r>
                                </m:sup>
                              </m:sSup>
                            </m:num>
                            <m:den>
                              <m:r>
                                <a:rPr>
                                  <a:latin typeface="Cambria Math" panose="02040503050406030204" pitchFamily="18" charset="0"/>
                                </a:rPr>
                                <m:t>27</m:t>
                              </m:r>
                              <m:d>
                                <m:dPr>
                                  <m:ctrlPr>
                                    <a:rPr i="1">
                                      <a:latin typeface="Cambria Math" panose="02040503050406030204" pitchFamily="18" charset="0"/>
                                    </a:rPr>
                                  </m:ctrlPr>
                                </m:dPr>
                                <m:e>
                                  <m:r>
                                    <a:rPr>
                                      <a:latin typeface="Cambria Math" panose="02040503050406030204" pitchFamily="18" charset="0"/>
                                    </a:rPr>
                                    <m:t>26</m:t>
                                  </m:r>
                                </m:e>
                              </m:d>
                            </m:den>
                          </m:f>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𝑠</m:t>
                          </m:r>
                        </m:e>
                      </m:phant>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0.0146154</m:t>
                          </m:r>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𝑠</m:t>
                          </m:r>
                        </m:e>
                      </m:phant>
                      <m:r>
                        <a:rPr>
                          <a:latin typeface="Cambria Math" panose="02040503050406030204" pitchFamily="18" charset="0"/>
                        </a:rPr>
                        <m:t>≈0.121</m:t>
                      </m:r>
                    </m:oMath>
                  </m:oMathPara>
                </a14:m>
                <a:endParaRPr sz="2800"/>
              </a:p>
              <a:p>
                <a:r>
                  <a:rPr sz="2800"/>
                  <a:t>Thus the standard deviation for gas prices in the city is approximately </a:t>
                </a:r>
                <a:r>
                  <a:rPr sz="2800">
                    <a:latin typeface="Cambria Math"/>
                  </a:rPr>
                  <a:t>0.121</a:t>
                </a:r>
                <a:r>
                  <a:rPr sz="2800"/>
                  <a:t> dollars. Since the standard deviation is the square root of the variance, the variance is the value under the square root in the next to last expression above. Therefore,</a:t>
                </a:r>
              </a:p>
              <a:p>
                <a:pPr algn="ctr">
                  <a:defRPr sz="2800"/>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r>
                        <a:rPr>
                          <a:latin typeface="Cambria Math" panose="02040503050406030204" pitchFamily="18" charset="0"/>
                        </a:rPr>
                        <m:t>≈0.0146</m:t>
                      </m:r>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741" t="-1840"/>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2727922"/>
          </a:xfrm>
        </p:spPr>
        <p:txBody>
          <a:bodyPr>
            <a:normAutofit/>
          </a:bodyPr>
          <a:lstStyle/>
          <a:p>
            <a:r>
              <a:rPr sz="2800"/>
              <a:t>When calculating the variance, round to one more decimal place than the largest number of decimal places given in the data. Occasional exceptions to this rule can be made when the type of data lends itself to a more natural rounding scheme, such as rounding values of currency to two decimal places.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Math Symbols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127722"/>
              </a:xfrm>
            </p:spPr>
            <p:txBody>
              <a:bodyPr>
                <a:normAutofit/>
              </a:bodyPr>
              <a:lstStyle/>
              <a:p>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𝝈</m:t>
                        </m:r>
                      </m:e>
                      <m:sup>
                        <m:r>
                          <a:rPr>
                            <a:latin typeface="Cambria Math" panose="02040503050406030204" pitchFamily="18" charset="0"/>
                          </a:rPr>
                          <m:t>𝟐</m:t>
                        </m:r>
                      </m:sup>
                    </m:sSup>
                  </m:oMath>
                </a14:m>
                <a:r>
                  <a:rPr sz="2800"/>
                  <a:t>: population variance; read as "sigma squared"</a:t>
                </a:r>
              </a:p>
              <a:p>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𝒔</m:t>
                        </m:r>
                      </m:e>
                      <m:sup>
                        <m:r>
                          <a:rPr>
                            <a:latin typeface="Cambria Math" panose="02040503050406030204" pitchFamily="18" charset="0"/>
                          </a:rPr>
                          <m:t>𝟐</m:t>
                        </m:r>
                      </m:sup>
                    </m:sSup>
                  </m:oMath>
                </a14:m>
                <a:r>
                  <a:rPr sz="2800"/>
                  <a:t>: sample variance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127722"/>
              </a:xfrm>
              <a:blipFill>
                <a:blip r:embed="rId2" cstate="print"/>
                <a:stretch>
                  <a:fillRect t="-3158" b="-7368"/>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3.2.2: Calculating Variance</a:t>
            </a:r>
          </a:p>
        </p:txBody>
      </p:sp>
      <p:sp>
        <p:nvSpPr>
          <p:cNvPr id="3" name="Text Placeholder 2"/>
          <p:cNvSpPr>
            <a:spLocks noGrp="1"/>
          </p:cNvSpPr>
          <p:nvPr>
            <p:ph type="body" sz="quarter" idx="10"/>
          </p:nvPr>
        </p:nvSpPr>
        <p:spPr/>
        <p:txBody>
          <a:bodyPr>
            <a:normAutofit/>
          </a:bodyPr>
          <a:lstStyle/>
          <a:p>
            <a:r>
              <a:rPr sz="2800"/>
              <a:t>Jesmyn has just started driving for Uber. The number of rides she has given each day for a sample of 5 consecutive days is listed below. Find the variance for the number of rides Jesmyn has given.</a:t>
            </a:r>
          </a:p>
          <a:p>
            <a:pPr algn="ctr"/>
            <a:r>
              <a:rPr sz="2800">
                <a:latin typeface="Cambria Math"/>
              </a:rPr>
              <a:t>3</a:t>
            </a:r>
            <a:r>
              <a:rPr sz="2800"/>
              <a:t>, </a:t>
            </a:r>
            <a:r>
              <a:rPr sz="2800">
                <a:latin typeface="Cambria Math"/>
              </a:rPr>
              <a:t>2</a:t>
            </a:r>
            <a:r>
              <a:rPr sz="2800"/>
              <a:t>, </a:t>
            </a:r>
            <a:r>
              <a:rPr sz="2800">
                <a:latin typeface="Cambria Math"/>
              </a:rPr>
              <a:t>5</a:t>
            </a:r>
            <a:r>
              <a:rPr sz="2800"/>
              <a:t>, </a:t>
            </a:r>
            <a:r>
              <a:rPr sz="2800">
                <a:latin typeface="Cambria Math"/>
              </a:rPr>
              <a:t>6</a:t>
            </a:r>
            <a:r>
              <a:rPr sz="2800"/>
              <a:t>, </a:t>
            </a:r>
            <a:r>
              <a:rPr sz="2800">
                <a:latin typeface="Cambria Math"/>
              </a:rPr>
              <a:t>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 Tip</a:t>
            </a:r>
          </a:p>
        </p:txBody>
      </p:sp>
      <p:sp>
        <p:nvSpPr>
          <p:cNvPr id="3" name="Text Placeholder 2"/>
          <p:cNvSpPr>
            <a:spLocks noGrp="1"/>
          </p:cNvSpPr>
          <p:nvPr>
            <p:ph type="body" sz="quarter" idx="10"/>
          </p:nvPr>
        </p:nvSpPr>
        <p:spPr>
          <a:xfrm>
            <a:off x="457200" y="1082078"/>
            <a:ext cx="8229600" cy="2118322"/>
          </a:xfrm>
        </p:spPr>
        <p:txBody>
          <a:bodyPr>
            <a:normAutofit/>
          </a:bodyPr>
          <a:lstStyle/>
          <a:p>
            <a:r>
              <a:rPr sz="2800"/>
              <a:t>The general formula for calculating sample variance in Excel is </a:t>
            </a:r>
            <a:r>
              <a:rPr sz="2800" b="1"/>
              <a:t>=VARS.S(range)</a:t>
            </a:r>
            <a:r>
              <a:rPr sz="2800"/>
              <a:t>.</a:t>
            </a:r>
          </a:p>
          <a:p>
            <a:r>
              <a:rPr sz="2800"/>
              <a:t>The general formula for calculating population variance in Excel is </a:t>
            </a:r>
            <a:r>
              <a:rPr sz="2800" b="1"/>
              <a:t>=VARS.P(range)</a:t>
            </a:r>
            <a:r>
              <a:rPr sz="2800"/>
              <a:t>.</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3741</Words>
  <Application>Microsoft Office PowerPoint</Application>
  <PresentationFormat>On-screen Show (4:3)</PresentationFormat>
  <Paragraphs>407</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Calibri</vt:lpstr>
      <vt:lpstr>Arial</vt:lpstr>
      <vt:lpstr>Courier New</vt:lpstr>
      <vt:lpstr>Cambria Math</vt:lpstr>
      <vt:lpstr>Office Theme</vt:lpstr>
      <vt:lpstr>Section 3.2</vt:lpstr>
      <vt:lpstr>Formula: Range</vt:lpstr>
      <vt:lpstr>Example 3.2.1: Calculating the Range</vt:lpstr>
      <vt:lpstr>Example 3.2.1: Calculating the Range (cont.)</vt:lpstr>
      <vt:lpstr>Variance</vt:lpstr>
      <vt:lpstr>Rounding Rule</vt:lpstr>
      <vt:lpstr>Math Symbols</vt:lpstr>
      <vt:lpstr>Example 3.2.2: Calculating Variance</vt:lpstr>
      <vt:lpstr>Technology Tip</vt:lpstr>
      <vt:lpstr>Example 3.2.2: Calculating Variance (cont.)</vt:lpstr>
      <vt:lpstr>Example 3.2.2: Calculating Variance (cont.)</vt:lpstr>
      <vt:lpstr>Example 3.2.2: Calculating Variance (cont.)</vt:lpstr>
      <vt:lpstr>Technology Tip:</vt:lpstr>
      <vt:lpstr>Standard Deviation</vt:lpstr>
      <vt:lpstr>Rounding Rule</vt:lpstr>
      <vt:lpstr>Math Symbols</vt:lpstr>
      <vt:lpstr>Origins of the Standard Deviation Formula</vt:lpstr>
      <vt:lpstr>Example 3.2.3: Calculating Standard Deviation</vt:lpstr>
      <vt:lpstr>Example 3.2.3: Calculating Standard Deviation (cont.)</vt:lpstr>
      <vt:lpstr>Example 3.2.3: Calculating Standard Deviation (cont.)</vt:lpstr>
      <vt:lpstr>Example 3.2.3: Calculating Standard Deviation (cont.)</vt:lpstr>
      <vt:lpstr>Technology Tip:</vt:lpstr>
      <vt:lpstr>Example 3.2.3: Calculating Standard Deviation (cont.)</vt:lpstr>
      <vt:lpstr>Technology Tip:</vt:lpstr>
      <vt:lpstr>Example 3.2.4: Interpreting Standard Deviations</vt:lpstr>
      <vt:lpstr>Example 3.2.4: Interpreting Standard Deviations (cont.)</vt:lpstr>
      <vt:lpstr>Technology Tip:</vt:lpstr>
      <vt:lpstr>Formula: Coefficient of Variation</vt:lpstr>
      <vt:lpstr>Example 3.2.5: Calculating and Interpreting Coefficient of Variation</vt:lpstr>
      <vt:lpstr>Example 3.2.5: Calculating and Interpreting Coefficient of Variation (cont.)</vt:lpstr>
      <vt:lpstr>Example 3.2.5: Calculating and Interpreting Coefficient of Variation (cont.)</vt:lpstr>
      <vt:lpstr>Example 3.2.5: Calculating and Interpreting Coefficient of Variation (cont.)</vt:lpstr>
      <vt:lpstr>Theorem: Empirical Rule for Bell-Shaped Distributions</vt:lpstr>
      <vt:lpstr>Who is King of the Hill?</vt:lpstr>
      <vt:lpstr>Example 3.2.6: Applying the Empirical Rule for Bell-Shaped Distributions</vt:lpstr>
      <vt:lpstr>Example 3.2.6: Applying the Empirical Rule for Bell-Shaped Distributions (cont.)</vt:lpstr>
      <vt:lpstr>Example 3.2.6: Applying the Empirical Rule for Bell-Shaped Distributions (cont.)</vt:lpstr>
      <vt:lpstr>Example 3.2.6: Applying the Empirical Rule for Bell-Shaped Distributions (cont.)</vt:lpstr>
      <vt:lpstr>Example 3.2.6: Applying the Empirical Rule for Bell-Shaped Distributions (cont.)</vt:lpstr>
      <vt:lpstr>Example 3.2.6: Applying the Empirical Rule for Bell-Shaped Distributions (cont.)</vt:lpstr>
      <vt:lpstr>Example 3.2.6: Applying the Empirical Rule for Bell-Shaped Distributions (cont.)</vt:lpstr>
      <vt:lpstr>Example 3.2.6: Applying the Empirical Rule for Bell-Shaped Distributions (cont.)</vt:lpstr>
      <vt:lpstr>Theorem: Chebyshev's Theorem</vt:lpstr>
      <vt:lpstr>Example 3.2.7: Applying Chebyshev's Theorem</vt:lpstr>
      <vt:lpstr>Example 3.2.7: Applying Chebyshev's Theorem (cont.)</vt:lpstr>
      <vt:lpstr>Example 3.2.7: Applying Chebyshev's Theorem (cont.)</vt:lpstr>
      <vt:lpstr>Example 3.2.7: Applying Chebyshev's Theorem (cont.)</vt:lpstr>
      <vt:lpstr>Example 3.2.8: Standard Deviation of Grouped Data</vt:lpstr>
      <vt:lpstr>Example 3.2.8: Standard Deviation of Grouped Data (cont.)</vt:lpstr>
      <vt:lpstr>Example 3.2.8: Standard Deviation of Grouped Data (cont.)</vt:lpstr>
      <vt:lpstr>Example 3.2.9: Standard Deviation of Grouped Data</vt:lpstr>
      <vt:lpstr>Example 3.2.9: Standard Deviation of Grouped Data (cont.)</vt:lpstr>
      <vt:lpstr>Example 3.2.9: Standard Deviation of Grouped Data (cont.)</vt:lpstr>
      <vt:lpstr>Example 3.2.9: Standard Deviation of Grouped Data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126</cp:revision>
  <dcterms:created xsi:type="dcterms:W3CDTF">2013-04-26T14:43:13Z</dcterms:created>
  <dcterms:modified xsi:type="dcterms:W3CDTF">2020-06-03T19:53:39Z</dcterms:modified>
</cp:coreProperties>
</file>