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0"/>
  </p:notesMasterIdLst>
  <p:handoutMasterIdLst>
    <p:handoutMasterId r:id="rId61"/>
  </p:handoutMasterIdLst>
  <p:sldIdLst>
    <p:sldId id="256" r:id="rId2"/>
    <p:sldId id="257" r:id="rId3"/>
    <p:sldId id="258" r:id="rId4"/>
    <p:sldId id="259" r:id="rId5"/>
    <p:sldId id="315" r:id="rId6"/>
    <p:sldId id="316" r:id="rId7"/>
    <p:sldId id="260" r:id="rId8"/>
    <p:sldId id="261" r:id="rId9"/>
    <p:sldId id="262" r:id="rId10"/>
    <p:sldId id="263" r:id="rId11"/>
    <p:sldId id="264" r:id="rId12"/>
    <p:sldId id="265" r:id="rId13"/>
    <p:sldId id="266" r:id="rId14"/>
    <p:sldId id="267" r:id="rId15"/>
    <p:sldId id="268" r:id="rId16"/>
    <p:sldId id="269" r:id="rId17"/>
    <p:sldId id="270" r:id="rId18"/>
    <p:sldId id="317" r:id="rId19"/>
    <p:sldId id="318" r:id="rId20"/>
    <p:sldId id="271" r:id="rId21"/>
    <p:sldId id="272" r:id="rId22"/>
    <p:sldId id="314" r:id="rId23"/>
    <p:sldId id="273" r:id="rId24"/>
    <p:sldId id="274" r:id="rId25"/>
    <p:sldId id="275" r:id="rId26"/>
    <p:sldId id="276" r:id="rId27"/>
    <p:sldId id="277" r:id="rId28"/>
    <p:sldId id="278" r:id="rId29"/>
    <p:sldId id="279" r:id="rId30"/>
    <p:sldId id="280" r:id="rId31"/>
    <p:sldId id="281" r:id="rId32"/>
    <p:sldId id="282" r:id="rId33"/>
    <p:sldId id="283" r:id="rId34"/>
    <p:sldId id="285" r:id="rId35"/>
    <p:sldId id="286" r:id="rId36"/>
    <p:sldId id="287" r:id="rId37"/>
    <p:sldId id="288" r:id="rId38"/>
    <p:sldId id="289" r:id="rId39"/>
    <p:sldId id="290" r:id="rId40"/>
    <p:sldId id="291" r:id="rId41"/>
    <p:sldId id="292" r:id="rId42"/>
    <p:sldId id="294" r:id="rId43"/>
    <p:sldId id="296" r:id="rId44"/>
    <p:sldId id="298"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embeddedFontLst>
    <p:embeddedFont>
      <p:font typeface="Calibri" panose="020F0502020204030204" pitchFamily="34" charset="0"/>
      <p:regular r:id="rId62"/>
      <p:bold r:id="rId63"/>
      <p:italic r:id="rId64"/>
      <p:boldItalic r:id="rId65"/>
    </p:embeddedFont>
    <p:embeddedFont>
      <p:font typeface="Cambria Math" panose="02040503050406030204" pitchFamily="18" charset="0"/>
      <p:regular r:id="rId66"/>
    </p:embeddedFont>
    <p:embeddedFont>
      <p:font typeface="Segoe UI" panose="020B0502040204020203" pitchFamily="34"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Allison Conger" providerId="None"/>
      </p:ext>
    </p:extLst>
  </p:cmAuthor>
  <p:cmAuthor id="2" name="Asha"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660"/>
  </p:normalViewPr>
  <p:slideViewPr>
    <p:cSldViewPr>
      <p:cViewPr varScale="1">
        <p:scale>
          <a:sx n="86" d="100"/>
          <a:sy n="86" d="100"/>
        </p:scale>
        <p:origin x="2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Measures of Relative Position</a:t>
            </a:r>
          </a:p>
        </p:txBody>
      </p:sp>
      <p:sp>
        <p:nvSpPr>
          <p:cNvPr id="3" name="Title 2"/>
          <p:cNvSpPr>
            <a:spLocks noGrp="1"/>
          </p:cNvSpPr>
          <p:nvPr>
            <p:ph type="title"/>
          </p:nvPr>
        </p:nvSpPr>
        <p:spPr/>
        <p:txBody>
          <a:bodyPr/>
          <a:lstStyle/>
          <a:p>
            <a:r>
              <a:t>Section 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Formula:</a:t>
                </a:r>
                <a:r>
                  <a:rPr sz="2800"/>
                  <a:t> </a:t>
                </a:r>
                <a14:m>
                  <m:oMath xmlns:m="http://schemas.openxmlformats.org/officeDocument/2006/math">
                    <m:r>
                      <a:rPr sz="3200">
                        <a:latin typeface="Cambria Math"/>
                      </a:rPr>
                      <m:t>𝑃</m:t>
                    </m:r>
                  </m:oMath>
                </a14:m>
                <a:r>
                  <a:t>th</a:t>
                </a:r>
                <a:r>
                  <a:rPr sz="2800"/>
                  <a:t> </a:t>
                </a:r>
                <a:r>
                  <a:t>Percentile of a Data Value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175722"/>
              </a:xfrm>
            </p:spPr>
            <p:txBody>
              <a:bodyPr>
                <a:normAutofit/>
              </a:bodyPr>
              <a:lstStyle/>
              <a:p>
                <a:pPr>
                  <a:defRPr sz="2800"/>
                </a:pPr>
                <a:r>
                  <a:rPr sz="2800" dirty="0"/>
                  <a:t>The </a:t>
                </a:r>
                <a14:m>
                  <m:oMath xmlns:m="http://schemas.openxmlformats.org/officeDocument/2006/math">
                    <m:r>
                      <a:rPr>
                        <a:latin typeface="Cambria Math" panose="02040503050406030204" pitchFamily="18" charset="0"/>
                      </a:rPr>
                      <m:t>𝑃</m:t>
                    </m:r>
                  </m:oMath>
                </a14:m>
                <a:r>
                  <a:rPr sz="2800" baseline="30000" dirty="0" err="1"/>
                  <a:t>th</a:t>
                </a:r>
                <a:r>
                  <a:rPr sz="2800" dirty="0"/>
                  <a:t> percentile of a particular value in a data set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𝑙</m:t>
                          </m:r>
                        </m:num>
                        <m:den>
                          <m:r>
                            <a:rPr>
                              <a:latin typeface="Cambria Math" panose="02040503050406030204" pitchFamily="18" charset="0"/>
                            </a:rPr>
                            <m:t>𝑛</m:t>
                          </m:r>
                        </m:den>
                      </m:f>
                      <m:r>
                        <a:rPr>
                          <a:latin typeface="Cambria Math" panose="02040503050406030204" pitchFamily="18" charset="0"/>
                        </a:rPr>
                        <m:t>⋅</m:t>
                      </m:r>
                      <m:r>
                        <a:rPr>
                          <a:latin typeface="Cambria Math" panose="02040503050406030204" pitchFamily="18" charset="0"/>
                        </a:rPr>
                        <m:t>100</m:t>
                      </m:r>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𝑃</m:t>
                    </m:r>
                  </m:oMath>
                </a14:m>
                <a:r>
                  <a:rPr sz="2800" dirty="0"/>
                  <a:t> is the percentile rounded to the nearest whole number,</a:t>
                </a:r>
              </a:p>
              <a:p>
                <a14:m>
                  <m:oMath xmlns:m="http://schemas.openxmlformats.org/officeDocument/2006/math">
                    <m:r>
                      <a:rPr>
                        <a:latin typeface="Cambria Math" panose="02040503050406030204" pitchFamily="18" charset="0"/>
                      </a:rPr>
                      <m:t>𝑙</m:t>
                    </m:r>
                  </m:oMath>
                </a14:m>
                <a:r>
                  <a:rPr sz="2800" dirty="0"/>
                  <a:t> is the number of values in the data set </a:t>
                </a:r>
                <a:r>
                  <a:rPr sz="2800" b="1" dirty="0"/>
                  <a:t>less than or equal to</a:t>
                </a:r>
                <a:r>
                  <a:rPr sz="2800" dirty="0"/>
                  <a:t> the given value, and</a:t>
                </a:r>
              </a:p>
              <a:p>
                <a14:m>
                  <m:oMath xmlns:m="http://schemas.openxmlformats.org/officeDocument/2006/math">
                    <m:r>
                      <a:rPr>
                        <a:latin typeface="Cambria Math" panose="02040503050406030204" pitchFamily="18" charset="0"/>
                      </a:rPr>
                      <m:t>𝑛</m:t>
                    </m:r>
                  </m:oMath>
                </a14:m>
                <a:r>
                  <a:rPr sz="2800" dirty="0"/>
                  <a:t> is the number of data values in the sample.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175722"/>
              </a:xfrm>
              <a:blipFill>
                <a:blip r:embed="rId3" cstate="print"/>
                <a:stretch>
                  <a:fillRect l="-1328" t="-1159" r="-1845" b="-304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When calculating the percentile of a data value, round to the nearest whole number.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3.3.2: Finding the Percentile of a Given Data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 the data set from the previous example, the Nissan Xterra averaged </a:t>
                </a:r>
                <a14:m>
                  <m:oMath xmlns:m="http://schemas.openxmlformats.org/officeDocument/2006/math">
                    <m:r>
                      <a:rPr>
                        <a:latin typeface="Cambria Math" panose="02040503050406030204" pitchFamily="18" charset="0"/>
                      </a:rPr>
                      <m:t>21.1</m:t>
                    </m:r>
                    <m:r>
                      <m:rPr>
                        <m:nor/>
                      </m:rPr>
                      <a:rPr/>
                      <m:t> </m:t>
                    </m:r>
                    <m:r>
                      <m:rPr>
                        <m:sty m:val="p"/>
                      </m:rPr>
                      <a:rPr>
                        <a:latin typeface="Cambria Math" panose="02040503050406030204" pitchFamily="18" charset="0"/>
                      </a:rPr>
                      <m:t>mpg</m:t>
                    </m:r>
                  </m:oMath>
                </a14:m>
                <a:r>
                  <a:rPr sz="2800"/>
                  <a:t>. In what percentile is this value?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3.3.2: Finding the Percentile of a Given Data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a:t>Solution</a:t>
                </a:r>
              </a:p>
              <a:p>
                <a:r>
                  <a:rPr sz="2800"/>
                  <a:t>We begin by making sure that the data are in order from smallest to largest. We know from the previous example that they are, so we can proceed with the next step.</a:t>
                </a:r>
              </a:p>
              <a:p>
                <a:pPr>
                  <a:defRPr sz="2800"/>
                </a:pPr>
                <a:r>
                  <a:rPr sz="2800"/>
                  <a:t>The Xterra's value of </a:t>
                </a:r>
                <a:r>
                  <a:rPr sz="2800">
                    <a:latin typeface="Cambria Math"/>
                  </a:rPr>
                  <a:t>21.1</a:t>
                </a:r>
                <a:r>
                  <a:rPr sz="2800"/>
                  <a:t> mpg is repeated in the data set, in both the 48</a:t>
                </a:r>
                <a:r>
                  <a:rPr sz="2800" baseline="30000"/>
                  <a:t>th</a:t>
                </a:r>
                <a:r>
                  <a:rPr sz="2800"/>
                  <a:t> and 49</a:t>
                </a:r>
                <a:r>
                  <a:rPr sz="2800" baseline="30000"/>
                  <a:t>th</a:t>
                </a:r>
                <a:r>
                  <a:rPr sz="2800"/>
                  <a:t> positions, so we will pick the one with the largest location value, which is the 49</a:t>
                </a:r>
                <a:r>
                  <a:rPr sz="2800" baseline="30000"/>
                  <a:t>th</a:t>
                </a:r>
                <a:r>
                  <a:rPr sz="2800"/>
                  <a:t>. Using a sample size of </a:t>
                </a:r>
                <a14:m>
                  <m:oMath xmlns:m="http://schemas.openxmlformats.org/officeDocument/2006/math">
                    <m:r>
                      <a:rPr>
                        <a:latin typeface="Cambria Math" panose="02040503050406030204" pitchFamily="18" charset="0"/>
                      </a:rPr>
                      <m:t>𝑛</m:t>
                    </m:r>
                    <m:r>
                      <a:rPr>
                        <a:latin typeface="Cambria Math" panose="02040503050406030204" pitchFamily="18" charset="0"/>
                      </a:rPr>
                      <m:t>=135</m:t>
                    </m:r>
                  </m:oMath>
                </a14:m>
                <a:r>
                  <a:rPr sz="2800"/>
                  <a:t> and a location of </a:t>
                </a:r>
                <a14:m>
                  <m:oMath xmlns:m="http://schemas.openxmlformats.org/officeDocument/2006/math">
                    <m:r>
                      <a:rPr>
                        <a:latin typeface="Cambria Math" panose="02040503050406030204" pitchFamily="18" charset="0"/>
                      </a:rPr>
                      <m:t>𝑙</m:t>
                    </m:r>
                    <m:r>
                      <a:rPr>
                        <a:latin typeface="Cambria Math" panose="02040503050406030204" pitchFamily="18" charset="0"/>
                      </a:rPr>
                      <m:t>=49</m:t>
                    </m:r>
                  </m:oMath>
                </a14:m>
                <a:r>
                  <a:rPr sz="2800"/>
                  <a:t>, we can substitute these values into the formula for the percentile of a given data value, which gives us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𝑙</m:t>
                          </m:r>
                        </m:num>
                        <m:den>
                          <m:r>
                            <a:rPr>
                              <a:latin typeface="Cambria Math" panose="02040503050406030204" pitchFamily="18" charset="0"/>
                            </a:rPr>
                            <m:t>𝑛</m:t>
                          </m:r>
                        </m:den>
                      </m:f>
                      <m:r>
                        <a:rPr>
                          <a:latin typeface="Cambria Math" panose="02040503050406030204" pitchFamily="18" charset="0"/>
                        </a:rPr>
                        <m:t>⋅100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49</m:t>
                          </m:r>
                        </m:num>
                        <m:den>
                          <m:r>
                            <a:rPr>
                              <a:latin typeface="Cambria Math" panose="02040503050406030204" pitchFamily="18" charset="0"/>
                            </a:rPr>
                            <m:t>135</m:t>
                          </m:r>
                        </m:den>
                      </m:f>
                      <m:r>
                        <a:rPr>
                          <a:latin typeface="Cambria Math" panose="02040503050406030204" pitchFamily="18" charset="0"/>
                        </a:rPr>
                        <m:t>⋅100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e>
                      </m:phant>
                      <m:r>
                        <a:rPr>
                          <a:latin typeface="Cambria Math" panose="02040503050406030204" pitchFamily="18" charset="0"/>
                        </a:rPr>
                        <m:t>≈36.3</m:t>
                      </m:r>
                    </m:oMath>
                  </m:oMathPara>
                </a14:m>
                <a:endParaRPr sz="2800"/>
              </a:p>
              <a:p>
                <a:pPr>
                  <a:defRPr sz="2800"/>
                </a:pPr>
                <a:r>
                  <a:rPr sz="2800"/>
                  <a:t>Since we always need to round a percentile to a whole number, we round </a:t>
                </a:r>
                <a:r>
                  <a:rPr sz="2800">
                    <a:latin typeface="Cambria Math"/>
                  </a:rPr>
                  <a:t>36.3</a:t>
                </a:r>
                <a:r>
                  <a:rPr sz="2800"/>
                  <a:t> to </a:t>
                </a:r>
                <a:r>
                  <a:rPr sz="2800">
                    <a:latin typeface="Cambria Math"/>
                  </a:rPr>
                  <a:t>36</a:t>
                </a:r>
                <a:r>
                  <a:rPr sz="2800"/>
                  <a:t>. Thus, approximately </a:t>
                </a:r>
                <a14:m>
                  <m:oMath xmlns:m="http://schemas.openxmlformats.org/officeDocument/2006/math">
                    <m:r>
                      <a:rPr>
                        <a:latin typeface="Cambria Math" panose="02040503050406030204" pitchFamily="18" charset="0"/>
                      </a:rPr>
                      <m:t>36%</m:t>
                    </m:r>
                  </m:oMath>
                </a14:m>
                <a:r>
                  <a:rPr sz="2800"/>
                  <a:t> of the data values are less than or equal to the Xterra's mpg rating. That is, </a:t>
                </a:r>
                <a14:m>
                  <m:oMath xmlns:m="http://schemas.openxmlformats.org/officeDocument/2006/math">
                    <m:r>
                      <a:rPr>
                        <a:latin typeface="Cambria Math" panose="02040503050406030204" pitchFamily="18" charset="0"/>
                      </a:rPr>
                      <m:t>21.1</m:t>
                    </m:r>
                    <m:r>
                      <m:rPr>
                        <m:nor/>
                      </m:rPr>
                      <a:rPr/>
                      <m:t> </m:t>
                    </m:r>
                    <m:r>
                      <m:rPr>
                        <m:sty m:val="p"/>
                      </m:rPr>
                      <a:rPr>
                        <a:latin typeface="Cambria Math" panose="02040503050406030204" pitchFamily="18" charset="0"/>
                      </a:rPr>
                      <m:t>mpg</m:t>
                    </m:r>
                  </m:oMath>
                </a14:m>
                <a:r>
                  <a:rPr sz="2800"/>
                  <a:t> is in the 36</a:t>
                </a:r>
                <a:r>
                  <a:rPr sz="2800" baseline="30000"/>
                  <a:t>th</a:t>
                </a:r>
                <a:r>
                  <a:rPr sz="2800"/>
                  <a:t> percentile of the data set.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741" t="-1840" r="-1259" b="-982"/>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Quartiles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a:bodyPr>
              <a:lstStyle/>
              <a:p>
                <a:pPr algn="ctr">
                  <a:defRPr sz="2800" b="1"/>
                </a:pPr>
                <a:r>
                  <a:rPr dirty="0"/>
                  <a:t>Definition</a:t>
                </a:r>
              </a:p>
              <a:p>
                <a:r>
                  <a:rPr sz="2800" b="1" dirty="0"/>
                  <a:t>Quartiles</a:t>
                </a:r>
                <a:r>
                  <a:rPr sz="2800" dirty="0"/>
                  <a:t> are values that divide an ordered array of data into four equal parts; equivalent to the 25</a:t>
                </a:r>
                <a:r>
                  <a:rPr sz="2800" baseline="30000" dirty="0"/>
                  <a:t>th</a:t>
                </a:r>
                <a:r>
                  <a:rPr sz="2800" dirty="0"/>
                  <a:t>, 50</a:t>
                </a:r>
                <a:r>
                  <a:rPr sz="2800" baseline="30000" dirty="0"/>
                  <a:t>th</a:t>
                </a:r>
                <a:r>
                  <a:rPr sz="2800" dirty="0"/>
                  <a:t>, and 75</a:t>
                </a:r>
                <a:r>
                  <a:rPr sz="2800" baseline="30000" dirty="0"/>
                  <a:t>th</a:t>
                </a:r>
                <a:r>
                  <a:rPr sz="2800" dirty="0"/>
                  <a:t> percentiles.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r>
                      <a:rPr>
                        <a:latin typeface="Cambria Math" panose="02040503050406030204" pitchFamily="18" charset="0"/>
                      </a:rPr>
                      <m:t>=</m:t>
                    </m:r>
                  </m:oMath>
                </a14:m>
                <a:r>
                  <a:rPr sz="2800" dirty="0"/>
                  <a:t> First Quartile: </a:t>
                </a:r>
                <a14:m>
                  <m:oMath xmlns:m="http://schemas.openxmlformats.org/officeDocument/2006/math">
                    <m:r>
                      <a:rPr>
                        <a:latin typeface="Cambria Math" panose="02040503050406030204" pitchFamily="18" charset="0"/>
                      </a:rPr>
                      <m:t>25%</m:t>
                    </m:r>
                  </m:oMath>
                </a14:m>
                <a:r>
                  <a:rPr sz="2800" dirty="0"/>
                  <a:t> of the data are less than or equal to this value.</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2</m:t>
                        </m:r>
                      </m:sub>
                    </m:sSub>
                    <m:r>
                      <a:rPr>
                        <a:latin typeface="Cambria Math" panose="02040503050406030204" pitchFamily="18" charset="0"/>
                      </a:rPr>
                      <m:t>=</m:t>
                    </m:r>
                  </m:oMath>
                </a14:m>
                <a:r>
                  <a:rPr sz="2800" dirty="0"/>
                  <a:t> Second Quartile: </a:t>
                </a:r>
                <a14:m>
                  <m:oMath xmlns:m="http://schemas.openxmlformats.org/officeDocument/2006/math">
                    <m:r>
                      <a:rPr>
                        <a:latin typeface="Cambria Math" panose="02040503050406030204" pitchFamily="18" charset="0"/>
                      </a:rPr>
                      <m:t>50%</m:t>
                    </m:r>
                  </m:oMath>
                </a14:m>
                <a:r>
                  <a:rPr sz="2800" dirty="0"/>
                  <a:t> of the data are less than or equal to this value.</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m:t>
                    </m:r>
                  </m:oMath>
                </a14:m>
                <a:r>
                  <a:rPr sz="2800" dirty="0"/>
                  <a:t> Third Quartile: </a:t>
                </a:r>
                <a14:m>
                  <m:oMath xmlns:m="http://schemas.openxmlformats.org/officeDocument/2006/math">
                    <m:r>
                      <a:rPr>
                        <a:latin typeface="Cambria Math" panose="02040503050406030204" pitchFamily="18" charset="0"/>
                      </a:rPr>
                      <m:t>75%</m:t>
                    </m:r>
                  </m:oMath>
                </a14:m>
                <a:r>
                  <a:rPr sz="2800" dirty="0"/>
                  <a:t> of the data are less than or equal to this value.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1328" t="-1013" r="-1550" b="-1519"/>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p:sp>
        <p:nvSpPr>
          <p:cNvPr id="3" name="Text Placeholder 2"/>
          <p:cNvSpPr>
            <a:spLocks noGrp="1"/>
          </p:cNvSpPr>
          <p:nvPr>
            <p:ph type="body" sz="quarter" idx="10"/>
          </p:nvPr>
        </p:nvSpPr>
        <p:spPr>
          <a:xfrm>
            <a:off x="457200" y="1082078"/>
            <a:ext cx="8229600" cy="4556722"/>
          </a:xfrm>
        </p:spPr>
        <p:txBody>
          <a:bodyPr>
            <a:normAutofit fontScale="92500" lnSpcReduction="10000"/>
          </a:bodyPr>
          <a:lstStyle/>
          <a:p>
            <a:r>
              <a:rPr sz="2800" b="1"/>
              <a:t>Hinges vs. Quartiles</a:t>
            </a:r>
          </a:p>
          <a:p>
            <a:r>
              <a:rPr sz="2800"/>
              <a:t>If you do not include the median when you are approximating the first and third quartiles, you are actually calculating a completely different value, created by statistician John Tukey, called a </a:t>
            </a:r>
            <a:r>
              <a:rPr sz="2800" b="1"/>
              <a:t>hinge</a:t>
            </a:r>
            <a:r>
              <a:rPr sz="2800"/>
              <a:t>. The lower hinge is a rough approximation of the first quartile, and the upper hinge is a rough approximation of the third quartile. To complicate matters further, some textbooks (and the TI-83/84 Plus calculator) do not differentiate between quartiles and hinges. The solutions given in this textbook will actually be hinges, so as to match the values given by the TI-83/84 Plus calculator.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3.3.3: Finding the Quartiles of a Given Data Set</a:t>
            </a:r>
          </a:p>
        </p:txBody>
      </p:sp>
      <p:sp>
        <p:nvSpPr>
          <p:cNvPr id="3" name="Text Placeholder 2"/>
          <p:cNvSpPr>
            <a:spLocks noGrp="1"/>
          </p:cNvSpPr>
          <p:nvPr>
            <p:ph type="body" sz="quarter" idx="10"/>
          </p:nvPr>
        </p:nvSpPr>
        <p:spPr/>
        <p:txBody>
          <a:bodyPr>
            <a:normAutofit/>
          </a:bodyPr>
          <a:lstStyle/>
          <a:p>
            <a:r>
              <a:rPr sz="2800"/>
              <a:t>Find the quartiles for the mpg data used in the previous examples. The stem and leaf plot for this data is repeated below for convenience.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3.3.3: Finding the Quartiles of a Given Data Set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290312458"/>
              </p:ext>
            </p:extLst>
          </p:nvPr>
        </p:nvGraphicFramePr>
        <p:xfrm>
          <a:off x="457200" y="1105523"/>
          <a:ext cx="8229600" cy="48209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2"/>
                    </a:ext>
                  </a:extLst>
                </a:gridCol>
              </a:tblGrid>
              <a:tr h="370840">
                <a:tc gridSpan="2">
                  <a:txBody>
                    <a:bodyPr/>
                    <a:lstStyle/>
                    <a:p>
                      <a:pPr algn="ctr">
                        <a:defRPr sz="1800" b="1"/>
                      </a:pPr>
                      <a:r>
                        <a:rPr dirty="0"/>
                        <a:t>Highway Gas Mileage for Various Vehicles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r">
                        <a:defRPr sz="1600" b="1"/>
                      </a:pPr>
                      <a:r>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defRPr sz="1600" b="1"/>
                      </a:pPr>
                      <a:r>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defRPr sz="1600" b="1"/>
                      </a:pPr>
                      <a:r>
                        <a:t>12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defRPr sz="1600"/>
                      </a:pPr>
                      <a: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r">
                        <a:defRPr sz="1600" b="1"/>
                      </a:pPr>
                      <a:r>
                        <a:t>13</a:t>
                      </a:r>
                    </a:p>
                  </a:txBody>
                  <a:tcPr>
                    <a:lnR w="12700" cap="flat" cmpd="sng" algn="ctr">
                      <a:solidFill>
                        <a:schemeClr val="tx1"/>
                      </a:solidFill>
                      <a:prstDash val="solid"/>
                      <a:round/>
                      <a:headEnd type="none" w="med" len="med"/>
                      <a:tailEnd type="none" w="med" len="med"/>
                    </a:lnR>
                  </a:tcPr>
                </a:tc>
                <a:tc>
                  <a:txBody>
                    <a:bodyPr/>
                    <a:lstStyle/>
                    <a:p>
                      <a:pPr algn="l">
                        <a:defRPr sz="1600"/>
                      </a:pPr>
                      <a:r>
                        <a:t>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r">
                        <a:defRPr sz="1600" b="1"/>
                      </a:pPr>
                      <a:r>
                        <a:t>14</a:t>
                      </a:r>
                    </a:p>
                  </a:txBody>
                  <a:tcPr>
                    <a:lnR w="12700" cap="flat" cmpd="sng" algn="ctr">
                      <a:solidFill>
                        <a:schemeClr val="tx1"/>
                      </a:solidFill>
                      <a:prstDash val="solid"/>
                      <a:round/>
                      <a:headEnd type="none" w="med" len="med"/>
                      <a:tailEnd type="none" w="med" len="med"/>
                    </a:lnR>
                  </a:tcPr>
                </a:tc>
                <a:tc>
                  <a:txBody>
                    <a:bodyPr/>
                    <a:lstStyle/>
                    <a:p>
                      <a:pPr algn="l">
                        <a:defRPr sz="1600"/>
                      </a:pPr>
                      <a:r>
                        <a:t>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r">
                        <a:defRPr sz="1600" b="1"/>
                      </a:pPr>
                      <a:r>
                        <a:t>15</a:t>
                      </a:r>
                    </a:p>
                  </a:txBody>
                  <a:tcPr>
                    <a:lnR w="12700" cap="flat" cmpd="sng" algn="ctr">
                      <a:solidFill>
                        <a:schemeClr val="tx1"/>
                      </a:solidFill>
                      <a:prstDash val="solid"/>
                      <a:round/>
                      <a:headEnd type="none" w="med" len="med"/>
                      <a:tailEnd type="none" w="med" len="med"/>
                    </a:lnR>
                  </a:tcPr>
                </a:tc>
                <a:tc>
                  <a:txBody>
                    <a:bodyPr/>
                    <a:lstStyle/>
                    <a:p>
                      <a:pPr algn="l">
                        <a:defRPr sz="1600"/>
                      </a:pPr>
                      <a:r>
                        <a:t>5 6</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r">
                        <a:defRPr sz="1600" b="1"/>
                      </a:pPr>
                      <a:r>
                        <a:t>16</a:t>
                      </a:r>
                    </a:p>
                  </a:txBody>
                  <a:tcPr>
                    <a:lnR w="12700" cap="flat" cmpd="sng" algn="ctr">
                      <a:solidFill>
                        <a:schemeClr val="tx1"/>
                      </a:solidFill>
                      <a:prstDash val="solid"/>
                      <a:round/>
                      <a:headEnd type="none" w="med" len="med"/>
                      <a:tailEnd type="none" w="med" len="med"/>
                    </a:lnR>
                  </a:tcPr>
                </a:tc>
                <a:tc>
                  <a:txBody>
                    <a:bodyPr/>
                    <a:lstStyle/>
                    <a:p>
                      <a:pPr algn="l">
                        <a:defRPr sz="1600"/>
                      </a:pPr>
                      <a:r>
                        <a:t>1 1 7 8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pPr algn="r">
                        <a:defRPr sz="1600" b="1"/>
                      </a:pPr>
                      <a:r>
                        <a:t>17</a:t>
                      </a:r>
                    </a:p>
                  </a:txBody>
                  <a:tcPr>
                    <a:lnR w="12700" cap="flat" cmpd="sng" algn="ctr">
                      <a:solidFill>
                        <a:schemeClr val="tx1"/>
                      </a:solidFill>
                      <a:prstDash val="solid"/>
                      <a:round/>
                      <a:headEnd type="none" w="med" len="med"/>
                      <a:tailEnd type="none" w="med" len="med"/>
                    </a:lnR>
                  </a:tcPr>
                </a:tc>
                <a:tc>
                  <a:txBody>
                    <a:bodyPr/>
                    <a:lstStyle/>
                    <a:p>
                      <a:pPr algn="l">
                        <a:defRPr sz="1600"/>
                      </a:pPr>
                      <a:r>
                        <a:t>0 0 1 2 3 4 4 5 6 9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pPr algn="r">
                        <a:defRPr sz="1600" b="1"/>
                      </a:pPr>
                      <a:r>
                        <a:t>18</a:t>
                      </a:r>
                    </a:p>
                  </a:txBody>
                  <a:tcPr>
                    <a:lnR w="12700" cap="flat" cmpd="sng" algn="ctr">
                      <a:solidFill>
                        <a:schemeClr val="tx1"/>
                      </a:solidFill>
                      <a:prstDash val="solid"/>
                      <a:round/>
                      <a:headEnd type="none" w="med" len="med"/>
                      <a:tailEnd type="none" w="med" len="med"/>
                    </a:lnR>
                  </a:tcPr>
                </a:tc>
                <a:tc>
                  <a:txBody>
                    <a:bodyPr/>
                    <a:lstStyle/>
                    <a:p>
                      <a:pPr algn="l">
                        <a:defRPr sz="1600"/>
                      </a:pPr>
                      <a:r>
                        <a:t>2 3 4 5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pPr algn="r">
                        <a:defRPr sz="1600" b="1"/>
                      </a:pPr>
                      <a:r>
                        <a:t>19</a:t>
                      </a:r>
                    </a:p>
                  </a:txBody>
                  <a:tcPr>
                    <a:lnR w="12700" cap="flat" cmpd="sng" algn="ctr">
                      <a:solidFill>
                        <a:schemeClr val="tx1"/>
                      </a:solidFill>
                      <a:prstDash val="solid"/>
                      <a:round/>
                      <a:headEnd type="none" w="med" len="med"/>
                      <a:tailEnd type="none" w="med" len="med"/>
                    </a:lnR>
                  </a:tcPr>
                </a:tc>
                <a:tc>
                  <a:txBody>
                    <a:bodyPr/>
                    <a:lstStyle/>
                    <a:p>
                      <a:pPr algn="l">
                        <a:defRPr sz="1600"/>
                      </a:pPr>
                      <a:r>
                        <a:t>1 2 2 2 3 3 4 6 6 7 8 9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pPr algn="r">
                        <a:defRPr sz="1600" b="1"/>
                      </a:pPr>
                      <a:r>
                        <a:t>20</a:t>
                      </a:r>
                    </a:p>
                  </a:txBody>
                  <a:tcPr>
                    <a:lnR w="12700" cap="flat" cmpd="sng" algn="ctr">
                      <a:solidFill>
                        <a:schemeClr val="tx1"/>
                      </a:solidFill>
                      <a:prstDash val="solid"/>
                      <a:round/>
                      <a:headEnd type="none" w="med" len="med"/>
                      <a:tailEnd type="none" w="med" len="med"/>
                    </a:lnR>
                  </a:tcPr>
                </a:tc>
                <a:tc>
                  <a:txBody>
                    <a:bodyPr/>
                    <a:lstStyle/>
                    <a:p>
                      <a:pPr algn="l">
                        <a:defRPr sz="1600"/>
                      </a:pPr>
                      <a:r>
                        <a:t>1 2 3 3 3 4 5 6 6 7 8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pPr algn="r">
                        <a:defRPr sz="1600" b="1"/>
                      </a:pPr>
                      <a:r>
                        <a:t>21</a:t>
                      </a:r>
                    </a:p>
                  </a:txBody>
                  <a:tcPr>
                    <a:lnR w="12700" cap="flat" cmpd="sng" algn="ctr">
                      <a:solidFill>
                        <a:schemeClr val="tx1"/>
                      </a:solidFill>
                      <a:prstDash val="solid"/>
                      <a:round/>
                      <a:headEnd type="none" w="med" len="med"/>
                      <a:tailEnd type="none" w="med" len="med"/>
                    </a:lnR>
                  </a:tcPr>
                </a:tc>
                <a:tc>
                  <a:txBody>
                    <a:bodyPr/>
                    <a:lstStyle/>
                    <a:p>
                      <a:pPr algn="l">
                        <a:defRPr sz="1600"/>
                      </a:pPr>
                      <a:r>
                        <a:t>0 1 1 2 3 5 7 8 9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370840">
                <a:tc>
                  <a:txBody>
                    <a:bodyPr/>
                    <a:lstStyle/>
                    <a:p>
                      <a:pPr algn="r">
                        <a:defRPr sz="1600" b="1"/>
                      </a:pPr>
                      <a:r>
                        <a:t>22</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2 3 4 7 8 9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3.3.3: Finding the Quartiles of a Given Data Set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8904424"/>
              </p:ext>
            </p:extLst>
          </p:nvPr>
        </p:nvGraphicFramePr>
        <p:xfrm>
          <a:off x="457200" y="1105523"/>
          <a:ext cx="8229600" cy="48209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2"/>
                    </a:ext>
                  </a:extLst>
                </a:gridCol>
              </a:tblGrid>
              <a:tr h="370840">
                <a:tc gridSpan="2">
                  <a:txBody>
                    <a:bodyPr/>
                    <a:lstStyle/>
                    <a:p>
                      <a:pPr algn="ctr">
                        <a:defRPr sz="1800" b="1"/>
                      </a:pPr>
                      <a:r>
                        <a:rPr dirty="0"/>
                        <a:t>Highway Gas Mileage for Various Vehicles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r">
                        <a:defRPr sz="1600" b="1"/>
                      </a:pPr>
                      <a:r>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defRPr sz="1600" b="1"/>
                      </a:pPr>
                      <a:r>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defRPr sz="1600" b="1"/>
                      </a:pPr>
                      <a:r>
                        <a:rPr dirty="0"/>
                        <a:t>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defRPr sz="1600"/>
                      </a:pPr>
                      <a:r>
                        <a:rPr dirty="0"/>
                        <a:t>1 1 1 4 4 5 6 6 6 6 7 8 9 9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3"/>
                  </a:ext>
                </a:extLst>
              </a:tr>
              <a:tr h="370840">
                <a:tc>
                  <a:txBody>
                    <a:bodyPr/>
                    <a:lstStyle/>
                    <a:p>
                      <a:pPr algn="r">
                        <a:defRPr sz="1600" b="1"/>
                      </a:pPr>
                      <a:r>
                        <a:t>24</a:t>
                      </a:r>
                    </a:p>
                  </a:txBody>
                  <a:tcPr>
                    <a:lnR w="12700" cap="flat" cmpd="sng" algn="ctr">
                      <a:solidFill>
                        <a:schemeClr val="tx1"/>
                      </a:solidFill>
                      <a:prstDash val="solid"/>
                      <a:round/>
                      <a:headEnd type="none" w="med" len="med"/>
                      <a:tailEnd type="none" w="med" len="med"/>
                    </a:lnR>
                  </a:tcPr>
                </a:tc>
                <a:tc>
                  <a:txBody>
                    <a:bodyPr/>
                    <a:lstStyle/>
                    <a:p>
                      <a:pPr algn="l">
                        <a:defRPr sz="1600"/>
                      </a:pPr>
                      <a:r>
                        <a:t>0 1 2 3 4 4 4 5 5 5 5 6 7 8 8 8 9 9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4"/>
                  </a:ext>
                </a:extLst>
              </a:tr>
              <a:tr h="370840">
                <a:tc>
                  <a:txBody>
                    <a:bodyPr/>
                    <a:lstStyle/>
                    <a:p>
                      <a:pPr algn="r">
                        <a:defRPr sz="1600" b="1"/>
                      </a:pPr>
                      <a:r>
                        <a:t>25</a:t>
                      </a:r>
                    </a:p>
                  </a:txBody>
                  <a:tcPr>
                    <a:lnR w="12700" cap="flat" cmpd="sng" algn="ctr">
                      <a:solidFill>
                        <a:schemeClr val="tx1"/>
                      </a:solidFill>
                      <a:prstDash val="solid"/>
                      <a:round/>
                      <a:headEnd type="none" w="med" len="med"/>
                      <a:tailEnd type="none" w="med" len="med"/>
                    </a:lnR>
                  </a:tcPr>
                </a:tc>
                <a:tc>
                  <a:txBody>
                    <a:bodyPr/>
                    <a:lstStyle/>
                    <a:p>
                      <a:pPr algn="l">
                        <a:defRPr sz="1600"/>
                      </a:pPr>
                      <a:r>
                        <a:t>0 0 1 1 1 2 3 3 3 3 4 4 5 6 6 7 8 9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5"/>
                  </a:ext>
                </a:extLst>
              </a:tr>
              <a:tr h="370840">
                <a:tc>
                  <a:txBody>
                    <a:bodyPr/>
                    <a:lstStyle/>
                    <a:p>
                      <a:pPr algn="r">
                        <a:defRPr sz="1600" b="1"/>
                      </a:pPr>
                      <a:r>
                        <a:t>26</a:t>
                      </a:r>
                    </a:p>
                  </a:txBody>
                  <a:tcPr>
                    <a:lnR w="12700" cap="flat" cmpd="sng" algn="ctr">
                      <a:solidFill>
                        <a:schemeClr val="tx1"/>
                      </a:solidFill>
                      <a:prstDash val="solid"/>
                      <a:round/>
                      <a:headEnd type="none" w="med" len="med"/>
                      <a:tailEnd type="none" w="med" len="med"/>
                    </a:lnR>
                  </a:tcPr>
                </a:tc>
                <a:tc>
                  <a:txBody>
                    <a:bodyPr/>
                    <a:lstStyle/>
                    <a:p>
                      <a:pPr algn="l">
                        <a:defRPr sz="1600"/>
                      </a:pPr>
                      <a:r>
                        <a:t>0 0 0 1 2 5 5 6 7 9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6"/>
                  </a:ext>
                </a:extLst>
              </a:tr>
              <a:tr h="370840">
                <a:tc>
                  <a:txBody>
                    <a:bodyPr/>
                    <a:lstStyle/>
                    <a:p>
                      <a:pPr algn="r">
                        <a:defRPr sz="1600" b="1"/>
                      </a:pPr>
                      <a:r>
                        <a:t>27</a:t>
                      </a:r>
                    </a:p>
                  </a:txBody>
                  <a:tcPr>
                    <a:lnR w="12700" cap="flat" cmpd="sng" algn="ctr">
                      <a:solidFill>
                        <a:schemeClr val="tx1"/>
                      </a:solidFill>
                      <a:prstDash val="solid"/>
                      <a:round/>
                      <a:headEnd type="none" w="med" len="med"/>
                      <a:tailEnd type="none" w="med" len="med"/>
                    </a:lnR>
                  </a:tcPr>
                </a:tc>
                <a:tc>
                  <a:txBody>
                    <a:bodyPr/>
                    <a:lstStyle/>
                    <a:p>
                      <a:pPr algn="l">
                        <a:defRPr sz="1600"/>
                      </a:pPr>
                      <a:r>
                        <a:t>1 4 7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7"/>
                  </a:ext>
                </a:extLst>
              </a:tr>
              <a:tr h="370840">
                <a:tc>
                  <a:txBody>
                    <a:bodyPr/>
                    <a:lstStyle/>
                    <a:p>
                      <a:pPr algn="r">
                        <a:defRPr sz="1600" b="1"/>
                      </a:pPr>
                      <a:r>
                        <a:t>28</a:t>
                      </a:r>
                    </a:p>
                  </a:txBody>
                  <a:tcPr>
                    <a:lnR w="12700" cap="flat" cmpd="sng" algn="ctr">
                      <a:solidFill>
                        <a:schemeClr val="tx1"/>
                      </a:solidFill>
                      <a:prstDash val="solid"/>
                      <a:round/>
                      <a:headEnd type="none" w="med" len="med"/>
                      <a:tailEnd type="none" w="med" len="med"/>
                    </a:lnR>
                  </a:tcPr>
                </a:tc>
                <a:tc>
                  <a:txBody>
                    <a:bodyPr/>
                    <a:lstStyle/>
                    <a:p>
                      <a:pPr algn="l">
                        <a:defRPr sz="1600"/>
                      </a:pPr>
                      <a:r>
                        <a:t>3 5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8"/>
                  </a:ext>
                </a:extLst>
              </a:tr>
              <a:tr h="370840">
                <a:tc>
                  <a:txBody>
                    <a:bodyPr/>
                    <a:lstStyle/>
                    <a:p>
                      <a:pPr algn="r">
                        <a:defRPr sz="1600" b="1"/>
                      </a:pPr>
                      <a:r>
                        <a:t>29</a:t>
                      </a:r>
                    </a:p>
                  </a:txBody>
                  <a:tcPr>
                    <a:lnR w="12700" cap="flat" cmpd="sng" algn="ctr">
                      <a:solidFill>
                        <a:schemeClr val="tx1"/>
                      </a:solidFill>
                      <a:prstDash val="solid"/>
                      <a:round/>
                      <a:headEnd type="none" w="med" len="med"/>
                      <a:tailEnd type="none" w="med" len="med"/>
                    </a:lnR>
                  </a:tcPr>
                </a:tc>
                <a:tc>
                  <a:txBody>
                    <a:bodyPr/>
                    <a:lstStyle/>
                    <a:p>
                      <a:pPr algn="l">
                        <a:defRPr sz="1600"/>
                      </a:pPr>
                      <a:r>
                        <a:t>2 4 9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9"/>
                  </a:ext>
                </a:extLst>
              </a:tr>
              <a:tr h="370840">
                <a:tc>
                  <a:txBody>
                    <a:bodyPr/>
                    <a:lstStyle/>
                    <a:p>
                      <a:pPr algn="r">
                        <a:defRPr sz="1600" b="1"/>
                      </a:pPr>
                      <a:r>
                        <a:t>30</a:t>
                      </a:r>
                    </a:p>
                  </a:txBody>
                  <a:tcPr>
                    <a:lnR w="12700" cap="flat" cmpd="sng" algn="ctr">
                      <a:solidFill>
                        <a:schemeClr val="tx1"/>
                      </a:solidFill>
                      <a:prstDash val="solid"/>
                      <a:round/>
                      <a:headEnd type="none" w="med" len="med"/>
                      <a:tailEnd type="none" w="med" len="med"/>
                    </a:lnR>
                  </a:tcPr>
                </a:tc>
                <a:tc>
                  <a:txBody>
                    <a:bodyPr/>
                    <a:lstStyle/>
                    <a:p>
                      <a:pPr algn="l">
                        <a:defRPr sz="1600"/>
                      </a:pPr>
                      <a:r>
                        <a:t>0 7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20"/>
                  </a:ext>
                </a:extLst>
              </a:tr>
              <a:tr h="370840">
                <a:tc>
                  <a:txBody>
                    <a:bodyPr/>
                    <a:lstStyle/>
                    <a:p>
                      <a:pPr algn="r">
                        <a:defRPr sz="1600" b="1"/>
                      </a:pPr>
                      <a:r>
                        <a:t>31</a:t>
                      </a:r>
                    </a:p>
                  </a:txBody>
                  <a:tcPr>
                    <a:lnR w="12700" cap="flat" cmpd="sng" algn="ctr">
                      <a:solidFill>
                        <a:schemeClr val="tx1"/>
                      </a:solidFill>
                      <a:prstDash val="solid"/>
                      <a:round/>
                      <a:headEnd type="none" w="med" len="med"/>
                      <a:tailEnd type="none" w="med" len="med"/>
                    </a:lnR>
                  </a:tcPr>
                </a:tc>
                <a:tc>
                  <a:txBody>
                    <a:bodyPr/>
                    <a:lstStyle/>
                    <a:p>
                      <a:pPr algn="l">
                        <a:defRPr sz="1600"/>
                      </a:pPr>
                      <a:r>
                        <a:t>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21"/>
                  </a:ext>
                </a:extLst>
              </a:tr>
              <a:tr h="370840">
                <a:tc>
                  <a:txBody>
                    <a:bodyPr/>
                    <a:lstStyle/>
                    <a:p>
                      <a:pPr algn="r">
                        <a:defRPr sz="1600" b="1"/>
                      </a:pPr>
                      <a:r>
                        <a:t>32</a:t>
                      </a:r>
                    </a:p>
                  </a:txBody>
                  <a:tcPr>
                    <a:lnR w="12700" cap="flat" cmpd="sng" algn="ctr">
                      <a:solidFill>
                        <a:schemeClr val="tx1"/>
                      </a:solidFill>
                      <a:prstDash val="solid"/>
                      <a:round/>
                      <a:headEnd type="none" w="med" len="med"/>
                      <a:tailEnd type="none" w="med" len="med"/>
                    </a:lnR>
                  </a:tcPr>
                </a:tc>
                <a:tc>
                  <a:txBody>
                    <a:bodyPr/>
                    <a:lstStyle/>
                    <a:p>
                      <a:pPr algn="l">
                        <a:defRPr sz="1600"/>
                      </a:pPr>
                      <a:r>
                        <a:t>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22"/>
                  </a:ext>
                </a:extLst>
              </a:tr>
              <a:tr h="370840">
                <a:tc>
                  <a:txBody>
                    <a:bodyPr/>
                    <a:lstStyle/>
                    <a:p>
                      <a:pPr algn="r">
                        <a:defRPr sz="1600" b="1"/>
                      </a:pPr>
                      <a:r>
                        <a:t>33</a:t>
                      </a:r>
                    </a:p>
                  </a:txBody>
                  <a:tcPr>
                    <a:lnR w="12700" cap="flat" cmpd="sng" algn="ctr">
                      <a:solidFill>
                        <a:schemeClr val="tx1"/>
                      </a:solidFill>
                      <a:prstDash val="solid"/>
                      <a:round/>
                      <a:headEnd type="none" w="med" len="med"/>
                      <a:tailEnd type="none" w="med" len="med"/>
                    </a:lnR>
                  </a:tcPr>
                </a:tc>
                <a:tc>
                  <a:txBody>
                    <a:bodyPr/>
                    <a:lstStyle/>
                    <a:p>
                      <a:pPr algn="l"/>
                      <a:endParaRP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33468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3.3.3: Finding the Quartiles of a Given Data Set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035123417"/>
              </p:ext>
            </p:extLst>
          </p:nvPr>
        </p:nvGraphicFramePr>
        <p:xfrm>
          <a:off x="457200" y="1105523"/>
          <a:ext cx="8229600" cy="18542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defRPr sz="1800" b="1"/>
                      </a:pPr>
                      <a:r>
                        <a:t>Highway Gas Mileage for Various Vehicles</a:t>
                      </a: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gridSpan="2">
                  <a:txBody>
                    <a:bodyPr/>
                    <a:lstStyle/>
                    <a:p>
                      <a:pPr algn="r">
                        <a:defRPr sz="1600" b="1"/>
                      </a:pPr>
                      <a:r>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a:p>
                  </a:txBody>
                  <a:tcPr/>
                </a:tc>
                <a:tc gridSpan="2">
                  <a:txBody>
                    <a:bodyPr/>
                    <a:lstStyle/>
                    <a:p>
                      <a:pPr algn="l">
                        <a:defRPr sz="1600" b="1"/>
                      </a:pPr>
                      <a:r>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10001"/>
                  </a:ext>
                </a:extLst>
              </a:tr>
              <a:tr h="370840">
                <a:tc gridSpan="2">
                  <a:txBody>
                    <a:bodyPr/>
                    <a:lstStyle/>
                    <a:p>
                      <a:pPr algn="r">
                        <a:defRPr sz="1600" b="1"/>
                      </a:pPr>
                      <a:r>
                        <a:rPr dirty="0"/>
                        <a:t>34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a:p>
                  </a:txBody>
                  <a:tcPr/>
                </a:tc>
                <a:tc gridSpan="2">
                  <a:txBody>
                    <a:bodyPr/>
                    <a:lstStyle/>
                    <a:p>
                      <a:pPr algn="l">
                        <a:defRPr sz="1600"/>
                      </a:pPr>
                      <a:r>
                        <a:rPr dirty="0"/>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a:p>
                  </a:txBody>
                  <a:tcPr/>
                </a:tc>
                <a:extLst>
                  <a:ext uri="{0D108BD9-81ED-4DB2-BD59-A6C34878D82A}">
                    <a16:rowId xmlns:a16="http://schemas.microsoft.com/office/drawing/2014/main" val="10024"/>
                  </a:ext>
                </a:extLst>
              </a:tr>
              <a:tr h="370840">
                <a:tc gridSpan="2">
                  <a:txBody>
                    <a:bodyPr/>
                    <a:lstStyle/>
                    <a:p>
                      <a:pPr algn="r">
                        <a:defRPr sz="1600" b="1"/>
                      </a:pPr>
                      <a:r>
                        <a:t>35</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t>9</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25"/>
                  </a:ext>
                </a:extLst>
              </a:tr>
              <a:tr h="370840">
                <a:tc>
                  <a:txBody>
                    <a:bodyPr/>
                    <a:lstStyle/>
                    <a:p>
                      <a:pPr algn="r">
                        <a:defRPr sz="1600" b="1"/>
                      </a:pPr>
                      <a:r>
                        <a:t>Key:</a:t>
                      </a:r>
                    </a:p>
                  </a:txBody>
                  <a:tcPr/>
                </a:tc>
                <a:tc>
                  <a:txBody>
                    <a:bodyPr/>
                    <a:lstStyle/>
                    <a:p>
                      <a:pPr algn="r">
                        <a:defRPr sz="1600"/>
                      </a:pPr>
                      <a:r>
                        <a:t>12</a:t>
                      </a:r>
                    </a:p>
                  </a:txBody>
                  <a:tcPr>
                    <a:lnR w="12700" cap="flat" cmpd="sng" algn="ctr">
                      <a:solidFill>
                        <a:schemeClr val="tx1"/>
                      </a:solidFill>
                      <a:prstDash val="solid"/>
                      <a:round/>
                      <a:headEnd type="none" w="med" len="med"/>
                      <a:tailEnd type="none" w="med" len="med"/>
                    </a:lnR>
                  </a:tcPr>
                </a:tc>
                <a:tc>
                  <a:txBody>
                    <a:bodyPr/>
                    <a:lstStyle/>
                    <a:p>
                      <a:pPr algn="l">
                        <a:defRPr sz="1600"/>
                      </a:pPr>
                      <a:r>
                        <a:t>1</a:t>
                      </a:r>
                    </a:p>
                  </a:txBody>
                  <a:tcPr>
                    <a:lnL w="12700" cap="flat" cmpd="sng" algn="ctr">
                      <a:solidFill>
                        <a:schemeClr val="tx1"/>
                      </a:solidFill>
                      <a:prstDash val="solid"/>
                      <a:round/>
                      <a:headEnd type="none" w="med" len="med"/>
                      <a:tailEnd type="none" w="med" len="med"/>
                    </a:lnL>
                  </a:tcPr>
                </a:tc>
                <a:tc>
                  <a:txBody>
                    <a:bodyPr/>
                    <a:lstStyle/>
                    <a:p>
                      <a:pPr algn="l">
                        <a:defRPr sz="1600"/>
                      </a:pPr>
                      <a:r>
                        <a:rPr dirty="0"/>
                        <a:t>= 12.1 mpg</a:t>
                      </a:r>
                    </a:p>
                  </a:txBody>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264518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Formula: Location of Data Value for the</a:t>
                </a:r>
                <a:r>
                  <a:rPr sz="2800"/>
                  <a:t> </a:t>
                </a:r>
                <a14:m>
                  <m:oMath xmlns:m="http://schemas.openxmlformats.org/officeDocument/2006/math">
                    <m:r>
                      <a:rPr sz="3200">
                        <a:latin typeface="Cambria Math"/>
                      </a:rPr>
                      <m:t>𝑃</m:t>
                    </m:r>
                  </m:oMath>
                </a14:m>
                <a:r>
                  <a:t>th</a:t>
                </a:r>
                <a:r>
                  <a:rPr sz="2800"/>
                  <a:t> </a:t>
                </a:r>
                <a:r>
                  <a:t>Percentile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685713"/>
              </a:xfrm>
            </p:spPr>
            <p:txBody>
              <a:bodyPr>
                <a:normAutofit fontScale="77500" lnSpcReduction="20000"/>
              </a:bodyPr>
              <a:lstStyle/>
              <a:p>
                <a:pPr>
                  <a:defRPr sz="2800"/>
                </a:pPr>
                <a:r>
                  <a:rPr sz="2800"/>
                  <a:t>To find the </a:t>
                </a:r>
                <a:r>
                  <a:rPr sz="2800" b="1"/>
                  <a:t>data value</a:t>
                </a:r>
                <a:r>
                  <a:rPr sz="2800"/>
                  <a:t> for the </a:t>
                </a:r>
                <a14:m>
                  <m:oMath xmlns:m="http://schemas.openxmlformats.org/officeDocument/2006/math">
                    <m:r>
                      <a:rPr>
                        <a:latin typeface="Cambria Math" panose="02040503050406030204" pitchFamily="18" charset="0"/>
                      </a:rPr>
                      <m:t>𝑃</m:t>
                    </m:r>
                  </m:oMath>
                </a14:m>
                <a:r>
                  <a:rPr sz="2800" baseline="30000"/>
                  <a:t>th</a:t>
                </a:r>
                <a:r>
                  <a:rPr sz="2800"/>
                  <a:t> percentile, the location of the data value in the data set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𝑙</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𝑃</m:t>
                          </m:r>
                        </m:num>
                        <m:den>
                          <m:r>
                            <a:rPr>
                              <a:latin typeface="Cambria Math" panose="02040503050406030204" pitchFamily="18" charset="0"/>
                            </a:rPr>
                            <m:t>100</m:t>
                          </m:r>
                        </m:den>
                      </m:f>
                    </m:oMath>
                  </m:oMathPara>
                </a14:m>
                <a:endParaRPr sz="2800"/>
              </a:p>
              <a:p>
                <a:pPr>
                  <a:defRPr sz="2800"/>
                </a:pPr>
                <a:r>
                  <a:rPr sz="2800"/>
                  <a:t>where </a:t>
                </a:r>
                <a14:m>
                  <m:oMath xmlns:m="http://schemas.openxmlformats.org/officeDocument/2006/math">
                    <m:r>
                      <a:rPr>
                        <a:latin typeface="Cambria Math" panose="02040503050406030204" pitchFamily="18" charset="0"/>
                      </a:rPr>
                      <m:t>𝑙</m:t>
                    </m:r>
                  </m:oMath>
                </a14:m>
                <a:r>
                  <a:rPr sz="2800"/>
                  <a:t> is the location of the </a:t>
                </a:r>
                <a14:m>
                  <m:oMath xmlns:m="http://schemas.openxmlformats.org/officeDocument/2006/math">
                    <m:r>
                      <a:rPr>
                        <a:latin typeface="Cambria Math" panose="02040503050406030204" pitchFamily="18" charset="0"/>
                      </a:rPr>
                      <m:t>𝑃</m:t>
                    </m:r>
                  </m:oMath>
                </a14:m>
                <a:r>
                  <a:rPr sz="2800" baseline="30000"/>
                  <a:t>th</a:t>
                </a:r>
                <a:r>
                  <a:rPr sz="2800"/>
                  <a:t> percentile in the </a:t>
                </a:r>
                <a:r>
                  <a:rPr sz="2800" b="1"/>
                  <a:t>ordered array</a:t>
                </a:r>
                <a:r>
                  <a:rPr sz="2800"/>
                  <a:t> of data values,</a:t>
                </a:r>
              </a:p>
              <a:p>
                <a14:m>
                  <m:oMath xmlns:m="http://schemas.openxmlformats.org/officeDocument/2006/math">
                    <m:r>
                      <a:rPr>
                        <a:latin typeface="Cambria Math" panose="02040503050406030204" pitchFamily="18" charset="0"/>
                      </a:rPr>
                      <m:t>𝑛</m:t>
                    </m:r>
                  </m:oMath>
                </a14:m>
                <a:r>
                  <a:rPr sz="2800"/>
                  <a:t> is the number of data values in the sample, and</a:t>
                </a:r>
              </a:p>
              <a:p>
                <a14:m>
                  <m:oMath xmlns:m="http://schemas.openxmlformats.org/officeDocument/2006/math">
                    <m:r>
                      <a:rPr>
                        <a:latin typeface="Cambria Math" panose="02040503050406030204" pitchFamily="18" charset="0"/>
                      </a:rPr>
                      <m:t>𝑃</m:t>
                    </m:r>
                  </m:oMath>
                </a14:m>
                <a:r>
                  <a:rPr sz="2800"/>
                  <a:t> stands for the </a:t>
                </a:r>
                <a14:m>
                  <m:oMath xmlns:m="http://schemas.openxmlformats.org/officeDocument/2006/math">
                    <m:r>
                      <a:rPr>
                        <a:latin typeface="Cambria Math" panose="02040503050406030204" pitchFamily="18" charset="0"/>
                      </a:rPr>
                      <m:t>𝑃</m:t>
                    </m:r>
                  </m:oMath>
                </a14:m>
                <a:r>
                  <a:rPr sz="2800" baseline="30000"/>
                  <a:t>th</a:t>
                </a:r>
                <a:r>
                  <a:rPr sz="2800"/>
                  <a:t> percentile.</a:t>
                </a:r>
              </a:p>
              <a:p>
                <a:r>
                  <a:rPr sz="2800"/>
                  <a:t>When using this formula to find the location of the percentile's value in the data set, you must make sure to follow these two rules.</a:t>
                </a:r>
              </a:p>
              <a:p>
                <a:pPr marL="514350" indent="-514350">
                  <a:buFont typeface="+mj-lt"/>
                  <a:buAutoNum type="arabicPeriod"/>
                  <a:defRPr sz="2800"/>
                </a:pPr>
                <a:r>
                  <a:t>​</a:t>
                </a:r>
                <a:r>
                  <a:rPr sz="2800"/>
                  <a:t>If the formula results in a decimal value for </a:t>
                </a:r>
                <a14:m>
                  <m:oMath xmlns:m="http://schemas.openxmlformats.org/officeDocument/2006/math">
                    <m:r>
                      <a:rPr>
                        <a:latin typeface="Cambria Math" panose="02040503050406030204" pitchFamily="18" charset="0"/>
                      </a:rPr>
                      <m:t>𝑙</m:t>
                    </m:r>
                  </m:oMath>
                </a14:m>
                <a:r>
                  <a:rPr sz="2800"/>
                  <a:t>, the location is the next </a:t>
                </a:r>
                <a:r>
                  <a:rPr sz="2800" b="1"/>
                  <a:t>larger</a:t>
                </a:r>
                <a:r>
                  <a:rPr sz="2800"/>
                  <a:t> whole number.</a:t>
                </a:r>
              </a:p>
              <a:p>
                <a:pPr marL="514350" indent="-514350">
                  <a:buFont typeface="+mj-lt"/>
                  <a:buAutoNum type="arabicPeriod" startAt="2"/>
                  <a:defRPr sz="2800"/>
                </a:pPr>
                <a:r>
                  <a:t>​</a:t>
                </a:r>
                <a:r>
                  <a:rPr sz="2800"/>
                  <a:t>If the formula results in a whole number value for </a:t>
                </a:r>
                <a14:m>
                  <m:oMath xmlns:m="http://schemas.openxmlformats.org/officeDocument/2006/math">
                    <m:r>
                      <a:rPr>
                        <a:latin typeface="Cambria Math" panose="02040503050406030204" pitchFamily="18" charset="0"/>
                      </a:rPr>
                      <m:t>𝑙</m:t>
                    </m:r>
                  </m:oMath>
                </a14:m>
                <a:r>
                  <a:rPr sz="2800"/>
                  <a:t>, the percentile's value is the arithmetic mean of the data value in that location and the data value in the next </a:t>
                </a:r>
                <a:r>
                  <a:rPr sz="2800" b="1"/>
                  <a:t>larger</a:t>
                </a:r>
                <a:r>
                  <a:rPr sz="2800"/>
                  <a:t> location.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685713"/>
              </a:xfrm>
              <a:blipFill>
                <a:blip r:embed="rId3" cstate="print"/>
                <a:stretch>
                  <a:fillRect l="-812" t="-1938" b="-64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3.3.3: Finding the Quartiles of a Given Data Set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Use the percentile method to find the quartiles.</a:t>
            </a:r>
          </a:p>
          <a:p>
            <a:pPr marL="514350" indent="-514350">
              <a:buFont typeface="+mj-lt"/>
              <a:buAutoNum type="alphaLcPeriod" startAt="2"/>
              <a:defRPr sz="2800"/>
            </a:pPr>
            <a:r>
              <a:t>​</a:t>
            </a:r>
            <a:r>
              <a:rPr sz="2800"/>
              <a:t>Use the approximation method to find the quartiles.</a:t>
            </a:r>
          </a:p>
          <a:p>
            <a:pPr marL="514350" indent="-514350">
              <a:buFont typeface="+mj-lt"/>
              <a:buAutoNum type="alphaLcPeriod" startAt="3"/>
              <a:defRPr sz="2800"/>
            </a:pPr>
            <a:r>
              <a:t>​</a:t>
            </a:r>
            <a:r>
              <a:rPr sz="2800"/>
              <a:t>How do these values compare?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3.3.3: Finding the Quartiles of a Given Data Set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lang="en-US" sz="1800" b="1" dirty="0"/>
                  <a:t>Solution</a:t>
                </a:r>
              </a:p>
              <a:p>
                <a:pPr>
                  <a:defRPr sz="2800"/>
                </a:pPr>
                <a:r>
                  <a:rPr lang="en-US" sz="1800" dirty="0">
                    <a:latin typeface="Segoe UI" panose="020B0502040204020203" pitchFamily="34" charset="0"/>
                  </a:rPr>
                  <a:t>The data are already in order from smallest to largest. We also know that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=135.</m:t>
                    </m:r>
                  </m:oMath>
                </a14:m>
                <a:endParaRPr lang="en-US" sz="1800" dirty="0"/>
              </a:p>
              <a:p>
                <a:pPr>
                  <a:defRPr sz="2800"/>
                </a:pPr>
                <a:r>
                  <a:rPr lang="en-US" sz="1800" dirty="0"/>
                  <a:t>a. ​</a:t>
                </a:r>
                <a:r>
                  <a:rPr lang="en-US" sz="1800" b="1" dirty="0"/>
                  <a:t>Percentile Method</a:t>
                </a:r>
              </a:p>
              <a:p>
                <a:pPr>
                  <a:defRPr sz="2800"/>
                </a:pPr>
                <a:r>
                  <a:rPr lang="en-US" sz="1800" dirty="0"/>
                  <a:t>​To find the first quartile, we want to find the 25</a:t>
                </a:r>
                <a:r>
                  <a:rPr lang="en-US" sz="1800" baseline="30000" dirty="0"/>
                  <a:t>th</a:t>
                </a:r>
                <a:r>
                  <a:rPr lang="en-US" sz="1800" dirty="0"/>
                  <a:t> percentile, so </a:t>
                </a:r>
                <a14:m>
                  <m:oMath xmlns:m="http://schemas.openxmlformats.org/officeDocument/2006/math">
                    <m:r>
                      <a:rPr lang="en-US" sz="1800">
                        <a:latin typeface="Cambria Math" panose="02040503050406030204" pitchFamily="18" charset="0"/>
                      </a:rPr>
                      <m:t>𝑃</m:t>
                    </m:r>
                    <m:r>
                      <a:rPr lang="en-US" sz="1800">
                        <a:latin typeface="Cambria Math" panose="02040503050406030204" pitchFamily="18" charset="0"/>
                      </a:rPr>
                      <m:t>=25</m:t>
                    </m:r>
                  </m:oMath>
                </a14:m>
                <a:r>
                  <a:rPr lang="en-US" sz="1800" dirty="0"/>
                  <a:t>. Substituting the values into the formula for the location of a percentile, we get the following.</a:t>
                </a:r>
              </a:p>
              <a:p>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rPr>
                        <m:t>𝑙</m:t>
                      </m:r>
                      <m:r>
                        <a:rPr lang="en-US" sz="1800">
                          <a:latin typeface="Cambria Math" panose="02040503050406030204" pitchFamily="18" charset="0"/>
                        </a:rPr>
                        <m:t>=</m:t>
                      </m:r>
                      <m:r>
                        <a:rPr lang="en-US" sz="1800">
                          <a:latin typeface="Cambria Math" panose="02040503050406030204" pitchFamily="18" charset="0"/>
                        </a:rPr>
                        <m:t>𝑛</m:t>
                      </m:r>
                      <m:r>
                        <a:rPr lang="en-US" sz="1800">
                          <a:latin typeface="Cambria Math" panose="02040503050406030204" pitchFamily="18" charset="0"/>
                        </a:rPr>
                        <m:t>⋅</m:t>
                      </m:r>
                      <m:f>
                        <m:fPr>
                          <m:ctrlPr>
                            <a:rPr lang="ar-AE" sz="1800" i="1">
                              <a:latin typeface="Cambria Math" panose="02040503050406030204" pitchFamily="18" charset="0"/>
                            </a:rPr>
                          </m:ctrlPr>
                        </m:fPr>
                        <m:num>
                          <m:r>
                            <a:rPr lang="ar-AE" sz="1800">
                              <a:latin typeface="Cambria Math" panose="02040503050406030204" pitchFamily="18" charset="0"/>
                            </a:rPr>
                            <m:t>𝑃</m:t>
                          </m:r>
                        </m:num>
                        <m:den>
                          <m:r>
                            <a:rPr lang="ar-AE" sz="1800">
                              <a:latin typeface="Cambria Math" panose="02040503050406030204" pitchFamily="18" charset="0"/>
                            </a:rPr>
                            <m:t>100</m:t>
                          </m:r>
                        </m:den>
                      </m:f>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𝑙</m:t>
                          </m:r>
                        </m:e>
                      </m:phant>
                      <m:r>
                        <a:rPr lang="ar-AE" sz="1800">
                          <a:latin typeface="Cambria Math" panose="02040503050406030204" pitchFamily="18" charset="0"/>
                        </a:rPr>
                        <m:t>=</m:t>
                      </m:r>
                      <m:r>
                        <a:rPr lang="ar-AE" sz="1800">
                          <a:latin typeface="Cambria Math" panose="02040503050406030204" pitchFamily="18" charset="0"/>
                        </a:rPr>
                        <m:t>135</m:t>
                      </m:r>
                      <m:r>
                        <a:rPr lang="ar-AE" sz="1800">
                          <a:latin typeface="Cambria Math" panose="02040503050406030204" pitchFamily="18" charset="0"/>
                        </a:rPr>
                        <m:t>⋅</m:t>
                      </m:r>
                      <m:f>
                        <m:fPr>
                          <m:ctrlPr>
                            <a:rPr lang="ar-AE" sz="1800" i="1">
                              <a:latin typeface="Cambria Math" panose="02040503050406030204" pitchFamily="18" charset="0"/>
                            </a:rPr>
                          </m:ctrlPr>
                        </m:fPr>
                        <m:num>
                          <m:r>
                            <a:rPr lang="ar-AE" sz="1800">
                              <a:latin typeface="Cambria Math" panose="02040503050406030204" pitchFamily="18" charset="0"/>
                            </a:rPr>
                            <m:t>25</m:t>
                          </m:r>
                        </m:num>
                        <m:den>
                          <m:r>
                            <a:rPr lang="ar-AE" sz="1800">
                              <a:latin typeface="Cambria Math" panose="02040503050406030204" pitchFamily="18" charset="0"/>
                            </a:rPr>
                            <m:t>100</m:t>
                          </m:r>
                        </m:den>
                      </m:f>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𝑙</m:t>
                          </m:r>
                        </m:e>
                      </m:phant>
                      <m:r>
                        <a:rPr lang="ar-AE" sz="1800">
                          <a:latin typeface="Cambria Math" panose="02040503050406030204" pitchFamily="18" charset="0"/>
                        </a:rPr>
                        <m:t>=</m:t>
                      </m:r>
                      <m:r>
                        <a:rPr lang="ar-AE" sz="1800">
                          <a:latin typeface="Cambria Math" panose="02040503050406030204" pitchFamily="18" charset="0"/>
                        </a:rPr>
                        <m:t>33</m:t>
                      </m:r>
                      <m:r>
                        <a:rPr lang="ar-AE" sz="1800">
                          <a:latin typeface="Cambria Math" panose="02040503050406030204" pitchFamily="18" charset="0"/>
                        </a:rPr>
                        <m:t>.</m:t>
                      </m:r>
                      <m:r>
                        <a:rPr lang="ar-AE" sz="1800">
                          <a:latin typeface="Cambria Math" panose="02040503050406030204" pitchFamily="18" charset="0"/>
                        </a:rPr>
                        <m:t>75</m:t>
                      </m:r>
                    </m:oMath>
                  </m:oMathPara>
                </a14:m>
                <a:endParaRPr lang="ar-AE" sz="1800" dirty="0"/>
              </a:p>
              <a:p>
                <a:pPr>
                  <a:defRPr sz="2800"/>
                </a:pPr>
                <a:r>
                  <a:rPr lang="ar-AE" sz="1800" dirty="0"/>
                  <a:t>​</a:t>
                </a:r>
                <a:r>
                  <a:rPr lang="en-US" sz="1800" dirty="0"/>
                  <a:t>Rounding up to the next whole number, we can say that the 34</a:t>
                </a:r>
                <a:r>
                  <a:rPr lang="en-US" sz="1800" baseline="30000" dirty="0"/>
                  <a:t>th</a:t>
                </a:r>
                <a:r>
                  <a:rPr lang="en-US" sz="1800" dirty="0"/>
                  <a:t> value, which is </a:t>
                </a:r>
                <a14:m>
                  <m:oMath xmlns:m="http://schemas.openxmlformats.org/officeDocument/2006/math">
                    <m:r>
                      <a:rPr lang="en-US" sz="1800">
                        <a:latin typeface="Cambria Math" panose="02040503050406030204" pitchFamily="18" charset="0"/>
                      </a:rPr>
                      <m:t>19</m:t>
                    </m:r>
                    <m:r>
                      <a:rPr lang="en-US" sz="1800">
                        <a:latin typeface="Cambria Math" panose="02040503050406030204" pitchFamily="18" charset="0"/>
                      </a:rPr>
                      <m:t>.</m:t>
                    </m:r>
                    <m:r>
                      <a:rPr lang="en-US" sz="1800">
                        <a:latin typeface="Cambria Math" panose="02040503050406030204" pitchFamily="18" charset="0"/>
                      </a:rPr>
                      <m:t>8</m:t>
                    </m:r>
                    <m:r>
                      <m:rPr>
                        <m:nor/>
                      </m:rPr>
                      <a:rPr lang="en-US" sz="1800"/>
                      <m:t> </m:t>
                    </m:r>
                    <m:r>
                      <m:rPr>
                        <m:sty m:val="p"/>
                      </m:rPr>
                      <a:rPr lang="en-US" sz="1800">
                        <a:latin typeface="Cambria Math" panose="02040503050406030204" pitchFamily="18" charset="0"/>
                      </a:rPr>
                      <m:t>mpg</m:t>
                    </m:r>
                  </m:oMath>
                </a14:m>
                <a:r>
                  <a:rPr lang="en-US" sz="1800" dirty="0"/>
                  <a:t>, is the first quartile.</a:t>
                </a:r>
              </a:p>
              <a:p>
                <a:pPr>
                  <a:defRPr sz="2800"/>
                </a:pPr>
                <a:r>
                  <a:rPr lang="en-US" sz="1800" dirty="0"/>
                  <a:t>​The second quartile is the median, or the 50</a:t>
                </a:r>
                <a:r>
                  <a:rPr lang="en-US" sz="1800" baseline="30000" dirty="0"/>
                  <a:t>th</a:t>
                </a:r>
                <a:r>
                  <a:rPr lang="en-US" sz="1800" dirty="0"/>
                  <a:t> percentile. Thus, </a:t>
                </a:r>
                <a14:m>
                  <m:oMath xmlns:m="http://schemas.openxmlformats.org/officeDocument/2006/math">
                    <m:r>
                      <a:rPr lang="en-US" sz="1800">
                        <a:latin typeface="Cambria Math" panose="02040503050406030204" pitchFamily="18" charset="0"/>
                      </a:rPr>
                      <m:t>𝑛</m:t>
                    </m:r>
                    <m:r>
                      <a:rPr lang="en-US" sz="1800">
                        <a:latin typeface="Cambria Math" panose="02040503050406030204" pitchFamily="18" charset="0"/>
                      </a:rPr>
                      <m:t>=</m:t>
                    </m:r>
                    <m:r>
                      <a:rPr lang="en-US" sz="1800">
                        <a:latin typeface="Cambria Math" panose="02040503050406030204" pitchFamily="18" charset="0"/>
                      </a:rPr>
                      <m:t>135</m:t>
                    </m:r>
                  </m:oMath>
                </a14:m>
                <a:r>
                  <a:rPr lang="en-US" sz="1800" dirty="0"/>
                  <a:t> and </a:t>
                </a:r>
                <a14:m>
                  <m:oMath xmlns:m="http://schemas.openxmlformats.org/officeDocument/2006/math">
                    <m:r>
                      <a:rPr lang="en-US" sz="1800">
                        <a:latin typeface="Cambria Math" panose="02040503050406030204" pitchFamily="18" charset="0"/>
                      </a:rPr>
                      <m:t>𝑃</m:t>
                    </m:r>
                    <m:r>
                      <a:rPr lang="en-US" sz="1800">
                        <a:latin typeface="Cambria Math" panose="02040503050406030204" pitchFamily="18" charset="0"/>
                      </a:rPr>
                      <m:t>=</m:t>
                    </m:r>
                    <m:r>
                      <a:rPr lang="en-US" sz="1800">
                        <a:latin typeface="Cambria Math" panose="02040503050406030204" pitchFamily="18" charset="0"/>
                      </a:rPr>
                      <m:t>50</m:t>
                    </m:r>
                  </m:oMath>
                </a14:m>
                <a:r>
                  <a:rPr lang="en-US" sz="1800" dirty="0"/>
                  <a:t>.</a:t>
                </a:r>
              </a:p>
              <a:p>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rPr>
                        <m:t>𝑙</m:t>
                      </m:r>
                      <m:r>
                        <a:rPr lang="en-US" sz="1800">
                          <a:latin typeface="Cambria Math" panose="02040503050406030204" pitchFamily="18" charset="0"/>
                        </a:rPr>
                        <m:t>=</m:t>
                      </m:r>
                      <m:r>
                        <a:rPr lang="en-US" sz="1800">
                          <a:latin typeface="Cambria Math" panose="02040503050406030204" pitchFamily="18" charset="0"/>
                        </a:rPr>
                        <m:t>𝑛</m:t>
                      </m:r>
                      <m:r>
                        <a:rPr lang="en-US" sz="1800">
                          <a:latin typeface="Cambria Math" panose="02040503050406030204" pitchFamily="18" charset="0"/>
                        </a:rPr>
                        <m:t>⋅</m:t>
                      </m:r>
                      <m:f>
                        <m:fPr>
                          <m:ctrlPr>
                            <a:rPr lang="ar-AE" sz="1800" i="1">
                              <a:latin typeface="Cambria Math" panose="02040503050406030204" pitchFamily="18" charset="0"/>
                            </a:rPr>
                          </m:ctrlPr>
                        </m:fPr>
                        <m:num>
                          <m:r>
                            <a:rPr lang="ar-AE" sz="1800">
                              <a:latin typeface="Cambria Math" panose="02040503050406030204" pitchFamily="18" charset="0"/>
                            </a:rPr>
                            <m:t>𝑃</m:t>
                          </m:r>
                        </m:num>
                        <m:den>
                          <m:r>
                            <a:rPr lang="ar-AE" sz="1800">
                              <a:latin typeface="Cambria Math" panose="02040503050406030204" pitchFamily="18" charset="0"/>
                            </a:rPr>
                            <m:t>100</m:t>
                          </m:r>
                        </m:den>
                      </m:f>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𝑙</m:t>
                          </m:r>
                        </m:e>
                      </m:phant>
                      <m:r>
                        <a:rPr lang="ar-AE" sz="1800">
                          <a:latin typeface="Cambria Math" panose="02040503050406030204" pitchFamily="18" charset="0"/>
                        </a:rPr>
                        <m:t>=</m:t>
                      </m:r>
                      <m:r>
                        <a:rPr lang="ar-AE" sz="1800">
                          <a:latin typeface="Cambria Math" panose="02040503050406030204" pitchFamily="18" charset="0"/>
                        </a:rPr>
                        <m:t>135</m:t>
                      </m:r>
                      <m:r>
                        <a:rPr lang="ar-AE" sz="1800">
                          <a:latin typeface="Cambria Math" panose="02040503050406030204" pitchFamily="18" charset="0"/>
                        </a:rPr>
                        <m:t>⋅</m:t>
                      </m:r>
                      <m:f>
                        <m:fPr>
                          <m:ctrlPr>
                            <a:rPr lang="ar-AE" sz="1800" i="1">
                              <a:latin typeface="Cambria Math" panose="02040503050406030204" pitchFamily="18" charset="0"/>
                            </a:rPr>
                          </m:ctrlPr>
                        </m:fPr>
                        <m:num>
                          <m:r>
                            <a:rPr lang="ar-AE" sz="1800">
                              <a:latin typeface="Cambria Math" panose="02040503050406030204" pitchFamily="18" charset="0"/>
                            </a:rPr>
                            <m:t>50</m:t>
                          </m:r>
                        </m:num>
                        <m:den>
                          <m:r>
                            <a:rPr lang="ar-AE" sz="1800">
                              <a:latin typeface="Cambria Math" panose="02040503050406030204" pitchFamily="18" charset="0"/>
                            </a:rPr>
                            <m:t>100</m:t>
                          </m:r>
                        </m:den>
                      </m:f>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𝑙</m:t>
                          </m:r>
                        </m:e>
                      </m:phant>
                      <m:r>
                        <a:rPr lang="ar-AE" sz="1800">
                          <a:latin typeface="Cambria Math" panose="02040503050406030204" pitchFamily="18" charset="0"/>
                        </a:rPr>
                        <m:t>=</m:t>
                      </m:r>
                      <m:r>
                        <a:rPr lang="ar-AE" sz="1800">
                          <a:latin typeface="Cambria Math" panose="02040503050406030204" pitchFamily="18" charset="0"/>
                        </a:rPr>
                        <m:t>67</m:t>
                      </m:r>
                      <m:r>
                        <a:rPr lang="ar-AE" sz="1800">
                          <a:latin typeface="Cambria Math" panose="02040503050406030204" pitchFamily="18" charset="0"/>
                        </a:rPr>
                        <m:t>.</m:t>
                      </m:r>
                      <m:r>
                        <a:rPr lang="ar-AE" sz="1800">
                          <a:latin typeface="Cambria Math" panose="02040503050406030204" pitchFamily="18" charset="0"/>
                        </a:rPr>
                        <m:t>5</m:t>
                      </m:r>
                    </m:oMath>
                  </m:oMathPara>
                </a14:m>
                <a:endParaRPr sz="1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444" t="-491"/>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3.3.3: Finding the Quartiles of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000" dirty="0"/>
                  <a:t>​Once again we round up, so the second quartile is the 68</a:t>
                </a:r>
                <a:r>
                  <a:rPr sz="2000" baseline="30000" dirty="0"/>
                  <a:t>th</a:t>
                </a:r>
                <a:r>
                  <a:rPr sz="2000" dirty="0"/>
                  <a:t> value of </a:t>
                </a:r>
                <a14:m>
                  <m:oMath xmlns:m="http://schemas.openxmlformats.org/officeDocument/2006/math">
                    <m:r>
                      <a:rPr sz="2000">
                        <a:latin typeface="Cambria Math" panose="02040503050406030204" pitchFamily="18" charset="0"/>
                      </a:rPr>
                      <m:t>23</m:t>
                    </m:r>
                    <m:r>
                      <a:rPr sz="2000">
                        <a:latin typeface="Cambria Math" panose="02040503050406030204" pitchFamily="18" charset="0"/>
                      </a:rPr>
                      <m:t>.</m:t>
                    </m:r>
                    <m:r>
                      <a:rPr sz="2000">
                        <a:latin typeface="Cambria Math" panose="02040503050406030204" pitchFamily="18" charset="0"/>
                      </a:rPr>
                      <m:t>6</m:t>
                    </m:r>
                    <m:r>
                      <m:rPr>
                        <m:nor/>
                      </m:rPr>
                      <a:rPr sz="2000"/>
                      <m:t> </m:t>
                    </m:r>
                    <m:r>
                      <m:rPr>
                        <m:sty m:val="p"/>
                      </m:rPr>
                      <a:rPr sz="2000">
                        <a:latin typeface="Cambria Math" panose="02040503050406030204" pitchFamily="18" charset="0"/>
                      </a:rPr>
                      <m:t>mpg</m:t>
                    </m:r>
                  </m:oMath>
                </a14:m>
                <a:r>
                  <a:rPr sz="2000" dirty="0"/>
                  <a:t>. This is also the median.</a:t>
                </a:r>
              </a:p>
              <a:p>
                <a:pPr>
                  <a:defRPr sz="2800"/>
                </a:pPr>
                <a:r>
                  <a:rPr sz="2000" dirty="0"/>
                  <a:t>​The third quartile is the 75</a:t>
                </a:r>
                <a:r>
                  <a:rPr sz="2000" baseline="30000" dirty="0"/>
                  <a:t>th</a:t>
                </a:r>
                <a:r>
                  <a:rPr sz="2000" dirty="0"/>
                  <a:t> percentile, so </a:t>
                </a:r>
                <a14:m>
                  <m:oMath xmlns:m="http://schemas.openxmlformats.org/officeDocument/2006/math">
                    <m:r>
                      <a:rPr sz="2000">
                        <a:latin typeface="Cambria Math" panose="02040503050406030204" pitchFamily="18" charset="0"/>
                      </a:rPr>
                      <m:t>𝑛</m:t>
                    </m:r>
                    <m:r>
                      <a:rPr sz="2000">
                        <a:latin typeface="Cambria Math" panose="02040503050406030204" pitchFamily="18" charset="0"/>
                      </a:rPr>
                      <m:t>=</m:t>
                    </m:r>
                    <m:r>
                      <a:rPr sz="2000">
                        <a:latin typeface="Cambria Math" panose="02040503050406030204" pitchFamily="18" charset="0"/>
                      </a:rPr>
                      <m:t>135</m:t>
                    </m:r>
                  </m:oMath>
                </a14:m>
                <a:r>
                  <a:rPr sz="2000" dirty="0"/>
                  <a:t> and </a:t>
                </a:r>
                <a14:m>
                  <m:oMath xmlns:m="http://schemas.openxmlformats.org/officeDocument/2006/math">
                    <m:r>
                      <a:rPr sz="2000">
                        <a:latin typeface="Cambria Math" panose="02040503050406030204" pitchFamily="18" charset="0"/>
                      </a:rPr>
                      <m:t>𝑃</m:t>
                    </m:r>
                    <m:r>
                      <a:rPr sz="2000">
                        <a:latin typeface="Cambria Math" panose="02040503050406030204" pitchFamily="18" charset="0"/>
                      </a:rPr>
                      <m:t>=</m:t>
                    </m:r>
                    <m:r>
                      <a:rPr sz="2000">
                        <a:latin typeface="Cambria Math" panose="02040503050406030204" pitchFamily="18" charset="0"/>
                      </a:rPr>
                      <m:t>75</m:t>
                    </m:r>
                  </m:oMath>
                </a14:m>
                <a:r>
                  <a:rPr sz="2000" dirty="0"/>
                  <a:t>. Substituting these values into the formula, we get the following.</a:t>
                </a:r>
              </a:p>
              <a:p>
                <a:pPr/>
                <a14:m>
                  <m:oMathPara xmlns:m="http://schemas.openxmlformats.org/officeDocument/2006/math">
                    <m:oMathParaPr>
                      <m:jc m:val="centerGroup"/>
                    </m:oMathParaPr>
                    <m:oMath xmlns:m="http://schemas.openxmlformats.org/officeDocument/2006/math">
                      <m:r>
                        <a:rPr sz="2000">
                          <a:latin typeface="Cambria Math" panose="02040503050406030204" pitchFamily="18" charset="0"/>
                        </a:rPr>
                        <m:t>𝑙</m:t>
                      </m:r>
                      <m:r>
                        <a:rPr sz="2000">
                          <a:latin typeface="Cambria Math" panose="02040503050406030204" pitchFamily="18" charset="0"/>
                        </a:rPr>
                        <m:t>=</m:t>
                      </m:r>
                      <m:r>
                        <a:rPr sz="2000">
                          <a:latin typeface="Cambria Math" panose="02040503050406030204" pitchFamily="18" charset="0"/>
                        </a:rPr>
                        <m:t>𝑛</m:t>
                      </m:r>
                      <m:r>
                        <a:rPr sz="2000">
                          <a:latin typeface="Cambria Math" panose="02040503050406030204" pitchFamily="18" charset="0"/>
                        </a:rPr>
                        <m:t>⋅</m:t>
                      </m:r>
                      <m:f>
                        <m:fPr>
                          <m:ctrlPr>
                            <a:rPr sz="2000" i="1">
                              <a:latin typeface="Cambria Math" panose="02040503050406030204" pitchFamily="18" charset="0"/>
                            </a:rPr>
                          </m:ctrlPr>
                        </m:fPr>
                        <m:num>
                          <m:r>
                            <a:rPr sz="2000">
                              <a:latin typeface="Cambria Math" panose="02040503050406030204" pitchFamily="18" charset="0"/>
                            </a:rPr>
                            <m:t>𝑃</m:t>
                          </m:r>
                        </m:num>
                        <m:den>
                          <m:r>
                            <a:rPr sz="2000">
                              <a:latin typeface="Cambria Math" panose="02040503050406030204" pitchFamily="18" charset="0"/>
                            </a:rPr>
                            <m:t>100</m:t>
                          </m:r>
                        </m:den>
                      </m:f>
                    </m:oMath>
                    <m:oMath xmlns:m="http://schemas.openxmlformats.org/officeDocument/2006/math">
                      <m:phant>
                        <m:phantPr>
                          <m:show m:val="off"/>
                          <m:ctrlPr>
                            <a:rPr sz="2000" i="1">
                              <a:latin typeface="Cambria Math" panose="02040503050406030204" pitchFamily="18" charset="0"/>
                            </a:rPr>
                          </m:ctrlPr>
                        </m:phantPr>
                        <m:e>
                          <m:r>
                            <a:rPr sz="2000">
                              <a:latin typeface="Cambria Math" panose="02040503050406030204" pitchFamily="18" charset="0"/>
                            </a:rPr>
                            <m:t>𝑙</m:t>
                          </m:r>
                        </m:e>
                      </m:phant>
                      <m:r>
                        <a:rPr sz="2000">
                          <a:latin typeface="Cambria Math" panose="02040503050406030204" pitchFamily="18" charset="0"/>
                        </a:rPr>
                        <m:t>=</m:t>
                      </m:r>
                      <m:r>
                        <a:rPr sz="2000">
                          <a:latin typeface="Cambria Math" panose="02040503050406030204" pitchFamily="18" charset="0"/>
                        </a:rPr>
                        <m:t>135</m:t>
                      </m:r>
                      <m:r>
                        <a:rPr sz="2000">
                          <a:latin typeface="Cambria Math" panose="02040503050406030204" pitchFamily="18" charset="0"/>
                        </a:rPr>
                        <m:t>⋅</m:t>
                      </m:r>
                      <m:f>
                        <m:fPr>
                          <m:ctrlPr>
                            <a:rPr sz="2000" i="1">
                              <a:latin typeface="Cambria Math" panose="02040503050406030204" pitchFamily="18" charset="0"/>
                            </a:rPr>
                          </m:ctrlPr>
                        </m:fPr>
                        <m:num>
                          <m:r>
                            <a:rPr sz="2000">
                              <a:latin typeface="Cambria Math" panose="02040503050406030204" pitchFamily="18" charset="0"/>
                            </a:rPr>
                            <m:t>75</m:t>
                          </m:r>
                        </m:num>
                        <m:den>
                          <m:r>
                            <a:rPr sz="2000">
                              <a:latin typeface="Cambria Math" panose="02040503050406030204" pitchFamily="18" charset="0"/>
                            </a:rPr>
                            <m:t>100</m:t>
                          </m:r>
                        </m:den>
                      </m:f>
                    </m:oMath>
                    <m:oMath xmlns:m="http://schemas.openxmlformats.org/officeDocument/2006/math">
                      <m:phant>
                        <m:phantPr>
                          <m:show m:val="off"/>
                          <m:ctrlPr>
                            <a:rPr sz="2000" i="1">
                              <a:latin typeface="Cambria Math" panose="02040503050406030204" pitchFamily="18" charset="0"/>
                            </a:rPr>
                          </m:ctrlPr>
                        </m:phantPr>
                        <m:e>
                          <m:r>
                            <a:rPr sz="2000">
                              <a:latin typeface="Cambria Math" panose="02040503050406030204" pitchFamily="18" charset="0"/>
                            </a:rPr>
                            <m:t>𝑙</m:t>
                          </m:r>
                        </m:e>
                      </m:phant>
                      <m:r>
                        <a:rPr sz="2000">
                          <a:latin typeface="Cambria Math" panose="02040503050406030204" pitchFamily="18" charset="0"/>
                        </a:rPr>
                        <m:t>=</m:t>
                      </m:r>
                      <m:r>
                        <a:rPr sz="2000">
                          <a:latin typeface="Cambria Math" panose="02040503050406030204" pitchFamily="18" charset="0"/>
                        </a:rPr>
                        <m:t>101</m:t>
                      </m:r>
                      <m:r>
                        <a:rPr sz="2000">
                          <a:latin typeface="Cambria Math" panose="02040503050406030204" pitchFamily="18" charset="0"/>
                        </a:rPr>
                        <m:t>.</m:t>
                      </m:r>
                      <m:r>
                        <a:rPr sz="2000">
                          <a:latin typeface="Cambria Math" panose="02040503050406030204" pitchFamily="18" charset="0"/>
                        </a:rPr>
                        <m:t>25</m:t>
                      </m:r>
                    </m:oMath>
                  </m:oMathPara>
                </a14:m>
                <a:endParaRPr sz="2000" dirty="0"/>
              </a:p>
              <a:p>
                <a:pPr>
                  <a:defRPr sz="2800"/>
                </a:pPr>
                <a:r>
                  <a:rPr sz="2000" dirty="0"/>
                  <a:t>​Again, we round the decimal value for the location up to the next whole number; thus the third quartile is the number in the 102</a:t>
                </a:r>
                <a:r>
                  <a:rPr sz="2000" baseline="30000" dirty="0"/>
                  <a:t>nd</a:t>
                </a:r>
                <a:r>
                  <a:rPr sz="2000" dirty="0"/>
                  <a:t> position, which is </a:t>
                </a:r>
                <a14:m>
                  <m:oMath xmlns:m="http://schemas.openxmlformats.org/officeDocument/2006/math">
                    <m:r>
                      <a:rPr sz="2000">
                        <a:latin typeface="Cambria Math" panose="02040503050406030204" pitchFamily="18" charset="0"/>
                      </a:rPr>
                      <m:t>25</m:t>
                    </m:r>
                    <m:r>
                      <a:rPr sz="2000">
                        <a:latin typeface="Cambria Math" panose="02040503050406030204" pitchFamily="18" charset="0"/>
                      </a:rPr>
                      <m:t>.</m:t>
                    </m:r>
                    <m:r>
                      <a:rPr sz="2000">
                        <a:latin typeface="Cambria Math" panose="02040503050406030204" pitchFamily="18" charset="0"/>
                      </a:rPr>
                      <m:t>3</m:t>
                    </m:r>
                    <m:r>
                      <m:rPr>
                        <m:nor/>
                      </m:rPr>
                      <a:rPr sz="2000"/>
                      <m:t> </m:t>
                    </m:r>
                    <m:r>
                      <m:rPr>
                        <m:sty m:val="p"/>
                      </m:rPr>
                      <a:rPr sz="2000">
                        <a:latin typeface="Cambria Math" panose="02040503050406030204" pitchFamily="18" charset="0"/>
                      </a:rPr>
                      <m:t>mpg</m:t>
                    </m:r>
                  </m:oMath>
                </a14:m>
                <a:r>
                  <a:rPr sz="20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741" t="-736" r="-963"/>
                </a:stretch>
              </a:blipFill>
            </p:spPr>
            <p:txBody>
              <a:bodyPr/>
              <a:lstStyle/>
              <a:p>
                <a:r>
                  <a:rPr lang="en-US">
                    <a:noFill/>
                  </a:rPr>
                  <a:t> </a:t>
                </a:r>
              </a:p>
            </p:txBody>
          </p:sp>
        </mc:Fallback>
      </mc:AlternateContent>
    </p:spTree>
    <p:extLst>
      <p:ext uri="{BB962C8B-B14F-4D97-AF65-F5344CB8AC3E}">
        <p14:creationId xmlns:p14="http://schemas.microsoft.com/office/powerpoint/2010/main" val="2058597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3.3.3: Finding the Quartiles of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lphaLcPeriod" startAt="2"/>
                  <a:defRPr sz="2800"/>
                </a:pPr>
                <a:r>
                  <a:t>​</a:t>
                </a:r>
                <a:r>
                  <a:rPr sz="2800" b="1"/>
                  <a:t>Approximation Method</a:t>
                </a:r>
              </a:p>
              <a:p>
                <a:pPr>
                  <a:defRPr sz="2800"/>
                </a:pPr>
                <a:r>
                  <a:t>​</a:t>
                </a:r>
                <a:r>
                  <a:rPr sz="2800"/>
                  <a:t>To begin, divide the data in half. There are an odd number of data values, so the median is the number exactly in the middle of the data set. Thus, the median is the number in the 68</a:t>
                </a:r>
                <a:r>
                  <a:rPr sz="2800" baseline="30000"/>
                  <a:t>th</a:t>
                </a:r>
                <a:r>
                  <a:rPr sz="2800"/>
                  <a:t> position (halfway), which is </a:t>
                </a:r>
                <a14:m>
                  <m:oMath xmlns:m="http://schemas.openxmlformats.org/officeDocument/2006/math">
                    <m:r>
                      <a:rPr>
                        <a:latin typeface="Cambria Math" panose="02040503050406030204" pitchFamily="18" charset="0"/>
                      </a:rPr>
                      <m:t>23</m:t>
                    </m:r>
                    <m:r>
                      <a:rPr>
                        <a:latin typeface="Cambria Math" panose="02040503050406030204" pitchFamily="18" charset="0"/>
                      </a:rPr>
                      <m:t>.</m:t>
                    </m:r>
                    <m:r>
                      <a:rPr>
                        <a:latin typeface="Cambria Math" panose="02040503050406030204" pitchFamily="18" charset="0"/>
                      </a:rPr>
                      <m:t>6</m:t>
                    </m:r>
                    <m:r>
                      <m:rPr>
                        <m:nor/>
                      </m:rPr>
                      <a:rPr/>
                      <m:t> </m:t>
                    </m:r>
                    <m:r>
                      <m:rPr>
                        <m:sty m:val="p"/>
                      </m:rPr>
                      <a:rPr>
                        <a:latin typeface="Cambria Math" panose="02040503050406030204" pitchFamily="18" charset="0"/>
                      </a:rPr>
                      <m:t>mpg</m:t>
                    </m:r>
                  </m:oMath>
                </a14:m>
                <a:r>
                  <a:rPr sz="2800"/>
                  <a:t>. This also means that the second quartile is </a:t>
                </a:r>
                <a14:m>
                  <m:oMath xmlns:m="http://schemas.openxmlformats.org/officeDocument/2006/math">
                    <m:r>
                      <a:rPr>
                        <a:latin typeface="Cambria Math" panose="02040503050406030204" pitchFamily="18" charset="0"/>
                      </a:rPr>
                      <m:t>23</m:t>
                    </m:r>
                    <m:r>
                      <a:rPr>
                        <a:latin typeface="Cambria Math" panose="02040503050406030204" pitchFamily="18" charset="0"/>
                      </a:rPr>
                      <m:t>.</m:t>
                    </m:r>
                    <m:r>
                      <a:rPr>
                        <a:latin typeface="Cambria Math" panose="02040503050406030204" pitchFamily="18" charset="0"/>
                      </a:rPr>
                      <m:t>6</m:t>
                    </m:r>
                    <m:r>
                      <m:rPr>
                        <m:nor/>
                      </m:rPr>
                      <a:rPr/>
                      <m:t> </m:t>
                    </m:r>
                    <m:r>
                      <m:rPr>
                        <m:sty m:val="p"/>
                      </m:rPr>
                      <a:rPr>
                        <a:latin typeface="Cambria Math" panose="02040503050406030204" pitchFamily="18" charset="0"/>
                      </a:rPr>
                      <m:t>mpg</m:t>
                    </m:r>
                  </m:oMath>
                </a14:m>
                <a:r>
                  <a:rPr sz="2800"/>
                  <a:t>.</a:t>
                </a:r>
              </a:p>
              <a:p>
                <a:pPr>
                  <a:defRPr sz="2800"/>
                </a:pPr>
                <a:r>
                  <a:t>​</a:t>
                </a:r>
                <a:r>
                  <a:rPr sz="2800"/>
                  <a:t>The first quartile is then approximately the median of the lower half of the data. Look at the data from the 1</a:t>
                </a:r>
                <a:r>
                  <a:rPr sz="2800" baseline="30000"/>
                  <a:t>st</a:t>
                </a:r>
                <a:r>
                  <a:rPr sz="2800"/>
                  <a:t> position to the 67</a:t>
                </a:r>
                <a:r>
                  <a:rPr sz="2800" baseline="30000"/>
                  <a:t>th</a:t>
                </a:r>
                <a:r>
                  <a:rPr sz="2800"/>
                  <a:t> position, since we do not include the median in the lower half of the data. The middle value is in the 34</a:t>
                </a:r>
                <a:r>
                  <a:rPr sz="2800" baseline="30000"/>
                  <a:t>th</a:t>
                </a:r>
                <a:r>
                  <a:rPr sz="2800"/>
                  <a:t> position. So the first quartile is the value of </a:t>
                </a:r>
                <a14:m>
                  <m:oMath xmlns:m="http://schemas.openxmlformats.org/officeDocument/2006/math">
                    <m:r>
                      <a:rPr>
                        <a:latin typeface="Cambria Math" panose="02040503050406030204" pitchFamily="18" charset="0"/>
                      </a:rPr>
                      <m:t>19</m:t>
                    </m:r>
                    <m:r>
                      <a:rPr>
                        <a:latin typeface="Cambria Math" panose="02040503050406030204" pitchFamily="18" charset="0"/>
                      </a:rPr>
                      <m:t>.</m:t>
                    </m:r>
                    <m:r>
                      <a:rPr>
                        <a:latin typeface="Cambria Math" panose="02040503050406030204" pitchFamily="18" charset="0"/>
                      </a:rPr>
                      <m:t>8</m:t>
                    </m:r>
                    <m:r>
                      <m:rPr>
                        <m:nor/>
                      </m:rPr>
                      <a:rPr/>
                      <m:t> </m:t>
                    </m:r>
                    <m:r>
                      <m:rPr>
                        <m:sty m:val="p"/>
                      </m:rPr>
                      <a:rPr>
                        <a:latin typeface="Cambria Math" panose="02040503050406030204" pitchFamily="18" charset="0"/>
                      </a:rPr>
                      <m:t>mpg</m:t>
                    </m:r>
                  </m:oMath>
                </a14:m>
                <a:r>
                  <a:rPr sz="2800"/>
                  <a:t>.</a:t>
                </a:r>
              </a:p>
              <a:p>
                <a:pPr>
                  <a:defRPr sz="2800"/>
                </a:pPr>
                <a:r>
                  <a:t>​</a:t>
                </a:r>
                <a:r>
                  <a:rPr sz="2800"/>
                  <a:t>The third quartile is the median of the upper half of the data. Look at the data from the 69</a:t>
                </a:r>
                <a:r>
                  <a:rPr sz="2800" baseline="30000"/>
                  <a:t>th</a:t>
                </a:r>
                <a:r>
                  <a:rPr sz="2800"/>
                  <a:t> to the 135</a:t>
                </a:r>
                <a:r>
                  <a:rPr sz="2800" baseline="30000"/>
                  <a:t>th</a:t>
                </a:r>
                <a:r>
                  <a:rPr sz="2800"/>
                  <a:t> positions. The data value in the middle is the value in the 102</a:t>
                </a:r>
                <a:r>
                  <a:rPr sz="2800" baseline="30000"/>
                  <a:t>nd</a:t>
                </a:r>
                <a:r>
                  <a:rPr sz="2800"/>
                  <a:t> position. This value is </a:t>
                </a:r>
                <a:r>
                  <a:rPr sz="2800">
                    <a:latin typeface="Cambria Math"/>
                  </a:rPr>
                  <a:t>25.3</a:t>
                </a:r>
                <a:r>
                  <a:rPr sz="2800"/>
                  <a:t>. Thus, the third quartile is the value of </a:t>
                </a:r>
                <a14:m>
                  <m:oMath xmlns:m="http://schemas.openxmlformats.org/officeDocument/2006/math">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3</m:t>
                    </m:r>
                    <m:r>
                      <m:rPr>
                        <m:nor/>
                      </m:rPr>
                      <a:rPr/>
                      <m:t> </m:t>
                    </m:r>
                    <m:r>
                      <m:rPr>
                        <m:sty m:val="p"/>
                      </m:rPr>
                      <a:rPr>
                        <a:latin typeface="Cambria Math" panose="02040503050406030204" pitchFamily="18" charset="0"/>
                      </a:rPr>
                      <m:t>mpg</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85" t="-2454" r="-815"/>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3.3.3: Finding the Quartiles of a Given Data Set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These two methods result in the same values, which are also the values given by a TI-83/84 Plus calculator, as shown below.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3.3.3: Finding the Quartiles of a Given Data Set (cont.)</a:t>
            </a:r>
          </a:p>
        </p:txBody>
      </p:sp>
      <p:pic>
        <p:nvPicPr>
          <p:cNvPr id="5" name="Content Placeholder 4">
            <a:extLst>
              <a:ext uri="{FF2B5EF4-FFF2-40B4-BE49-F238E27FC236}">
                <a16:creationId xmlns:a16="http://schemas.microsoft.com/office/drawing/2014/main" id="{2B06A944-D49C-4121-A473-DCF8052D355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1000571" y="1126629"/>
            <a:ext cx="7142857" cy="476190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3.3.4: Finding the Quartiles of a Given Data Set</a:t>
            </a:r>
          </a:p>
        </p:txBody>
      </p:sp>
      <p:sp>
        <p:nvSpPr>
          <p:cNvPr id="3" name="Text Placeholder 2"/>
          <p:cNvSpPr>
            <a:spLocks noGrp="1"/>
          </p:cNvSpPr>
          <p:nvPr>
            <p:ph type="body" sz="quarter" idx="10"/>
          </p:nvPr>
        </p:nvSpPr>
        <p:spPr/>
        <p:txBody>
          <a:bodyPr>
            <a:normAutofit/>
          </a:bodyPr>
          <a:lstStyle/>
          <a:p>
            <a:r>
              <a:rPr sz="2800" dirty="0"/>
              <a:t>The following speeds of motorists (in mph) were obtained by a Highway Patrol officer on duty one weekend. Determine the quartiles of each data set using the approximation method.</a:t>
            </a:r>
          </a:p>
          <a:p>
            <a:pPr marL="514350" indent="-514350">
              <a:buFont typeface="+mj-lt"/>
              <a:buAutoNum type="alphaLcPeriod"/>
              <a:defRPr sz="2800"/>
            </a:pPr>
            <a:r>
              <a:rPr dirty="0"/>
              <a:t>​</a:t>
            </a:r>
            <a:r>
              <a:rPr sz="2800" dirty="0">
                <a:latin typeface="Cambria Math"/>
              </a:rPr>
              <a:t>60</a:t>
            </a:r>
            <a:r>
              <a:rPr sz="2800" dirty="0"/>
              <a:t>, </a:t>
            </a:r>
            <a:r>
              <a:rPr sz="2800" dirty="0">
                <a:latin typeface="Cambria Math"/>
              </a:rPr>
              <a:t>62</a:t>
            </a:r>
            <a:r>
              <a:rPr sz="2800" dirty="0"/>
              <a:t>, </a:t>
            </a:r>
            <a:r>
              <a:rPr sz="2800" dirty="0">
                <a:latin typeface="Cambria Math"/>
              </a:rPr>
              <a:t>63</a:t>
            </a:r>
            <a:r>
              <a:rPr sz="2800" dirty="0"/>
              <a:t>, </a:t>
            </a:r>
            <a:r>
              <a:rPr sz="2800" dirty="0">
                <a:latin typeface="Cambria Math"/>
              </a:rPr>
              <a:t>65</a:t>
            </a:r>
            <a:r>
              <a:rPr sz="2800" dirty="0"/>
              <a:t>, </a:t>
            </a:r>
            <a:r>
              <a:rPr sz="2800" dirty="0">
                <a:latin typeface="Cambria Math"/>
              </a:rPr>
              <a:t>65</a:t>
            </a:r>
            <a:r>
              <a:rPr sz="2800" dirty="0"/>
              <a:t>, </a:t>
            </a:r>
            <a:r>
              <a:rPr sz="2800" dirty="0">
                <a:latin typeface="Cambria Math"/>
              </a:rPr>
              <a:t>67</a:t>
            </a:r>
            <a:r>
              <a:rPr sz="2800" dirty="0"/>
              <a:t>, </a:t>
            </a:r>
            <a:r>
              <a:rPr sz="2800" dirty="0">
                <a:latin typeface="Cambria Math"/>
              </a:rPr>
              <a:t>70</a:t>
            </a:r>
            <a:r>
              <a:rPr sz="2800" dirty="0"/>
              <a:t>, </a:t>
            </a:r>
            <a:r>
              <a:rPr sz="2800" dirty="0">
                <a:latin typeface="Cambria Math"/>
              </a:rPr>
              <a:t>71</a:t>
            </a:r>
            <a:r>
              <a:rPr sz="2800" dirty="0"/>
              <a:t>, </a:t>
            </a:r>
            <a:r>
              <a:rPr sz="2800" dirty="0">
                <a:latin typeface="Cambria Math"/>
              </a:rPr>
              <a:t>71</a:t>
            </a:r>
            <a:r>
              <a:rPr sz="2800" dirty="0"/>
              <a:t>, </a:t>
            </a:r>
            <a:r>
              <a:rPr sz="2800" dirty="0">
                <a:latin typeface="Cambria Math"/>
              </a:rPr>
              <a:t>75</a:t>
            </a:r>
            <a:r>
              <a:rPr sz="2800" dirty="0"/>
              <a:t>, </a:t>
            </a:r>
            <a:r>
              <a:rPr sz="2800" dirty="0">
                <a:latin typeface="Cambria Math"/>
              </a:rPr>
              <a:t>78</a:t>
            </a:r>
            <a:r>
              <a:rPr sz="2800" dirty="0"/>
              <a:t>, </a:t>
            </a:r>
            <a:r>
              <a:rPr sz="2800" dirty="0">
                <a:latin typeface="Cambria Math"/>
              </a:rPr>
              <a:t>79</a:t>
            </a:r>
            <a:r>
              <a:rPr sz="2800" dirty="0"/>
              <a:t>, </a:t>
            </a:r>
            <a:r>
              <a:rPr sz="2800" dirty="0">
                <a:latin typeface="Cambria Math"/>
              </a:rPr>
              <a:t>80</a:t>
            </a:r>
            <a:r>
              <a:rPr sz="2800" dirty="0"/>
              <a:t>, </a:t>
            </a:r>
            <a:r>
              <a:rPr sz="2800" dirty="0">
                <a:latin typeface="Cambria Math"/>
              </a:rPr>
              <a:t>81</a:t>
            </a:r>
          </a:p>
          <a:p>
            <a:pPr marL="514350" indent="-514350">
              <a:buFont typeface="+mj-lt"/>
              <a:buAutoNum type="alphaLcPeriod" startAt="2"/>
              <a:defRPr sz="2800"/>
            </a:pPr>
            <a:r>
              <a:rPr dirty="0"/>
              <a:t>​</a:t>
            </a:r>
            <a:r>
              <a:rPr sz="2800" dirty="0">
                <a:latin typeface="Cambria Math"/>
              </a:rPr>
              <a:t>59</a:t>
            </a:r>
            <a:r>
              <a:rPr sz="2800" dirty="0"/>
              <a:t>, </a:t>
            </a:r>
            <a:r>
              <a:rPr sz="2800" dirty="0">
                <a:latin typeface="Cambria Math"/>
              </a:rPr>
              <a:t>66</a:t>
            </a:r>
            <a:r>
              <a:rPr sz="2800" dirty="0"/>
              <a:t>, </a:t>
            </a:r>
            <a:r>
              <a:rPr sz="2800" dirty="0">
                <a:latin typeface="Cambria Math"/>
              </a:rPr>
              <a:t>67</a:t>
            </a:r>
            <a:r>
              <a:rPr sz="2800" dirty="0"/>
              <a:t>, </a:t>
            </a:r>
            <a:r>
              <a:rPr sz="2800" dirty="0">
                <a:latin typeface="Cambria Math"/>
              </a:rPr>
              <a:t>67</a:t>
            </a:r>
            <a:r>
              <a:rPr sz="2800" dirty="0"/>
              <a:t>, </a:t>
            </a:r>
            <a:r>
              <a:rPr sz="2800" dirty="0">
                <a:latin typeface="Cambria Math"/>
              </a:rPr>
              <a:t>72</a:t>
            </a:r>
            <a:r>
              <a:rPr sz="2800" dirty="0"/>
              <a:t>, </a:t>
            </a:r>
            <a:r>
              <a:rPr sz="2800" dirty="0">
                <a:latin typeface="Cambria Math"/>
              </a:rPr>
              <a:t>74</a:t>
            </a:r>
            <a:r>
              <a:rPr sz="2800" dirty="0"/>
              <a:t>, </a:t>
            </a:r>
            <a:r>
              <a:rPr sz="2800" dirty="0">
                <a:latin typeface="Cambria Math"/>
              </a:rPr>
              <a:t>75</a:t>
            </a:r>
            <a:r>
              <a:rPr sz="2800" dirty="0"/>
              <a:t>, </a:t>
            </a:r>
            <a:r>
              <a:rPr sz="2800" dirty="0">
                <a:latin typeface="Cambria Math"/>
              </a:rPr>
              <a:t>75</a:t>
            </a:r>
            <a:r>
              <a:rPr sz="2800" dirty="0"/>
              <a:t>, </a:t>
            </a:r>
            <a:r>
              <a:rPr sz="2800" dirty="0">
                <a:latin typeface="Cambria Math"/>
              </a:rPr>
              <a:t>75</a:t>
            </a:r>
            <a:r>
              <a:rPr sz="2800" dirty="0"/>
              <a:t>, </a:t>
            </a:r>
            <a:r>
              <a:rPr sz="2800" dirty="0">
                <a:latin typeface="Cambria Math"/>
              </a:rPr>
              <a:t>76</a:t>
            </a:r>
            <a:r>
              <a:rPr sz="2800" dirty="0"/>
              <a:t>, </a:t>
            </a:r>
            <a:r>
              <a:rPr sz="2800" dirty="0">
                <a:latin typeface="Cambria Math"/>
              </a:rPr>
              <a:t>78</a:t>
            </a:r>
            <a:r>
              <a:rPr sz="2800" dirty="0"/>
              <a:t>, </a:t>
            </a:r>
            <a:r>
              <a:rPr sz="2800" dirty="0">
                <a:latin typeface="Cambria Math"/>
              </a:rPr>
              <a:t>79</a:t>
            </a:r>
            <a:r>
              <a:rPr sz="2800" dirty="0"/>
              <a:t>, </a:t>
            </a:r>
            <a:r>
              <a:rPr sz="2800" dirty="0">
                <a:latin typeface="Cambria Math"/>
              </a:rPr>
              <a:t>80</a:t>
            </a:r>
            <a:r>
              <a:rPr sz="2800" dirty="0"/>
              <a:t>, </a:t>
            </a:r>
            <a:r>
              <a:rPr sz="2800" dirty="0">
                <a:latin typeface="Cambria Math"/>
              </a:rPr>
              <a:t>81</a:t>
            </a:r>
            <a:r>
              <a:rPr sz="2800" dirty="0"/>
              <a:t>, </a:t>
            </a:r>
            <a:r>
              <a:rPr sz="2800" dirty="0">
                <a:latin typeface="Cambria Math"/>
              </a:rPr>
              <a:t>85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3.3.4: Finding the Quartiles of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marL="514350" indent="-514350">
                  <a:buFont typeface="+mj-lt"/>
                  <a:buAutoNum type="alphaLcPeriod"/>
                  <a:defRPr sz="2800" b="1"/>
                </a:pPr>
                <a:r>
                  <a:t>​</a:t>
                </a:r>
                <a:r>
                  <a:rPr sz="2800"/>
                  <a:t>By Hand:</a:t>
                </a:r>
              </a:p>
              <a:p>
                <a:pPr>
                  <a:defRPr sz="2800"/>
                </a:pPr>
                <a:r>
                  <a:t>​</a:t>
                </a:r>
                <a:r>
                  <a:rPr sz="2800"/>
                  <a:t>Using the approximation method, the first step in calculating quartiles is to find the median. Note that the data set is already ordered. Since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14</m:t>
                    </m:r>
                  </m:oMath>
                </a14:m>
                <a:r>
                  <a:rPr sz="2800"/>
                  <a:t>, the median is the arithmetic mean of the values in the 7</a:t>
                </a:r>
                <a:r>
                  <a:rPr sz="2800" baseline="30000"/>
                  <a:t>th</a:t>
                </a:r>
                <a:r>
                  <a:rPr sz="2800"/>
                  <a:t> and 8</a:t>
                </a:r>
                <a:r>
                  <a:rPr sz="2800" baseline="30000"/>
                  <a:t>th</a:t>
                </a:r>
                <a:r>
                  <a:rPr sz="2800"/>
                  <a:t> positions, which is calculated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70</m:t>
                          </m:r>
                          <m:r>
                            <a:rPr>
                              <a:latin typeface="Cambria Math" panose="02040503050406030204" pitchFamily="18" charset="0"/>
                            </a:rPr>
                            <m:t>+</m:t>
                          </m:r>
                          <m:r>
                            <a:rPr>
                              <a:latin typeface="Cambria Math" panose="02040503050406030204" pitchFamily="18" charset="0"/>
                            </a:rPr>
                            <m:t>71</m:t>
                          </m:r>
                        </m:num>
                        <m:den>
                          <m:r>
                            <a:rPr>
                              <a:latin typeface="Cambria Math" panose="02040503050406030204" pitchFamily="18" charset="0"/>
                            </a:rPr>
                            <m:t>2</m:t>
                          </m:r>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2</m:t>
                              </m:r>
                            </m:sub>
                          </m:sSub>
                        </m:e>
                      </m:phant>
                      <m:r>
                        <a:rPr>
                          <a:latin typeface="Cambria Math" panose="02040503050406030204" pitchFamily="18" charset="0"/>
                        </a:rPr>
                        <m:t>=</m:t>
                      </m:r>
                      <m:r>
                        <a:rPr>
                          <a:latin typeface="Cambria Math" panose="02040503050406030204" pitchFamily="18" charset="0"/>
                        </a:rPr>
                        <m:t>70</m:t>
                      </m:r>
                      <m:r>
                        <a:rPr>
                          <a:latin typeface="Cambria Math" panose="02040503050406030204" pitchFamily="18" charset="0"/>
                        </a:rPr>
                        <m:t>.</m:t>
                      </m:r>
                      <m:r>
                        <a:rPr>
                          <a:latin typeface="Cambria Math" panose="02040503050406030204" pitchFamily="18" charset="0"/>
                        </a:rPr>
                        <m:t>5</m:t>
                      </m:r>
                    </m:oMath>
                  </m:oMathPara>
                </a14:m>
                <a:endParaRPr sz="2800"/>
              </a:p>
              <a:p>
                <a:pPr>
                  <a:defRPr sz="2800"/>
                </a:pPr>
                <a:r>
                  <a:t>​</a:t>
                </a:r>
                <a:r>
                  <a:rPr sz="2800"/>
                  <a:t>Since the data set contains an even number of values, to find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oMath>
                </a14:m>
                <a:r>
                  <a:rPr sz="2800"/>
                  <a:t> we will take the median of the lower half of data.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oMath>
                </a14:m>
                <a:r>
                  <a:rPr sz="2800"/>
                  <a:t>, then, is found in the 4</a:t>
                </a:r>
                <a:r>
                  <a:rPr sz="2800" baseline="30000"/>
                  <a:t>th</a:t>
                </a:r>
                <a:r>
                  <a:rPr sz="2800"/>
                  <a:t> position of the data and is </a:t>
                </a:r>
                <a:r>
                  <a:rPr sz="2800">
                    <a:latin typeface="Cambria Math"/>
                  </a:rPr>
                  <a:t>65</a:t>
                </a:r>
                <a:r>
                  <a:rPr sz="2800"/>
                  <a:t>. Finally, to find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oMath>
                </a14:m>
                <a:r>
                  <a:rPr sz="2800"/>
                  <a:t> take the median of the upper half of the data, which is in the 11</a:t>
                </a:r>
                <a:r>
                  <a:rPr sz="2800" baseline="30000"/>
                  <a:t>th</a:t>
                </a:r>
                <a:r>
                  <a:rPr sz="2800"/>
                  <a:t> position and </a:t>
                </a:r>
                <a:r>
                  <a:rPr sz="2800">
                    <a:latin typeface="Cambria Math"/>
                  </a:rPr>
                  <a:t>78</a:t>
                </a:r>
                <a:r>
                  <a:rPr sz="2800"/>
                  <a:t>. The quartiles, then, are as follows.</a:t>
                </a:r>
              </a:p>
              <a:p>
                <a:pPr algn="ctr">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65</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70</m:t>
                    </m:r>
                    <m:r>
                      <a:rPr>
                        <a:latin typeface="Cambria Math" panose="02040503050406030204" pitchFamily="18" charset="0"/>
                      </a:rPr>
                      <m:t>.</m:t>
                    </m:r>
                    <m:r>
                      <a:rPr>
                        <a:latin typeface="Cambria Math" panose="02040503050406030204" pitchFamily="18" charset="0"/>
                      </a:rPr>
                      <m:t>5</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78</m:t>
                    </m:r>
                  </m:oMath>
                </a14:m>
                <a:endParaRPr sz="2800"/>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815" b="-73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3.3.4: Finding the Quartiles of a Given Data Set (cont.)</a:t>
            </a:r>
          </a:p>
        </p:txBody>
      </p:sp>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Begin by going to </a:t>
            </a:r>
            <a:r>
              <a:rPr sz="2800" b="1"/>
              <a:t>STAT &gt; EDIT</a:t>
            </a:r>
            <a:r>
              <a:rPr sz="2800"/>
              <a:t> and entering the data into </a:t>
            </a:r>
            <a:r>
              <a:rPr sz="2800" b="1"/>
              <a:t>L1</a:t>
            </a:r>
            <a:r>
              <a:rPr sz="2800"/>
              <a:t>. Then, go to </a:t>
            </a:r>
            <a:r>
              <a:rPr sz="2800" b="1"/>
              <a:t>STAT &gt; CALC</a:t>
            </a:r>
            <a:r>
              <a:rPr sz="2800"/>
              <a:t> and choose </a:t>
            </a:r>
            <a:r>
              <a:rPr sz="2800" b="1"/>
              <a:t>1-Var Stats</a:t>
            </a:r>
            <a:r>
              <a:rPr sz="2800"/>
              <a:t> to obtain the list of descriptive statistics. The results are shown below.</a:t>
            </a:r>
          </a:p>
          <a:p>
            <a: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3.3.4: Finding the Quartiles of a Given Data Set (cont.)</a:t>
            </a:r>
          </a:p>
        </p:txBody>
      </p:sp>
      <p:pic>
        <p:nvPicPr>
          <p:cNvPr id="5" name="Content Placeholder 4">
            <a:extLst>
              <a:ext uri="{FF2B5EF4-FFF2-40B4-BE49-F238E27FC236}">
                <a16:creationId xmlns:a16="http://schemas.microsoft.com/office/drawing/2014/main" id="{4ECF231B-8FBD-4599-A5E5-2041C42512D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3.3.1: Finding Data Values Given the Percentiles</a:t>
            </a:r>
          </a:p>
        </p:txBody>
      </p:sp>
      <p:sp>
        <p:nvSpPr>
          <p:cNvPr id="3" name="Text Placeholder 2"/>
          <p:cNvSpPr>
            <a:spLocks noGrp="1"/>
          </p:cNvSpPr>
          <p:nvPr>
            <p:ph type="body" sz="quarter" idx="10"/>
          </p:nvPr>
        </p:nvSpPr>
        <p:spPr/>
        <p:txBody>
          <a:bodyPr>
            <a:normAutofit/>
          </a:bodyPr>
          <a:lstStyle/>
          <a:p>
            <a:r>
              <a:rPr sz="2800" dirty="0"/>
              <a:t>A car manufacturer is studying the highway miles per gallon (mpg) for a wide range of makes and models of vehicles. The </a:t>
            </a:r>
            <a:r>
              <a:rPr lang="en-US" sz="2800" dirty="0"/>
              <a:t>following </a:t>
            </a:r>
            <a:r>
              <a:rPr sz="2800" dirty="0"/>
              <a:t>stem-and-leaf plot contains the average highway mpg for each of the </a:t>
            </a:r>
            <a:r>
              <a:rPr sz="2800" dirty="0">
                <a:latin typeface="Cambria Math"/>
              </a:rPr>
              <a:t>135</a:t>
            </a:r>
            <a:r>
              <a:rPr sz="2800" dirty="0"/>
              <a:t> different vehicles the manufacturer tested.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3.3.4: Finding the Quartiles of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a:pPr>
                <a:r>
                  <a:t>​</a:t>
                </a:r>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65</m:t>
                    </m:r>
                  </m:oMath>
                </a14:m>
                <a:r>
                  <a:rPr sz="2800"/>
                  <a:t>, Med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70</m:t>
                    </m:r>
                    <m:r>
                      <a:rPr>
                        <a:latin typeface="Cambria Math" panose="02040503050406030204" pitchFamily="18" charset="0"/>
                      </a:rPr>
                      <m:t>.</m:t>
                    </m:r>
                    <m:r>
                      <a:rPr>
                        <a:latin typeface="Cambria Math" panose="02040503050406030204" pitchFamily="18" charset="0"/>
                      </a:rPr>
                      <m:t>5</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78</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3.3.4: Finding the Quartiles of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b="1"/>
                </a:pPr>
                <a:r>
                  <a:t>​</a:t>
                </a:r>
                <a:r>
                  <a:rPr sz="2800"/>
                  <a:t>By Hand:</a:t>
                </a:r>
              </a:p>
              <a:p>
                <a:pPr>
                  <a:defRPr sz="2800"/>
                </a:pPr>
                <a:r>
                  <a:t>​</a:t>
                </a:r>
                <a:r>
                  <a:rPr sz="2800"/>
                  <a:t>To find the quartiles of the second set of data using the approximation method, again start with the median. Note again that the data set is already ordered. Since </a:t>
                </a:r>
                <a14:m>
                  <m:oMath xmlns:m="http://schemas.openxmlformats.org/officeDocument/2006/math">
                    <m:r>
                      <a:rPr>
                        <a:latin typeface="Cambria Math" panose="02040503050406030204" pitchFamily="18" charset="0"/>
                      </a:rPr>
                      <m:t>𝑛</m:t>
                    </m:r>
                    <m:r>
                      <a:rPr>
                        <a:latin typeface="Cambria Math" panose="02040503050406030204" pitchFamily="18" charset="0"/>
                      </a:rPr>
                      <m:t>=15</m:t>
                    </m:r>
                  </m:oMath>
                </a14:m>
                <a:r>
                  <a:rPr sz="2800"/>
                  <a:t>, an odd number of values, the median is the value located at the middle, </a:t>
                </a:r>
                <a:r>
                  <a:rPr sz="2800">
                    <a:latin typeface="Cambria Math"/>
                  </a:rPr>
                  <a:t>75</a:t>
                </a:r>
                <a:r>
                  <a:rPr sz="2800"/>
                  <a:t>. Remember, when there are an odd number of values in the data set, the median is not included in either the lower or upper half of the data when finding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oMath>
                </a14:m>
                <a:r>
                  <a:rPr sz="2800"/>
                  <a:t>. Hence the median of the resulting lower group is </a:t>
                </a:r>
                <a:r>
                  <a:rPr sz="2800">
                    <a:latin typeface="Cambria Math"/>
                  </a:rPr>
                  <a:t>67</a:t>
                </a:r>
                <a:r>
                  <a:rPr sz="2800"/>
                  <a:t>. The median of the resulting upper group is </a:t>
                </a:r>
                <a:r>
                  <a:rPr sz="2800">
                    <a:latin typeface="Cambria Math"/>
                  </a:rPr>
                  <a:t>79</a:t>
                </a:r>
                <a:r>
                  <a:rPr sz="2800"/>
                  <a:t>. The quartiles, then, are as follows.</a:t>
                </a:r>
              </a:p>
              <a:p>
                <a:pPr algn="ctr">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r>
                      <a:rPr>
                        <a:latin typeface="Cambria Math" panose="02040503050406030204" pitchFamily="18" charset="0"/>
                      </a:rPr>
                      <m:t>=67</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2</m:t>
                        </m:r>
                      </m:sub>
                    </m:sSub>
                    <m:r>
                      <a:rPr>
                        <a:latin typeface="Cambria Math" panose="02040503050406030204" pitchFamily="18" charset="0"/>
                      </a:rPr>
                      <m:t>=75</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=79</m:t>
                    </m:r>
                  </m:oMath>
                </a14:m>
                <a:endParaRPr sz="2800"/>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086" r="-815" b="-306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3.3.4: Finding the Quartiles of a Given Data Set (cont.)</a:t>
            </a:r>
          </a:p>
        </p:txBody>
      </p:sp>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Begin by choosing </a:t>
            </a:r>
            <a:r>
              <a:rPr sz="2800" b="1"/>
              <a:t>STAT &gt; EDIT</a:t>
            </a:r>
            <a:r>
              <a:rPr sz="2800"/>
              <a:t> and entering the data into </a:t>
            </a:r>
            <a:r>
              <a:rPr sz="2800" b="1"/>
              <a:t>L1</a:t>
            </a:r>
            <a:r>
              <a:rPr sz="2800"/>
              <a:t>. Then, go to </a:t>
            </a:r>
            <a:r>
              <a:rPr sz="2800" b="1"/>
              <a:t>STAT &gt; CALC</a:t>
            </a:r>
            <a:r>
              <a:rPr sz="2800"/>
              <a:t> and choose </a:t>
            </a:r>
            <a:r>
              <a:rPr sz="2800" b="1"/>
              <a:t>1-Var Stats</a:t>
            </a:r>
            <a:r>
              <a:rPr sz="2800"/>
              <a:t> to obtain the list of descriptive statistics. The results are shown below.</a:t>
            </a:r>
          </a:p>
          <a:p>
            <a: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3.3.4: Finding the Quartiles of a Given Data Set (cont.)</a:t>
            </a:r>
          </a:p>
        </p:txBody>
      </p:sp>
      <p:pic>
        <p:nvPicPr>
          <p:cNvPr id="5" name="Content Placeholder 4">
            <a:extLst>
              <a:ext uri="{FF2B5EF4-FFF2-40B4-BE49-F238E27FC236}">
                <a16:creationId xmlns:a16="http://schemas.microsoft.com/office/drawing/2014/main" id="{E044C3FA-5235-4BF5-849C-15E1DF996AB6}"/>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3124200" y="1905126"/>
            <a:ext cx="4571622" cy="3047748"/>
          </a:xfrm>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F398CFA3-2F6F-4212-93C0-F14C36C08524}"/>
                  </a:ext>
                </a:extLst>
              </p:cNvPr>
              <p:cNvSpPr txBox="1">
                <a:spLocks/>
              </p:cNvSpPr>
              <p:nvPr/>
            </p:nvSpPr>
            <p:spPr>
              <a:xfrm>
                <a:off x="457200" y="4876800"/>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ar-AE" sz="2800" dirty="0"/>
                  <a:t>​ </a:t>
                </a:r>
                <a14:m>
                  <m:oMath xmlns:m="http://schemas.openxmlformats.org/officeDocument/2006/math">
                    <m:sSub>
                      <m:sSubPr>
                        <m:ctrlPr>
                          <a:rPr lang="ar-AE" sz="2800" i="1">
                            <a:latin typeface="Cambria Math" panose="02040503050406030204" pitchFamily="18" charset="0"/>
                          </a:rPr>
                        </m:ctrlPr>
                      </m:sSubPr>
                      <m:e>
                        <m:r>
                          <a:rPr lang="ar-AE" sz="2800">
                            <a:latin typeface="Cambria Math" panose="02040503050406030204" pitchFamily="18" charset="0"/>
                          </a:rPr>
                          <m:t>𝑄</m:t>
                        </m:r>
                      </m:e>
                      <m:sub>
                        <m:r>
                          <a:rPr lang="ar-AE" sz="2800">
                            <a:latin typeface="Cambria Math" panose="02040503050406030204" pitchFamily="18" charset="0"/>
                          </a:rPr>
                          <m:t>1</m:t>
                        </m:r>
                      </m:sub>
                    </m:sSub>
                    <m:r>
                      <a:rPr lang="ar-AE" sz="2800">
                        <a:latin typeface="Cambria Math" panose="02040503050406030204" pitchFamily="18" charset="0"/>
                      </a:rPr>
                      <m:t>=</m:t>
                    </m:r>
                    <m:r>
                      <a:rPr lang="ar-AE" sz="2800">
                        <a:latin typeface="Cambria Math" panose="02040503050406030204" pitchFamily="18" charset="0"/>
                      </a:rPr>
                      <m:t>67</m:t>
                    </m:r>
                  </m:oMath>
                </a14:m>
                <a:r>
                  <a:rPr lang="ar-AE" sz="2800" dirty="0"/>
                  <a:t>, </a:t>
                </a:r>
                <a:r>
                  <a:rPr lang="en-US" sz="2800" dirty="0"/>
                  <a:t>Med </a:t>
                </a:r>
                <a14:m>
                  <m:oMath xmlns:m="http://schemas.openxmlformats.org/officeDocument/2006/math">
                    <m:sSub>
                      <m:sSubPr>
                        <m:ctrlPr>
                          <a:rPr lang="ar-AE" sz="2800" i="1">
                            <a:latin typeface="Cambria Math" panose="02040503050406030204" pitchFamily="18" charset="0"/>
                          </a:rPr>
                        </m:ctrlPr>
                      </m:sSubPr>
                      <m:e>
                        <m:r>
                          <a:rPr lang="ar-AE" sz="2800">
                            <a:latin typeface="Cambria Math" panose="02040503050406030204" pitchFamily="18" charset="0"/>
                          </a:rPr>
                          <m:t>𝑄</m:t>
                        </m:r>
                      </m:e>
                      <m:sub>
                        <m:r>
                          <a:rPr lang="ar-AE" sz="2800">
                            <a:latin typeface="Cambria Math" panose="02040503050406030204" pitchFamily="18" charset="0"/>
                          </a:rPr>
                          <m:t>2</m:t>
                        </m:r>
                      </m:sub>
                    </m:sSub>
                    <m:r>
                      <a:rPr lang="ar-AE" sz="2800">
                        <a:latin typeface="Cambria Math" panose="02040503050406030204" pitchFamily="18" charset="0"/>
                      </a:rPr>
                      <m:t>=</m:t>
                    </m:r>
                    <m:r>
                      <a:rPr lang="ar-AE" sz="2800">
                        <a:latin typeface="Cambria Math" panose="02040503050406030204" pitchFamily="18" charset="0"/>
                      </a:rPr>
                      <m:t>75</m:t>
                    </m:r>
                  </m:oMath>
                </a14:m>
                <a:r>
                  <a:rPr lang="ar-AE" sz="2800" dirty="0"/>
                  <a:t>, </a:t>
                </a:r>
                <a14:m>
                  <m:oMath xmlns:m="http://schemas.openxmlformats.org/officeDocument/2006/math">
                    <m:sSub>
                      <m:sSubPr>
                        <m:ctrlPr>
                          <a:rPr lang="ar-AE" sz="2800" i="1">
                            <a:latin typeface="Cambria Math" panose="02040503050406030204" pitchFamily="18" charset="0"/>
                          </a:rPr>
                        </m:ctrlPr>
                      </m:sSubPr>
                      <m:e>
                        <m:r>
                          <a:rPr lang="ar-AE" sz="2800">
                            <a:latin typeface="Cambria Math" panose="02040503050406030204" pitchFamily="18" charset="0"/>
                          </a:rPr>
                          <m:t>𝑄</m:t>
                        </m:r>
                      </m:e>
                      <m:sub>
                        <m:r>
                          <a:rPr lang="ar-AE" sz="2800">
                            <a:latin typeface="Cambria Math" panose="02040503050406030204" pitchFamily="18" charset="0"/>
                          </a:rPr>
                          <m:t>3</m:t>
                        </m:r>
                      </m:sub>
                    </m:sSub>
                    <m:r>
                      <a:rPr lang="ar-AE" sz="2800">
                        <a:latin typeface="Cambria Math" panose="02040503050406030204" pitchFamily="18" charset="0"/>
                      </a:rPr>
                      <m:t>=</m:t>
                    </m:r>
                    <m:r>
                      <a:rPr lang="ar-AE" sz="2800">
                        <a:latin typeface="Cambria Math" panose="02040503050406030204" pitchFamily="18" charset="0"/>
                      </a:rPr>
                      <m:t>79</m:t>
                    </m:r>
                  </m:oMath>
                </a14:m>
                <a:endParaRPr lang="ar-AE" sz="2800" dirty="0"/>
              </a:p>
            </p:txBody>
          </p:sp>
        </mc:Choice>
        <mc:Fallback xmlns="">
          <p:sp>
            <p:nvSpPr>
              <p:cNvPr id="4" name="Text Placeholder 2">
                <a:extLst>
                  <a:ext uri="{FF2B5EF4-FFF2-40B4-BE49-F238E27FC236}">
                    <a16:creationId xmlns:a16="http://schemas.microsoft.com/office/drawing/2014/main" xmlns="" id="{F398CFA3-2F6F-4212-93C0-F14C36C08524}"/>
                  </a:ext>
                </a:extLst>
              </p:cNvPr>
              <p:cNvSpPr txBox="1">
                <a:spLocks noRot="1" noChangeAspect="1" noMove="1" noResize="1" noEditPoints="1" noAdjustHandles="1" noChangeArrowheads="1" noChangeShapeType="1" noTextEdit="1"/>
              </p:cNvSpPr>
              <p:nvPr/>
            </p:nvSpPr>
            <p:spPr>
              <a:xfrm>
                <a:off x="457200" y="4876800"/>
                <a:ext cx="8229600" cy="4967067"/>
              </a:xfrm>
              <a:prstGeom prst="rect">
                <a:avLst/>
              </a:prstGeom>
              <a:blipFill>
                <a:blip r:embed="rId3" cstate="print"/>
                <a:stretch>
                  <a:fillRect t="-1472"/>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185122"/>
              </a:xfrm>
            </p:spPr>
            <p:txBody>
              <a:bodyPr>
                <a:normAutofit/>
              </a:bodyPr>
              <a:lstStyle/>
              <a:p>
                <a:r>
                  <a:rPr sz="2800"/>
                  <a:t>The </a:t>
                </a:r>
                <a:r>
                  <a:rPr sz="2800" b="1"/>
                  <a:t>five-number summary</a:t>
                </a:r>
                <a:r>
                  <a:rPr sz="2800"/>
                  <a:t> contains:</a:t>
                </a:r>
              </a:p>
              <a:p>
                <a:pPr marL="514350" indent="-514350">
                  <a:buFont typeface="+mj-lt"/>
                  <a:buAutoNum type="arabicPeriod"/>
                  <a:defRPr sz="2800"/>
                </a:pPr>
                <a:r>
                  <a:t>​</a:t>
                </a:r>
                <a:r>
                  <a:rPr sz="2800"/>
                  <a:t>Minimum</a:t>
                </a:r>
              </a:p>
              <a:p>
                <a:pPr marL="514350" indent="-514350">
                  <a:buFont typeface="+mj-lt"/>
                  <a:buAutoNum type="arabicPeriod" startAt="2"/>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oMath>
                </a14:m>
                <a:endParaRPr/>
              </a:p>
              <a:p>
                <a:pPr marL="514350" indent="-514350">
                  <a:buFont typeface="+mj-lt"/>
                  <a:buAutoNum type="arabicPeriod" startAt="3"/>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2</m:t>
                        </m:r>
                      </m:sub>
                    </m:sSub>
                  </m:oMath>
                </a14:m>
                <a:r>
                  <a:rPr sz="2800"/>
                  <a:t> (Median)</a:t>
                </a:r>
              </a:p>
              <a:p>
                <a:pPr marL="514350" indent="-514350">
                  <a:buFont typeface="+mj-lt"/>
                  <a:buAutoNum type="arabicPeriod" startAt="4"/>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oMath>
                </a14:m>
                <a:endParaRPr/>
              </a:p>
              <a:p>
                <a:pPr marL="514350" indent="-514350">
                  <a:buFont typeface="+mj-lt"/>
                  <a:buAutoNum type="arabicPeriod" startAt="5"/>
                  <a:defRPr sz="2800"/>
                </a:pPr>
                <a:r>
                  <a:t>​</a:t>
                </a:r>
                <a:r>
                  <a:rPr sz="2800"/>
                  <a:t>Maximum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185122"/>
              </a:xfrm>
              <a:blipFill>
                <a:blip r:embed="rId2" cstate="print"/>
                <a:stretch>
                  <a:fillRect l="-1402" t="-1518" b="-1708"/>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3.3.5: Writing the Five-Number Summary of a Given Data Set</a:t>
            </a:r>
          </a:p>
        </p:txBody>
      </p:sp>
      <p:sp>
        <p:nvSpPr>
          <p:cNvPr id="3" name="Text Placeholder 2"/>
          <p:cNvSpPr>
            <a:spLocks noGrp="1"/>
          </p:cNvSpPr>
          <p:nvPr>
            <p:ph type="body" sz="quarter" idx="10"/>
          </p:nvPr>
        </p:nvSpPr>
        <p:spPr/>
        <p:txBody>
          <a:bodyPr>
            <a:normAutofit/>
          </a:bodyPr>
          <a:lstStyle/>
          <a:p>
            <a:r>
              <a:rPr sz="2800"/>
              <a:t>Write the five-number summary for the data from Example 3.3.3.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3.3.5: Writing the Five-Number Summary of a Given Data Set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The minimum value is </a:t>
                </a:r>
                <a14:m>
                  <m:oMath xmlns:m="http://schemas.openxmlformats.org/officeDocument/2006/math">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1</m:t>
                    </m:r>
                    <m:r>
                      <m:rPr>
                        <m:nor/>
                      </m:rPr>
                      <a:rPr/>
                      <m:t> </m:t>
                    </m:r>
                    <m:r>
                      <m:rPr>
                        <m:sty m:val="p"/>
                      </m:rPr>
                      <a:rPr>
                        <a:latin typeface="Cambria Math" panose="02040503050406030204" pitchFamily="18" charset="0"/>
                      </a:rPr>
                      <m:t>mpg</m:t>
                    </m:r>
                  </m:oMath>
                </a14:m>
                <a:r>
                  <a:rPr sz="2800"/>
                  <a:t>, the maximum value is </a:t>
                </a:r>
                <a14:m>
                  <m:oMath xmlns:m="http://schemas.openxmlformats.org/officeDocument/2006/math">
                    <m:r>
                      <a:rPr>
                        <a:latin typeface="Cambria Math" panose="02040503050406030204" pitchFamily="18" charset="0"/>
                      </a:rPr>
                      <m:t>35</m:t>
                    </m:r>
                    <m:r>
                      <a:rPr>
                        <a:latin typeface="Cambria Math" panose="02040503050406030204" pitchFamily="18" charset="0"/>
                      </a:rPr>
                      <m:t>.</m:t>
                    </m:r>
                    <m:r>
                      <a:rPr>
                        <a:latin typeface="Cambria Math" panose="02040503050406030204" pitchFamily="18" charset="0"/>
                      </a:rPr>
                      <m:t>9</m:t>
                    </m:r>
                    <m:r>
                      <m:rPr>
                        <m:nor/>
                      </m:rPr>
                      <a:rPr/>
                      <m:t> </m:t>
                    </m:r>
                    <m:r>
                      <m:rPr>
                        <m:sty m:val="p"/>
                      </m:rPr>
                      <a:rPr>
                        <a:latin typeface="Cambria Math" panose="02040503050406030204" pitchFamily="18" charset="0"/>
                      </a:rPr>
                      <m:t>mpg</m:t>
                    </m:r>
                  </m:oMath>
                </a14:m>
                <a:r>
                  <a:rPr sz="2800"/>
                  <a:t>, and we have previously determined that the quartiles are </a:t>
                </a:r>
                <a14:m>
                  <m:oMath xmlns:m="http://schemas.openxmlformats.org/officeDocument/2006/math">
                    <m:r>
                      <a:rPr>
                        <a:latin typeface="Cambria Math" panose="02040503050406030204" pitchFamily="18" charset="0"/>
                      </a:rPr>
                      <m:t>19</m:t>
                    </m:r>
                    <m:r>
                      <a:rPr>
                        <a:latin typeface="Cambria Math" panose="02040503050406030204" pitchFamily="18" charset="0"/>
                      </a:rPr>
                      <m:t>.</m:t>
                    </m:r>
                    <m:r>
                      <a:rPr>
                        <a:latin typeface="Cambria Math" panose="02040503050406030204" pitchFamily="18" charset="0"/>
                      </a:rPr>
                      <m:t>8</m:t>
                    </m:r>
                    <m:r>
                      <m:rPr>
                        <m:nor/>
                      </m:rPr>
                      <a:rPr/>
                      <m:t> </m:t>
                    </m:r>
                    <m:r>
                      <m:rPr>
                        <m:sty m:val="p"/>
                      </m:rPr>
                      <a:rPr>
                        <a:latin typeface="Cambria Math" panose="02040503050406030204" pitchFamily="18" charset="0"/>
                      </a:rPr>
                      <m:t>mpg</m:t>
                    </m:r>
                  </m:oMath>
                </a14:m>
                <a:r>
                  <a:rPr sz="2800"/>
                  <a:t>, </a:t>
                </a:r>
                <a14:m>
                  <m:oMath xmlns:m="http://schemas.openxmlformats.org/officeDocument/2006/math">
                    <m:r>
                      <a:rPr>
                        <a:latin typeface="Cambria Math" panose="02040503050406030204" pitchFamily="18" charset="0"/>
                      </a:rPr>
                      <m:t>23</m:t>
                    </m:r>
                    <m:r>
                      <a:rPr>
                        <a:latin typeface="Cambria Math" panose="02040503050406030204" pitchFamily="18" charset="0"/>
                      </a:rPr>
                      <m:t>.</m:t>
                    </m:r>
                    <m:r>
                      <a:rPr>
                        <a:latin typeface="Cambria Math" panose="02040503050406030204" pitchFamily="18" charset="0"/>
                      </a:rPr>
                      <m:t>6</m:t>
                    </m:r>
                    <m:r>
                      <m:rPr>
                        <m:nor/>
                      </m:rPr>
                      <a:rPr/>
                      <m:t> </m:t>
                    </m:r>
                    <m:r>
                      <m:rPr>
                        <m:sty m:val="p"/>
                      </m:rPr>
                      <a:rPr>
                        <a:latin typeface="Cambria Math" panose="02040503050406030204" pitchFamily="18" charset="0"/>
                      </a:rPr>
                      <m:t>mpg</m:t>
                    </m:r>
                  </m:oMath>
                </a14:m>
                <a:r>
                  <a:rPr sz="2800"/>
                  <a:t>, and </a:t>
                </a:r>
                <a14:m>
                  <m:oMath xmlns:m="http://schemas.openxmlformats.org/officeDocument/2006/math">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3</m:t>
                    </m:r>
                    <m:r>
                      <m:rPr>
                        <m:nor/>
                      </m:rPr>
                      <a:rPr/>
                      <m:t> </m:t>
                    </m:r>
                    <m:r>
                      <m:rPr>
                        <m:sty m:val="p"/>
                      </m:rPr>
                      <a:rPr>
                        <a:latin typeface="Cambria Math" panose="02040503050406030204" pitchFamily="18" charset="0"/>
                      </a:rPr>
                      <m:t>mpg</m:t>
                    </m:r>
                  </m:oMath>
                </a14:m>
                <a:r>
                  <a:rPr sz="2800"/>
                  <a:t>. Thus the five-number summary is </a:t>
                </a:r>
                <a:r>
                  <a:rPr sz="2800">
                    <a:latin typeface="Cambria Math"/>
                  </a:rPr>
                  <a:t>12.1</a:t>
                </a:r>
                <a:r>
                  <a:rPr sz="2800"/>
                  <a:t>, </a:t>
                </a:r>
                <a:r>
                  <a:rPr sz="2800">
                    <a:latin typeface="Cambria Math"/>
                  </a:rPr>
                  <a:t>19.8</a:t>
                </a:r>
                <a:r>
                  <a:rPr sz="2800"/>
                  <a:t>, </a:t>
                </a:r>
                <a:r>
                  <a:rPr sz="2800">
                    <a:latin typeface="Cambria Math"/>
                  </a:rPr>
                  <a:t>23.6</a:t>
                </a:r>
                <a:r>
                  <a:rPr sz="2800"/>
                  <a:t>, </a:t>
                </a:r>
                <a:r>
                  <a:rPr sz="2800">
                    <a:latin typeface="Cambria Math"/>
                  </a:rPr>
                  <a:t>25.3</a:t>
                </a:r>
                <a:r>
                  <a:rPr sz="2800"/>
                  <a:t>, </a:t>
                </a:r>
                <a:r>
                  <a:rPr sz="2800">
                    <a:latin typeface="Cambria Math"/>
                  </a:rPr>
                  <a:t>35.9</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630"/>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Interquartile Range (IQR)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575522"/>
              </a:xfrm>
            </p:spPr>
            <p:txBody>
              <a:bodyPr>
                <a:normAutofit/>
              </a:bodyPr>
              <a:lstStyle/>
              <a:p>
                <a:pPr>
                  <a:defRPr sz="2800"/>
                </a:pPr>
                <a:r>
                  <a:rPr sz="2800"/>
                  <a:t>The </a:t>
                </a:r>
                <a:r>
                  <a:rPr sz="2800" b="1"/>
                  <a:t>interquartile range</a:t>
                </a:r>
                <a:r>
                  <a:rPr sz="2800"/>
                  <a:t> is the range of the middle </a:t>
                </a:r>
                <a14:m>
                  <m:oMath xmlns:m="http://schemas.openxmlformats.org/officeDocument/2006/math">
                    <m:r>
                      <a:rPr>
                        <a:latin typeface="Cambria Math" panose="02040503050406030204" pitchFamily="18" charset="0"/>
                      </a:rPr>
                      <m:t>50</m:t>
                    </m:r>
                    <m:r>
                      <a:rPr>
                        <a:latin typeface="Cambria Math" panose="02040503050406030204" pitchFamily="18" charset="0"/>
                      </a:rPr>
                      <m:t>%</m:t>
                    </m:r>
                  </m:oMath>
                </a14:m>
                <a:r>
                  <a:rPr sz="2800"/>
                  <a:t> of the data, given by</a:t>
                </a:r>
              </a:p>
              <a:p>
                <a:pPr algn="ctr">
                  <a:defRPr sz="2800"/>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IQR</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oMath>
                </a14:m>
                <a:r>
                  <a:rPr sz="2800"/>
                  <a:t> is the third quartile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oMath>
                </a14:m>
                <a:r>
                  <a:rPr sz="2800"/>
                  <a:t> is the first quartile.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575522"/>
              </a:xfrm>
              <a:blipFill>
                <a:blip r:embed="rId2" cstate="print"/>
                <a:stretch>
                  <a:fillRect l="-1328" t="-1874"/>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Creating a Box Plot</a:t>
            </a:r>
          </a:p>
        </p:txBody>
      </p:sp>
      <p:sp>
        <p:nvSpPr>
          <p:cNvPr id="3" name="Text Placeholder 2"/>
          <p:cNvSpPr>
            <a:spLocks noGrp="1"/>
          </p:cNvSpPr>
          <p:nvPr>
            <p:ph type="body" sz="quarter" idx="10"/>
          </p:nvPr>
        </p:nvSpPr>
        <p:spPr>
          <a:xfrm>
            <a:off x="457200" y="1082078"/>
            <a:ext cx="8229600" cy="4632922"/>
          </a:xfrm>
        </p:spPr>
        <p:txBody>
          <a:bodyPr>
            <a:normAutofit fontScale="92500" lnSpcReduction="10000"/>
          </a:bodyPr>
          <a:lstStyle/>
          <a:p>
            <a:pPr marL="514350" indent="-514350">
              <a:buFont typeface="+mj-lt"/>
              <a:buAutoNum type="arabicPeriod"/>
              <a:defRPr sz="2800"/>
            </a:pPr>
            <a:r>
              <a:t>​</a:t>
            </a:r>
            <a:r>
              <a:rPr sz="2800"/>
              <a:t>Begin with a horizontal (or vertical) number line that contains the five-number summary.</a:t>
            </a:r>
          </a:p>
          <a:p>
            <a:pPr marL="514350" indent="-514350">
              <a:buFont typeface="+mj-lt"/>
              <a:buAutoNum type="arabicPeriod" startAt="2"/>
              <a:defRPr sz="2800"/>
            </a:pPr>
            <a:r>
              <a:t>​</a:t>
            </a:r>
            <a:r>
              <a:rPr sz="2800"/>
              <a:t>Draw a small line segment above (or next to) the number line to represent each of the numbers in the five-number summary.</a:t>
            </a:r>
          </a:p>
          <a:p>
            <a:pPr marL="514350" indent="-514350">
              <a:buFont typeface="+mj-lt"/>
              <a:buAutoNum type="arabicPeriod" startAt="3"/>
              <a:defRPr sz="2800"/>
            </a:pPr>
            <a:r>
              <a:t>​</a:t>
            </a:r>
            <a:r>
              <a:rPr sz="2800"/>
              <a:t>Connect the line segment that represents the first quartile to the line segment representing the third quartile, forming a box with the median's line segment in between.</a:t>
            </a:r>
          </a:p>
          <a:p>
            <a:pPr marL="514350" indent="-514350">
              <a:buFont typeface="+mj-lt"/>
              <a:buAutoNum type="arabicPeriod" startAt="4"/>
              <a:defRPr sz="2800"/>
            </a:pPr>
            <a:r>
              <a:t>​</a:t>
            </a:r>
            <a:r>
              <a:rPr sz="2800"/>
              <a:t>Connect the "box" to the line segments representing the minimum and maximum values to form the "whiskers."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3.3.6: Creating a Box Plot</a:t>
            </a:r>
          </a:p>
        </p:txBody>
      </p:sp>
      <p:sp>
        <p:nvSpPr>
          <p:cNvPr id="3" name="Text Placeholder 2"/>
          <p:cNvSpPr>
            <a:spLocks noGrp="1"/>
          </p:cNvSpPr>
          <p:nvPr>
            <p:ph type="body" sz="quarter" idx="10"/>
          </p:nvPr>
        </p:nvSpPr>
        <p:spPr/>
        <p:txBody>
          <a:bodyPr>
            <a:normAutofit/>
          </a:bodyPr>
          <a:lstStyle/>
          <a:p>
            <a:r>
              <a:rPr sz="2800" dirty="0"/>
              <a:t>A random sample of </a:t>
            </a:r>
            <a:r>
              <a:rPr sz="2800" dirty="0">
                <a:latin typeface="Cambria Math"/>
              </a:rPr>
              <a:t>100</a:t>
            </a:r>
            <a:r>
              <a:rPr sz="2800" dirty="0"/>
              <a:t> followers was taken from one popular celebrity account on Instagram. Create a box plot to display the ages of these followers using the following 5-number summary: </a:t>
            </a:r>
            <a:r>
              <a:rPr sz="2800" dirty="0">
                <a:latin typeface="Cambria Math"/>
              </a:rPr>
              <a:t>9</a:t>
            </a:r>
            <a:r>
              <a:rPr sz="2800" dirty="0"/>
              <a:t>, </a:t>
            </a:r>
            <a:r>
              <a:rPr sz="2800" dirty="0">
                <a:latin typeface="Cambria Math"/>
              </a:rPr>
              <a:t>15.8</a:t>
            </a:r>
            <a:r>
              <a:rPr sz="2800" dirty="0"/>
              <a:t>, </a:t>
            </a:r>
            <a:r>
              <a:rPr sz="2800" dirty="0">
                <a:latin typeface="Cambria Math"/>
              </a:rPr>
              <a:t>19.5</a:t>
            </a:r>
            <a:r>
              <a:rPr sz="2800" dirty="0"/>
              <a:t>, </a:t>
            </a:r>
            <a:r>
              <a:rPr sz="2800" dirty="0">
                <a:latin typeface="Cambria Math"/>
              </a:rPr>
              <a:t>23.6</a:t>
            </a:r>
            <a:r>
              <a:rPr sz="2800" dirty="0"/>
              <a:t>, </a:t>
            </a:r>
            <a:r>
              <a:rPr sz="2800" dirty="0">
                <a:latin typeface="Cambria Math"/>
              </a:rPr>
              <a:t>42</a:t>
            </a:r>
            <a:r>
              <a:rPr sz="28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3.3.1: Finding Data Values Given the Percentiles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95412169"/>
              </p:ext>
            </p:extLst>
          </p:nvPr>
        </p:nvGraphicFramePr>
        <p:xfrm>
          <a:off x="457200" y="1029287"/>
          <a:ext cx="8229600" cy="48209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2"/>
                    </a:ext>
                  </a:extLst>
                </a:gridCol>
              </a:tblGrid>
              <a:tr h="370840">
                <a:tc gridSpan="2">
                  <a:txBody>
                    <a:bodyPr/>
                    <a:lstStyle/>
                    <a:p>
                      <a:pPr algn="ctr">
                        <a:defRPr sz="1800" b="1"/>
                      </a:pPr>
                      <a:r>
                        <a:rPr dirty="0"/>
                        <a:t>Highway Gas Mileage for Various Vehicles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r">
                        <a:defRPr sz="1600" b="1"/>
                      </a:pPr>
                      <a:r>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defRPr sz="1600" b="1"/>
                      </a:pPr>
                      <a:r>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defRPr sz="1600" b="1"/>
                      </a:pPr>
                      <a:r>
                        <a:t>12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defRPr sz="1600"/>
                      </a:pPr>
                      <a: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r">
                        <a:defRPr sz="1600" b="1"/>
                      </a:pPr>
                      <a:r>
                        <a:t>13</a:t>
                      </a:r>
                    </a:p>
                  </a:txBody>
                  <a:tcPr>
                    <a:lnR w="12700" cap="flat" cmpd="sng" algn="ctr">
                      <a:solidFill>
                        <a:schemeClr val="tx1"/>
                      </a:solidFill>
                      <a:prstDash val="solid"/>
                      <a:round/>
                      <a:headEnd type="none" w="med" len="med"/>
                      <a:tailEnd type="none" w="med" len="med"/>
                    </a:lnR>
                  </a:tcPr>
                </a:tc>
                <a:tc>
                  <a:txBody>
                    <a:bodyPr/>
                    <a:lstStyle/>
                    <a:p>
                      <a:pPr algn="l">
                        <a:defRPr sz="1600"/>
                      </a:pPr>
                      <a:r>
                        <a:t>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r">
                        <a:defRPr sz="1600" b="1"/>
                      </a:pPr>
                      <a:r>
                        <a:t>14</a:t>
                      </a:r>
                    </a:p>
                  </a:txBody>
                  <a:tcPr>
                    <a:lnR w="12700" cap="flat" cmpd="sng" algn="ctr">
                      <a:solidFill>
                        <a:schemeClr val="tx1"/>
                      </a:solidFill>
                      <a:prstDash val="solid"/>
                      <a:round/>
                      <a:headEnd type="none" w="med" len="med"/>
                      <a:tailEnd type="none" w="med" len="med"/>
                    </a:lnR>
                  </a:tcPr>
                </a:tc>
                <a:tc>
                  <a:txBody>
                    <a:bodyPr/>
                    <a:lstStyle/>
                    <a:p>
                      <a:pPr algn="l">
                        <a:defRPr sz="1600"/>
                      </a:pPr>
                      <a:r>
                        <a:t>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r">
                        <a:defRPr sz="1600" b="1"/>
                      </a:pPr>
                      <a:r>
                        <a:t>15</a:t>
                      </a:r>
                    </a:p>
                  </a:txBody>
                  <a:tcPr>
                    <a:lnR w="12700" cap="flat" cmpd="sng" algn="ctr">
                      <a:solidFill>
                        <a:schemeClr val="tx1"/>
                      </a:solidFill>
                      <a:prstDash val="solid"/>
                      <a:round/>
                      <a:headEnd type="none" w="med" len="med"/>
                      <a:tailEnd type="none" w="med" len="med"/>
                    </a:lnR>
                  </a:tcPr>
                </a:tc>
                <a:tc>
                  <a:txBody>
                    <a:bodyPr/>
                    <a:lstStyle/>
                    <a:p>
                      <a:pPr algn="l">
                        <a:defRPr sz="1600"/>
                      </a:pPr>
                      <a:r>
                        <a:t>5 6</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r">
                        <a:defRPr sz="1600" b="1"/>
                      </a:pPr>
                      <a:r>
                        <a:t>16</a:t>
                      </a:r>
                    </a:p>
                  </a:txBody>
                  <a:tcPr>
                    <a:lnR w="12700" cap="flat" cmpd="sng" algn="ctr">
                      <a:solidFill>
                        <a:schemeClr val="tx1"/>
                      </a:solidFill>
                      <a:prstDash val="solid"/>
                      <a:round/>
                      <a:headEnd type="none" w="med" len="med"/>
                      <a:tailEnd type="none" w="med" len="med"/>
                    </a:lnR>
                  </a:tcPr>
                </a:tc>
                <a:tc>
                  <a:txBody>
                    <a:bodyPr/>
                    <a:lstStyle/>
                    <a:p>
                      <a:pPr algn="l">
                        <a:defRPr sz="1600"/>
                      </a:pPr>
                      <a:r>
                        <a:t>1 1 7 8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pPr algn="r">
                        <a:defRPr sz="1600" b="1"/>
                      </a:pPr>
                      <a:r>
                        <a:t>17</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0 0 1 2 3 4 4 5 6 9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pPr algn="r">
                        <a:defRPr sz="1600" b="1"/>
                      </a:pPr>
                      <a:r>
                        <a:t>18</a:t>
                      </a:r>
                    </a:p>
                  </a:txBody>
                  <a:tcPr>
                    <a:lnR w="12700" cap="flat" cmpd="sng" algn="ctr">
                      <a:solidFill>
                        <a:schemeClr val="tx1"/>
                      </a:solidFill>
                      <a:prstDash val="solid"/>
                      <a:round/>
                      <a:headEnd type="none" w="med" len="med"/>
                      <a:tailEnd type="none" w="med" len="med"/>
                    </a:lnR>
                  </a:tcPr>
                </a:tc>
                <a:tc>
                  <a:txBody>
                    <a:bodyPr/>
                    <a:lstStyle/>
                    <a:p>
                      <a:pPr algn="l">
                        <a:defRPr sz="1600"/>
                      </a:pPr>
                      <a:r>
                        <a:t>2 3 4 5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pPr algn="r">
                        <a:defRPr sz="1600" b="1"/>
                      </a:pPr>
                      <a:r>
                        <a:t>19</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1 2 2 2 3 3 4 6 6 7 8 9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pPr algn="r">
                        <a:defRPr sz="1600" b="1"/>
                      </a:pPr>
                      <a:r>
                        <a:t>20</a:t>
                      </a:r>
                    </a:p>
                  </a:txBody>
                  <a:tcPr>
                    <a:lnR w="12700" cap="flat" cmpd="sng" algn="ctr">
                      <a:solidFill>
                        <a:schemeClr val="tx1"/>
                      </a:solidFill>
                      <a:prstDash val="solid"/>
                      <a:round/>
                      <a:headEnd type="none" w="med" len="med"/>
                      <a:tailEnd type="none" w="med" len="med"/>
                    </a:lnR>
                  </a:tcPr>
                </a:tc>
                <a:tc>
                  <a:txBody>
                    <a:bodyPr/>
                    <a:lstStyle/>
                    <a:p>
                      <a:pPr algn="l">
                        <a:defRPr sz="1600"/>
                      </a:pPr>
                      <a:r>
                        <a:t>1 2 3 3 3 4 5 6 6 7 8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pPr algn="r">
                        <a:defRPr sz="1600" b="1"/>
                      </a:pPr>
                      <a:r>
                        <a:t>21</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0 1 1 2 3 5 7 8 9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370840">
                <a:tc>
                  <a:txBody>
                    <a:bodyPr/>
                    <a:lstStyle/>
                    <a:p>
                      <a:pPr algn="r">
                        <a:defRPr sz="1600" b="1"/>
                      </a:pPr>
                      <a:r>
                        <a:t>22</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2 3 4 7 8 9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3.3.6: Creating a Box Plot (cont.)</a:t>
            </a:r>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r>
              <a:rPr lang="en-US" b="1" dirty="0"/>
              <a:t>Step 1: </a:t>
            </a:r>
            <a:r>
              <a:rPr lang="en-US" dirty="0"/>
              <a:t>Label the horizontal axis at even intervals.</a:t>
            </a:r>
            <a:endParaRPr sz="2800" b="1" dirty="0"/>
          </a:p>
        </p:txBody>
      </p:sp>
      <p:pic>
        <p:nvPicPr>
          <p:cNvPr id="4" name="Content Placeholder 4">
            <a:extLst>
              <a:ext uri="{FF2B5EF4-FFF2-40B4-BE49-F238E27FC236}">
                <a16:creationId xmlns:a16="http://schemas.microsoft.com/office/drawing/2014/main" id="{29716A0C-31F2-498C-9112-170B749AA8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7240" y="2514600"/>
            <a:ext cx="6029519" cy="284083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2423122"/>
          </a:xfrm>
        </p:spPr>
        <p:txBody>
          <a:bodyPr>
            <a:normAutofit/>
          </a:bodyPr>
          <a:lstStyle/>
          <a:p>
            <a:r>
              <a:rPr sz="2800" dirty="0"/>
              <a:t>Microsoft Excel is capable of creating a multitude of charts. For instructions on how to create a box plot using Excel or other technologies, please visit stat.hawkeslearning.com and navigate to </a:t>
            </a:r>
            <a:r>
              <a:rPr sz="2800" b="1" dirty="0"/>
              <a:t>Technology Instructions &gt; Graphs &gt; Box Plot</a:t>
            </a:r>
            <a:r>
              <a:rPr sz="2800"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3.3.6: Creating a Box Plot (cont.)</a:t>
            </a:r>
          </a:p>
        </p:txBody>
      </p:sp>
      <p:pic>
        <p:nvPicPr>
          <p:cNvPr id="4" name="Content Placeholder 4">
            <a:extLst>
              <a:ext uri="{FF2B5EF4-FFF2-40B4-BE49-F238E27FC236}">
                <a16:creationId xmlns:a16="http://schemas.microsoft.com/office/drawing/2014/main" id="{1D1C0685-A67E-4ECA-9D87-F3D45D65D0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1150" y="2438400"/>
            <a:ext cx="5981700" cy="2818301"/>
          </a:xfrm>
          <a:prstGeom prst="rect">
            <a:avLst/>
          </a:prstGeom>
        </p:spPr>
      </p:pic>
      <p:sp>
        <p:nvSpPr>
          <p:cNvPr id="10" name="Text Placeholder 9">
            <a:extLst>
              <a:ext uri="{FF2B5EF4-FFF2-40B4-BE49-F238E27FC236}">
                <a16:creationId xmlns:a16="http://schemas.microsoft.com/office/drawing/2014/main" id="{65112994-CA16-427E-85EC-C975E92B26DE}"/>
              </a:ext>
            </a:extLst>
          </p:cNvPr>
          <p:cNvSpPr>
            <a:spLocks noGrp="1"/>
          </p:cNvSpPr>
          <p:nvPr>
            <p:ph type="body" sz="quarter" idx="10"/>
          </p:nvPr>
        </p:nvSpPr>
        <p:spPr/>
        <p:txBody>
          <a:bodyPr/>
          <a:lstStyle/>
          <a:p>
            <a:r>
              <a:rPr lang="en-US" b="1" dirty="0"/>
              <a:t>Step 2</a:t>
            </a:r>
            <a:r>
              <a:rPr lang="en-US" dirty="0"/>
              <a:t>: Place a small line segment above each of the numbers in the five-number summary.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3.3.6: Creating a Box Plot (cont.)</a:t>
            </a:r>
          </a:p>
        </p:txBody>
      </p:sp>
      <p:pic>
        <p:nvPicPr>
          <p:cNvPr id="4" name="Content Placeholder 4">
            <a:extLst>
              <a:ext uri="{FF2B5EF4-FFF2-40B4-BE49-F238E27FC236}">
                <a16:creationId xmlns:a16="http://schemas.microsoft.com/office/drawing/2014/main" id="{E6BA0789-AEDF-40DA-A2C6-52C684EFBF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1150" y="2667000"/>
            <a:ext cx="5981700" cy="2818301"/>
          </a:xfrm>
          <a:prstGeom prst="rect">
            <a:avLst/>
          </a:prstGeom>
        </p:spPr>
      </p:pic>
      <mc:AlternateContent xmlns:mc="http://schemas.openxmlformats.org/markup-compatibility/2006" xmlns:a14="http://schemas.microsoft.com/office/drawing/2010/main">
        <mc:Choice Requires="a14">
          <p:sp>
            <p:nvSpPr>
              <p:cNvPr id="7" name="Text Placeholder 9">
                <a:extLst>
                  <a:ext uri="{FF2B5EF4-FFF2-40B4-BE49-F238E27FC236}">
                    <a16:creationId xmlns:a16="http://schemas.microsoft.com/office/drawing/2014/main" id="{EB3CF818-8A46-4F24-B140-BCCB8D472C49}"/>
                  </a:ext>
                </a:extLst>
              </p:cNvPr>
              <p:cNvSpPr>
                <a:spLocks noGrp="1"/>
              </p:cNvSpPr>
              <p:nvPr>
                <p:ph type="body" sz="quarter" idx="10"/>
              </p:nvPr>
            </p:nvSpPr>
            <p:spPr>
              <a:xfrm>
                <a:off x="457200" y="1029287"/>
                <a:ext cx="8229600" cy="4967067"/>
              </a:xfrm>
            </p:spPr>
            <p:txBody>
              <a:bodyPr/>
              <a:lstStyle/>
              <a:p>
                <a:r>
                  <a:rPr lang="en-US" b="1" dirty="0"/>
                  <a:t>Step 3</a:t>
                </a:r>
                <a:r>
                  <a:rPr lang="en-US" dirty="0"/>
                  <a:t>: Connect the line segment that represents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oMath>
                </a14:m>
                <a:r>
                  <a:rPr lang="en-US" dirty="0"/>
                  <a:t> to the line segment that represents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3</m:t>
                        </m:r>
                      </m:sub>
                    </m:sSub>
                  </m:oMath>
                </a14:m>
                <a:r>
                  <a:rPr lang="en-US" dirty="0"/>
                  <a:t>, forming a box with the median’s line segment in between.</a:t>
                </a:r>
              </a:p>
            </p:txBody>
          </p:sp>
        </mc:Choice>
        <mc:Fallback xmlns="">
          <p:sp>
            <p:nvSpPr>
              <p:cNvPr id="7" name="Text Placeholder 9">
                <a:extLst>
                  <a:ext uri="{FF2B5EF4-FFF2-40B4-BE49-F238E27FC236}">
                    <a16:creationId xmlns:a16="http://schemas.microsoft.com/office/drawing/2014/main" xmlns="" id="{EB3CF818-8A46-4F24-B140-BCCB8D472C49}"/>
                  </a:ext>
                </a:extLst>
              </p:cNvPr>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4" cstate="print"/>
                <a:stretch>
                  <a:fillRect l="-1481" t="-1227" r="-1037"/>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3.3.6: Creating a Box Plot (cont.)</a:t>
            </a:r>
          </a:p>
        </p:txBody>
      </p:sp>
      <p:pic>
        <p:nvPicPr>
          <p:cNvPr id="4" name="Content Placeholder 4">
            <a:extLst>
              <a:ext uri="{FF2B5EF4-FFF2-40B4-BE49-F238E27FC236}">
                <a16:creationId xmlns:a16="http://schemas.microsoft.com/office/drawing/2014/main" id="{3A3246BF-CFB3-47AB-82E2-40D56D1F4F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7350" y="2514600"/>
            <a:ext cx="5829300" cy="2746497"/>
          </a:xfrm>
          <a:prstGeom prst="rect">
            <a:avLst/>
          </a:prstGeom>
        </p:spPr>
      </p:pic>
      <p:sp>
        <p:nvSpPr>
          <p:cNvPr id="7" name="Text Placeholder 9">
            <a:extLst>
              <a:ext uri="{FF2B5EF4-FFF2-40B4-BE49-F238E27FC236}">
                <a16:creationId xmlns:a16="http://schemas.microsoft.com/office/drawing/2014/main" id="{66918F42-E508-4D91-8E0D-A3CC285E87B4}"/>
              </a:ext>
            </a:extLst>
          </p:cNvPr>
          <p:cNvSpPr>
            <a:spLocks noGrp="1"/>
          </p:cNvSpPr>
          <p:nvPr>
            <p:ph type="body" sz="quarter" idx="10"/>
          </p:nvPr>
        </p:nvSpPr>
        <p:spPr>
          <a:xfrm>
            <a:off x="457200" y="1029287"/>
            <a:ext cx="8229600" cy="4967067"/>
          </a:xfrm>
        </p:spPr>
        <p:txBody>
          <a:bodyPr/>
          <a:lstStyle/>
          <a:p>
            <a:r>
              <a:rPr lang="en-US" b="1" dirty="0"/>
              <a:t>Step 4</a:t>
            </a:r>
            <a:r>
              <a:rPr lang="en-US" dirty="0"/>
              <a:t>: Connect the “box” to the line segments representing the minimum and maximum to form the “whiskers.”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3.3.7: Interpreting Box Plots</a:t>
            </a:r>
          </a:p>
        </p:txBody>
      </p:sp>
      <p:sp>
        <p:nvSpPr>
          <p:cNvPr id="3" name="Text Placeholder 2"/>
          <p:cNvSpPr>
            <a:spLocks noGrp="1"/>
          </p:cNvSpPr>
          <p:nvPr>
            <p:ph type="body" sz="quarter" idx="10"/>
          </p:nvPr>
        </p:nvSpPr>
        <p:spPr/>
        <p:txBody>
          <a:bodyPr>
            <a:normAutofit/>
          </a:bodyPr>
          <a:lstStyle/>
          <a:p>
            <a:r>
              <a:rPr sz="2800" dirty="0"/>
              <a:t>The </a:t>
            </a:r>
            <a:r>
              <a:rPr lang="en-US" sz="2800" dirty="0"/>
              <a:t>following </a:t>
            </a:r>
            <a:r>
              <a:rPr sz="2800" dirty="0"/>
              <a:t>box plots are from the US Geological Survey website. Use them to answer the following questions.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3.3.7: Interpreting Box Plots (cont.)</a:t>
            </a:r>
          </a:p>
        </p:txBody>
      </p:sp>
      <p:pic>
        <p:nvPicPr>
          <p:cNvPr id="5" name="Content Placeholder 4">
            <a:extLst>
              <a:ext uri="{FF2B5EF4-FFF2-40B4-BE49-F238E27FC236}">
                <a16:creationId xmlns:a16="http://schemas.microsoft.com/office/drawing/2014/main" id="{DBCE34AE-666F-4477-9CDA-6693B40F4FD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0" y="1126331"/>
            <a:ext cx="6858000" cy="47625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3.3.7: Interpreting Box Plots (cont.)</a:t>
            </a:r>
          </a:p>
        </p:txBody>
      </p:sp>
      <p:sp>
        <p:nvSpPr>
          <p:cNvPr id="3" name="Text Placeholder 2"/>
          <p:cNvSpPr>
            <a:spLocks noGrp="1"/>
          </p:cNvSpPr>
          <p:nvPr>
            <p:ph type="body" sz="quarter" idx="10"/>
          </p:nvPr>
        </p:nvSpPr>
        <p:spPr/>
        <p:txBody>
          <a:bodyPr>
            <a:normAutofit/>
          </a:bodyPr>
          <a:lstStyle/>
          <a:p>
            <a:r>
              <a:rPr sz="1300" dirty="0"/>
              <a:t>Note: Box plots showing the distribution of average Spring (April and May) total phosphorus concentrations, for the years 1979 to 2008, for four of the five large </a:t>
            </a:r>
            <a:r>
              <a:rPr sz="1300" dirty="0" err="1"/>
              <a:t>subbasins</a:t>
            </a:r>
            <a:r>
              <a:rPr sz="1300" dirty="0"/>
              <a:t> that comprise the Mississippi-Atchafalaya River Basin. (The Lower Mississippi River </a:t>
            </a:r>
            <a:r>
              <a:rPr sz="1300" dirty="0" err="1"/>
              <a:t>subbasin</a:t>
            </a:r>
            <a:r>
              <a:rPr sz="1300" dirty="0"/>
              <a:t> was excluded due to the large errors in estimating the average concentrations.)</a:t>
            </a:r>
          </a:p>
          <a:p>
            <a:r>
              <a:rPr sz="1300" dirty="0"/>
              <a:t>Source: US Geological Survey. "2009 Preliminary Mississippi-Atchafalaya River Basin Flux Estimate." US Department of the Interior. 2009. http://toxics.usgs.gov/hypoxia/mississippi/oct_jun/images/figure9.png (9 Aug. 2010).</a:t>
            </a:r>
          </a:p>
          <a:p>
            <a:pPr marL="514350" indent="-514350">
              <a:buFont typeface="+mj-lt"/>
              <a:buAutoNum type="alphaLcPeriod"/>
              <a:defRPr sz="2800"/>
            </a:pPr>
            <a:r>
              <a:rPr dirty="0"/>
              <a:t>​</a:t>
            </a:r>
            <a:r>
              <a:rPr sz="2800" dirty="0"/>
              <a:t>What do the top and bottom bars represent in these box plots according to the key?</a:t>
            </a:r>
          </a:p>
          <a:p>
            <a:pPr marL="514350" indent="-514350">
              <a:buFont typeface="+mj-lt"/>
              <a:buAutoNum type="alphaLcPeriod" startAt="2"/>
              <a:defRPr sz="2800"/>
            </a:pPr>
            <a:r>
              <a:rPr dirty="0"/>
              <a:t>​</a:t>
            </a:r>
            <a:r>
              <a:rPr sz="2800" dirty="0"/>
              <a:t>Which </a:t>
            </a:r>
            <a:r>
              <a:rPr sz="2800" dirty="0" err="1"/>
              <a:t>subbasin</a:t>
            </a:r>
            <a:r>
              <a:rPr sz="2800" dirty="0"/>
              <a:t> had the highest median average spring total phosphorus concentration?</a:t>
            </a:r>
          </a:p>
          <a:p>
            <a:pPr marL="514350" indent="-514350">
              <a:buFont typeface="+mj-lt"/>
              <a:buAutoNum type="alphaLcPeriod" startAt="3"/>
              <a:defRPr sz="2800"/>
            </a:pPr>
            <a:r>
              <a:rPr dirty="0"/>
              <a:t>​</a:t>
            </a:r>
            <a:r>
              <a:rPr sz="2800" dirty="0"/>
              <a:t>Which </a:t>
            </a:r>
            <a:r>
              <a:rPr sz="2800" dirty="0" err="1"/>
              <a:t>subbasin</a:t>
            </a:r>
            <a:r>
              <a:rPr sz="2800" dirty="0"/>
              <a:t> had the lowest mean average spring total phosphorus concentration?</a:t>
            </a:r>
          </a:p>
          <a:p>
            <a:pPr marL="514350" indent="-514350">
              <a:buFont typeface="+mj-lt"/>
              <a:buAutoNum type="alphaLcPeriod" startAt="4"/>
              <a:defRPr sz="2800"/>
            </a:pPr>
            <a:r>
              <a:rPr dirty="0"/>
              <a:t>​</a:t>
            </a:r>
            <a:r>
              <a:rPr sz="2800" dirty="0"/>
              <a:t>Which </a:t>
            </a:r>
            <a:r>
              <a:rPr sz="2800" dirty="0" err="1"/>
              <a:t>subbasin</a:t>
            </a:r>
            <a:r>
              <a:rPr sz="2800" dirty="0"/>
              <a:t> had the largest interquartile range?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3.3.7: Interpreting Box Plots (cont.)</a:t>
            </a:r>
          </a:p>
        </p:txBody>
      </p:sp>
      <p:sp>
        <p:nvSpPr>
          <p:cNvPr id="3" name="Text Placeholder 2"/>
          <p:cNvSpPr>
            <a:spLocks noGrp="1"/>
          </p:cNvSpPr>
          <p:nvPr>
            <p:ph type="body" sz="quarter" idx="10"/>
          </p:nvPr>
        </p:nvSpPr>
        <p:spPr/>
        <p:txBody>
          <a:bodyPr>
            <a:normAutofit fontScale="92500"/>
          </a:bodyPr>
          <a:lstStyle/>
          <a:p>
            <a:r>
              <a:rPr sz="2800" b="1"/>
              <a:t>Solution</a:t>
            </a:r>
          </a:p>
          <a:p>
            <a:pPr marL="514350" indent="-514350">
              <a:buFont typeface="+mj-lt"/>
              <a:buAutoNum type="alphaLcPeriod"/>
              <a:defRPr sz="2800"/>
            </a:pPr>
            <a:r>
              <a:t>​</a:t>
            </a:r>
            <a:r>
              <a:rPr sz="2800"/>
              <a:t>In each box plot, the top bar represents the 90</a:t>
            </a:r>
            <a:r>
              <a:rPr sz="2800" baseline="30000"/>
              <a:t>th</a:t>
            </a:r>
            <a:r>
              <a:rPr sz="2800"/>
              <a:t> percentile of average spring total phosphorus concentration, and the bottom bar represents the 10</a:t>
            </a:r>
            <a:r>
              <a:rPr sz="2800" baseline="30000"/>
              <a:t>th</a:t>
            </a:r>
            <a:r>
              <a:rPr sz="2800"/>
              <a:t> percentile.</a:t>
            </a:r>
          </a:p>
          <a:p>
            <a:pPr marL="514350" indent="-514350">
              <a:buFont typeface="+mj-lt"/>
              <a:buAutoNum type="alphaLcPeriod" startAt="2"/>
              <a:defRPr sz="2800"/>
            </a:pPr>
            <a:r>
              <a:t>​</a:t>
            </a:r>
            <a:r>
              <a:rPr sz="2800"/>
              <a:t>The subbasin with the highest median average spring total phosphorus concentration was the Missouri.</a:t>
            </a:r>
          </a:p>
          <a:p>
            <a:pPr marL="514350" indent="-514350">
              <a:buFont typeface="+mj-lt"/>
              <a:buAutoNum type="alphaLcPeriod" startAt="3"/>
              <a:defRPr sz="2800"/>
            </a:pPr>
            <a:r>
              <a:t>​</a:t>
            </a:r>
            <a:r>
              <a:rPr sz="2800"/>
              <a:t>The subbasin with the lowest mean average spring total phosphorus concentration was the Arkansas/Red.</a:t>
            </a:r>
          </a:p>
          <a:p>
            <a:pPr marL="514350" indent="-514350">
              <a:buFont typeface="+mj-lt"/>
              <a:buAutoNum type="alphaLcPeriod" startAt="4"/>
              <a:defRPr sz="2800"/>
            </a:pPr>
            <a:r>
              <a:t>​</a:t>
            </a:r>
            <a:r>
              <a:rPr sz="2800"/>
              <a:t>The subbasin with the largest interquartile range was the Missouri.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Using the interquartile Range to Identify Outliers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251922"/>
              </a:xfrm>
            </p:spPr>
            <p:txBody>
              <a:bodyPr>
                <a:normAutofit/>
              </a:bodyPr>
              <a:lstStyle/>
              <a:p>
                <a:pPr marL="514350" indent="-514350">
                  <a:buFont typeface="+mj-lt"/>
                  <a:buAutoNum type="arabicPeriod"/>
                  <a:defRPr sz="2800"/>
                </a:pPr>
                <a:r>
                  <a:rPr dirty="0"/>
                  <a:t>​</a:t>
                </a:r>
                <a:r>
                  <a:rPr sz="2800" dirty="0"/>
                  <a:t>Find the interquartile range of the data set: </a:t>
                </a:r>
                <a14:m>
                  <m:oMath xmlns:m="http://schemas.openxmlformats.org/officeDocument/2006/math">
                    <m:r>
                      <m:rPr>
                        <m:sty m:val="p"/>
                      </m:rPr>
                      <a:rPr>
                        <a:latin typeface="Cambria Math" panose="02040503050406030204" pitchFamily="18" charset="0"/>
                      </a:rPr>
                      <m:t>IQR</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oMath>
                </a14:m>
                <a:r>
                  <a:rPr sz="2800" dirty="0"/>
                  <a:t>.</a:t>
                </a:r>
              </a:p>
              <a:p>
                <a:pPr marL="514350" indent="-514350">
                  <a:buFont typeface="+mj-lt"/>
                  <a:buAutoNum type="arabicPeriod" startAt="2"/>
                  <a:defRPr sz="2800"/>
                </a:pPr>
                <a:r>
                  <a:rPr dirty="0"/>
                  <a:t>​</a:t>
                </a:r>
                <a:r>
                  <a:rPr sz="2800" dirty="0"/>
                  <a:t>Multiply the </a:t>
                </a:r>
                <a14:m>
                  <m:oMath xmlns:m="http://schemas.openxmlformats.org/officeDocument/2006/math">
                    <m:r>
                      <m:rPr>
                        <m:sty m:val="p"/>
                      </m:rPr>
                      <a:rPr>
                        <a:latin typeface="Cambria Math" panose="02040503050406030204" pitchFamily="18" charset="0"/>
                      </a:rPr>
                      <m:t>IQR</m:t>
                    </m:r>
                  </m:oMath>
                </a14:m>
                <a:r>
                  <a:rPr sz="2800" dirty="0"/>
                  <a:t> by </a:t>
                </a:r>
                <a:r>
                  <a:rPr sz="2800" dirty="0">
                    <a:latin typeface="Cambria Math"/>
                  </a:rPr>
                  <a:t>1.5</a:t>
                </a:r>
                <a:r>
                  <a:rPr sz="2800" dirty="0"/>
                  <a:t>.</a:t>
                </a:r>
              </a:p>
              <a:p>
                <a:pPr marL="514350" indent="-514350">
                  <a:buFont typeface="+mj-lt"/>
                  <a:buAutoNum type="arabicPeriod" startAt="3"/>
                  <a:defRPr sz="2800"/>
                </a:pPr>
                <a:r>
                  <a:rPr dirty="0"/>
                  <a:t>​</a:t>
                </a:r>
                <a:r>
                  <a:rPr sz="2800" dirty="0"/>
                  <a:t>Subtract </a:t>
                </a:r>
                <a14:m>
                  <m:oMath xmlns:m="http://schemas.openxmlformats.org/officeDocument/2006/math">
                    <m:r>
                      <m:rPr>
                        <m:sty m:val="p"/>
                      </m:rPr>
                      <a:rPr>
                        <a:latin typeface="Cambria Math" panose="02040503050406030204" pitchFamily="18" charset="0"/>
                      </a:rPr>
                      <m:t>IQR</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e>
                    </m:d>
                  </m:oMath>
                </a14:m>
                <a:r>
                  <a:rPr sz="2800" dirty="0"/>
                  <a:t> from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oMath>
                </a14:m>
                <a:r>
                  <a:rPr sz="2800" dirty="0"/>
                  <a:t> to find the lower threshold. Any data value less than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r>
                      <a:rPr>
                        <a:latin typeface="Cambria Math" panose="02040503050406030204" pitchFamily="18" charset="0"/>
                      </a:rPr>
                      <m:t>−</m:t>
                    </m:r>
                    <m:r>
                      <m:rPr>
                        <m:sty m:val="p"/>
                      </m:rPr>
                      <a:rPr>
                        <a:latin typeface="Cambria Math" panose="02040503050406030204" pitchFamily="18" charset="0"/>
                      </a:rPr>
                      <m:t>IQR</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e>
                    </m:d>
                  </m:oMath>
                </a14:m>
                <a:r>
                  <a:rPr sz="2800" dirty="0"/>
                  <a:t> is an outlier.</a:t>
                </a:r>
              </a:p>
              <a:p>
                <a:pPr marL="514350" indent="-514350">
                  <a:buFont typeface="+mj-lt"/>
                  <a:buAutoNum type="arabicPeriod" startAt="4"/>
                  <a:defRPr sz="2800"/>
                </a:pPr>
                <a:r>
                  <a:rPr dirty="0"/>
                  <a:t>​</a:t>
                </a:r>
                <a:r>
                  <a:rPr sz="2800" dirty="0"/>
                  <a:t>Add </a:t>
                </a:r>
                <a14:m>
                  <m:oMath xmlns:m="http://schemas.openxmlformats.org/officeDocument/2006/math">
                    <m:r>
                      <m:rPr>
                        <m:sty m:val="p"/>
                      </m:rPr>
                      <a:rPr>
                        <a:latin typeface="Cambria Math" panose="02040503050406030204" pitchFamily="18" charset="0"/>
                      </a:rPr>
                      <m:t>IQR</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e>
                    </m:d>
                  </m:oMath>
                </a14:m>
                <a:r>
                  <a:rPr sz="2800" dirty="0"/>
                  <a:t>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oMath>
                </a14:m>
                <a:r>
                  <a:rPr sz="2800" dirty="0"/>
                  <a:t> to find the upper threshold. Any data value greater than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m:t>
                    </m:r>
                    <m:r>
                      <m:rPr>
                        <m:sty m:val="p"/>
                      </m:rPr>
                      <a:rPr>
                        <a:latin typeface="Cambria Math" panose="02040503050406030204" pitchFamily="18" charset="0"/>
                      </a:rPr>
                      <m:t>IQR</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e>
                    </m:d>
                  </m:oMath>
                </a14:m>
                <a:r>
                  <a:rPr sz="2800" dirty="0"/>
                  <a:t> is an outlier.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251922"/>
              </a:xfrm>
              <a:blipFill>
                <a:blip r:embed="rId2" cstate="print"/>
                <a:stretch>
                  <a:fillRect l="-1402" t="-1140" b="-2279"/>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3.3.1: Finding Data Values Given the Percentiles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08693559"/>
              </p:ext>
            </p:extLst>
          </p:nvPr>
        </p:nvGraphicFramePr>
        <p:xfrm>
          <a:off x="457200" y="1029287"/>
          <a:ext cx="8229600" cy="48209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2"/>
                    </a:ext>
                  </a:extLst>
                </a:gridCol>
              </a:tblGrid>
              <a:tr h="370840">
                <a:tc gridSpan="2">
                  <a:txBody>
                    <a:bodyPr/>
                    <a:lstStyle/>
                    <a:p>
                      <a:pPr algn="ctr">
                        <a:defRPr sz="1800" b="1"/>
                      </a:pPr>
                      <a:r>
                        <a:rPr dirty="0"/>
                        <a:t>Highway Gas Mileage for Various Vehicles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r">
                        <a:defRPr sz="1600" b="1"/>
                      </a:pPr>
                      <a:r>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defRPr sz="1600" b="1"/>
                      </a:pPr>
                      <a:r>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defRPr sz="1600" b="1"/>
                      </a:pPr>
                      <a:r>
                        <a:rPr dirty="0"/>
                        <a:t>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defRPr sz="1600"/>
                      </a:pPr>
                      <a:r>
                        <a:rPr dirty="0"/>
                        <a:t>1 1 1 4 4 5 6 6 6 6 7 8 9 9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3"/>
                  </a:ext>
                </a:extLst>
              </a:tr>
              <a:tr h="370840">
                <a:tc>
                  <a:txBody>
                    <a:bodyPr/>
                    <a:lstStyle/>
                    <a:p>
                      <a:pPr algn="r">
                        <a:defRPr sz="1600" b="1"/>
                      </a:pPr>
                      <a:r>
                        <a:t>24</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0 1 2 3 4 4 4 5 5 5 5 6 7 8 8 8 9 9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4"/>
                  </a:ext>
                </a:extLst>
              </a:tr>
              <a:tr h="370840">
                <a:tc>
                  <a:txBody>
                    <a:bodyPr/>
                    <a:lstStyle/>
                    <a:p>
                      <a:pPr algn="r">
                        <a:defRPr sz="1600" b="1"/>
                      </a:pPr>
                      <a:r>
                        <a:t>25</a:t>
                      </a:r>
                    </a:p>
                  </a:txBody>
                  <a:tcPr>
                    <a:lnR w="12700" cap="flat" cmpd="sng" algn="ctr">
                      <a:solidFill>
                        <a:schemeClr val="tx1"/>
                      </a:solidFill>
                      <a:prstDash val="solid"/>
                      <a:round/>
                      <a:headEnd type="none" w="med" len="med"/>
                      <a:tailEnd type="none" w="med" len="med"/>
                    </a:lnR>
                  </a:tcPr>
                </a:tc>
                <a:tc>
                  <a:txBody>
                    <a:bodyPr/>
                    <a:lstStyle/>
                    <a:p>
                      <a:pPr algn="l">
                        <a:defRPr sz="1600"/>
                      </a:pPr>
                      <a:r>
                        <a:t>0 0 1 1 1 2 3 3 3 3 4 4 5 6 6 7 8 9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5"/>
                  </a:ext>
                </a:extLst>
              </a:tr>
              <a:tr h="370840">
                <a:tc>
                  <a:txBody>
                    <a:bodyPr/>
                    <a:lstStyle/>
                    <a:p>
                      <a:pPr algn="r">
                        <a:defRPr sz="1600" b="1"/>
                      </a:pPr>
                      <a:r>
                        <a:t>26</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0 0 0 1 2 5 5 6 7 9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6"/>
                  </a:ext>
                </a:extLst>
              </a:tr>
              <a:tr h="370840">
                <a:tc>
                  <a:txBody>
                    <a:bodyPr/>
                    <a:lstStyle/>
                    <a:p>
                      <a:pPr algn="r">
                        <a:defRPr sz="1600" b="1"/>
                      </a:pPr>
                      <a:r>
                        <a:rPr dirty="0"/>
                        <a:t>27</a:t>
                      </a:r>
                    </a:p>
                  </a:txBody>
                  <a:tcPr>
                    <a:lnR w="12700" cap="flat" cmpd="sng" algn="ctr">
                      <a:solidFill>
                        <a:schemeClr val="tx1"/>
                      </a:solidFill>
                      <a:prstDash val="solid"/>
                      <a:round/>
                      <a:headEnd type="none" w="med" len="med"/>
                      <a:tailEnd type="none" w="med" len="med"/>
                    </a:lnR>
                  </a:tcPr>
                </a:tc>
                <a:tc>
                  <a:txBody>
                    <a:bodyPr/>
                    <a:lstStyle/>
                    <a:p>
                      <a:pPr algn="l">
                        <a:defRPr sz="1600"/>
                      </a:pPr>
                      <a:r>
                        <a:t>1 4 7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7"/>
                  </a:ext>
                </a:extLst>
              </a:tr>
              <a:tr h="370840">
                <a:tc>
                  <a:txBody>
                    <a:bodyPr/>
                    <a:lstStyle/>
                    <a:p>
                      <a:pPr algn="r">
                        <a:defRPr sz="1600" b="1"/>
                      </a:pPr>
                      <a:r>
                        <a:t>28</a:t>
                      </a:r>
                    </a:p>
                  </a:txBody>
                  <a:tcPr>
                    <a:lnR w="12700" cap="flat" cmpd="sng" algn="ctr">
                      <a:solidFill>
                        <a:schemeClr val="tx1"/>
                      </a:solidFill>
                      <a:prstDash val="solid"/>
                      <a:round/>
                      <a:headEnd type="none" w="med" len="med"/>
                      <a:tailEnd type="none" w="med" len="med"/>
                    </a:lnR>
                  </a:tcPr>
                </a:tc>
                <a:tc>
                  <a:txBody>
                    <a:bodyPr/>
                    <a:lstStyle/>
                    <a:p>
                      <a:pPr algn="l">
                        <a:defRPr sz="1600"/>
                      </a:pPr>
                      <a:r>
                        <a:t>3 5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8"/>
                  </a:ext>
                </a:extLst>
              </a:tr>
              <a:tr h="370840">
                <a:tc>
                  <a:txBody>
                    <a:bodyPr/>
                    <a:lstStyle/>
                    <a:p>
                      <a:pPr algn="r">
                        <a:defRPr sz="1600" b="1"/>
                      </a:pPr>
                      <a:r>
                        <a:t>29</a:t>
                      </a:r>
                    </a:p>
                  </a:txBody>
                  <a:tcPr>
                    <a:lnR w="12700" cap="flat" cmpd="sng" algn="ctr">
                      <a:solidFill>
                        <a:schemeClr val="tx1"/>
                      </a:solidFill>
                      <a:prstDash val="solid"/>
                      <a:round/>
                      <a:headEnd type="none" w="med" len="med"/>
                      <a:tailEnd type="none" w="med" len="med"/>
                    </a:lnR>
                  </a:tcPr>
                </a:tc>
                <a:tc>
                  <a:txBody>
                    <a:bodyPr/>
                    <a:lstStyle/>
                    <a:p>
                      <a:pPr algn="l">
                        <a:defRPr sz="1600"/>
                      </a:pPr>
                      <a:r>
                        <a:t>2 4 9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9"/>
                  </a:ext>
                </a:extLst>
              </a:tr>
              <a:tr h="370840">
                <a:tc>
                  <a:txBody>
                    <a:bodyPr/>
                    <a:lstStyle/>
                    <a:p>
                      <a:pPr algn="r">
                        <a:defRPr sz="1600" b="1"/>
                      </a:pPr>
                      <a:r>
                        <a:t>30</a:t>
                      </a:r>
                    </a:p>
                  </a:txBody>
                  <a:tcPr>
                    <a:lnR w="12700" cap="flat" cmpd="sng" algn="ctr">
                      <a:solidFill>
                        <a:schemeClr val="tx1"/>
                      </a:solidFill>
                      <a:prstDash val="solid"/>
                      <a:round/>
                      <a:headEnd type="none" w="med" len="med"/>
                      <a:tailEnd type="none" w="med" len="med"/>
                    </a:lnR>
                  </a:tcPr>
                </a:tc>
                <a:tc>
                  <a:txBody>
                    <a:bodyPr/>
                    <a:lstStyle/>
                    <a:p>
                      <a:pPr algn="l">
                        <a:defRPr sz="1600"/>
                      </a:pPr>
                      <a:r>
                        <a:t>0 7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20"/>
                  </a:ext>
                </a:extLst>
              </a:tr>
              <a:tr h="370840">
                <a:tc>
                  <a:txBody>
                    <a:bodyPr/>
                    <a:lstStyle/>
                    <a:p>
                      <a:pPr algn="r">
                        <a:defRPr sz="1600" b="1"/>
                      </a:pPr>
                      <a:r>
                        <a:t>31</a:t>
                      </a:r>
                    </a:p>
                  </a:txBody>
                  <a:tcPr>
                    <a:lnR w="12700" cap="flat" cmpd="sng" algn="ctr">
                      <a:solidFill>
                        <a:schemeClr val="tx1"/>
                      </a:solidFill>
                      <a:prstDash val="solid"/>
                      <a:round/>
                      <a:headEnd type="none" w="med" len="med"/>
                      <a:tailEnd type="none" w="med" len="med"/>
                    </a:lnR>
                  </a:tcPr>
                </a:tc>
                <a:tc>
                  <a:txBody>
                    <a:bodyPr/>
                    <a:lstStyle/>
                    <a:p>
                      <a:pPr algn="l">
                        <a:defRPr sz="1600"/>
                      </a:pPr>
                      <a:r>
                        <a:t>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21"/>
                  </a:ext>
                </a:extLst>
              </a:tr>
              <a:tr h="370840">
                <a:tc>
                  <a:txBody>
                    <a:bodyPr/>
                    <a:lstStyle/>
                    <a:p>
                      <a:pPr algn="r">
                        <a:defRPr sz="1600" b="1"/>
                      </a:pPr>
                      <a:r>
                        <a:t>32</a:t>
                      </a:r>
                    </a:p>
                  </a:txBody>
                  <a:tcPr>
                    <a:lnR w="12700" cap="flat" cmpd="sng" algn="ctr">
                      <a:solidFill>
                        <a:schemeClr val="tx1"/>
                      </a:solidFill>
                      <a:prstDash val="solid"/>
                      <a:round/>
                      <a:headEnd type="none" w="med" len="med"/>
                      <a:tailEnd type="none" w="med" len="med"/>
                    </a:lnR>
                  </a:tcPr>
                </a:tc>
                <a:tc>
                  <a:txBody>
                    <a:bodyPr/>
                    <a:lstStyle/>
                    <a:p>
                      <a:pPr algn="l">
                        <a:defRPr sz="1600"/>
                      </a:pPr>
                      <a:r>
                        <a:t>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22"/>
                  </a:ext>
                </a:extLst>
              </a:tr>
              <a:tr h="370840">
                <a:tc>
                  <a:txBody>
                    <a:bodyPr/>
                    <a:lstStyle/>
                    <a:p>
                      <a:pPr algn="r">
                        <a:defRPr sz="1600" b="1"/>
                      </a:pPr>
                      <a:r>
                        <a:t>33</a:t>
                      </a:r>
                    </a:p>
                  </a:txBody>
                  <a:tcPr>
                    <a:lnR w="12700" cap="flat" cmpd="sng" algn="ctr">
                      <a:solidFill>
                        <a:schemeClr val="tx1"/>
                      </a:solidFill>
                      <a:prstDash val="solid"/>
                      <a:round/>
                      <a:headEnd type="none" w="med" len="med"/>
                      <a:tailEnd type="none" w="med" len="med"/>
                    </a:lnR>
                  </a:tcPr>
                </a:tc>
                <a:tc>
                  <a:txBody>
                    <a:bodyPr/>
                    <a:lstStyle/>
                    <a:p>
                      <a:pPr algn="l"/>
                      <a:endParaRP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862708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3.3.8: Identifying Outliers Using the IQR</a:t>
            </a:r>
          </a:p>
        </p:txBody>
      </p:sp>
      <p:sp>
        <p:nvSpPr>
          <p:cNvPr id="3" name="Text Placeholder 2"/>
          <p:cNvSpPr>
            <a:spLocks noGrp="1"/>
          </p:cNvSpPr>
          <p:nvPr>
            <p:ph type="body" sz="quarter" idx="10"/>
          </p:nvPr>
        </p:nvSpPr>
        <p:spPr/>
        <p:txBody>
          <a:bodyPr>
            <a:normAutofit/>
          </a:bodyPr>
          <a:lstStyle/>
          <a:p>
            <a:r>
              <a:rPr sz="2800" dirty="0"/>
              <a:t>The following data represents commuting distances (in miles) for a sample of </a:t>
            </a:r>
            <a:r>
              <a:rPr sz="2800" dirty="0">
                <a:latin typeface="Cambria Math"/>
              </a:rPr>
              <a:t>30</a:t>
            </a:r>
            <a:r>
              <a:rPr sz="2800" dirty="0"/>
              <a:t> summer interns.</a:t>
            </a:r>
          </a:p>
          <a:p>
            <a:pPr algn="ctr"/>
            <a:endParaRPr lang="en-US" dirty="0"/>
          </a:p>
          <a:p>
            <a:pPr algn="ctr"/>
            <a:endParaRPr lang="en-US" dirty="0"/>
          </a:p>
          <a:p>
            <a:pPr algn="ctr"/>
            <a:endParaRPr lang="en-US" dirty="0"/>
          </a:p>
          <a:p>
            <a:pPr algn="ctr"/>
            <a:endParaRPr lang="en-US" dirty="0"/>
          </a:p>
          <a:p>
            <a:pPr algn="ctr"/>
            <a:r>
              <a:rPr dirty="0"/>
              <a:t>​</a:t>
            </a:r>
          </a:p>
          <a:p>
            <a:pPr marL="514350" indent="-514350" algn="l">
              <a:buFont typeface="+mj-lt"/>
              <a:buAutoNum type="alphaLcPeriod"/>
              <a:defRPr sz="2800"/>
            </a:pPr>
            <a:r>
              <a:rPr dirty="0"/>
              <a:t>​</a:t>
            </a:r>
            <a:r>
              <a:rPr sz="2800" dirty="0"/>
              <a:t>Find the interquartile range.</a:t>
            </a:r>
          </a:p>
          <a:p>
            <a:pPr marL="514350" indent="-514350">
              <a:buFont typeface="+mj-lt"/>
              <a:buAutoNum type="alphaLcPeriod" startAt="2"/>
              <a:defRPr sz="2800"/>
            </a:pPr>
            <a:r>
              <a:rPr dirty="0"/>
              <a:t>​</a:t>
            </a:r>
            <a:r>
              <a:rPr sz="2800" dirty="0"/>
              <a:t>Use the IQR to identify any outliers in the data set.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348155848"/>
                  </p:ext>
                </p:extLst>
              </p:nvPr>
            </p:nvGraphicFramePr>
            <p:xfrm>
              <a:off x="2438400" y="2286000"/>
              <a:ext cx="4267200" cy="2057400"/>
            </p:xfrm>
            <a:graphic>
              <a:graphicData uri="http://schemas.openxmlformats.org/drawingml/2006/table">
                <a:tbl>
                  <a:tblPr firstRow="1" bandRow="1">
                    <a:tableStyleId>{2D5ABB26-0587-4C30-8999-92F81FD0307C}</a:tableStyleId>
                  </a:tblPr>
                  <a:tblGrid>
                    <a:gridCol w="7112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711200">
                      <a:extLst>
                        <a:ext uri="{9D8B030D-6E8A-4147-A177-3AD203B41FA5}">
                          <a16:colId xmlns:a16="http://schemas.microsoft.com/office/drawing/2014/main" val="20004"/>
                        </a:ext>
                      </a:extLst>
                    </a:gridCol>
                    <a:gridCol w="711200">
                      <a:extLst>
                        <a:ext uri="{9D8B030D-6E8A-4147-A177-3AD203B41FA5}">
                          <a16:colId xmlns:a16="http://schemas.microsoft.com/office/drawing/2014/main" val="20005"/>
                        </a:ext>
                      </a:extLst>
                    </a:gridCol>
                  </a:tblGrid>
                  <a:tr h="411480">
                    <a:tc>
                      <a:txBody>
                        <a:bodyPr/>
                        <a:lstStyle/>
                        <a:p>
                          <a:pPr algn="l">
                            <a:defRPr sz="1600"/>
                          </a:pPr>
                          <a:r>
                            <a:t>​</a:t>
                          </a:r>
                          <a14:m>
                            <m:oMath xmlns:m="http://schemas.openxmlformats.org/officeDocument/2006/math">
                              <m:r>
                                <a:rPr sz="1600">
                                  <a:latin typeface="Cambria Math"/>
                                </a:rPr>
                                <m:t>0.8</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1.3</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1.9</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2.1</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2.4</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2.4</m:t>
                              </m:r>
                            </m:oMath>
                          </a14:m>
                          <a:endParaRPr/>
                        </a:p>
                      </a:txBody>
                      <a:tcPr marL="36576" marR="36576" marT="36576" marB="36576" anchor="ctr"/>
                    </a:tc>
                    <a:extLst>
                      <a:ext uri="{0D108BD9-81ED-4DB2-BD59-A6C34878D82A}">
                        <a16:rowId xmlns:a16="http://schemas.microsoft.com/office/drawing/2014/main" val="10000"/>
                      </a:ext>
                    </a:extLst>
                  </a:tr>
                  <a:tr h="411480">
                    <a:tc>
                      <a:txBody>
                        <a:bodyPr/>
                        <a:lstStyle/>
                        <a:p>
                          <a:pPr algn="l">
                            <a:defRPr sz="1600"/>
                          </a:pPr>
                          <a:r>
                            <a:t>​</a:t>
                          </a:r>
                          <a14:m>
                            <m:oMath xmlns:m="http://schemas.openxmlformats.org/officeDocument/2006/math">
                              <m:r>
                                <a:rPr sz="1600">
                                  <a:latin typeface="Cambria Math"/>
                                </a:rPr>
                                <m:t>3.8</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3.9</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5.0</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7.1</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11.2</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11.4</m:t>
                              </m:r>
                            </m:oMath>
                          </a14:m>
                          <a:endParaRPr/>
                        </a:p>
                      </a:txBody>
                      <a:tcPr marL="36576" marR="36576" marT="36576" marB="36576" anchor="ctr"/>
                    </a:tc>
                    <a:extLst>
                      <a:ext uri="{0D108BD9-81ED-4DB2-BD59-A6C34878D82A}">
                        <a16:rowId xmlns:a16="http://schemas.microsoft.com/office/drawing/2014/main" val="10001"/>
                      </a:ext>
                    </a:extLst>
                  </a:tr>
                  <a:tr h="411480">
                    <a:tc>
                      <a:txBody>
                        <a:bodyPr/>
                        <a:lstStyle/>
                        <a:p>
                          <a:pPr algn="l">
                            <a:defRPr sz="1600"/>
                          </a:pPr>
                          <a:r>
                            <a:t>​</a:t>
                          </a:r>
                          <a14:m>
                            <m:oMath xmlns:m="http://schemas.openxmlformats.org/officeDocument/2006/math">
                              <m:r>
                                <a:rPr sz="1600">
                                  <a:latin typeface="Cambria Math"/>
                                </a:rPr>
                                <m:t>11.7</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12.3</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12.7</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12.9</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13.0</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13.6</m:t>
                              </m:r>
                            </m:oMath>
                          </a14:m>
                          <a:endParaRPr/>
                        </a:p>
                      </a:txBody>
                      <a:tcPr marL="36576" marR="36576" marT="36576" marB="36576" anchor="ctr"/>
                    </a:tc>
                    <a:extLst>
                      <a:ext uri="{0D108BD9-81ED-4DB2-BD59-A6C34878D82A}">
                        <a16:rowId xmlns:a16="http://schemas.microsoft.com/office/drawing/2014/main" val="10002"/>
                      </a:ext>
                    </a:extLst>
                  </a:tr>
                  <a:tr h="411480">
                    <a:tc>
                      <a:txBody>
                        <a:bodyPr/>
                        <a:lstStyle/>
                        <a:p>
                          <a:pPr algn="l">
                            <a:defRPr sz="1600"/>
                          </a:pPr>
                          <a:r>
                            <a:t>​</a:t>
                          </a:r>
                          <a14:m>
                            <m:oMath xmlns:m="http://schemas.openxmlformats.org/officeDocument/2006/math">
                              <m:r>
                                <a:rPr sz="1600">
                                  <a:latin typeface="Cambria Math"/>
                                </a:rPr>
                                <m:t>14.2</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15.1</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19.3</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20.3</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22.1</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22.5</m:t>
                              </m:r>
                            </m:oMath>
                          </a14:m>
                          <a:endParaRPr/>
                        </a:p>
                      </a:txBody>
                      <a:tcPr marL="36576" marR="36576" marT="36576" marB="36576" anchor="ctr"/>
                    </a:tc>
                    <a:extLst>
                      <a:ext uri="{0D108BD9-81ED-4DB2-BD59-A6C34878D82A}">
                        <a16:rowId xmlns:a16="http://schemas.microsoft.com/office/drawing/2014/main" val="10003"/>
                      </a:ext>
                    </a:extLst>
                  </a:tr>
                  <a:tr h="411480">
                    <a:tc>
                      <a:txBody>
                        <a:bodyPr/>
                        <a:lstStyle/>
                        <a:p>
                          <a:pPr algn="l">
                            <a:defRPr sz="1600"/>
                          </a:pPr>
                          <a:r>
                            <a:t>​</a:t>
                          </a:r>
                          <a14:m>
                            <m:oMath xmlns:m="http://schemas.openxmlformats.org/officeDocument/2006/math">
                              <m:r>
                                <a:rPr sz="1600">
                                  <a:latin typeface="Cambria Math"/>
                                </a:rPr>
                                <m:t>24.8</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28.5</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29.4</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33.7</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39.8</m:t>
                              </m:r>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49.6</m:t>
                              </m:r>
                            </m:oMath>
                          </a14:m>
                          <a:endParaRPr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val="3348155848"/>
                  </p:ext>
                </p:extLst>
              </p:nvPr>
            </p:nvGraphicFramePr>
            <p:xfrm>
              <a:off x="2438400" y="2286000"/>
              <a:ext cx="4267200" cy="2057400"/>
            </p:xfrm>
            <a:graphic>
              <a:graphicData uri="http://schemas.openxmlformats.org/drawingml/2006/table">
                <a:tbl>
                  <a:tblPr firstRow="1" bandRow="1">
                    <a:tableStyleId>{2D5ABB26-0587-4C30-8999-92F81FD0307C}</a:tableStyleId>
                  </a:tblPr>
                  <a:tblGrid>
                    <a:gridCol w="711200">
                      <a:extLst>
                        <a:ext uri="{9D8B030D-6E8A-4147-A177-3AD203B41FA5}">
                          <a16:colId xmlns:a16="http://schemas.microsoft.com/office/drawing/2014/main" xmlns="" val="20000"/>
                        </a:ext>
                      </a:extLst>
                    </a:gridCol>
                    <a:gridCol w="711200">
                      <a:extLst>
                        <a:ext uri="{9D8B030D-6E8A-4147-A177-3AD203B41FA5}">
                          <a16:colId xmlns:a16="http://schemas.microsoft.com/office/drawing/2014/main" xmlns="" val="20001"/>
                        </a:ext>
                      </a:extLst>
                    </a:gridCol>
                    <a:gridCol w="711200">
                      <a:extLst>
                        <a:ext uri="{9D8B030D-6E8A-4147-A177-3AD203B41FA5}">
                          <a16:colId xmlns:a16="http://schemas.microsoft.com/office/drawing/2014/main" xmlns="" val="20002"/>
                        </a:ext>
                      </a:extLst>
                    </a:gridCol>
                    <a:gridCol w="711200">
                      <a:extLst>
                        <a:ext uri="{9D8B030D-6E8A-4147-A177-3AD203B41FA5}">
                          <a16:colId xmlns:a16="http://schemas.microsoft.com/office/drawing/2014/main" xmlns="" val="20003"/>
                        </a:ext>
                      </a:extLst>
                    </a:gridCol>
                    <a:gridCol w="711200">
                      <a:extLst>
                        <a:ext uri="{9D8B030D-6E8A-4147-A177-3AD203B41FA5}">
                          <a16:colId xmlns:a16="http://schemas.microsoft.com/office/drawing/2014/main" xmlns="" val="20004"/>
                        </a:ext>
                      </a:extLst>
                    </a:gridCol>
                    <a:gridCol w="711200">
                      <a:extLst>
                        <a:ext uri="{9D8B030D-6E8A-4147-A177-3AD203B41FA5}">
                          <a16:colId xmlns:a16="http://schemas.microsoft.com/office/drawing/2014/main" xmlns="" val="20005"/>
                        </a:ext>
                      </a:extLst>
                    </a:gridCol>
                  </a:tblGrid>
                  <a:tr h="411480">
                    <a:tc>
                      <a:txBody>
                        <a:bodyPr/>
                        <a:lstStyle/>
                        <a:p>
                          <a:endParaRPr lang="en-US"/>
                        </a:p>
                      </a:txBody>
                      <a:tcPr marL="36576" marR="36576" marT="36576" marB="36576" anchor="ctr">
                        <a:blipFill>
                          <a:blip r:embed="rId2"/>
                          <a:stretch>
                            <a:fillRect r="-498291" b="-405882"/>
                          </a:stretch>
                        </a:blipFill>
                      </a:tcPr>
                    </a:tc>
                    <a:tc>
                      <a:txBody>
                        <a:bodyPr/>
                        <a:lstStyle/>
                        <a:p>
                          <a:endParaRPr lang="en-US"/>
                        </a:p>
                      </a:txBody>
                      <a:tcPr marL="36576" marR="36576" marT="36576" marB="36576" anchor="ctr">
                        <a:blipFill>
                          <a:blip r:embed="rId2"/>
                          <a:stretch>
                            <a:fillRect l="-100862" r="-402586" b="-405882"/>
                          </a:stretch>
                        </a:blipFill>
                      </a:tcPr>
                    </a:tc>
                    <a:tc>
                      <a:txBody>
                        <a:bodyPr/>
                        <a:lstStyle/>
                        <a:p>
                          <a:endParaRPr lang="en-US"/>
                        </a:p>
                      </a:txBody>
                      <a:tcPr marL="36576" marR="36576" marT="36576" marB="36576" anchor="ctr">
                        <a:blipFill>
                          <a:blip r:embed="rId2"/>
                          <a:stretch>
                            <a:fillRect l="-199145" r="-299145" b="-405882"/>
                          </a:stretch>
                        </a:blipFill>
                      </a:tcPr>
                    </a:tc>
                    <a:tc>
                      <a:txBody>
                        <a:bodyPr/>
                        <a:lstStyle/>
                        <a:p>
                          <a:endParaRPr lang="en-US"/>
                        </a:p>
                      </a:txBody>
                      <a:tcPr marL="36576" marR="36576" marT="36576" marB="36576" anchor="ctr">
                        <a:blipFill>
                          <a:blip r:embed="rId2"/>
                          <a:stretch>
                            <a:fillRect l="-299145" r="-199145" b="-405882"/>
                          </a:stretch>
                        </a:blipFill>
                      </a:tcPr>
                    </a:tc>
                    <a:tc>
                      <a:txBody>
                        <a:bodyPr/>
                        <a:lstStyle/>
                        <a:p>
                          <a:endParaRPr lang="en-US"/>
                        </a:p>
                      </a:txBody>
                      <a:tcPr marL="36576" marR="36576" marT="36576" marB="36576" anchor="ctr">
                        <a:blipFill>
                          <a:blip r:embed="rId2"/>
                          <a:stretch>
                            <a:fillRect l="-402586" r="-100862" b="-405882"/>
                          </a:stretch>
                        </a:blipFill>
                      </a:tcPr>
                    </a:tc>
                    <a:tc>
                      <a:txBody>
                        <a:bodyPr/>
                        <a:lstStyle/>
                        <a:p>
                          <a:endParaRPr lang="en-US"/>
                        </a:p>
                      </a:txBody>
                      <a:tcPr marL="36576" marR="36576" marT="36576" marB="36576" anchor="ctr">
                        <a:blipFill>
                          <a:blip r:embed="rId2"/>
                          <a:stretch>
                            <a:fillRect l="-498291" b="-405882"/>
                          </a:stretch>
                        </a:blipFill>
                      </a:tcPr>
                    </a:tc>
                    <a:extLst>
                      <a:ext uri="{0D108BD9-81ED-4DB2-BD59-A6C34878D82A}">
                        <a16:rowId xmlns:a16="http://schemas.microsoft.com/office/drawing/2014/main" xmlns="" val="10000"/>
                      </a:ext>
                    </a:extLst>
                  </a:tr>
                  <a:tr h="411480">
                    <a:tc>
                      <a:txBody>
                        <a:bodyPr/>
                        <a:lstStyle/>
                        <a:p>
                          <a:endParaRPr lang="en-US"/>
                        </a:p>
                      </a:txBody>
                      <a:tcPr marL="36576" marR="36576" marT="36576" marB="36576" anchor="ctr">
                        <a:blipFill>
                          <a:blip r:embed="rId2"/>
                          <a:stretch>
                            <a:fillRect t="-101493" r="-498291" b="-311940"/>
                          </a:stretch>
                        </a:blipFill>
                      </a:tcPr>
                    </a:tc>
                    <a:tc>
                      <a:txBody>
                        <a:bodyPr/>
                        <a:lstStyle/>
                        <a:p>
                          <a:endParaRPr lang="en-US"/>
                        </a:p>
                      </a:txBody>
                      <a:tcPr marL="36576" marR="36576" marT="36576" marB="36576" anchor="ctr">
                        <a:blipFill>
                          <a:blip r:embed="rId2"/>
                          <a:stretch>
                            <a:fillRect l="-100862" t="-101493" r="-402586" b="-311940"/>
                          </a:stretch>
                        </a:blipFill>
                      </a:tcPr>
                    </a:tc>
                    <a:tc>
                      <a:txBody>
                        <a:bodyPr/>
                        <a:lstStyle/>
                        <a:p>
                          <a:endParaRPr lang="en-US"/>
                        </a:p>
                      </a:txBody>
                      <a:tcPr marL="36576" marR="36576" marT="36576" marB="36576" anchor="ctr">
                        <a:blipFill>
                          <a:blip r:embed="rId2"/>
                          <a:stretch>
                            <a:fillRect l="-199145" t="-101493" r="-299145" b="-311940"/>
                          </a:stretch>
                        </a:blipFill>
                      </a:tcPr>
                    </a:tc>
                    <a:tc>
                      <a:txBody>
                        <a:bodyPr/>
                        <a:lstStyle/>
                        <a:p>
                          <a:endParaRPr lang="en-US"/>
                        </a:p>
                      </a:txBody>
                      <a:tcPr marL="36576" marR="36576" marT="36576" marB="36576" anchor="ctr">
                        <a:blipFill>
                          <a:blip r:embed="rId2"/>
                          <a:stretch>
                            <a:fillRect l="-299145" t="-101493" r="-199145" b="-311940"/>
                          </a:stretch>
                        </a:blipFill>
                      </a:tcPr>
                    </a:tc>
                    <a:tc>
                      <a:txBody>
                        <a:bodyPr/>
                        <a:lstStyle/>
                        <a:p>
                          <a:endParaRPr lang="en-US"/>
                        </a:p>
                      </a:txBody>
                      <a:tcPr marL="36576" marR="36576" marT="36576" marB="36576" anchor="ctr">
                        <a:blipFill>
                          <a:blip r:embed="rId2"/>
                          <a:stretch>
                            <a:fillRect l="-402586" t="-101493" r="-100862" b="-311940"/>
                          </a:stretch>
                        </a:blipFill>
                      </a:tcPr>
                    </a:tc>
                    <a:tc>
                      <a:txBody>
                        <a:bodyPr/>
                        <a:lstStyle/>
                        <a:p>
                          <a:endParaRPr lang="en-US"/>
                        </a:p>
                      </a:txBody>
                      <a:tcPr marL="36576" marR="36576" marT="36576" marB="36576" anchor="ctr">
                        <a:blipFill>
                          <a:blip r:embed="rId2"/>
                          <a:stretch>
                            <a:fillRect l="-498291" t="-101493" b="-311940"/>
                          </a:stretch>
                        </a:blipFill>
                      </a:tcPr>
                    </a:tc>
                    <a:extLst>
                      <a:ext uri="{0D108BD9-81ED-4DB2-BD59-A6C34878D82A}">
                        <a16:rowId xmlns:a16="http://schemas.microsoft.com/office/drawing/2014/main" xmlns="" val="10001"/>
                      </a:ext>
                    </a:extLst>
                  </a:tr>
                  <a:tr h="411480">
                    <a:tc>
                      <a:txBody>
                        <a:bodyPr/>
                        <a:lstStyle/>
                        <a:p>
                          <a:endParaRPr lang="en-US"/>
                        </a:p>
                      </a:txBody>
                      <a:tcPr marL="36576" marR="36576" marT="36576" marB="36576" anchor="ctr">
                        <a:blipFill>
                          <a:blip r:embed="rId2"/>
                          <a:stretch>
                            <a:fillRect t="-198529" r="-498291" b="-207353"/>
                          </a:stretch>
                        </a:blipFill>
                      </a:tcPr>
                    </a:tc>
                    <a:tc>
                      <a:txBody>
                        <a:bodyPr/>
                        <a:lstStyle/>
                        <a:p>
                          <a:endParaRPr lang="en-US"/>
                        </a:p>
                      </a:txBody>
                      <a:tcPr marL="36576" marR="36576" marT="36576" marB="36576" anchor="ctr">
                        <a:blipFill>
                          <a:blip r:embed="rId2"/>
                          <a:stretch>
                            <a:fillRect l="-100862" t="-198529" r="-402586" b="-207353"/>
                          </a:stretch>
                        </a:blipFill>
                      </a:tcPr>
                    </a:tc>
                    <a:tc>
                      <a:txBody>
                        <a:bodyPr/>
                        <a:lstStyle/>
                        <a:p>
                          <a:endParaRPr lang="en-US"/>
                        </a:p>
                      </a:txBody>
                      <a:tcPr marL="36576" marR="36576" marT="36576" marB="36576" anchor="ctr">
                        <a:blipFill>
                          <a:blip r:embed="rId2"/>
                          <a:stretch>
                            <a:fillRect l="-199145" t="-198529" r="-299145" b="-207353"/>
                          </a:stretch>
                        </a:blipFill>
                      </a:tcPr>
                    </a:tc>
                    <a:tc>
                      <a:txBody>
                        <a:bodyPr/>
                        <a:lstStyle/>
                        <a:p>
                          <a:endParaRPr lang="en-US"/>
                        </a:p>
                      </a:txBody>
                      <a:tcPr marL="36576" marR="36576" marT="36576" marB="36576" anchor="ctr">
                        <a:blipFill>
                          <a:blip r:embed="rId2"/>
                          <a:stretch>
                            <a:fillRect l="-299145" t="-198529" r="-199145" b="-207353"/>
                          </a:stretch>
                        </a:blipFill>
                      </a:tcPr>
                    </a:tc>
                    <a:tc>
                      <a:txBody>
                        <a:bodyPr/>
                        <a:lstStyle/>
                        <a:p>
                          <a:endParaRPr lang="en-US"/>
                        </a:p>
                      </a:txBody>
                      <a:tcPr marL="36576" marR="36576" marT="36576" marB="36576" anchor="ctr">
                        <a:blipFill>
                          <a:blip r:embed="rId2"/>
                          <a:stretch>
                            <a:fillRect l="-402586" t="-198529" r="-100862" b="-207353"/>
                          </a:stretch>
                        </a:blipFill>
                      </a:tcPr>
                    </a:tc>
                    <a:tc>
                      <a:txBody>
                        <a:bodyPr/>
                        <a:lstStyle/>
                        <a:p>
                          <a:endParaRPr lang="en-US"/>
                        </a:p>
                      </a:txBody>
                      <a:tcPr marL="36576" marR="36576" marT="36576" marB="36576" anchor="ctr">
                        <a:blipFill>
                          <a:blip r:embed="rId2"/>
                          <a:stretch>
                            <a:fillRect l="-498291" t="-198529" b="-207353"/>
                          </a:stretch>
                        </a:blipFill>
                      </a:tcPr>
                    </a:tc>
                    <a:extLst>
                      <a:ext uri="{0D108BD9-81ED-4DB2-BD59-A6C34878D82A}">
                        <a16:rowId xmlns:a16="http://schemas.microsoft.com/office/drawing/2014/main" xmlns="" val="10002"/>
                      </a:ext>
                    </a:extLst>
                  </a:tr>
                  <a:tr h="411480">
                    <a:tc>
                      <a:txBody>
                        <a:bodyPr/>
                        <a:lstStyle/>
                        <a:p>
                          <a:endParaRPr lang="en-US"/>
                        </a:p>
                      </a:txBody>
                      <a:tcPr marL="36576" marR="36576" marT="36576" marB="36576" anchor="ctr">
                        <a:blipFill>
                          <a:blip r:embed="rId2"/>
                          <a:stretch>
                            <a:fillRect t="-302985" r="-498291" b="-110448"/>
                          </a:stretch>
                        </a:blipFill>
                      </a:tcPr>
                    </a:tc>
                    <a:tc>
                      <a:txBody>
                        <a:bodyPr/>
                        <a:lstStyle/>
                        <a:p>
                          <a:endParaRPr lang="en-US"/>
                        </a:p>
                      </a:txBody>
                      <a:tcPr marL="36576" marR="36576" marT="36576" marB="36576" anchor="ctr">
                        <a:blipFill>
                          <a:blip r:embed="rId2"/>
                          <a:stretch>
                            <a:fillRect l="-100862" t="-302985" r="-402586" b="-110448"/>
                          </a:stretch>
                        </a:blipFill>
                      </a:tcPr>
                    </a:tc>
                    <a:tc>
                      <a:txBody>
                        <a:bodyPr/>
                        <a:lstStyle/>
                        <a:p>
                          <a:endParaRPr lang="en-US"/>
                        </a:p>
                      </a:txBody>
                      <a:tcPr marL="36576" marR="36576" marT="36576" marB="36576" anchor="ctr">
                        <a:blipFill>
                          <a:blip r:embed="rId2"/>
                          <a:stretch>
                            <a:fillRect l="-199145" t="-302985" r="-299145" b="-110448"/>
                          </a:stretch>
                        </a:blipFill>
                      </a:tcPr>
                    </a:tc>
                    <a:tc>
                      <a:txBody>
                        <a:bodyPr/>
                        <a:lstStyle/>
                        <a:p>
                          <a:endParaRPr lang="en-US"/>
                        </a:p>
                      </a:txBody>
                      <a:tcPr marL="36576" marR="36576" marT="36576" marB="36576" anchor="ctr">
                        <a:blipFill>
                          <a:blip r:embed="rId2"/>
                          <a:stretch>
                            <a:fillRect l="-299145" t="-302985" r="-199145" b="-110448"/>
                          </a:stretch>
                        </a:blipFill>
                      </a:tcPr>
                    </a:tc>
                    <a:tc>
                      <a:txBody>
                        <a:bodyPr/>
                        <a:lstStyle/>
                        <a:p>
                          <a:endParaRPr lang="en-US"/>
                        </a:p>
                      </a:txBody>
                      <a:tcPr marL="36576" marR="36576" marT="36576" marB="36576" anchor="ctr">
                        <a:blipFill>
                          <a:blip r:embed="rId2"/>
                          <a:stretch>
                            <a:fillRect l="-402586" t="-302985" r="-100862" b="-110448"/>
                          </a:stretch>
                        </a:blipFill>
                      </a:tcPr>
                    </a:tc>
                    <a:tc>
                      <a:txBody>
                        <a:bodyPr/>
                        <a:lstStyle/>
                        <a:p>
                          <a:endParaRPr lang="en-US"/>
                        </a:p>
                      </a:txBody>
                      <a:tcPr marL="36576" marR="36576" marT="36576" marB="36576" anchor="ctr">
                        <a:blipFill>
                          <a:blip r:embed="rId2"/>
                          <a:stretch>
                            <a:fillRect l="-498291" t="-302985" b="-110448"/>
                          </a:stretch>
                        </a:blipFill>
                      </a:tcPr>
                    </a:tc>
                    <a:extLst>
                      <a:ext uri="{0D108BD9-81ED-4DB2-BD59-A6C34878D82A}">
                        <a16:rowId xmlns:a16="http://schemas.microsoft.com/office/drawing/2014/main" xmlns="" val="10003"/>
                      </a:ext>
                    </a:extLst>
                  </a:tr>
                  <a:tr h="411480">
                    <a:tc>
                      <a:txBody>
                        <a:bodyPr/>
                        <a:lstStyle/>
                        <a:p>
                          <a:endParaRPr lang="en-US"/>
                        </a:p>
                      </a:txBody>
                      <a:tcPr marL="36576" marR="36576" marT="36576" marB="36576" anchor="ctr">
                        <a:blipFill>
                          <a:blip r:embed="rId2"/>
                          <a:stretch>
                            <a:fillRect t="-397059" r="-498291" b="-8824"/>
                          </a:stretch>
                        </a:blipFill>
                      </a:tcPr>
                    </a:tc>
                    <a:tc>
                      <a:txBody>
                        <a:bodyPr/>
                        <a:lstStyle/>
                        <a:p>
                          <a:endParaRPr lang="en-US"/>
                        </a:p>
                      </a:txBody>
                      <a:tcPr marL="36576" marR="36576" marT="36576" marB="36576" anchor="ctr">
                        <a:blipFill>
                          <a:blip r:embed="rId2"/>
                          <a:stretch>
                            <a:fillRect l="-100862" t="-397059" r="-402586" b="-8824"/>
                          </a:stretch>
                        </a:blipFill>
                      </a:tcPr>
                    </a:tc>
                    <a:tc>
                      <a:txBody>
                        <a:bodyPr/>
                        <a:lstStyle/>
                        <a:p>
                          <a:endParaRPr lang="en-US"/>
                        </a:p>
                      </a:txBody>
                      <a:tcPr marL="36576" marR="36576" marT="36576" marB="36576" anchor="ctr">
                        <a:blipFill>
                          <a:blip r:embed="rId2"/>
                          <a:stretch>
                            <a:fillRect l="-199145" t="-397059" r="-299145" b="-8824"/>
                          </a:stretch>
                        </a:blipFill>
                      </a:tcPr>
                    </a:tc>
                    <a:tc>
                      <a:txBody>
                        <a:bodyPr/>
                        <a:lstStyle/>
                        <a:p>
                          <a:endParaRPr lang="en-US"/>
                        </a:p>
                      </a:txBody>
                      <a:tcPr marL="36576" marR="36576" marT="36576" marB="36576" anchor="ctr">
                        <a:blipFill>
                          <a:blip r:embed="rId2"/>
                          <a:stretch>
                            <a:fillRect l="-299145" t="-397059" r="-199145" b="-8824"/>
                          </a:stretch>
                        </a:blipFill>
                      </a:tcPr>
                    </a:tc>
                    <a:tc>
                      <a:txBody>
                        <a:bodyPr/>
                        <a:lstStyle/>
                        <a:p>
                          <a:endParaRPr lang="en-US"/>
                        </a:p>
                      </a:txBody>
                      <a:tcPr marL="36576" marR="36576" marT="36576" marB="36576" anchor="ctr">
                        <a:blipFill>
                          <a:blip r:embed="rId2"/>
                          <a:stretch>
                            <a:fillRect l="-402586" t="-397059" r="-100862" b="-8824"/>
                          </a:stretch>
                        </a:blipFill>
                      </a:tcPr>
                    </a:tc>
                    <a:tc>
                      <a:txBody>
                        <a:bodyPr/>
                        <a:lstStyle/>
                        <a:p>
                          <a:endParaRPr lang="en-US"/>
                        </a:p>
                      </a:txBody>
                      <a:tcPr marL="36576" marR="36576" marT="36576" marB="36576" anchor="ctr">
                        <a:blipFill>
                          <a:blip r:embed="rId2"/>
                          <a:stretch>
                            <a:fillRect l="-498291" t="-397059" b="-8824"/>
                          </a:stretch>
                        </a:blipFill>
                      </a:tcPr>
                    </a:tc>
                    <a:extLst>
                      <a:ext uri="{0D108BD9-81ED-4DB2-BD59-A6C34878D82A}">
                        <a16:rowId xmlns:a16="http://schemas.microsoft.com/office/drawing/2014/main" xmlns="" val="10004"/>
                      </a:ext>
                    </a:extLst>
                  </a:tr>
                </a:tbl>
              </a:graphicData>
            </a:graphic>
          </p:graphicFrame>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3.3.8: Identifying Outliers Using the IQR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the data is already listed as an ordered array, we can quickly identify</a:t>
                </a:r>
              </a:p>
              <a:p>
                <a:pPr>
                  <a:defRPr sz="2800"/>
                </a:pPr>
                <a:r>
                  <a:rPr dirty="0"/>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r>
                      <a:rPr>
                        <a:latin typeface="Cambria Math" panose="02040503050406030204" pitchFamily="18" charset="0"/>
                      </a:rPr>
                      <m:t>=3.9</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=22.1</m:t>
                    </m:r>
                  </m:oMath>
                </a14:m>
                <a:r>
                  <a:rPr sz="2800" dirty="0"/>
                  <a:t>. We than have</a:t>
                </a:r>
              </a:p>
              <a:p>
                <a:pPr algn="ctr">
                  <a:defRPr sz="2800"/>
                </a:pPr>
                <a:r>
                  <a:rPr dirty="0"/>
                  <a:t>​</a:t>
                </a:r>
                <a:r>
                  <a:rPr sz="2800" dirty="0"/>
                  <a:t> </a:t>
                </a:r>
                <a14:m>
                  <m:oMath xmlns:m="http://schemas.openxmlformats.org/officeDocument/2006/math">
                    <m:r>
                      <m:rPr>
                        <m:sty m:val="p"/>
                      </m:rPr>
                      <a:rPr>
                        <a:latin typeface="Cambria Math" panose="02040503050406030204" pitchFamily="18" charset="0"/>
                      </a:rPr>
                      <m:t>IQR</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r>
                      <a:rPr>
                        <a:latin typeface="Cambria Math" panose="02040503050406030204" pitchFamily="18" charset="0"/>
                      </a:rPr>
                      <m:t>=22.1−3.9=18.2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3.3.8: Identifying Outliers Using the IQR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lphaLcPeriod" startAt="2"/>
                  <a:defRPr sz="2800"/>
                </a:pPr>
                <a:r>
                  <a:rPr dirty="0"/>
                  <a:t>​</a:t>
                </a:r>
                <a:r>
                  <a:rPr sz="2800" dirty="0"/>
                  <a:t>Since we already have the IQR, we will begin with step 2 in the procedure box for identifying outliers. We then multiply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e>
                    </m:d>
                    <m:d>
                      <m:dPr>
                        <m:ctrlPr>
                          <a:rPr i="1">
                            <a:latin typeface="Cambria Math" panose="02040503050406030204" pitchFamily="18" charset="0"/>
                          </a:rPr>
                        </m:ctrlPr>
                      </m:dPr>
                      <m:e>
                        <m:r>
                          <m:rPr>
                            <m:sty m:val="p"/>
                          </m:rPr>
                          <a:rPr>
                            <a:latin typeface="Cambria Math" panose="02040503050406030204" pitchFamily="18" charset="0"/>
                          </a:rPr>
                          <m:t>IQR</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18</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27</m:t>
                    </m:r>
                    <m:r>
                      <a:rPr>
                        <a:latin typeface="Cambria Math" panose="02040503050406030204" pitchFamily="18" charset="0"/>
                      </a:rPr>
                      <m:t>.</m:t>
                    </m:r>
                    <m:r>
                      <a:rPr>
                        <a:latin typeface="Cambria Math" panose="02040503050406030204" pitchFamily="18" charset="0"/>
                      </a:rPr>
                      <m:t>3</m:t>
                    </m:r>
                  </m:oMath>
                </a14:m>
                <a:r>
                  <a:rPr sz="2800" dirty="0"/>
                  <a:t>. We will use this value to find the lower and upper thresholds as follows.</a:t>
                </a:r>
              </a:p>
              <a:p>
                <a:pPr algn="ctr">
                  <a:defRPr sz="2800"/>
                </a:pPr>
                <a:r>
                  <a:rPr dirty="0"/>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d>
                      <m:dPr>
                        <m:ctrlPr>
                          <a:rPr i="1">
                            <a:latin typeface="Cambria Math" panose="02040503050406030204" pitchFamily="18" charset="0"/>
                          </a:rPr>
                        </m:ctrlPr>
                      </m:dPr>
                      <m:e>
                        <m:r>
                          <m:rPr>
                            <m:sty m:val="p"/>
                          </m:rPr>
                          <a:rPr>
                            <a:latin typeface="Cambria Math" panose="02040503050406030204" pitchFamily="18" charset="0"/>
                          </a:rPr>
                          <m:t>IQR</m:t>
                        </m:r>
                      </m:e>
                    </m:d>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m:t>
                    </m:r>
                    <m:r>
                      <a:rPr>
                        <a:latin typeface="Cambria Math" panose="02040503050406030204" pitchFamily="18" charset="0"/>
                      </a:rPr>
                      <m:t>27</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23</m:t>
                    </m:r>
                    <m:r>
                      <a:rPr>
                        <a:latin typeface="Cambria Math" panose="02040503050406030204" pitchFamily="18" charset="0"/>
                      </a:rPr>
                      <m:t>.</m:t>
                    </m:r>
                    <m:r>
                      <a:rPr>
                        <a:latin typeface="Cambria Math" panose="02040503050406030204" pitchFamily="18" charset="0"/>
                      </a:rPr>
                      <m:t>4</m:t>
                    </m:r>
                  </m:oMath>
                </a14:m>
                <a:endParaRPr dirty="0"/>
              </a:p>
              <a:p>
                <a:pPr>
                  <a:defRPr sz="2800"/>
                </a:pPr>
                <a:r>
                  <a:rPr dirty="0"/>
                  <a:t>​</a:t>
                </a:r>
                <a:r>
                  <a:rPr sz="2800" dirty="0"/>
                  <a:t>Comparing this lower threshold to the data set, we see that there are no outliers less than </a:t>
                </a:r>
                <a14:m>
                  <m:oMath xmlns:m="http://schemas.openxmlformats.org/officeDocument/2006/math">
                    <m:r>
                      <a:rPr>
                        <a:latin typeface="Cambria Math" panose="02040503050406030204" pitchFamily="18" charset="0"/>
                      </a:rPr>
                      <m:t>−</m:t>
                    </m:r>
                    <m:r>
                      <a:rPr>
                        <a:latin typeface="Cambria Math" panose="02040503050406030204" pitchFamily="18" charset="0"/>
                      </a:rPr>
                      <m:t>23</m:t>
                    </m:r>
                    <m:r>
                      <a:rPr>
                        <a:latin typeface="Cambria Math" panose="02040503050406030204" pitchFamily="18" charset="0"/>
                      </a:rPr>
                      <m:t>.</m:t>
                    </m:r>
                    <m:r>
                      <a:rPr>
                        <a:latin typeface="Cambria Math" panose="02040503050406030204" pitchFamily="18" charset="0"/>
                      </a:rPr>
                      <m:t>4</m:t>
                    </m:r>
                  </m:oMath>
                </a14:m>
                <a:r>
                  <a:rPr sz="2800" dirty="0"/>
                  <a:t>. In fact, it would be impossible for a data value to fall in this range since commuting distances cannot be negative.</a:t>
                </a:r>
              </a:p>
              <a:p>
                <a:pPr algn="ctr">
                  <a:defRPr sz="2800"/>
                </a:pPr>
                <a:r>
                  <a:rPr dirty="0"/>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𝑄</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d>
                      <m:dPr>
                        <m:ctrlPr>
                          <a:rPr i="1">
                            <a:latin typeface="Cambria Math" panose="02040503050406030204" pitchFamily="18" charset="0"/>
                          </a:rPr>
                        </m:ctrlPr>
                      </m:dPr>
                      <m:e>
                        <m:r>
                          <m:rPr>
                            <m:sty m:val="p"/>
                          </m:rPr>
                          <a:rPr>
                            <a:latin typeface="Cambria Math" panose="02040503050406030204" pitchFamily="18" charset="0"/>
                          </a:rPr>
                          <m:t>IQR</m:t>
                        </m:r>
                      </m:e>
                    </m:d>
                    <m:r>
                      <a:rPr>
                        <a:latin typeface="Cambria Math" panose="02040503050406030204" pitchFamily="18" charset="0"/>
                      </a:rPr>
                      <m:t>=</m:t>
                    </m:r>
                    <m:r>
                      <a:rPr>
                        <a:latin typeface="Cambria Math" panose="02040503050406030204" pitchFamily="18" charset="0"/>
                      </a:rPr>
                      <m:t>22</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27</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49</m:t>
                    </m:r>
                    <m:r>
                      <a:rPr>
                        <a:latin typeface="Cambria Math" panose="02040503050406030204" pitchFamily="18" charset="0"/>
                      </a:rPr>
                      <m:t>.</m:t>
                    </m:r>
                    <m:r>
                      <a:rPr>
                        <a:latin typeface="Cambria Math" panose="02040503050406030204" pitchFamily="18" charset="0"/>
                      </a:rPr>
                      <m:t>4</m:t>
                    </m:r>
                  </m:oMath>
                </a14:m>
                <a:endParaRPr dirty="0"/>
              </a:p>
              <a:p>
                <a:r>
                  <a:rPr dirty="0"/>
                  <a:t>​</a:t>
                </a:r>
                <a:r>
                  <a:rPr sz="2800" dirty="0"/>
                  <a:t>Comparing this upper threshold to the data set, we see that the commuting distance of </a:t>
                </a:r>
                <a:r>
                  <a:rPr sz="2800" dirty="0">
                    <a:latin typeface="Cambria Math"/>
                  </a:rPr>
                  <a:t>49.6</a:t>
                </a:r>
                <a:r>
                  <a:rPr sz="2800" dirty="0"/>
                  <a:t> is greater than </a:t>
                </a:r>
                <a:r>
                  <a:rPr sz="2800" dirty="0">
                    <a:latin typeface="Cambria Math"/>
                  </a:rPr>
                  <a:t>49.4</a:t>
                </a:r>
                <a:r>
                  <a:rPr sz="2800" dirty="0"/>
                  <a:t> and therefore would be considered an outlier.</a:t>
                </a:r>
              </a:p>
              <a:p>
                <a:r>
                  <a:rPr dirty="0"/>
                  <a:t>​</a:t>
                </a:r>
                <a:r>
                  <a:rPr sz="2800" dirty="0"/>
                  <a:t>Hence we determine that this data set contains one outlier, </a:t>
                </a:r>
                <a:r>
                  <a:rPr sz="2800" dirty="0">
                    <a:latin typeface="Cambria Math"/>
                  </a:rPr>
                  <a:t>49.6</a:t>
                </a:r>
                <a:r>
                  <a:rPr sz="2800" dirty="0"/>
                  <a:t> miles.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85" t="-2454" b="-491"/>
                </a:stretch>
              </a:blipFill>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Standard Score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92500" lnSpcReduction="20000"/>
              </a:bodyPr>
              <a:lstStyle/>
              <a:p>
                <a:r>
                  <a:rPr sz="2800" dirty="0"/>
                  <a:t>The </a:t>
                </a:r>
                <a:r>
                  <a:rPr sz="2800" b="1" dirty="0"/>
                  <a:t>standard score for a population</a:t>
                </a:r>
                <a:r>
                  <a:rPr sz="2800" dirty="0"/>
                  <a:t> value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𝑥</m:t>
                    </m:r>
                  </m:oMath>
                </a14:m>
                <a:r>
                  <a:rPr sz="2800" dirty="0"/>
                  <a:t> is the value of interest from the population,</a:t>
                </a:r>
              </a:p>
              <a:p>
                <a14:m>
                  <m:oMath xmlns:m="http://schemas.openxmlformats.org/officeDocument/2006/math">
                    <m:r>
                      <a:rPr>
                        <a:latin typeface="Cambria Math" panose="02040503050406030204" pitchFamily="18" charset="0"/>
                      </a:rPr>
                      <m:t>𝜇</m:t>
                    </m:r>
                  </m:oMath>
                </a14:m>
                <a:r>
                  <a:rPr sz="2800" dirty="0"/>
                  <a:t> is the population mean, and</a:t>
                </a:r>
              </a:p>
              <a:p>
                <a14:m>
                  <m:oMath xmlns:m="http://schemas.openxmlformats.org/officeDocument/2006/math">
                    <m:r>
                      <a:rPr>
                        <a:latin typeface="Cambria Math" panose="02040503050406030204" pitchFamily="18" charset="0"/>
                      </a:rPr>
                      <m:t>𝜎</m:t>
                    </m:r>
                  </m:oMath>
                </a14:m>
                <a:r>
                  <a:rPr sz="2800" dirty="0"/>
                  <a:t> is the population standard deviation.</a:t>
                </a:r>
              </a:p>
              <a:p>
                <a:r>
                  <a:rPr sz="2800" dirty="0"/>
                  <a:t>The </a:t>
                </a:r>
                <a:r>
                  <a:rPr sz="2800" b="1" dirty="0"/>
                  <a:t>standard score for a sample</a:t>
                </a:r>
                <a:r>
                  <a:rPr sz="2800" dirty="0"/>
                  <a:t> value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num>
                        <m:den>
                          <m:r>
                            <a:rPr>
                              <a:latin typeface="Cambria Math" panose="02040503050406030204" pitchFamily="18" charset="0"/>
                            </a:rPr>
                            <m:t>𝑠</m:t>
                          </m:r>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𝑥</m:t>
                    </m:r>
                  </m:oMath>
                </a14:m>
                <a:r>
                  <a:rPr sz="2800" dirty="0"/>
                  <a:t> is the value of interest from the sample,</a:t>
                </a:r>
              </a:p>
              <a:p>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dirty="0"/>
                  <a:t> is the sample mean, and</a:t>
                </a:r>
              </a:p>
              <a:p>
                <a14:m>
                  <m:oMath xmlns:m="http://schemas.openxmlformats.org/officeDocument/2006/math">
                    <m:r>
                      <a:rPr>
                        <a:latin typeface="Cambria Math" panose="02040503050406030204" pitchFamily="18" charset="0"/>
                      </a:rPr>
                      <m:t>𝑠</m:t>
                    </m:r>
                  </m:oMath>
                </a14:m>
                <a:r>
                  <a:rPr sz="2800" dirty="0"/>
                  <a:t> is the sample standard deviation.</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1181" t="-2405"/>
                </a:stretch>
              </a:blipFill>
            </p:spPr>
            <p:txBody>
              <a:bodyPr/>
              <a:lstStyle/>
              <a:p>
                <a:r>
                  <a:rPr lang="en-US">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pPr>
                  <a:defRPr sz="2800"/>
                </a:pPr>
                <a:r>
                  <a:rPr sz="2800" dirty="0"/>
                  <a:t>When calculating a </a:t>
                </a:r>
                <a14:m>
                  <m:oMath xmlns:m="http://schemas.openxmlformats.org/officeDocument/2006/math">
                    <m:r>
                      <a:rPr>
                        <a:latin typeface="Cambria Math" panose="02040503050406030204" pitchFamily="18" charset="0"/>
                      </a:rPr>
                      <m:t>𝑧</m:t>
                    </m:r>
                  </m:oMath>
                </a14:m>
                <a:r>
                  <a:rPr sz="2800" dirty="0"/>
                  <a:t>-score, round to two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cstate="print"/>
                <a:stretch>
                  <a:fillRect l="-1328" t="-4520" b="-5085"/>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3.3.9: Calculating a Standard Score</a:t>
            </a:r>
          </a:p>
        </p:txBody>
      </p:sp>
      <p:sp>
        <p:nvSpPr>
          <p:cNvPr id="3" name="Text Placeholder 2"/>
          <p:cNvSpPr>
            <a:spLocks noGrp="1"/>
          </p:cNvSpPr>
          <p:nvPr>
            <p:ph type="body" sz="quarter" idx="10"/>
          </p:nvPr>
        </p:nvSpPr>
        <p:spPr/>
        <p:txBody>
          <a:bodyPr>
            <a:normAutofit/>
          </a:bodyPr>
          <a:lstStyle/>
          <a:p>
            <a:r>
              <a:rPr sz="2800" dirty="0"/>
              <a:t>If the mean score on the math section of the SAT is </a:t>
            </a:r>
            <a:r>
              <a:rPr sz="2800" dirty="0">
                <a:latin typeface="Cambria Math"/>
              </a:rPr>
              <a:t>500</a:t>
            </a:r>
            <a:r>
              <a:rPr sz="2800" dirty="0"/>
              <a:t> with a standard deviation of </a:t>
            </a:r>
            <a:r>
              <a:rPr sz="2800" dirty="0">
                <a:latin typeface="Cambria Math"/>
              </a:rPr>
              <a:t>100</a:t>
            </a:r>
            <a:r>
              <a:rPr sz="2800" dirty="0"/>
              <a:t> points, what is the standard score for a student who scored a </a:t>
            </a:r>
            <a:r>
              <a:rPr sz="2800" dirty="0">
                <a:latin typeface="Cambria Math"/>
              </a:rPr>
              <a:t>630</a:t>
            </a:r>
            <a:r>
              <a:rPr sz="2800" dirty="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3.3.9: Calculating a Standard Score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500</m:t>
                    </m:r>
                  </m:oMath>
                </a14:m>
                <a:r>
                  <a:rPr sz="2800"/>
                  <a:t> and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100</m:t>
                    </m:r>
                  </m:oMath>
                </a14:m>
                <a:r>
                  <a:rPr sz="2800"/>
                  <a:t>. The value of interest is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630</m:t>
                    </m:r>
                  </m:oMath>
                </a14:m>
                <a:r>
                  <a:rPr sz="2800"/>
                  <a:t>, so we have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630</m:t>
                          </m:r>
                          <m:r>
                            <a:rPr>
                              <a:latin typeface="Cambria Math" panose="02040503050406030204" pitchFamily="18" charset="0"/>
                            </a:rPr>
                            <m:t>−</m:t>
                          </m:r>
                          <m:r>
                            <a:rPr>
                              <a:latin typeface="Cambria Math" panose="02040503050406030204" pitchFamily="18" charset="0"/>
                            </a:rPr>
                            <m:t>500</m:t>
                          </m:r>
                        </m:num>
                        <m:den>
                          <m:r>
                            <a:rPr>
                              <a:latin typeface="Cambria Math" panose="02040503050406030204" pitchFamily="18" charset="0"/>
                            </a:rPr>
                            <m:t>100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oMath>
                  </m:oMathPara>
                </a14:m>
                <a:endParaRPr sz="2800"/>
              </a:p>
              <a:p>
                <a:r>
                  <a:rPr sz="2800"/>
                  <a:t>Thus the student's math </a:t>
                </a:r>
                <a:r>
                  <a:rPr sz="2800" b="1"/>
                  <a:t>SAT</a:t>
                </a:r>
                <a:r>
                  <a:rPr sz="2800"/>
                  <a:t> score of </a:t>
                </a:r>
                <a:r>
                  <a:rPr sz="2800">
                    <a:latin typeface="Cambria Math"/>
                  </a:rPr>
                  <a:t>630</a:t>
                </a:r>
                <a:r>
                  <a:rPr sz="2800"/>
                  <a:t> is </a:t>
                </a:r>
                <a:r>
                  <a:rPr sz="2800">
                    <a:latin typeface="Cambria Math"/>
                  </a:rPr>
                  <a:t>1.3</a:t>
                </a:r>
                <a:r>
                  <a:rPr sz="2800"/>
                  <a:t> standard deviations above the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3.3.10: Comparing Standard Scores</a:t>
            </a:r>
          </a:p>
        </p:txBody>
      </p:sp>
      <p:sp>
        <p:nvSpPr>
          <p:cNvPr id="3" name="Text Placeholder 2"/>
          <p:cNvSpPr>
            <a:spLocks noGrp="1"/>
          </p:cNvSpPr>
          <p:nvPr>
            <p:ph type="body" sz="quarter" idx="10"/>
          </p:nvPr>
        </p:nvSpPr>
        <p:spPr/>
        <p:txBody>
          <a:bodyPr>
            <a:normAutofit/>
          </a:bodyPr>
          <a:lstStyle/>
          <a:p>
            <a:r>
              <a:rPr sz="2800"/>
              <a:t>Jodi scored an </a:t>
            </a:r>
            <a:r>
              <a:rPr sz="2800">
                <a:latin typeface="Cambria Math"/>
              </a:rPr>
              <a:t>87</a:t>
            </a:r>
            <a:r>
              <a:rPr sz="2800"/>
              <a:t> on her calculus test and was bragging to her best friend about how well she had done. She said that her class had a mean of </a:t>
            </a:r>
            <a:r>
              <a:rPr sz="2800">
                <a:latin typeface="Cambria Math"/>
              </a:rPr>
              <a:t>80</a:t>
            </a:r>
            <a:r>
              <a:rPr sz="2800"/>
              <a:t> with a standard deviation of </a:t>
            </a:r>
            <a:r>
              <a:rPr sz="2800">
                <a:latin typeface="Cambria Math"/>
              </a:rPr>
              <a:t>5</a:t>
            </a:r>
            <a:r>
              <a:rPr sz="2800"/>
              <a:t>; therefore, she had done better than the class average. Her best friend, Ashley, was disappointed. She had scored only an </a:t>
            </a:r>
            <a:r>
              <a:rPr sz="2800">
                <a:latin typeface="Cambria Math"/>
              </a:rPr>
              <a:t>82</a:t>
            </a:r>
            <a:r>
              <a:rPr sz="2800"/>
              <a:t> on her calculus test. The mean for her class was </a:t>
            </a:r>
            <a:r>
              <a:rPr sz="2800">
                <a:latin typeface="Cambria Math"/>
              </a:rPr>
              <a:t>73</a:t>
            </a:r>
            <a:r>
              <a:rPr sz="2800"/>
              <a:t> with a standard deviation of </a:t>
            </a:r>
            <a:r>
              <a:rPr sz="2800">
                <a:latin typeface="Cambria Math"/>
              </a:rPr>
              <a:t>6</a:t>
            </a:r>
            <a:r>
              <a:rPr sz="2800"/>
              <a:t>.</a:t>
            </a:r>
          </a:p>
          <a:p>
            <a:r>
              <a:rPr sz="2800"/>
              <a:t>Who </a:t>
            </a:r>
            <a:r>
              <a:rPr sz="2800" b="1"/>
              <a:t>really</a:t>
            </a:r>
            <a:r>
              <a:rPr sz="2800"/>
              <a:t> did better on her test, compared to the rest of her class, Jodi or Ashley?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3.3.10: Comparing Standard Scores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a:t>Solution</a:t>
                </a:r>
              </a:p>
              <a:p>
                <a:r>
                  <a:rPr sz="2800"/>
                  <a:t>Let's calculate each student's standard score.</a:t>
                </a:r>
              </a:p>
              <a:p>
                <a:r>
                  <a:rPr sz="2800"/>
                  <a:t>Jodi's standard score can be calculated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87</m:t>
                          </m:r>
                          <m:r>
                            <a:rPr>
                              <a:latin typeface="Cambria Math" panose="02040503050406030204" pitchFamily="18" charset="0"/>
                            </a:rPr>
                            <m:t>−</m:t>
                          </m:r>
                          <m:r>
                            <a:rPr>
                              <a:latin typeface="Cambria Math" panose="02040503050406030204" pitchFamily="18" charset="0"/>
                            </a:rPr>
                            <m:t>80</m:t>
                          </m:r>
                        </m:num>
                        <m:den>
                          <m:r>
                            <a:rPr>
                              <a:latin typeface="Cambria Math" panose="02040503050406030204" pitchFamily="18" charset="0"/>
                            </a:rPr>
                            <m:t>5</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oMath>
                  </m:oMathPara>
                </a14:m>
                <a:endParaRPr sz="2800"/>
              </a:p>
              <a:p>
                <a:r>
                  <a:rPr sz="2800"/>
                  <a:t>Ashley's standard score can be calculated in a similar fashion.</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82</m:t>
                          </m:r>
                          <m:r>
                            <a:rPr>
                              <a:latin typeface="Cambria Math" panose="02040503050406030204" pitchFamily="18" charset="0"/>
                            </a:rPr>
                            <m:t>−</m:t>
                          </m:r>
                          <m:r>
                            <a:rPr>
                              <a:latin typeface="Cambria Math" panose="02040503050406030204" pitchFamily="18" charset="0"/>
                            </a:rPr>
                            <m:t>73</m:t>
                          </m:r>
                        </m:num>
                        <m:den>
                          <m:r>
                            <a:rPr>
                              <a:latin typeface="Cambria Math" panose="02040503050406030204" pitchFamily="18" charset="0"/>
                            </a:rPr>
                            <m:t>6</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oMath>
                  </m:oMathPara>
                </a14:m>
                <a:endParaRPr sz="2800"/>
              </a:p>
              <a:p>
                <a:r>
                  <a:rPr sz="2800"/>
                  <a:t>Thus Ashley actually did better on her calculus test with respect to her class, despite the fact that Jodi had the higher score, because Ashley's score was more standard deviations above her class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741" t="-184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3.3.1: Finding Data Values Given the Percentiles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79604045"/>
              </p:ext>
            </p:extLst>
          </p:nvPr>
        </p:nvGraphicFramePr>
        <p:xfrm>
          <a:off x="457200" y="1029287"/>
          <a:ext cx="8229600" cy="18542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defRPr sz="1800" b="1"/>
                      </a:pPr>
                      <a:r>
                        <a:t>Highway Gas Mileage for Various Vehicles</a:t>
                      </a: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gridSpan="2">
                  <a:txBody>
                    <a:bodyPr/>
                    <a:lstStyle/>
                    <a:p>
                      <a:pPr algn="r">
                        <a:defRPr sz="1600" b="1"/>
                      </a:pPr>
                      <a:r>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a:p>
                  </a:txBody>
                  <a:tcPr/>
                </a:tc>
                <a:tc gridSpan="2">
                  <a:txBody>
                    <a:bodyPr/>
                    <a:lstStyle/>
                    <a:p>
                      <a:pPr algn="l">
                        <a:defRPr sz="1600" b="1"/>
                      </a:pPr>
                      <a:r>
                        <a:rPr dirty="0"/>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10001"/>
                  </a:ext>
                </a:extLst>
              </a:tr>
              <a:tr h="370840">
                <a:tc gridSpan="2">
                  <a:txBody>
                    <a:bodyPr/>
                    <a:lstStyle/>
                    <a:p>
                      <a:pPr algn="r">
                        <a:defRPr sz="1600" b="1"/>
                      </a:pPr>
                      <a:r>
                        <a:rPr dirty="0"/>
                        <a:t>34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a:p>
                  </a:txBody>
                  <a:tcPr/>
                </a:tc>
                <a:tc gridSpan="2">
                  <a:txBody>
                    <a:bodyPr/>
                    <a:lstStyle/>
                    <a:p>
                      <a:pPr algn="l">
                        <a:defRPr sz="1600"/>
                      </a:pPr>
                      <a:r>
                        <a:rPr dirty="0"/>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a:p>
                  </a:txBody>
                  <a:tcPr/>
                </a:tc>
                <a:extLst>
                  <a:ext uri="{0D108BD9-81ED-4DB2-BD59-A6C34878D82A}">
                    <a16:rowId xmlns:a16="http://schemas.microsoft.com/office/drawing/2014/main" val="10024"/>
                  </a:ext>
                </a:extLst>
              </a:tr>
              <a:tr h="370840">
                <a:tc gridSpan="2">
                  <a:txBody>
                    <a:bodyPr/>
                    <a:lstStyle/>
                    <a:p>
                      <a:pPr algn="r">
                        <a:defRPr sz="1600" b="1"/>
                      </a:pPr>
                      <a:r>
                        <a:rPr dirty="0"/>
                        <a:t>35</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t>9</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25"/>
                  </a:ext>
                </a:extLst>
              </a:tr>
              <a:tr h="370840">
                <a:tc>
                  <a:txBody>
                    <a:bodyPr/>
                    <a:lstStyle/>
                    <a:p>
                      <a:pPr algn="r">
                        <a:defRPr sz="1600" b="1"/>
                      </a:pPr>
                      <a:r>
                        <a:t>Key:</a:t>
                      </a:r>
                    </a:p>
                  </a:txBody>
                  <a:tcPr/>
                </a:tc>
                <a:tc>
                  <a:txBody>
                    <a:bodyPr/>
                    <a:lstStyle/>
                    <a:p>
                      <a:pPr algn="r">
                        <a:defRPr sz="1600"/>
                      </a:pPr>
                      <a:r>
                        <a:t>12</a:t>
                      </a:r>
                    </a:p>
                  </a:txBody>
                  <a:tcPr>
                    <a:lnR w="12700" cap="flat" cmpd="sng" algn="ctr">
                      <a:solidFill>
                        <a:schemeClr val="tx1"/>
                      </a:solidFill>
                      <a:prstDash val="solid"/>
                      <a:round/>
                      <a:headEnd type="none" w="med" len="med"/>
                      <a:tailEnd type="none" w="med" len="med"/>
                    </a:lnR>
                  </a:tcPr>
                </a:tc>
                <a:tc>
                  <a:txBody>
                    <a:bodyPr/>
                    <a:lstStyle/>
                    <a:p>
                      <a:pPr algn="l">
                        <a:defRPr sz="1600"/>
                      </a:pPr>
                      <a:r>
                        <a:t>1</a:t>
                      </a:r>
                    </a:p>
                  </a:txBody>
                  <a:tcPr>
                    <a:lnL w="12700" cap="flat" cmpd="sng" algn="ctr">
                      <a:solidFill>
                        <a:schemeClr val="tx1"/>
                      </a:solidFill>
                      <a:prstDash val="solid"/>
                      <a:round/>
                      <a:headEnd type="none" w="med" len="med"/>
                      <a:tailEnd type="none" w="med" len="med"/>
                    </a:lnL>
                  </a:tcPr>
                </a:tc>
                <a:tc>
                  <a:txBody>
                    <a:bodyPr/>
                    <a:lstStyle/>
                    <a:p>
                      <a:pPr algn="l">
                        <a:defRPr sz="1600"/>
                      </a:pPr>
                      <a:r>
                        <a:rPr dirty="0"/>
                        <a:t>= 12.1 mpg</a:t>
                      </a:r>
                    </a:p>
                  </a:txBody>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161100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3.3.1: Finding Data Values Given the Percentiles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the value of the 10</a:t>
            </a:r>
            <a:r>
              <a:rPr sz="2800" baseline="30000" dirty="0"/>
              <a:t>th</a:t>
            </a:r>
            <a:r>
              <a:rPr sz="2800" dirty="0"/>
              <a:t> percentile.</a:t>
            </a:r>
          </a:p>
          <a:p>
            <a:pPr marL="514350" indent="-514350">
              <a:buFont typeface="+mj-lt"/>
              <a:buAutoNum type="alphaLcPeriod" startAt="2"/>
              <a:defRPr sz="2800"/>
            </a:pPr>
            <a:r>
              <a:rPr dirty="0"/>
              <a:t>​</a:t>
            </a:r>
            <a:r>
              <a:rPr sz="2800" dirty="0"/>
              <a:t>Find the value of the 20</a:t>
            </a:r>
            <a:r>
              <a:rPr sz="2800" baseline="30000" dirty="0"/>
              <a:t>th</a:t>
            </a:r>
            <a:r>
              <a:rPr sz="2800" dirty="0"/>
              <a:t> percentile.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3.3.1: Finding Data Values Given the Percentiles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r>
                  <a:rPr sz="2800"/>
                  <a:t>First, it is important to notice that the data values are presented in an </a:t>
                </a:r>
                <a:r>
                  <a:rPr sz="2800" b="1"/>
                  <a:t>ordered</a:t>
                </a:r>
                <a:r>
                  <a:rPr sz="2800"/>
                  <a:t> stem-and-leaf plot, as it is essential that the data values be in numerical order. This is an important first step since the location of the percentile refers to the location in the </a:t>
                </a:r>
                <a:r>
                  <a:rPr sz="2800" b="1"/>
                  <a:t>ordered array</a:t>
                </a:r>
                <a:r>
                  <a:rPr sz="2800"/>
                  <a:t> of values.</a:t>
                </a:r>
              </a:p>
              <a:p>
                <a:pPr marL="514350" indent="-514350">
                  <a:buFont typeface="+mj-lt"/>
                  <a:buAutoNum type="alphaLcPeriod"/>
                  <a:defRPr sz="2800"/>
                </a:pPr>
                <a:r>
                  <a:t>​</a:t>
                </a:r>
                <a:r>
                  <a:rPr sz="2800"/>
                  <a:t>There are </a:t>
                </a:r>
                <a:r>
                  <a:rPr sz="2800">
                    <a:latin typeface="Cambria Math"/>
                  </a:rPr>
                  <a:t>135</a:t>
                </a:r>
                <a:r>
                  <a:rPr sz="2800"/>
                  <a:t> values in this data set, thus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135</m:t>
                    </m:r>
                  </m:oMath>
                </a14:m>
                <a:r>
                  <a:rPr sz="2800"/>
                  <a:t>. We want the 10</a:t>
                </a:r>
                <a:r>
                  <a:rPr sz="2800" baseline="30000"/>
                  <a:t>th</a:t>
                </a:r>
                <a:r>
                  <a:rPr sz="2800"/>
                  <a:t> percentile, so </a:t>
                </a:r>
                <a14:m>
                  <m:oMath xmlns:m="http://schemas.openxmlformats.org/officeDocument/2006/math">
                    <m:r>
                      <a:rPr>
                        <a:latin typeface="Cambria Math" panose="02040503050406030204" pitchFamily="18" charset="0"/>
                      </a:rPr>
                      <m:t>𝑃</m:t>
                    </m:r>
                    <m:r>
                      <a:rPr>
                        <a:latin typeface="Cambria Math" panose="02040503050406030204" pitchFamily="18" charset="0"/>
                      </a:rPr>
                      <m:t>=</m:t>
                    </m:r>
                    <m:r>
                      <a:rPr>
                        <a:latin typeface="Cambria Math" panose="02040503050406030204" pitchFamily="18" charset="0"/>
                      </a:rPr>
                      <m:t>10</m:t>
                    </m:r>
                  </m:oMath>
                </a14:m>
                <a:r>
                  <a:rPr sz="2800"/>
                  <a:t>. Substituting these values into the formula for the location of a percentile gives us the following.</a:t>
                </a:r>
              </a:p>
              <a:p>
                <a:pPr algn="ctr">
                  <a:defRPr sz="2800"/>
                </a:pPr>
                <a:r>
                  <a:t>​</a:t>
                </a:r>
                <a14:m>
                  <m:oMath xmlns:m="http://schemas.openxmlformats.org/officeDocument/2006/math">
                    <m:r>
                      <a:rPr>
                        <a:latin typeface="Cambria Math" panose="02040503050406030204" pitchFamily="18" charset="0"/>
                      </a:rPr>
                      <m:t>𝑙</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𝑃</m:t>
                        </m:r>
                      </m:num>
                      <m:den>
                        <m:r>
                          <a:rPr>
                            <a:latin typeface="Cambria Math" panose="02040503050406030204" pitchFamily="18" charset="0"/>
                          </a:rPr>
                          <m:t>100</m:t>
                        </m:r>
                      </m:den>
                    </m:f>
                    <m:r>
                      <a:rPr>
                        <a:latin typeface="Cambria Math" panose="02040503050406030204" pitchFamily="18" charset="0"/>
                      </a:rPr>
                      <m:t>=</m:t>
                    </m:r>
                    <m:r>
                      <a:rPr>
                        <a:latin typeface="Cambria Math" panose="02040503050406030204" pitchFamily="18" charset="0"/>
                      </a:rPr>
                      <m:t>135</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100</m:t>
                        </m:r>
                      </m:den>
                    </m:f>
                    <m:r>
                      <a:rPr>
                        <a:latin typeface="Cambria Math" panose="02040503050406030204" pitchFamily="18" charset="0"/>
                      </a:rPr>
                      <m:t>=</m:t>
                    </m:r>
                    <m:r>
                      <a:rPr>
                        <a:latin typeface="Cambria Math" panose="02040503050406030204" pitchFamily="18" charset="0"/>
                      </a:rPr>
                      <m:t>13</m:t>
                    </m:r>
                    <m:r>
                      <a:rPr>
                        <a:latin typeface="Cambria Math" panose="02040503050406030204" pitchFamily="18" charset="0"/>
                      </a:rPr>
                      <m:t>.</m:t>
                    </m:r>
                    <m:r>
                      <a:rPr>
                        <a:latin typeface="Cambria Math" panose="02040503050406030204" pitchFamily="18" charset="0"/>
                      </a:rPr>
                      <m:t>5</m:t>
                    </m:r>
                  </m:oMath>
                </a14:m>
                <a:endParaRPr/>
              </a:p>
              <a:p>
                <a:pPr>
                  <a:defRPr sz="2800"/>
                </a:pPr>
                <a:r>
                  <a:t>​</a:t>
                </a:r>
                <a:r>
                  <a:rPr sz="2800"/>
                  <a:t>Since the formula resulted in a decimal value for </a:t>
                </a:r>
                <a14:m>
                  <m:oMath xmlns:m="http://schemas.openxmlformats.org/officeDocument/2006/math">
                    <m:r>
                      <a:rPr>
                        <a:latin typeface="Cambria Math" panose="02040503050406030204" pitchFamily="18" charset="0"/>
                      </a:rPr>
                      <m:t>𝑙</m:t>
                    </m:r>
                  </m:oMath>
                </a14:m>
                <a:r>
                  <a:rPr sz="2800"/>
                  <a:t>, we round the number </a:t>
                </a:r>
                <a:r>
                  <a:rPr sz="2800">
                    <a:latin typeface="Cambria Math"/>
                  </a:rPr>
                  <a:t>13.5</a:t>
                </a:r>
                <a:r>
                  <a:rPr sz="2800"/>
                  <a:t> to the next larger whole number, </a:t>
                </a:r>
                <a:r>
                  <a:rPr sz="2800">
                    <a:latin typeface="Cambria Math"/>
                  </a:rPr>
                  <a:t>14</a:t>
                </a:r>
                <a:r>
                  <a:rPr sz="2800"/>
                  <a:t>, to determine the location. Thus, the 10</a:t>
                </a:r>
                <a:r>
                  <a:rPr sz="2800" baseline="30000"/>
                  <a:t>th</a:t>
                </a:r>
                <a:r>
                  <a:rPr sz="2800"/>
                  <a:t> percentile is approximately the value in the 14</a:t>
                </a:r>
                <a:r>
                  <a:rPr sz="2800" baseline="30000"/>
                  <a:t>th</a:t>
                </a:r>
                <a:r>
                  <a:rPr sz="2800"/>
                  <a:t> spot in the data set. Counting data values, we find that the 14</a:t>
                </a:r>
                <a:r>
                  <a:rPr sz="2800" baseline="30000"/>
                  <a:t>th</a:t>
                </a:r>
                <a:r>
                  <a:rPr sz="2800"/>
                  <a:t> value is </a:t>
                </a:r>
                <a:r>
                  <a:rPr sz="2800">
                    <a:latin typeface="Cambria Math"/>
                  </a:rPr>
                  <a:t>17.3</a:t>
                </a:r>
                <a:r>
                  <a:rPr sz="2800"/>
                  <a:t>. Thus, the value of the 10</a:t>
                </a:r>
                <a:r>
                  <a:rPr sz="2800" baseline="30000"/>
                  <a:t>th</a:t>
                </a:r>
                <a:r>
                  <a:rPr sz="2800"/>
                  <a:t> percentile of this data set is </a:t>
                </a:r>
                <a14:m>
                  <m:oMath xmlns:m="http://schemas.openxmlformats.org/officeDocument/2006/math">
                    <m:r>
                      <a:rPr>
                        <a:latin typeface="Cambria Math" panose="02040503050406030204" pitchFamily="18" charset="0"/>
                      </a:rPr>
                      <m:t>17</m:t>
                    </m:r>
                    <m:r>
                      <a:rPr>
                        <a:latin typeface="Cambria Math" panose="02040503050406030204" pitchFamily="18" charset="0"/>
                      </a:rPr>
                      <m:t>.</m:t>
                    </m:r>
                    <m:r>
                      <a:rPr>
                        <a:latin typeface="Cambria Math" panose="02040503050406030204" pitchFamily="18" charset="0"/>
                      </a:rPr>
                      <m:t>3</m:t>
                    </m:r>
                    <m:r>
                      <m:rPr>
                        <m:nor/>
                      </m:rPr>
                      <a:rPr/>
                      <m:t> </m:t>
                    </m:r>
                    <m:r>
                      <m:rPr>
                        <m:sty m:val="p"/>
                      </m:rPr>
                      <a:rPr>
                        <a:latin typeface="Cambria Math" panose="02040503050406030204" pitchFamily="18" charset="0"/>
                      </a:rPr>
                      <m:t>mpg</m:t>
                    </m:r>
                  </m:oMath>
                </a14:m>
                <a:r>
                  <a:rPr sz="2800"/>
                  <a:t>. This means that approximately </a:t>
                </a:r>
                <a14:m>
                  <m:oMath xmlns:m="http://schemas.openxmlformats.org/officeDocument/2006/math">
                    <m:r>
                      <a:rPr>
                        <a:latin typeface="Cambria Math" panose="02040503050406030204" pitchFamily="18" charset="0"/>
                      </a:rPr>
                      <m:t>10</m:t>
                    </m:r>
                    <m:r>
                      <a:rPr>
                        <a:latin typeface="Cambria Math" panose="02040503050406030204" pitchFamily="18" charset="0"/>
                      </a:rPr>
                      <m:t>%</m:t>
                    </m:r>
                  </m:oMath>
                </a14:m>
                <a:r>
                  <a:rPr sz="2800"/>
                  <a:t> of the values in the data set are less than or equal to </a:t>
                </a:r>
                <a14:m>
                  <m:oMath xmlns:m="http://schemas.openxmlformats.org/officeDocument/2006/math">
                    <m:r>
                      <a:rPr>
                        <a:latin typeface="Cambria Math" panose="02040503050406030204" pitchFamily="18" charset="0"/>
                      </a:rPr>
                      <m:t>17</m:t>
                    </m:r>
                    <m:r>
                      <a:rPr>
                        <a:latin typeface="Cambria Math" panose="02040503050406030204" pitchFamily="18" charset="0"/>
                      </a:rPr>
                      <m:t>.</m:t>
                    </m:r>
                    <m:r>
                      <a:rPr>
                        <a:latin typeface="Cambria Math" panose="02040503050406030204" pitchFamily="18" charset="0"/>
                      </a:rPr>
                      <m:t>3</m:t>
                    </m:r>
                    <m:r>
                      <m:rPr>
                        <m:nor/>
                      </m:rPr>
                      <a:rPr/>
                      <m:t> </m:t>
                    </m:r>
                    <m:r>
                      <m:rPr>
                        <m:sty m:val="p"/>
                      </m:rPr>
                      <a:rPr>
                        <a:latin typeface="Cambria Math" panose="02040503050406030204" pitchFamily="18" charset="0"/>
                      </a:rPr>
                      <m:t>mpg</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1185"/>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3.3.1: Finding Data Values Given the Percentiles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lphaLcPeriod" startAt="2"/>
                  <a:defRPr sz="2800"/>
                </a:pPr>
                <a:r>
                  <a:t>​</a:t>
                </a:r>
                <a:r>
                  <a:rPr sz="2800"/>
                  <a:t>We still have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135</m:t>
                    </m:r>
                  </m:oMath>
                </a14:m>
                <a:r>
                  <a:rPr sz="2800"/>
                  <a:t>, but to find the value of the 20</a:t>
                </a:r>
                <a:r>
                  <a:rPr sz="2800" baseline="30000"/>
                  <a:t>th</a:t>
                </a:r>
                <a:r>
                  <a:rPr sz="2800"/>
                  <a:t> percentile, </a:t>
                </a:r>
                <a14:m>
                  <m:oMath xmlns:m="http://schemas.openxmlformats.org/officeDocument/2006/math">
                    <m:r>
                      <a:rPr>
                        <a:latin typeface="Cambria Math" panose="02040503050406030204" pitchFamily="18" charset="0"/>
                      </a:rPr>
                      <m:t>𝑃</m:t>
                    </m:r>
                    <m:r>
                      <a:rPr>
                        <a:latin typeface="Cambria Math" panose="02040503050406030204" pitchFamily="18" charset="0"/>
                      </a:rPr>
                      <m:t>=</m:t>
                    </m:r>
                    <m:r>
                      <a:rPr>
                        <a:latin typeface="Cambria Math" panose="02040503050406030204" pitchFamily="18" charset="0"/>
                      </a:rPr>
                      <m:t>20</m:t>
                    </m:r>
                  </m:oMath>
                </a14:m>
                <a:r>
                  <a:rPr sz="2800"/>
                  <a:t>. Substituting these new values into the formula, we get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𝑙</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𝑃</m:t>
                          </m:r>
                        </m:num>
                        <m:den>
                          <m:r>
                            <a:rPr>
                              <a:latin typeface="Cambria Math" panose="02040503050406030204" pitchFamily="18" charset="0"/>
                            </a:rPr>
                            <m:t>100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𝑙</m:t>
                          </m:r>
                        </m:e>
                      </m:phant>
                      <m:r>
                        <a:rPr>
                          <a:latin typeface="Cambria Math" panose="02040503050406030204" pitchFamily="18" charset="0"/>
                        </a:rPr>
                        <m:t>=</m:t>
                      </m:r>
                      <m:r>
                        <a:rPr>
                          <a:latin typeface="Cambria Math" panose="02040503050406030204" pitchFamily="18" charset="0"/>
                        </a:rPr>
                        <m:t>135</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20</m:t>
                          </m:r>
                        </m:num>
                        <m:den>
                          <m:r>
                            <a:rPr>
                              <a:latin typeface="Cambria Math" panose="02040503050406030204" pitchFamily="18" charset="0"/>
                            </a:rPr>
                            <m:t>100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𝑙</m:t>
                          </m:r>
                        </m:e>
                      </m:phant>
                      <m:r>
                        <a:rPr>
                          <a:latin typeface="Cambria Math" panose="02040503050406030204" pitchFamily="18" charset="0"/>
                        </a:rPr>
                        <m:t>=</m:t>
                      </m:r>
                      <m:r>
                        <a:rPr>
                          <a:latin typeface="Cambria Math" panose="02040503050406030204" pitchFamily="18" charset="0"/>
                        </a:rPr>
                        <m:t>27</m:t>
                      </m:r>
                    </m:oMath>
                  </m:oMathPara>
                </a14:m>
                <a:endParaRPr sz="2800"/>
              </a:p>
              <a:p>
                <a:pPr>
                  <a:defRPr sz="2800"/>
                </a:pPr>
                <a:r>
                  <a:t>​</a:t>
                </a:r>
                <a:r>
                  <a:rPr sz="2800"/>
                  <a:t>Since the value calculated for </a:t>
                </a:r>
                <a14:m>
                  <m:oMath xmlns:m="http://schemas.openxmlformats.org/officeDocument/2006/math">
                    <m:r>
                      <a:rPr>
                        <a:latin typeface="Cambria Math" panose="02040503050406030204" pitchFamily="18" charset="0"/>
                      </a:rPr>
                      <m:t>𝑙</m:t>
                    </m:r>
                  </m:oMath>
                </a14:m>
                <a:r>
                  <a:rPr sz="2800"/>
                  <a:t> is a whole number, we must find the mean of the data value in that location and the one in the next larger location. Thus, the 20</a:t>
                </a:r>
                <a:r>
                  <a:rPr sz="2800" baseline="30000"/>
                  <a:t>th</a:t>
                </a:r>
                <a:r>
                  <a:rPr sz="2800"/>
                  <a:t> percentile is the arithmetic mean of the 27</a:t>
                </a:r>
                <a:r>
                  <a:rPr sz="2800" baseline="30000"/>
                  <a:t>th</a:t>
                </a:r>
                <a:r>
                  <a:rPr sz="2800"/>
                  <a:t> and 28</a:t>
                </a:r>
                <a:r>
                  <a:rPr sz="2800" baseline="30000"/>
                  <a:t>th</a:t>
                </a:r>
                <a:r>
                  <a:rPr sz="2800"/>
                  <a:t> values in the data set, which are </a:t>
                </a:r>
                <a:r>
                  <a:rPr sz="2800">
                    <a:latin typeface="Cambria Math"/>
                  </a:rPr>
                  <a:t>19.2</a:t>
                </a:r>
                <a:r>
                  <a:rPr sz="2800"/>
                  <a:t> and </a:t>
                </a:r>
                <a:r>
                  <a:rPr sz="2800">
                    <a:latin typeface="Cambria Math"/>
                  </a:rPr>
                  <a:t>19.3</a:t>
                </a:r>
                <a:r>
                  <a:rPr sz="2800"/>
                  <a:t>, respectively. Hence the value of the 20</a:t>
                </a:r>
                <a:r>
                  <a:rPr sz="2800" baseline="30000"/>
                  <a:t>th</a:t>
                </a:r>
                <a:r>
                  <a:rPr sz="2800"/>
                  <a:t> percentile is </a:t>
                </a:r>
                <a14:m>
                  <m:oMath xmlns:m="http://schemas.openxmlformats.org/officeDocument/2006/math">
                    <m:r>
                      <a:rPr>
                        <a:latin typeface="Cambria Math" panose="02040503050406030204" pitchFamily="18" charset="0"/>
                      </a:rPr>
                      <m:t>19</m:t>
                    </m:r>
                    <m:r>
                      <a:rPr>
                        <a:latin typeface="Cambria Math" panose="02040503050406030204" pitchFamily="18" charset="0"/>
                      </a:rPr>
                      <m:t>.</m:t>
                    </m:r>
                    <m:r>
                      <a:rPr>
                        <a:latin typeface="Cambria Math" panose="02040503050406030204" pitchFamily="18" charset="0"/>
                      </a:rPr>
                      <m:t>25</m:t>
                    </m:r>
                    <m:r>
                      <m:rPr>
                        <m:nor/>
                      </m:rPr>
                      <a:rPr/>
                      <m:t> </m:t>
                    </m:r>
                    <m:r>
                      <m:rPr>
                        <m:sty m:val="p"/>
                      </m:rPr>
                      <a:rPr>
                        <a:latin typeface="Cambria Math" panose="02040503050406030204" pitchFamily="18" charset="0"/>
                      </a:rPr>
                      <m:t>mpg</m:t>
                    </m:r>
                  </m:oMath>
                </a14:m>
                <a:r>
                  <a:rPr sz="2800"/>
                  <a:t>. This means that approximately </a:t>
                </a:r>
                <a14:m>
                  <m:oMath xmlns:m="http://schemas.openxmlformats.org/officeDocument/2006/math">
                    <m:r>
                      <a:rPr>
                        <a:latin typeface="Cambria Math" panose="02040503050406030204" pitchFamily="18" charset="0"/>
                      </a:rPr>
                      <m:t>20</m:t>
                    </m:r>
                    <m:r>
                      <a:rPr>
                        <a:latin typeface="Cambria Math" panose="02040503050406030204" pitchFamily="18" charset="0"/>
                      </a:rPr>
                      <m:t>%</m:t>
                    </m:r>
                  </m:oMath>
                </a14:m>
                <a:r>
                  <a:rPr sz="2800"/>
                  <a:t> of the values in the data set are less than or equal to </a:t>
                </a:r>
                <a14:m>
                  <m:oMath xmlns:m="http://schemas.openxmlformats.org/officeDocument/2006/math">
                    <m:r>
                      <a:rPr>
                        <a:latin typeface="Cambria Math" panose="02040503050406030204" pitchFamily="18" charset="0"/>
                      </a:rPr>
                      <m:t>19</m:t>
                    </m:r>
                    <m:r>
                      <a:rPr>
                        <a:latin typeface="Cambria Math" panose="02040503050406030204" pitchFamily="18" charset="0"/>
                      </a:rPr>
                      <m:t>.</m:t>
                    </m:r>
                    <m:r>
                      <a:rPr>
                        <a:latin typeface="Cambria Math" panose="02040503050406030204" pitchFamily="18" charset="0"/>
                      </a:rPr>
                      <m:t>25</m:t>
                    </m:r>
                    <m:r>
                      <m:rPr>
                        <m:nor/>
                      </m:rPr>
                      <a:rPr/>
                      <m:t> </m:t>
                    </m:r>
                    <m:r>
                      <m:rPr>
                        <m:sty m:val="p"/>
                      </m:rPr>
                      <a:rPr>
                        <a:latin typeface="Cambria Math" panose="02040503050406030204" pitchFamily="18" charset="0"/>
                      </a:rPr>
                      <m:t>mpg</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85" t="-2454" r="-815" b="-12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3929</Words>
  <Application>Microsoft Office PowerPoint</Application>
  <PresentationFormat>On-screen Show (4:3)</PresentationFormat>
  <Paragraphs>373</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Segoe UI</vt:lpstr>
      <vt:lpstr>Calibri</vt:lpstr>
      <vt:lpstr>Arial</vt:lpstr>
      <vt:lpstr>Courier New</vt:lpstr>
      <vt:lpstr>Cambria Math</vt:lpstr>
      <vt:lpstr>Office Theme</vt:lpstr>
      <vt:lpstr>Section 3.3</vt:lpstr>
      <vt:lpstr>Formula: Location of Data Value for the Pth Percentile</vt:lpstr>
      <vt:lpstr>Example 3.3.1: Finding Data Values Given the Percentiles</vt:lpstr>
      <vt:lpstr>Example 3.3.1: Finding Data Values Given the Percentiles (cont.)</vt:lpstr>
      <vt:lpstr>Example 3.3.1: Finding Data Values Given the Percentiles (cont.)</vt:lpstr>
      <vt:lpstr>Example 3.3.1: Finding Data Values Given the Percentiles (cont.)</vt:lpstr>
      <vt:lpstr>Example 3.3.1: Finding Data Values Given the Percentiles (cont.)</vt:lpstr>
      <vt:lpstr>Example 3.3.1: Finding Data Values Given the Percentiles (cont.)</vt:lpstr>
      <vt:lpstr>Example 3.3.1: Finding Data Values Given the Percentiles (cont.)</vt:lpstr>
      <vt:lpstr>Formula: Pth Percentile of a Data Value</vt:lpstr>
      <vt:lpstr>Rounding Rule</vt:lpstr>
      <vt:lpstr>Example 3.3.2: Finding the Percentile of a Given Data Value</vt:lpstr>
      <vt:lpstr>Example 3.3.2: Finding the Percentile of a Given Data Value (cont.)</vt:lpstr>
      <vt:lpstr>Quartiles</vt:lpstr>
      <vt:lpstr>Side Note:</vt:lpstr>
      <vt:lpstr>Example 3.3.3: Finding the Quartiles of a Given Data Set</vt:lpstr>
      <vt:lpstr>Example 3.3.3: Finding the Quartiles of a Given Data Set (cont.)</vt:lpstr>
      <vt:lpstr>Example 3.3.3: Finding the Quartiles of a Given Data Set (cont.)</vt:lpstr>
      <vt:lpstr>Example 3.3.3: Finding the Quartiles of a Given Data Set (cont.)</vt:lpstr>
      <vt:lpstr>Example 3.3.3: Finding the Quartiles of a Given Data Set (cont.)</vt:lpstr>
      <vt:lpstr>Example 3.3.3: Finding the Quartiles of a Given Data Set (cont.)</vt:lpstr>
      <vt:lpstr>Example 3.3.3: Finding the Quartiles of a Given Data Set (cont.)</vt:lpstr>
      <vt:lpstr>Example 3.3.3: Finding the Quartiles of a Given Data Set (cont.)</vt:lpstr>
      <vt:lpstr>Example 3.3.3: Finding the Quartiles of a Given Data Set (cont.)</vt:lpstr>
      <vt:lpstr>Example 3.3.3: Finding the Quartiles of a Given Data Set (cont.)</vt:lpstr>
      <vt:lpstr>Example 3.3.4: Finding the Quartiles of a Given Data Set</vt:lpstr>
      <vt:lpstr>Example 3.3.4: Finding the Quartiles of a Given Data Set (cont.)</vt:lpstr>
      <vt:lpstr>Example 3.3.4: Finding the Quartiles of a Given Data Set (cont.)</vt:lpstr>
      <vt:lpstr>Example 3.3.4: Finding the Quartiles of a Given Data Set (cont.)</vt:lpstr>
      <vt:lpstr>Example 3.3.4: Finding the Quartiles of a Given Data Set (cont.)</vt:lpstr>
      <vt:lpstr>Example 3.3.4: Finding the Quartiles of a Given Data Set (cont.)</vt:lpstr>
      <vt:lpstr>Example 3.3.4: Finding the Quartiles of a Given Data Set (cont.)</vt:lpstr>
      <vt:lpstr>Example 3.3.4: Finding the Quartiles of a Given Data Set (cont.)</vt:lpstr>
      <vt:lpstr>Memory Booster</vt:lpstr>
      <vt:lpstr>Example 3.3.5: Writing the Five-Number Summary of a Given Data Set</vt:lpstr>
      <vt:lpstr>Example 3.3.5: Writing the Five-Number Summary of a Given Data Set (cont.)</vt:lpstr>
      <vt:lpstr>Formula: Interquartile Range (IQR)</vt:lpstr>
      <vt:lpstr>Procedure: Creating a Box Plot</vt:lpstr>
      <vt:lpstr>Example 3.3.6: Creating a Box Plot</vt:lpstr>
      <vt:lpstr>Example 3.3.6: Creating a Box Plot (cont.)</vt:lpstr>
      <vt:lpstr>Technology Tip:</vt:lpstr>
      <vt:lpstr>Example 3.3.6: Creating a Box Plot (cont.)</vt:lpstr>
      <vt:lpstr>Example 3.3.6: Creating a Box Plot (cont.)</vt:lpstr>
      <vt:lpstr>Example 3.3.6: Creating a Box Plot (cont.)</vt:lpstr>
      <vt:lpstr>Example 3.3.7: Interpreting Box Plots</vt:lpstr>
      <vt:lpstr>Example 3.3.7: Interpreting Box Plots (cont.)</vt:lpstr>
      <vt:lpstr>Example 3.3.7: Interpreting Box Plots (cont.)</vt:lpstr>
      <vt:lpstr>Example 3.3.7: Interpreting Box Plots (cont.)</vt:lpstr>
      <vt:lpstr>Procedure: Using the interquartile Range to Identify Outliers</vt:lpstr>
      <vt:lpstr>Example 3.3.8: Identifying Outliers Using the IQR</vt:lpstr>
      <vt:lpstr>Example 3.3.8: Identifying Outliers Using the IQR (cont.)</vt:lpstr>
      <vt:lpstr>Example 3.3.8: Identifying Outliers Using the IQR (cont.)</vt:lpstr>
      <vt:lpstr>Formula: Standard Score</vt:lpstr>
      <vt:lpstr>Rounding Rule</vt:lpstr>
      <vt:lpstr>Example 3.3.9: Calculating a Standard Score</vt:lpstr>
      <vt:lpstr>Example 3.3.9: Calculating a Standard Score (cont.)</vt:lpstr>
      <vt:lpstr>Example 3.3.10: Comparing Standard Scores</vt:lpstr>
      <vt:lpstr>Example 3.3.10: Comparing Standard Scores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121</cp:revision>
  <dcterms:created xsi:type="dcterms:W3CDTF">2013-04-26T14:43:13Z</dcterms:created>
  <dcterms:modified xsi:type="dcterms:W3CDTF">2020-06-01T15:26:51Z</dcterms:modified>
</cp:coreProperties>
</file>