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306" r:id="rId9"/>
    <p:sldId id="269" r:id="rId10"/>
    <p:sldId id="271"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Introduction to Probability</a:t>
            </a:r>
          </a:p>
        </p:txBody>
      </p:sp>
      <p:sp>
        <p:nvSpPr>
          <p:cNvPr id="3" name="Title 2"/>
          <p:cNvSpPr>
            <a:spLocks noGrp="1"/>
          </p:cNvSpPr>
          <p:nvPr>
            <p:ph type="title"/>
          </p:nvPr>
        </p:nvSpPr>
        <p:spPr/>
        <p:txBody>
          <a:bodyPr/>
          <a:lstStyle/>
          <a:p>
            <a:r>
              <a:t>Section 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4.1.2: Using a Pattern to List All Outcomes in a Sample Space (cont.)</a:t>
            </a:r>
          </a:p>
        </p:txBody>
      </p:sp>
      <p:sp>
        <p:nvSpPr>
          <p:cNvPr id="3" name="Text Placeholder 2"/>
          <p:cNvSpPr>
            <a:spLocks noGrp="1"/>
          </p:cNvSpPr>
          <p:nvPr>
            <p:ph type="body" sz="quarter" idx="10"/>
          </p:nvPr>
        </p:nvSpPr>
        <p:spPr/>
        <p:txBody>
          <a:bodyPr>
            <a:normAutofit/>
          </a:bodyPr>
          <a:lstStyle/>
          <a:p>
            <a:r>
              <a:rPr dirty="0"/>
              <a:t>​</a:t>
            </a:r>
            <a:r>
              <a:rPr sz="2800" dirty="0"/>
              <a:t>Note that rolling a </a:t>
            </a:r>
            <a:r>
              <a:rPr sz="2800" dirty="0">
                <a:latin typeface="Cambria Math"/>
              </a:rPr>
              <a:t>1</a:t>
            </a:r>
            <a:r>
              <a:rPr sz="2800" dirty="0"/>
              <a:t> on the red die and a </a:t>
            </a:r>
            <a:r>
              <a:rPr sz="2800" dirty="0">
                <a:latin typeface="Cambria Math"/>
              </a:rPr>
              <a:t>2</a:t>
            </a:r>
            <a:r>
              <a:rPr sz="2800" dirty="0"/>
              <a:t> on the blue die, denoted</a:t>
            </a:r>
            <a:r>
              <a:rPr lang="en-US" sz="2800" dirty="0"/>
              <a:t>        </a:t>
            </a:r>
            <a:r>
              <a:rPr sz="2800" dirty="0"/>
              <a:t> , is a different outcome than rolling a </a:t>
            </a:r>
            <a:r>
              <a:rPr sz="2800" dirty="0">
                <a:latin typeface="Cambria Math"/>
              </a:rPr>
              <a:t>2</a:t>
            </a:r>
            <a:r>
              <a:rPr sz="2800" dirty="0"/>
              <a:t> on the red die and a </a:t>
            </a:r>
            <a:r>
              <a:rPr sz="2800" dirty="0">
                <a:latin typeface="Cambria Math"/>
              </a:rPr>
              <a:t>1</a:t>
            </a:r>
            <a:r>
              <a:rPr sz="2800" dirty="0"/>
              <a:t> on the blue die, denoted </a:t>
            </a:r>
            <a:r>
              <a:rPr lang="en-US" sz="2800" dirty="0"/>
              <a:t>         </a:t>
            </a:r>
            <a:r>
              <a:rPr sz="2800" dirty="0"/>
              <a:t>.</a:t>
            </a:r>
          </a:p>
        </p:txBody>
      </p:sp>
      <p:pic>
        <p:nvPicPr>
          <p:cNvPr id="4" name="Content Placeholder 4">
            <a:extLst>
              <a:ext uri="{FF2B5EF4-FFF2-40B4-BE49-F238E27FC236}">
                <a16:creationId xmlns:a16="http://schemas.microsoft.com/office/drawing/2014/main" id="{59C72673-5DA4-43D5-82E1-DBA117251B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400" y="1532889"/>
            <a:ext cx="676275" cy="390525"/>
          </a:xfrm>
          <a:prstGeom prst="rect">
            <a:avLst/>
          </a:prstGeom>
        </p:spPr>
      </p:pic>
      <p:pic>
        <p:nvPicPr>
          <p:cNvPr id="5" name="Content Placeholder 4">
            <a:extLst>
              <a:ext uri="{FF2B5EF4-FFF2-40B4-BE49-F238E27FC236}">
                <a16:creationId xmlns:a16="http://schemas.microsoft.com/office/drawing/2014/main" id="{80A205F1-B669-4AC7-ACA3-0CAB395C51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72400" y="1911530"/>
            <a:ext cx="676275" cy="3905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4.1.2: Using a Pattern to List All Outcomes in a Sample Space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To list the outcomes in the event "the sum of the numbers rolled on the two dice equals </a:t>
                </a:r>
                <a:r>
                  <a:rPr sz="2800">
                    <a:latin typeface="Cambria Math"/>
                  </a:rPr>
                  <a:t>6</a:t>
                </a:r>
                <a:r>
                  <a:rPr sz="2800"/>
                  <a:t>," look through the list above for each individual outcome where the sum equals </a:t>
                </a:r>
                <a:r>
                  <a:rPr sz="2800">
                    <a:latin typeface="Cambria Math"/>
                  </a:rPr>
                  <a:t>6</a:t>
                </a:r>
                <a:r>
                  <a:rPr sz="2800"/>
                  <a:t>. Note that </a:t>
                </a:r>
                <a14:m>
                  <m:oMath xmlns:m="http://schemas.openxmlformats.org/officeDocument/2006/math">
                    <m:r>
                      <a:rPr>
                        <a:latin typeface="Cambria Math" panose="02040503050406030204" pitchFamily="18" charset="0"/>
                      </a:rPr>
                      <m:t>1+5=6</m:t>
                    </m:r>
                  </m:oMath>
                </a14:m>
                <a:r>
                  <a:rPr sz="2800"/>
                  <a:t>, so the outcome of rolling a </a:t>
                </a:r>
                <a:r>
                  <a:rPr sz="2800">
                    <a:latin typeface="Cambria Math"/>
                  </a:rPr>
                  <a:t>1</a:t>
                </a:r>
                <a:r>
                  <a:rPr sz="2800"/>
                  <a:t> on the red die and a </a:t>
                </a:r>
                <a:r>
                  <a:rPr sz="2800">
                    <a:latin typeface="Cambria Math"/>
                  </a:rPr>
                  <a:t>5</a:t>
                </a:r>
                <a:r>
                  <a:rPr sz="2800"/>
                  <a:t> on the blue die is in the event. The reverse would be rolling a </a:t>
                </a:r>
                <a:r>
                  <a:rPr sz="2800">
                    <a:latin typeface="Cambria Math"/>
                  </a:rPr>
                  <a:t>5</a:t>
                </a:r>
                <a:r>
                  <a:rPr sz="2800"/>
                  <a:t> on the red die and a </a:t>
                </a:r>
                <a:r>
                  <a:rPr sz="2800">
                    <a:latin typeface="Cambria Math"/>
                  </a:rPr>
                  <a:t>1</a:t>
                </a:r>
                <a:r>
                  <a:rPr sz="2800"/>
                  <a:t> on the blue die. These are two separate possible outcomes that are both in the event. The event consists of the following outcomes.</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481" b="-1595"/>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4.1.2: Using a Pattern to List All Outcomes in a Sample Space (cont.)</a:t>
            </a:r>
          </a:p>
        </p:txBody>
      </p:sp>
      <p:pic>
        <p:nvPicPr>
          <p:cNvPr id="15" name="Content Placeholder 14">
            <a:extLst>
              <a:ext uri="{FF2B5EF4-FFF2-40B4-BE49-F238E27FC236}">
                <a16:creationId xmlns:a16="http://schemas.microsoft.com/office/drawing/2014/main" id="{337F15BB-DD9E-487C-8E11-EC8F78F8164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3243262"/>
            <a:ext cx="4953000" cy="3714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The sample space is the </a:t>
            </a:r>
            <a:r>
              <a:rPr sz="2800" b="1"/>
              <a:t>set</a:t>
            </a:r>
            <a:r>
              <a:rPr sz="2800"/>
              <a:t> of outcomes for an experiment, not the </a:t>
            </a:r>
            <a:r>
              <a:rPr sz="2800" b="1"/>
              <a:t>number</a:t>
            </a:r>
            <a:r>
              <a:rPr sz="2800"/>
              <a:t> of outcomes.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4.1.3: Using a Tree Diagram to List All Outcomes in a Sample Space</a:t>
            </a:r>
          </a:p>
        </p:txBody>
      </p:sp>
      <p:sp>
        <p:nvSpPr>
          <p:cNvPr id="3" name="Text Placeholder 2"/>
          <p:cNvSpPr>
            <a:spLocks noGrp="1"/>
          </p:cNvSpPr>
          <p:nvPr>
            <p:ph type="body" sz="quarter" idx="10"/>
          </p:nvPr>
        </p:nvSpPr>
        <p:spPr/>
        <p:txBody>
          <a:bodyPr>
            <a:normAutofit/>
          </a:bodyPr>
          <a:lstStyle/>
          <a:p>
            <a:r>
              <a:rPr sz="2800"/>
              <a:t>Consider a litter of 3 puppies that are known to be only solid brown or spotted at birth. Use a tree diagram to list all the outcomes in the sample space for each puppy's coloring in regard to birth order.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4.1.3: Using a Tree Diagram to List All Outcomes in a Sample Space (cont.)</a:t>
            </a:r>
          </a:p>
        </p:txBody>
      </p:sp>
      <p:sp>
        <p:nvSpPr>
          <p:cNvPr id="3" name="Text Placeholder 2"/>
          <p:cNvSpPr>
            <a:spLocks noGrp="1"/>
          </p:cNvSpPr>
          <p:nvPr>
            <p:ph type="body" sz="quarter" idx="10"/>
          </p:nvPr>
        </p:nvSpPr>
        <p:spPr/>
        <p:txBody>
          <a:bodyPr>
            <a:normAutofit/>
          </a:bodyPr>
          <a:lstStyle/>
          <a:p>
            <a:r>
              <a:rPr sz="2800" b="1"/>
              <a:t>Solution</a:t>
            </a:r>
          </a:p>
          <a:p>
            <a:r>
              <a:rPr sz="2800"/>
              <a:t>The tree begins with the two possibilities for the first puppy—solid brown or spotted. It then branches for each of the other two births in the litter as shown.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4.1.3: Using a Tree Diagram to List All Outcomes in a Sample Space (cont.)</a:t>
            </a:r>
          </a:p>
        </p:txBody>
      </p:sp>
      <p:pic>
        <p:nvPicPr>
          <p:cNvPr id="5" name="Content Placeholder 4">
            <a:extLst>
              <a:ext uri="{FF2B5EF4-FFF2-40B4-BE49-F238E27FC236}">
                <a16:creationId xmlns:a16="http://schemas.microsoft.com/office/drawing/2014/main" id="{0D69322C-A9A0-4353-8821-6CC22664F3B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383506"/>
            <a:ext cx="4953000" cy="42481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4.1.3: Using a Tree Diagram to List All Outcomes in a Sample Space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Using the tree diagram as a guide, the sample space can be written as follows.</a:t>
                </a:r>
              </a:p>
              <a:p>
                <a:pPr algn="ctr">
                  <a:defRPr sz="2800"/>
                </a:pPr>
                <a14:m>
                  <m:oMathPara xmlns:m="http://schemas.openxmlformats.org/officeDocument/2006/math">
                    <m:oMathParaPr>
                      <m:jc m:val="centerGroup"/>
                    </m:oMathParaPr>
                    <m:oMath xmlns:m="http://schemas.openxmlformats.org/officeDocument/2006/math">
                      <m:r>
                        <m:rPr>
                          <m:nor/>
                        </m:rPr>
                        <a:rPr/>
                        <m:t>Sample</m:t>
                      </m:r>
                      <m:r>
                        <m:rPr>
                          <m:nor/>
                        </m:rPr>
                        <a:rPr/>
                        <m:t> </m:t>
                      </m:r>
                      <m:r>
                        <m:rPr>
                          <m:nor/>
                        </m:rPr>
                        <a:rPr/>
                        <m:t>space</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4"/>
                                    <m:mcJc m:val="center"/>
                                  </m:mcPr>
                                </m:mc>
                              </m:mcs>
                              <m:ctrlPr>
                                <a:rPr i="1">
                                  <a:latin typeface="Cambria Math" panose="02040503050406030204" pitchFamily="18" charset="0"/>
                                </a:rPr>
                              </m:ctrlPr>
                            </m:mPr>
                            <m:mr>
                              <m:e>
                                <m:r>
                                  <m:rPr>
                                    <m:nor/>
                                  </m:rPr>
                                  <a:rPr/>
                                  <m:t>SSS</m:t>
                                </m:r>
                              </m:e>
                              <m:e>
                                <m:r>
                                  <m:rPr>
                                    <m:nor/>
                                  </m:rPr>
                                  <a:rPr/>
                                  <m:t>SSB</m:t>
                                </m:r>
                              </m:e>
                              <m:e>
                                <m:r>
                                  <m:rPr>
                                    <m:nor/>
                                  </m:rPr>
                                  <a:rPr/>
                                  <m:t>SBS</m:t>
                                </m:r>
                              </m:e>
                              <m:e>
                                <m:r>
                                  <m:rPr>
                                    <m:nor/>
                                  </m:rPr>
                                  <a:rPr/>
                                  <m:t>SBB</m:t>
                                </m:r>
                              </m:e>
                            </m:mr>
                            <m:mr>
                              <m:e>
                                <m:r>
                                  <m:rPr>
                                    <m:nor/>
                                  </m:rPr>
                                  <a:rPr/>
                                  <m:t>BSS</m:t>
                                </m:r>
                              </m:e>
                              <m:e>
                                <m:r>
                                  <m:rPr>
                                    <m:nor/>
                                  </m:rPr>
                                  <a:rPr/>
                                  <m:t>BSB</m:t>
                                </m:r>
                              </m:e>
                              <m:e>
                                <m:r>
                                  <m:rPr>
                                    <m:nor/>
                                  </m:rPr>
                                  <a:rPr/>
                                  <m:t>BBS</m:t>
                                </m:r>
                              </m:e>
                              <m:e>
                                <m:r>
                                  <m:rPr>
                                    <m:nor/>
                                  </m:rPr>
                                  <a:rPr/>
                                  <m:t>BBB</m:t>
                                </m:r>
                              </m:e>
                            </m:mr>
                          </m:m>
                        </m:e>
                      </m:d>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Experimental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337522"/>
              </a:xfrm>
            </p:spPr>
            <p:txBody>
              <a:bodyPr>
                <a:normAutofit/>
              </a:bodyPr>
              <a:lstStyle/>
              <a:p>
                <a:pPr>
                  <a:defRPr sz="2800"/>
                </a:pPr>
                <a:r>
                  <a:rPr sz="2800" dirty="0"/>
                  <a:t>In </a:t>
                </a:r>
                <a:r>
                  <a:rPr sz="2800" b="1" dirty="0"/>
                  <a:t>experimental probability</a:t>
                </a:r>
                <a:r>
                  <a:rPr sz="2800" dirty="0"/>
                  <a:t>, if </a:t>
                </a:r>
                <a14:m>
                  <m:oMath xmlns:m="http://schemas.openxmlformats.org/officeDocument/2006/math">
                    <m:r>
                      <a:rPr>
                        <a:latin typeface="Cambria Math" panose="02040503050406030204" pitchFamily="18" charset="0"/>
                      </a:rPr>
                      <m:t>𝐸</m:t>
                    </m:r>
                  </m:oMath>
                </a14:m>
                <a:r>
                  <a:rPr sz="2800" dirty="0"/>
                  <a:t> is an event, then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oMath>
                </a14:m>
                <a:r>
                  <a:rPr sz="2800" dirty="0"/>
                  <a:t>, read "the probability that </a:t>
                </a:r>
                <a14:m>
                  <m:oMath xmlns:m="http://schemas.openxmlformats.org/officeDocument/2006/math">
                    <m:r>
                      <a:rPr>
                        <a:latin typeface="Cambria Math" panose="02040503050406030204" pitchFamily="18" charset="0"/>
                      </a:rPr>
                      <m:t>𝐸</m:t>
                    </m:r>
                  </m:oMath>
                </a14:m>
                <a:r>
                  <a:rPr sz="2800" dirty="0"/>
                  <a:t> occurs,"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𝑓</m:t>
                          </m:r>
                        </m:num>
                        <m:den>
                          <m:r>
                            <a:rPr>
                              <a:latin typeface="Cambria Math" panose="02040503050406030204" pitchFamily="18" charset="0"/>
                            </a:rPr>
                            <m:t>𝑛</m:t>
                          </m:r>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𝑓</m:t>
                    </m:r>
                  </m:oMath>
                </a14:m>
                <a:r>
                  <a:rPr sz="2800" dirty="0"/>
                  <a:t> is the frequency of event </a:t>
                </a:r>
                <a14:m>
                  <m:oMath xmlns:m="http://schemas.openxmlformats.org/officeDocument/2006/math">
                    <m:r>
                      <a:rPr>
                        <a:latin typeface="Cambria Math" panose="02040503050406030204" pitchFamily="18" charset="0"/>
                      </a:rPr>
                      <m:t>𝐸</m:t>
                    </m:r>
                  </m:oMath>
                </a14:m>
                <a:r>
                  <a:rPr sz="2800" dirty="0"/>
                  <a:t> and</a:t>
                </a:r>
              </a:p>
              <a:p>
                <a14:m>
                  <m:oMath xmlns:m="http://schemas.openxmlformats.org/officeDocument/2006/math">
                    <m:r>
                      <a:rPr>
                        <a:latin typeface="Cambria Math" panose="02040503050406030204" pitchFamily="18" charset="0"/>
                      </a:rPr>
                      <m:t>𝑛</m:t>
                    </m:r>
                  </m:oMath>
                </a14:m>
                <a:r>
                  <a:rPr sz="2800" dirty="0"/>
                  <a:t> is the total number of times the experiment is performed.</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337522"/>
              </a:xfrm>
              <a:blipFill>
                <a:blip r:embed="rId2"/>
                <a:stretch>
                  <a:fillRect l="-1328" t="-1449" b="-90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When calculating probability, either give the exact fraction or a decimal rounded to four decimal places. If the probability is extremely small, it is permissible to round the decimal to the first nonzero digit.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Origins of Probability</a:t>
            </a:r>
          </a:p>
        </p:txBody>
      </p:sp>
      <p:sp>
        <p:nvSpPr>
          <p:cNvPr id="3" name="Text Placeholder 2"/>
          <p:cNvSpPr>
            <a:spLocks noGrp="1"/>
          </p:cNvSpPr>
          <p:nvPr>
            <p:ph type="body" sz="quarter" idx="10"/>
          </p:nvPr>
        </p:nvSpPr>
        <p:spPr/>
        <p:txBody>
          <a:bodyPr>
            <a:normAutofit fontScale="77500" lnSpcReduction="20000"/>
          </a:bodyPr>
          <a:lstStyle/>
          <a:p>
            <a:r>
              <a:rPr sz="2800"/>
              <a:t>Galileo performed one of the earliest probability analyses. Galileo was approached by an Italian nobleman who had observed that three dice were more likely to obtain a sum of </a:t>
            </a:r>
            <a:r>
              <a:rPr sz="2800">
                <a:latin typeface="Cambria Math"/>
              </a:rPr>
              <a:t>10</a:t>
            </a:r>
            <a:r>
              <a:rPr sz="2800"/>
              <a:t> than a sum of </a:t>
            </a:r>
            <a:r>
              <a:rPr sz="2800">
                <a:latin typeface="Cambria Math"/>
              </a:rPr>
              <a:t>9</a:t>
            </a:r>
            <a:r>
              <a:rPr sz="2800"/>
              <a:t> when thrown. Galileo became interested in the uncertainties of throwing dice and wrote a short work outlining his findings. Galileo's work set forth some of the theory of probability. The next step in the birth of probability came from the French.</a:t>
            </a:r>
          </a:p>
          <a:p>
            <a:r>
              <a:rPr sz="2800"/>
              <a:t>A French nobleman, Chevalier de Mere, won quite a few francs by getting unwitting souls to bet him that he would not roll at least one six in a sequence of four tosses of a die. He then lost his profits by wagering that he would get at least one double </a:t>
            </a:r>
            <a:r>
              <a:rPr sz="2800">
                <a:latin typeface="Cambria Math"/>
              </a:rPr>
              <a:t>6</a:t>
            </a:r>
            <a:r>
              <a:rPr sz="2800"/>
              <a:t> in a sequence of </a:t>
            </a:r>
            <a:r>
              <a:rPr sz="2800">
                <a:latin typeface="Cambria Math"/>
              </a:rPr>
              <a:t>24</a:t>
            </a:r>
            <a:r>
              <a:rPr sz="2800"/>
              <a:t> tosses of two dice. Chevalier de Mere asked two of the leading mathematicians of the time, Pierre de Fermat (1601–1665) and Blaise Pascal (1623–1662), to consider his problem. The exchange of letters between Fermat and Pascal led to some of the first analysis of random phenomena and development of the first principles of probability theory.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 Expressing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042122"/>
              </a:xfrm>
            </p:spPr>
            <p:txBody>
              <a:bodyPr>
                <a:normAutofit/>
              </a:bodyPr>
              <a:lstStyle/>
              <a:p>
                <a:pPr>
                  <a:defRPr sz="2800"/>
                </a:pPr>
                <a:r>
                  <a:rPr sz="2800"/>
                  <a:t>A probability may be written as a fraction, decimal, or percentage. For instance, we may say that the probability of the fisherman catching a catfish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43</m:t>
                        </m:r>
                      </m:num>
                      <m:den>
                        <m:r>
                          <a:rPr>
                            <a:latin typeface="Cambria Math" panose="02040503050406030204" pitchFamily="18" charset="0"/>
                          </a:rPr>
                          <m:t>92</m:t>
                        </m:r>
                      </m:den>
                    </m:f>
                  </m:oMath>
                </a14:m>
                <a:r>
                  <a:rPr sz="2800"/>
                  <a:t>, </a:t>
                </a:r>
                <a:r>
                  <a:rPr sz="2800">
                    <a:latin typeface="Cambria Math"/>
                  </a:rPr>
                  <a:t>0.4674</a:t>
                </a:r>
                <a:r>
                  <a:rPr sz="2800"/>
                  <a:t>, or </a:t>
                </a:r>
                <a14:m>
                  <m:oMath xmlns:m="http://schemas.openxmlformats.org/officeDocument/2006/math">
                    <m:r>
                      <a:rPr>
                        <a:latin typeface="Cambria Math" panose="02040503050406030204" pitchFamily="18" charset="0"/>
                      </a:rPr>
                      <m:t>46.74%</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042122"/>
              </a:xfrm>
              <a:blipFill>
                <a:blip r:embed="rId2"/>
                <a:stretch>
                  <a:fillRect l="-1328" t="-2353" b="-4412"/>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Classical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94722"/>
              </a:xfrm>
            </p:spPr>
            <p:txBody>
              <a:bodyPr>
                <a:normAutofit/>
              </a:bodyPr>
              <a:lstStyle/>
              <a:p>
                <a:pPr>
                  <a:defRPr sz="2800"/>
                </a:pPr>
                <a:r>
                  <a:rPr sz="2800"/>
                  <a:t>In </a:t>
                </a:r>
                <a:r>
                  <a:rPr sz="2800" b="1"/>
                  <a:t>classical probability</a:t>
                </a:r>
                <a:r>
                  <a:rPr sz="2800"/>
                  <a:t>, if all outcomes are equally likely to occur, then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oMath>
                </a14:m>
                <a:r>
                  <a:rPr sz="2800"/>
                  <a:t>, read "the probability that </a:t>
                </a:r>
                <a14:m>
                  <m:oMath xmlns:m="http://schemas.openxmlformats.org/officeDocument/2006/math">
                    <m:r>
                      <a:rPr>
                        <a:latin typeface="Cambria Math" panose="02040503050406030204" pitchFamily="18" charset="0"/>
                      </a:rPr>
                      <m:t>𝐸</m:t>
                    </m:r>
                  </m:oMath>
                </a14:m>
                <a:r>
                  <a:rPr sz="2800"/>
                  <a:t> occurs,"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Para>
                </a14:m>
                <a:endParaRPr sz="2800"/>
              </a:p>
              <a:p>
                <a:pPr>
                  <a:defRPr sz="2800"/>
                </a:pPr>
                <a:r>
                  <a:rPr sz="2800"/>
                  <a:t>where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oMath>
                </a14:m>
                <a:r>
                  <a:rPr sz="2800"/>
                  <a:t> is the number of outcomes in the event and</a:t>
                </a:r>
              </a:p>
              <a:p>
                <a14:m>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𝑆</m:t>
                        </m:r>
                      </m:e>
                    </m:d>
                  </m:oMath>
                </a14:m>
                <a:r>
                  <a:rPr sz="2800"/>
                  <a:t> is the number of outcomes in the sample space.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4722"/>
              </a:xfrm>
              <a:blipFill>
                <a:blip r:embed="rId2"/>
                <a:stretch>
                  <a:fillRect l="-1328" t="-1276" r="-1697" b="-2073"/>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Struck by Lightning</a:t>
            </a:r>
          </a:p>
        </p:txBody>
      </p:sp>
      <p:sp>
        <p:nvSpPr>
          <p:cNvPr id="3" name="Text Placeholder 2"/>
          <p:cNvSpPr>
            <a:spLocks noGrp="1"/>
          </p:cNvSpPr>
          <p:nvPr>
            <p:ph type="body" sz="quarter" idx="10"/>
          </p:nvPr>
        </p:nvSpPr>
        <p:spPr>
          <a:xfrm>
            <a:off x="457200" y="1082078"/>
            <a:ext cx="8229600" cy="4023322"/>
          </a:xfrm>
        </p:spPr>
        <p:txBody>
          <a:bodyPr>
            <a:normAutofit/>
          </a:bodyPr>
          <a:lstStyle/>
          <a:p>
            <a:r>
              <a:rPr sz="2800"/>
              <a:t>Many people have a greater chance of meeting someone who survived a lightning strike than someone who won the lottery. There are an estimated </a:t>
            </a:r>
            <a:r>
              <a:rPr sz="2800">
                <a:latin typeface="Cambria Math"/>
              </a:rPr>
              <a:t>1800</a:t>
            </a:r>
            <a:r>
              <a:rPr sz="2800"/>
              <a:t> new thunderstorms being created around the world every minute and the odds against someone being struck by lightning is </a:t>
            </a:r>
            <a:r>
              <a:rPr sz="2800">
                <a:latin typeface="Cambria Math"/>
              </a:rPr>
              <a:t>606,944</a:t>
            </a:r>
            <a:r>
              <a:rPr sz="2800"/>
              <a:t> to one. Unless you are Roy C. Sullivan. Mr. Sullivan was a former U.S. park ranger who was struck by lightning seven times in less than </a:t>
            </a:r>
            <a:r>
              <a:rPr sz="2800">
                <a:latin typeface="Cambria Math"/>
              </a:rPr>
              <a:t>36</a:t>
            </a:r>
            <a:r>
              <a:rPr sz="2800"/>
              <a:t> years.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Subjective Probability, Experimental Probability, Classical Probability &amp; Law Of Large Numbers</a:t>
            </a:r>
          </a:p>
        </p:txBody>
      </p:sp>
      <p:sp>
        <p:nvSpPr>
          <p:cNvPr id="3" name="Text Placeholder 2"/>
          <p:cNvSpPr>
            <a:spLocks noGrp="1"/>
          </p:cNvSpPr>
          <p:nvPr>
            <p:ph type="body" sz="quarter" idx="10"/>
          </p:nvPr>
        </p:nvSpPr>
        <p:spPr>
          <a:xfrm>
            <a:off x="457200" y="1082078"/>
            <a:ext cx="8229600" cy="4632922"/>
          </a:xfrm>
        </p:spPr>
        <p:txBody>
          <a:bodyPr>
            <a:normAutofit fontScale="92500" lnSpcReduction="20000"/>
          </a:bodyPr>
          <a:lstStyle/>
          <a:p>
            <a:pPr algn="ctr">
              <a:defRPr sz="2800" b="1"/>
            </a:pPr>
            <a:r>
              <a:t>Definition</a:t>
            </a:r>
          </a:p>
          <a:p>
            <a:r>
              <a:rPr sz="2800" b="1"/>
              <a:t>Subjective probability</a:t>
            </a:r>
            <a:r>
              <a:rPr sz="2800"/>
              <a:t> is an educated guess regarding the chance that an event will occur.</a:t>
            </a:r>
          </a:p>
          <a:p>
            <a:r>
              <a:rPr sz="2800" b="1"/>
              <a:t>Experimental probability</a:t>
            </a:r>
            <a:r>
              <a:rPr sz="2800"/>
              <a:t> (or </a:t>
            </a:r>
            <a:r>
              <a:rPr sz="2800" b="1"/>
              <a:t>empirical probability</a:t>
            </a:r>
            <a:r>
              <a:rPr sz="2800"/>
              <a:t>) uses the outcomes obtained by repeatedly performing an experiment to calculate the probability.</a:t>
            </a:r>
          </a:p>
          <a:p>
            <a:r>
              <a:rPr sz="2800" b="1"/>
              <a:t>Classical probability</a:t>
            </a:r>
            <a:r>
              <a:rPr sz="2800"/>
              <a:t> (or </a:t>
            </a:r>
            <a:r>
              <a:rPr sz="2800" b="1"/>
              <a:t>theoretical probability</a:t>
            </a:r>
            <a:r>
              <a:rPr sz="2800"/>
              <a:t>) is the most precise type of probability and can only be calculated when all possible outcomes in the sample space are known and equally likely to occur.</a:t>
            </a:r>
          </a:p>
          <a:p>
            <a:r>
              <a:rPr sz="2800"/>
              <a:t>The </a:t>
            </a:r>
            <a:r>
              <a:rPr sz="2800" b="1"/>
              <a:t>Law of Large Numbers</a:t>
            </a:r>
            <a:r>
              <a:rPr sz="2800"/>
              <a:t> states that the greater the number of trials, the closer the experimental probability will be to the true probability.</a:t>
            </a:r>
          </a:p>
          <a:p>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4.1.4: Identifying Types of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whether each probability is subjective, experimental, or classical.</a:t>
                </a:r>
              </a:p>
              <a:p>
                <a:pPr marL="514350" indent="-514350">
                  <a:buFont typeface="+mj-lt"/>
                  <a:buAutoNum type="alphaLcPeriod"/>
                  <a:defRPr sz="2800"/>
                </a:pPr>
                <a:r>
                  <a:t>​</a:t>
                </a:r>
                <a:r>
                  <a:rPr sz="2800"/>
                  <a:t>The probability of selecting a letter at random from the English alphabet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26</m:t>
                        </m:r>
                      </m:den>
                    </m:f>
                  </m:oMath>
                </a14:m>
                <a:r>
                  <a:rPr sz="2800"/>
                  <a:t>.</a:t>
                </a:r>
              </a:p>
              <a:p>
                <a:pPr marL="514350" indent="-514350">
                  <a:buFont typeface="+mj-lt"/>
                  <a:buAutoNum type="alphaLcPeriod" startAt="2"/>
                  <a:defRPr sz="2800"/>
                </a:pPr>
                <a:r>
                  <a:t>​</a:t>
                </a:r>
                <a:r>
                  <a:rPr sz="2800"/>
                  <a:t>An economist predicts a </a:t>
                </a:r>
                <a14:m>
                  <m:oMath xmlns:m="http://schemas.openxmlformats.org/officeDocument/2006/math">
                    <m:r>
                      <a:rPr>
                        <a:latin typeface="Cambria Math" panose="02040503050406030204" pitchFamily="18" charset="0"/>
                      </a:rPr>
                      <m:t>20%</m:t>
                    </m:r>
                  </m:oMath>
                </a14:m>
                <a:r>
                  <a:rPr sz="2800"/>
                  <a:t> chance that technology stocks will decrease in value over the next year based on his knowledge of how other stocks have performed over the course of his career.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333"/>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4.1.4: Identifying Types of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A police officer wishes to know the probability that a driver chosen at random will be driving under the influence of alcohol on a Friday night. At a roadblock, he records the number of drivers stopped and the number of drivers driving with a blood alcohol level over the legal limit. He determines that the probability is </a:t>
                </a:r>
                <a14:m>
                  <m:oMath xmlns:m="http://schemas.openxmlformats.org/officeDocument/2006/math">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66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4.1.4: Identifying Types of Probability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All </a:t>
            </a:r>
            <a:r>
              <a:rPr sz="2800">
                <a:latin typeface="Cambria Math"/>
              </a:rPr>
              <a:t>26</a:t>
            </a:r>
            <a:r>
              <a:rPr sz="2800"/>
              <a:t> outcomes are known and are equally likely to occur, so this is an example of classical probability.</a:t>
            </a:r>
          </a:p>
          <a:p>
            <a:pPr marL="514350" indent="-514350">
              <a:buFont typeface="+mj-lt"/>
              <a:buAutoNum type="alphaLcPeriod" startAt="2"/>
              <a:defRPr sz="2800"/>
            </a:pPr>
            <a:r>
              <a:t>​</a:t>
            </a:r>
            <a:r>
              <a:rPr sz="2800"/>
              <a:t>The economist is giving an educated guess; therefore, this is an example of subjective probability.</a:t>
            </a:r>
          </a:p>
          <a:p>
            <a:pPr marL="514350" indent="-514350">
              <a:buFont typeface="+mj-lt"/>
              <a:buAutoNum type="alphaLcPeriod" startAt="3"/>
              <a:defRPr sz="2800"/>
            </a:pPr>
            <a:r>
              <a:t>​</a:t>
            </a:r>
            <a:r>
              <a:rPr sz="2800"/>
              <a:t>The police officer's probability is based on the evidence gathered from the roadblock. Because not </a:t>
            </a:r>
            <a:r>
              <a:rPr sz="2800" b="1"/>
              <a:t>all</a:t>
            </a:r>
            <a:r>
              <a:rPr sz="2800"/>
              <a:t> drivers were evaluated at that roadblock, the probability is experimental.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4.1.5: Calculating Classical Probability</a:t>
            </a:r>
          </a:p>
        </p:txBody>
      </p:sp>
      <p:sp>
        <p:nvSpPr>
          <p:cNvPr id="3" name="Text Placeholder 2"/>
          <p:cNvSpPr>
            <a:spLocks noGrp="1"/>
          </p:cNvSpPr>
          <p:nvPr>
            <p:ph type="body" sz="quarter" idx="10"/>
          </p:nvPr>
        </p:nvSpPr>
        <p:spPr/>
        <p:txBody>
          <a:bodyPr>
            <a:normAutofit/>
          </a:bodyPr>
          <a:lstStyle/>
          <a:p>
            <a:r>
              <a:rPr sz="2800"/>
              <a:t>Beck is allergic to peanuts. At a large dinner party one evening, he notices that the cheesecake options on the dessert table contain the following flavors: </a:t>
            </a:r>
            <a:r>
              <a:rPr sz="2800">
                <a:latin typeface="Cambria Math"/>
              </a:rPr>
              <a:t>10</a:t>
            </a:r>
            <a:r>
              <a:rPr sz="2800"/>
              <a:t> slices of chocolate, </a:t>
            </a:r>
            <a:r>
              <a:rPr sz="2800">
                <a:latin typeface="Cambria Math"/>
              </a:rPr>
              <a:t>12</a:t>
            </a:r>
            <a:r>
              <a:rPr sz="2800"/>
              <a:t> slices of caramel, </a:t>
            </a:r>
            <a:r>
              <a:rPr sz="2800">
                <a:latin typeface="Cambria Math"/>
              </a:rPr>
              <a:t>12</a:t>
            </a:r>
            <a:r>
              <a:rPr sz="2800"/>
              <a:t> slices of chocolate peanut butter, and </a:t>
            </a:r>
            <a:r>
              <a:rPr sz="2800">
                <a:latin typeface="Cambria Math"/>
              </a:rPr>
              <a:t>8</a:t>
            </a:r>
            <a:r>
              <a:rPr sz="2800"/>
              <a:t> slices of strawberry. Assume that the desserts are served to guests at random.</a:t>
            </a:r>
          </a:p>
          <a:p>
            <a:pPr marL="514350" indent="-514350">
              <a:buFont typeface="+mj-lt"/>
              <a:buAutoNum type="alphaLcPeriod"/>
              <a:defRPr sz="2800"/>
            </a:pPr>
            <a:r>
              <a:t>​</a:t>
            </a:r>
            <a:r>
              <a:rPr sz="2800"/>
              <a:t>What is the probability that Beck's cheesecake contains peanuts?</a:t>
            </a:r>
          </a:p>
          <a:p>
            <a:pPr marL="514350" indent="-514350">
              <a:buFont typeface="+mj-lt"/>
              <a:buAutoNum type="alphaLcPeriod" startAt="2"/>
              <a:defRPr sz="2800"/>
            </a:pPr>
            <a:r>
              <a:t>​</a:t>
            </a:r>
            <a:r>
              <a:rPr sz="2800"/>
              <a:t>What is the probability that Beck's dessert does not contain chocolate?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4.1.5: Calculating Classical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a:t>Solution</a:t>
                </a:r>
              </a:p>
              <a:p>
                <a:pPr marL="514350" indent="-514350">
                  <a:buFont typeface="+mj-lt"/>
                  <a:buAutoNum type="alphaLcPeriod"/>
                  <a:defRPr sz="2800"/>
                </a:pPr>
                <a:r>
                  <a:t>​</a:t>
                </a:r>
                <a:r>
                  <a:rPr sz="2800"/>
                  <a:t>There are </a:t>
                </a:r>
                <a:r>
                  <a:rPr sz="2800">
                    <a:latin typeface="Cambria Math"/>
                  </a:rPr>
                  <a:t>12</a:t>
                </a:r>
                <a:r>
                  <a:rPr sz="2800"/>
                  <a:t> slices of chocolate peanut butter cheesecake, and </a:t>
                </a:r>
                <a14:m>
                  <m:oMath xmlns:m="http://schemas.openxmlformats.org/officeDocument/2006/math">
                    <m:r>
                      <a:rPr>
                        <a:latin typeface="Cambria Math" panose="02040503050406030204" pitchFamily="18" charset="0"/>
                      </a:rPr>
                      <m:t>10+12+12+8=42</m:t>
                    </m:r>
                  </m:oMath>
                </a14:m>
                <a:r>
                  <a:rPr sz="2800"/>
                  <a:t> pieces of cheesecake total. The probability is then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peanut</m:t>
                              </m:r>
                              <m:r>
                                <m:rPr>
                                  <m:nor/>
                                </m:rPr>
                                <a:rPr/>
                                <m:t> </m:t>
                              </m:r>
                              <m:r>
                                <m:rPr>
                                  <m:nor/>
                                </m:rPr>
                                <a:rPr/>
                                <m:t>butter</m:t>
                              </m:r>
                              <m:r>
                                <m:rPr>
                                  <m:nor/>
                                </m:rPr>
                                <a:rPr/>
                                <m:t> </m:t>
                              </m:r>
                              <m:r>
                                <m:rPr>
                                  <m:nor/>
                                </m:rPr>
                                <a:rPr/>
                                <m:t>chocolate</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peanut</m:t>
                              </m:r>
                              <m:r>
                                <m:rPr>
                                  <m:nor/>
                                </m:rPr>
                                <a:rPr/>
                                <m:t> </m:t>
                              </m:r>
                              <m:r>
                                <m:rPr>
                                  <m:nor/>
                                </m:rPr>
                                <a:rPr/>
                                <m:t>butter</m:t>
                              </m:r>
                              <m:r>
                                <m:rPr>
                                  <m:nor/>
                                </m:rPr>
                                <a:rPr/>
                                <m:t> </m:t>
                              </m:r>
                              <m:r>
                                <m:rPr>
                                  <m:nor/>
                                </m:rPr>
                                <a:rPr/>
                                <m:t>chocolate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12</m:t>
                          </m:r>
                        </m:num>
                        <m:den>
                          <m:r>
                            <a:rPr>
                              <a:latin typeface="Cambria Math" panose="02040503050406030204" pitchFamily="18" charset="0"/>
                            </a:rPr>
                            <m:t>42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peanut</m:t>
                              </m:r>
                              <m:r>
                                <m:rPr>
                                  <m:nor/>
                                </m:rPr>
                                <a:rPr/>
                                <m:t> </m:t>
                              </m:r>
                              <m:r>
                                <m:rPr>
                                  <m:nor/>
                                </m:rPr>
                                <a:rPr/>
                                <m:t>butter</m:t>
                              </m:r>
                              <m:r>
                                <m:rPr>
                                  <m:nor/>
                                </m:rPr>
                                <a:rPr/>
                                <m:t> </m:t>
                              </m:r>
                              <m:r>
                                <m:rPr>
                                  <m:nor/>
                                </m:rPr>
                                <a:rPr/>
                                <m:t>chocolate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7</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peanut</m:t>
                              </m:r>
                              <m:r>
                                <m:rPr>
                                  <m:nor/>
                                </m:rPr>
                                <a:rPr/>
                                <m:t> </m:t>
                              </m:r>
                              <m:r>
                                <m:rPr>
                                  <m:nor/>
                                </m:rPr>
                                <a:rPr/>
                                <m:t>butter</m:t>
                              </m:r>
                              <m:r>
                                <m:rPr>
                                  <m:nor/>
                                </m:rPr>
                                <a:rPr/>
                                <m:t> </m:t>
                              </m:r>
                              <m:r>
                                <m:rPr>
                                  <m:nor/>
                                </m:rPr>
                                <a:rPr/>
                                <m:t>chocolate</m:t>
                              </m:r>
                            </m:e>
                          </m:d>
                        </m:e>
                      </m:phant>
                      <m:r>
                        <a:rPr>
                          <a:latin typeface="Cambria Math" panose="02040503050406030204" pitchFamily="18" charset="0"/>
                        </a:rPr>
                        <m:t>≈0.2857</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4.1.5: Calculating Classical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t>​</a:t>
                </a:r>
                <a:r>
                  <a:rPr sz="2800"/>
                  <a:t>The flavors that do not contain chocolate include caramel and strawberry. Thus, there are </a:t>
                </a:r>
                <a14:m>
                  <m:oMath xmlns:m="http://schemas.openxmlformats.org/officeDocument/2006/math">
                    <m:r>
                      <a:rPr>
                        <a:latin typeface="Cambria Math" panose="02040503050406030204" pitchFamily="18" charset="0"/>
                      </a:rPr>
                      <m:t>12+8=20</m:t>
                    </m:r>
                  </m:oMath>
                </a14:m>
                <a:r>
                  <a:rPr sz="2800"/>
                  <a:t> slices of cheesecake that do not contain chocolate. The probability of being served one of these desserts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not</m:t>
                              </m:r>
                              <m:r>
                                <m:rPr>
                                  <m:nor/>
                                </m:rPr>
                                <a:rPr/>
                                <m:t> </m:t>
                              </m:r>
                              <m:r>
                                <m:rPr>
                                  <m:nor/>
                                </m:rPr>
                                <a:rPr/>
                                <m:t>chocolate</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not</m:t>
                              </m:r>
                              <m:r>
                                <m:rPr>
                                  <m:nor/>
                                </m:rPr>
                                <a:rPr/>
                                <m:t> </m:t>
                              </m:r>
                              <m:r>
                                <m:rPr>
                                  <m:nor/>
                                </m:rPr>
                                <a:rPr/>
                                <m:t>chocolate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m:t>
                          </m:r>
                        </m:num>
                        <m:den>
                          <m:r>
                            <a:rPr>
                              <a:latin typeface="Cambria Math" panose="02040503050406030204" pitchFamily="18" charset="0"/>
                            </a:rPr>
                            <m:t>42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not</m:t>
                              </m:r>
                              <m:r>
                                <m:rPr>
                                  <m:nor/>
                                </m:rPr>
                                <a:rPr/>
                                <m:t> </m:t>
                              </m:r>
                              <m:r>
                                <m:rPr>
                                  <m:nor/>
                                </m:rPr>
                                <a:rPr/>
                                <m:t>chocolate</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21</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not</m:t>
                              </m:r>
                              <m:r>
                                <m:rPr>
                                  <m:nor/>
                                </m:rPr>
                                <a:rPr/>
                                <m:t> </m:t>
                              </m:r>
                              <m:r>
                                <m:rPr>
                                  <m:nor/>
                                </m:rPr>
                                <a:rPr/>
                                <m:t>chocolate</m:t>
                              </m:r>
                            </m:e>
                          </m:d>
                        </m:e>
                      </m:phant>
                      <m:r>
                        <a:rPr>
                          <a:latin typeface="Cambria Math" panose="02040503050406030204" pitchFamily="18" charset="0"/>
                        </a:rPr>
                        <m:t>≈0.4762</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Probability Experiment, Outcome, Sample Space &amp; Event</a:t>
            </a:r>
          </a:p>
        </p:txBody>
      </p:sp>
      <p:sp>
        <p:nvSpPr>
          <p:cNvPr id="3" name="Text Placeholder 2"/>
          <p:cNvSpPr>
            <a:spLocks noGrp="1"/>
          </p:cNvSpPr>
          <p:nvPr>
            <p:ph type="body" sz="quarter" idx="10"/>
          </p:nvPr>
        </p:nvSpPr>
        <p:spPr>
          <a:xfrm>
            <a:off x="457200" y="1082078"/>
            <a:ext cx="8229600" cy="4328122"/>
          </a:xfrm>
        </p:spPr>
        <p:txBody>
          <a:bodyPr>
            <a:normAutofit/>
          </a:bodyPr>
          <a:lstStyle/>
          <a:p>
            <a:pPr algn="ctr">
              <a:defRPr sz="2800" b="1"/>
            </a:pPr>
            <a:r>
              <a:rPr dirty="0"/>
              <a:t>Definition</a:t>
            </a:r>
          </a:p>
          <a:p>
            <a:r>
              <a:rPr sz="2800" dirty="0"/>
              <a:t>A </a:t>
            </a:r>
            <a:r>
              <a:rPr sz="2800" b="1" dirty="0"/>
              <a:t>probability experiment</a:t>
            </a:r>
            <a:r>
              <a:rPr sz="2800" dirty="0"/>
              <a:t> (or </a:t>
            </a:r>
            <a:r>
              <a:rPr sz="2800" b="1" dirty="0"/>
              <a:t>trial</a:t>
            </a:r>
            <a:r>
              <a:rPr sz="2800" dirty="0"/>
              <a:t>) is any process with a result determined by chance.</a:t>
            </a:r>
          </a:p>
          <a:p>
            <a:r>
              <a:rPr sz="2800" dirty="0"/>
              <a:t>Each individual result that is possible for a probability experiment is an </a:t>
            </a:r>
            <a:r>
              <a:rPr sz="2800" b="1" dirty="0"/>
              <a:t>outcome</a:t>
            </a:r>
            <a:r>
              <a:rPr sz="2800" dirty="0"/>
              <a:t>.</a:t>
            </a:r>
          </a:p>
          <a:p>
            <a:r>
              <a:rPr sz="2800" dirty="0"/>
              <a:t>The </a:t>
            </a:r>
            <a:r>
              <a:rPr sz="2800" b="1" dirty="0"/>
              <a:t>sample space</a:t>
            </a:r>
            <a:r>
              <a:rPr sz="2800" dirty="0"/>
              <a:t> is the set of all possible outcomes for a given probability experiment.</a:t>
            </a:r>
          </a:p>
          <a:p>
            <a:r>
              <a:rPr sz="2800" dirty="0"/>
              <a:t>An </a:t>
            </a:r>
            <a:r>
              <a:rPr sz="2800" b="1" dirty="0"/>
              <a:t>event</a:t>
            </a:r>
            <a:r>
              <a:rPr sz="2800" dirty="0"/>
              <a:t> is a subset of outcomes from the sample space.</a:t>
            </a:r>
          </a:p>
          <a:p>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4.1.6: Calculating Classical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Consider a beginning archer who only manages to hit the target </a:t>
                </a:r>
                <a14:m>
                  <m:oMath xmlns:m="http://schemas.openxmlformats.org/officeDocument/2006/math">
                    <m:r>
                      <a:rPr>
                        <a:latin typeface="Cambria Math" panose="02040503050406030204" pitchFamily="18" charset="0"/>
                      </a:rPr>
                      <m:t>50%</m:t>
                    </m:r>
                  </m:oMath>
                </a14:m>
                <a:r>
                  <a:rPr sz="2800"/>
                  <a:t> of the time. What is the probability that in three shots, the archer will hit the target all three times?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4.1.6: Calculating Classical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For each shot, the arrow will either hit the target or miss the target. Note that these two outcomes are equally likely here since we are told that the chance of hitting the target is </a:t>
                </a:r>
                <a14:m>
                  <m:oMath xmlns:m="http://schemas.openxmlformats.org/officeDocument/2006/math">
                    <m:r>
                      <a:rPr>
                        <a:latin typeface="Cambria Math" panose="02040503050406030204" pitchFamily="18" charset="0"/>
                      </a:rPr>
                      <m:t>50%</m:t>
                    </m:r>
                  </m:oMath>
                </a14:m>
                <a:r>
                  <a:rPr sz="2800"/>
                  <a:t>. To determine how many outcomes are in the sample space, we can use either a pattern or a tree diagram. Let's use a tree diagram.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4.1.6: Calculating Classical Probability (cont.)</a:t>
            </a:r>
          </a:p>
        </p:txBody>
      </p:sp>
      <p:pic>
        <p:nvPicPr>
          <p:cNvPr id="7" name="Content Placeholder 6">
            <a:extLst>
              <a:ext uri="{FF2B5EF4-FFF2-40B4-BE49-F238E27FC236}">
                <a16:creationId xmlns:a16="http://schemas.microsoft.com/office/drawing/2014/main" id="{FC82E68F-F750-4617-AA95-89B3CD9F77F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800" y="1730772"/>
            <a:ext cx="5706045" cy="3396456"/>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4.1.6: Calculating Classical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Notice that this gives </a:t>
                </a:r>
                <a:r>
                  <a:rPr sz="2800">
                    <a:latin typeface="Cambria Math"/>
                  </a:rPr>
                  <a:t>8</a:t>
                </a:r>
                <a:r>
                  <a:rPr sz="2800"/>
                  <a:t> possible outcomes for the three shots, only </a:t>
                </a:r>
                <a:r>
                  <a:rPr sz="2800">
                    <a:latin typeface="Cambria Math"/>
                  </a:rPr>
                  <a:t>1</a:t>
                </a:r>
                <a:r>
                  <a:rPr sz="2800"/>
                  <a:t> of which consists of hitting the target all three times. Thus, the probability of the novice archer hitting the target three times in a row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all</m:t>
                              </m:r>
                              <m:r>
                                <m:rPr>
                                  <m:nor/>
                                </m:rPr>
                                <a:rPr/>
                                <m:t> </m:t>
                              </m:r>
                              <m:r>
                                <m:rPr>
                                  <m:nor/>
                                </m:rPr>
                                <a:rPr/>
                                <m:t>three</m:t>
                              </m:r>
                              <m:r>
                                <m:rPr>
                                  <m:nor/>
                                </m:rPr>
                                <a:rPr/>
                                <m:t> </m:t>
                              </m:r>
                              <m:r>
                                <m:rPr>
                                  <m:nor/>
                                </m:rPr>
                                <a:rPr/>
                                <m:t>hits</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all</m:t>
                              </m:r>
                              <m:r>
                                <m:rPr>
                                  <m:nor/>
                                </m:rPr>
                                <a:rPr/>
                                <m:t> </m:t>
                              </m:r>
                              <m:r>
                                <m:rPr>
                                  <m:nor/>
                                </m:rPr>
                                <a:rPr/>
                                <m:t>three</m:t>
                              </m:r>
                              <m:r>
                                <m:rPr>
                                  <m:nor/>
                                </m:rPr>
                                <a:rPr/>
                                <m:t> </m:t>
                              </m:r>
                              <m:r>
                                <m:rPr>
                                  <m:nor/>
                                </m:rPr>
                                <a:rPr/>
                                <m:t>hits</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all</m:t>
                              </m:r>
                              <m:r>
                                <m:rPr>
                                  <m:nor/>
                                </m:rPr>
                                <a:rPr/>
                                <m:t> </m:t>
                              </m:r>
                              <m:r>
                                <m:rPr>
                                  <m:nor/>
                                </m:rPr>
                                <a:rPr/>
                                <m:t>three</m:t>
                              </m:r>
                              <m:r>
                                <m:rPr>
                                  <m:nor/>
                                </m:rPr>
                                <a:rPr/>
                                <m:t> </m:t>
                              </m:r>
                              <m:r>
                                <m:rPr>
                                  <m:nor/>
                                </m:rPr>
                                <a:rPr/>
                                <m:t>hits</m:t>
                              </m:r>
                            </m:e>
                          </m:d>
                        </m:e>
                      </m:phant>
                      <m:r>
                        <a:rPr>
                          <a:latin typeface="Cambria Math" panose="02040503050406030204" pitchFamily="18" charset="0"/>
                        </a:rPr>
                        <m:t>=0.125</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704"/>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4.1.7: Calculating Classical Probability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Consider the novice archer again who hits the target </a:t>
                </a:r>
                <a14:m>
                  <m:oMath xmlns:m="http://schemas.openxmlformats.org/officeDocument/2006/math">
                    <m:r>
                      <a:rPr>
                        <a:latin typeface="Cambria Math" panose="02040503050406030204" pitchFamily="18" charset="0"/>
                      </a:rPr>
                      <m:t>50%</m:t>
                    </m:r>
                  </m:oMath>
                </a14:m>
                <a:r>
                  <a:rPr sz="2800"/>
                  <a:t> of the time. Assume that six shots have been taken and each time the target was hit. What is the probability that the next shot taken will also hit the target?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4.1.7: Calculating Classical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r>
                  <a:rPr sz="2800"/>
                  <a:t>Many people would say that the archer is due to miss since she has hit the target so many times in a row, but let's consider the mathematics. Suppose we took the time to write down every possible combination of hits and misses for seven shots. Because the archer has already hit the target six times, we would have to mark out all combinations that contain a miss in the first six shots. The only two outcomes left in the sample space would be HHHHHHM and HHHHHHH. The probability of shot number seven hitting the target is then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m:rPr>
                                  <m:nor/>
                                </m:rPr>
                                <a:rPr/>
                                <m:t>all</m:t>
                              </m:r>
                              <m:r>
                                <m:rPr>
                                  <m:nor/>
                                </m:rPr>
                                <a:rPr/>
                                <m:t> </m:t>
                              </m:r>
                              <m:r>
                                <m:rPr>
                                  <m:nor/>
                                </m:rPr>
                                <a:rPr/>
                                <m:t>seven</m:t>
                              </m:r>
                              <m:r>
                                <m:rPr>
                                  <m:nor/>
                                </m:rPr>
                                <a:rPr/>
                                <m:t> </m:t>
                              </m:r>
                              <m:r>
                                <m:rPr>
                                  <m:nor/>
                                </m:rPr>
                                <a:rPr/>
                                <m:t>hits</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all</m:t>
                              </m:r>
                              <m:r>
                                <m:rPr>
                                  <m:nor/>
                                </m:rPr>
                                <a:rPr/>
                                <m:t> </m:t>
                              </m:r>
                              <m:r>
                                <m:rPr>
                                  <m:nor/>
                                </m:rPr>
                                <a:rPr/>
                                <m:t>seven</m:t>
                              </m:r>
                              <m:r>
                                <m:rPr>
                                  <m:nor/>
                                </m:rPr>
                                <a:rPr/>
                                <m:t> </m:t>
                              </m:r>
                              <m:r>
                                <m:rPr>
                                  <m:nor/>
                                </m:rPr>
                                <a:rPr/>
                                <m:t>boys</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m:rPr>
                                  <m:nor/>
                                </m:rPr>
                                <a:rPr/>
                                <m:t>all</m:t>
                              </m:r>
                              <m:r>
                                <m:rPr>
                                  <m:nor/>
                                </m:rPr>
                                <a:rPr/>
                                <m:t> </m:t>
                              </m:r>
                              <m:r>
                                <m:rPr>
                                  <m:nor/>
                                </m:rPr>
                                <a:rPr/>
                                <m:t>seven</m:t>
                              </m:r>
                              <m:r>
                                <m:rPr>
                                  <m:nor/>
                                </m:rPr>
                                <a:rPr/>
                                <m:t> </m:t>
                              </m:r>
                              <m:r>
                                <m:rPr>
                                  <m:nor/>
                                </m:rPr>
                                <a:rPr/>
                                <m:t>hits</m:t>
                              </m:r>
                            </m:e>
                          </m:d>
                        </m:e>
                      </m:phant>
                      <m:r>
                        <a:rPr>
                          <a:latin typeface="Cambria Math" panose="02040503050406030204" pitchFamily="18" charset="0"/>
                        </a:rPr>
                        <m:t>=0.5,</m:t>
                      </m:r>
                    </m:oMath>
                  </m:oMathPara>
                </a14:m>
                <a:endParaRPr sz="2800"/>
              </a:p>
              <a:p>
                <a:r>
                  <a:rPr sz="2800"/>
                  <a:t>just as we were told for every other shot!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66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4.1.8: Calculating Classical Probability</a:t>
            </a:r>
          </a:p>
        </p:txBody>
      </p:sp>
      <p:sp>
        <p:nvSpPr>
          <p:cNvPr id="3" name="Text Placeholder 2"/>
          <p:cNvSpPr>
            <a:spLocks noGrp="1"/>
          </p:cNvSpPr>
          <p:nvPr>
            <p:ph type="body" sz="quarter" idx="10"/>
          </p:nvPr>
        </p:nvSpPr>
        <p:spPr/>
        <p:txBody>
          <a:bodyPr>
            <a:normAutofit lnSpcReduction="10000"/>
          </a:bodyPr>
          <a:lstStyle/>
          <a:p>
            <a:r>
              <a:rPr sz="2800"/>
              <a:t>In biology, we learn that many diseases are genetic. One example of such a disease is Huntington's disease, which causes neurological disorders as a person ages. Each person has two huntingtin genes–one inherited from each parent. If an individual inherits a mutated huntingtin gene from either of his or her parents, he or she will develop the disease. On the TV show </a:t>
            </a:r>
            <a:r>
              <a:rPr sz="2800" b="1"/>
              <a:t>House</a:t>
            </a:r>
            <a:r>
              <a:rPr sz="2800"/>
              <a:t>, the character whom Dr. House calls " </a:t>
            </a:r>
            <a:r>
              <a:rPr sz="2800">
                <a:latin typeface="Cambria Math"/>
              </a:rPr>
              <a:t>13</a:t>
            </a:r>
            <a:r>
              <a:rPr sz="2800"/>
              <a:t> " inherited this disease from her mother. Assume for a moment that " </a:t>
            </a:r>
            <a:r>
              <a:rPr sz="2800">
                <a:latin typeface="Cambria Math"/>
              </a:rPr>
              <a:t>13</a:t>
            </a:r>
            <a:r>
              <a:rPr sz="2800"/>
              <a:t> " has a child with a person who has two healthy huntingtin genes. What is the probability that her child will develop Huntington's disease?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4.1.8: Calculating Classical Probability (cont.)</a:t>
            </a:r>
          </a:p>
        </p:txBody>
      </p:sp>
      <p:sp>
        <p:nvSpPr>
          <p:cNvPr id="3" name="Text Placeholder 2"/>
          <p:cNvSpPr>
            <a:spLocks noGrp="1"/>
          </p:cNvSpPr>
          <p:nvPr>
            <p:ph type="body" sz="quarter" idx="10"/>
          </p:nvPr>
        </p:nvSpPr>
        <p:spPr/>
        <p:txBody>
          <a:bodyPr>
            <a:normAutofit fontScale="77500" lnSpcReduction="20000"/>
          </a:bodyPr>
          <a:lstStyle/>
          <a:p>
            <a:r>
              <a:rPr sz="2800" b="1"/>
              <a:t>Solution</a:t>
            </a:r>
          </a:p>
          <a:p>
            <a:r>
              <a:rPr sz="2800"/>
              <a:t>So far, we have listed the outcomes of an experiment in an orderly fashion and by using a tree diagram. In biology, a Punnett square is commonly used to help list the outcomes of a genetic experiment. The mother's two alleles of a specific gene are listed along one side of a square, and the father's two alleles of the gene are listed along an adjacent side. We then fill in the square by writing in the four possible combinations of alleles inherited–one from each parent.</a:t>
            </a:r>
          </a:p>
          <a:p>
            <a:r>
              <a:rPr sz="2800"/>
              <a:t>For this experiment, we know that each person has two huntingtin genes. We will label a mutated huntingtin gene with an uppercase "H" and an unaffected huntingtin gene with a lowercase "h." For this experiment, the mother has at least one mutated gene. Let's assume it is just one, so her genetic makeup would be written as Hh. She has a child with someone who has no affected huntingtin genes, so his genetic makeup can be written as hh. Let's write these gene combinations on the sides of a Punnett square.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4.1.8: Calculating Classical Probability (cont.)</a:t>
            </a:r>
          </a:p>
        </p:txBody>
      </p:sp>
      <p:pic>
        <p:nvPicPr>
          <p:cNvPr id="5" name="Content Placeholder 4">
            <a:extLst>
              <a:ext uri="{FF2B5EF4-FFF2-40B4-BE49-F238E27FC236}">
                <a16:creationId xmlns:a16="http://schemas.microsoft.com/office/drawing/2014/main" id="{3012F592-BD02-4C51-8474-5CB6F0C3156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1905000"/>
            <a:ext cx="8907662" cy="2740819"/>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4.1.8: Calculating Classical Probability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a:pPr>
                <a:r>
                  <a:rPr sz="2800"/>
                  <a:t>So the four possibilities for the child's genes are </a:t>
                </a:r>
                <a14:m>
                  <m:oMath xmlns:m="http://schemas.openxmlformats.org/officeDocument/2006/math">
                    <m:d>
                      <m:dPr>
                        <m:begChr m:val="{"/>
                        <m:endChr m:val="}"/>
                        <m:ctrlPr>
                          <a:rPr i="1">
                            <a:latin typeface="Cambria Math" panose="02040503050406030204" pitchFamily="18" charset="0"/>
                          </a:rPr>
                        </m:ctrlPr>
                      </m:dPr>
                      <m:e>
                        <m:r>
                          <m:rPr>
                            <m:nor/>
                          </m:rPr>
                          <a:rPr/>
                          <m:t>Hh</m:t>
                        </m:r>
                        <m:r>
                          <m:rPr>
                            <m:nor/>
                          </m:rPr>
                          <a:rPr/>
                          <m:t>, </m:t>
                        </m:r>
                        <m:r>
                          <m:rPr>
                            <m:nor/>
                          </m:rPr>
                          <a:rPr/>
                          <m:t>Hh</m:t>
                        </m:r>
                        <m:r>
                          <m:rPr>
                            <m:nor/>
                          </m:rPr>
                          <a:rPr/>
                          <m:t>, </m:t>
                        </m:r>
                        <m:r>
                          <m:rPr>
                            <m:nor/>
                          </m:rPr>
                          <a:rPr/>
                          <m:t>hh</m:t>
                        </m:r>
                        <m:r>
                          <m:rPr>
                            <m:nor/>
                          </m:rPr>
                          <a:rPr/>
                          <m:t>, </m:t>
                        </m:r>
                        <m:r>
                          <m:rPr>
                            <m:nor/>
                          </m:rPr>
                          <a:rPr/>
                          <m:t>hh</m:t>
                        </m:r>
                      </m:e>
                    </m:d>
                  </m:oMath>
                </a14:m>
                <a:r>
                  <a:rPr sz="2800"/>
                  <a:t>. Someone only has to have one mutated gene to develop the disease, so that means two of the four combinations would result in a child having the disease, </a:t>
                </a:r>
                <a14:m>
                  <m:oMath xmlns:m="http://schemas.openxmlformats.org/officeDocument/2006/math">
                    <m:d>
                      <m:dPr>
                        <m:begChr m:val="{"/>
                        <m:endChr m:val="}"/>
                        <m:ctrlPr>
                          <a:rPr i="1">
                            <a:latin typeface="Cambria Math" panose="02040503050406030204" pitchFamily="18" charset="0"/>
                          </a:rPr>
                        </m:ctrlPr>
                      </m:dPr>
                      <m:e>
                        <m:r>
                          <m:rPr>
                            <m:nor/>
                          </m:rPr>
                          <a:rPr/>
                          <m:t>Hh</m:t>
                        </m:r>
                        <m:r>
                          <m:rPr>
                            <m:nor/>
                          </m:rPr>
                          <a:rPr/>
                          <m:t>, </m:t>
                        </m:r>
                        <m:r>
                          <m:rPr>
                            <m:nor/>
                          </m:rPr>
                          <a:rPr/>
                          <m:t>Hh</m:t>
                        </m:r>
                      </m:e>
                    </m:d>
                  </m:oMath>
                </a14:m>
                <a:r>
                  <a:rPr sz="2800"/>
                  <a:t>. Thus, if </a:t>
                </a:r>
                <a14:m>
                  <m:oMath xmlns:m="http://schemas.openxmlformats.org/officeDocument/2006/math">
                    <m:r>
                      <a:rPr>
                        <a:latin typeface="Cambria Math" panose="02040503050406030204" pitchFamily="18" charset="0"/>
                      </a:rPr>
                      <m:t>𝐸</m:t>
                    </m:r>
                    <m:r>
                      <a:rPr>
                        <a:latin typeface="Cambria Math" panose="02040503050406030204" pitchFamily="18" charset="0"/>
                      </a:rPr>
                      <m:t>=</m:t>
                    </m:r>
                  </m:oMath>
                </a14:m>
                <a:r>
                  <a:rPr sz="2800"/>
                  <a:t> the event of the child inheriting a mutated huntingtin gene, then the probability that </a:t>
                </a:r>
                <a14:m>
                  <m:oMath xmlns:m="http://schemas.openxmlformats.org/officeDocument/2006/math">
                    <m:r>
                      <a:rPr>
                        <a:latin typeface="Cambria Math" panose="02040503050406030204" pitchFamily="18" charset="0"/>
                      </a:rPr>
                      <m:t>𝐸</m:t>
                    </m:r>
                  </m:oMath>
                </a14:m>
                <a:r>
                  <a:rPr sz="2800"/>
                  <a:t> occurs is calculated as follows.</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=0.5</m:t>
                      </m:r>
                    </m:oMath>
                  </m:oMathPara>
                </a14:m>
                <a:endParaRPr sz="2800"/>
              </a:p>
              <a:p>
                <a:pPr>
                  <a:defRPr sz="2800"/>
                </a:pPr>
                <a:r>
                  <a:rPr sz="2800"/>
                  <a:t>This means that " </a:t>
                </a:r>
                <a:r>
                  <a:rPr sz="2800">
                    <a:latin typeface="Cambria Math"/>
                  </a:rPr>
                  <a:t>13</a:t>
                </a:r>
                <a:r>
                  <a:rPr sz="2800"/>
                  <a:t> " has a </a:t>
                </a:r>
                <a14:m>
                  <m:oMath xmlns:m="http://schemas.openxmlformats.org/officeDocument/2006/math">
                    <m:r>
                      <a:rPr>
                        <a:latin typeface="Cambria Math" panose="02040503050406030204" pitchFamily="18" charset="0"/>
                      </a:rPr>
                      <m:t>50%</m:t>
                    </m:r>
                  </m:oMath>
                </a14:m>
                <a:r>
                  <a:rPr sz="2800"/>
                  <a:t> chance of passing on the disease to a child. This is true for anyone with Huntington's disease. The probability goes up if the other parent also has the disease.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1852" b="-1472"/>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4.1.1: Identifying Outcomes in a Sample Space or Event</a:t>
            </a:r>
          </a:p>
        </p:txBody>
      </p:sp>
      <p:sp>
        <p:nvSpPr>
          <p:cNvPr id="3" name="Text Placeholder 2"/>
          <p:cNvSpPr>
            <a:spLocks noGrp="1"/>
          </p:cNvSpPr>
          <p:nvPr>
            <p:ph type="body" sz="quarter" idx="10"/>
          </p:nvPr>
        </p:nvSpPr>
        <p:spPr/>
        <p:txBody>
          <a:bodyPr>
            <a:normAutofit/>
          </a:bodyPr>
          <a:lstStyle/>
          <a:p>
            <a:r>
              <a:rPr sz="2800"/>
              <a:t>Consider an experiment in which a coin is tossed and then a six-sided die is rolled.</a:t>
            </a:r>
          </a:p>
          <a:p>
            <a:pPr marL="514350" indent="-514350">
              <a:buFont typeface="+mj-lt"/>
              <a:buAutoNum type="alphaLcPeriod"/>
              <a:defRPr sz="2800"/>
            </a:pPr>
            <a:r>
              <a:t>​</a:t>
            </a:r>
            <a:r>
              <a:rPr sz="2800"/>
              <a:t>List the outcomes in the sample space for the experiment.</a:t>
            </a:r>
          </a:p>
          <a:p>
            <a:pPr marL="514350" indent="-514350">
              <a:buFont typeface="+mj-lt"/>
              <a:buAutoNum type="alphaLcPeriod" startAt="2"/>
              <a:defRPr sz="2800"/>
            </a:pPr>
            <a:r>
              <a:t>​</a:t>
            </a:r>
            <a:r>
              <a:rPr sz="2800"/>
              <a:t>List the outcomes in the event "tossing a tail then rolling an odd number."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a:t>The gene name (huntingtin) and the disease (Huntington's) are spelled differently.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 Punnett Square</a:t>
            </a:r>
          </a:p>
        </p:txBody>
      </p:sp>
      <p:sp>
        <p:nvSpPr>
          <p:cNvPr id="3" name="Text Placeholder 2"/>
          <p:cNvSpPr>
            <a:spLocks noGrp="1"/>
          </p:cNvSpPr>
          <p:nvPr>
            <p:ph type="body" sz="quarter" idx="10"/>
          </p:nvPr>
        </p:nvSpPr>
        <p:spPr>
          <a:xfrm>
            <a:off x="457200" y="1082078"/>
            <a:ext cx="8229600" cy="2727922"/>
          </a:xfrm>
        </p:spPr>
        <p:txBody>
          <a:bodyPr>
            <a:normAutofit/>
          </a:bodyPr>
          <a:lstStyle/>
          <a:p>
            <a:r>
              <a:rPr sz="2800"/>
              <a:t>Reginald Punnett (1875-1967) was a British geneticist who developed the method discussed in Example 4.1.8, which is named after him, called the Punnett square. He is also known for cofounding the </a:t>
            </a:r>
            <a:r>
              <a:rPr sz="2800" b="1"/>
              <a:t>Journal of Genetics</a:t>
            </a:r>
            <a:r>
              <a:rPr sz="2800"/>
              <a:t> and writing one of the first textbooks on genetics.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4.1.1: Identifying Outcomes in a Sample Space or Event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dirty="0"/>
                  <a:t>Solution</a:t>
                </a:r>
              </a:p>
              <a:p>
                <a:pPr marL="514350" indent="-514350">
                  <a:buFont typeface="+mj-lt"/>
                  <a:buAutoNum type="alphaLcPeriod"/>
                  <a:defRPr sz="2800"/>
                </a:pPr>
                <a:r>
                  <a:rPr dirty="0"/>
                  <a:t>​</a:t>
                </a:r>
                <a:r>
                  <a:rPr sz="2800" dirty="0"/>
                  <a:t>Each outcome consists of a coin toss and a die roll. For example, tossing a heads and rolling a </a:t>
                </a:r>
                <a:r>
                  <a:rPr sz="2800" dirty="0">
                    <a:latin typeface="Cambria Math"/>
                  </a:rPr>
                  <a:t>3</a:t>
                </a:r>
                <a:r>
                  <a:rPr sz="2800" dirty="0"/>
                  <a:t> could be denoted as H </a:t>
                </a:r>
                <a:r>
                  <a:rPr sz="2800" dirty="0">
                    <a:latin typeface="Cambria Math"/>
                  </a:rPr>
                  <a:t>3</a:t>
                </a:r>
                <a:r>
                  <a:rPr sz="2800" dirty="0"/>
                  <a:t>. Using this notation, the sample space can be written as follows.</a:t>
                </a:r>
              </a:p>
              <a:p>
                <a:pPr algn="ctr">
                  <a:defRPr sz="2800"/>
                </a:pPr>
                <a:r>
                  <a:rPr dirty="0"/>
                  <a:t>​</a:t>
                </a:r>
                <a14:m>
                  <m:oMath xmlns:m="http://schemas.openxmlformats.org/officeDocument/2006/math">
                    <m:r>
                      <m:rPr>
                        <m:nor/>
                      </m:rPr>
                      <a:rPr/>
                      <m:t>Sample</m:t>
                    </m:r>
                    <m:r>
                      <m:rPr>
                        <m:nor/>
                      </m:rPr>
                      <a:rPr/>
                      <m:t> </m:t>
                    </m:r>
                    <m:r>
                      <m:rPr>
                        <m:nor/>
                      </m:rPr>
                      <a:rPr/>
                      <m:t>space</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m:rPr>
                                  <m:nor/>
                                </m:rPr>
                                <a:rPr/>
                                <m:t>H</m:t>
                              </m:r>
                              <m:r>
                                <m:rPr>
                                  <m:nor/>
                                </m:rPr>
                                <a:rPr/>
                                <m:t>1</m:t>
                              </m:r>
                            </m:e>
                            <m:e>
                              <m:r>
                                <m:rPr>
                                  <m:nor/>
                                </m:rPr>
                                <a:rPr/>
                                <m:t>T</m:t>
                              </m:r>
                              <m:r>
                                <m:rPr>
                                  <m:nor/>
                                </m:rPr>
                                <a:rPr/>
                                <m:t>1</m:t>
                              </m:r>
                            </m:e>
                          </m:mr>
                          <m:mr>
                            <m:e>
                              <m:r>
                                <m:rPr>
                                  <m:nor/>
                                </m:rPr>
                                <a:rPr/>
                                <m:t>H</m:t>
                              </m:r>
                              <m:r>
                                <m:rPr>
                                  <m:nor/>
                                </m:rPr>
                                <a:rPr/>
                                <m:t>2</m:t>
                              </m:r>
                            </m:e>
                            <m:e>
                              <m:r>
                                <m:rPr>
                                  <m:nor/>
                                </m:rPr>
                                <a:rPr/>
                                <m:t>T</m:t>
                              </m:r>
                              <m:r>
                                <m:rPr>
                                  <m:nor/>
                                </m:rPr>
                                <a:rPr/>
                                <m:t>2</m:t>
                              </m:r>
                            </m:e>
                          </m:mr>
                          <m:mr>
                            <m:e>
                              <m:r>
                                <m:rPr>
                                  <m:nor/>
                                </m:rPr>
                                <a:rPr/>
                                <m:t>H</m:t>
                              </m:r>
                              <m:r>
                                <m:rPr>
                                  <m:nor/>
                                </m:rPr>
                                <a:rPr/>
                                <m:t>3</m:t>
                              </m:r>
                            </m:e>
                            <m:e>
                              <m:r>
                                <m:rPr>
                                  <m:nor/>
                                </m:rPr>
                                <a:rPr/>
                                <m:t>T</m:t>
                              </m:r>
                              <m:r>
                                <m:rPr>
                                  <m:nor/>
                                </m:rPr>
                                <a:rPr/>
                                <m:t>3</m:t>
                              </m:r>
                            </m:e>
                          </m:mr>
                          <m:mr>
                            <m:e>
                              <m:r>
                                <m:rPr>
                                  <m:nor/>
                                </m:rPr>
                                <a:rPr/>
                                <m:t>H</m:t>
                              </m:r>
                              <m:r>
                                <m:rPr>
                                  <m:nor/>
                                </m:rPr>
                                <a:rPr/>
                                <m:t>4</m:t>
                              </m:r>
                            </m:e>
                            <m:e>
                              <m:r>
                                <m:rPr>
                                  <m:nor/>
                                </m:rPr>
                                <a:rPr/>
                                <m:t>T</m:t>
                              </m:r>
                              <m:r>
                                <m:rPr>
                                  <m:nor/>
                                </m:rPr>
                                <a:rPr/>
                                <m:t>4</m:t>
                              </m:r>
                            </m:e>
                          </m:mr>
                          <m:mr>
                            <m:e>
                              <m:r>
                                <m:rPr>
                                  <m:nor/>
                                </m:rPr>
                                <a:rPr/>
                                <m:t>H</m:t>
                              </m:r>
                              <m:r>
                                <m:rPr>
                                  <m:nor/>
                                </m:rPr>
                                <a:rPr/>
                                <m:t>5</m:t>
                              </m:r>
                            </m:e>
                            <m:e>
                              <m:r>
                                <m:rPr>
                                  <m:nor/>
                                </m:rPr>
                                <a:rPr/>
                                <m:t>T</m:t>
                              </m:r>
                              <m:r>
                                <m:rPr>
                                  <m:nor/>
                                </m:rPr>
                                <a:rPr/>
                                <m:t>5</m:t>
                              </m:r>
                            </m:e>
                          </m:mr>
                          <m:mr>
                            <m:e>
                              <m:r>
                                <m:rPr>
                                  <m:nor/>
                                </m:rPr>
                                <a:rPr/>
                                <m:t>H</m:t>
                              </m:r>
                              <m:r>
                                <m:rPr>
                                  <m:nor/>
                                </m:rPr>
                                <a:rPr/>
                                <m:t>6</m:t>
                              </m:r>
                            </m:e>
                            <m:e>
                              <m:r>
                                <m:rPr>
                                  <m:nor/>
                                </m:rPr>
                                <a:rPr/>
                                <m:t>T</m:t>
                              </m:r>
                              <m:r>
                                <m:rPr>
                                  <m:nor/>
                                </m:rPr>
                                <a:rPr/>
                                <m:t>6</m:t>
                              </m:r>
                            </m:e>
                          </m:mr>
                        </m:m>
                      </m:e>
                    </m:d>
                  </m:oMath>
                </a14:m>
                <a:endParaRPr lang="en-US" dirty="0"/>
              </a:p>
              <a:p>
                <a:pPr algn="ctr">
                  <a:defRPr sz="2800"/>
                </a:pPr>
                <a:endParaRPr dirty="0"/>
              </a:p>
              <a:p>
                <a:pPr marL="514350" indent="-514350">
                  <a:buFont typeface="+mj-lt"/>
                  <a:buAutoNum type="alphaLcPeriod" startAt="2"/>
                  <a:defRPr sz="2800"/>
                </a:pPr>
                <a:r>
                  <a:rPr dirty="0"/>
                  <a:t>​</a:t>
                </a:r>
                <a:r>
                  <a:rPr sz="2800" dirty="0"/>
                  <a:t>Choosing the members of the sample space that fit the event "tossing a tail then rolling an odd number" gives the following.</a:t>
                </a:r>
              </a:p>
              <a:p>
                <a:pPr algn="ctr">
                  <a:defRPr sz="2800"/>
                </a:pPr>
                <a:r>
                  <a:rPr dirty="0"/>
                  <a:t>​</a:t>
                </a:r>
                <a14:m>
                  <m:oMath xmlns:m="http://schemas.openxmlformats.org/officeDocument/2006/math">
                    <m:d>
                      <m:dPr>
                        <m:begChr m:val="{"/>
                        <m:endChr m:val="}"/>
                        <m:ctrlPr>
                          <a:rPr i="1">
                            <a:latin typeface="Cambria Math" panose="02040503050406030204" pitchFamily="18" charset="0"/>
                          </a:rPr>
                        </m:ctrlPr>
                      </m:dPr>
                      <m:e>
                        <m:r>
                          <m:rPr>
                            <m:nor/>
                          </m:rPr>
                          <a:rPr/>
                          <m:t>T</m:t>
                        </m:r>
                        <m:r>
                          <m:rPr>
                            <m:nor/>
                          </m:rPr>
                          <a:rPr/>
                          <m:t>1, </m:t>
                        </m:r>
                        <m:r>
                          <m:rPr>
                            <m:nor/>
                          </m:rPr>
                          <a:rPr/>
                          <m:t>T</m:t>
                        </m:r>
                        <m:r>
                          <m:rPr>
                            <m:nor/>
                          </m:rPr>
                          <a:rPr/>
                          <m:t>3, </m:t>
                        </m:r>
                        <m:r>
                          <m:rPr>
                            <m:nor/>
                          </m:rPr>
                          <a:rPr/>
                          <m:t>T</m:t>
                        </m:r>
                        <m:r>
                          <m:rPr>
                            <m:nor/>
                          </m:rPr>
                          <a:rPr/>
                          <m:t>5</m:t>
                        </m: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815"/>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4.1.2: Using a Pattern to List All Outcomes in a Sample Space</a:t>
            </a:r>
          </a:p>
        </p:txBody>
      </p:sp>
      <p:sp>
        <p:nvSpPr>
          <p:cNvPr id="3" name="Text Placeholder 2"/>
          <p:cNvSpPr>
            <a:spLocks noGrp="1"/>
          </p:cNvSpPr>
          <p:nvPr>
            <p:ph type="body" sz="quarter" idx="10"/>
          </p:nvPr>
        </p:nvSpPr>
        <p:spPr/>
        <p:txBody>
          <a:bodyPr>
            <a:normAutofit/>
          </a:bodyPr>
          <a:lstStyle/>
          <a:p>
            <a:r>
              <a:rPr sz="2800"/>
              <a:t>Consider the experiment in which a red six-sided die and a blue six-sided die are rolled together.</a:t>
            </a:r>
          </a:p>
          <a:p>
            <a:pPr marL="514350" indent="-514350">
              <a:buFont typeface="+mj-lt"/>
              <a:buAutoNum type="alphaLcPeriod"/>
              <a:defRPr sz="2800"/>
            </a:pPr>
            <a:r>
              <a:t>​</a:t>
            </a:r>
            <a:r>
              <a:rPr sz="2800"/>
              <a:t>Use a pattern to help list the outcomes in the sample space.</a:t>
            </a:r>
          </a:p>
          <a:p>
            <a:pPr marL="514350" indent="-514350">
              <a:buFont typeface="+mj-lt"/>
              <a:buAutoNum type="alphaLcPeriod" startAt="2"/>
              <a:defRPr sz="2800"/>
            </a:pPr>
            <a:r>
              <a:t>​</a:t>
            </a:r>
            <a:r>
              <a:rPr sz="2800"/>
              <a:t>List the outcomes in the event "the sum of the numbers rolled on the two dice equals </a:t>
            </a:r>
            <a:r>
              <a:rPr sz="2800">
                <a:latin typeface="Cambria Math"/>
              </a:rPr>
              <a:t>6</a:t>
            </a:r>
            <a:r>
              <a:rPr sz="28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4.1.2: Using a Pattern to List All Outcomes in a Sample Space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Although there are many patterns that could help us list all outcomes in the sample space, our pattern will be to start with keeping the red die at </a:t>
            </a:r>
            <a:r>
              <a:rPr sz="2800" dirty="0">
                <a:latin typeface="Cambria Math"/>
              </a:rPr>
              <a:t>1</a:t>
            </a:r>
            <a:r>
              <a:rPr sz="2800" dirty="0"/>
              <a:t> and allowing the blue die to vary from </a:t>
            </a:r>
            <a:r>
              <a:rPr sz="2800" dirty="0">
                <a:latin typeface="Cambria Math"/>
              </a:rPr>
              <a:t>1</a:t>
            </a:r>
            <a:r>
              <a:rPr sz="2800" dirty="0"/>
              <a:t> to </a:t>
            </a:r>
            <a:r>
              <a:rPr sz="2800" dirty="0">
                <a:latin typeface="Cambria Math"/>
              </a:rPr>
              <a:t>6</a:t>
            </a:r>
            <a:r>
              <a:rPr sz="28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4.1.2: Using a Pattern to List All Outcomes in a Sample Space (cont.)</a:t>
            </a:r>
          </a:p>
        </p:txBody>
      </p:sp>
      <p:sp>
        <p:nvSpPr>
          <p:cNvPr id="3" name="Text Placeholder 2"/>
          <p:cNvSpPr>
            <a:spLocks noGrp="1"/>
          </p:cNvSpPr>
          <p:nvPr>
            <p:ph type="body" sz="quarter" idx="10"/>
          </p:nvPr>
        </p:nvSpPr>
        <p:spPr/>
        <p:txBody>
          <a:bodyPr>
            <a:normAutofit/>
          </a:bodyPr>
          <a:lstStyle/>
          <a:p>
            <a:r>
              <a:rPr dirty="0"/>
              <a:t>​</a:t>
            </a:r>
            <a:r>
              <a:rPr sz="2800" dirty="0"/>
              <a:t>There are six of these outcomes:</a:t>
            </a:r>
            <a:r>
              <a:rPr lang="en-US" sz="2800" dirty="0"/>
              <a:t>   </a:t>
            </a:r>
            <a:r>
              <a:rPr sz="2800" dirty="0"/>
              <a:t> </a:t>
            </a:r>
            <a:r>
              <a:rPr lang="en-US" sz="2800" dirty="0"/>
              <a:t>      </a:t>
            </a:r>
            <a:r>
              <a:rPr sz="2800" dirty="0"/>
              <a:t>,</a:t>
            </a:r>
            <a:r>
              <a:rPr lang="en-US" sz="2800" dirty="0"/>
              <a:t>        </a:t>
            </a:r>
            <a:r>
              <a:rPr sz="2800" dirty="0"/>
              <a:t> ,</a:t>
            </a:r>
            <a:r>
              <a:rPr lang="en-US" sz="2800" dirty="0"/>
              <a:t>        </a:t>
            </a:r>
            <a:r>
              <a:rPr sz="2800" dirty="0"/>
              <a:t> ,</a:t>
            </a:r>
            <a:r>
              <a:rPr lang="en-US" sz="2800" dirty="0"/>
              <a:t>        </a:t>
            </a:r>
            <a:r>
              <a:rPr sz="2800" dirty="0"/>
              <a:t> ,</a:t>
            </a:r>
            <a:endParaRPr lang="en-US" sz="2800" dirty="0"/>
          </a:p>
          <a:p>
            <a:r>
              <a:rPr sz="2800" dirty="0"/>
              <a:t> </a:t>
            </a:r>
            <a:r>
              <a:rPr lang="en-US" sz="2800" dirty="0"/>
              <a:t>       </a:t>
            </a:r>
            <a:r>
              <a:rPr sz="2800" dirty="0"/>
              <a:t>, and </a:t>
            </a:r>
            <a:r>
              <a:rPr lang="en-US" sz="2800" dirty="0"/>
              <a:t>        </a:t>
            </a:r>
            <a:r>
              <a:rPr sz="2800" dirty="0"/>
              <a:t>. Next, we list all outcomes in which a </a:t>
            </a:r>
            <a:r>
              <a:rPr sz="2800" dirty="0">
                <a:latin typeface="Cambria Math"/>
              </a:rPr>
              <a:t>2</a:t>
            </a:r>
            <a:r>
              <a:rPr sz="2800" dirty="0"/>
              <a:t> is rolled on the red die. Again, there are six outcomes of this form. The pattern continues until all </a:t>
            </a:r>
            <a:r>
              <a:rPr sz="2800" dirty="0">
                <a:latin typeface="Cambria Math"/>
              </a:rPr>
              <a:t>36</a:t>
            </a:r>
            <a:r>
              <a:rPr sz="2800" dirty="0"/>
              <a:t> outcomes are listed.</a:t>
            </a:r>
          </a:p>
        </p:txBody>
      </p:sp>
      <p:pic>
        <p:nvPicPr>
          <p:cNvPr id="4" name="Content Placeholder 4">
            <a:extLst>
              <a:ext uri="{FF2B5EF4-FFF2-40B4-BE49-F238E27FC236}">
                <a16:creationId xmlns:a16="http://schemas.microsoft.com/office/drawing/2014/main" id="{CAAD17BC-CF55-404E-B2FA-627C38AAC1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4000" y="1066800"/>
            <a:ext cx="676275" cy="390525"/>
          </a:xfrm>
          <a:prstGeom prst="rect">
            <a:avLst/>
          </a:prstGeom>
        </p:spPr>
      </p:pic>
      <p:pic>
        <p:nvPicPr>
          <p:cNvPr id="5" name="Content Placeholder 4">
            <a:extLst>
              <a:ext uri="{FF2B5EF4-FFF2-40B4-BE49-F238E27FC236}">
                <a16:creationId xmlns:a16="http://schemas.microsoft.com/office/drawing/2014/main" id="{6B980FA0-5AD8-4947-A5C4-9AC4EAFEF2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2200" y="1066800"/>
            <a:ext cx="676275" cy="390525"/>
          </a:xfrm>
          <a:prstGeom prst="rect">
            <a:avLst/>
          </a:prstGeom>
        </p:spPr>
      </p:pic>
      <p:pic>
        <p:nvPicPr>
          <p:cNvPr id="6" name="Content Placeholder 4">
            <a:extLst>
              <a:ext uri="{FF2B5EF4-FFF2-40B4-BE49-F238E27FC236}">
                <a16:creationId xmlns:a16="http://schemas.microsoft.com/office/drawing/2014/main" id="{E0B09F09-6BEB-4666-8B92-C9F4C09F99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0400" y="1066800"/>
            <a:ext cx="676275" cy="390525"/>
          </a:xfrm>
          <a:prstGeom prst="rect">
            <a:avLst/>
          </a:prstGeom>
        </p:spPr>
      </p:pic>
      <p:pic>
        <p:nvPicPr>
          <p:cNvPr id="7" name="Content Placeholder 4">
            <a:extLst>
              <a:ext uri="{FF2B5EF4-FFF2-40B4-BE49-F238E27FC236}">
                <a16:creationId xmlns:a16="http://schemas.microsoft.com/office/drawing/2014/main" id="{04B182CA-0DFA-41A2-8C62-861C14B8F5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48600" y="1057275"/>
            <a:ext cx="676275" cy="390525"/>
          </a:xfrm>
          <a:prstGeom prst="rect">
            <a:avLst/>
          </a:prstGeom>
        </p:spPr>
      </p:pic>
      <p:pic>
        <p:nvPicPr>
          <p:cNvPr id="8" name="Content Placeholder 4">
            <a:extLst>
              <a:ext uri="{FF2B5EF4-FFF2-40B4-BE49-F238E27FC236}">
                <a16:creationId xmlns:a16="http://schemas.microsoft.com/office/drawing/2014/main" id="{888621A9-3A08-4142-9B82-CBF62E25FF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3400" y="1553162"/>
            <a:ext cx="676275" cy="390525"/>
          </a:xfrm>
          <a:prstGeom prst="rect">
            <a:avLst/>
          </a:prstGeom>
        </p:spPr>
      </p:pic>
      <p:pic>
        <p:nvPicPr>
          <p:cNvPr id="9" name="Content Placeholder 4">
            <a:extLst>
              <a:ext uri="{FF2B5EF4-FFF2-40B4-BE49-F238E27FC236}">
                <a16:creationId xmlns:a16="http://schemas.microsoft.com/office/drawing/2014/main" id="{953CC572-3FC9-400E-B8F2-69B4CA8EE28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81200" y="1582523"/>
            <a:ext cx="676275" cy="390525"/>
          </a:xfrm>
          <a:prstGeom prst="rect">
            <a:avLst/>
          </a:prstGeom>
        </p:spPr>
      </p:pic>
    </p:spTree>
    <p:extLst>
      <p:ext uri="{BB962C8B-B14F-4D97-AF65-F5344CB8AC3E}">
        <p14:creationId xmlns:p14="http://schemas.microsoft.com/office/powerpoint/2010/main" val="101001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4.1.2: Using a Pattern to List All Outcomes in a Sample Space (cont.)</a:t>
            </a:r>
          </a:p>
        </p:txBody>
      </p:sp>
      <p:sp>
        <p:nvSpPr>
          <p:cNvPr id="3" name="Text Placeholder 2"/>
          <p:cNvSpPr>
            <a:spLocks noGrp="1"/>
          </p:cNvSpPr>
          <p:nvPr>
            <p:ph type="body" sz="quarter" idx="10"/>
          </p:nvPr>
        </p:nvSpPr>
        <p:spPr/>
        <p:txBody>
          <a:bodyPr>
            <a:normAutofit/>
          </a:bodyPr>
          <a:lstStyle/>
          <a:p>
            <a:r>
              <a:t>​</a:t>
            </a:r>
            <a:r>
              <a:rPr sz="2800"/>
              <a:t>Sample space </a:t>
            </a:r>
            <a:r>
              <a:rPr sz="2800">
                <a:latin typeface="Cambria Math"/>
              </a:rPr>
              <a:t>=</a:t>
            </a:r>
          </a:p>
          <a:p>
            <a:r>
              <a:t>​</a:t>
            </a:r>
          </a:p>
        </p:txBody>
      </p:sp>
      <p:pic>
        <p:nvPicPr>
          <p:cNvPr id="4" name="Content Placeholder 4">
            <a:extLst>
              <a:ext uri="{FF2B5EF4-FFF2-40B4-BE49-F238E27FC236}">
                <a16:creationId xmlns:a16="http://schemas.microsoft.com/office/drawing/2014/main" id="{E5446668-9DC3-45CD-B263-9F3EAC7B23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375" y="2388394"/>
            <a:ext cx="6191250" cy="223837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2693</Words>
  <Application>Microsoft Office PowerPoint</Application>
  <PresentationFormat>On-screen Show (4:3)</PresentationFormat>
  <Paragraphs>127</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Arial</vt:lpstr>
      <vt:lpstr>Courier New</vt:lpstr>
      <vt:lpstr>Cambria Math</vt:lpstr>
      <vt:lpstr>Office Theme</vt:lpstr>
      <vt:lpstr>Section 4.1</vt:lpstr>
      <vt:lpstr>Origins of Probability</vt:lpstr>
      <vt:lpstr>Probability Experiment, Outcome, Sample Space &amp; Event</vt:lpstr>
      <vt:lpstr>Example 4.1.1: Identifying Outcomes in a Sample Space or Event</vt:lpstr>
      <vt:lpstr>Example 4.1.1: Identifying Outcomes in a Sample Space or Event (cont.)</vt:lpstr>
      <vt:lpstr>Example 4.1.2: Using a Pattern to List All Outcomes in a Sample Space</vt:lpstr>
      <vt:lpstr>Example 4.1.2: Using a Pattern to List All Outcomes in a Sample Space (cont.)</vt:lpstr>
      <vt:lpstr>Example 4.1.2: Using a Pattern to List All Outcomes in a Sample Space (cont.)</vt:lpstr>
      <vt:lpstr>Example 4.1.2: Using a Pattern to List All Outcomes in a Sample Space (cont.)</vt:lpstr>
      <vt:lpstr>Example 4.1.2: Using a Pattern to List All Outcomes in a Sample Space (cont.)</vt:lpstr>
      <vt:lpstr>Example 4.1.2: Using a Pattern to List All Outcomes in a Sample Space (cont.)</vt:lpstr>
      <vt:lpstr>Example 4.1.2: Using a Pattern to List All Outcomes in a Sample Space (cont.)</vt:lpstr>
      <vt:lpstr>Caution</vt:lpstr>
      <vt:lpstr>Example 4.1.3: Using a Tree Diagram to List All Outcomes in a Sample Space</vt:lpstr>
      <vt:lpstr>Example 4.1.3: Using a Tree Diagram to List All Outcomes in a Sample Space (cont.)</vt:lpstr>
      <vt:lpstr>Example 4.1.3: Using a Tree Diagram to List All Outcomes in a Sample Space (cont.)</vt:lpstr>
      <vt:lpstr>Example 4.1.3: Using a Tree Diagram to List All Outcomes in a Sample Space (cont.)</vt:lpstr>
      <vt:lpstr>Formula: Experimental Probability</vt:lpstr>
      <vt:lpstr>Rounding Rule</vt:lpstr>
      <vt:lpstr>Side Note: Expressing Probability</vt:lpstr>
      <vt:lpstr>Formula: Classical Probability</vt:lpstr>
      <vt:lpstr>Struck by Lightning</vt:lpstr>
      <vt:lpstr>Subjective Probability, Experimental Probability, Classical Probability &amp; Law Of Large Numbers</vt:lpstr>
      <vt:lpstr>Example 4.1.4: Identifying Types of Probability</vt:lpstr>
      <vt:lpstr>Example 4.1.4: Identifying Types of Probability (cont.)</vt:lpstr>
      <vt:lpstr>Example 4.1.4: Identifying Types of Probability (cont.)</vt:lpstr>
      <vt:lpstr>Example 4.1.5: Calculating Classical Probability</vt:lpstr>
      <vt:lpstr>Example 4.1.5: Calculating Classical Probability (cont.)</vt:lpstr>
      <vt:lpstr>Example 4.1.5: Calculating Classical Probability (cont.)</vt:lpstr>
      <vt:lpstr>Example 4.1.6: Calculating Classical Probability</vt:lpstr>
      <vt:lpstr>Example 4.1.6: Calculating Classical Probability (cont.)</vt:lpstr>
      <vt:lpstr>Example 4.1.6: Calculating Classical Probability (cont.)</vt:lpstr>
      <vt:lpstr>Example 4.1.6: Calculating Classical Probability (cont.)</vt:lpstr>
      <vt:lpstr>Example 4.1.7: Calculating Classical Probability</vt:lpstr>
      <vt:lpstr>Example 4.1.7: Calculating Classical Probability (cont.)</vt:lpstr>
      <vt:lpstr>Example 4.1.8: Calculating Classical Probability</vt:lpstr>
      <vt:lpstr>Example 4.1.8: Calculating Classical Probability (cont.)</vt:lpstr>
      <vt:lpstr>Example 4.1.8: Calculating Classical Probability (cont.)</vt:lpstr>
      <vt:lpstr>Example 4.1.8: Calculating Classical Probability (cont.)</vt:lpstr>
      <vt:lpstr>Side Note:</vt:lpstr>
      <vt:lpstr>Side Note: Punnett Square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120</cp:revision>
  <dcterms:created xsi:type="dcterms:W3CDTF">2013-04-26T14:43:13Z</dcterms:created>
  <dcterms:modified xsi:type="dcterms:W3CDTF">2020-06-03T17:27:19Z</dcterms:modified>
</cp:coreProperties>
</file>