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Addition Rules for Probability</a:t>
            </a:r>
          </a:p>
        </p:txBody>
      </p:sp>
      <p:sp>
        <p:nvSpPr>
          <p:cNvPr id="3" name="Title 2"/>
          <p:cNvSpPr>
            <a:spLocks noGrp="1"/>
          </p:cNvSpPr>
          <p:nvPr>
            <p:ph type="title"/>
          </p:nvPr>
        </p:nvSpPr>
        <p:spPr/>
        <p:txBody>
          <a:bodyPr/>
          <a:lstStyle/>
          <a:p>
            <a:r>
              <a:t>Section 4.2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4.2.2: Using the Complement Rule for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If you are worried that there is a </a:t>
                </a:r>
                <a14:m>
                  <m:oMath xmlns:m="http://schemas.openxmlformats.org/officeDocument/2006/math">
                    <m:r>
                      <a:rPr>
                        <a:latin typeface="Cambria Math" panose="02040503050406030204" pitchFamily="18" charset="0"/>
                      </a:rPr>
                      <m:t>35%</m:t>
                    </m:r>
                  </m:oMath>
                </a14:m>
                <a:r>
                  <a:rPr sz="2800"/>
                  <a:t> chance that you will fail your upcoming test, what is the probability that you will pass the test?</a:t>
                </a:r>
              </a:p>
              <a:p>
                <a:pPr marL="514350" indent="-514350">
                  <a:buFont typeface="+mj-lt"/>
                  <a:buAutoNum type="alphaLcPeriod" startAt="2"/>
                  <a:defRPr sz="2800"/>
                </a:pPr>
                <a:r>
                  <a:t>​</a:t>
                </a:r>
                <a:r>
                  <a:rPr sz="2800"/>
                  <a:t>If there is a </a:t>
                </a:r>
                <a14:m>
                  <m:oMath xmlns:m="http://schemas.openxmlformats.org/officeDocument/2006/math">
                    <m:r>
                      <a:rPr>
                        <a:latin typeface="Cambria Math" panose="02040503050406030204" pitchFamily="18" charset="0"/>
                      </a:rPr>
                      <m:t>5%</m:t>
                    </m:r>
                  </m:oMath>
                </a14:m>
                <a:r>
                  <a:rPr sz="2800"/>
                  <a:t> chance that none of the items on a scratch-off lottery ticket will be a winner, what is the probability that at least one of the scratch-off items will win?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4.2.2: Using the Complement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complement to the outcome of failing your upcoming test is passing it. Thus, the probability of passing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passing</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failing</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passing</m:t>
                              </m:r>
                            </m:e>
                          </m:d>
                        </m:e>
                      </m:phant>
                      <m:r>
                        <a:rPr>
                          <a:latin typeface="Cambria Math" panose="02040503050406030204" pitchFamily="18" charset="0"/>
                        </a:rPr>
                        <m:t>=1−0.35</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passing</m:t>
                              </m:r>
                            </m:e>
                          </m:d>
                        </m:e>
                      </m:phant>
                      <m:r>
                        <a:rPr>
                          <a:latin typeface="Cambria Math" panose="02040503050406030204" pitchFamily="18" charset="0"/>
                        </a:rPr>
                        <m:t>=0.65=65%</m:t>
                      </m:r>
                    </m:oMath>
                  </m:oMathPara>
                </a14:m>
                <a:endParaRPr sz="2800"/>
              </a:p>
              <a:p>
                <a:pPr>
                  <a:defRPr sz="2800"/>
                </a:pPr>
                <a:r>
                  <a:t>​</a:t>
                </a:r>
                <a:r>
                  <a:rPr sz="2800"/>
                  <a:t>So the good news is that you have more than a </a:t>
                </a:r>
                <a14:m>
                  <m:oMath xmlns:m="http://schemas.openxmlformats.org/officeDocument/2006/math">
                    <m:r>
                      <a:rPr>
                        <a:latin typeface="Cambria Math" panose="02040503050406030204" pitchFamily="18" charset="0"/>
                      </a:rPr>
                      <m:t>50%</m:t>
                    </m:r>
                  </m:oMath>
                </a14:m>
                <a:r>
                  <a:rPr sz="2800"/>
                  <a:t> chance of passing the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4.2.2: Using the Complement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complement to having none of something is having at least one of that thing. Thus, the probability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at</m:t>
                              </m:r>
                              <m:r>
                                <m:rPr>
                                  <m:nor/>
                                </m:rPr>
                                <a:rPr/>
                                <m:t> </m:t>
                              </m:r>
                              <m:r>
                                <m:rPr>
                                  <m:nor/>
                                </m:rPr>
                                <a:rPr/>
                                <m:t>least</m:t>
                              </m:r>
                              <m:r>
                                <m:rPr>
                                  <m:nor/>
                                </m:rPr>
                                <a:rPr/>
                                <m:t> </m:t>
                              </m:r>
                              <m:r>
                                <m:rPr>
                                  <m:nor/>
                                </m:rPr>
                                <a:rPr/>
                                <m:t>one</m:t>
                              </m:r>
                              <m:r>
                                <m:rPr>
                                  <m:nor/>
                                </m:rPr>
                                <a:rPr/>
                                <m:t> </m:t>
                              </m:r>
                              <m:r>
                                <m:rPr>
                                  <m:nor/>
                                </m:rPr>
                                <a:rPr/>
                                <m:t>winner</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no</m:t>
                              </m:r>
                              <m:r>
                                <m:rPr>
                                  <m:nor/>
                                </m:rPr>
                                <a:rPr/>
                                <m:t> </m:t>
                              </m:r>
                              <m:r>
                                <m:rPr>
                                  <m:nor/>
                                </m:rPr>
                                <a:rPr/>
                                <m:t>winners</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at</m:t>
                              </m:r>
                              <m:r>
                                <m:rPr>
                                  <m:nor/>
                                </m:rPr>
                                <a:rPr/>
                                <m:t> </m:t>
                              </m:r>
                              <m:r>
                                <m:rPr>
                                  <m:nor/>
                                </m:rPr>
                                <a:rPr/>
                                <m:t>least</m:t>
                              </m:r>
                              <m:r>
                                <m:rPr>
                                  <m:nor/>
                                </m:rPr>
                                <a:rPr/>
                                <m:t> </m:t>
                              </m:r>
                              <m:r>
                                <m:rPr>
                                  <m:nor/>
                                </m:rPr>
                                <a:rPr/>
                                <m:t>one</m:t>
                              </m:r>
                              <m:r>
                                <m:rPr>
                                  <m:nor/>
                                </m:rPr>
                                <a:rPr/>
                                <m:t> </m:t>
                              </m:r>
                              <m:r>
                                <m:rPr>
                                  <m:nor/>
                                </m:rPr>
                                <a:rPr/>
                                <m:t>winner</m:t>
                              </m:r>
                            </m:e>
                          </m:d>
                        </m:e>
                      </m:phant>
                      <m:r>
                        <a:rPr>
                          <a:latin typeface="Cambria Math" panose="02040503050406030204" pitchFamily="18" charset="0"/>
                        </a:rPr>
                        <m:t>=1−0.05</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at</m:t>
                              </m:r>
                              <m:r>
                                <m:rPr>
                                  <m:nor/>
                                </m:rPr>
                                <a:rPr/>
                                <m:t> </m:t>
                              </m:r>
                              <m:r>
                                <m:rPr>
                                  <m:nor/>
                                </m:rPr>
                                <a:rPr/>
                                <m:t>least</m:t>
                              </m:r>
                              <m:r>
                                <m:rPr>
                                  <m:nor/>
                                </m:rPr>
                                <a:rPr/>
                                <m:t> </m:t>
                              </m:r>
                              <m:r>
                                <m:rPr>
                                  <m:nor/>
                                </m:rPr>
                                <a:rPr/>
                                <m:t>one</m:t>
                              </m:r>
                              <m:r>
                                <m:rPr>
                                  <m:nor/>
                                </m:rPr>
                                <a:rPr/>
                                <m:t> </m:t>
                              </m:r>
                              <m:r>
                                <m:rPr>
                                  <m:nor/>
                                </m:rPr>
                                <a:rPr/>
                                <m:t>winner</m:t>
                              </m:r>
                            </m:e>
                          </m:d>
                        </m:e>
                      </m:phant>
                      <m:r>
                        <a:rPr>
                          <a:latin typeface="Cambria Math" panose="02040503050406030204" pitchFamily="18" charset="0"/>
                        </a:rPr>
                        <m:t>=0.95=95%</m:t>
                      </m:r>
                    </m:oMath>
                  </m:oMathPara>
                </a14:m>
                <a:endParaRPr sz="2800"/>
              </a:p>
              <a:p>
                <a:pPr>
                  <a:defRPr sz="2800"/>
                </a:pPr>
                <a:r>
                  <a:t>​</a:t>
                </a:r>
                <a:r>
                  <a:rPr sz="2800"/>
                  <a:t>Thus, there is a </a:t>
                </a:r>
                <a14:m>
                  <m:oMath xmlns:m="http://schemas.openxmlformats.org/officeDocument/2006/math">
                    <m:r>
                      <a:rPr>
                        <a:latin typeface="Cambria Math" panose="02040503050406030204" pitchFamily="18" charset="0"/>
                      </a:rPr>
                      <m:t>95%</m:t>
                    </m:r>
                  </m:oMath>
                </a14:m>
                <a:r>
                  <a:rPr sz="2800"/>
                  <a:t> chance of having at least one winning scratch-off item.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4.2.3: Using the Complement Rule for Probability</a:t>
            </a:r>
          </a:p>
        </p:txBody>
      </p:sp>
      <p:sp>
        <p:nvSpPr>
          <p:cNvPr id="3" name="Text Placeholder 2"/>
          <p:cNvSpPr>
            <a:spLocks noGrp="1"/>
          </p:cNvSpPr>
          <p:nvPr>
            <p:ph type="body" sz="quarter" idx="10"/>
          </p:nvPr>
        </p:nvSpPr>
        <p:spPr/>
        <p:txBody>
          <a:bodyPr>
            <a:normAutofit/>
          </a:bodyPr>
          <a:lstStyle/>
          <a:p>
            <a:r>
              <a:rPr sz="2800"/>
              <a:t>Roll a pair of standard six-sided dice. What is the probability that neither die is a three?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4.2.3: Using the Complement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We could list the outcomes in </a:t>
                </a:r>
                <a14:m>
                  <m:oMath xmlns:m="http://schemas.openxmlformats.org/officeDocument/2006/math">
                    <m:r>
                      <a:rPr>
                        <a:latin typeface="Cambria Math" panose="02040503050406030204" pitchFamily="18" charset="0"/>
                      </a:rPr>
                      <m:t>𝐸</m:t>
                    </m:r>
                  </m:oMath>
                </a14:m>
                <a:r>
                  <a:rPr sz="2800"/>
                  <a:t>, every combination of the dice that does not have a three. However, it is much easier to count the outcomes in the complement,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oMath>
                </a14:m>
                <a:r>
                  <a:rPr sz="2800"/>
                  <a:t>. The complement of this event contains the outcomes in which either die is a three. (Check for yourself by making sure that adding the event and its complement covers the entire sample space.) Let's list these outcomes.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4.2.3: Using the Complement Rule for Probability (cont.)</a:t>
            </a:r>
          </a:p>
        </p:txBody>
      </p:sp>
      <p:pic>
        <p:nvPicPr>
          <p:cNvPr id="6" name="Content Placeholder 5">
            <a:extLst>
              <a:ext uri="{FF2B5EF4-FFF2-40B4-BE49-F238E27FC236}">
                <a16:creationId xmlns:a16="http://schemas.microsoft.com/office/drawing/2014/main" id="{2BCDE781-F619-4BEF-8D65-1884BA00DA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447800"/>
            <a:ext cx="4038600" cy="433125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4.2.3: Using the Complement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a:t>There are </a:t>
                </a:r>
                <a:r>
                  <a:rPr sz="2800">
                    <a:latin typeface="Cambria Math"/>
                  </a:rPr>
                  <a:t>11</a:t>
                </a:r>
                <a:r>
                  <a:rPr sz="2800"/>
                  <a:t> outcomes where at least one of the dice is a three. Since we have already seen that there are </a:t>
                </a:r>
                <a:r>
                  <a:rPr sz="2800">
                    <a:latin typeface="Cambria Math"/>
                  </a:rPr>
                  <a:t>36</a:t>
                </a:r>
                <a:r>
                  <a:rPr sz="2800"/>
                  <a:t> possible ways to roll a pair of dice (in Section 4.1, Example 4.1.2), we have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36</m:t>
                        </m:r>
                      </m:den>
                    </m:f>
                  </m:oMath>
                </a14:m>
                <a:r>
                  <a:rPr sz="2800"/>
                  <a:t>. Subtracting this probability from </a:t>
                </a:r>
                <a:r>
                  <a:rPr sz="2800">
                    <a:latin typeface="Cambria Math"/>
                  </a:rPr>
                  <a:t>1</a:t>
                </a:r>
                <a:r>
                  <a:rPr sz="2800"/>
                  <a:t> gives us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=1−</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e>
                      </m:phant>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36</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36</m:t>
                          </m:r>
                        </m:den>
                      </m:f>
                      <m:r>
                        <a:rPr>
                          <a:latin typeface="Cambria Math" panose="02040503050406030204" pitchFamily="18" charset="0"/>
                        </a:rPr>
                        <m:t>≈0.6944</m:t>
                      </m:r>
                    </m:oMath>
                  </m:oMathPara>
                </a14:m>
                <a:endParaRPr sz="2800"/>
              </a:p>
              <a:p>
                <a:pPr>
                  <a:defRPr sz="2800"/>
                </a:pPr>
                <a:r>
                  <a:rPr sz="2800"/>
                  <a:t>Therefore, the probability that neither die is a three is approximately </a:t>
                </a:r>
                <a:r>
                  <a:rPr sz="2800">
                    <a:latin typeface="Cambria Math"/>
                  </a:rPr>
                  <a:t>0.6944</a:t>
                </a:r>
                <a:r>
                  <a:rPr sz="2800"/>
                  <a:t> or </a:t>
                </a:r>
                <a14:m>
                  <m:oMath xmlns:m="http://schemas.openxmlformats.org/officeDocument/2006/math">
                    <m:r>
                      <a:rPr>
                        <a:latin typeface="Cambria Math" panose="02040503050406030204" pitchFamily="18" charset="0"/>
                      </a:rPr>
                      <m:t>69.44%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Addition Rule for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a:defRPr sz="2800"/>
                </a:pPr>
                <a:r>
                  <a:rPr lang="en-US" sz="2800" dirty="0"/>
                  <a:t>For two events, </a:t>
                </a:r>
                <a14:m>
                  <m:oMath xmlns:m="http://schemas.openxmlformats.org/officeDocument/2006/math">
                    <m:r>
                      <a:rPr lang="en-US">
                        <a:latin typeface="Cambria Math" panose="02040503050406030204" pitchFamily="18" charset="0"/>
                      </a:rPr>
                      <m:t>𝐸</m:t>
                    </m:r>
                  </m:oMath>
                </a14:m>
                <a:r>
                  <a:rPr lang="en-US" sz="2800" dirty="0"/>
                  <a:t> and </a:t>
                </a:r>
                <a14:m>
                  <m:oMath xmlns:m="http://schemas.openxmlformats.org/officeDocument/2006/math">
                    <m:r>
                      <a:rPr lang="en-US">
                        <a:latin typeface="Cambria Math" panose="02040503050406030204" pitchFamily="18" charset="0"/>
                      </a:rPr>
                      <m:t>𝐹</m:t>
                    </m:r>
                  </m:oMath>
                </a14:m>
                <a:r>
                  <a:rPr lang="en-US" sz="2800" dirty="0"/>
                  <a:t>, the probability that </a:t>
                </a:r>
                <a14:m>
                  <m:oMath xmlns:m="http://schemas.openxmlformats.org/officeDocument/2006/math">
                    <m:r>
                      <a:rPr lang="en-US">
                        <a:latin typeface="Cambria Math" panose="02040503050406030204" pitchFamily="18" charset="0"/>
                      </a:rPr>
                      <m:t>𝐸</m:t>
                    </m:r>
                  </m:oMath>
                </a14:m>
                <a:r>
                  <a:rPr lang="en-US" sz="2800" dirty="0"/>
                  <a:t> or </a:t>
                </a:r>
                <a14:m>
                  <m:oMath xmlns:m="http://schemas.openxmlformats.org/officeDocument/2006/math">
                    <m:r>
                      <a:rPr lang="en-US">
                        <a:latin typeface="Cambria Math" panose="02040503050406030204" pitchFamily="18" charset="0"/>
                      </a:rPr>
                      <m:t>𝐹</m:t>
                    </m:r>
                  </m:oMath>
                </a14:m>
                <a:r>
                  <a:rPr lang="en-US" sz="2800" dirty="0"/>
                  <a:t> occurs is given by the following formula.</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m:rPr>
                                  <m:nor/>
                                </m:rPr>
                                <a:rPr lang="ar-AE" b="0" i="0" smtClean="0">
                                  <a:latin typeface="Cambria Math" panose="02040503050406030204" pitchFamily="18" charset="0"/>
                                </a:rPr>
                                <m:t> </m:t>
                              </m:r>
                              <m:r>
                                <m:rPr>
                                  <m:nor/>
                                </m:rPr>
                                <a:rPr lang="en-US"/>
                                <m:t>or</m:t>
                              </m:r>
                              <m:r>
                                <m:rPr>
                                  <m:nor/>
                                </m:rPr>
                                <a:rPr lang="en-US" b="0" i="0" smtClean="0"/>
                                <m:t> </m:t>
                              </m:r>
                              <m:r>
                                <a:rPr lang="en-US">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b="0" i="0" smtClean="0">
                                  <a:latin typeface="Cambria Math" panose="02040503050406030204" pitchFamily="18" charset="0"/>
                                </a:rPr>
                                <m:t> </m:t>
                              </m:r>
                              <m:r>
                                <m:rPr>
                                  <m:nor/>
                                </m:rPr>
                                <a:rPr lang="en-US"/>
                                <m:t>and</m:t>
                              </m:r>
                              <m:r>
                                <m:rPr>
                                  <m:nor/>
                                </m:rPr>
                                <a:rPr lang="en-US" b="0" i="0" smtClean="0"/>
                                <m:t> </m:t>
                              </m:r>
                              <m:r>
                                <a:rPr lang="en-US">
                                  <a:latin typeface="Cambria Math" panose="02040503050406030204" pitchFamily="18" charset="0"/>
                                </a:rPr>
                                <m:t>𝐹</m:t>
                              </m:r>
                            </m:e>
                          </m:d>
                        </m:e>
                      </m:func>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a:stretch>
                  <a:fillRect l="-1328" t="-3175"/>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4.2.4: Using the Addition Rule for Probability</a:t>
            </a:r>
          </a:p>
        </p:txBody>
      </p:sp>
      <p:sp>
        <p:nvSpPr>
          <p:cNvPr id="3" name="Text Placeholder 2"/>
          <p:cNvSpPr>
            <a:spLocks noGrp="1"/>
          </p:cNvSpPr>
          <p:nvPr>
            <p:ph type="body" sz="quarter" idx="10"/>
          </p:nvPr>
        </p:nvSpPr>
        <p:spPr/>
        <p:txBody>
          <a:bodyPr>
            <a:normAutofit fontScale="92500" lnSpcReduction="20000"/>
          </a:bodyPr>
          <a:lstStyle/>
          <a:p>
            <a:r>
              <a:rPr sz="2800"/>
              <a:t>Ceresa is looking for a new condo to rent. Ceresa's realtor has provided her with the following list of amenities for </a:t>
            </a:r>
            <a:r>
              <a:rPr sz="2800">
                <a:latin typeface="Cambria Math"/>
              </a:rPr>
              <a:t>17</a:t>
            </a:r>
            <a:r>
              <a:rPr sz="2800"/>
              <a:t> available properties. The list contains the following.</a:t>
            </a:r>
          </a:p>
          <a:p>
            <a:pPr marL="514350" indent="-514350">
              <a:buFont typeface="+mj-lt"/>
              <a:buChar char="•"/>
              <a:defRPr sz="2800"/>
            </a:pPr>
            <a:r>
              <a:t>​</a:t>
            </a:r>
            <a:r>
              <a:rPr sz="2800"/>
              <a:t>Close to the subway: </a:t>
            </a:r>
            <a:r>
              <a:rPr sz="2800">
                <a:latin typeface="Cambria Math"/>
              </a:rPr>
              <a:t>6</a:t>
            </a:r>
            <a:r>
              <a:rPr sz="2800"/>
              <a:t> properties</a:t>
            </a:r>
          </a:p>
          <a:p>
            <a:pPr marL="514350" indent="-514350">
              <a:buFont typeface="+mj-lt"/>
              <a:buChar char="•"/>
              <a:defRPr sz="2800"/>
            </a:pPr>
            <a:r>
              <a:t>​</a:t>
            </a:r>
            <a:r>
              <a:rPr sz="2800"/>
              <a:t>Low maintenance fee: </a:t>
            </a:r>
            <a:r>
              <a:rPr sz="2800">
                <a:latin typeface="Cambria Math"/>
              </a:rPr>
              <a:t>7</a:t>
            </a:r>
            <a:r>
              <a:rPr sz="2800"/>
              <a:t> properties</a:t>
            </a:r>
          </a:p>
          <a:p>
            <a:pPr marL="514350" indent="-514350">
              <a:buFont typeface="+mj-lt"/>
              <a:buChar char="•"/>
              <a:defRPr sz="2800"/>
            </a:pPr>
            <a:r>
              <a:t>​</a:t>
            </a:r>
            <a:r>
              <a:rPr sz="2800"/>
              <a:t>Green space: </a:t>
            </a:r>
            <a:r>
              <a:rPr sz="2800">
                <a:latin typeface="Cambria Math"/>
              </a:rPr>
              <a:t>5</a:t>
            </a:r>
            <a:r>
              <a:rPr sz="2800"/>
              <a:t> properties</a:t>
            </a:r>
          </a:p>
          <a:p>
            <a:pPr marL="514350" indent="-514350">
              <a:buFont typeface="+mj-lt"/>
              <a:buChar char="•"/>
              <a:defRPr sz="2800"/>
            </a:pPr>
            <a:r>
              <a:t>​</a:t>
            </a:r>
            <a:r>
              <a:rPr sz="2800"/>
              <a:t>Newly renovated: </a:t>
            </a:r>
            <a:r>
              <a:rPr sz="2800">
                <a:latin typeface="Cambria Math"/>
              </a:rPr>
              <a:t>2</a:t>
            </a:r>
            <a:r>
              <a:rPr sz="2800"/>
              <a:t> properties</a:t>
            </a:r>
          </a:p>
          <a:p>
            <a:pPr marL="514350" indent="-514350">
              <a:buFont typeface="+mj-lt"/>
              <a:buChar char="•"/>
              <a:defRPr sz="2800"/>
            </a:pPr>
            <a:r>
              <a:t>​</a:t>
            </a:r>
            <a:r>
              <a:rPr sz="2800"/>
              <a:t>Close to the subway and low maintenance fee: </a:t>
            </a:r>
            <a:r>
              <a:rPr sz="2800">
                <a:latin typeface="Cambria Math"/>
              </a:rPr>
              <a:t>2</a:t>
            </a:r>
            <a:r>
              <a:rPr sz="2800"/>
              <a:t> properties</a:t>
            </a:r>
          </a:p>
          <a:p>
            <a:pPr marL="514350" indent="-514350">
              <a:buFont typeface="+mj-lt"/>
              <a:buChar char="•"/>
              <a:defRPr sz="2800"/>
            </a:pPr>
            <a:r>
              <a:t>​</a:t>
            </a:r>
            <a:r>
              <a:rPr sz="2800"/>
              <a:t>Green space and newly renovated: </a:t>
            </a:r>
            <a:r>
              <a:rPr sz="2800">
                <a:latin typeface="Cambria Math"/>
              </a:rPr>
              <a:t>1</a:t>
            </a:r>
            <a:r>
              <a:rPr sz="2800"/>
              <a:t> property</a:t>
            </a:r>
          </a:p>
          <a:p>
            <a:r>
              <a:rPr sz="2800"/>
              <a:t>If Ceresa's realtor selects the first condo they visit at random, what is the probability that the property is either close to the subway or has a low maintenance fee?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4.2.4: Using the Addition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2800" b="1"/>
                  <a:t>Solution</a:t>
                </a:r>
              </a:p>
              <a:p>
                <a:pPr>
                  <a:defRPr sz="2800"/>
                </a:pPr>
                <a:r>
                  <a:rPr sz="2800"/>
                  <a:t>Before we calculate the probability, let's verify that Ceresa's realtor has accurately counted the total number of properties. At first glance, it might seem that there are more than </a:t>
                </a:r>
                <a:r>
                  <a:rPr sz="2800">
                    <a:latin typeface="Cambria Math"/>
                  </a:rPr>
                  <a:t>17</a:t>
                </a:r>
                <a:r>
                  <a:rPr sz="2800"/>
                  <a:t> properties if you simply add all the numbers in the list the realtor gave. However, there are </a:t>
                </a:r>
                <a14:m>
                  <m:oMath xmlns:m="http://schemas.openxmlformats.org/officeDocument/2006/math">
                    <m:r>
                      <a:rPr>
                        <a:latin typeface="Cambria Math" panose="02040503050406030204" pitchFamily="18" charset="0"/>
                      </a:rPr>
                      <m:t>6+7+5+2=20</m:t>
                    </m:r>
                  </m:oMath>
                </a14:m>
                <a:r>
                  <a:rPr sz="2800"/>
                  <a:t> properties that have single characteristics, and </a:t>
                </a:r>
                <a14:m>
                  <m:oMath xmlns:m="http://schemas.openxmlformats.org/officeDocument/2006/math">
                    <m:r>
                      <a:rPr>
                        <a:latin typeface="Cambria Math" panose="02040503050406030204" pitchFamily="18" charset="0"/>
                      </a:rPr>
                      <m:t>2+1=3</m:t>
                    </m:r>
                  </m:oMath>
                </a14:m>
                <a:r>
                  <a:rPr sz="2800"/>
                  <a:t> properties containing two characteristics each. So, there are in fact only </a:t>
                </a:r>
                <a14:m>
                  <m:oMath xmlns:m="http://schemas.openxmlformats.org/officeDocument/2006/math">
                    <m:r>
                      <a:rPr>
                        <a:latin typeface="Cambria Math" panose="02040503050406030204" pitchFamily="18" charset="0"/>
                      </a:rPr>
                      <m:t>20−3=17</m:t>
                    </m:r>
                  </m:oMath>
                </a14:m>
                <a:r>
                  <a:rPr sz="2800"/>
                  <a:t> individual properties.</a:t>
                </a:r>
              </a:p>
              <a:p>
                <a:r>
                  <a:rPr sz="2800"/>
                  <a:t>To calculate Ceresa's probability, the key word here is "or," which tells us we will be using the Addition Rule for Probability to find the solution. Using this formula gives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close</m:t>
                              </m:r>
                              <m:r>
                                <m:rPr>
                                  <m:nor/>
                                </m:rPr>
                                <a:rPr/>
                                <m:t> </m:t>
                              </m:r>
                              <m:r>
                                <m:rPr>
                                  <m:nor/>
                                </m:rPr>
                                <a:rPr/>
                                <m:t>to</m:t>
                              </m:r>
                              <m:r>
                                <m:rPr>
                                  <m:nor/>
                                </m:rPr>
                                <a:rPr/>
                                <m:t> </m:t>
                              </m:r>
                              <m:r>
                                <m:rPr>
                                  <m:nor/>
                                </m:rPr>
                                <a:rPr/>
                                <m:t>subway</m:t>
                              </m:r>
                              <m:r>
                                <m:rPr>
                                  <m:nor/>
                                </m:rPr>
                                <a:rPr/>
                                <m:t> </m:t>
                              </m:r>
                              <m:r>
                                <m:rPr>
                                  <m:nor/>
                                </m:rPr>
                                <a:rPr/>
                                <m:t>or</m:t>
                              </m:r>
                              <m:r>
                                <m:rPr>
                                  <m:nor/>
                                </m:rPr>
                                <a:rPr/>
                                <m:t> </m:t>
                              </m:r>
                              <m:r>
                                <m:rPr>
                                  <m:nor/>
                                </m:rPr>
                                <a:rPr/>
                                <m:t>low</m:t>
                              </m:r>
                              <m:r>
                                <m:rPr>
                                  <m:nor/>
                                </m:rPr>
                                <a:rPr/>
                                <m:t> </m:t>
                              </m:r>
                              <m:r>
                                <m:rPr>
                                  <m:nor/>
                                </m:rPr>
                                <a:rPr/>
                                <m:t>fee</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close</m:t>
                              </m:r>
                              <m:r>
                                <m:rPr>
                                  <m:nor/>
                                </m:rPr>
                                <a:rPr/>
                                <m:t> </m:t>
                              </m:r>
                              <m:r>
                                <m:rPr>
                                  <m:nor/>
                                </m:rPr>
                                <a:rPr/>
                                <m:t>to</m:t>
                              </m:r>
                              <m:r>
                                <m:rPr>
                                  <m:nor/>
                                </m:rPr>
                                <a:rPr/>
                                <m:t> </m:t>
                              </m:r>
                              <m:r>
                                <m:rPr>
                                  <m:nor/>
                                </m:rPr>
                                <a:rPr/>
                                <m:t>subway</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low</m:t>
                              </m:r>
                              <m:r>
                                <m:rPr>
                                  <m:nor/>
                                </m:rPr>
                                <a:rPr/>
                                <m:t> </m:t>
                              </m:r>
                              <m:r>
                                <m:rPr>
                                  <m:nor/>
                                </m:rPr>
                                <a:rPr/>
                                <m:t>fee</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close</m:t>
                              </m:r>
                              <m:r>
                                <m:rPr>
                                  <m:nor/>
                                </m:rPr>
                                <a:rPr/>
                                <m:t> </m:t>
                              </m:r>
                              <m:r>
                                <m:rPr>
                                  <m:nor/>
                                </m:rPr>
                                <a:rPr/>
                                <m:t>to</m:t>
                              </m:r>
                              <m:r>
                                <m:rPr>
                                  <m:nor/>
                                </m:rPr>
                                <a:rPr/>
                                <m:t> </m:t>
                              </m:r>
                              <m:r>
                                <m:rPr>
                                  <m:nor/>
                                </m:rPr>
                                <a:rPr/>
                                <m:t>subway</m:t>
                              </m:r>
                              <m:r>
                                <m:rPr>
                                  <m:nor/>
                                </m:rPr>
                                <a:rPr/>
                                <m:t> </m:t>
                              </m:r>
                              <m:r>
                                <m:rPr>
                                  <m:nor/>
                                </m:rPr>
                                <a:rPr/>
                                <m:t>and</m:t>
                              </m:r>
                              <m:r>
                                <m:rPr>
                                  <m:nor/>
                                </m:rPr>
                                <a:rPr/>
                                <m:t> </m:t>
                              </m:r>
                              <m:r>
                                <m:rPr>
                                  <m:nor/>
                                </m:rPr>
                                <a:rPr/>
                                <m:t>low</m:t>
                              </m:r>
                              <m:r>
                                <m:rPr>
                                  <m:nor/>
                                </m:rPr>
                                <a:rPr/>
                                <m:t> </m:t>
                              </m:r>
                              <m:r>
                                <m:rPr>
                                  <m:nor/>
                                </m:rPr>
                                <a:rPr/>
                                <m:t>fee</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close</m:t>
                              </m:r>
                              <m:r>
                                <m:rPr>
                                  <m:nor/>
                                </m:rPr>
                                <a:rPr/>
                                <m:t> </m:t>
                              </m:r>
                              <m:r>
                                <m:rPr>
                                  <m:nor/>
                                </m:rPr>
                                <a:rPr/>
                                <m:t>to</m:t>
                              </m:r>
                              <m:r>
                                <m:rPr>
                                  <m:nor/>
                                </m:rPr>
                                <a:rPr/>
                                <m:t> </m:t>
                              </m:r>
                              <m:r>
                                <m:rPr>
                                  <m:nor/>
                                </m:rPr>
                                <a:rPr/>
                                <m:t>subway</m:t>
                              </m:r>
                              <m:r>
                                <m:rPr>
                                  <m:nor/>
                                </m:rPr>
                                <a:rPr/>
                                <m:t> </m:t>
                              </m:r>
                              <m:r>
                                <m:rPr>
                                  <m:nor/>
                                </m:rPr>
                                <a:rPr/>
                                <m:t>or</m:t>
                              </m:r>
                              <m:r>
                                <m:rPr>
                                  <m:nor/>
                                </m:rPr>
                                <a:rPr/>
                                <m:t> </m:t>
                              </m:r>
                              <m:r>
                                <m:rPr>
                                  <m:nor/>
                                </m:rPr>
                                <a:rPr/>
                                <m:t>low</m:t>
                              </m:r>
                              <m:r>
                                <m:rPr>
                                  <m:nor/>
                                </m:rPr>
                                <a:rPr/>
                                <m:t> </m:t>
                              </m:r>
                              <m:r>
                                <m:rPr>
                                  <m:nor/>
                                </m:rPr>
                                <a:rPr/>
                                <m:t>fee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17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17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17</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close</m:t>
                              </m:r>
                              <m:r>
                                <m:rPr>
                                  <m:nor/>
                                </m:rPr>
                                <a:rPr/>
                                <m:t> </m:t>
                              </m:r>
                              <m:r>
                                <m:rPr>
                                  <m:nor/>
                                </m:rPr>
                                <a:rPr/>
                                <m:t>to</m:t>
                              </m:r>
                              <m:r>
                                <m:rPr>
                                  <m:nor/>
                                </m:rPr>
                                <a:rPr/>
                                <m:t> </m:t>
                              </m:r>
                              <m:r>
                                <m:rPr>
                                  <m:nor/>
                                </m:rPr>
                                <a:rPr/>
                                <m:t>subway</m:t>
                              </m:r>
                              <m:r>
                                <m:rPr>
                                  <m:nor/>
                                </m:rPr>
                                <a:rPr/>
                                <m:t> </m:t>
                              </m:r>
                              <m:r>
                                <m:rPr>
                                  <m:nor/>
                                </m:rPr>
                                <a:rPr/>
                                <m:t>or</m:t>
                              </m:r>
                              <m:r>
                                <m:rPr>
                                  <m:nor/>
                                </m:rPr>
                                <a:rPr/>
                                <m:t> </m:t>
                              </m:r>
                              <m:r>
                                <m:rPr>
                                  <m:nor/>
                                </m:rPr>
                                <a:rPr/>
                                <m:t>low</m:t>
                              </m:r>
                              <m:r>
                                <m:rPr>
                                  <m:nor/>
                                </m:rPr>
                                <a:rPr/>
                                <m:t> </m:t>
                              </m:r>
                              <m:r>
                                <m:rPr>
                                  <m:nor/>
                                </m:rPr>
                                <a:rPr/>
                                <m:t>fee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17</m:t>
                          </m:r>
                        </m:den>
                      </m:f>
                      <m:r>
                        <a:rPr>
                          <a:latin typeface="Cambria Math" panose="02040503050406030204" pitchFamily="18" charset="0"/>
                        </a:rPr>
                        <m:t>≈0.6471</m:t>
                      </m:r>
                    </m:oMath>
                  </m:oMathPara>
                </a14:m>
                <a:endParaRPr sz="2800"/>
              </a:p>
              <a:p>
                <a:pPr>
                  <a:defRPr sz="2800"/>
                </a:pPr>
                <a:r>
                  <a:rPr sz="2800"/>
                  <a:t>Therefore, the probability that the first condo Ceresa sees is either close to the subway or has a low maintenance fee is approximately </a:t>
                </a:r>
                <a14:m>
                  <m:oMath xmlns:m="http://schemas.openxmlformats.org/officeDocument/2006/math">
                    <m:r>
                      <a:rPr>
                        <a:latin typeface="Cambria Math" panose="02040503050406030204" pitchFamily="18" charset="0"/>
                      </a:rPr>
                      <m:t>64.71%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171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Properties of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737322"/>
              </a:xfrm>
            </p:spPr>
            <p:txBody>
              <a:bodyPr>
                <a:normAutofit/>
              </a:bodyPr>
              <a:lstStyle/>
              <a:p>
                <a:pPr marL="514350" indent="-514350">
                  <a:buFont typeface="+mj-lt"/>
                  <a:buAutoNum type="arabicPeriod"/>
                  <a:defRPr sz="2800"/>
                </a:pPr>
                <a:r>
                  <a:rPr dirty="0"/>
                  <a:t>​</a:t>
                </a:r>
                <a:r>
                  <a:rPr sz="2800" dirty="0"/>
                  <a:t>For any event, </a:t>
                </a:r>
                <a14:m>
                  <m:oMath xmlns:m="http://schemas.openxmlformats.org/officeDocument/2006/math">
                    <m:r>
                      <a:rPr>
                        <a:latin typeface="Cambria Math" panose="02040503050406030204" pitchFamily="18" charset="0"/>
                      </a:rPr>
                      <m:t>𝐸</m:t>
                    </m:r>
                  </m:oMath>
                </a14:m>
                <a:r>
                  <a:rPr sz="2800" dirty="0"/>
                  <a:t>, </a:t>
                </a:r>
                <a14:m>
                  <m:oMath xmlns:m="http://schemas.openxmlformats.org/officeDocument/2006/math">
                    <m:r>
                      <a:rPr>
                        <a:latin typeface="Cambria Math" panose="02040503050406030204" pitchFamily="18" charset="0"/>
                      </a:rPr>
                      <m:t>0≤</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≤1</m:t>
                    </m:r>
                  </m:oMath>
                </a14:m>
                <a:r>
                  <a:rPr sz="2800" dirty="0"/>
                  <a:t>.</a:t>
                </a:r>
              </a:p>
              <a:p>
                <a:pPr marL="514350" indent="-514350">
                  <a:buFont typeface="+mj-lt"/>
                  <a:buAutoNum type="arabicPeriod" startAt="2"/>
                  <a:defRPr sz="2800"/>
                </a:pPr>
                <a:r>
                  <a:rPr dirty="0"/>
                  <a:t>​</a:t>
                </a:r>
                <a:r>
                  <a:rPr sz="2800" dirty="0"/>
                  <a:t>For any sample space, </a:t>
                </a:r>
                <a14:m>
                  <m:oMath xmlns:m="http://schemas.openxmlformats.org/officeDocument/2006/math">
                    <m:r>
                      <a:rPr>
                        <a:latin typeface="Cambria Math" panose="02040503050406030204" pitchFamily="18" charset="0"/>
                      </a:rPr>
                      <m:t>𝑆</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𝑆</m:t>
                            </m:r>
                          </m:e>
                        </m:d>
                      </m:e>
                    </m:func>
                    <m:r>
                      <a:rPr>
                        <a:latin typeface="Cambria Math" panose="02040503050406030204" pitchFamily="18" charset="0"/>
                      </a:rPr>
                      <m:t>=1</m:t>
                    </m:r>
                  </m:oMath>
                </a14:m>
                <a:r>
                  <a:rPr sz="2800" dirty="0"/>
                  <a:t>.</a:t>
                </a:r>
              </a:p>
              <a:p>
                <a:pPr marL="514350" indent="-514350">
                  <a:buFont typeface="+mj-lt"/>
                  <a:buAutoNum type="arabicPeriod" startAt="3"/>
                  <a:defRPr sz="2800"/>
                </a:pPr>
                <a:r>
                  <a:rPr dirty="0"/>
                  <a:t>​</a:t>
                </a:r>
                <a:r>
                  <a:rPr sz="2800" dirty="0"/>
                  <a:t>For the empty set, </a:t>
                </a:r>
                <a:r>
                  <a:rPr sz="2800" dirty="0">
                    <a:latin typeface="Cambria Math"/>
                  </a:rPr>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m:t>
                            </m:r>
                          </m:e>
                        </m:d>
                      </m:e>
                    </m:func>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737322"/>
              </a:xfrm>
              <a:blipFill>
                <a:blip r:embed="rId2"/>
                <a:stretch>
                  <a:fillRect l="-1402" t="-310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Let's make a Deal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70000" lnSpcReduction="20000"/>
              </a:bodyPr>
              <a:lstStyle/>
              <a:p>
                <a:pPr>
                  <a:defRPr sz="2800"/>
                </a:pPr>
                <a:r>
                  <a:rPr sz="2800"/>
                  <a:t>A long time ago, back in the 70s, there was a television show called “Let’s Make a Deal” starring Monty Hall as the host. This show produced an interesting problem in probability which someone submitted to Marilyn vos Savant which she answered in her column in Parade magazine. Incidentally, Ms. Savant is in the Guinness Book of World Records as having the highest recorded IQ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228</m:t>
                        </m:r>
                      </m:e>
                    </m:d>
                  </m:oMath>
                </a14:m>
                <a:r>
                  <a:rPr sz="2800"/>
                  <a:t>. Here’s the problem that was posed to Ms. Savant. “Suppose you’re on a game show, and you’re given a choice of three doors: Behind one door is a car: behind the others, goats. You pick a door, say number 1, and the host, who knows what’s behind the other doors, opens another door, say number 3, which has a goat. He then says to you, ‘Do you want to pick door number 2?’ Is it to your advantage to take the switch?” Marilyn vos Savant answered the question in her column saying that it was to your advantage to switch. This set off a firestorm of mail telling Ms. Savant that she was incorrect. Much of this mail came from people with Ph.D.s behind their names. The New York Times printed a front page article in 1991 discussing the problem. What do you think? To find the answer to this problem type “The Monty Hall problem” in your search engine and go to some of the web sites and try some of the simulations.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2"/>
                <a:stretch>
                  <a:fillRect l="-590" t="-1699" r="-148"/>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4.2.5: Using the Addition Rule for Probability</a:t>
            </a:r>
          </a:p>
        </p:txBody>
      </p:sp>
      <p:sp>
        <p:nvSpPr>
          <p:cNvPr id="3" name="Text Placeholder 2"/>
          <p:cNvSpPr>
            <a:spLocks noGrp="1"/>
          </p:cNvSpPr>
          <p:nvPr>
            <p:ph type="body" sz="quarter" idx="10"/>
          </p:nvPr>
        </p:nvSpPr>
        <p:spPr/>
        <p:txBody>
          <a:bodyPr>
            <a:normAutofit/>
          </a:bodyPr>
          <a:lstStyle/>
          <a:p>
            <a:r>
              <a:rPr sz="2800"/>
              <a:t>Suppose that after a vote in the US Senate on a proposed health care bill, the following table shows the breakdown of the votes by party.</a:t>
            </a:r>
          </a:p>
        </p:txBody>
      </p:sp>
      <p:graphicFrame>
        <p:nvGraphicFramePr>
          <p:cNvPr id="6" name="Table Placeholder 2">
            <a:extLst>
              <a:ext uri="{FF2B5EF4-FFF2-40B4-BE49-F238E27FC236}">
                <a16:creationId xmlns:a16="http://schemas.microsoft.com/office/drawing/2014/main" id="{2252DCB6-A238-4490-8149-E9E6222C99A0}"/>
              </a:ext>
            </a:extLst>
          </p:cNvPr>
          <p:cNvGraphicFramePr>
            <a:graphicFrameLocks/>
          </p:cNvGraphicFramePr>
          <p:nvPr>
            <p:extLst>
              <p:ext uri="{D42A27DB-BD31-4B8C-83A1-F6EECF244321}">
                <p14:modId xmlns:p14="http://schemas.microsoft.com/office/powerpoint/2010/main" val="1372711250"/>
              </p:ext>
            </p:extLst>
          </p:nvPr>
        </p:nvGraphicFramePr>
        <p:xfrm>
          <a:off x="465589" y="2588260"/>
          <a:ext cx="8229600" cy="1849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80963">
                <a:tc gridSpan="3">
                  <a:txBody>
                    <a:bodyPr/>
                    <a:lstStyle/>
                    <a:p>
                      <a:pPr algn="ctr">
                        <a:defRPr sz="1800" b="1"/>
                      </a:pPr>
                      <a:r>
                        <a:rPr dirty="0"/>
                        <a:t>Votes on Health Care Bill</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pPr>
                      <a:endParaRPr/>
                    </a:p>
                  </a:txBody>
                  <a:tcPr/>
                </a:tc>
                <a:tc>
                  <a:txBody>
                    <a:bodyPr/>
                    <a:lstStyle/>
                    <a:p>
                      <a:pPr algn="ctr">
                        <a:defRPr sz="1800" b="1"/>
                      </a:pPr>
                      <a:r>
                        <a:rPr dirty="0"/>
                        <a:t>Voted in Favor</a:t>
                      </a:r>
                    </a:p>
                  </a:txBody>
                  <a:tcPr/>
                </a:tc>
                <a:tc>
                  <a:txBody>
                    <a:bodyPr/>
                    <a:lstStyle/>
                    <a:p>
                      <a:pPr algn="ctr">
                        <a:defRPr sz="1800" b="1"/>
                      </a:pPr>
                      <a:r>
                        <a:t>Voted Against</a:t>
                      </a:r>
                    </a:p>
                  </a:txBody>
                  <a:tcPr/>
                </a:tc>
                <a:extLst>
                  <a:ext uri="{0D108BD9-81ED-4DB2-BD59-A6C34878D82A}">
                    <a16:rowId xmlns:a16="http://schemas.microsoft.com/office/drawing/2014/main" val="10001"/>
                  </a:ext>
                </a:extLst>
              </a:tr>
              <a:tr h="370840">
                <a:tc>
                  <a:txBody>
                    <a:bodyPr/>
                    <a:lstStyle/>
                    <a:p>
                      <a:pPr algn="ctr">
                        <a:defRPr sz="1800" b="1"/>
                      </a:pPr>
                      <a:r>
                        <a:t>Democrat</a:t>
                      </a:r>
                    </a:p>
                  </a:txBody>
                  <a:tcPr/>
                </a:tc>
                <a:tc>
                  <a:txBody>
                    <a:bodyPr/>
                    <a:lstStyle/>
                    <a:p>
                      <a:pPr algn="ctr"/>
                      <a:r>
                        <a:rPr sz="1800">
                          <a:latin typeface="Cambria Math"/>
                        </a:rPr>
                        <a:t>23</a:t>
                      </a:r>
                    </a:p>
                  </a:txBody>
                  <a:tcPr/>
                </a:tc>
                <a:tc>
                  <a:txBody>
                    <a:bodyPr/>
                    <a:lstStyle/>
                    <a:p>
                      <a:pPr algn="ctr"/>
                      <a:r>
                        <a:rPr sz="1800">
                          <a:latin typeface="Cambria Math"/>
                        </a:rPr>
                        <a:t>21</a:t>
                      </a:r>
                    </a:p>
                  </a:txBody>
                  <a:tcPr/>
                </a:tc>
                <a:extLst>
                  <a:ext uri="{0D108BD9-81ED-4DB2-BD59-A6C34878D82A}">
                    <a16:rowId xmlns:a16="http://schemas.microsoft.com/office/drawing/2014/main" val="10002"/>
                  </a:ext>
                </a:extLst>
              </a:tr>
              <a:tr h="370840">
                <a:tc>
                  <a:txBody>
                    <a:bodyPr/>
                    <a:lstStyle/>
                    <a:p>
                      <a:pPr algn="ctr">
                        <a:defRPr sz="1800" b="1"/>
                      </a:pPr>
                      <a:r>
                        <a:t>Republican</a:t>
                      </a:r>
                    </a:p>
                  </a:txBody>
                  <a:tcPr/>
                </a:tc>
                <a:tc>
                  <a:txBody>
                    <a:bodyPr/>
                    <a:lstStyle/>
                    <a:p>
                      <a:pPr algn="ctr"/>
                      <a:r>
                        <a:rPr sz="1800">
                          <a:latin typeface="Cambria Math"/>
                        </a:rPr>
                        <a:t>43</a:t>
                      </a:r>
                    </a:p>
                  </a:txBody>
                  <a:tcPr/>
                </a:tc>
                <a:tc>
                  <a:txBody>
                    <a:bodyPr/>
                    <a:lstStyle/>
                    <a:p>
                      <a:pPr algn="ctr"/>
                      <a:r>
                        <a:rPr sz="1800">
                          <a:latin typeface="Cambria Math"/>
                        </a:rPr>
                        <a:t>7</a:t>
                      </a:r>
                    </a:p>
                  </a:txBody>
                  <a:tcPr/>
                </a:tc>
                <a:extLst>
                  <a:ext uri="{0D108BD9-81ED-4DB2-BD59-A6C34878D82A}">
                    <a16:rowId xmlns:a16="http://schemas.microsoft.com/office/drawing/2014/main" val="10003"/>
                  </a:ext>
                </a:extLst>
              </a:tr>
              <a:tr h="370840">
                <a:tc>
                  <a:txBody>
                    <a:bodyPr/>
                    <a:lstStyle/>
                    <a:p>
                      <a:pPr algn="ctr">
                        <a:defRPr sz="1800" b="1"/>
                      </a:pPr>
                      <a:r>
                        <a:t>Independent</a:t>
                      </a:r>
                    </a:p>
                  </a:txBody>
                  <a:tcPr/>
                </a:tc>
                <a:tc>
                  <a:txBody>
                    <a:bodyPr/>
                    <a:lstStyle/>
                    <a:p>
                      <a:pPr algn="ctr"/>
                      <a:r>
                        <a:rPr sz="1800">
                          <a:latin typeface="Cambria Math"/>
                        </a:rPr>
                        <a:t>2</a:t>
                      </a:r>
                    </a:p>
                  </a:txBody>
                  <a:tcPr/>
                </a:tc>
                <a:tc>
                  <a:txBody>
                    <a:bodyPr/>
                    <a:lstStyle/>
                    <a:p>
                      <a:pPr algn="ctr"/>
                      <a:r>
                        <a:rPr sz="1800" dirty="0">
                          <a:latin typeface="Cambria Math"/>
                        </a:rPr>
                        <a:t>4</a:t>
                      </a:r>
                    </a:p>
                  </a:txBody>
                  <a:tcPr/>
                </a:tc>
                <a:extLst>
                  <a:ext uri="{0D108BD9-81ED-4DB2-BD59-A6C34878D82A}">
                    <a16:rowId xmlns:a16="http://schemas.microsoft.com/office/drawing/2014/main" val="10004"/>
                  </a:ext>
                </a:extLst>
              </a:tr>
            </a:tbl>
          </a:graphicData>
        </a:graphic>
      </p:graphicFrame>
      <p:sp>
        <p:nvSpPr>
          <p:cNvPr id="7" name="Text Placeholder 2">
            <a:extLst>
              <a:ext uri="{FF2B5EF4-FFF2-40B4-BE49-F238E27FC236}">
                <a16:creationId xmlns:a16="http://schemas.microsoft.com/office/drawing/2014/main" id="{A2F8EDBE-8B1B-4F9B-96CE-E54A22078B39}"/>
              </a:ext>
            </a:extLst>
          </p:cNvPr>
          <p:cNvSpPr txBox="1">
            <a:spLocks/>
          </p:cNvSpPr>
          <p:nvPr/>
        </p:nvSpPr>
        <p:spPr>
          <a:xfrm>
            <a:off x="457200" y="4557933"/>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If a lobbyist stops a random senator after the vote, what is the probability that this senator will either be a Republican or have voted against the bill?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4.2.5: Using the Addition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The key word "or" tells us to use the Addition Rule once again. There are a total of </a:t>
                </a:r>
                <a:r>
                  <a:rPr sz="2800">
                    <a:latin typeface="Cambria Math"/>
                  </a:rPr>
                  <a:t>100</a:t>
                </a:r>
                <a:r>
                  <a:rPr sz="2800"/>
                  <a:t> U.S. senators, all of whom voted on this bill according to the table. Of these senators, </a:t>
                </a:r>
                <a14:m>
                  <m:oMath xmlns:m="http://schemas.openxmlformats.org/officeDocument/2006/math">
                    <m:r>
                      <a:rPr>
                        <a:latin typeface="Cambria Math" panose="02040503050406030204" pitchFamily="18" charset="0"/>
                      </a:rPr>
                      <m:t>43+7=50</m:t>
                    </m:r>
                  </m:oMath>
                </a14:m>
                <a:r>
                  <a:rPr sz="2800"/>
                  <a:t> are Republicans and </a:t>
                </a:r>
                <a14:m>
                  <m:oMath xmlns:m="http://schemas.openxmlformats.org/officeDocument/2006/math">
                    <m:r>
                      <a:rPr>
                        <a:latin typeface="Cambria Math" panose="02040503050406030204" pitchFamily="18" charset="0"/>
                      </a:rPr>
                      <m:t>21+7+4=32</m:t>
                    </m:r>
                  </m:oMath>
                </a14:m>
                <a:r>
                  <a:rPr sz="2800"/>
                  <a:t> voted against the bill. However, </a:t>
                </a:r>
                <a:r>
                  <a:rPr sz="2800">
                    <a:latin typeface="Cambria Math"/>
                  </a:rPr>
                  <a:t>7</a:t>
                </a:r>
                <a:r>
                  <a:rPr sz="2800"/>
                  <a:t> of the senators are both Republican and voted against the bill. Thus, the Addition Rule would apply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Republican</m:t>
                              </m:r>
                              <m:r>
                                <m:rPr>
                                  <m:nor/>
                                </m:rPr>
                                <a:rPr/>
                                <m:t> </m:t>
                              </m:r>
                              <m:r>
                                <m:rPr>
                                  <m:nor/>
                                </m:rPr>
                                <a:rPr/>
                                <m:t>or</m:t>
                              </m:r>
                              <m:r>
                                <m:rPr>
                                  <m:nor/>
                                </m:rPr>
                                <a:rPr/>
                                <m:t> </m:t>
                              </m:r>
                              <m:r>
                                <m:rPr>
                                  <m:nor/>
                                </m:rPr>
                                <a:rPr/>
                                <m:t>against</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Republican</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against</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Republican</m:t>
                              </m:r>
                              <m:r>
                                <m:rPr>
                                  <m:nor/>
                                </m:rPr>
                                <a:rPr/>
                                <m:t> </m:t>
                              </m:r>
                              <m:r>
                                <m:rPr>
                                  <m:nor/>
                                </m:rPr>
                                <a:rPr/>
                                <m:t>and</m:t>
                              </m:r>
                              <m:r>
                                <m:rPr>
                                  <m:nor/>
                                </m:rPr>
                                <a:rPr/>
                                <m:t> </m:t>
                              </m:r>
                              <m:r>
                                <m:rPr>
                                  <m:nor/>
                                </m:rPr>
                                <a:rPr/>
                                <m:t>against</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Republican</m:t>
                              </m:r>
                              <m:r>
                                <m:rPr>
                                  <m:nor/>
                                </m:rPr>
                                <a:rPr/>
                                <m:t> </m:t>
                              </m:r>
                              <m:r>
                                <m:rPr>
                                  <m:nor/>
                                </m:rPr>
                                <a:rPr/>
                                <m:t>or</m:t>
                              </m:r>
                              <m:r>
                                <m:rPr>
                                  <m:nor/>
                                </m:rPr>
                                <a:rPr/>
                                <m:t> </m:t>
                              </m:r>
                              <m:r>
                                <m:rPr>
                                  <m:nor/>
                                </m:rPr>
                                <a:rPr/>
                                <m:t>against</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50</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100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Republican</m:t>
                              </m:r>
                              <m:r>
                                <m:rPr>
                                  <m:nor/>
                                </m:rPr>
                                <a:rPr/>
                                <m:t> </m:t>
                              </m:r>
                              <m:r>
                                <m:rPr>
                                  <m:nor/>
                                </m:rPr>
                                <a:rPr/>
                                <m:t>or</m:t>
                              </m:r>
                              <m:r>
                                <m:rPr>
                                  <m:nor/>
                                </m:rPr>
                                <a:rPr/>
                                <m:t> </m:t>
                              </m:r>
                              <m:r>
                                <m:rPr>
                                  <m:nor/>
                                </m:rPr>
                                <a:rPr/>
                                <m:t>against</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75</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r>
                        <a:rPr>
                          <a:latin typeface="Cambria Math" panose="02040503050406030204" pitchFamily="18" charset="0"/>
                        </a:rPr>
                        <m:t>=0.75</m:t>
                      </m:r>
                    </m:oMath>
                  </m:oMathPara>
                </a14:m>
                <a:endParaRPr sz="2800"/>
              </a:p>
              <a:p>
                <a:pPr>
                  <a:defRPr sz="2800"/>
                </a:pPr>
                <a:r>
                  <a:rPr sz="2800"/>
                  <a:t>So the probability that the senator the lobbyist stops will either be a Republican or have voted against the bill is </a:t>
                </a:r>
                <a14:m>
                  <m:oMath xmlns:m="http://schemas.openxmlformats.org/officeDocument/2006/math">
                    <m:r>
                      <a:rPr>
                        <a:latin typeface="Cambria Math" panose="02040503050406030204" pitchFamily="18" charset="0"/>
                      </a:rPr>
                      <m:t>75%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03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4.2.6: Using the Addition Rule for Probability</a:t>
            </a:r>
          </a:p>
        </p:txBody>
      </p:sp>
      <p:sp>
        <p:nvSpPr>
          <p:cNvPr id="3" name="Text Placeholder 2"/>
          <p:cNvSpPr>
            <a:spLocks noGrp="1"/>
          </p:cNvSpPr>
          <p:nvPr>
            <p:ph type="body" sz="quarter" idx="10"/>
          </p:nvPr>
        </p:nvSpPr>
        <p:spPr/>
        <p:txBody>
          <a:bodyPr>
            <a:normAutofit/>
          </a:bodyPr>
          <a:lstStyle/>
          <a:p>
            <a:r>
              <a:rPr sz="2800"/>
              <a:t>Roll a pair of dice. What is the probability of rolling either a total less than four or a total equal to ten?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4.2.6: Using the Addition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r>
                  <a:rPr sz="2800"/>
                  <a:t>The key word "or" tells us to use the Addition Rule once again, which we apply as follows.</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or</m:t>
                              </m:r>
                              <m:r>
                                <m:rPr>
                                  <m:nor/>
                                </m:rPr>
                                <a:rPr/>
                                <m:t> </m:t>
                              </m:r>
                              <m:r>
                                <m:rPr>
                                  <m:nor/>
                                </m:rPr>
                                <a:rPr/>
                                <m:t>ten</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ten</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and</m:t>
                              </m:r>
                              <m:r>
                                <m:rPr>
                                  <m:nor/>
                                </m:rPr>
                                <a:rPr/>
                                <m:t> </m:t>
                              </m:r>
                              <m:r>
                                <m:rPr>
                                  <m:nor/>
                                </m:rPr>
                                <a:rPr/>
                                <m:t>ten</m:t>
                              </m:r>
                            </m:e>
                          </m:d>
                        </m:e>
                      </m:func>
                    </m:oMath>
                  </m:oMathPara>
                </a14:m>
                <a:endParaRPr sz="2800"/>
              </a:p>
              <a:p>
                <a:r>
                  <a:rPr sz="2800"/>
                  <a:t>We know from previous examples that there are </a:t>
                </a:r>
                <a:r>
                  <a:rPr sz="2800">
                    <a:latin typeface="Cambria Math"/>
                  </a:rPr>
                  <a:t>36</a:t>
                </a:r>
                <a:r>
                  <a:rPr sz="2800"/>
                  <a:t> outcomes in the sample space for rolling a pair of dice. We just need to determine the number of outcomes that give a total less than four and the number of outcomes that give a total of ten. Let's list these outcomes in a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4.2.6: Using the Addition Rule for Probability (cont.)</a:t>
            </a:r>
          </a:p>
        </p:txBody>
      </p:sp>
      <p:pic>
        <p:nvPicPr>
          <p:cNvPr id="5" name="Content Placeholder 4">
            <a:extLst>
              <a:ext uri="{FF2B5EF4-FFF2-40B4-BE49-F238E27FC236}">
                <a16:creationId xmlns:a16="http://schemas.microsoft.com/office/drawing/2014/main" id="{65149E92-F4CB-41F4-9F9D-DDE2BD1B058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793206"/>
            <a:ext cx="6858000" cy="14287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4.2.6: Using the Addition Rule for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a:t>By counting the outcomes, we see that there are </a:t>
                </a:r>
                <a:r>
                  <a:rPr sz="2800">
                    <a:latin typeface="Cambria Math"/>
                  </a:rPr>
                  <a:t>3</a:t>
                </a:r>
                <a:r>
                  <a:rPr sz="2800"/>
                  <a:t> outcomes that have totals less than four and </a:t>
                </a:r>
                <a:r>
                  <a:rPr sz="2800">
                    <a:latin typeface="Cambria Math"/>
                  </a:rPr>
                  <a:t>3</a:t>
                </a:r>
                <a:r>
                  <a:rPr sz="2800"/>
                  <a:t> outcomes that have totals of exactly ten. Note that there are no outcomes that are both less than four and exactly ten. Hence we fill in the probabilities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or</m:t>
                              </m:r>
                              <m:r>
                                <m:rPr>
                                  <m:nor/>
                                </m:rPr>
                                <a:rPr/>
                                <m:t> </m:t>
                              </m:r>
                              <m:r>
                                <m:rPr>
                                  <m:nor/>
                                </m:rPr>
                                <a:rPr/>
                                <m:t>ten</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ten</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and</m:t>
                              </m:r>
                              <m:r>
                                <m:rPr>
                                  <m:nor/>
                                </m:rPr>
                                <a:rPr/>
                                <m:t> </m:t>
                              </m:r>
                              <m:r>
                                <m:rPr>
                                  <m:nor/>
                                </m:rPr>
                                <a:rPr/>
                                <m:t>ten</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or</m:t>
                              </m:r>
                              <m:r>
                                <m:rPr>
                                  <m:nor/>
                                </m:rPr>
                                <a:rPr/>
                                <m:t> </m:t>
                              </m:r>
                              <m:r>
                                <m:rPr>
                                  <m:nor/>
                                </m:rPr>
                                <a:rPr/>
                                <m:t>ten</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36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36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num>
                        <m:den>
                          <m:r>
                            <a:rPr>
                              <a:latin typeface="Cambria Math" panose="02040503050406030204" pitchFamily="18" charset="0"/>
                            </a:rPr>
                            <m:t>36</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less</m:t>
                              </m:r>
                              <m:r>
                                <m:rPr>
                                  <m:nor/>
                                </m:rPr>
                                <a:rPr/>
                                <m:t> </m:t>
                              </m:r>
                              <m:r>
                                <m:rPr>
                                  <m:nor/>
                                </m:rPr>
                                <a:rPr/>
                                <m:t>than</m:t>
                              </m:r>
                              <m:r>
                                <m:rPr>
                                  <m:nor/>
                                </m:rPr>
                                <a:rPr/>
                                <m:t> </m:t>
                              </m:r>
                              <m:r>
                                <m:rPr>
                                  <m:nor/>
                                </m:rPr>
                                <a:rPr/>
                                <m:t>four</m:t>
                              </m:r>
                              <m:r>
                                <m:rPr>
                                  <m:nor/>
                                </m:rPr>
                                <a:rPr/>
                                <m:t> </m:t>
                              </m:r>
                              <m:r>
                                <m:rPr>
                                  <m:nor/>
                                </m:rPr>
                                <a:rPr/>
                                <m:t>or</m:t>
                              </m:r>
                              <m:r>
                                <m:rPr>
                                  <m:nor/>
                                </m:rPr>
                                <a:rPr/>
                                <m:t> </m:t>
                              </m:r>
                              <m:r>
                                <m:rPr>
                                  <m:nor/>
                                </m:rPr>
                                <a:rPr/>
                                <m:t>ten</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36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r>
                        <a:rPr>
                          <a:latin typeface="Cambria Math" panose="02040503050406030204" pitchFamily="18" charset="0"/>
                        </a:rPr>
                        <m:t>≈0.1667</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11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Mutually Exclusive</a:t>
            </a:r>
          </a:p>
        </p:txBody>
      </p:sp>
      <p:sp>
        <p:nvSpPr>
          <p:cNvPr id="3" name="Text Placeholder 2"/>
          <p:cNvSpPr>
            <a:spLocks noGrp="1"/>
          </p:cNvSpPr>
          <p:nvPr>
            <p:ph type="body" sz="quarter" idx="10"/>
          </p:nvPr>
        </p:nvSpPr>
        <p:spPr>
          <a:xfrm>
            <a:off x="457200" y="1082078"/>
            <a:ext cx="8229600" cy="1584922"/>
          </a:xfrm>
        </p:spPr>
        <p:txBody>
          <a:bodyPr>
            <a:normAutofit/>
          </a:bodyPr>
          <a:lstStyle/>
          <a:p>
            <a:pPr algn="ctr">
              <a:defRPr sz="2800" b="1"/>
            </a:pPr>
            <a:r>
              <a:t>Definition</a:t>
            </a:r>
          </a:p>
          <a:p>
            <a:r>
              <a:rPr sz="2800" b="1"/>
              <a:t>Mutually exclusive</a:t>
            </a:r>
            <a:r>
              <a:rPr sz="2800"/>
              <a:t> events have no outcomes in common.</a:t>
            </a:r>
          </a:p>
          <a:p>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Addition Rule for Probability of Mutually Exclusive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2094913"/>
              </a:xfrm>
            </p:spPr>
            <p:txBody>
              <a:bodyPr>
                <a:normAutofit/>
              </a:bodyPr>
              <a:lstStyle/>
              <a:p>
                <a:pPr>
                  <a:defRPr sz="2800"/>
                </a:pPr>
                <a:r>
                  <a:rPr sz="2800"/>
                  <a:t>If two events,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are </a:t>
                </a:r>
                <a:r>
                  <a:rPr sz="2800" b="1"/>
                  <a:t>mutually exclusive</a:t>
                </a:r>
                <a:r>
                  <a:rPr sz="2800"/>
                  <a:t>, then the probability that </a:t>
                </a:r>
                <a14:m>
                  <m:oMath xmlns:m="http://schemas.openxmlformats.org/officeDocument/2006/math">
                    <m:r>
                      <a:rPr>
                        <a:latin typeface="Cambria Math" panose="02040503050406030204" pitchFamily="18" charset="0"/>
                      </a:rPr>
                      <m:t>𝐸</m:t>
                    </m:r>
                  </m:oMath>
                </a14:m>
                <a:r>
                  <a:rPr sz="2800"/>
                  <a:t> or </a:t>
                </a:r>
                <a14:m>
                  <m:oMath xmlns:m="http://schemas.openxmlformats.org/officeDocument/2006/math">
                    <m:r>
                      <a:rPr>
                        <a:latin typeface="Cambria Math" panose="02040503050406030204" pitchFamily="18" charset="0"/>
                      </a:rPr>
                      <m:t>𝐹</m:t>
                    </m:r>
                  </m:oMath>
                </a14:m>
                <a:r>
                  <a:rPr sz="2800"/>
                  <a:t> occurs is given by the following formula.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m:rPr>
                                  <m:nor/>
                                </m:rPr>
                                <a:rPr/>
                                <m:t>or</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2094913"/>
              </a:xfrm>
              <a:blipFill>
                <a:blip r:embed="rId2"/>
                <a:stretch>
                  <a:fillRect l="-1328" t="-2292"/>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4.2.7: Using the Addition Rule for Probability of Mutually Exclusive Events</a:t>
            </a:r>
          </a:p>
        </p:txBody>
      </p:sp>
      <p:sp>
        <p:nvSpPr>
          <p:cNvPr id="3" name="Text Placeholder 2"/>
          <p:cNvSpPr>
            <a:spLocks noGrp="1"/>
          </p:cNvSpPr>
          <p:nvPr>
            <p:ph type="body" sz="quarter" idx="10"/>
          </p:nvPr>
        </p:nvSpPr>
        <p:spPr/>
        <p:txBody>
          <a:bodyPr>
            <a:normAutofit fontScale="92500" lnSpcReduction="20000"/>
          </a:bodyPr>
          <a:lstStyle/>
          <a:p>
            <a:r>
              <a:rPr sz="2800"/>
              <a:t>Caleb is very excited that it's finally time to purchase his first new car. After much thought, he has narrowed his choices down to four. Because it has taken him so long to make up his mind, his friends have started to bet on which car he will choose. They have given each car a probability based on how likely they think Caleb is to choose that car. Devin is betting that Caleb will choose either the Toyota or the Jeep. Find the probability that Devin is right.</a:t>
            </a:r>
          </a:p>
          <a:p>
            <a:r>
              <a:rPr sz="2800"/>
              <a:t>Toyota: </a:t>
            </a:r>
            <a:r>
              <a:rPr sz="2800">
                <a:latin typeface="Cambria Math"/>
              </a:rPr>
              <a:t>0.40</a:t>
            </a:r>
          </a:p>
          <a:p>
            <a:r>
              <a:rPr sz="2800"/>
              <a:t>Honda: </a:t>
            </a:r>
            <a:r>
              <a:rPr sz="2800">
                <a:latin typeface="Cambria Math"/>
              </a:rPr>
              <a:t>0.10</a:t>
            </a:r>
          </a:p>
          <a:p>
            <a:r>
              <a:rPr sz="2800"/>
              <a:t>Ford: </a:t>
            </a:r>
            <a:r>
              <a:rPr sz="2800">
                <a:latin typeface="Cambria Math"/>
              </a:rPr>
              <a:t>0.10</a:t>
            </a:r>
          </a:p>
          <a:p>
            <a:r>
              <a:rPr sz="2800"/>
              <a:t>Jeep: </a:t>
            </a:r>
            <a:r>
              <a:rPr sz="2800">
                <a:latin typeface="Cambria Math"/>
              </a:rPr>
              <a:t>0.35</a:t>
            </a:r>
          </a:p>
          <a:p>
            <a:r>
              <a:rPr sz="2800"/>
              <a:t>Other Car: </a:t>
            </a:r>
            <a:r>
              <a:rPr sz="2800">
                <a:latin typeface="Cambria Math"/>
              </a:rPr>
              <a:t>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When an event includes the entire sample space, the probability is equal to </a:t>
            </a:r>
            <a:r>
              <a:rPr sz="2800">
                <a:latin typeface="Cambria Math"/>
              </a:rPr>
              <a:t>1</a:t>
            </a:r>
            <a:r>
              <a:rPr sz="280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4.2.7: Using the Addition Rule for Probability of Mutually Exclusive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r>
                  <a:rPr sz="2800"/>
                  <a:t>Because Caleb can only choose one car and a Toyota and a Jeep are two different makes of cars, these two events are mutually exclusive. So, we can use the shortened Addition Rule for Probability of Mutually Exclusive Events. Let's assume that Caleb's friends have accurately determined Caleb's interest in each car with their probability predictions. Then the probability that Caleb chooses either the Toyota or the Jeep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Toyota</m:t>
                              </m:r>
                              <m:r>
                                <m:rPr>
                                  <m:nor/>
                                </m:rPr>
                                <a:rPr/>
                                <m:t> </m:t>
                              </m:r>
                              <m:r>
                                <m:rPr>
                                  <m:nor/>
                                </m:rPr>
                                <a:rPr/>
                                <m:t>or</m:t>
                              </m:r>
                              <m:r>
                                <m:rPr>
                                  <m:nor/>
                                </m:rPr>
                                <a:rPr/>
                                <m:t> </m:t>
                              </m:r>
                              <m:r>
                                <m:rPr>
                                  <m:nor/>
                                </m:rPr>
                                <a:rPr/>
                                <m:t>Jeep</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Toyota</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Jeep</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Toyota</m:t>
                              </m:r>
                              <m:r>
                                <m:rPr>
                                  <m:nor/>
                                </m:rPr>
                                <a:rPr/>
                                <m:t> </m:t>
                              </m:r>
                              <m:r>
                                <m:rPr>
                                  <m:nor/>
                                </m:rPr>
                                <a:rPr/>
                                <m:t>or</m:t>
                              </m:r>
                              <m:r>
                                <m:rPr>
                                  <m:nor/>
                                </m:rPr>
                                <a:rPr/>
                                <m:t> </m:t>
                              </m:r>
                              <m:r>
                                <m:rPr>
                                  <m:nor/>
                                </m:rPr>
                                <a:rPr/>
                                <m:t>Jeep</m:t>
                              </m:r>
                            </m:e>
                          </m:d>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35</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Toyota</m:t>
                              </m:r>
                              <m:r>
                                <m:rPr>
                                  <m:nor/>
                                </m:rPr>
                                <a:rPr/>
                                <m:t> </m:t>
                              </m:r>
                              <m:r>
                                <m:rPr>
                                  <m:nor/>
                                </m:rPr>
                                <a:rPr/>
                                <m:t>or</m:t>
                              </m:r>
                              <m:r>
                                <m:rPr>
                                  <m:nor/>
                                </m:rPr>
                                <a:rPr/>
                                <m:t> </m:t>
                              </m:r>
                              <m:r>
                                <m:rPr>
                                  <m:nor/>
                                </m:rPr>
                                <a:rPr/>
                                <m:t>Jeep</m:t>
                              </m:r>
                            </m:e>
                          </m:d>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m:t>
                      </m:r>
                    </m:oMath>
                  </m:oMathPara>
                </a14:m>
                <a:endParaRPr sz="2800"/>
              </a:p>
              <a:p>
                <a:pPr>
                  <a:defRPr sz="2800"/>
                </a:pPr>
                <a:r>
                  <a:rPr sz="2800"/>
                  <a:t>Thus, Devin has a </a:t>
                </a:r>
                <a14:m>
                  <m:oMath xmlns:m="http://schemas.openxmlformats.org/officeDocument/2006/math">
                    <m:r>
                      <a:rPr>
                        <a:latin typeface="Cambria Math" panose="02040503050406030204" pitchFamily="18" charset="0"/>
                      </a:rPr>
                      <m:t>75</m:t>
                    </m:r>
                    <m:r>
                      <a:rPr>
                        <a:latin typeface="Cambria Math" panose="02040503050406030204" pitchFamily="18" charset="0"/>
                      </a:rPr>
                      <m:t>%</m:t>
                    </m:r>
                  </m:oMath>
                </a14:m>
                <a:r>
                  <a:rPr sz="2800"/>
                  <a:t> chance of correctly picking which car Caleb will buy.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245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4.2.8: Using the Extended Addition Rule for Probability of Mutually Exclusive Events</a:t>
            </a:r>
          </a:p>
        </p:txBody>
      </p:sp>
      <p:sp>
        <p:nvSpPr>
          <p:cNvPr id="3" name="Text Placeholder 2"/>
          <p:cNvSpPr>
            <a:spLocks noGrp="1"/>
          </p:cNvSpPr>
          <p:nvPr>
            <p:ph type="body" sz="quarter" idx="10"/>
          </p:nvPr>
        </p:nvSpPr>
        <p:spPr/>
        <p:txBody>
          <a:bodyPr>
            <a:normAutofit/>
          </a:bodyPr>
          <a:lstStyle/>
          <a:p>
            <a:r>
              <a:rPr sz="2800" dirty="0"/>
              <a:t>At a certain major exit on the interstate, past experience tells us that the probabilities of a truck driver refueling at each of the five possible gas stations are given in the </a:t>
            </a:r>
            <a:r>
              <a:rPr lang="en-US" sz="2800" dirty="0"/>
              <a:t>following </a:t>
            </a:r>
            <a:r>
              <a:rPr sz="2800" dirty="0"/>
              <a:t>table. Assuming that the truck driver will refuel at only one of the gas stations (thus making the events mutually exclusive), what is the probability that the driver will refuel at Shell, Exxon, or Chevron?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4.2.8: Using the Extended Addition Rule for Probability of Mutually Exclusive Events (cont.)</a:t>
            </a:r>
          </a:p>
        </p:txBody>
      </p:sp>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Probabilities of Refueling</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Gas Station</a:t>
                      </a:r>
                    </a:p>
                  </a:txBody>
                  <a:tcPr/>
                </a:tc>
                <a:tc>
                  <a:txBody>
                    <a:bodyPr/>
                    <a:lstStyle/>
                    <a:p>
                      <a:pPr algn="ctr">
                        <a:defRPr sz="1800" b="1"/>
                      </a:pPr>
                      <a:r>
                        <a:t>Probability</a:t>
                      </a:r>
                    </a:p>
                  </a:txBody>
                  <a:tcPr/>
                </a:tc>
                <a:extLst>
                  <a:ext uri="{0D108BD9-81ED-4DB2-BD59-A6C34878D82A}">
                    <a16:rowId xmlns:a16="http://schemas.microsoft.com/office/drawing/2014/main" val="10001"/>
                  </a:ext>
                </a:extLst>
              </a:tr>
              <a:tr h="370840">
                <a:tc>
                  <a:txBody>
                    <a:bodyPr/>
                    <a:lstStyle/>
                    <a:p>
                      <a:pPr algn="ctr">
                        <a:defRPr sz="1800"/>
                      </a:pPr>
                      <a:r>
                        <a:t>BP</a:t>
                      </a:r>
                    </a:p>
                  </a:txBody>
                  <a:tcPr/>
                </a:tc>
                <a:tc>
                  <a:txBody>
                    <a:bodyPr/>
                    <a:lstStyle/>
                    <a:p>
                      <a:pPr algn="ctr"/>
                      <a:r>
                        <a:rPr sz="1800">
                          <a:latin typeface="Cambria Math"/>
                        </a:rPr>
                        <a:t>0.0351</a:t>
                      </a:r>
                    </a:p>
                  </a:txBody>
                  <a:tcPr/>
                </a:tc>
                <a:extLst>
                  <a:ext uri="{0D108BD9-81ED-4DB2-BD59-A6C34878D82A}">
                    <a16:rowId xmlns:a16="http://schemas.microsoft.com/office/drawing/2014/main" val="10002"/>
                  </a:ext>
                </a:extLst>
              </a:tr>
              <a:tr h="370840">
                <a:tc>
                  <a:txBody>
                    <a:bodyPr/>
                    <a:lstStyle/>
                    <a:p>
                      <a:pPr algn="ctr">
                        <a:defRPr sz="1800"/>
                      </a:pPr>
                      <a:r>
                        <a:t>Chevron</a:t>
                      </a:r>
                    </a:p>
                  </a:txBody>
                  <a:tcPr/>
                </a:tc>
                <a:tc>
                  <a:txBody>
                    <a:bodyPr/>
                    <a:lstStyle/>
                    <a:p>
                      <a:pPr algn="ctr"/>
                      <a:r>
                        <a:rPr sz="1800">
                          <a:latin typeface="Cambria Math"/>
                        </a:rPr>
                        <a:t>0.1539</a:t>
                      </a:r>
                    </a:p>
                  </a:txBody>
                  <a:tcPr/>
                </a:tc>
                <a:extLst>
                  <a:ext uri="{0D108BD9-81ED-4DB2-BD59-A6C34878D82A}">
                    <a16:rowId xmlns:a16="http://schemas.microsoft.com/office/drawing/2014/main" val="10003"/>
                  </a:ext>
                </a:extLst>
              </a:tr>
              <a:tr h="370840">
                <a:tc>
                  <a:txBody>
                    <a:bodyPr/>
                    <a:lstStyle/>
                    <a:p>
                      <a:pPr algn="ctr">
                        <a:defRPr sz="1800"/>
                      </a:pPr>
                      <a:r>
                        <a:t>Exxon</a:t>
                      </a:r>
                    </a:p>
                  </a:txBody>
                  <a:tcPr/>
                </a:tc>
                <a:tc>
                  <a:txBody>
                    <a:bodyPr/>
                    <a:lstStyle/>
                    <a:p>
                      <a:pPr algn="ctr"/>
                      <a:r>
                        <a:rPr sz="1800">
                          <a:latin typeface="Cambria Math"/>
                        </a:rPr>
                        <a:t>0.2793</a:t>
                      </a:r>
                    </a:p>
                  </a:txBody>
                  <a:tcPr/>
                </a:tc>
                <a:extLst>
                  <a:ext uri="{0D108BD9-81ED-4DB2-BD59-A6C34878D82A}">
                    <a16:rowId xmlns:a16="http://schemas.microsoft.com/office/drawing/2014/main" val="10004"/>
                  </a:ext>
                </a:extLst>
              </a:tr>
              <a:tr h="370840">
                <a:tc>
                  <a:txBody>
                    <a:bodyPr/>
                    <a:lstStyle/>
                    <a:p>
                      <a:pPr algn="ctr">
                        <a:defRPr sz="1800"/>
                      </a:pPr>
                      <a:r>
                        <a:t>Shell</a:t>
                      </a:r>
                    </a:p>
                  </a:txBody>
                  <a:tcPr/>
                </a:tc>
                <a:tc>
                  <a:txBody>
                    <a:bodyPr/>
                    <a:lstStyle/>
                    <a:p>
                      <a:pPr algn="ctr"/>
                      <a:r>
                        <a:rPr sz="1800">
                          <a:latin typeface="Cambria Math"/>
                        </a:rPr>
                        <a:t>0.3207</a:t>
                      </a:r>
                    </a:p>
                  </a:txBody>
                  <a:tcPr/>
                </a:tc>
                <a:extLst>
                  <a:ext uri="{0D108BD9-81ED-4DB2-BD59-A6C34878D82A}">
                    <a16:rowId xmlns:a16="http://schemas.microsoft.com/office/drawing/2014/main" val="10005"/>
                  </a:ext>
                </a:extLst>
              </a:tr>
              <a:tr h="370840">
                <a:tc>
                  <a:txBody>
                    <a:bodyPr/>
                    <a:lstStyle/>
                    <a:p>
                      <a:pPr algn="ctr">
                        <a:defRPr sz="1800"/>
                      </a:pPr>
                      <a:r>
                        <a:t>Texaco</a:t>
                      </a:r>
                    </a:p>
                  </a:txBody>
                  <a:tcPr/>
                </a:tc>
                <a:tc>
                  <a:txBody>
                    <a:bodyPr/>
                    <a:lstStyle/>
                    <a:p>
                      <a:pPr algn="ctr"/>
                      <a:r>
                        <a:rPr sz="1800">
                          <a:latin typeface="Cambria Math"/>
                        </a:rPr>
                        <a:t>0.2110</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4.2.8: Using the Extended Addition Rule for Probability of Mutually Exclusive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r>
                  <a:rPr sz="2800"/>
                  <a:t>Since these three events are mutually exclusive, we can add the individual probabilities together.</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Shell</m:t>
                              </m:r>
                              <m:r>
                                <m:rPr>
                                  <m:nor/>
                                </m:rPr>
                                <a:rPr/>
                                <m:t> </m:t>
                              </m:r>
                              <m:r>
                                <m:rPr>
                                  <m:nor/>
                                </m:rPr>
                                <a:rPr/>
                                <m:t>or</m:t>
                              </m:r>
                              <m:r>
                                <m:rPr>
                                  <m:nor/>
                                </m:rPr>
                                <a:rPr/>
                                <m:t> </m:t>
                              </m:r>
                              <m:r>
                                <m:rPr>
                                  <m:nor/>
                                </m:rPr>
                                <a:rPr/>
                                <m:t>Exxon</m:t>
                              </m:r>
                              <m:r>
                                <m:rPr>
                                  <m:nor/>
                                </m:rPr>
                                <a:rPr/>
                                <m:t> </m:t>
                              </m:r>
                              <m:r>
                                <m:rPr>
                                  <m:nor/>
                                </m:rPr>
                                <a:rPr/>
                                <m:t>or</m:t>
                              </m:r>
                              <m:r>
                                <m:rPr>
                                  <m:nor/>
                                </m:rPr>
                                <a:rPr/>
                                <m:t> </m:t>
                              </m:r>
                              <m:r>
                                <m:rPr>
                                  <m:nor/>
                                </m:rPr>
                                <a:rPr/>
                                <m:t>Chevron</m:t>
                              </m:r>
                            </m:e>
                          </m:d>
                        </m:e>
                      </m:func>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m:rPr>
                              <m:nor/>
                            </m:rPr>
                            <a:rPr/>
                            <m:t>Shell</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m:rPr>
                              <m:nor/>
                            </m:rPr>
                            <a:rPr/>
                            <m:t>Exxon</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m:rPr>
                              <m:nor/>
                            </m:rPr>
                            <a:rPr/>
                            <m:t>Chevron</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Shell</m:t>
                              </m:r>
                              <m:r>
                                <m:rPr>
                                  <m:nor/>
                                </m:rPr>
                                <a:rPr/>
                                <m:t> </m:t>
                              </m:r>
                              <m:r>
                                <m:rPr>
                                  <m:nor/>
                                </m:rPr>
                                <a:rPr/>
                                <m:t>or</m:t>
                              </m:r>
                              <m:r>
                                <m:rPr>
                                  <m:nor/>
                                </m:rPr>
                                <a:rPr/>
                                <m:t> </m:t>
                              </m:r>
                              <m:r>
                                <m:rPr>
                                  <m:nor/>
                                </m:rPr>
                                <a:rPr/>
                                <m:t>Exxon</m:t>
                              </m:r>
                              <m:r>
                                <m:rPr>
                                  <m:nor/>
                                </m:rPr>
                                <a:rPr/>
                                <m:t> </m:t>
                              </m:r>
                              <m:r>
                                <m:rPr>
                                  <m:nor/>
                                </m:rPr>
                                <a:rPr/>
                                <m:t>or</m:t>
                              </m:r>
                              <m:r>
                                <m:rPr>
                                  <m:nor/>
                                </m:rPr>
                                <a:rPr/>
                                <m:t> </m:t>
                              </m:r>
                              <m:r>
                                <m:rPr>
                                  <m:nor/>
                                </m:rPr>
                                <a:rPr/>
                                <m:t>Chevron</m:t>
                              </m:r>
                            </m:e>
                          </m:d>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3207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2793</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1539</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Shell</m:t>
                              </m:r>
                              <m:r>
                                <m:rPr>
                                  <m:nor/>
                                </m:rPr>
                                <a:rPr/>
                                <m:t> </m:t>
                              </m:r>
                              <m:r>
                                <m:rPr>
                                  <m:nor/>
                                </m:rPr>
                                <a:rPr/>
                                <m:t>or</m:t>
                              </m:r>
                              <m:r>
                                <m:rPr>
                                  <m:nor/>
                                </m:rPr>
                                <a:rPr/>
                                <m:t> </m:t>
                              </m:r>
                              <m:r>
                                <m:rPr>
                                  <m:nor/>
                                </m:rPr>
                                <a:rPr/>
                                <m:t>Exxon</m:t>
                              </m:r>
                              <m:r>
                                <m:rPr>
                                  <m:nor/>
                                </m:rPr>
                                <a:rPr/>
                                <m:t> </m:t>
                              </m:r>
                              <m:r>
                                <m:rPr>
                                  <m:nor/>
                                </m:rPr>
                                <a:rPr/>
                                <m:t>or</m:t>
                              </m:r>
                              <m:r>
                                <m:rPr>
                                  <m:nor/>
                                </m:rPr>
                                <a:rPr/>
                                <m:t> </m:t>
                              </m:r>
                              <m:r>
                                <m:rPr>
                                  <m:nor/>
                                </m:rPr>
                                <a:rPr/>
                                <m:t>Chevron</m:t>
                              </m:r>
                            </m:e>
                          </m:d>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7539</m:t>
                      </m:r>
                    </m:oMath>
                  </m:oMathPara>
                </a14:m>
                <a:endParaRPr sz="2800"/>
              </a:p>
              <a:p>
                <a:pPr>
                  <a:defRPr sz="2800"/>
                </a:pPr>
                <a:r>
                  <a:rPr sz="2800"/>
                  <a:t>Thus, there is approximately a </a:t>
                </a:r>
                <a14:m>
                  <m:oMath xmlns:m="http://schemas.openxmlformats.org/officeDocument/2006/math">
                    <m:r>
                      <a:rPr>
                        <a:latin typeface="Cambria Math" panose="02040503050406030204" pitchFamily="18" charset="0"/>
                      </a:rPr>
                      <m:t>75</m:t>
                    </m:r>
                    <m:r>
                      <a:rPr>
                        <a:latin typeface="Cambria Math" panose="02040503050406030204" pitchFamily="18" charset="0"/>
                      </a:rPr>
                      <m:t>%</m:t>
                    </m:r>
                  </m:oMath>
                </a14:m>
                <a:r>
                  <a:rPr sz="2800"/>
                  <a:t> probability that a truck driver will refuel at Shell, Exxon or Chevron after the interstate exit.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b="-282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Definition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661122"/>
              </a:xfrm>
            </p:spPr>
            <p:txBody>
              <a:bodyPr>
                <a:normAutofit/>
              </a:bodyPr>
              <a:lstStyle/>
              <a:p>
                <a:pPr algn="ctr">
                  <a:defRPr sz="2800" b="1"/>
                </a:pPr>
                <a:r>
                  <a:rPr dirty="0"/>
                  <a:t>Definition</a:t>
                </a:r>
              </a:p>
              <a:p>
                <a:pPr>
                  <a:defRPr sz="2800"/>
                </a:pPr>
                <a:r>
                  <a:rPr sz="2800" dirty="0"/>
                  <a:t>The </a:t>
                </a:r>
                <a:r>
                  <a:rPr sz="2800" b="1" dirty="0"/>
                  <a:t>complement</a:t>
                </a:r>
                <a:r>
                  <a:rPr sz="2800" dirty="0"/>
                  <a:t> of an event </a:t>
                </a:r>
                <a14:m>
                  <m:oMath xmlns:m="http://schemas.openxmlformats.org/officeDocument/2006/math">
                    <m:r>
                      <a:rPr>
                        <a:latin typeface="Cambria Math" panose="02040503050406030204" pitchFamily="18" charset="0"/>
                      </a:rPr>
                      <m:t>𝐸</m:t>
                    </m:r>
                  </m:oMath>
                </a14:m>
                <a:r>
                  <a:rPr sz="2800" dirty="0"/>
                  <a:t>, denoted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oMath>
                </a14:m>
                <a:r>
                  <a:rPr sz="2800" dirty="0"/>
                  <a:t>, is the set of all outcomes in the sample space that are not in </a:t>
                </a:r>
                <a14:m>
                  <m:oMath xmlns:m="http://schemas.openxmlformats.org/officeDocument/2006/math">
                    <m:r>
                      <a:rPr>
                        <a:latin typeface="Cambria Math" panose="02040503050406030204" pitchFamily="18" charset="0"/>
                      </a:rPr>
                      <m:t>𝐸</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661122"/>
              </a:xfrm>
              <a:blipFill>
                <a:blip r:embed="rId2"/>
                <a:stretch>
                  <a:fillRect l="-1328" t="-288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pPr>
                  <a:defRPr sz="2800"/>
                </a:pPr>
                <a:r>
                  <a:rPr sz="2800"/>
                  <a:t>The complement of an event, </a:t>
                </a:r>
                <a14:m>
                  <m:oMath xmlns:m="http://schemas.openxmlformats.org/officeDocument/2006/math">
                    <m:r>
                      <a:rPr>
                        <a:latin typeface="Cambria Math" panose="02040503050406030204" pitchFamily="18" charset="0"/>
                      </a:rPr>
                      <m:t>𝐸</m:t>
                    </m:r>
                  </m:oMath>
                </a14:m>
                <a:r>
                  <a:rPr sz="2800"/>
                  <a:t>, can be denoted in several different ways, such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oMath>
                </a14:m>
                <a:r>
                  <a:rPr sz="2800"/>
                  <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𝐸</m:t>
                        </m:r>
                      </m:e>
                    </m:bar>
                  </m:oMath>
                </a14:m>
                <a:r>
                  <a:rPr sz="280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a:stretch>
                  <a:fillRect l="-1328" t="-4211" b="-210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4.2.1: Describing the Complement of an Event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Describe the complement of each of the following events.</a:t>
                </a:r>
              </a:p>
              <a:p>
                <a:pPr marL="514350" indent="-514350">
                  <a:buFont typeface="+mj-lt"/>
                  <a:buAutoNum type="alphaLcPeriod"/>
                  <a:defRPr sz="2800"/>
                </a:pPr>
                <a:r>
                  <a:t>​</a:t>
                </a:r>
                <a:r>
                  <a:rPr sz="2800"/>
                  <a:t>Choose a vowel from the English alphabet.</a:t>
                </a:r>
              </a:p>
              <a:p>
                <a:pPr marL="514350" indent="-514350">
                  <a:buFont typeface="+mj-lt"/>
                  <a:buAutoNum type="alphaLcPeriod" startAt="2"/>
                  <a:defRPr sz="2800"/>
                </a:pPr>
                <a:r>
                  <a:t>​</a:t>
                </a:r>
                <a:r>
                  <a:rPr sz="2800"/>
                  <a:t>Out of </a:t>
                </a:r>
                <a:r>
                  <a:rPr sz="2800">
                    <a:latin typeface="Cambria Math"/>
                  </a:rPr>
                  <a:t>31</a:t>
                </a:r>
                <a:r>
                  <a:rPr sz="2800"/>
                  <a:t> students in your statistics class, </a:t>
                </a:r>
                <a:r>
                  <a:rPr sz="2800">
                    <a:latin typeface="Cambria Math"/>
                  </a:rPr>
                  <a:t>15</a:t>
                </a:r>
                <a:r>
                  <a:rPr sz="2800"/>
                  <a:t> are out sick with the flu.</a:t>
                </a:r>
              </a:p>
              <a:p>
                <a:pPr marL="514350" indent="-514350">
                  <a:buFont typeface="+mj-lt"/>
                  <a:buAutoNum type="alphaLcPeriod" startAt="3"/>
                  <a:defRPr sz="2800"/>
                </a:pPr>
                <a:r>
                  <a:t>​</a:t>
                </a:r>
                <a:r>
                  <a:rPr sz="2800"/>
                  <a:t>In your area, </a:t>
                </a:r>
                <a14:m>
                  <m:oMath xmlns:m="http://schemas.openxmlformats.org/officeDocument/2006/math">
                    <m:r>
                      <a:rPr>
                        <a:latin typeface="Cambria Math" panose="02040503050406030204" pitchFamily="18" charset="0"/>
                      </a:rPr>
                      <m:t>91%</m:t>
                    </m:r>
                  </m:oMath>
                </a14:m>
                <a:r>
                  <a:rPr sz="2800"/>
                  <a:t> of phone customers use PhoneSouth.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4.2.1: Describing the Complement of an Event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t>The English alphabet contains </a:t>
                </a:r>
                <a:r>
                  <a:rPr sz="2800">
                    <a:latin typeface="Cambria Math"/>
                  </a:rPr>
                  <a:t>26</a:t>
                </a:r>
                <a:r>
                  <a:rPr sz="2800"/>
                  <a:t> letters, </a:t>
                </a:r>
                <a:r>
                  <a:rPr sz="2800">
                    <a:latin typeface="Cambria Math"/>
                  </a:rPr>
                  <a:t>5</a:t>
                </a:r>
                <a:r>
                  <a:rPr sz="2800"/>
                  <a:t> of which are vowels (a, e, i, o, u). Since the </a:t>
                </a:r>
                <a:r>
                  <a:rPr sz="2800">
                    <a:latin typeface="Cambria Math"/>
                  </a:rPr>
                  <a:t>5</a:t>
                </a:r>
                <a:r>
                  <a:rPr sz="2800"/>
                  <a:t> vowels are contained in the event, the other </a:t>
                </a:r>
                <a:r>
                  <a:rPr sz="2800">
                    <a:latin typeface="Cambria Math"/>
                  </a:rPr>
                  <a:t>21</a:t>
                </a:r>
                <a:r>
                  <a:rPr sz="2800"/>
                  <a:t> letters (consonants) are the complement.</a:t>
                </a:r>
              </a:p>
              <a:p>
                <a:pPr marL="514350" indent="-514350">
                  <a:buFont typeface="+mj-lt"/>
                  <a:buAutoNum type="alphaLcPeriod" startAt="2"/>
                  <a:defRPr sz="2800"/>
                </a:pPr>
                <a:r>
                  <a:t>​</a:t>
                </a:r>
                <a:r>
                  <a:rPr sz="2800"/>
                  <a:t>Since </a:t>
                </a:r>
                <a:r>
                  <a:rPr sz="2800">
                    <a:latin typeface="Cambria Math"/>
                  </a:rPr>
                  <a:t>15</a:t>
                </a:r>
                <a:r>
                  <a:rPr sz="2800"/>
                  <a:t> students are out with the flu, the complement contains the other </a:t>
                </a:r>
                <a:r>
                  <a:rPr sz="2800">
                    <a:latin typeface="Cambria Math"/>
                  </a:rPr>
                  <a:t>16</a:t>
                </a:r>
                <a:r>
                  <a:rPr sz="2800"/>
                  <a:t> students who are not sick.</a:t>
                </a:r>
              </a:p>
              <a:p>
                <a:pPr marL="514350" indent="-514350">
                  <a:buFont typeface="+mj-lt"/>
                  <a:buAutoNum type="alphaLcPeriod" startAt="3"/>
                  <a:defRPr sz="2800"/>
                </a:pPr>
                <a:r>
                  <a:t>​</a:t>
                </a:r>
                <a:r>
                  <a:rPr sz="2800"/>
                  <a:t>Since the event contains all PhoneSouth customers, everyone who is not a PhoneSouth customer is in the complement. Thus, the complement contains the other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a:t> of phone customers in your area.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333" b="-331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118322"/>
              </a:xfrm>
            </p:spPr>
            <p:txBody>
              <a:bodyPr>
                <a:normAutofit/>
              </a:bodyPr>
              <a:lstStyle/>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r>
                        <a:rPr>
                          <a:latin typeface="Cambria Math" panose="02040503050406030204" pitchFamily="18" charset="0"/>
                        </a:rPr>
                        <m:t>=</m:t>
                      </m:r>
                      <m:r>
                        <a:rPr>
                          <a:latin typeface="Cambria Math" panose="02040503050406030204" pitchFamily="18" charset="0"/>
                        </a:rPr>
                        <m:t>𝑆</m:t>
                      </m:r>
                    </m:oMath>
                  </m:oMathPara>
                </a14:m>
                <a:endParaRPr/>
              </a:p>
              <a:p>
                <a:pPr>
                  <a:defRPr sz="2800"/>
                </a:pPr>
                <a:r>
                  <a:rPr sz="2800"/>
                  <a:t>That is, the outcomes in the event, </a:t>
                </a:r>
                <a14:m>
                  <m:oMath xmlns:m="http://schemas.openxmlformats.org/officeDocument/2006/math">
                    <m:r>
                      <a:rPr>
                        <a:latin typeface="Cambria Math" panose="02040503050406030204" pitchFamily="18" charset="0"/>
                      </a:rPr>
                      <m:t>𝐸</m:t>
                    </m:r>
                  </m:oMath>
                </a14:m>
                <a:r>
                  <a:rPr sz="2800"/>
                  <a:t>, plus the outcomes in the complement,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oMath>
                </a14:m>
                <a:r>
                  <a:rPr sz="2800"/>
                  <a:t>, equal the entire possible set of outcomes, which is the sample space, </a:t>
                </a:r>
                <a14:m>
                  <m:oMath xmlns:m="http://schemas.openxmlformats.org/officeDocument/2006/math">
                    <m:r>
                      <a:rPr>
                        <a:latin typeface="Cambria Math" panose="02040503050406030204" pitchFamily="18" charset="0"/>
                      </a:rPr>
                      <m:t>𝑆</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118322"/>
              </a:xfrm>
              <a:blipFill>
                <a:blip r:embed="rId2"/>
                <a:stretch>
                  <a:fillRect l="-1328" r="-7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Complement Rule for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a:defRPr sz="2800"/>
                </a:pPr>
                <a:r>
                  <a:rPr sz="2800"/>
                  <a:t>The sum of the probabilities of an event, </a:t>
                </a:r>
                <a14:m>
                  <m:oMath xmlns:m="http://schemas.openxmlformats.org/officeDocument/2006/math">
                    <m:r>
                      <a:rPr>
                        <a:latin typeface="Cambria Math" panose="02040503050406030204" pitchFamily="18" charset="0"/>
                      </a:rPr>
                      <m:t>𝐸</m:t>
                    </m:r>
                  </m:oMath>
                </a14:m>
                <a:r>
                  <a:rPr sz="2800"/>
                  <a:t>, and its complement,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oMath>
                </a14:m>
                <a:r>
                  <a:rPr sz="2800"/>
                  <a:t>, is equal to one.</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𝐸</m:t>
                                  </m:r>
                                </m:e>
                                <m:sup>
                                  <m:r>
                                    <a:rPr>
                                      <a:latin typeface="Cambria Math" panose="02040503050406030204" pitchFamily="18" charset="0"/>
                                    </a:rPr>
                                    <m:t>𝑐</m:t>
                                  </m:r>
                                </m:sup>
                              </m:sSup>
                            </m:e>
                          </m:d>
                        </m:e>
                      </m:func>
                      <m:r>
                        <a:rPr>
                          <a:latin typeface="Cambria Math" panose="02040503050406030204" pitchFamily="18" charset="0"/>
                        </a:rPr>
                        <m:t>=1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a:stretch>
                  <a:fillRect l="-1328" t="-3175"/>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2169</Words>
  <Application>Microsoft Office PowerPoint</Application>
  <PresentationFormat>On-screen Show (4:3)</PresentationFormat>
  <Paragraphs>141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Courier New</vt:lpstr>
      <vt:lpstr>Cambria Math</vt:lpstr>
      <vt:lpstr>Office Theme</vt:lpstr>
      <vt:lpstr>Section 4.2</vt:lpstr>
      <vt:lpstr>Properties: Properties of Probability</vt:lpstr>
      <vt:lpstr>Memory Booster</vt:lpstr>
      <vt:lpstr>Definition</vt:lpstr>
      <vt:lpstr>Math Symbols</vt:lpstr>
      <vt:lpstr>Example 4.2.1: Describing the Complement of an Event</vt:lpstr>
      <vt:lpstr>Example 4.2.1: Describing the Complement of an Event (cont.)</vt:lpstr>
      <vt:lpstr>Memory Booster</vt:lpstr>
      <vt:lpstr>Formula: Complement Rule for Probability</vt:lpstr>
      <vt:lpstr>Example 4.2.2: Using the Complement Rule for Probability</vt:lpstr>
      <vt:lpstr>Example 4.2.2: Using the Complement Rule for Probability (cont.)</vt:lpstr>
      <vt:lpstr>Example 4.2.2: Using the Complement Rule for Probability (cont.)</vt:lpstr>
      <vt:lpstr>Example 4.2.3: Using the Complement Rule for Probability</vt:lpstr>
      <vt:lpstr>Example 4.2.3: Using the Complement Rule for Probability (cont.)</vt:lpstr>
      <vt:lpstr>Example 4.2.3: Using the Complement Rule for Probability (cont.)</vt:lpstr>
      <vt:lpstr>Example 4.2.3: Using the Complement Rule for Probability (cont.)</vt:lpstr>
      <vt:lpstr>Formula: Addition Rule for Probability</vt:lpstr>
      <vt:lpstr>Example 4.2.4: Using the Addition Rule for Probability</vt:lpstr>
      <vt:lpstr>Example 4.2.4: Using the Addition Rule for Probability (cont.)</vt:lpstr>
      <vt:lpstr>Let's make a Deal</vt:lpstr>
      <vt:lpstr>Example 4.2.5: Using the Addition Rule for Probability</vt:lpstr>
      <vt:lpstr>Example 4.2.5: Using the Addition Rule for Probability (cont.)</vt:lpstr>
      <vt:lpstr>Example 4.2.6: Using the Addition Rule for Probability</vt:lpstr>
      <vt:lpstr>Example 4.2.6: Using the Addition Rule for Probability (cont.)</vt:lpstr>
      <vt:lpstr>Example 4.2.6: Using the Addition Rule for Probability (cont.)</vt:lpstr>
      <vt:lpstr>Example 4.2.6: Using the Addition Rule for Probability (cont.)</vt:lpstr>
      <vt:lpstr>Mutually Exclusive</vt:lpstr>
      <vt:lpstr>Formula: Addition Rule for Probability of Mutually Exclusive Events</vt:lpstr>
      <vt:lpstr>Example 4.2.7: Using the Addition Rule for Probability of Mutually Exclusive Events</vt:lpstr>
      <vt:lpstr>Example 4.2.7: Using the Addition Rule for Probability of Mutually Exclusive Events (cont.)</vt:lpstr>
      <vt:lpstr>Example 4.2.8: Using the Extended Addition Rule for Probability of Mutually Exclusive Events</vt:lpstr>
      <vt:lpstr>Example 4.2.8: Using the Extended Addition Rule for Probability of Mutually Exclusive Events (cont.)</vt:lpstr>
      <vt:lpstr>Example 4.2.8: Using the Extended Addition Rule for Probability of Mutually Exclusive Events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121</cp:revision>
  <dcterms:created xsi:type="dcterms:W3CDTF">2013-04-26T14:43:13Z</dcterms:created>
  <dcterms:modified xsi:type="dcterms:W3CDTF">2020-06-03T17:09:40Z</dcterms:modified>
</cp:coreProperties>
</file>