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5" clrIdx="1">
    <p:extLst>
      <p:ext uri="{19B8F6BF-5375-455C-9EA6-DF929625EA0E}">
        <p15:presenceInfo xmlns:p15="http://schemas.microsoft.com/office/powerpoint/2012/main" userId="Allison Con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146" y="12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Multiplication Rules for Probability</a:t>
            </a:r>
          </a:p>
        </p:txBody>
      </p:sp>
      <p:sp>
        <p:nvSpPr>
          <p:cNvPr id="3" name="Title 2"/>
          <p:cNvSpPr>
            <a:spLocks noGrp="1"/>
          </p:cNvSpPr>
          <p:nvPr>
            <p:ph type="title"/>
          </p:nvPr>
        </p:nvSpPr>
        <p:spPr/>
        <p:txBody>
          <a:bodyPr/>
          <a:lstStyle/>
          <a:p>
            <a:r>
              <a:t>Section 4.3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Without Replacement &amp; Dependent</a:t>
            </a:r>
          </a:p>
        </p:txBody>
      </p:sp>
      <p:sp>
        <p:nvSpPr>
          <p:cNvPr id="3" name="Text Placeholder 2"/>
          <p:cNvSpPr>
            <a:spLocks noGrp="1"/>
          </p:cNvSpPr>
          <p:nvPr>
            <p:ph type="body" sz="quarter" idx="10"/>
          </p:nvPr>
        </p:nvSpPr>
        <p:spPr>
          <a:xfrm>
            <a:off x="457200" y="1082078"/>
            <a:ext cx="8229600" cy="3794722"/>
          </a:xfrm>
        </p:spPr>
        <p:txBody>
          <a:bodyPr>
            <a:normAutofit/>
          </a:bodyPr>
          <a:lstStyle/>
          <a:p>
            <a:pPr algn="ctr">
              <a:defRPr sz="2800" b="1"/>
            </a:pPr>
            <a:r>
              <a:t>Definition</a:t>
            </a:r>
          </a:p>
          <a:p>
            <a:r>
              <a:rPr sz="2800"/>
              <a:t>When objects are </a:t>
            </a:r>
            <a:r>
              <a:rPr sz="2800" b="1"/>
              <a:t>not</a:t>
            </a:r>
            <a:r>
              <a:rPr sz="2800"/>
              <a:t> placed back into consideration before performing the next stage of a multistage experiment, we say the experiment is performed </a:t>
            </a:r>
            <a:r>
              <a:rPr sz="2800" b="1"/>
              <a:t>without replacement</a:t>
            </a:r>
            <a:r>
              <a:rPr sz="2800"/>
              <a:t>.</a:t>
            </a:r>
          </a:p>
          <a:p>
            <a:r>
              <a:rPr sz="2800"/>
              <a:t>Two events are </a:t>
            </a:r>
            <a:r>
              <a:rPr sz="2800" b="1"/>
              <a:t>dependent</a:t>
            </a:r>
            <a:r>
              <a:rPr sz="2800"/>
              <a:t> if one event happening influences the probability of the other event happening.</a:t>
            </a:r>
          </a:p>
          <a:p>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4.3.3: Calculating Probability of Dependent Events</a:t>
            </a:r>
          </a:p>
        </p:txBody>
      </p:sp>
      <p:sp>
        <p:nvSpPr>
          <p:cNvPr id="3" name="Text Placeholder 2"/>
          <p:cNvSpPr>
            <a:spLocks noGrp="1"/>
          </p:cNvSpPr>
          <p:nvPr>
            <p:ph type="body" sz="quarter" idx="10"/>
          </p:nvPr>
        </p:nvSpPr>
        <p:spPr/>
        <p:txBody>
          <a:bodyPr>
            <a:normAutofit/>
          </a:bodyPr>
          <a:lstStyle/>
          <a:p>
            <a:r>
              <a:rPr sz="2800"/>
              <a:t>Consider the rubber duck booth at the state fair once again. You are choosing </a:t>
            </a:r>
            <a:r>
              <a:rPr sz="2800">
                <a:latin typeface="Cambria Math"/>
              </a:rPr>
              <a:t>2</a:t>
            </a:r>
            <a:r>
              <a:rPr sz="2800"/>
              <a:t> ducks from </a:t>
            </a:r>
            <a:r>
              <a:rPr sz="2800">
                <a:latin typeface="Cambria Math"/>
              </a:rPr>
              <a:t>50</a:t>
            </a:r>
            <a:r>
              <a:rPr sz="2800"/>
              <a:t> and </a:t>
            </a:r>
            <a:r>
              <a:rPr sz="2800">
                <a:latin typeface="Cambria Math"/>
              </a:rPr>
              <a:t>3</a:t>
            </a:r>
            <a:r>
              <a:rPr sz="2800"/>
              <a:t> have stars drawn on the bottom. This time, you choose two of the floating ducks </a:t>
            </a:r>
            <a:r>
              <a:rPr sz="2800" b="1"/>
              <a:t>without replacement</a:t>
            </a:r>
            <a:r>
              <a:rPr sz="2800"/>
              <a:t>. What is the probability that both ducks you choose have stars on them?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4.3.3: Calculating Probability of Dependent Events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55000" lnSpcReduction="20000"/>
              </a:bodyPr>
              <a:lstStyle/>
              <a:p>
                <a:r>
                  <a:rPr sz="2800" b="1"/>
                  <a:t>Solution</a:t>
                </a:r>
              </a:p>
              <a:p>
                <a:pPr>
                  <a:defRPr sz="2800"/>
                </a:pPr>
                <a:r>
                  <a:rPr sz="2800"/>
                  <a:t>We can think of the experiment in two stages, for ease in calculation. Begin by determining the probability of drawing the first starred duck from the pool. Since there are </a:t>
                </a:r>
                <a:r>
                  <a:rPr sz="2800">
                    <a:latin typeface="Cambria Math"/>
                  </a:rPr>
                  <a:t>3</a:t>
                </a:r>
                <a:r>
                  <a:rPr sz="2800"/>
                  <a:t> ducks with stars on them, the probability, as we saw in Example 4.3.1,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1</m:t>
                                </m:r>
                              </m:e>
                              <m:sup>
                                <m:r>
                                  <m:rPr>
                                    <m:nor/>
                                  </m:rPr>
                                  <a:rPr/>
                                  <m:t>st</m:t>
                                </m:r>
                              </m:sup>
                            </m:sSup>
                            <m:r>
                              <m:rPr>
                                <m:nor/>
                              </m:rPr>
                              <a:rPr/>
                              <m:t>starred</m:t>
                            </m:r>
                            <m:r>
                              <m:rPr>
                                <m:nor/>
                              </m:rPr>
                              <a:rPr/>
                              <m:t> </m:t>
                            </m:r>
                            <m:r>
                              <m:rPr>
                                <m:nor/>
                              </m:rPr>
                              <a:rPr/>
                              <m:t>duck</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50</m:t>
                        </m:r>
                      </m:den>
                    </m:f>
                  </m:oMath>
                </a14:m>
                <a:r>
                  <a:rPr sz="2800"/>
                  <a:t>. Next, assume that the first duck you drew did indeed have a star drawn on it. What is the probability that you now draw a second duck with a star? Remember that since you drew one of the starred ducks and did not return it to the water, there are now only </a:t>
                </a:r>
                <a:r>
                  <a:rPr sz="2800">
                    <a:latin typeface="Cambria Math"/>
                  </a:rPr>
                  <a:t>2</a:t>
                </a:r>
                <a:r>
                  <a:rPr sz="2800"/>
                  <a:t> remaining ducks that have stars. But there are also no longer </a:t>
                </a:r>
                <a:r>
                  <a:rPr sz="2800">
                    <a:latin typeface="Cambria Math"/>
                  </a:rPr>
                  <a:t>50</a:t>
                </a:r>
                <a:r>
                  <a:rPr sz="2800"/>
                  <a:t> ducks floating in the water, there are only </a:t>
                </a:r>
                <a:r>
                  <a:rPr sz="2800">
                    <a:latin typeface="Cambria Math"/>
                  </a:rPr>
                  <a:t>49</a:t>
                </a:r>
                <a:r>
                  <a:rPr sz="2800"/>
                  <a:t>.</a:t>
                </a:r>
              </a:p>
              <a:p>
                <a:pPr>
                  <a:defRPr sz="2800"/>
                </a:pPr>
                <a:r>
                  <a:rPr sz="2800"/>
                  <a:t>Thus,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2</m:t>
                                </m:r>
                              </m:e>
                              <m:sup>
                                <m:r>
                                  <m:rPr>
                                    <m:nor/>
                                  </m:rPr>
                                  <a:rPr/>
                                  <m:t>nd</m:t>
                                </m:r>
                              </m:sup>
                            </m:sSup>
                            <m:r>
                              <m:rPr>
                                <m:nor/>
                              </m:rPr>
                              <a:rPr/>
                              <m:t>starred</m:t>
                            </m:r>
                            <m:r>
                              <m:rPr>
                                <m:nor/>
                              </m:rPr>
                              <a:rPr/>
                              <m:t> </m:t>
                            </m:r>
                            <m:r>
                              <m:rPr>
                                <m:nor/>
                              </m:rPr>
                              <a:rPr/>
                              <m:t>duck</m:t>
                            </m:r>
                            <m:r>
                              <m:rPr>
                                <m:nor/>
                              </m:rPr>
                              <a:rPr/>
                              <m:t>, </m:t>
                            </m:r>
                            <m:r>
                              <m:rPr>
                                <m:nor/>
                              </m:rPr>
                              <a:rPr/>
                              <m:t>given</m:t>
                            </m:r>
                            <m:sSup>
                              <m:sSupPr>
                                <m:ctrlPr>
                                  <a:rPr i="1">
                                    <a:latin typeface="Cambria Math" panose="02040503050406030204" pitchFamily="18" charset="0"/>
                                  </a:rPr>
                                </m:ctrlPr>
                              </m:sSupPr>
                              <m:e>
                                <m:r>
                                  <a:rPr>
                                    <a:latin typeface="Cambria Math" panose="02040503050406030204" pitchFamily="18" charset="0"/>
                                  </a:rPr>
                                  <m:t>1</m:t>
                                </m:r>
                              </m:e>
                              <m:sup>
                                <m:r>
                                  <m:rPr>
                                    <m:nor/>
                                  </m:rPr>
                                  <a:rPr/>
                                  <m:t>st</m:t>
                                </m:r>
                              </m:sup>
                            </m:sSup>
                            <m:r>
                              <m:rPr>
                                <m:nor/>
                              </m:rPr>
                              <a:rPr/>
                              <m:t>starred</m:t>
                            </m:r>
                            <m:r>
                              <m:rPr>
                                <m:nor/>
                              </m:rPr>
                              <a:rPr/>
                              <m:t> </m:t>
                            </m:r>
                            <m:r>
                              <m:rPr>
                                <m:nor/>
                              </m:rPr>
                              <a:rPr/>
                              <m:t>duck</m:t>
                            </m:r>
                            <m:r>
                              <m:rPr>
                                <m:nor/>
                              </m:rPr>
                              <a:rPr/>
                              <m:t>, </m:t>
                            </m:r>
                            <m:r>
                              <m:rPr>
                                <m:nor/>
                              </m:rPr>
                              <a:rPr/>
                              <m:t>without</m:t>
                            </m:r>
                            <m:r>
                              <m:rPr>
                                <m:nor/>
                              </m:rPr>
                              <a:rPr/>
                              <m:t> </m:t>
                            </m:r>
                            <m:r>
                              <m:rPr>
                                <m:nor/>
                              </m:rPr>
                              <a:rPr/>
                              <m:t>replacement</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49</m:t>
                        </m:r>
                      </m:den>
                    </m:f>
                  </m:oMath>
                </a14:m>
                <a:r>
                  <a:rPr sz="2800"/>
                  <a:t>.</a:t>
                </a:r>
              </a:p>
              <a:p>
                <a:r>
                  <a:rPr sz="2800"/>
                  <a:t>Because the first choice has an impact on the probability of the second choice, these are dependent events and we find the probability of the multistage experiment by multiplying the two individual probabilities.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starred</m:t>
                              </m:r>
                              <m:r>
                                <m:rPr>
                                  <m:nor/>
                                </m:rPr>
                                <a:rPr/>
                                <m:t> </m:t>
                              </m:r>
                              <m:r>
                                <m:rPr>
                                  <m:nor/>
                                </m:rPr>
                                <a:rPr/>
                                <m:t>duck</m:t>
                              </m:r>
                              <m:r>
                                <a:rPr>
                                  <a:latin typeface="Cambria Math" panose="02040503050406030204" pitchFamily="18" charset="0"/>
                                </a:rPr>
                                <m:t>𝑎𝑛𝑑</m:t>
                              </m:r>
                              <m:r>
                                <m:rPr>
                                  <m:nor/>
                                </m:rPr>
                                <a:rPr/>
                                <m:t>starred</m:t>
                              </m:r>
                              <m:r>
                                <m:rPr>
                                  <m:nor/>
                                </m:rPr>
                                <a:rPr/>
                                <m:t> </m:t>
                              </m:r>
                              <m:r>
                                <m:rPr>
                                  <m:nor/>
                                </m:rPr>
                                <a:rPr/>
                                <m:t>duck</m:t>
                              </m:r>
                              <m:r>
                                <m:rPr>
                                  <m:nor/>
                                </m:rPr>
                                <a:rPr/>
                                <m:t>, </m:t>
                              </m:r>
                              <m:r>
                                <m:rPr>
                                  <m:nor/>
                                </m:rPr>
                                <a:rPr/>
                                <m:t>without</m:t>
                              </m:r>
                              <m:r>
                                <m:rPr>
                                  <m:nor/>
                                </m:rPr>
                                <a:rPr/>
                                <m:t> </m:t>
                              </m:r>
                              <m:r>
                                <m:rPr>
                                  <m:nor/>
                                </m:rPr>
                                <a:rPr/>
                                <m:t>replacement</m:t>
                              </m:r>
                            </m:e>
                          </m:d>
                        </m:e>
                      </m:func>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starred</m:t>
                          </m:r>
                          <m:r>
                            <a:rPr>
                              <a:latin typeface="Cambria Math" panose="02040503050406030204" pitchFamily="18" charset="0"/>
                            </a:rPr>
                            <m:t> </m:t>
                          </m:r>
                          <m:r>
                            <m:rPr>
                              <m:sty m:val="p"/>
                            </m:rPr>
                            <a:rPr>
                              <a:latin typeface="Cambria Math" panose="02040503050406030204" pitchFamily="18" charset="0"/>
                            </a:rPr>
                            <m:t>duck</m:t>
                          </m:r>
                        </m:e>
                      </m:phant>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1</m:t>
                                  </m:r>
                                </m:e>
                                <m:sup>
                                  <m:r>
                                    <m:rPr>
                                      <m:nor/>
                                    </m:rPr>
                                    <a:rPr/>
                                    <m:t>st</m:t>
                                  </m:r>
                                </m:sup>
                              </m:sSup>
                              <m:r>
                                <m:rPr>
                                  <m:nor/>
                                </m:rPr>
                                <a:rPr/>
                                <m:t>starred</m:t>
                              </m:r>
                              <m:r>
                                <m:rPr>
                                  <m:nor/>
                                </m:rPr>
                                <a:rPr/>
                                <m:t> </m:t>
                              </m:r>
                              <m:r>
                                <m:rPr>
                                  <m:nor/>
                                </m:rPr>
                                <a:rPr/>
                                <m:t>duck</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2</m:t>
                                  </m:r>
                                </m:e>
                                <m:sup>
                                  <m:r>
                                    <m:rPr>
                                      <m:nor/>
                                    </m:rPr>
                                    <a:rPr/>
                                    <m:t>nd</m:t>
                                  </m:r>
                                </m:sup>
                              </m:sSup>
                              <m:r>
                                <m:rPr>
                                  <m:nor/>
                                </m:rPr>
                                <a:rPr/>
                                <m:t>starred</m:t>
                              </m:r>
                              <m:r>
                                <m:rPr>
                                  <m:nor/>
                                </m:rPr>
                                <a:rPr/>
                                <m:t> </m:t>
                              </m:r>
                              <m:r>
                                <m:rPr>
                                  <m:nor/>
                                </m:rPr>
                                <a:rPr/>
                                <m:t>duck</m:t>
                              </m:r>
                              <m:r>
                                <m:rPr>
                                  <m:nor/>
                                </m:rPr>
                                <a:rPr/>
                                <m:t>, </m:t>
                              </m:r>
                              <m:r>
                                <m:rPr>
                                  <m:nor/>
                                </m:rPr>
                                <a:rPr/>
                                <m:t>given</m:t>
                              </m:r>
                              <m:sSup>
                                <m:sSupPr>
                                  <m:ctrlPr>
                                    <a:rPr i="1">
                                      <a:latin typeface="Cambria Math" panose="02040503050406030204" pitchFamily="18" charset="0"/>
                                    </a:rPr>
                                  </m:ctrlPr>
                                </m:sSupPr>
                                <m:e>
                                  <m:r>
                                    <a:rPr>
                                      <a:latin typeface="Cambria Math" panose="02040503050406030204" pitchFamily="18" charset="0"/>
                                    </a:rPr>
                                    <m:t>1</m:t>
                                  </m:r>
                                </m:e>
                                <m:sup>
                                  <m:r>
                                    <m:rPr>
                                      <m:nor/>
                                    </m:rPr>
                                    <a:rPr/>
                                    <m:t>st</m:t>
                                  </m:r>
                                </m:sup>
                              </m:sSup>
                              <m:r>
                                <m:rPr>
                                  <m:nor/>
                                </m:rPr>
                                <a:rPr/>
                                <m:t>starred</m:t>
                              </m:r>
                              <m:r>
                                <m:rPr>
                                  <m:nor/>
                                </m:rPr>
                                <a:rPr/>
                                <m:t> </m:t>
                              </m:r>
                              <m:r>
                                <m:rPr>
                                  <m:nor/>
                                </m:rPr>
                                <a:rPr/>
                                <m:t>duck</m:t>
                              </m:r>
                              <m:r>
                                <m:rPr>
                                  <m:nor/>
                                </m:rPr>
                                <a:rPr/>
                                <m:t>, </m:t>
                              </m:r>
                              <m:r>
                                <m:rPr>
                                  <m:nor/>
                                </m:rPr>
                                <a:rPr/>
                                <m:t>without</m:t>
                              </m:r>
                              <m:r>
                                <m:rPr>
                                  <m:nor/>
                                </m:rPr>
                                <a:rPr/>
                                <m:t> </m:t>
                              </m:r>
                              <m:r>
                                <m:rPr>
                                  <m:nor/>
                                </m:rPr>
                                <a:rPr/>
                                <m:t>replacement</m:t>
                              </m:r>
                            </m:e>
                          </m:d>
                        </m:e>
                      </m:func>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starred</m:t>
                          </m:r>
                          <m:r>
                            <a:rPr>
                              <a:latin typeface="Cambria Math" panose="02040503050406030204" pitchFamily="18" charset="0"/>
                            </a:rPr>
                            <m:t> </m:t>
                          </m:r>
                          <m:r>
                            <m:rPr>
                              <m:sty m:val="p"/>
                            </m:rPr>
                            <a:rPr>
                              <a:latin typeface="Cambria Math" panose="02040503050406030204" pitchFamily="18" charset="0"/>
                            </a:rPr>
                            <m:t>duck</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49</m:t>
                          </m:r>
                        </m:den>
                      </m:f>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starred</m:t>
                          </m:r>
                          <m:r>
                            <a:rPr>
                              <a:latin typeface="Cambria Math" panose="02040503050406030204" pitchFamily="18" charset="0"/>
                            </a:rPr>
                            <m:t> </m:t>
                          </m:r>
                          <m:r>
                            <m:rPr>
                              <m:sty m:val="p"/>
                            </m:rPr>
                            <a:rPr>
                              <a:latin typeface="Cambria Math" panose="02040503050406030204" pitchFamily="18" charset="0"/>
                            </a:rPr>
                            <m:t>duck</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2450</m:t>
                          </m:r>
                        </m:den>
                      </m:f>
                      <m:r>
                        <a:rPr>
                          <a:latin typeface="Cambria Math" panose="02040503050406030204" pitchFamily="18" charset="0"/>
                        </a:rPr>
                        <m:t>≈0.0024</m:t>
                      </m:r>
                    </m:oMath>
                  </m:oMathPara>
                </a14:m>
                <a:endParaRPr sz="2800"/>
              </a:p>
              <a:p>
                <a:pPr>
                  <a:defRPr sz="2800"/>
                </a:pPr>
                <a:r>
                  <a:rPr sz="2800"/>
                  <a:t>Therefore, the probability of choosing two starred ducks, without replacement, is approximately </a:t>
                </a:r>
                <a14:m>
                  <m:oMath xmlns:m="http://schemas.openxmlformats.org/officeDocument/2006/math">
                    <m:r>
                      <a:rPr>
                        <a:latin typeface="Cambria Math" panose="02040503050406030204" pitchFamily="18" charset="0"/>
                      </a:rPr>
                      <m:t>0.24%</m:t>
                    </m:r>
                  </m:oMath>
                </a14:m>
                <a:r>
                  <a:rPr sz="2800"/>
                  <a:t>, giving a hopeful gamer an even smaller chance of winning the extra-large prize!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296" t="-982" r="-66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a:t>Conditional Probability</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965922"/>
              </a:xfrm>
            </p:spPr>
            <p:txBody>
              <a:bodyPr>
                <a:normAutofit/>
              </a:bodyPr>
              <a:lstStyle/>
              <a:p>
                <a:pPr algn="ctr">
                  <a:defRPr sz="2800" b="1"/>
                </a:pPr>
                <a:r>
                  <a:t>Definition</a:t>
                </a:r>
              </a:p>
              <a:p>
                <a:pPr>
                  <a:defRPr sz="2800"/>
                </a:pPr>
                <a:r>
                  <a:rPr sz="2800" b="1"/>
                  <a:t>Conditional probability</a:t>
                </a:r>
                <a:r>
                  <a:rPr sz="2800"/>
                  <a:t>, denoted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𝐹</m:t>
                        </m:r>
                        <m:r>
                          <a:rPr>
                            <a:latin typeface="Cambria Math" panose="02040503050406030204" pitchFamily="18" charset="0"/>
                          </a:rPr>
                          <m:t>|</m:t>
                        </m:r>
                        <m:r>
                          <a:rPr>
                            <a:latin typeface="Cambria Math" panose="02040503050406030204" pitchFamily="18" charset="0"/>
                          </a:rPr>
                          <m:t>𝐸</m:t>
                        </m:r>
                      </m:e>
                    </m:d>
                  </m:oMath>
                </a14:m>
                <a:r>
                  <a:rPr sz="2800"/>
                  <a:t> and read "the probability of </a:t>
                </a:r>
                <a14:m>
                  <m:oMath xmlns:m="http://schemas.openxmlformats.org/officeDocument/2006/math">
                    <m:r>
                      <a:rPr>
                        <a:latin typeface="Cambria Math" panose="02040503050406030204" pitchFamily="18" charset="0"/>
                      </a:rPr>
                      <m:t>𝐹</m:t>
                    </m:r>
                  </m:oMath>
                </a14:m>
                <a:r>
                  <a:rPr sz="2800"/>
                  <a:t> given </a:t>
                </a:r>
                <a14:m>
                  <m:oMath xmlns:m="http://schemas.openxmlformats.org/officeDocument/2006/math">
                    <m:r>
                      <a:rPr>
                        <a:latin typeface="Cambria Math" panose="02040503050406030204" pitchFamily="18" charset="0"/>
                      </a:rPr>
                      <m:t>𝐸</m:t>
                    </m:r>
                  </m:oMath>
                </a14:m>
                <a:r>
                  <a:rPr sz="2800"/>
                  <a:t>," is the probability of event </a:t>
                </a:r>
                <a14:m>
                  <m:oMath xmlns:m="http://schemas.openxmlformats.org/officeDocument/2006/math">
                    <m:r>
                      <a:rPr>
                        <a:latin typeface="Cambria Math" panose="02040503050406030204" pitchFamily="18" charset="0"/>
                      </a:rPr>
                      <m:t>𝐹</m:t>
                    </m:r>
                  </m:oMath>
                </a14:m>
                <a:r>
                  <a:rPr sz="2800"/>
                  <a:t> occurring given that event </a:t>
                </a:r>
                <a14:m>
                  <m:oMath xmlns:m="http://schemas.openxmlformats.org/officeDocument/2006/math">
                    <m:r>
                      <a:rPr>
                        <a:latin typeface="Cambria Math" panose="02040503050406030204" pitchFamily="18" charset="0"/>
                      </a:rPr>
                      <m:t>𝐸</m:t>
                    </m:r>
                  </m:oMath>
                </a14:m>
                <a:r>
                  <a:rPr sz="2800"/>
                  <a:t> occurs first.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965922"/>
              </a:xfrm>
              <a:blipFill>
                <a:blip r:embed="rId2"/>
                <a:stretch>
                  <a:fillRect l="-1328" t="-2446" r="-2140" b="-3976"/>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Multiplication Rule for Probability of Dependent Events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889722"/>
              </a:xfrm>
            </p:spPr>
            <p:txBody>
              <a:bodyPr>
                <a:normAutofit/>
              </a:bodyPr>
              <a:lstStyle/>
              <a:p>
                <a:pPr>
                  <a:defRPr sz="2800"/>
                </a:pPr>
                <a:r>
                  <a:rPr sz="2800"/>
                  <a:t>For two dependent events, </a:t>
                </a:r>
                <a14:m>
                  <m:oMath xmlns:m="http://schemas.openxmlformats.org/officeDocument/2006/math">
                    <m:r>
                      <a:rPr>
                        <a:latin typeface="Cambria Math" panose="02040503050406030204" pitchFamily="18" charset="0"/>
                      </a:rPr>
                      <m:t>𝐸</m:t>
                    </m:r>
                  </m:oMath>
                </a14:m>
                <a:r>
                  <a:rPr sz="2800"/>
                  <a:t> and </a:t>
                </a:r>
                <a14:m>
                  <m:oMath xmlns:m="http://schemas.openxmlformats.org/officeDocument/2006/math">
                    <m:r>
                      <a:rPr>
                        <a:latin typeface="Cambria Math" panose="02040503050406030204" pitchFamily="18" charset="0"/>
                      </a:rPr>
                      <m:t>𝐹</m:t>
                    </m:r>
                  </m:oMath>
                </a14:m>
                <a:r>
                  <a:rPr sz="2800"/>
                  <a:t>, the probability that </a:t>
                </a:r>
                <a14:m>
                  <m:oMath xmlns:m="http://schemas.openxmlformats.org/officeDocument/2006/math">
                    <m:r>
                      <a:rPr>
                        <a:latin typeface="Cambria Math" panose="02040503050406030204" pitchFamily="18" charset="0"/>
                      </a:rPr>
                      <m:t>𝐸</m:t>
                    </m:r>
                  </m:oMath>
                </a14:m>
                <a:r>
                  <a:rPr sz="2800"/>
                  <a:t> and </a:t>
                </a:r>
                <a14:m>
                  <m:oMath xmlns:m="http://schemas.openxmlformats.org/officeDocument/2006/math">
                    <m:r>
                      <a:rPr>
                        <a:latin typeface="Cambria Math" panose="02040503050406030204" pitchFamily="18" charset="0"/>
                      </a:rPr>
                      <m:t>𝐹</m:t>
                    </m:r>
                  </m:oMath>
                </a14:m>
                <a:r>
                  <a:rPr sz="2800"/>
                  <a:t> occur is given by the following formula.</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r>
                                <m:rPr>
                                  <m:nor/>
                                </m:rPr>
                                <a:rPr/>
                                <m:t> </m:t>
                              </m:r>
                              <m:r>
                                <a:rPr>
                                  <a:latin typeface="Cambria Math" panose="02040503050406030204" pitchFamily="18" charset="0"/>
                                </a:rPr>
                                <m:t>𝐚𝐧𝐝</m:t>
                              </m:r>
                              <m:r>
                                <m:rPr>
                                  <m:nor/>
                                </m:rPr>
                                <a:rPr/>
                                <m:t> </m:t>
                              </m:r>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𝐹</m:t>
                              </m:r>
                              <m:r>
                                <a:rPr>
                                  <a:latin typeface="Cambria Math" panose="02040503050406030204" pitchFamily="18" charset="0"/>
                                </a:rPr>
                                <m:t>|</m:t>
                              </m:r>
                              <m:r>
                                <a:rPr>
                                  <a:latin typeface="Cambria Math" panose="02040503050406030204" pitchFamily="18" charset="0"/>
                                </a:rPr>
                                <m:t>𝐸</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r>
                                <m:rPr>
                                  <m:nor/>
                                </m:rPr>
                                <a:rPr/>
                                <m:t> </m:t>
                              </m:r>
                              <m:r>
                                <a:rPr>
                                  <a:latin typeface="Cambria Math" panose="02040503050406030204" pitchFamily="18" charset="0"/>
                                </a:rPr>
                                <m:t>𝐚𝐧𝐝</m:t>
                              </m:r>
                              <m:r>
                                <m:rPr>
                                  <m:nor/>
                                </m:rPr>
                                <a:rPr/>
                                <m:t> </m:t>
                              </m:r>
                              <m:r>
                                <a:rPr>
                                  <a:latin typeface="Cambria Math" panose="02040503050406030204" pitchFamily="18" charset="0"/>
                                </a:rPr>
                                <m:t>𝐹</m:t>
                              </m:r>
                            </m:e>
                          </m:d>
                        </m:e>
                      </m:phant>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889722"/>
              </a:xfrm>
              <a:blipFill>
                <a:blip r:embed="rId2"/>
                <a:stretch>
                  <a:fillRect l="-1328" t="-2540"/>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4.3.4: Using the Multiplication Rule for Probability of Dependent Events</a:t>
            </a:r>
          </a:p>
        </p:txBody>
      </p:sp>
      <p:sp>
        <p:nvSpPr>
          <p:cNvPr id="3" name="Text Placeholder 2"/>
          <p:cNvSpPr>
            <a:spLocks noGrp="1"/>
          </p:cNvSpPr>
          <p:nvPr>
            <p:ph type="body" sz="quarter" idx="10"/>
          </p:nvPr>
        </p:nvSpPr>
        <p:spPr/>
        <p:txBody>
          <a:bodyPr>
            <a:normAutofit/>
          </a:bodyPr>
          <a:lstStyle/>
          <a:p>
            <a:r>
              <a:rPr sz="2800"/>
              <a:t>What is the probability of choosing two aces in a row from a standard deck of 52 cards? Assume that there are four aces in a standard deck and that the cards are chosen without replacement.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4.3.4: Using the Multiplication Rule for Probability of Dependent Events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r>
                  <a:rPr lang="en-US" sz="2800" b="1" dirty="0"/>
                  <a:t>Solution</a:t>
                </a:r>
              </a:p>
              <a:p>
                <a:r>
                  <a:rPr lang="en-US" sz="2800" dirty="0"/>
                  <a:t>We are dealing with dependent events, so we must use the Multiplication Rule for Probability of Dependent Events. When the first card is picked, all four aces are available out of </a:t>
                </a:r>
                <a:r>
                  <a:rPr lang="en-US" sz="2800" dirty="0">
                    <a:latin typeface="Cambria Math"/>
                  </a:rPr>
                  <a:t>52</a:t>
                </a:r>
                <a:r>
                  <a:rPr lang="en-US" sz="2800" dirty="0"/>
                  <a:t> cards. When the second card is drawn, there are only three aces left out of the </a:t>
                </a:r>
                <a:r>
                  <a:rPr lang="en-US" sz="2800" dirty="0">
                    <a:latin typeface="Cambria Math"/>
                  </a:rPr>
                  <a:t>51</a:t>
                </a:r>
                <a:r>
                  <a:rPr lang="en-US" sz="2800" dirty="0"/>
                  <a:t> cards remaining in the deck. Thus, we have the following.</a:t>
                </a:r>
              </a:p>
              <a:p>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m:rPr>
                                  <m:nor/>
                                </m:rPr>
                                <a:rPr lang="en-US"/>
                                <m:t>ace</m:t>
                              </m:r>
                              <m:r>
                                <a:rPr lang="en-US" b="0" i="0" smtClean="0">
                                  <a:latin typeface="Cambria Math" panose="02040503050406030204" pitchFamily="18" charset="0"/>
                                </a:rPr>
                                <m:t> </m:t>
                              </m:r>
                              <m:r>
                                <m:rPr>
                                  <m:sty m:val="p"/>
                                </m:rPr>
                                <a:rPr lang="en-US" i="0">
                                  <a:latin typeface="Cambria Math" panose="02040503050406030204" pitchFamily="18" charset="0"/>
                                </a:rPr>
                                <m:t>and</m:t>
                              </m:r>
                              <m:r>
                                <a:rPr lang="en-US" b="0" i="0" smtClean="0">
                                  <a:latin typeface="Cambria Math" panose="02040503050406030204" pitchFamily="18" charset="0"/>
                                </a:rPr>
                                <m:t> </m:t>
                              </m:r>
                              <m:r>
                                <m:rPr>
                                  <m:nor/>
                                </m:rPr>
                                <a:rPr lang="en-US"/>
                                <m:t>ace</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m:rPr>
                                  <m:nor/>
                                </m:rPr>
                                <a:rPr lang="en-US"/>
                                <m:t>ace</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m:rPr>
                                  <m:nor/>
                                </m:rPr>
                                <a:rPr lang="en-US"/>
                                <m:t>ace</m:t>
                              </m:r>
                              <m:r>
                                <a:rPr lang="en-US">
                                  <a:latin typeface="Cambria Math" panose="02040503050406030204" pitchFamily="18" charset="0"/>
                                </a:rPr>
                                <m:t>|</m:t>
                              </m:r>
                              <m:r>
                                <m:rPr>
                                  <m:nor/>
                                </m:rPr>
                                <a:rPr lang="en-US"/>
                                <m:t>ace</m:t>
                              </m:r>
                            </m:e>
                          </m:d>
                        </m:e>
                      </m:func>
                    </m:oMath>
                    <m:oMath xmlns:m="http://schemas.openxmlformats.org/officeDocument/2006/math">
                      <m:phant>
                        <m:phantPr>
                          <m:show m:val="off"/>
                          <m:ctrlPr>
                            <a:rPr lang="ar-AE" i="1">
                              <a:latin typeface="Cambria Math" panose="02040503050406030204" pitchFamily="18" charset="0"/>
                            </a:rPr>
                          </m:ctrlPr>
                        </m:phantPr>
                        <m:e>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m:rPr>
                                      <m:nor/>
                                    </m:rPr>
                                    <a:rPr lang="en-US"/>
                                    <m:t>ace</m:t>
                                  </m:r>
                                  <m:r>
                                    <a:rPr lang="en-US">
                                      <a:latin typeface="Cambria Math" panose="02040503050406030204" pitchFamily="18" charset="0"/>
                                    </a:rPr>
                                    <m:t>𝑎𝑛𝑑</m:t>
                                  </m:r>
                                  <m:r>
                                    <m:rPr>
                                      <m:nor/>
                                    </m:rPr>
                                    <a:rPr lang="en-US"/>
                                    <m:t>ace</m:t>
                                  </m:r>
                                  <m:r>
                                    <a:rPr lang="en-US" b="0" i="1" smtClean="0">
                                      <a:latin typeface="Cambria Math" panose="02040503050406030204" pitchFamily="18" charset="0"/>
                                    </a:rPr>
                                    <m:t> </m:t>
                                  </m:r>
                                </m:e>
                              </m:d>
                            </m:e>
                          </m:func>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52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51</m:t>
                          </m:r>
                        </m:den>
                      </m:f>
                    </m:oMath>
                    <m:oMath xmlns:m="http://schemas.openxmlformats.org/officeDocument/2006/math">
                      <m:phant>
                        <m:phantPr>
                          <m:show m:val="off"/>
                          <m:ctrlPr>
                            <a:rPr lang="ar-AE" i="1">
                              <a:latin typeface="Cambria Math" panose="02040503050406030204" pitchFamily="18" charset="0"/>
                            </a:rPr>
                          </m:ctrlPr>
                        </m:phantPr>
                        <m:e>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m:rPr>
                                      <m:nor/>
                                    </m:rPr>
                                    <a:rPr lang="en-US"/>
                                    <m:t>ace</m:t>
                                  </m:r>
                                  <m:r>
                                    <a:rPr lang="en-US">
                                      <a:latin typeface="Cambria Math" panose="02040503050406030204" pitchFamily="18" charset="0"/>
                                    </a:rPr>
                                    <m:t>𝑎𝑛𝑑</m:t>
                                  </m:r>
                                  <m:r>
                                    <m:rPr>
                                      <m:nor/>
                                    </m:rPr>
                                    <a:rPr lang="en-US"/>
                                    <m:t>ace</m:t>
                                  </m:r>
                                  <m:r>
                                    <m:rPr>
                                      <m:nor/>
                                    </m:rPr>
                                    <a:rPr lang="en-US" b="0" i="0" smtClean="0"/>
                                    <m:t> </m:t>
                                  </m:r>
                                </m:e>
                              </m:d>
                            </m:e>
                          </m:func>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12</m:t>
                          </m:r>
                        </m:num>
                        <m:den>
                          <m:r>
                            <a:rPr lang="ar-AE">
                              <a:latin typeface="Cambria Math" panose="02040503050406030204" pitchFamily="18" charset="0"/>
                            </a:rPr>
                            <m:t>2652</m:t>
                          </m:r>
                        </m:den>
                      </m:f>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0045</m:t>
                      </m:r>
                    </m:oMath>
                  </m:oMathPara>
                </a14:m>
                <a:endParaRPr lang="ar-AE" sz="2800" dirty="0"/>
              </a:p>
              <a:p>
                <a:pPr>
                  <a:defRPr sz="2800"/>
                </a:pPr>
                <a:r>
                  <a:rPr lang="en-US" sz="2800" dirty="0"/>
                  <a:t>Therefore, the probability of choosing two aces in a row from a standard deck of cards is </a:t>
                </a:r>
                <a14:m>
                  <m:oMath xmlns:m="http://schemas.openxmlformats.org/officeDocument/2006/math">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45</m:t>
                    </m:r>
                    <m:r>
                      <a:rPr lang="en-US">
                        <a:latin typeface="Cambria Math" panose="02040503050406030204" pitchFamily="18" charset="0"/>
                      </a:rPr>
                      <m:t>%</m:t>
                    </m:r>
                  </m:oMath>
                </a14:m>
                <a:r>
                  <a:rPr lang="en-US" sz="2800" dirty="0"/>
                  <a:t>, which is not very likely.</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r="-889" b="-2209"/>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4.3.5: Using the Multiplication Rule for Probability of Dependent Events</a:t>
            </a:r>
          </a:p>
        </p:txBody>
      </p:sp>
      <p:sp>
        <p:nvSpPr>
          <p:cNvPr id="3" name="Text Placeholder 2"/>
          <p:cNvSpPr>
            <a:spLocks noGrp="1"/>
          </p:cNvSpPr>
          <p:nvPr>
            <p:ph type="body" sz="quarter" idx="10"/>
          </p:nvPr>
        </p:nvSpPr>
        <p:spPr/>
        <p:txBody>
          <a:bodyPr>
            <a:normAutofit/>
          </a:bodyPr>
          <a:lstStyle/>
          <a:p>
            <a:r>
              <a:rPr sz="2800"/>
              <a:t>Assume that there are </a:t>
            </a:r>
            <a:r>
              <a:rPr sz="2800">
                <a:latin typeface="Cambria Math"/>
              </a:rPr>
              <a:t>17</a:t>
            </a:r>
            <a:r>
              <a:rPr sz="2800"/>
              <a:t> newcomers and </a:t>
            </a:r>
            <a:r>
              <a:rPr sz="2800">
                <a:latin typeface="Cambria Math"/>
              </a:rPr>
              <a:t>24</a:t>
            </a:r>
            <a:r>
              <a:rPr sz="2800"/>
              <a:t> long-term members in the Rotary Club. Two members are chosen at random each year to serve on the scholarship committee. What is the probability of choosing two members at random and the first being a newcomer and the second being a long-term member?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4.3.5: Using the Multiplication Rule for Probability of Dependent Events (cont.)</a:t>
            </a:r>
          </a:p>
        </p:txBody>
      </p:sp>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7AA8237D-BD0D-42CD-A9A2-0AF9EFAC4393}"/>
                  </a:ext>
                </a:extLst>
              </p:cNvPr>
              <p:cNvSpPr>
                <a:spLocks noGrp="1"/>
              </p:cNvSpPr>
              <p:nvPr>
                <p:ph type="body" sz="quarter" idx="10"/>
              </p:nvPr>
            </p:nvSpPr>
            <p:spPr>
              <a:xfrm>
                <a:off x="457200" y="1029287"/>
                <a:ext cx="8229600" cy="4967067"/>
              </a:xfrm>
            </p:spPr>
            <p:txBody>
              <a:bodyPr>
                <a:normAutofit fontScale="70000" lnSpcReduction="20000"/>
              </a:bodyPr>
              <a:lstStyle/>
              <a:p>
                <a:r>
                  <a:rPr sz="2800" b="1" dirty="0"/>
                  <a:t>Solution</a:t>
                </a:r>
              </a:p>
              <a:p>
                <a:r>
                  <a:rPr sz="2800" dirty="0"/>
                  <a:t>Note that since we are choosing two members, the first choice will influence the probability of the second choice, assuming we do not want to choose the same member twice. This means we are dealing with dependent events.</a:t>
                </a:r>
              </a:p>
              <a:p>
                <a:pPr>
                  <a:defRPr sz="2800"/>
                </a:pPr>
                <a:r>
                  <a:rPr sz="2800" dirty="0"/>
                  <a:t>We want to find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newcomer</m:t>
                        </m:r>
                        <m:r>
                          <m:rPr>
                            <m:nor/>
                          </m:rPr>
                          <a:rPr/>
                          <m:t> </m:t>
                        </m:r>
                        <m:r>
                          <a:rPr>
                            <a:latin typeface="Cambria Math" panose="02040503050406030204" pitchFamily="18" charset="0"/>
                          </a:rPr>
                          <m:t>𝑎𝑛𝑑</m:t>
                        </m:r>
                        <m:r>
                          <m:rPr>
                            <m:nor/>
                          </m:rPr>
                          <a:rPr/>
                          <m:t> </m:t>
                        </m:r>
                        <m:r>
                          <m:rPr>
                            <m:nor/>
                          </m:rPr>
                          <a:rPr/>
                          <m:t>long</m:t>
                        </m:r>
                        <m:r>
                          <m:rPr>
                            <m:nor/>
                          </m:rPr>
                          <a:rPr/>
                          <m:t>−</m:t>
                        </m:r>
                        <m:r>
                          <m:rPr>
                            <m:nor/>
                          </m:rPr>
                          <a:rPr/>
                          <m:t>term</m:t>
                        </m:r>
                        <m:r>
                          <m:rPr>
                            <m:nor/>
                          </m:rPr>
                          <a:rPr/>
                          <m:t> </m:t>
                        </m:r>
                        <m:r>
                          <m:rPr>
                            <m:nor/>
                          </m:rPr>
                          <a:rPr/>
                          <m:t>member</m:t>
                        </m:r>
                      </m:e>
                    </m:d>
                  </m:oMath>
                </a14:m>
                <a:r>
                  <a:rPr sz="2800" dirty="0"/>
                  <a:t>, which according to the Multiplication Rule for Probability of Dependent Events, equals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newcomer</m:t>
                        </m:r>
                      </m:e>
                    </m:d>
                    <m:r>
                      <a:rPr>
                        <a:latin typeface="Cambria Math" panose="02040503050406030204" pitchFamily="18" charset="0"/>
                      </a:rPr>
                      <m:t>⋅</m:t>
                    </m:r>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long</m:t>
                        </m:r>
                        <m:r>
                          <m:rPr>
                            <m:nor/>
                          </m:rPr>
                          <a:rPr/>
                          <m:t>−</m:t>
                        </m:r>
                        <m:r>
                          <m:rPr>
                            <m:nor/>
                          </m:rPr>
                          <a:rPr/>
                          <m:t>term</m:t>
                        </m:r>
                        <m:r>
                          <m:rPr>
                            <m:nor/>
                          </m:rPr>
                          <a:rPr/>
                          <m:t> </m:t>
                        </m:r>
                        <m:r>
                          <m:rPr>
                            <m:nor/>
                          </m:rPr>
                          <a:rPr/>
                          <m:t>member</m:t>
                        </m:r>
                        <m:r>
                          <a:rPr>
                            <a:latin typeface="Cambria Math" panose="02040503050406030204" pitchFamily="18" charset="0"/>
                          </a:rPr>
                          <m:t>|</m:t>
                        </m:r>
                        <m:r>
                          <m:rPr>
                            <m:nor/>
                          </m:rPr>
                          <a:rPr/>
                          <m:t>newcomer</m:t>
                        </m:r>
                      </m:e>
                    </m:d>
                  </m:oMath>
                </a14:m>
                <a:r>
                  <a:rPr sz="2800" dirty="0"/>
                  <a:t>. When the first member is picked, there are </a:t>
                </a:r>
                <a:r>
                  <a:rPr sz="2800" dirty="0">
                    <a:latin typeface="Cambria Math"/>
                  </a:rPr>
                  <a:t>17</a:t>
                </a:r>
                <a:r>
                  <a:rPr sz="2800" dirty="0"/>
                  <a:t> newcomers out of </a:t>
                </a:r>
                <a:r>
                  <a:rPr sz="2800" dirty="0">
                    <a:latin typeface="Cambria Math"/>
                  </a:rPr>
                  <a:t>41</a:t>
                </a:r>
                <a:r>
                  <a:rPr sz="2800" dirty="0"/>
                  <a:t> total members. When the second member is picked, we assume that we have already picked a newcomer, so that leaves all </a:t>
                </a:r>
                <a:r>
                  <a:rPr sz="2800" dirty="0">
                    <a:latin typeface="Cambria Math"/>
                  </a:rPr>
                  <a:t>24</a:t>
                </a:r>
                <a:r>
                  <a:rPr sz="2800" dirty="0"/>
                  <a:t> long-term members, but only </a:t>
                </a:r>
                <a:r>
                  <a:rPr sz="2800" dirty="0">
                    <a:latin typeface="Cambria Math"/>
                  </a:rPr>
                  <a:t>40</a:t>
                </a:r>
                <a:r>
                  <a:rPr sz="2800" dirty="0"/>
                  <a:t> remaining members. The calculation is as follows.</a:t>
                </a:r>
              </a:p>
              <a:p>
                <a:pPr/>
                <a14:m>
                  <m:oMathPara xmlns:m="http://schemas.openxmlformats.org/officeDocument/2006/math">
                    <m:oMathParaPr>
                      <m:jc m:val="centerGroup"/>
                    </m:oMathParaPr>
                    <m:oMath xmlns:m="http://schemas.openxmlformats.org/officeDocument/2006/math">
                      <m:func>
                        <m:funcPr>
                          <m:ctrlPr>
                            <a:rPr sz="2300" i="1">
                              <a:latin typeface="Cambria Math" panose="02040503050406030204" pitchFamily="18" charset="0"/>
                            </a:rPr>
                          </m:ctrlPr>
                        </m:funcPr>
                        <m:fName>
                          <m:r>
                            <a:rPr sz="2300">
                              <a:latin typeface="Cambria Math" panose="02040503050406030204" pitchFamily="18" charset="0"/>
                            </a:rPr>
                            <m:t>𝑃</m:t>
                          </m:r>
                        </m:fName>
                        <m:e>
                          <m:d>
                            <m:dPr>
                              <m:ctrlPr>
                                <a:rPr sz="2300" i="1">
                                  <a:latin typeface="Cambria Math" panose="02040503050406030204" pitchFamily="18" charset="0"/>
                                </a:rPr>
                              </m:ctrlPr>
                            </m:dPr>
                            <m:e>
                              <m:r>
                                <m:rPr>
                                  <m:nor/>
                                </m:rPr>
                                <a:rPr sz="2300"/>
                                <m:t>newcomer</m:t>
                              </m:r>
                              <m:r>
                                <m:rPr>
                                  <m:nor/>
                                </m:rPr>
                                <a:rPr sz="2300"/>
                                <m:t> </m:t>
                              </m:r>
                              <m:r>
                                <a:rPr sz="2300">
                                  <a:latin typeface="Cambria Math" panose="02040503050406030204" pitchFamily="18" charset="0"/>
                                </a:rPr>
                                <m:t>𝑎𝑛𝑑</m:t>
                              </m:r>
                              <m:r>
                                <m:rPr>
                                  <m:nor/>
                                </m:rPr>
                                <a:rPr sz="2300"/>
                                <m:t> </m:t>
                              </m:r>
                              <m:r>
                                <m:rPr>
                                  <m:nor/>
                                </m:rPr>
                                <a:rPr sz="2300"/>
                                <m:t>long</m:t>
                              </m:r>
                              <m:r>
                                <m:rPr>
                                  <m:nor/>
                                </m:rPr>
                                <a:rPr sz="2300"/>
                                <m:t>−</m:t>
                              </m:r>
                              <m:r>
                                <m:rPr>
                                  <m:nor/>
                                </m:rPr>
                                <a:rPr sz="2300"/>
                                <m:t>term</m:t>
                              </m:r>
                              <m:r>
                                <m:rPr>
                                  <m:nor/>
                                </m:rPr>
                                <a:rPr sz="2300"/>
                                <m:t> </m:t>
                              </m:r>
                              <m:r>
                                <m:rPr>
                                  <m:nor/>
                                </m:rPr>
                                <a:rPr sz="2300"/>
                                <m:t>member</m:t>
                              </m:r>
                            </m:e>
                          </m:d>
                        </m:e>
                      </m:func>
                      <m:r>
                        <a:rPr sz="2300">
                          <a:latin typeface="Cambria Math" panose="02040503050406030204" pitchFamily="18" charset="0"/>
                        </a:rPr>
                        <m:t>=</m:t>
                      </m:r>
                      <m:func>
                        <m:funcPr>
                          <m:ctrlPr>
                            <a:rPr sz="2300" i="1">
                              <a:latin typeface="Cambria Math" panose="02040503050406030204" pitchFamily="18" charset="0"/>
                            </a:rPr>
                          </m:ctrlPr>
                        </m:funcPr>
                        <m:fName>
                          <m:r>
                            <a:rPr sz="2300">
                              <a:latin typeface="Cambria Math" panose="02040503050406030204" pitchFamily="18" charset="0"/>
                            </a:rPr>
                            <m:t>𝑃</m:t>
                          </m:r>
                        </m:fName>
                        <m:e>
                          <m:d>
                            <m:dPr>
                              <m:ctrlPr>
                                <a:rPr sz="2300" i="1">
                                  <a:latin typeface="Cambria Math" panose="02040503050406030204" pitchFamily="18" charset="0"/>
                                </a:rPr>
                              </m:ctrlPr>
                            </m:dPr>
                            <m:e>
                              <m:r>
                                <m:rPr>
                                  <m:nor/>
                                </m:rPr>
                                <a:rPr sz="2300"/>
                                <m:t>newcomer</m:t>
                              </m:r>
                            </m:e>
                          </m:d>
                        </m:e>
                      </m:func>
                      <m:r>
                        <a:rPr sz="2300">
                          <a:latin typeface="Cambria Math" panose="02040503050406030204" pitchFamily="18" charset="0"/>
                        </a:rPr>
                        <m:t>⋅</m:t>
                      </m:r>
                      <m:func>
                        <m:funcPr>
                          <m:ctrlPr>
                            <a:rPr sz="2300" i="1">
                              <a:latin typeface="Cambria Math" panose="02040503050406030204" pitchFamily="18" charset="0"/>
                            </a:rPr>
                          </m:ctrlPr>
                        </m:funcPr>
                        <m:fName>
                          <m:r>
                            <a:rPr sz="2300">
                              <a:latin typeface="Cambria Math" panose="02040503050406030204" pitchFamily="18" charset="0"/>
                            </a:rPr>
                            <m:t>𝑃</m:t>
                          </m:r>
                        </m:fName>
                        <m:e>
                          <m:d>
                            <m:dPr>
                              <m:ctrlPr>
                                <a:rPr sz="2300" i="1">
                                  <a:latin typeface="Cambria Math" panose="02040503050406030204" pitchFamily="18" charset="0"/>
                                </a:rPr>
                              </m:ctrlPr>
                            </m:dPr>
                            <m:e>
                              <m:r>
                                <m:rPr>
                                  <m:nor/>
                                </m:rPr>
                                <a:rPr sz="2300"/>
                                <m:t>long</m:t>
                              </m:r>
                              <m:r>
                                <m:rPr>
                                  <m:nor/>
                                </m:rPr>
                                <a:rPr sz="2300"/>
                                <m:t>−</m:t>
                              </m:r>
                              <m:r>
                                <m:rPr>
                                  <m:nor/>
                                </m:rPr>
                                <a:rPr sz="2300"/>
                                <m:t>term</m:t>
                              </m:r>
                              <m:r>
                                <m:rPr>
                                  <m:nor/>
                                </m:rPr>
                                <a:rPr sz="2300"/>
                                <m:t> </m:t>
                              </m:r>
                              <m:r>
                                <m:rPr>
                                  <m:nor/>
                                </m:rPr>
                                <a:rPr sz="2300"/>
                                <m:t>member</m:t>
                              </m:r>
                              <m:r>
                                <a:rPr sz="2300">
                                  <a:latin typeface="Cambria Math" panose="02040503050406030204" pitchFamily="18" charset="0"/>
                                </a:rPr>
                                <m:t>|</m:t>
                              </m:r>
                              <m:r>
                                <m:rPr>
                                  <m:nor/>
                                </m:rPr>
                                <a:rPr sz="2300"/>
                                <m:t>newcomer</m:t>
                              </m:r>
                            </m:e>
                          </m:d>
                        </m:e>
                      </m:func>
                    </m:oMath>
                    <m:oMath xmlns:m="http://schemas.openxmlformats.org/officeDocument/2006/math">
                      <m:phant>
                        <m:phantPr>
                          <m:show m:val="off"/>
                          <m:ctrlPr>
                            <a:rPr sz="2300" i="1">
                              <a:latin typeface="Cambria Math" panose="02040503050406030204" pitchFamily="18" charset="0"/>
                            </a:rPr>
                          </m:ctrlPr>
                        </m:phantPr>
                        <m:e>
                          <m:r>
                            <a:rPr sz="2300">
                              <a:latin typeface="Cambria Math" panose="02040503050406030204" pitchFamily="18" charset="0"/>
                            </a:rPr>
                            <m:t>𝑃</m:t>
                          </m:r>
                          <m:r>
                            <a:rPr sz="2300">
                              <a:latin typeface="Cambria Math" panose="02040503050406030204" pitchFamily="18" charset="0"/>
                            </a:rPr>
                            <m:t>⁡</m:t>
                          </m:r>
                          <m:d>
                            <m:dPr>
                              <m:ctrlPr>
                                <a:rPr sz="2300" i="1">
                                  <a:latin typeface="Cambria Math" panose="02040503050406030204" pitchFamily="18" charset="0"/>
                                </a:rPr>
                              </m:ctrlPr>
                            </m:dPr>
                            <m:e>
                              <m:r>
                                <m:rPr>
                                  <m:nor/>
                                </m:rPr>
                                <a:rPr sz="2300"/>
                                <m:t>newcomer</m:t>
                              </m:r>
                              <m:r>
                                <m:rPr>
                                  <m:nor/>
                                </m:rPr>
                                <a:rPr sz="2300"/>
                                <m:t>, </m:t>
                              </m:r>
                              <m:r>
                                <a:rPr sz="2300">
                                  <a:latin typeface="Cambria Math" panose="02040503050406030204" pitchFamily="18" charset="0"/>
                                </a:rPr>
                                <m:t>𝑎𝑛𝑑</m:t>
                              </m:r>
                              <m:r>
                                <m:rPr>
                                  <m:nor/>
                                </m:rPr>
                                <a:rPr sz="2300"/>
                                <m:t> , </m:t>
                              </m:r>
                              <m:r>
                                <m:rPr>
                                  <m:nor/>
                                </m:rPr>
                                <a:rPr sz="2300"/>
                                <m:t>long</m:t>
                              </m:r>
                              <m:r>
                                <m:rPr>
                                  <m:nor/>
                                </m:rPr>
                                <a:rPr sz="2300"/>
                                <m:t>−</m:t>
                              </m:r>
                              <m:r>
                                <m:rPr>
                                  <m:nor/>
                                </m:rPr>
                                <a:rPr sz="2300"/>
                                <m:t>term</m:t>
                              </m:r>
                              <m:r>
                                <m:rPr>
                                  <m:nor/>
                                </m:rPr>
                                <a:rPr sz="2300"/>
                                <m:t> </m:t>
                              </m:r>
                              <m:r>
                                <m:rPr>
                                  <m:nor/>
                                </m:rPr>
                                <a:rPr sz="2300"/>
                                <m:t>member</m:t>
                              </m:r>
                            </m:e>
                          </m:d>
                        </m:e>
                      </m:phant>
                      <m:r>
                        <a:rPr sz="2300">
                          <a:latin typeface="Cambria Math" panose="02040503050406030204" pitchFamily="18" charset="0"/>
                        </a:rPr>
                        <m:t>=</m:t>
                      </m:r>
                      <m:f>
                        <m:fPr>
                          <m:ctrlPr>
                            <a:rPr sz="2300" i="1">
                              <a:latin typeface="Cambria Math" panose="02040503050406030204" pitchFamily="18" charset="0"/>
                            </a:rPr>
                          </m:ctrlPr>
                        </m:fPr>
                        <m:num>
                          <m:r>
                            <a:rPr sz="2300">
                              <a:latin typeface="Cambria Math" panose="02040503050406030204" pitchFamily="18" charset="0"/>
                            </a:rPr>
                            <m:t>17</m:t>
                          </m:r>
                        </m:num>
                        <m:den>
                          <m:r>
                            <a:rPr sz="2300">
                              <a:latin typeface="Cambria Math" panose="02040503050406030204" pitchFamily="18" charset="0"/>
                            </a:rPr>
                            <m:t>41</m:t>
                          </m:r>
                        </m:den>
                      </m:f>
                      <m:r>
                        <a:rPr sz="2300">
                          <a:latin typeface="Cambria Math" panose="02040503050406030204" pitchFamily="18" charset="0"/>
                        </a:rPr>
                        <m:t>⋅</m:t>
                      </m:r>
                      <m:f>
                        <m:fPr>
                          <m:ctrlPr>
                            <a:rPr sz="2300" i="1">
                              <a:latin typeface="Cambria Math" panose="02040503050406030204" pitchFamily="18" charset="0"/>
                            </a:rPr>
                          </m:ctrlPr>
                        </m:fPr>
                        <m:num>
                          <m:r>
                            <a:rPr sz="2300">
                              <a:latin typeface="Cambria Math" panose="02040503050406030204" pitchFamily="18" charset="0"/>
                            </a:rPr>
                            <m:t>24</m:t>
                          </m:r>
                        </m:num>
                        <m:den>
                          <m:r>
                            <a:rPr sz="2300">
                              <a:latin typeface="Cambria Math" panose="02040503050406030204" pitchFamily="18" charset="0"/>
                            </a:rPr>
                            <m:t>40</m:t>
                          </m:r>
                        </m:den>
                      </m:f>
                    </m:oMath>
                    <m:oMath xmlns:m="http://schemas.openxmlformats.org/officeDocument/2006/math">
                      <m:phant>
                        <m:phantPr>
                          <m:show m:val="off"/>
                          <m:ctrlPr>
                            <a:rPr sz="2300" i="1">
                              <a:latin typeface="Cambria Math" panose="02040503050406030204" pitchFamily="18" charset="0"/>
                            </a:rPr>
                          </m:ctrlPr>
                        </m:phantPr>
                        <m:e>
                          <m:r>
                            <a:rPr sz="2300">
                              <a:latin typeface="Cambria Math" panose="02040503050406030204" pitchFamily="18" charset="0"/>
                            </a:rPr>
                            <m:t>𝑃</m:t>
                          </m:r>
                          <m:r>
                            <a:rPr sz="2300">
                              <a:latin typeface="Cambria Math" panose="02040503050406030204" pitchFamily="18" charset="0"/>
                            </a:rPr>
                            <m:t>⁡</m:t>
                          </m:r>
                          <m:d>
                            <m:dPr>
                              <m:ctrlPr>
                                <a:rPr sz="2300" i="1">
                                  <a:latin typeface="Cambria Math" panose="02040503050406030204" pitchFamily="18" charset="0"/>
                                </a:rPr>
                              </m:ctrlPr>
                            </m:dPr>
                            <m:e>
                              <m:r>
                                <m:rPr>
                                  <m:nor/>
                                </m:rPr>
                                <a:rPr sz="2300"/>
                                <m:t>newcomer</m:t>
                              </m:r>
                              <m:r>
                                <m:rPr>
                                  <m:nor/>
                                </m:rPr>
                                <a:rPr sz="2300"/>
                                <m:t>, </m:t>
                              </m:r>
                              <m:r>
                                <a:rPr sz="2300">
                                  <a:latin typeface="Cambria Math" panose="02040503050406030204" pitchFamily="18" charset="0"/>
                                </a:rPr>
                                <m:t>𝑎𝑛𝑑</m:t>
                              </m:r>
                              <m:r>
                                <m:rPr>
                                  <m:nor/>
                                </m:rPr>
                                <a:rPr sz="2300"/>
                                <m:t> , </m:t>
                              </m:r>
                              <m:r>
                                <m:rPr>
                                  <m:nor/>
                                </m:rPr>
                                <a:rPr sz="2300"/>
                                <m:t>long</m:t>
                              </m:r>
                              <m:r>
                                <m:rPr>
                                  <m:nor/>
                                </m:rPr>
                                <a:rPr sz="2300"/>
                                <m:t>−</m:t>
                              </m:r>
                              <m:r>
                                <m:rPr>
                                  <m:nor/>
                                </m:rPr>
                                <a:rPr sz="2300"/>
                                <m:t>term</m:t>
                              </m:r>
                              <m:r>
                                <m:rPr>
                                  <m:nor/>
                                </m:rPr>
                                <a:rPr sz="2300"/>
                                <m:t> </m:t>
                              </m:r>
                              <m:r>
                                <m:rPr>
                                  <m:nor/>
                                </m:rPr>
                                <a:rPr sz="2300"/>
                                <m:t>member</m:t>
                              </m:r>
                            </m:e>
                          </m:d>
                        </m:e>
                      </m:phant>
                      <m:r>
                        <a:rPr sz="2300">
                          <a:latin typeface="Cambria Math" panose="02040503050406030204" pitchFamily="18" charset="0"/>
                        </a:rPr>
                        <m:t>≈0.2488</m:t>
                      </m:r>
                    </m:oMath>
                  </m:oMathPara>
                </a14:m>
                <a:endParaRPr sz="2300" dirty="0"/>
              </a:p>
              <a:p>
                <a:pPr>
                  <a:defRPr sz="2800"/>
                </a:pPr>
                <a:r>
                  <a:rPr sz="2800" dirty="0"/>
                  <a:t>Therefore, the probability of choosing two members that satisfy the conditions is </a:t>
                </a:r>
                <a14:m>
                  <m:oMath xmlns:m="http://schemas.openxmlformats.org/officeDocument/2006/math">
                    <m:r>
                      <a:rPr>
                        <a:latin typeface="Cambria Math" panose="02040503050406030204" pitchFamily="18" charset="0"/>
                      </a:rPr>
                      <m:t>24.88%</m:t>
                    </m:r>
                  </m:oMath>
                </a14:m>
                <a:r>
                  <a:rPr sz="2800" dirty="0"/>
                  <a:t>.</a:t>
                </a:r>
              </a:p>
            </p:txBody>
          </p:sp>
        </mc:Choice>
        <mc:Fallback xmlns="">
          <p:sp>
            <p:nvSpPr>
              <p:cNvPr id="6" name="Text Placeholder 2">
                <a:extLst>
                  <a:ext uri="{FF2B5EF4-FFF2-40B4-BE49-F238E27FC236}">
                    <a16:creationId xmlns:a16="http://schemas.microsoft.com/office/drawing/2014/main" id="{7AA8237D-BD0D-42CD-A9A2-0AF9EFAC4393}"/>
                  </a:ext>
                </a:extLst>
              </p:cNvPr>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741" t="-1840" r="-741"/>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Conditional Probability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a:t>For two dependent events, </a:t>
                </a:r>
                <a14:m>
                  <m:oMath xmlns:m="http://schemas.openxmlformats.org/officeDocument/2006/math">
                    <m:r>
                      <a:rPr>
                        <a:latin typeface="Cambria Math" panose="02040503050406030204" pitchFamily="18" charset="0"/>
                      </a:rPr>
                      <m:t>𝐸</m:t>
                    </m:r>
                  </m:oMath>
                </a14:m>
                <a:r>
                  <a:rPr sz="2800"/>
                  <a:t> and </a:t>
                </a:r>
                <a14:m>
                  <m:oMath xmlns:m="http://schemas.openxmlformats.org/officeDocument/2006/math">
                    <m:r>
                      <a:rPr>
                        <a:latin typeface="Cambria Math" panose="02040503050406030204" pitchFamily="18" charset="0"/>
                      </a:rPr>
                      <m:t>𝐹</m:t>
                    </m:r>
                  </m:oMath>
                </a14:m>
                <a:r>
                  <a:rPr sz="2800"/>
                  <a:t>, the probability that </a:t>
                </a:r>
                <a14:m>
                  <m:oMath xmlns:m="http://schemas.openxmlformats.org/officeDocument/2006/math">
                    <m:r>
                      <a:rPr>
                        <a:latin typeface="Cambria Math" panose="02040503050406030204" pitchFamily="18" charset="0"/>
                      </a:rPr>
                      <m:t>𝐹</m:t>
                    </m:r>
                  </m:oMath>
                </a14:m>
                <a:r>
                  <a:rPr sz="2800"/>
                  <a:t> occurs given that </a:t>
                </a:r>
                <a14:m>
                  <m:oMath xmlns:m="http://schemas.openxmlformats.org/officeDocument/2006/math">
                    <m:r>
                      <a:rPr>
                        <a:latin typeface="Cambria Math" panose="02040503050406030204" pitchFamily="18" charset="0"/>
                      </a:rPr>
                      <m:t>𝐸</m:t>
                    </m:r>
                  </m:oMath>
                </a14:m>
                <a:r>
                  <a:rPr sz="2800"/>
                  <a:t> occurs is given by the following formula.</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𝐹</m:t>
                              </m:r>
                              <m:r>
                                <a:rPr>
                                  <a:latin typeface="Cambria Math" panose="02040503050406030204" pitchFamily="18" charset="0"/>
                                </a:rPr>
                                <m:t>|</m:t>
                              </m:r>
                              <m:r>
                                <a:rPr>
                                  <a:latin typeface="Cambria Math" panose="02040503050406030204" pitchFamily="18" charset="0"/>
                                </a:rPr>
                                <m:t>𝐸</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r>
                                    <m:rPr>
                                      <m:nor/>
                                    </m:rPr>
                                    <a:rPr/>
                                    <m:t> </m:t>
                                  </m:r>
                                  <m:r>
                                    <a:rPr>
                                      <a:latin typeface="Cambria Math" panose="02040503050406030204" pitchFamily="18" charset="0"/>
                                    </a:rPr>
                                    <m:t>𝐚𝐧𝐝</m:t>
                                  </m:r>
                                  <m:r>
                                    <m:rPr>
                                      <m:nor/>
                                    </m:rPr>
                                    <a:rPr/>
                                    <m:t> </m:t>
                                  </m:r>
                                  <m:r>
                                    <a:rPr>
                                      <a:latin typeface="Cambria Math" panose="02040503050406030204" pitchFamily="18" charset="0"/>
                                    </a:rPr>
                                    <m:t>𝐹</m:t>
                                  </m:r>
                                </m:e>
                              </m:d>
                            </m:e>
                          </m:func>
                        </m:num>
                        <m:den>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den>
                      </m:f>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2"/>
                <a:stretch>
                  <a:fillRect l="-1328" t="-2051"/>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Multistage Experiment, With Replacement &amp; Independent</a:t>
            </a:r>
          </a:p>
        </p:txBody>
      </p:sp>
      <p:sp>
        <p:nvSpPr>
          <p:cNvPr id="3" name="Text Placeholder 2"/>
          <p:cNvSpPr>
            <a:spLocks noGrp="1"/>
          </p:cNvSpPr>
          <p:nvPr>
            <p:ph type="body" sz="quarter" idx="10"/>
          </p:nvPr>
        </p:nvSpPr>
        <p:spPr>
          <a:xfrm>
            <a:off x="457200" y="1082078"/>
            <a:ext cx="8229600" cy="4251922"/>
          </a:xfrm>
        </p:spPr>
        <p:txBody>
          <a:bodyPr>
            <a:normAutofit/>
          </a:bodyPr>
          <a:lstStyle/>
          <a:p>
            <a:pPr algn="ctr">
              <a:defRPr sz="2800" b="1"/>
            </a:pPr>
            <a:r>
              <a:rPr dirty="0"/>
              <a:t>Definition</a:t>
            </a:r>
          </a:p>
          <a:p>
            <a:r>
              <a:rPr sz="2800" dirty="0"/>
              <a:t>A </a:t>
            </a:r>
            <a:r>
              <a:rPr sz="2800" b="1" dirty="0"/>
              <a:t>multistage experiment</a:t>
            </a:r>
            <a:r>
              <a:rPr sz="2800" dirty="0"/>
              <a:t> is an experiment with more than one step.</a:t>
            </a:r>
          </a:p>
          <a:p>
            <a:r>
              <a:rPr sz="2800" dirty="0"/>
              <a:t>When objects are placed back into consideration before performing the next stage of a multistage experiment, we say the experiment is performed </a:t>
            </a:r>
            <a:r>
              <a:rPr sz="2800" b="1" dirty="0"/>
              <a:t>with replacement</a:t>
            </a:r>
            <a:r>
              <a:rPr sz="2800" dirty="0"/>
              <a:t>.</a:t>
            </a:r>
          </a:p>
          <a:p>
            <a:r>
              <a:rPr sz="2800" dirty="0"/>
              <a:t>Two events are </a:t>
            </a:r>
            <a:r>
              <a:rPr sz="2800" b="1" dirty="0"/>
              <a:t>independent</a:t>
            </a:r>
            <a:r>
              <a:rPr sz="2800" dirty="0"/>
              <a:t> if one event happening does not influence the probability of the other event happening.</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4.3.6: Using the Rule for Conditional Probability</a:t>
            </a:r>
          </a:p>
        </p:txBody>
      </p:sp>
      <p:sp>
        <p:nvSpPr>
          <p:cNvPr id="3" name="Text Placeholder 2"/>
          <p:cNvSpPr>
            <a:spLocks noGrp="1"/>
          </p:cNvSpPr>
          <p:nvPr>
            <p:ph type="body" sz="quarter" idx="10"/>
          </p:nvPr>
        </p:nvSpPr>
        <p:spPr/>
        <p:txBody>
          <a:bodyPr>
            <a:normAutofit/>
          </a:bodyPr>
          <a:lstStyle/>
          <a:p>
            <a:r>
              <a:rPr sz="2800"/>
              <a:t>Out of </a:t>
            </a:r>
            <a:r>
              <a:rPr sz="2800">
                <a:latin typeface="Cambria Math"/>
              </a:rPr>
              <a:t>300</a:t>
            </a:r>
            <a:r>
              <a:rPr sz="2800"/>
              <a:t> applicants for a job, </a:t>
            </a:r>
            <a:r>
              <a:rPr sz="2800">
                <a:latin typeface="Cambria Math"/>
              </a:rPr>
              <a:t>212</a:t>
            </a:r>
            <a:r>
              <a:rPr sz="2800"/>
              <a:t> are female and </a:t>
            </a:r>
            <a:r>
              <a:rPr sz="2800">
                <a:latin typeface="Cambria Math"/>
              </a:rPr>
              <a:t>110</a:t>
            </a:r>
            <a:r>
              <a:rPr sz="2800"/>
              <a:t> are females who hold a graduate degree.</a:t>
            </a:r>
          </a:p>
          <a:p>
            <a:pPr marL="514350" indent="-514350">
              <a:buFont typeface="+mj-lt"/>
              <a:buAutoNum type="alphaLcPeriod"/>
              <a:defRPr sz="2800"/>
            </a:pPr>
            <a:r>
              <a:t>​</a:t>
            </a:r>
            <a:r>
              <a:rPr sz="2800"/>
              <a:t>What is the probability that a randomly chosen applicant has a graduate degree, given that she is female?</a:t>
            </a:r>
          </a:p>
          <a:p>
            <a:pPr marL="514350" indent="-514350">
              <a:buFont typeface="+mj-lt"/>
              <a:buAutoNum type="alphaLcPeriod" startAt="2"/>
              <a:defRPr sz="2800"/>
            </a:pPr>
            <a:r>
              <a:t>​</a:t>
            </a:r>
            <a:r>
              <a:rPr sz="2800"/>
              <a:t>If </a:t>
            </a:r>
            <a:r>
              <a:rPr sz="2800">
                <a:latin typeface="Cambria Math"/>
              </a:rPr>
              <a:t>152</a:t>
            </a:r>
            <a:r>
              <a:rPr sz="2800"/>
              <a:t> of the applicants have graduate degrees, what is the probability that a randomly chosen applicant is female, given that the applicant has a graduate degree?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4.3.6: Using the Rule for Conditional Probability (cont.)</a:t>
            </a:r>
          </a:p>
        </p:txBody>
      </p:sp>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1EB073CC-6C94-4087-A12E-75F5F3200E23}"/>
                  </a:ext>
                </a:extLst>
              </p:cNvPr>
              <p:cNvSpPr>
                <a:spLocks noGrp="1"/>
              </p:cNvSpPr>
              <p:nvPr>
                <p:ph type="body" sz="quarter" idx="10"/>
              </p:nvPr>
            </p:nvSpPr>
            <p:spPr>
              <a:xfrm>
                <a:off x="457200" y="1029287"/>
                <a:ext cx="8229600" cy="4967067"/>
              </a:xfrm>
            </p:spPr>
            <p:txBody>
              <a:bodyPr>
                <a:normAutofit fontScale="62500" lnSpcReduction="20000"/>
              </a:bodyPr>
              <a:lstStyle/>
              <a:p>
                <a:r>
                  <a:rPr sz="2800" b="1" dirty="0"/>
                  <a:t>Solution</a:t>
                </a:r>
              </a:p>
              <a:p>
                <a:pPr marL="514350" indent="-514350">
                  <a:buFont typeface="+mj-lt"/>
                  <a:buAutoNum type="alphaLcPeriod"/>
                  <a:defRPr sz="2800"/>
                </a:pPr>
                <a:r>
                  <a:rPr dirty="0"/>
                  <a:t>​</a:t>
                </a:r>
                <a:r>
                  <a:rPr sz="2800" dirty="0"/>
                  <a:t>The question asks for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graduate</m:t>
                        </m:r>
                        <m:r>
                          <m:rPr>
                            <m:nor/>
                          </m:rPr>
                          <a:rPr/>
                          <m:t> </m:t>
                        </m:r>
                        <m:r>
                          <m:rPr>
                            <m:nor/>
                          </m:rPr>
                          <a:rPr/>
                          <m:t>degree</m:t>
                        </m:r>
                        <m:r>
                          <a:rPr>
                            <a:latin typeface="Cambria Math" panose="02040503050406030204" pitchFamily="18" charset="0"/>
                          </a:rPr>
                          <m:t>|</m:t>
                        </m:r>
                        <m:r>
                          <m:rPr>
                            <m:nor/>
                          </m:rPr>
                          <a:rPr/>
                          <m:t>female</m:t>
                        </m:r>
                      </m:e>
                    </m:d>
                  </m:oMath>
                </a14:m>
                <a:r>
                  <a:rPr sz="2800" dirty="0"/>
                  <a:t>. Thus, in order to use the formula for conditional probability, we need to find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female</m:t>
                        </m:r>
                        <m:r>
                          <m:rPr>
                            <m:nor/>
                          </m:rPr>
                          <a:rPr/>
                          <m:t> </m:t>
                        </m:r>
                        <m:r>
                          <a:rPr>
                            <a:latin typeface="Cambria Math" panose="02040503050406030204" pitchFamily="18" charset="0"/>
                          </a:rPr>
                          <m:t>𝑎𝑛𝑑</m:t>
                        </m:r>
                        <m:r>
                          <m:rPr>
                            <m:nor/>
                          </m:rPr>
                          <a:rPr/>
                          <m:t> </m:t>
                        </m:r>
                        <m:r>
                          <m:rPr>
                            <m:nor/>
                          </m:rPr>
                          <a:rPr/>
                          <m:t>graduate</m:t>
                        </m:r>
                        <m:r>
                          <m:rPr>
                            <m:nor/>
                          </m:rPr>
                          <a:rPr/>
                          <m:t> </m:t>
                        </m:r>
                        <m:r>
                          <m:rPr>
                            <m:nor/>
                          </m:rPr>
                          <a:rPr/>
                          <m:t>degree</m:t>
                        </m:r>
                      </m:e>
                    </m:d>
                  </m:oMath>
                </a14:m>
                <a:r>
                  <a:rPr sz="2800" dirty="0"/>
                  <a:t> as well as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female</m:t>
                        </m:r>
                      </m:e>
                    </m:d>
                  </m:oMath>
                </a14:m>
                <a:r>
                  <a:rPr sz="2800" dirty="0"/>
                  <a:t>. Since only one applicant is chosen, this scenario cannot technically be classified as a multistage experiment. However, you can think of this problem in stages because the field of applicants is narrowed first by "females" and then by "graduate degree." Hence, the formula for conditional probability is appropriate to use here. There are </a:t>
                </a:r>
                <a:r>
                  <a:rPr sz="2800" dirty="0">
                    <a:latin typeface="Cambria Math"/>
                  </a:rPr>
                  <a:t>300</a:t>
                </a:r>
                <a:r>
                  <a:rPr sz="2800" dirty="0"/>
                  <a:t> applicants total, so the probability of choosing an applicant who is female and has a graduate degree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110</m:t>
                        </m:r>
                      </m:num>
                      <m:den>
                        <m:r>
                          <a:rPr>
                            <a:latin typeface="Cambria Math" panose="02040503050406030204" pitchFamily="18" charset="0"/>
                          </a:rPr>
                          <m:t>300</m:t>
                        </m:r>
                      </m:den>
                    </m:f>
                  </m:oMath>
                </a14:m>
                <a:r>
                  <a:rPr sz="2800" dirty="0"/>
                  <a:t>. Similarly, the probability of choosing a female applicant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212</m:t>
                        </m:r>
                      </m:num>
                      <m:den>
                        <m:r>
                          <a:rPr>
                            <a:latin typeface="Cambria Math" panose="02040503050406030204" pitchFamily="18" charset="0"/>
                          </a:rPr>
                          <m:t>300</m:t>
                        </m:r>
                      </m:den>
                    </m:f>
                  </m:oMath>
                </a14:m>
                <a:r>
                  <a:rPr sz="2800" dirty="0"/>
                  <a:t>. Thus, we calculate the conditional probability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graduate</m:t>
                              </m:r>
                              <m:r>
                                <m:rPr>
                                  <m:nor/>
                                </m:rPr>
                                <a:rPr/>
                                <m:t> </m:t>
                              </m:r>
                              <m:r>
                                <m:rPr>
                                  <m:nor/>
                                </m:rPr>
                                <a:rPr/>
                                <m:t>degree</m:t>
                              </m:r>
                              <m:r>
                                <a:rPr>
                                  <a:latin typeface="Cambria Math" panose="02040503050406030204" pitchFamily="18" charset="0"/>
                                </a:rPr>
                                <m:t>|</m:t>
                              </m:r>
                              <m:r>
                                <m:rPr>
                                  <m:nor/>
                                </m:rPr>
                                <a:rPr/>
                                <m:t>female</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females</m:t>
                                  </m:r>
                                  <m:r>
                                    <m:rPr>
                                      <m:nor/>
                                    </m:rPr>
                                    <a:rPr/>
                                    <m:t> </m:t>
                                  </m:r>
                                  <m:r>
                                    <m:rPr>
                                      <m:nor/>
                                    </m:rPr>
                                    <a:rPr/>
                                    <m:t>who</m:t>
                                  </m:r>
                                  <m:r>
                                    <m:rPr>
                                      <m:nor/>
                                    </m:rPr>
                                    <a:rPr/>
                                    <m:t> </m:t>
                                  </m:r>
                                  <m:r>
                                    <m:rPr>
                                      <m:nor/>
                                    </m:rPr>
                                    <a:rPr/>
                                    <m:t>hold</m:t>
                                  </m:r>
                                  <m:r>
                                    <m:rPr>
                                      <m:nor/>
                                    </m:rPr>
                                    <a:rPr/>
                                    <m:t> </m:t>
                                  </m:r>
                                  <m:r>
                                    <m:rPr>
                                      <m:nor/>
                                    </m:rPr>
                                    <a:rPr/>
                                    <m:t>a</m:t>
                                  </m:r>
                                  <m:r>
                                    <m:rPr>
                                      <m:nor/>
                                    </m:rPr>
                                    <a:rPr/>
                                    <m:t> </m:t>
                                  </m:r>
                                  <m:r>
                                    <m:rPr>
                                      <m:nor/>
                                    </m:rPr>
                                    <a:rPr/>
                                    <m:t>graduate</m:t>
                                  </m:r>
                                  <m:r>
                                    <m:rPr>
                                      <m:nor/>
                                    </m:rPr>
                                    <a:rPr/>
                                    <m:t> </m:t>
                                  </m:r>
                                  <m:r>
                                    <m:rPr>
                                      <m:nor/>
                                    </m:rPr>
                                    <a:rPr/>
                                    <m:t>degree</m:t>
                                  </m:r>
                                </m:e>
                              </m:d>
                            </m:e>
                          </m:func>
                        </m:num>
                        <m:den>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female</m:t>
                                  </m:r>
                                </m:e>
                              </m:d>
                            </m:e>
                          </m:func>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graduate</m:t>
                              </m:r>
                              <m:r>
                                <m:rPr>
                                  <m:nor/>
                                </m:rPr>
                                <a:rPr/>
                                <m:t> </m:t>
                              </m:r>
                              <m:r>
                                <m:rPr>
                                  <m:nor/>
                                </m:rPr>
                                <a:rPr/>
                                <m:t>degree</m:t>
                              </m:r>
                              <m:r>
                                <a:rPr>
                                  <a:latin typeface="Cambria Math" panose="02040503050406030204" pitchFamily="18" charset="0"/>
                                </a:rPr>
                                <m:t>|</m:t>
                              </m:r>
                              <m:r>
                                <m:rPr>
                                  <m:nor/>
                                </m:rPr>
                                <a:rPr/>
                                <m:t>female</m:t>
                              </m:r>
                            </m:e>
                          </m:d>
                        </m:e>
                      </m:phant>
                      <m:r>
                        <a:rPr>
                          <a:latin typeface="Cambria Math" panose="02040503050406030204" pitchFamily="18" charset="0"/>
                        </a:rPr>
                        <m:t>=</m:t>
                      </m:r>
                      <m:f>
                        <m:fPr>
                          <m:ctrlPr>
                            <a:rPr i="1">
                              <a:latin typeface="Cambria Math" panose="02040503050406030204" pitchFamily="18" charset="0"/>
                            </a:rPr>
                          </m:ctrlPr>
                        </m:fPr>
                        <m:num>
                          <m:f>
                            <m:fPr>
                              <m:ctrlPr>
                                <a:rPr i="1">
                                  <a:latin typeface="Cambria Math" panose="02040503050406030204" pitchFamily="18" charset="0"/>
                                </a:rPr>
                              </m:ctrlPr>
                            </m:fPr>
                            <m:num>
                              <m:r>
                                <a:rPr>
                                  <a:latin typeface="Cambria Math" panose="02040503050406030204" pitchFamily="18" charset="0"/>
                                </a:rPr>
                                <m:t>110</m:t>
                              </m:r>
                            </m:num>
                            <m:den>
                              <m:r>
                                <a:rPr>
                                  <a:latin typeface="Cambria Math" panose="02040503050406030204" pitchFamily="18" charset="0"/>
                                </a:rPr>
                                <m:t>300</m:t>
                              </m:r>
                            </m:den>
                          </m:f>
                        </m:num>
                        <m:den>
                          <m:f>
                            <m:fPr>
                              <m:ctrlPr>
                                <a:rPr i="1">
                                  <a:latin typeface="Cambria Math" panose="02040503050406030204" pitchFamily="18" charset="0"/>
                                </a:rPr>
                              </m:ctrlPr>
                            </m:fPr>
                            <m:num>
                              <m:r>
                                <a:rPr>
                                  <a:latin typeface="Cambria Math" panose="02040503050406030204" pitchFamily="18" charset="0"/>
                                </a:rPr>
                                <m:t>212</m:t>
                              </m:r>
                            </m:num>
                            <m:den>
                              <m:r>
                                <a:rPr>
                                  <a:latin typeface="Cambria Math" panose="02040503050406030204" pitchFamily="18" charset="0"/>
                                </a:rPr>
                                <m:t>300</m:t>
                              </m:r>
                            </m:den>
                          </m:f>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graduate</m:t>
                              </m:r>
                              <m:r>
                                <m:rPr>
                                  <m:nor/>
                                </m:rPr>
                                <a:rPr/>
                                <m:t> </m:t>
                              </m:r>
                              <m:r>
                                <m:rPr>
                                  <m:nor/>
                                </m:rPr>
                                <a:rPr/>
                                <m:t>degree</m:t>
                              </m:r>
                              <m:r>
                                <a:rPr>
                                  <a:latin typeface="Cambria Math" panose="02040503050406030204" pitchFamily="18" charset="0"/>
                                </a:rPr>
                                <m:t>|</m:t>
                              </m:r>
                              <m:r>
                                <m:rPr>
                                  <m:nor/>
                                </m:rPr>
                                <a:rPr/>
                                <m:t>female</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110</m:t>
                          </m:r>
                        </m:num>
                        <m:den>
                          <m:r>
                            <a:rPr>
                              <a:latin typeface="Cambria Math" panose="02040503050406030204" pitchFamily="18" charset="0"/>
                            </a:rPr>
                            <m:t>212</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graduate</m:t>
                              </m:r>
                              <m:r>
                                <m:rPr>
                                  <m:nor/>
                                </m:rPr>
                                <a:rPr/>
                                <m:t> </m:t>
                              </m:r>
                              <m:r>
                                <m:rPr>
                                  <m:nor/>
                                </m:rPr>
                                <a:rPr/>
                                <m:t>degree</m:t>
                              </m:r>
                              <m:r>
                                <a:rPr>
                                  <a:latin typeface="Cambria Math" panose="02040503050406030204" pitchFamily="18" charset="0"/>
                                </a:rPr>
                                <m:t>|</m:t>
                              </m:r>
                              <m:r>
                                <m:rPr>
                                  <m:nor/>
                                </m:rPr>
                                <a:rPr/>
                                <m:t>female</m:t>
                              </m:r>
                            </m:e>
                          </m:d>
                        </m:e>
                      </m:phant>
                      <m:r>
                        <a:rPr>
                          <a:latin typeface="Cambria Math" panose="02040503050406030204" pitchFamily="18" charset="0"/>
                        </a:rPr>
                        <m:t>≈0.5189</m:t>
                      </m:r>
                    </m:oMath>
                  </m:oMathPara>
                </a14:m>
                <a:endParaRPr sz="2800" dirty="0"/>
              </a:p>
              <a:p>
                <a:endParaRPr sz="2800" dirty="0"/>
              </a:p>
            </p:txBody>
          </p:sp>
        </mc:Choice>
        <mc:Fallback xmlns="">
          <p:sp>
            <p:nvSpPr>
              <p:cNvPr id="6" name="Text Placeholder 2">
                <a:extLst>
                  <a:ext uri="{FF2B5EF4-FFF2-40B4-BE49-F238E27FC236}">
                    <a16:creationId xmlns:a16="http://schemas.microsoft.com/office/drawing/2014/main" id="{1EB073CC-6C94-4087-A12E-75F5F3200E23}"/>
                  </a:ext>
                </a:extLst>
              </p:cNvPr>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593" t="-1718" r="-103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4.3.6: Using the Rule for Conditional Probability (cont.)</a:t>
            </a:r>
          </a:p>
        </p:txBody>
      </p:sp>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D0517D1D-AC1A-4255-92FB-6BB759625BAE}"/>
                  </a:ext>
                </a:extLst>
              </p:cNvPr>
              <p:cNvSpPr>
                <a:spLocks noGrp="1"/>
              </p:cNvSpPr>
              <p:nvPr>
                <p:ph type="body" sz="quarter" idx="10"/>
              </p:nvPr>
            </p:nvSpPr>
            <p:spPr>
              <a:xfrm>
                <a:off x="457200" y="1029287"/>
                <a:ext cx="8229600" cy="4967067"/>
              </a:xfrm>
            </p:spPr>
            <p:txBody>
              <a:bodyPr>
                <a:normAutofit fontScale="62500" lnSpcReduction="20000"/>
              </a:bodyPr>
              <a:lstStyle/>
              <a:p>
                <a:pPr marL="514350" indent="-514350">
                  <a:buFont typeface="+mj-lt"/>
                  <a:buAutoNum type="alphaLcPeriod" startAt="2"/>
                  <a:defRPr sz="2800"/>
                </a:pPr>
                <a:r>
                  <a:rPr dirty="0"/>
                  <a:t>​</a:t>
                </a:r>
                <a:r>
                  <a:rPr sz="2800" dirty="0"/>
                  <a:t>This question asks for the reverse of the probability calculated in part </a:t>
                </a:r>
                <a:r>
                  <a:rPr sz="2800" b="1" dirty="0"/>
                  <a:t>a</a:t>
                </a:r>
                <a:r>
                  <a:rPr sz="2800" dirty="0"/>
                  <a:t>. Let's compare and see if we get a similar result. We want to calculate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female</m:t>
                        </m:r>
                        <m:r>
                          <a:rPr>
                            <a:latin typeface="Cambria Math" panose="02040503050406030204" pitchFamily="18" charset="0"/>
                          </a:rPr>
                          <m:t>|</m:t>
                        </m:r>
                        <m:r>
                          <m:rPr>
                            <m:nor/>
                          </m:rPr>
                          <a:rPr/>
                          <m:t>graduate</m:t>
                        </m:r>
                        <m:r>
                          <m:rPr>
                            <m:nor/>
                          </m:rPr>
                          <a:rPr/>
                          <m:t> </m:t>
                        </m:r>
                        <m:r>
                          <m:rPr>
                            <m:nor/>
                          </m:rPr>
                          <a:rPr/>
                          <m:t>degree</m:t>
                        </m:r>
                      </m:e>
                    </m:d>
                  </m:oMath>
                </a14:m>
                <a:r>
                  <a:rPr sz="2800" dirty="0"/>
                  <a:t>. We know from part </a:t>
                </a:r>
                <a:r>
                  <a:rPr sz="2800" b="1" dirty="0"/>
                  <a:t>a</a:t>
                </a:r>
                <a:r>
                  <a:rPr sz="2800" dirty="0"/>
                  <a:t>. that the probability of choosing one of the </a:t>
                </a:r>
                <a:r>
                  <a:rPr sz="2800" dirty="0">
                    <a:latin typeface="Cambria Math"/>
                  </a:rPr>
                  <a:t>300</a:t>
                </a:r>
                <a:r>
                  <a:rPr sz="2800" dirty="0"/>
                  <a:t> applicants who is female and has a graduate degree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110</m:t>
                        </m:r>
                      </m:num>
                      <m:den>
                        <m:r>
                          <a:rPr>
                            <a:latin typeface="Cambria Math" panose="02040503050406030204" pitchFamily="18" charset="0"/>
                          </a:rPr>
                          <m:t>300</m:t>
                        </m:r>
                      </m:den>
                    </m:f>
                  </m:oMath>
                </a14:m>
                <a:r>
                  <a:rPr sz="2800" dirty="0"/>
                  <a:t>.</a:t>
                </a:r>
              </a:p>
              <a:p>
                <a:pPr>
                  <a:defRPr sz="2800"/>
                </a:pPr>
                <a:r>
                  <a:rPr dirty="0"/>
                  <a:t>​</a:t>
                </a:r>
                <a:r>
                  <a:rPr sz="2800" dirty="0"/>
                  <a:t>Also, we know from the information given in part </a:t>
                </a:r>
                <a:r>
                  <a:rPr sz="2800" b="1" dirty="0"/>
                  <a:t>b</a:t>
                </a:r>
                <a:r>
                  <a:rPr sz="2800" dirty="0"/>
                  <a:t>. that the probability that a randomly chosen applicant has a graduate degree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152</m:t>
                        </m:r>
                      </m:num>
                      <m:den>
                        <m:r>
                          <a:rPr>
                            <a:latin typeface="Cambria Math" panose="02040503050406030204" pitchFamily="18" charset="0"/>
                          </a:rPr>
                          <m:t>300</m:t>
                        </m:r>
                      </m:den>
                    </m:f>
                  </m:oMath>
                </a14:m>
                <a:r>
                  <a:rPr sz="2800" dirty="0"/>
                  <a:t>. Using the formula for conditional probability, we have the following.</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female</m:t>
                              </m:r>
                              <m:r>
                                <a:rPr>
                                  <a:latin typeface="Cambria Math" panose="02040503050406030204" pitchFamily="18" charset="0"/>
                                </a:rPr>
                                <m:t>|</m:t>
                              </m:r>
                              <m:r>
                                <m:rPr>
                                  <m:nor/>
                                </m:rPr>
                                <a:rPr/>
                                <m:t>graduate</m:t>
                              </m:r>
                              <m:r>
                                <m:rPr>
                                  <m:nor/>
                                </m:rPr>
                                <a:rPr/>
                                <m:t> </m:t>
                              </m:r>
                              <m:r>
                                <m:rPr>
                                  <m:nor/>
                                </m:rPr>
                                <a:rPr/>
                                <m:t>degree</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female</m:t>
                                  </m:r>
                                  <m:r>
                                    <m:rPr>
                                      <m:nor/>
                                    </m:rPr>
                                    <a:rPr/>
                                    <m:t> </m:t>
                                  </m:r>
                                  <m:r>
                                    <a:rPr>
                                      <a:latin typeface="Cambria Math" panose="02040503050406030204" pitchFamily="18" charset="0"/>
                                    </a:rPr>
                                    <m:t>𝑎𝑛𝑑</m:t>
                                  </m:r>
                                  <m:r>
                                    <m:rPr>
                                      <m:nor/>
                                    </m:rPr>
                                    <a:rPr/>
                                    <m:t> </m:t>
                                  </m:r>
                                  <m:r>
                                    <m:rPr>
                                      <m:nor/>
                                    </m:rPr>
                                    <a:rPr/>
                                    <m:t>graduate</m:t>
                                  </m:r>
                                  <m:r>
                                    <m:rPr>
                                      <m:nor/>
                                    </m:rPr>
                                    <a:rPr/>
                                    <m:t> </m:t>
                                  </m:r>
                                  <m:r>
                                    <m:rPr>
                                      <m:nor/>
                                    </m:rPr>
                                    <a:rPr/>
                                    <m:t>degree</m:t>
                                  </m:r>
                                </m:e>
                              </m:d>
                            </m:e>
                          </m:func>
                        </m:num>
                        <m:den>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graduate</m:t>
                                  </m:r>
                                  <m:r>
                                    <m:rPr>
                                      <m:nor/>
                                    </m:rPr>
                                    <a:rPr/>
                                    <m:t> </m:t>
                                  </m:r>
                                  <m:r>
                                    <m:rPr>
                                      <m:nor/>
                                    </m:rPr>
                                    <a:rPr/>
                                    <m:t>degree</m:t>
                                  </m:r>
                                </m:e>
                              </m:d>
                            </m:e>
                          </m:func>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female</m:t>
                              </m:r>
                              <m:r>
                                <a:rPr>
                                  <a:latin typeface="Cambria Math" panose="02040503050406030204" pitchFamily="18" charset="0"/>
                                </a:rPr>
                                <m:t>|</m:t>
                              </m:r>
                              <m:r>
                                <m:rPr>
                                  <m:nor/>
                                </m:rPr>
                                <a:rPr/>
                                <m:t>graduate</m:t>
                              </m:r>
                              <m:r>
                                <m:rPr>
                                  <m:nor/>
                                </m:rPr>
                                <a:rPr/>
                                <m:t> </m:t>
                              </m:r>
                              <m:r>
                                <m:rPr>
                                  <m:nor/>
                                </m:rPr>
                                <a:rPr/>
                                <m:t>degree</m:t>
                              </m:r>
                            </m:e>
                          </m:d>
                        </m:e>
                      </m:phant>
                      <m:r>
                        <a:rPr>
                          <a:latin typeface="Cambria Math" panose="02040503050406030204" pitchFamily="18" charset="0"/>
                        </a:rPr>
                        <m:t>=</m:t>
                      </m:r>
                      <m:f>
                        <m:fPr>
                          <m:ctrlPr>
                            <a:rPr i="1">
                              <a:latin typeface="Cambria Math" panose="02040503050406030204" pitchFamily="18" charset="0"/>
                            </a:rPr>
                          </m:ctrlPr>
                        </m:fPr>
                        <m:num>
                          <m:f>
                            <m:fPr>
                              <m:ctrlPr>
                                <a:rPr i="1">
                                  <a:latin typeface="Cambria Math" panose="02040503050406030204" pitchFamily="18" charset="0"/>
                                </a:rPr>
                              </m:ctrlPr>
                            </m:fPr>
                            <m:num>
                              <m:r>
                                <a:rPr>
                                  <a:latin typeface="Cambria Math" panose="02040503050406030204" pitchFamily="18" charset="0"/>
                                </a:rPr>
                                <m:t>110</m:t>
                              </m:r>
                            </m:num>
                            <m:den>
                              <m:r>
                                <a:rPr>
                                  <a:latin typeface="Cambria Math" panose="02040503050406030204" pitchFamily="18" charset="0"/>
                                </a:rPr>
                                <m:t>300</m:t>
                              </m:r>
                            </m:den>
                          </m:f>
                        </m:num>
                        <m:den>
                          <m:f>
                            <m:fPr>
                              <m:ctrlPr>
                                <a:rPr i="1">
                                  <a:latin typeface="Cambria Math" panose="02040503050406030204" pitchFamily="18" charset="0"/>
                                </a:rPr>
                              </m:ctrlPr>
                            </m:fPr>
                            <m:num>
                              <m:r>
                                <a:rPr>
                                  <a:latin typeface="Cambria Math" panose="02040503050406030204" pitchFamily="18" charset="0"/>
                                </a:rPr>
                                <m:t>152</m:t>
                              </m:r>
                            </m:num>
                            <m:den>
                              <m:r>
                                <a:rPr>
                                  <a:latin typeface="Cambria Math" panose="02040503050406030204" pitchFamily="18" charset="0"/>
                                </a:rPr>
                                <m:t>300</m:t>
                              </m:r>
                            </m:den>
                          </m:f>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female</m:t>
                              </m:r>
                              <m:r>
                                <a:rPr>
                                  <a:latin typeface="Cambria Math" panose="02040503050406030204" pitchFamily="18" charset="0"/>
                                </a:rPr>
                                <m:t>|</m:t>
                              </m:r>
                              <m:r>
                                <m:rPr>
                                  <m:nor/>
                                </m:rPr>
                                <a:rPr/>
                                <m:t>graduate</m:t>
                              </m:r>
                              <m:r>
                                <m:rPr>
                                  <m:nor/>
                                </m:rPr>
                                <a:rPr/>
                                <m:t> </m:t>
                              </m:r>
                              <m:r>
                                <m:rPr>
                                  <m:nor/>
                                </m:rPr>
                                <a:rPr/>
                                <m:t>degree</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110</m:t>
                          </m:r>
                        </m:num>
                        <m:den>
                          <m:r>
                            <a:rPr>
                              <a:latin typeface="Cambria Math" panose="02040503050406030204" pitchFamily="18" charset="0"/>
                            </a:rPr>
                            <m:t>152</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female</m:t>
                              </m:r>
                              <m:r>
                                <a:rPr>
                                  <a:latin typeface="Cambria Math" panose="02040503050406030204" pitchFamily="18" charset="0"/>
                                </a:rPr>
                                <m:t>|</m:t>
                              </m:r>
                              <m:r>
                                <m:rPr>
                                  <m:nor/>
                                </m:rPr>
                                <a:rPr/>
                                <m:t>graduate</m:t>
                              </m:r>
                              <m:r>
                                <m:rPr>
                                  <m:nor/>
                                </m:rPr>
                                <a:rPr/>
                                <m:t> </m:t>
                              </m:r>
                              <m:r>
                                <m:rPr>
                                  <m:nor/>
                                </m:rPr>
                                <a:rPr/>
                                <m:t>degree</m:t>
                              </m:r>
                            </m:e>
                          </m:d>
                        </m:e>
                      </m:phant>
                      <m:r>
                        <a:rPr>
                          <a:latin typeface="Cambria Math" panose="02040503050406030204" pitchFamily="18" charset="0"/>
                        </a:rPr>
                        <m:t>≈0.7237</m:t>
                      </m:r>
                    </m:oMath>
                  </m:oMathPara>
                </a14:m>
                <a:endParaRPr sz="2800" dirty="0"/>
              </a:p>
              <a:p>
                <a:pPr>
                  <a:defRPr sz="2800"/>
                </a:pPr>
                <a:r>
                  <a:rPr dirty="0"/>
                  <a:t>​</a:t>
                </a:r>
                <a:r>
                  <a:rPr sz="2800" dirty="0"/>
                  <a:t>As you can see,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𝐹</m:t>
                        </m:r>
                        <m:r>
                          <a:rPr>
                            <a:latin typeface="Cambria Math" panose="02040503050406030204" pitchFamily="18" charset="0"/>
                          </a:rPr>
                          <m:t>|</m:t>
                        </m:r>
                        <m:r>
                          <a:rPr>
                            <a:latin typeface="Cambria Math" panose="02040503050406030204" pitchFamily="18" charset="0"/>
                          </a:rPr>
                          <m:t>𝐸</m:t>
                        </m:r>
                      </m:e>
                    </m:d>
                  </m:oMath>
                </a14:m>
                <a:r>
                  <a:rPr sz="2800" dirty="0"/>
                  <a:t> is not necessarily the same as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oMath>
                </a14:m>
                <a:r>
                  <a:rPr sz="2800" dirty="0"/>
                  <a:t>.</a:t>
                </a:r>
              </a:p>
            </p:txBody>
          </p:sp>
        </mc:Choice>
        <mc:Fallback xmlns="">
          <p:sp>
            <p:nvSpPr>
              <p:cNvPr id="6" name="Text Placeholder 2">
                <a:extLst>
                  <a:ext uri="{FF2B5EF4-FFF2-40B4-BE49-F238E27FC236}">
                    <a16:creationId xmlns:a16="http://schemas.microsoft.com/office/drawing/2014/main" id="{D0517D1D-AC1A-4255-92FB-6BB759625BAE}"/>
                  </a:ext>
                </a:extLst>
              </p:cNvPr>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593" t="-1718"/>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Winning the Lottery Twice!</a:t>
            </a:r>
          </a:p>
        </p:txBody>
      </p:sp>
      <p:sp>
        <p:nvSpPr>
          <p:cNvPr id="3" name="Text Placeholder 2"/>
          <p:cNvSpPr>
            <a:spLocks noGrp="1"/>
          </p:cNvSpPr>
          <p:nvPr>
            <p:ph type="body" sz="quarter" idx="10"/>
          </p:nvPr>
        </p:nvSpPr>
        <p:spPr/>
        <p:txBody>
          <a:bodyPr>
            <a:normAutofit fontScale="85000" lnSpcReduction="10000"/>
          </a:bodyPr>
          <a:lstStyle/>
          <a:p>
            <a:r>
              <a:rPr sz="2800"/>
              <a:t>In 1986 a woman won the N.J. State lottery twice and in 1988 a man in Pennsylvania also won the State lottery twice for a total of </a:t>
            </a:r>
            <a:r>
              <a:rPr sz="2800">
                <a:latin typeface="Cambria Math"/>
              </a:rPr>
              <a:t>5.4</a:t>
            </a:r>
            <a:r>
              <a:rPr sz="2800"/>
              <a:t> and </a:t>
            </a:r>
            <a:r>
              <a:rPr sz="2800">
                <a:latin typeface="Cambria Math"/>
              </a:rPr>
              <a:t>6.8</a:t>
            </a:r>
            <a:r>
              <a:rPr sz="2800"/>
              <a:t> million dollars respectively. The New York Times reported the odds to be </a:t>
            </a:r>
            <a:r>
              <a:rPr sz="2800">
                <a:latin typeface="Cambria Math"/>
              </a:rPr>
              <a:t>1</a:t>
            </a:r>
            <a:r>
              <a:rPr sz="2800"/>
              <a:t> in </a:t>
            </a:r>
            <a:r>
              <a:rPr sz="2800">
                <a:latin typeface="Cambria Math"/>
              </a:rPr>
              <a:t>17</a:t>
            </a:r>
            <a:r>
              <a:rPr sz="2800"/>
              <a:t> trillion? How is this to be explained? When millions of people play a lottery daily it can be shown that the odds of winning twice are about </a:t>
            </a:r>
            <a:r>
              <a:rPr sz="2800">
                <a:latin typeface="Cambria Math"/>
              </a:rPr>
              <a:t>1</a:t>
            </a:r>
            <a:r>
              <a:rPr sz="2800"/>
              <a:t> in </a:t>
            </a:r>
            <a:r>
              <a:rPr sz="2800">
                <a:latin typeface="Cambria Math"/>
              </a:rPr>
              <a:t>30</a:t>
            </a:r>
            <a:r>
              <a:rPr sz="2800"/>
              <a:t> in a 4-month period and the odds are better than even in a 7-year period. Thus what appeared to be an almost theoretical impossibility, turns out to be quite a probable event. What one can say is that even when the probability of an event is very small, if there are millions of possibilities, then the rare event rarely remains rare. This is what has been called “The Law of Real Large Numbers” by Diaconis and Mosteller.</a:t>
            </a:r>
          </a:p>
          <a:p>
            <a:r>
              <a:rPr sz="1800"/>
              <a:t>Source: Diaconis, P. and Mosteller, F. (1989). Methods for Studying Coincidences,” Journal of the American Statistical Association, 84, 853-861.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Theorem: Fundamental Counting Principle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727922"/>
              </a:xfrm>
            </p:spPr>
            <p:txBody>
              <a:bodyPr>
                <a:normAutofit/>
              </a:bodyPr>
              <a:lstStyle/>
              <a:p>
                <a:pPr>
                  <a:defRPr sz="2800"/>
                </a:pPr>
                <a:r>
                  <a:rPr sz="2800"/>
                  <a:t>For a multistage experiment with </a:t>
                </a:r>
                <a14:m>
                  <m:oMath xmlns:m="http://schemas.openxmlformats.org/officeDocument/2006/math">
                    <m:r>
                      <a:rPr>
                        <a:latin typeface="Cambria Math" panose="02040503050406030204" pitchFamily="18" charset="0"/>
                      </a:rPr>
                      <m:t>𝑛</m:t>
                    </m:r>
                  </m:oMath>
                </a14:m>
                <a:r>
                  <a:rPr sz="2800"/>
                  <a:t> stages where the first stage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oMath>
                </a14:m>
                <a:r>
                  <a:rPr sz="2800"/>
                  <a:t> outcomes, the second stage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oMath>
                </a14:m>
                <a:r>
                  <a:rPr sz="2800"/>
                  <a:t> outcomes, the third stage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3</m:t>
                        </m:r>
                      </m:sub>
                    </m:sSub>
                  </m:oMath>
                </a14:m>
                <a:r>
                  <a:rPr sz="2800"/>
                  <a:t> outcomes, and so forth, the total number of possible outcomes for the sequence of stages that make up the multistage experiment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𝑛</m:t>
                        </m:r>
                      </m:sub>
                    </m:sSub>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727922"/>
              </a:xfrm>
              <a:blipFill>
                <a:blip r:embed="rId2"/>
                <a:stretch>
                  <a:fillRect l="-1328" t="-1770" b="-309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4.3.7: Using the Fundamental Counting Principle</a:t>
            </a:r>
          </a:p>
        </p:txBody>
      </p:sp>
      <p:sp>
        <p:nvSpPr>
          <p:cNvPr id="3" name="Text Placeholder 2"/>
          <p:cNvSpPr>
            <a:spLocks noGrp="1"/>
          </p:cNvSpPr>
          <p:nvPr>
            <p:ph type="body" sz="quarter" idx="10"/>
          </p:nvPr>
        </p:nvSpPr>
        <p:spPr/>
        <p:txBody>
          <a:bodyPr>
            <a:normAutofit/>
          </a:bodyPr>
          <a:lstStyle/>
          <a:p>
            <a:r>
              <a:rPr sz="2800"/>
              <a:t>Kilby begins her first year in an online degree program in July. The first semester she will randomly be assigned to one section for each of four different core courses. If there are </a:t>
            </a:r>
            <a:r>
              <a:rPr sz="2800">
                <a:latin typeface="Cambria Math"/>
              </a:rPr>
              <a:t>8</a:t>
            </a:r>
            <a:r>
              <a:rPr sz="2800"/>
              <a:t> English I sections, </a:t>
            </a:r>
            <a:r>
              <a:rPr sz="2800">
                <a:latin typeface="Cambria Math"/>
              </a:rPr>
              <a:t>12</a:t>
            </a:r>
            <a:r>
              <a:rPr sz="2800"/>
              <a:t> College Algebra sections, </a:t>
            </a:r>
            <a:r>
              <a:rPr sz="2800">
                <a:latin typeface="Cambria Math"/>
              </a:rPr>
              <a:t>11</a:t>
            </a:r>
            <a:r>
              <a:rPr sz="2800"/>
              <a:t> American History sections, and </a:t>
            </a:r>
            <a:r>
              <a:rPr sz="2800">
                <a:latin typeface="Cambria Math"/>
              </a:rPr>
              <a:t>5</a:t>
            </a:r>
            <a:r>
              <a:rPr sz="2800"/>
              <a:t> Physical Science sections, how many different options are there for Kilby's schedule for her first semester?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4.3.7: Using the Fundamental Counting Principle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There are four slots to fill–one for each of the first four courses in Kilby's schedule. For the first slot, any of the </a:t>
                </a:r>
                <a:r>
                  <a:rPr sz="2800">
                    <a:latin typeface="Cambria Math"/>
                  </a:rPr>
                  <a:t>8</a:t>
                </a:r>
                <a:r>
                  <a:rPr sz="2800"/>
                  <a:t> English I sections may be assigned to Kilby. For the second slot, any of the </a:t>
                </a:r>
                <a:r>
                  <a:rPr sz="2800">
                    <a:latin typeface="Cambria Math"/>
                  </a:rPr>
                  <a:t>12</a:t>
                </a:r>
                <a:r>
                  <a:rPr sz="2800"/>
                  <a:t> College Algebra sections can be chosen. There are </a:t>
                </a:r>
                <a:r>
                  <a:rPr sz="2800">
                    <a:latin typeface="Cambria Math"/>
                  </a:rPr>
                  <a:t>11</a:t>
                </a:r>
                <a:r>
                  <a:rPr sz="2800"/>
                  <a:t> American History sections for slot three and </a:t>
                </a:r>
                <a:r>
                  <a:rPr sz="2800">
                    <a:latin typeface="Cambria Math"/>
                  </a:rPr>
                  <a:t>5</a:t>
                </a:r>
                <a:r>
                  <a:rPr sz="2800"/>
                  <a:t> Physical Science sections for slot four. Using the Fundamental Counting Principle, we then multiply. There are </a:t>
                </a:r>
                <a14:m>
                  <m:oMath xmlns:m="http://schemas.openxmlformats.org/officeDocument/2006/math">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m:t>
                    </m:r>
                    <m:r>
                      <a:rPr>
                        <a:latin typeface="Cambria Math" panose="02040503050406030204" pitchFamily="18" charset="0"/>
                      </a:rPr>
                      <m:t>11</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5280</m:t>
                    </m:r>
                  </m:oMath>
                </a14:m>
                <a:r>
                  <a:rPr sz="2800"/>
                  <a:t> possible options for Kilby's schedule.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93"/>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4.3.8: Using the Fundamental Counting Principle (Without Replacement)</a:t>
            </a:r>
          </a:p>
        </p:txBody>
      </p:sp>
      <p:sp>
        <p:nvSpPr>
          <p:cNvPr id="3" name="Text Placeholder 2"/>
          <p:cNvSpPr>
            <a:spLocks noGrp="1"/>
          </p:cNvSpPr>
          <p:nvPr>
            <p:ph type="body" sz="quarter" idx="10"/>
          </p:nvPr>
        </p:nvSpPr>
        <p:spPr/>
        <p:txBody>
          <a:bodyPr>
            <a:normAutofit/>
          </a:bodyPr>
          <a:lstStyle/>
          <a:p>
            <a:r>
              <a:rPr sz="2800"/>
              <a:t>The governing board of the local charity, Mission Stateville, is electing a new vice president and secretary to replace outgoing board members. If the board consists of </a:t>
            </a:r>
            <a:r>
              <a:rPr sz="2800">
                <a:latin typeface="Cambria Math"/>
              </a:rPr>
              <a:t>11</a:t>
            </a:r>
            <a:r>
              <a:rPr sz="2800"/>
              <a:t> members who don't already hold an office, in how many different ways can the two positions be filled if no one may hold more than one office?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4.3.8: Using the Fundamental Counting Principle (Without Replacement)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There are two slots to fill in this example. However, this time, our choice to fill the second slot is made </a:t>
                </a:r>
                <a:r>
                  <a:rPr sz="2800" b="1"/>
                  <a:t>without replacement</a:t>
                </a:r>
                <a:r>
                  <a:rPr sz="2800"/>
                  <a:t>. Once someone is chosen for one office, they cannot be chosen for the other. The first slot may be filled with any of the </a:t>
                </a:r>
                <a:r>
                  <a:rPr sz="2800">
                    <a:latin typeface="Cambria Math"/>
                  </a:rPr>
                  <a:t>11</a:t>
                </a:r>
                <a:r>
                  <a:rPr sz="2800"/>
                  <a:t> available board members. The second position has one fewer to choose from, so there are only </a:t>
                </a:r>
                <a:r>
                  <a:rPr sz="2800">
                    <a:latin typeface="Cambria Math"/>
                  </a:rPr>
                  <a:t>10</a:t>
                </a:r>
                <a:r>
                  <a:rPr sz="2800"/>
                  <a:t> choices for it. Using the Fundamental Counting Principle, we then multiply. There are </a:t>
                </a:r>
                <a14:m>
                  <m:oMath xmlns:m="http://schemas.openxmlformats.org/officeDocument/2006/math">
                    <m:r>
                      <a:rPr>
                        <a:latin typeface="Cambria Math" panose="02040503050406030204" pitchFamily="18" charset="0"/>
                      </a:rPr>
                      <m:t>11</m:t>
                    </m:r>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110</m:t>
                    </m:r>
                  </m:oMath>
                </a14:m>
                <a:r>
                  <a:rPr sz="2800"/>
                  <a:t> possible ways to elect the new officers.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4.3.9: Using the Fundamental Counting Principle to Calculate Probability</a:t>
            </a:r>
          </a:p>
        </p:txBody>
      </p:sp>
      <p:sp>
        <p:nvSpPr>
          <p:cNvPr id="3" name="Text Placeholder 2"/>
          <p:cNvSpPr>
            <a:spLocks noGrp="1"/>
          </p:cNvSpPr>
          <p:nvPr>
            <p:ph type="body" sz="quarter" idx="10"/>
          </p:nvPr>
        </p:nvSpPr>
        <p:spPr/>
        <p:txBody>
          <a:bodyPr>
            <a:normAutofit/>
          </a:bodyPr>
          <a:lstStyle/>
          <a:p>
            <a:r>
              <a:rPr sz="2800"/>
              <a:t>Robin is preparing an afternoon snack for her twins, Matthew and Lainey. She wants to give each child one item. She has the following snacks on hand: carrots, raisins, crackers, grapes, apples, yogurt, and granola bars. If she randomly chooses one snack for Matthew and one snack for Lainey, what is the probability that each child gets the same snack as yesterday?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Multiplication Rule for Probability of Independent Events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a:t>For two independent events, </a:t>
                </a:r>
                <a14:m>
                  <m:oMath xmlns:m="http://schemas.openxmlformats.org/officeDocument/2006/math">
                    <m:r>
                      <a:rPr>
                        <a:latin typeface="Cambria Math" panose="02040503050406030204" pitchFamily="18" charset="0"/>
                      </a:rPr>
                      <m:t>𝐸</m:t>
                    </m:r>
                  </m:oMath>
                </a14:m>
                <a:r>
                  <a:rPr sz="2800"/>
                  <a:t> and </a:t>
                </a:r>
                <a14:m>
                  <m:oMath xmlns:m="http://schemas.openxmlformats.org/officeDocument/2006/math">
                    <m:r>
                      <a:rPr>
                        <a:latin typeface="Cambria Math" panose="02040503050406030204" pitchFamily="18" charset="0"/>
                      </a:rPr>
                      <m:t>𝐹</m:t>
                    </m:r>
                  </m:oMath>
                </a14:m>
                <a:r>
                  <a:rPr sz="2800"/>
                  <a:t>, the probability that </a:t>
                </a:r>
                <a14:m>
                  <m:oMath xmlns:m="http://schemas.openxmlformats.org/officeDocument/2006/math">
                    <m:r>
                      <a:rPr>
                        <a:latin typeface="Cambria Math" panose="02040503050406030204" pitchFamily="18" charset="0"/>
                      </a:rPr>
                      <m:t>𝐸</m:t>
                    </m:r>
                  </m:oMath>
                </a14:m>
                <a:r>
                  <a:rPr sz="2800"/>
                  <a:t> and </a:t>
                </a:r>
                <a14:m>
                  <m:oMath xmlns:m="http://schemas.openxmlformats.org/officeDocument/2006/math">
                    <m:r>
                      <a:rPr>
                        <a:latin typeface="Cambria Math" panose="02040503050406030204" pitchFamily="18" charset="0"/>
                      </a:rPr>
                      <m:t>𝐹</m:t>
                    </m:r>
                  </m:oMath>
                </a14:m>
                <a:r>
                  <a:rPr sz="2800"/>
                  <a:t> occur is given by the following formula.</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r>
                                <m:rPr>
                                  <m:nor/>
                                </m:rPr>
                                <a:rPr/>
                                <m:t> </m:t>
                              </m:r>
                              <m:r>
                                <a:rPr>
                                  <a:latin typeface="Cambria Math" panose="02040503050406030204" pitchFamily="18" charset="0"/>
                                </a:rPr>
                                <m:t>𝐚𝐧𝐝</m:t>
                              </m:r>
                              <m:r>
                                <m:rPr>
                                  <m:nor/>
                                </m:rPr>
                                <a:rPr/>
                                <m:t> </m:t>
                              </m:r>
                              <m:r>
                                <a:rPr>
                                  <a:latin typeface="Cambria Math" panose="02040503050406030204" pitchFamily="18" charset="0"/>
                                </a:rPr>
                                <m:t>𝐹</m:t>
                              </m:r>
                            </m:e>
                          </m:d>
                        </m:e>
                      </m:func>
                      <m:r>
                        <a:rPr>
                          <a:latin typeface="Cambria Math" panose="02040503050406030204" pitchFamily="18" charset="0"/>
                        </a:rPr>
                        <m:t>=</m:t>
                      </m:r>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e>
                      </m:d>
                      <m:r>
                        <a:rPr>
                          <a:latin typeface="Cambria Math" panose="02040503050406030204" pitchFamily="18" charset="0"/>
                        </a:rPr>
                        <m:t>⋅</m:t>
                      </m:r>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𝐹</m:t>
                          </m:r>
                        </m:e>
                      </m:d>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a:stretch>
                  <a:fillRect l="-1328" t="-3333"/>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4.3.9: Using the Fundamental Counting Principle to Calculate Probability (cont.)</a:t>
            </a:r>
          </a:p>
        </p:txBody>
      </p:sp>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19CB31BE-E564-42D1-B5C4-5FA4B71B4699}"/>
                  </a:ext>
                </a:extLst>
              </p:cNvPr>
              <p:cNvSpPr>
                <a:spLocks noGrp="1"/>
              </p:cNvSpPr>
              <p:nvPr>
                <p:ph type="body" sz="quarter" idx="10"/>
              </p:nvPr>
            </p:nvSpPr>
            <p:spPr>
              <a:xfrm>
                <a:off x="457200" y="1029287"/>
                <a:ext cx="8229600" cy="4967067"/>
              </a:xfrm>
            </p:spPr>
            <p:txBody>
              <a:bodyPr>
                <a:normAutofit fontScale="62500" lnSpcReduction="20000"/>
              </a:bodyPr>
              <a:lstStyle/>
              <a:p>
                <a:r>
                  <a:rPr sz="2800" b="1" dirty="0"/>
                  <a:t>Solution</a:t>
                </a:r>
              </a:p>
              <a:p>
                <a:pPr>
                  <a:defRPr sz="2800"/>
                </a:pPr>
                <a:r>
                  <a:rPr sz="2800" dirty="0"/>
                  <a:t>To begin, we need to count the number of ways in which Robin can randomly choose a snack for her twins. To do this, think of there being two slots to fill–one for each twin. Because there is no requirement that the twins have different snacks or the same snack, there are </a:t>
                </a:r>
                <a:r>
                  <a:rPr sz="2800" dirty="0">
                    <a:latin typeface="Cambria Math"/>
                  </a:rPr>
                  <a:t>7</a:t>
                </a:r>
                <a:r>
                  <a:rPr sz="2800" dirty="0"/>
                  <a:t> possibilities for each child. That is, the choices are made </a:t>
                </a:r>
                <a:r>
                  <a:rPr sz="2800" b="1" dirty="0"/>
                  <a:t>with replacement</a:t>
                </a:r>
                <a:r>
                  <a:rPr sz="2800" dirty="0"/>
                  <a:t>. Therefore, there are </a:t>
                </a:r>
                <a14:m>
                  <m:oMath xmlns:m="http://schemas.openxmlformats.org/officeDocument/2006/math">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49</m:t>
                    </m:r>
                  </m:oMath>
                </a14:m>
                <a:r>
                  <a:rPr sz="2800" dirty="0"/>
                  <a:t> possible ways she can prepare the snacks.</a:t>
                </a:r>
              </a:p>
              <a:p>
                <a:r>
                  <a:rPr sz="2800" dirty="0"/>
                  <a:t>Next, we need to count the number of ways that she can choose the same afternoon snack as yesterday for each child. Let's assume that the twins get only one snack each afternoon, (probably a safe assumption); then there is only </a:t>
                </a:r>
                <a:r>
                  <a:rPr sz="2800" dirty="0">
                    <a:latin typeface="Cambria Math"/>
                  </a:rPr>
                  <a:t>1</a:t>
                </a:r>
                <a:r>
                  <a:rPr sz="2800" dirty="0"/>
                  <a:t> way to choose the same snack as yesterday for each child.</a:t>
                </a:r>
              </a:p>
              <a:p>
                <a:r>
                  <a:rPr sz="2800" dirty="0"/>
                  <a:t>Putting this information together, we can calculate the probability.</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choose</m:t>
                              </m:r>
                              <m:r>
                                <m:rPr>
                                  <m:nor/>
                                </m:rPr>
                                <a:rPr/>
                                <m:t> </m:t>
                              </m:r>
                              <m:r>
                                <m:rPr>
                                  <m:nor/>
                                </m:rPr>
                                <a:rPr/>
                                <m:t>same</m:t>
                              </m:r>
                              <m:r>
                                <m:rPr>
                                  <m:nor/>
                                </m:rPr>
                                <a:rPr/>
                                <m:t> </m:t>
                              </m:r>
                              <m:r>
                                <m:rPr>
                                  <m:nor/>
                                </m:rPr>
                                <a:rPr/>
                                <m:t>snack</m:t>
                              </m:r>
                            </m:e>
                          </m:d>
                        </m:e>
                      </m:func>
                      <m:r>
                        <a:rPr>
                          <a:latin typeface="Cambria Math" panose="02040503050406030204" pitchFamily="18" charset="0"/>
                        </a:rPr>
                        <m:t>=</m:t>
                      </m:r>
                      <m:f>
                        <m:fPr>
                          <m:ctrlPr>
                            <a:rPr i="1">
                              <a:latin typeface="Cambria Math" panose="02040503050406030204" pitchFamily="18" charset="0"/>
                            </a:rPr>
                          </m:ctrlPr>
                        </m:fPr>
                        <m:num>
                          <m:r>
                            <m:rPr>
                              <m:nor/>
                            </m:rPr>
                            <a:rPr/>
                            <m:t>number</m:t>
                          </m:r>
                          <m:r>
                            <m:rPr>
                              <m:nor/>
                            </m:rPr>
                            <a:rPr/>
                            <m:t> </m:t>
                          </m:r>
                          <m:r>
                            <m:rPr>
                              <m:nor/>
                            </m:rPr>
                            <a:rPr/>
                            <m:t>of</m:t>
                          </m:r>
                          <m:r>
                            <m:rPr>
                              <m:nor/>
                            </m:rPr>
                            <a:rPr/>
                            <m:t> </m:t>
                          </m:r>
                          <m:r>
                            <m:rPr>
                              <m:nor/>
                            </m:rPr>
                            <a:rPr/>
                            <m:t>ways</m:t>
                          </m:r>
                          <m:r>
                            <m:rPr>
                              <m:nor/>
                            </m:rPr>
                            <a:rPr/>
                            <m:t> </m:t>
                          </m:r>
                          <m:r>
                            <m:rPr>
                              <m:nor/>
                            </m:rPr>
                            <a:rPr/>
                            <m:t>to</m:t>
                          </m:r>
                          <m:r>
                            <m:rPr>
                              <m:nor/>
                            </m:rPr>
                            <a:rPr/>
                            <m:t> </m:t>
                          </m:r>
                          <m:r>
                            <m:rPr>
                              <m:nor/>
                            </m:rPr>
                            <a:rPr/>
                            <m:t>choose</m:t>
                          </m:r>
                          <m:r>
                            <m:rPr>
                              <m:nor/>
                            </m:rPr>
                            <a:rPr/>
                            <m:t> </m:t>
                          </m:r>
                          <m:r>
                            <m:rPr>
                              <m:nor/>
                            </m:rPr>
                            <a:rPr/>
                            <m:t>same</m:t>
                          </m:r>
                          <m:r>
                            <m:rPr>
                              <m:nor/>
                            </m:rPr>
                            <a:rPr/>
                            <m:t> </m:t>
                          </m:r>
                          <m:r>
                            <m:rPr>
                              <m:nor/>
                            </m:rPr>
                            <a:rPr/>
                            <m:t>snack</m:t>
                          </m:r>
                        </m:num>
                        <m:den>
                          <m:r>
                            <m:rPr>
                              <m:nor/>
                            </m:rPr>
                            <a:rPr/>
                            <m:t>total</m:t>
                          </m:r>
                          <m:r>
                            <m:rPr>
                              <m:nor/>
                            </m:rPr>
                            <a:rPr/>
                            <m:t> </m:t>
                          </m:r>
                          <m:r>
                            <m:rPr>
                              <m:nor/>
                            </m:rPr>
                            <a:rPr/>
                            <m:t>number</m:t>
                          </m:r>
                          <m:r>
                            <m:rPr>
                              <m:nor/>
                            </m:rPr>
                            <a:rPr/>
                            <m:t> </m:t>
                          </m:r>
                          <m:r>
                            <m:rPr>
                              <m:nor/>
                            </m:rPr>
                            <a:rPr/>
                            <m:t>of</m:t>
                          </m:r>
                          <m:r>
                            <m:rPr>
                              <m:nor/>
                            </m:rPr>
                            <a:rPr/>
                            <m:t> </m:t>
                          </m:r>
                          <m:r>
                            <m:rPr>
                              <m:nor/>
                            </m:rPr>
                            <a:rPr/>
                            <m:t>snacks</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choose</m:t>
                              </m:r>
                              <m:r>
                                <m:rPr>
                                  <m:nor/>
                                </m:rPr>
                                <a:rPr/>
                                <m:t> </m:t>
                              </m:r>
                              <m:r>
                                <m:rPr>
                                  <m:nor/>
                                </m:rPr>
                                <a:rPr/>
                                <m:t>same</m:t>
                              </m:r>
                              <m:r>
                                <m:rPr>
                                  <m:nor/>
                                </m:rPr>
                                <a:rPr/>
                                <m:t> </m:t>
                              </m:r>
                              <m:r>
                                <m:rPr>
                                  <m:nor/>
                                </m:rPr>
                                <a:rPr/>
                                <m:t>snack</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49</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choose</m:t>
                              </m:r>
                              <m:r>
                                <m:rPr>
                                  <m:nor/>
                                </m:rPr>
                                <a:rPr/>
                                <m:t> </m:t>
                              </m:r>
                              <m:r>
                                <m:rPr>
                                  <m:nor/>
                                </m:rPr>
                                <a:rPr/>
                                <m:t>same</m:t>
                              </m:r>
                              <m:r>
                                <m:rPr>
                                  <m:nor/>
                                </m:rPr>
                                <a:rPr/>
                                <m:t> </m:t>
                              </m:r>
                              <m:r>
                                <m:rPr>
                                  <m:nor/>
                                </m:rPr>
                                <a:rPr/>
                                <m:t>snack</m:t>
                              </m:r>
                            </m:e>
                          </m:d>
                        </m:e>
                      </m:phant>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0204</m:t>
                      </m:r>
                    </m:oMath>
                  </m:oMathPara>
                </a14:m>
                <a:endParaRPr sz="2800" dirty="0"/>
              </a:p>
              <a:p>
                <a:pPr>
                  <a:defRPr sz="2800"/>
                </a:pPr>
                <a:r>
                  <a:rPr sz="2800" dirty="0"/>
                  <a:t>Thus, there is about a </a:t>
                </a:r>
                <a14:m>
                  <m:oMath xmlns:m="http://schemas.openxmlformats.org/officeDocument/2006/math">
                    <m:r>
                      <a:rPr>
                        <a:latin typeface="Cambria Math" panose="02040503050406030204" pitchFamily="18" charset="0"/>
                      </a:rPr>
                      <m:t>2</m:t>
                    </m:r>
                    <m:r>
                      <a:rPr>
                        <a:latin typeface="Cambria Math" panose="02040503050406030204" pitchFamily="18" charset="0"/>
                      </a:rPr>
                      <m:t>%</m:t>
                    </m:r>
                  </m:oMath>
                </a14:m>
                <a:r>
                  <a:rPr sz="2800" dirty="0"/>
                  <a:t> chance that each child will eat the same thing two days in a row.</a:t>
                </a:r>
              </a:p>
            </p:txBody>
          </p:sp>
        </mc:Choice>
        <mc:Fallback xmlns="">
          <p:sp>
            <p:nvSpPr>
              <p:cNvPr id="6" name="Text Placeholder 2">
                <a:extLst>
                  <a:ext uri="{FF2B5EF4-FFF2-40B4-BE49-F238E27FC236}">
                    <a16:creationId xmlns:a16="http://schemas.microsoft.com/office/drawing/2014/main" id="{19CB31BE-E564-42D1-B5C4-5FA4B71B4699}"/>
                  </a:ext>
                </a:extLst>
              </p:cNvPr>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593" t="-1718" r="-1037"/>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3032722"/>
          </a:xfrm>
        </p:spPr>
        <p:txBody>
          <a:bodyPr>
            <a:normAutofit/>
          </a:bodyPr>
          <a:lstStyle/>
          <a:p>
            <a:r>
              <a:rPr sz="2800" b="1"/>
              <a:t>Mutually Exclusive</a:t>
            </a:r>
          </a:p>
          <a:p>
            <a:r>
              <a:rPr sz="2800"/>
              <a:t>Consider whether the events can happen at the same time.</a:t>
            </a:r>
          </a:p>
          <a:p>
            <a:r>
              <a:rPr sz="2800" b="1"/>
              <a:t>Independent</a:t>
            </a:r>
          </a:p>
          <a:p>
            <a:r>
              <a:rPr sz="2800"/>
              <a:t>Consider whether one event occurring affects the probability of the other event occurring.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4.3.1: Using the Multiplication Rule for Probability of Independent Events</a:t>
            </a:r>
          </a:p>
        </p:txBody>
      </p:sp>
      <p:sp>
        <p:nvSpPr>
          <p:cNvPr id="3" name="Text Placeholder 2"/>
          <p:cNvSpPr>
            <a:spLocks noGrp="1"/>
          </p:cNvSpPr>
          <p:nvPr>
            <p:ph type="body" sz="quarter" idx="10"/>
          </p:nvPr>
        </p:nvSpPr>
        <p:spPr/>
        <p:txBody>
          <a:bodyPr>
            <a:normAutofit/>
          </a:bodyPr>
          <a:lstStyle/>
          <a:p>
            <a:r>
              <a:rPr sz="2800"/>
              <a:t>A booth at the state fair has rubber ducks floating in water. For each ticket, you get two chances to pick a duck from those floating by. In order to win a small stuffed animal, you must pick a duck that has a star drawn on the bottom. If you manage to choose two ducks that both have stars drawn on them, you win the extra-large stuffed animal. After your first pick, the rubber duck is placed back in the water for your second pick. If there are </a:t>
            </a:r>
            <a:r>
              <a:rPr sz="2800">
                <a:latin typeface="Cambria Math"/>
              </a:rPr>
              <a:t>50</a:t>
            </a:r>
            <a:r>
              <a:rPr sz="2800"/>
              <a:t> floating ducks and </a:t>
            </a:r>
            <a:r>
              <a:rPr sz="2800">
                <a:latin typeface="Cambria Math"/>
              </a:rPr>
              <a:t>3</a:t>
            </a:r>
            <a:r>
              <a:rPr sz="2800"/>
              <a:t> that have stars drawn on them, what is the probability of choosing </a:t>
            </a:r>
            <a:r>
              <a:rPr sz="2800">
                <a:latin typeface="Cambria Math"/>
              </a:rPr>
              <a:t>2</a:t>
            </a:r>
            <a:r>
              <a:rPr sz="2800"/>
              <a:t> ducks that both have stars on them?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4.3.1: Using the Multiplication Rule for Probability of Independent Events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b="1"/>
                  <a:t>Solution</a:t>
                </a:r>
              </a:p>
              <a:p>
                <a:pPr>
                  <a:defRPr sz="2800"/>
                </a:pPr>
                <a:r>
                  <a:rPr sz="2800"/>
                  <a:t>Because the rubber ducks are replaced after each choice, we say the event is </a:t>
                </a:r>
                <a:r>
                  <a:rPr sz="2800" b="1"/>
                  <a:t>with replacement</a:t>
                </a:r>
                <a:r>
                  <a:rPr sz="2800"/>
                  <a:t>, and the probability of the second event occurring is not affected by the outcome of the first event. Thus, these two events are independent. The probability of choosing a single duck with a star drawn on the bottom from the pool of ducks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50</m:t>
                        </m:r>
                      </m:den>
                    </m:f>
                  </m:oMath>
                </a14:m>
                <a:r>
                  <a:rPr sz="2800"/>
                  <a:t>. Using the Multiplication Rule for Probability of Independent Events, we have the following.</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starred</m:t>
                              </m:r>
                              <m:r>
                                <m:rPr>
                                  <m:nor/>
                                </m:rPr>
                                <a:rPr/>
                                <m:t> </m:t>
                              </m:r>
                              <m:r>
                                <m:rPr>
                                  <m:nor/>
                                </m:rPr>
                                <a:rPr/>
                                <m:t>duck</m:t>
                              </m:r>
                              <m:r>
                                <a:rPr>
                                  <a:latin typeface="Cambria Math" panose="02040503050406030204" pitchFamily="18" charset="0"/>
                                </a:rPr>
                                <m:t>𝑎𝑛𝑑</m:t>
                              </m:r>
                              <m:r>
                                <m:rPr>
                                  <m:nor/>
                                </m:rPr>
                                <a:rPr/>
                                <m:t>starred</m:t>
                              </m:r>
                              <m:r>
                                <m:rPr>
                                  <m:nor/>
                                </m:rPr>
                                <a:rPr/>
                                <m:t> </m:t>
                              </m:r>
                              <m:r>
                                <m:rPr>
                                  <m:nor/>
                                </m:rPr>
                                <a:rPr/>
                                <m:t>duck</m:t>
                              </m:r>
                              <m:r>
                                <m:rPr>
                                  <m:nor/>
                                </m:rPr>
                                <a:rPr/>
                                <m:t>, </m:t>
                              </m:r>
                              <m:r>
                                <m:rPr>
                                  <m:nor/>
                                </m:rPr>
                                <a:rPr/>
                                <m:t>with</m:t>
                              </m:r>
                              <m:r>
                                <m:rPr>
                                  <m:nor/>
                                </m:rPr>
                                <a:rPr/>
                                <m:t> </m:t>
                              </m:r>
                              <m:r>
                                <m:rPr>
                                  <m:nor/>
                                </m:rPr>
                                <a:rPr/>
                                <m:t>replacement</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starred</m:t>
                              </m:r>
                              <m:r>
                                <m:rPr>
                                  <m:nor/>
                                </m:rPr>
                                <a:rPr/>
                                <m:t> </m:t>
                              </m:r>
                              <m:r>
                                <m:rPr>
                                  <m:nor/>
                                </m:rPr>
                                <a:rPr/>
                                <m:t>duck</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starred</m:t>
                              </m:r>
                              <m:r>
                                <m:rPr>
                                  <m:nor/>
                                </m:rPr>
                                <a:rPr/>
                                <m:t> </m:t>
                              </m:r>
                              <m:r>
                                <m:rPr>
                                  <m:nor/>
                                </m:rPr>
                                <a:rPr/>
                                <m:t>duck</m:t>
                              </m:r>
                            </m:e>
                          </m:d>
                        </m:e>
                      </m:func>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starred</m:t>
                                  </m:r>
                                  <m:r>
                                    <m:rPr>
                                      <m:nor/>
                                    </m:rPr>
                                    <a:rPr/>
                                    <m:t> </m:t>
                                  </m:r>
                                  <m:r>
                                    <m:rPr>
                                      <m:nor/>
                                    </m:rPr>
                                    <a:rPr/>
                                    <m:t>duck</m:t>
                                  </m:r>
                                  <m:r>
                                    <m:rPr>
                                      <m:nor/>
                                    </m:rPr>
                                    <a:rPr/>
                                    <m:t> </m:t>
                                  </m:r>
                                  <m:r>
                                    <a:rPr>
                                      <a:latin typeface="Cambria Math" panose="02040503050406030204" pitchFamily="18" charset="0"/>
                                    </a:rPr>
                                    <m:t>𝑎𝑛𝑑</m:t>
                                  </m:r>
                                  <m:r>
                                    <m:rPr>
                                      <m:nor/>
                                    </m:rPr>
                                    <a:rPr/>
                                    <m:t> </m:t>
                                  </m:r>
                                  <m:r>
                                    <m:rPr>
                                      <m:nor/>
                                    </m:rPr>
                                    <a:rPr/>
                                    <m:t>starred</m:t>
                                  </m:r>
                                  <m:r>
                                    <m:rPr>
                                      <m:nor/>
                                    </m:rPr>
                                    <a:rPr/>
                                    <m:t> </m:t>
                                  </m:r>
                                  <m:r>
                                    <m:rPr>
                                      <m:nor/>
                                    </m:rPr>
                                    <a:rPr/>
                                    <m:t>duck</m:t>
                                  </m:r>
                                  <m:r>
                                    <m:rPr>
                                      <m:nor/>
                                    </m:rPr>
                                    <a:rPr/>
                                    <m:t>, </m:t>
                                  </m:r>
                                  <m:r>
                                    <m:rPr>
                                      <m:nor/>
                                    </m:rPr>
                                    <a:rPr/>
                                    <m:t>with</m:t>
                                  </m:r>
                                  <m:r>
                                    <m:rPr>
                                      <m:nor/>
                                    </m:rPr>
                                    <a:rPr/>
                                    <m:t> </m:t>
                                  </m:r>
                                  <m:r>
                                    <m:rPr>
                                      <m:nor/>
                                    </m:rPr>
                                    <a:rPr/>
                                    <m:t>replacement</m:t>
                                  </m:r>
                                </m:e>
                              </m:d>
                            </m:e>
                          </m:func>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50</m:t>
                          </m:r>
                        </m:den>
                      </m:f>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starred</m:t>
                                  </m:r>
                                  <m:r>
                                    <m:rPr>
                                      <m:nor/>
                                    </m:rPr>
                                    <a:rPr/>
                                    <m:t> </m:t>
                                  </m:r>
                                  <m:r>
                                    <m:rPr>
                                      <m:nor/>
                                    </m:rPr>
                                    <a:rPr/>
                                    <m:t>duck</m:t>
                                  </m:r>
                                  <m:r>
                                    <m:rPr>
                                      <m:nor/>
                                    </m:rPr>
                                    <a:rPr/>
                                    <m:t> </m:t>
                                  </m:r>
                                  <m:r>
                                    <a:rPr>
                                      <a:latin typeface="Cambria Math" panose="02040503050406030204" pitchFamily="18" charset="0"/>
                                    </a:rPr>
                                    <m:t>𝑎𝑛𝑑</m:t>
                                  </m:r>
                                  <m:r>
                                    <m:rPr>
                                      <m:nor/>
                                    </m:rPr>
                                    <a:rPr/>
                                    <m:t> </m:t>
                                  </m:r>
                                  <m:r>
                                    <m:rPr>
                                      <m:nor/>
                                    </m:rPr>
                                    <a:rPr/>
                                    <m:t>starred</m:t>
                                  </m:r>
                                  <m:r>
                                    <m:rPr>
                                      <m:nor/>
                                    </m:rPr>
                                    <a:rPr/>
                                    <m:t> </m:t>
                                  </m:r>
                                  <m:r>
                                    <m:rPr>
                                      <m:nor/>
                                    </m:rPr>
                                    <a:rPr/>
                                    <m:t>duck</m:t>
                                  </m:r>
                                  <m:r>
                                    <m:rPr>
                                      <m:nor/>
                                    </m:rPr>
                                    <a:rPr/>
                                    <m:t>, </m:t>
                                  </m:r>
                                  <m:r>
                                    <m:rPr>
                                      <m:nor/>
                                    </m:rPr>
                                    <a:rPr/>
                                    <m:t>with</m:t>
                                  </m:r>
                                  <m:r>
                                    <m:rPr>
                                      <m:nor/>
                                    </m:rPr>
                                    <a:rPr/>
                                    <m:t> </m:t>
                                  </m:r>
                                  <m:r>
                                    <m:rPr>
                                      <m:nor/>
                                    </m:rPr>
                                    <a:rPr/>
                                    <m:t>replacement</m:t>
                                  </m:r>
                                </m:e>
                              </m:d>
                            </m:e>
                          </m:func>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2500</m:t>
                          </m:r>
                        </m:den>
                      </m:f>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starred</m:t>
                                  </m:r>
                                  <m:r>
                                    <m:rPr>
                                      <m:nor/>
                                    </m:rPr>
                                    <a:rPr/>
                                    <m:t> </m:t>
                                  </m:r>
                                  <m:r>
                                    <m:rPr>
                                      <m:nor/>
                                    </m:rPr>
                                    <a:rPr/>
                                    <m:t>duck</m:t>
                                  </m:r>
                                  <m:r>
                                    <m:rPr>
                                      <m:nor/>
                                    </m:rPr>
                                    <a:rPr/>
                                    <m:t> </m:t>
                                  </m:r>
                                  <m:r>
                                    <a:rPr>
                                      <a:latin typeface="Cambria Math" panose="02040503050406030204" pitchFamily="18" charset="0"/>
                                    </a:rPr>
                                    <m:t>𝑎𝑛𝑑</m:t>
                                  </m:r>
                                  <m:r>
                                    <m:rPr>
                                      <m:nor/>
                                    </m:rPr>
                                    <a:rPr/>
                                    <m:t> </m:t>
                                  </m:r>
                                  <m:r>
                                    <m:rPr>
                                      <m:nor/>
                                    </m:rPr>
                                    <a:rPr/>
                                    <m:t>starred</m:t>
                                  </m:r>
                                  <m:r>
                                    <m:rPr>
                                      <m:nor/>
                                    </m:rPr>
                                    <a:rPr/>
                                    <m:t> </m:t>
                                  </m:r>
                                  <m:r>
                                    <m:rPr>
                                      <m:nor/>
                                    </m:rPr>
                                    <a:rPr/>
                                    <m:t>duck</m:t>
                                  </m:r>
                                  <m:r>
                                    <m:rPr>
                                      <m:nor/>
                                    </m:rPr>
                                    <a:rPr/>
                                    <m:t>, </m:t>
                                  </m:r>
                                  <m:r>
                                    <m:rPr>
                                      <m:nor/>
                                    </m:rPr>
                                    <a:rPr/>
                                    <m:t>with</m:t>
                                  </m:r>
                                  <m:r>
                                    <m:rPr>
                                      <m:nor/>
                                    </m:rPr>
                                    <a:rPr/>
                                    <m:t> </m:t>
                                  </m:r>
                                  <m:r>
                                    <m:rPr>
                                      <m:nor/>
                                    </m:rPr>
                                    <a:rPr/>
                                    <m:t>replacement</m:t>
                                  </m:r>
                                </m:e>
                              </m:d>
                            </m:e>
                          </m:func>
                        </m:e>
                      </m:phant>
                      <m:r>
                        <a:rPr>
                          <a:latin typeface="Cambria Math" panose="02040503050406030204" pitchFamily="18" charset="0"/>
                        </a:rPr>
                        <m:t>≈0.0036</m:t>
                      </m:r>
                    </m:oMath>
                  </m:oMathPara>
                </a14:m>
                <a:endParaRPr sz="2800"/>
              </a:p>
              <a:p>
                <a:pPr>
                  <a:defRPr sz="2800"/>
                </a:pPr>
                <a:r>
                  <a:rPr sz="2800"/>
                  <a:t>Therefore, the probability of choosing two starred ducks, with replacement, is approximately </a:t>
                </a:r>
                <a14:m>
                  <m:oMath xmlns:m="http://schemas.openxmlformats.org/officeDocument/2006/math">
                    <m:r>
                      <a:rPr>
                        <a:latin typeface="Cambria Math" panose="02040503050406030204" pitchFamily="18" charset="0"/>
                      </a:rPr>
                      <m:t>0.36%</m:t>
                    </m:r>
                  </m:oMath>
                </a14:m>
                <a:r>
                  <a:rPr sz="2800"/>
                  <a:t>. In other words, it is very unlikely that someone wins the extra-large stuffed animal.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103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Example 4.3.2: Using the Extended Multiplication Rule for Probability of Independent Events</a:t>
            </a:r>
          </a:p>
        </p:txBody>
      </p:sp>
      <p:sp>
        <p:nvSpPr>
          <p:cNvPr id="3" name="Text Placeholder 2"/>
          <p:cNvSpPr>
            <a:spLocks noGrp="1"/>
          </p:cNvSpPr>
          <p:nvPr>
            <p:ph type="body" sz="quarter" idx="10"/>
          </p:nvPr>
        </p:nvSpPr>
        <p:spPr/>
        <p:txBody>
          <a:bodyPr>
            <a:normAutofit/>
          </a:bodyPr>
          <a:lstStyle/>
          <a:p>
            <a:r>
              <a:rPr sz="2800"/>
              <a:t>Assume that a study by Human Resources has found that the probabilities of an employee being written up for certain infractions are the values shown in the following table. Assume that each infraction is independent of the others. What is the probability that a given employee will be written up for being late for work, taking unauthorized breaks, and leaving early?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4.3.2: Using the Extended Multiplication Rule for Probability of Independent Events (cont.)</a:t>
            </a:r>
          </a:p>
        </p:txBody>
      </p:sp>
      <p:graphicFrame>
        <p:nvGraphicFramePr>
          <p:cNvPr id="3" name="Table Placeholder 2"/>
          <p:cNvGraphicFramePr>
            <a:graphicFrameLocks noGrp="1"/>
          </p:cNvGraphicFramePr>
          <p:nvPr>
            <p:ph type="tbl" sz="quarter" idx="10"/>
          </p:nvPr>
        </p:nvGraphicFramePr>
        <p:xfrm>
          <a:off x="457200" y="1105523"/>
          <a:ext cx="8229600" cy="25958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rPr dirty="0"/>
                        <a:t>Probabilities of Being Written Up at Work</a:t>
                      </a:r>
                    </a:p>
                  </a:txBody>
                  <a:tcPr>
                    <a:lnB w="12700" cap="flat" cmpd="sng" algn="ctr">
                      <a:solidFill>
                        <a:schemeClr val="tx1"/>
                      </a:solidFill>
                      <a:prstDash val="solid"/>
                      <a:round/>
                      <a:headEnd type="none" w="med" len="med"/>
                      <a:tailEnd type="none" w="med" len="med"/>
                    </a:lnB>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rPr dirty="0"/>
                        <a:t>Infraction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sz="1800" b="1"/>
                      </a:pPr>
                      <a:r>
                        <a:t>Probability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defRPr sz="1800"/>
                      </a:pPr>
                      <a:r>
                        <a:t>Insubordination</a:t>
                      </a:r>
                    </a:p>
                  </a:txBody>
                  <a:tcPr>
                    <a:lnL w="12700" cap="flat" cmpd="sng" algn="ctr">
                      <a:solidFill>
                        <a:schemeClr val="tx1"/>
                      </a:solidFill>
                      <a:prstDash val="solid"/>
                      <a:round/>
                      <a:headEnd type="none" w="med" len="med"/>
                      <a:tailEnd type="none" w="med" len="med"/>
                    </a:lnL>
                  </a:tcPr>
                </a:tc>
                <a:tc>
                  <a:txBody>
                    <a:bodyPr/>
                    <a:lstStyle/>
                    <a:p>
                      <a:pPr algn="ctr"/>
                      <a:r>
                        <a:rPr sz="1800">
                          <a:latin typeface="Cambria Math"/>
                        </a:rPr>
                        <a:t>0.1356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defRPr sz="1800"/>
                      </a:pPr>
                      <a:r>
                        <a:t>Late for work</a:t>
                      </a:r>
                    </a:p>
                  </a:txBody>
                  <a:tcPr>
                    <a:lnL w="12700" cap="flat" cmpd="sng" algn="ctr">
                      <a:solidFill>
                        <a:schemeClr val="tx1"/>
                      </a:solidFill>
                      <a:prstDash val="solid"/>
                      <a:round/>
                      <a:headEnd type="none" w="med" len="med"/>
                      <a:tailEnd type="none" w="med" len="med"/>
                    </a:lnL>
                  </a:tcPr>
                </a:tc>
                <a:tc>
                  <a:txBody>
                    <a:bodyPr/>
                    <a:lstStyle/>
                    <a:p>
                      <a:pPr algn="ctr"/>
                      <a:r>
                        <a:rPr sz="1800">
                          <a:latin typeface="Cambria Math"/>
                        </a:rPr>
                        <a:t>0.2478</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defRPr sz="1800"/>
                      </a:pPr>
                      <a:r>
                        <a:t>Failure to show up for work</a:t>
                      </a:r>
                    </a:p>
                  </a:txBody>
                  <a:tcPr>
                    <a:lnL w="12700" cap="flat" cmpd="sng" algn="ctr">
                      <a:solidFill>
                        <a:schemeClr val="tx1"/>
                      </a:solidFill>
                      <a:prstDash val="solid"/>
                      <a:round/>
                      <a:headEnd type="none" w="med" len="med"/>
                      <a:tailEnd type="none" w="med" len="med"/>
                    </a:lnL>
                  </a:tcPr>
                </a:tc>
                <a:tc>
                  <a:txBody>
                    <a:bodyPr/>
                    <a:lstStyle/>
                    <a:p>
                      <a:pPr algn="ctr"/>
                      <a:r>
                        <a:rPr sz="1800">
                          <a:latin typeface="Cambria Math"/>
                        </a:rPr>
                        <a:t>0.1026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pPr algn="ctr">
                        <a:defRPr sz="1800"/>
                      </a:pPr>
                      <a:r>
                        <a:t>Leaving early</a:t>
                      </a:r>
                    </a:p>
                  </a:txBody>
                  <a:tcPr>
                    <a:lnL w="12700" cap="flat" cmpd="sng" algn="ctr">
                      <a:solidFill>
                        <a:schemeClr val="tx1"/>
                      </a:solidFill>
                      <a:prstDash val="solid"/>
                      <a:round/>
                      <a:headEnd type="none" w="med" len="med"/>
                      <a:tailEnd type="none" w="med" len="med"/>
                    </a:lnL>
                  </a:tcPr>
                </a:tc>
                <a:tc>
                  <a:txBody>
                    <a:bodyPr/>
                    <a:lstStyle/>
                    <a:p>
                      <a:pPr algn="ctr"/>
                      <a:r>
                        <a:rPr sz="1800">
                          <a:latin typeface="Cambria Math"/>
                        </a:rPr>
                        <a:t>0.1954</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pPr algn="ctr">
                        <a:defRPr sz="1800"/>
                      </a:pPr>
                      <a:r>
                        <a:t>Taking unauthorized breaks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sz="1800" dirty="0">
                          <a:latin typeface="Cambria Math"/>
                        </a:rPr>
                        <a:t>0.3186</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4.3.2: Using the Extended Multiplication Rule for Probability of Independent Events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r>
                  <a:rPr sz="2800" dirty="0"/>
                  <a:t>Since these three events are independent, we can apply the Multiplication Rule for Probability of Independent Events to this situation.</a:t>
                </a:r>
              </a:p>
              <a:p>
                <a:pPr/>
                <a14:m>
                  <m:oMathPara xmlns:m="http://schemas.openxmlformats.org/officeDocument/2006/math">
                    <m:oMathParaPr>
                      <m:jc m:val="centerGroup"/>
                    </m:oMathParaPr>
                    <m:oMath xmlns:m="http://schemas.openxmlformats.org/officeDocument/2006/math">
                      <m:r>
                        <a:rPr sz="2200">
                          <a:latin typeface="Cambria Math" panose="02040503050406030204" pitchFamily="18" charset="0"/>
                        </a:rPr>
                        <m:t>𝑃</m:t>
                      </m:r>
                      <m:r>
                        <a:rPr sz="2200">
                          <a:latin typeface="Cambria Math" panose="02040503050406030204" pitchFamily="18" charset="0"/>
                        </a:rPr>
                        <m:t>⁡</m:t>
                      </m:r>
                      <m:d>
                        <m:dPr>
                          <m:ctrlPr>
                            <a:rPr sz="2200" i="1">
                              <a:latin typeface="Cambria Math" panose="02040503050406030204" pitchFamily="18" charset="0"/>
                            </a:rPr>
                          </m:ctrlPr>
                        </m:dPr>
                        <m:e>
                          <m:r>
                            <m:rPr>
                              <m:nor/>
                            </m:rPr>
                            <a:rPr sz="2200"/>
                            <m:t>late</m:t>
                          </m:r>
                          <m:r>
                            <m:rPr>
                              <m:nor/>
                            </m:rPr>
                            <a:rPr sz="2200"/>
                            <m:t> </m:t>
                          </m:r>
                          <m:r>
                            <m:rPr>
                              <m:nor/>
                            </m:rPr>
                            <a:rPr sz="2200"/>
                            <m:t>for</m:t>
                          </m:r>
                          <m:r>
                            <m:rPr>
                              <m:nor/>
                            </m:rPr>
                            <a:rPr sz="2200"/>
                            <m:t> </m:t>
                          </m:r>
                          <m:r>
                            <m:rPr>
                              <m:nor/>
                            </m:rPr>
                            <a:rPr sz="2200"/>
                            <m:t>work</m:t>
                          </m:r>
                          <m:r>
                            <m:rPr>
                              <m:nor/>
                            </m:rPr>
                            <a:rPr sz="2200"/>
                            <m:t> </m:t>
                          </m:r>
                          <m:r>
                            <m:rPr>
                              <m:sty m:val="p"/>
                            </m:rPr>
                            <a:rPr sz="2200" i="0">
                              <a:latin typeface="Cambria Math" panose="02040503050406030204" pitchFamily="18" charset="0"/>
                            </a:rPr>
                            <m:t>and</m:t>
                          </m:r>
                          <m:r>
                            <m:rPr>
                              <m:nor/>
                            </m:rPr>
                            <a:rPr sz="2200"/>
                            <m:t> </m:t>
                          </m:r>
                          <m:r>
                            <m:rPr>
                              <m:nor/>
                            </m:rPr>
                            <a:rPr sz="2200"/>
                            <m:t>taking</m:t>
                          </m:r>
                          <m:r>
                            <m:rPr>
                              <m:nor/>
                            </m:rPr>
                            <a:rPr sz="2200"/>
                            <m:t> </m:t>
                          </m:r>
                          <m:r>
                            <m:rPr>
                              <m:nor/>
                            </m:rPr>
                            <a:rPr sz="2200"/>
                            <m:t>unauthorized</m:t>
                          </m:r>
                          <m:r>
                            <m:rPr>
                              <m:nor/>
                            </m:rPr>
                            <a:rPr sz="2200"/>
                            <m:t> </m:t>
                          </m:r>
                          <m:r>
                            <m:rPr>
                              <m:nor/>
                            </m:rPr>
                            <a:rPr sz="2200"/>
                            <m:t>breaks</m:t>
                          </m:r>
                          <m:r>
                            <m:rPr>
                              <m:nor/>
                            </m:rPr>
                            <a:rPr sz="2200"/>
                            <m:t> </m:t>
                          </m:r>
                          <m:r>
                            <m:rPr>
                              <m:sty m:val="p"/>
                            </m:rPr>
                            <a:rPr sz="2200" i="0">
                              <a:latin typeface="Cambria Math" panose="02040503050406030204" pitchFamily="18" charset="0"/>
                            </a:rPr>
                            <m:t>and</m:t>
                          </m:r>
                          <m:r>
                            <m:rPr>
                              <m:nor/>
                            </m:rPr>
                            <a:rPr sz="2200"/>
                            <m:t> </m:t>
                          </m:r>
                          <m:r>
                            <m:rPr>
                              <m:nor/>
                            </m:rPr>
                            <a:rPr sz="2200"/>
                            <m:t>leaving</m:t>
                          </m:r>
                          <m:r>
                            <m:rPr>
                              <m:nor/>
                            </m:rPr>
                            <a:rPr sz="2200"/>
                            <m:t> </m:t>
                          </m:r>
                          <m:r>
                            <m:rPr>
                              <m:nor/>
                            </m:rPr>
                            <a:rPr sz="2200"/>
                            <m:t>early</m:t>
                          </m:r>
                        </m:e>
                      </m:d>
                    </m:oMath>
                    <m:oMath xmlns:m="http://schemas.openxmlformats.org/officeDocument/2006/math">
                      <m:r>
                        <a:rPr sz="2200">
                          <a:latin typeface="Cambria Math" panose="02040503050406030204" pitchFamily="18" charset="0"/>
                        </a:rPr>
                        <m:t>=</m:t>
                      </m:r>
                      <m:func>
                        <m:funcPr>
                          <m:ctrlPr>
                            <a:rPr sz="2200" i="1">
                              <a:latin typeface="Cambria Math" panose="02040503050406030204" pitchFamily="18" charset="0"/>
                            </a:rPr>
                          </m:ctrlPr>
                        </m:funcPr>
                        <m:fName>
                          <m:r>
                            <a:rPr sz="2200">
                              <a:latin typeface="Cambria Math" panose="02040503050406030204" pitchFamily="18" charset="0"/>
                            </a:rPr>
                            <m:t>𝑃</m:t>
                          </m:r>
                        </m:fName>
                        <m:e>
                          <m:d>
                            <m:dPr>
                              <m:ctrlPr>
                                <a:rPr sz="2200" i="1">
                                  <a:latin typeface="Cambria Math" panose="02040503050406030204" pitchFamily="18" charset="0"/>
                                </a:rPr>
                              </m:ctrlPr>
                            </m:dPr>
                            <m:e>
                              <m:r>
                                <m:rPr>
                                  <m:nor/>
                                </m:rPr>
                                <a:rPr sz="2200"/>
                                <m:t>late</m:t>
                              </m:r>
                              <m:r>
                                <m:rPr>
                                  <m:nor/>
                                </m:rPr>
                                <a:rPr sz="2200"/>
                                <m:t> </m:t>
                              </m:r>
                              <m:r>
                                <m:rPr>
                                  <m:nor/>
                                </m:rPr>
                                <a:rPr sz="2200"/>
                                <m:t>for</m:t>
                              </m:r>
                              <m:r>
                                <m:rPr>
                                  <m:nor/>
                                </m:rPr>
                                <a:rPr sz="2200"/>
                                <m:t> </m:t>
                              </m:r>
                              <m:r>
                                <m:rPr>
                                  <m:nor/>
                                </m:rPr>
                                <a:rPr sz="2200"/>
                                <m:t>work</m:t>
                              </m:r>
                            </m:e>
                          </m:d>
                        </m:e>
                      </m:func>
                      <m:r>
                        <a:rPr sz="2200">
                          <a:latin typeface="Cambria Math" panose="02040503050406030204" pitchFamily="18" charset="0"/>
                        </a:rPr>
                        <m:t>⋅</m:t>
                      </m:r>
                      <m:func>
                        <m:funcPr>
                          <m:ctrlPr>
                            <a:rPr sz="2200" i="1">
                              <a:latin typeface="Cambria Math" panose="02040503050406030204" pitchFamily="18" charset="0"/>
                            </a:rPr>
                          </m:ctrlPr>
                        </m:funcPr>
                        <m:fName>
                          <m:r>
                            <a:rPr sz="2200">
                              <a:latin typeface="Cambria Math" panose="02040503050406030204" pitchFamily="18" charset="0"/>
                            </a:rPr>
                            <m:t>𝑃</m:t>
                          </m:r>
                        </m:fName>
                        <m:e>
                          <m:d>
                            <m:dPr>
                              <m:ctrlPr>
                                <a:rPr sz="2200" i="1">
                                  <a:latin typeface="Cambria Math" panose="02040503050406030204" pitchFamily="18" charset="0"/>
                                </a:rPr>
                              </m:ctrlPr>
                            </m:dPr>
                            <m:e>
                              <m:r>
                                <m:rPr>
                                  <m:nor/>
                                </m:rPr>
                                <a:rPr sz="2200"/>
                                <m:t>taking</m:t>
                              </m:r>
                              <m:r>
                                <m:rPr>
                                  <m:nor/>
                                </m:rPr>
                                <a:rPr sz="2200"/>
                                <m:t> </m:t>
                              </m:r>
                              <m:r>
                                <m:rPr>
                                  <m:nor/>
                                </m:rPr>
                                <a:rPr sz="2200"/>
                                <m:t>unauthorized</m:t>
                              </m:r>
                              <m:r>
                                <m:rPr>
                                  <m:nor/>
                                </m:rPr>
                                <a:rPr sz="2200"/>
                                <m:t> </m:t>
                              </m:r>
                              <m:r>
                                <m:rPr>
                                  <m:nor/>
                                </m:rPr>
                                <a:rPr sz="2200"/>
                                <m:t>breaks</m:t>
                              </m:r>
                            </m:e>
                          </m:d>
                        </m:e>
                      </m:func>
                      <m:r>
                        <a:rPr sz="2200">
                          <a:latin typeface="Cambria Math" panose="02040503050406030204" pitchFamily="18" charset="0"/>
                        </a:rPr>
                        <m:t>⋅</m:t>
                      </m:r>
                      <m:func>
                        <m:funcPr>
                          <m:ctrlPr>
                            <a:rPr sz="2200" i="1">
                              <a:latin typeface="Cambria Math" panose="02040503050406030204" pitchFamily="18" charset="0"/>
                            </a:rPr>
                          </m:ctrlPr>
                        </m:funcPr>
                        <m:fName>
                          <m:r>
                            <a:rPr sz="2200">
                              <a:latin typeface="Cambria Math" panose="02040503050406030204" pitchFamily="18" charset="0"/>
                            </a:rPr>
                            <m:t>𝑃</m:t>
                          </m:r>
                        </m:fName>
                        <m:e>
                          <m:d>
                            <m:dPr>
                              <m:ctrlPr>
                                <a:rPr sz="2200" i="1">
                                  <a:latin typeface="Cambria Math" panose="02040503050406030204" pitchFamily="18" charset="0"/>
                                </a:rPr>
                              </m:ctrlPr>
                            </m:dPr>
                            <m:e>
                              <m:r>
                                <m:rPr>
                                  <m:nor/>
                                </m:rPr>
                                <a:rPr sz="2200"/>
                                <m:t>leaving</m:t>
                              </m:r>
                              <m:r>
                                <m:rPr>
                                  <m:nor/>
                                </m:rPr>
                                <a:rPr sz="2200"/>
                                <m:t> </m:t>
                              </m:r>
                              <m:r>
                                <m:rPr>
                                  <m:nor/>
                                </m:rPr>
                                <a:rPr sz="2200"/>
                                <m:t>early</m:t>
                              </m:r>
                            </m:e>
                          </m:d>
                        </m:e>
                      </m:func>
                    </m:oMath>
                    <m:oMath xmlns:m="http://schemas.openxmlformats.org/officeDocument/2006/math">
                      <m:phant>
                        <m:phantPr>
                          <m:show m:val="off"/>
                          <m:ctrlPr>
                            <a:rPr sz="2200" i="1">
                              <a:latin typeface="Cambria Math" panose="02040503050406030204" pitchFamily="18" charset="0"/>
                            </a:rPr>
                          </m:ctrlPr>
                        </m:phantPr>
                        <m:e>
                          <m:r>
                            <a:rPr sz="2200">
                              <a:latin typeface="Cambria Math" panose="02040503050406030204" pitchFamily="18" charset="0"/>
                            </a:rPr>
                            <m:t>00000</m:t>
                          </m:r>
                        </m:e>
                      </m:phant>
                      <m:r>
                        <a:rPr sz="2200">
                          <a:latin typeface="Cambria Math" panose="02040503050406030204" pitchFamily="18" charset="0"/>
                        </a:rPr>
                        <m:t>=0.2478⋅0.3186⋅0.1954</m:t>
                      </m:r>
                    </m:oMath>
                    <m:oMath xmlns:m="http://schemas.openxmlformats.org/officeDocument/2006/math">
                      <m:phant>
                        <m:phantPr>
                          <m:show m:val="off"/>
                          <m:ctrlPr>
                            <a:rPr sz="2200" i="1">
                              <a:latin typeface="Cambria Math" panose="02040503050406030204" pitchFamily="18" charset="0"/>
                            </a:rPr>
                          </m:ctrlPr>
                        </m:phantPr>
                        <m:e>
                          <m:r>
                            <a:rPr sz="2200">
                              <a:latin typeface="Cambria Math" panose="02040503050406030204" pitchFamily="18" charset="0"/>
                            </a:rPr>
                            <m:t>00000</m:t>
                          </m:r>
                        </m:e>
                      </m:phant>
                      <m:r>
                        <a:rPr sz="2200">
                          <a:latin typeface="Cambria Math" panose="02040503050406030204" pitchFamily="18" charset="0"/>
                        </a:rPr>
                        <m:t>≈0.0154</m:t>
                      </m:r>
                    </m:oMath>
                  </m:oMathPara>
                </a14:m>
                <a:endParaRPr sz="2200" dirty="0"/>
              </a:p>
              <a:p>
                <a:pPr>
                  <a:defRPr sz="2800"/>
                </a:pPr>
                <a:r>
                  <a:rPr sz="2800" dirty="0"/>
                  <a:t>Therefore, the probability that an employee will be written up for all three infractions is </a:t>
                </a:r>
                <a14:m>
                  <m:oMath xmlns:m="http://schemas.openxmlformats.org/officeDocument/2006/math">
                    <m:r>
                      <a:rPr>
                        <a:latin typeface="Cambria Math" panose="02040503050406030204" pitchFamily="18" charset="0"/>
                      </a:rPr>
                      <m:t>1.54%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2561</Words>
  <Application>Microsoft Office PowerPoint</Application>
  <PresentationFormat>On-screen Show (4:3)</PresentationFormat>
  <Paragraphs>117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Arial</vt:lpstr>
      <vt:lpstr>Courier New</vt:lpstr>
      <vt:lpstr>Cambria Math</vt:lpstr>
      <vt:lpstr>Office Theme</vt:lpstr>
      <vt:lpstr>Section 4.3</vt:lpstr>
      <vt:lpstr>Multistage Experiment, With Replacement &amp; Independent</vt:lpstr>
      <vt:lpstr>Formula: Multiplication Rule for Probability of Independent Events</vt:lpstr>
      <vt:lpstr>Memory Booster</vt:lpstr>
      <vt:lpstr>Example 4.3.1: Using the Multiplication Rule for Probability of Independent Events</vt:lpstr>
      <vt:lpstr>Example 4.3.1: Using the Multiplication Rule for Probability of Independent Events (cont.)</vt:lpstr>
      <vt:lpstr>Example 4.3.2: Using the Extended Multiplication Rule for Probability of Independent Events</vt:lpstr>
      <vt:lpstr>Example 4.3.2: Using the Extended Multiplication Rule for Probability of Independent Events (cont.)</vt:lpstr>
      <vt:lpstr>Example 4.3.2: Using the Extended Multiplication Rule for Probability of Independent Events (cont.)</vt:lpstr>
      <vt:lpstr>Without Replacement &amp; Dependent</vt:lpstr>
      <vt:lpstr>Example 4.3.3: Calculating Probability of Dependent Events</vt:lpstr>
      <vt:lpstr>Example 4.3.3: Calculating Probability of Dependent Events (cont.)</vt:lpstr>
      <vt:lpstr>Conditional Probability</vt:lpstr>
      <vt:lpstr>Formula: Multiplication Rule for Probability of Dependent Events</vt:lpstr>
      <vt:lpstr>Example 4.3.4: Using the Multiplication Rule for Probability of Dependent Events</vt:lpstr>
      <vt:lpstr>Example 4.3.4: Using the Multiplication Rule for Probability of Dependent Events (cont.)</vt:lpstr>
      <vt:lpstr>Example 4.3.5: Using the Multiplication Rule for Probability of Dependent Events</vt:lpstr>
      <vt:lpstr>Example 4.3.5: Using the Multiplication Rule for Probability of Dependent Events (cont.)</vt:lpstr>
      <vt:lpstr>Formula: Conditional Probability</vt:lpstr>
      <vt:lpstr>Example 4.3.6: Using the Rule for Conditional Probability</vt:lpstr>
      <vt:lpstr>Example 4.3.6: Using the Rule for Conditional Probability (cont.)</vt:lpstr>
      <vt:lpstr>Example 4.3.6: Using the Rule for Conditional Probability (cont.)</vt:lpstr>
      <vt:lpstr>Winning the Lottery Twice!</vt:lpstr>
      <vt:lpstr>Theorem: Fundamental Counting Principle</vt:lpstr>
      <vt:lpstr>Example 4.3.7: Using the Fundamental Counting Principle</vt:lpstr>
      <vt:lpstr>Example 4.3.7: Using the Fundamental Counting Principle (cont.)</vt:lpstr>
      <vt:lpstr>Example 4.3.8: Using the Fundamental Counting Principle (Without Replacement)</vt:lpstr>
      <vt:lpstr>Example 4.3.8: Using the Fundamental Counting Principle (Without Replacement) (cont.)</vt:lpstr>
      <vt:lpstr>Example 4.3.9: Using the Fundamental Counting Principle to Calculate Probability</vt:lpstr>
      <vt:lpstr>Example 4.3.9: Using the Fundamental Counting Principle to Calculate Probability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121</cp:revision>
  <dcterms:created xsi:type="dcterms:W3CDTF">2013-04-26T14:43:13Z</dcterms:created>
  <dcterms:modified xsi:type="dcterms:W3CDTF">2020-06-01T16:11:07Z</dcterms:modified>
</cp:coreProperties>
</file>