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3" r:id="rId8"/>
    <p:sldId id="264" r:id="rId9"/>
    <p:sldId id="266" r:id="rId10"/>
    <p:sldId id="267" r:id="rId11"/>
    <p:sldId id="268"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 id="286" r:id="rId27"/>
    <p:sldId id="288" r:id="rId28"/>
    <p:sldId id="289" r:id="rId29"/>
    <p:sldId id="290" r:id="rId30"/>
    <p:sldId id="291" r:id="rId31"/>
    <p:sldId id="292" r:id="rId32"/>
    <p:sldId id="293" r:id="rId33"/>
    <p:sldId id="296" r:id="rId34"/>
    <p:sldId id="297" r:id="rId35"/>
    <p:sldId id="298" r:id="rId36"/>
    <p:sldId id="301" r:id="rId37"/>
    <p:sldId id="302" r:id="rId38"/>
    <p:sldId id="303" r:id="rId39"/>
    <p:sldId id="305" r:id="rId40"/>
    <p:sldId id="306" r:id="rId41"/>
    <p:sldId id="307" r:id="rId42"/>
    <p:sldId id="308" r:id="rId43"/>
    <p:sldId id="310" r:id="rId44"/>
    <p:sldId id="311" r:id="rId45"/>
    <p:sldId id="312" r:id="rId46"/>
    <p:sldId id="313" r:id="rId47"/>
    <p:sldId id="317" r:id="rId48"/>
    <p:sldId id="314"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146"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Combinations and Permutations</a:t>
            </a:r>
          </a:p>
        </p:txBody>
      </p:sp>
      <p:sp>
        <p:nvSpPr>
          <p:cNvPr id="3" name="Title 2"/>
          <p:cNvSpPr>
            <a:spLocks noGrp="1"/>
          </p:cNvSpPr>
          <p:nvPr>
            <p:ph type="title"/>
          </p:nvPr>
        </p:nvSpPr>
        <p:spPr/>
        <p:txBody>
          <a:bodyPr/>
          <a:lstStyle/>
          <a:p>
            <a:r>
              <a:t>Section 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63!</m:t>
                        </m:r>
                      </m:den>
                    </m:f>
                  </m:oMath>
                </a14:m>
                <a:endParaRPr dirty="0"/>
              </a:p>
              <a:p>
                <a:pPr>
                  <a:defRPr b="1"/>
                </a:pPr>
                <a:r>
                  <a:rPr dirty="0"/>
                  <a:t>​</a:t>
                </a:r>
                <a:r>
                  <a:rPr sz="2800" dirty="0"/>
                  <a:t>By Hand:</a:t>
                </a:r>
              </a:p>
              <a:p>
                <a:pPr>
                  <a:defRPr sz="2800"/>
                </a:pPr>
                <a:r>
                  <a:rPr dirty="0"/>
                  <a:t>​</a:t>
                </a:r>
                <a:r>
                  <a:rPr sz="2800" dirty="0"/>
                  <a:t>It would be very cumbersome to multiply out </a:t>
                </a:r>
                <a14:m>
                  <m:oMath xmlns:m="http://schemas.openxmlformats.org/officeDocument/2006/math">
                    <m:r>
                      <a:rPr>
                        <a:latin typeface="Cambria Math" panose="02040503050406030204" pitchFamily="18" charset="0"/>
                      </a:rPr>
                      <m:t>65!</m:t>
                    </m:r>
                  </m:oMath>
                </a14:m>
                <a:r>
                  <a:rPr sz="2800" dirty="0"/>
                  <a:t> and </a:t>
                </a:r>
                <a14:m>
                  <m:oMath xmlns:m="http://schemas.openxmlformats.org/officeDocument/2006/math">
                    <m:r>
                      <a:rPr>
                        <a:latin typeface="Cambria Math" panose="02040503050406030204" pitchFamily="18" charset="0"/>
                      </a:rPr>
                      <m:t>63!</m:t>
                    </m:r>
                  </m:oMath>
                </a14:m>
                <a:r>
                  <a:rPr sz="2800" dirty="0"/>
                  <a:t> and then divide. Instead, we will cancel out some common factors that appear in both the numerator and denominator first.</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2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864840" y="4078810"/>
                <a:ext cx="1707160" cy="17499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i="1">
                              <a:latin typeface="Cambria Math" panose="02040503050406030204" pitchFamily="18" charset="0"/>
                            </a:rPr>
                          </m:ctrlPr>
                        </m:eqArrPr>
                        <m:e>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63!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65⋅64⋅</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63⋅62⋯2⋅1</m:t>
                                  </m:r>
                                </m:e>
                              </m:borderBox>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63⋅62⋯2⋅1</m:t>
                                  </m:r>
                                </m:e>
                              </m:borderBox>
                            </m:den>
                          </m:f>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63!</m:t>
                                  </m:r>
                                </m:den>
                              </m:f>
                            </m:e>
                          </m:phant>
                          <m:r>
                            <a:rPr>
                              <a:latin typeface="Cambria Math" panose="02040503050406030204" pitchFamily="18" charset="0"/>
                            </a:rPr>
                            <m:t>=65⋅64</m:t>
                          </m:r>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63!</m:t>
                                  </m:r>
                                </m:den>
                              </m:f>
                            </m:e>
                          </m:phant>
                          <m:r>
                            <a:rPr>
                              <a:latin typeface="Cambria Math" panose="02040503050406030204" pitchFamily="18" charset="0"/>
                            </a:rPr>
                            <m:t>=4160</m:t>
                          </m:r>
                        </m:e>
                      </m:eqAr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2864840" y="4078810"/>
                <a:ext cx="1707160" cy="1749903"/>
              </a:xfrm>
              <a:prstGeom prst="rect">
                <a:avLst/>
              </a:prstGeom>
              <a:blipFill>
                <a:blip r:embed="rId3"/>
                <a:stretch>
                  <a:fillRect r="-7107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Notice that we do not need to simplify first when using the calculator. We simply enter </a:t>
            </a:r>
            <a:r>
              <a:rPr sz="2800" b="1"/>
              <a:t>65!/63!</a:t>
            </a:r>
            <a:r>
              <a:rPr sz="2800"/>
              <a:t> and obtain </a:t>
            </a:r>
            <a:r>
              <a:rPr sz="2800">
                <a:latin typeface="Cambria Math"/>
              </a:rPr>
              <a:t>4160</a:t>
            </a:r>
            <a:r>
              <a:rPr sz="2800"/>
              <a:t> as shown in the screenshot.</a:t>
            </a:r>
          </a:p>
          <a:p>
            <a:r>
              <a:t>​</a:t>
            </a:r>
          </a:p>
        </p:txBody>
      </p:sp>
      <p:pic>
        <p:nvPicPr>
          <p:cNvPr id="4" name="Content Placeholder 4">
            <a:extLst>
              <a:ext uri="{FF2B5EF4-FFF2-40B4-BE49-F238E27FC236}">
                <a16:creationId xmlns:a16="http://schemas.microsoft.com/office/drawing/2014/main" id="{BF626B69-D88B-4A95-B3E1-4DA5DE573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44" y="3048000"/>
            <a:ext cx="3543111" cy="23620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d>
                          <m:dPr>
                            <m:ctrlPr>
                              <a:rPr i="1">
                                <a:latin typeface="Cambria Math" panose="02040503050406030204" pitchFamily="18" charset="0"/>
                              </a:rPr>
                            </m:ctrlPr>
                          </m:dPr>
                          <m:e>
                            <m:r>
                              <a:rPr>
                                <a:latin typeface="Cambria Math" panose="02040503050406030204" pitchFamily="18" charset="0"/>
                              </a:rPr>
                              <m:t>5−3</m:t>
                            </m:r>
                          </m:e>
                        </m:d>
                        <m:r>
                          <a:rPr>
                            <a:latin typeface="Cambria Math" panose="02040503050406030204" pitchFamily="18" charset="0"/>
                          </a:rPr>
                          <m:t>!</m:t>
                        </m:r>
                      </m:den>
                    </m:f>
                  </m:oMath>
                </a14:m>
                <a:endParaRPr/>
              </a:p>
              <a:p>
                <a:pPr>
                  <a:defRPr b="1"/>
                </a:pPr>
                <a:r>
                  <a:t>​</a:t>
                </a:r>
                <a:r>
                  <a:rPr sz="2800"/>
                  <a:t>By Hand:</a:t>
                </a:r>
              </a:p>
              <a:p>
                <a:r>
                  <a:t>​</a:t>
                </a:r>
                <a:r>
                  <a:rPr sz="2800"/>
                  <a:t>You must begin by evaluating the expression in parentheses. Next, cancel common factors in the numerator and denominator and then simplify.</a:t>
                </a:r>
              </a:p>
              <a:p>
                <a:pPr algn="ctr"/>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895600" y="38862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i="1">
                              <a:latin typeface="Cambria Math" panose="02040503050406030204" pitchFamily="18" charset="0"/>
                            </a:rPr>
                          </m:ctrlPr>
                        </m:eqArrPr>
                        <m:e>
                          <m:f>
                            <m:fPr>
                              <m:ctrlPr>
                                <a:rPr i="1">
                                  <a:latin typeface="Cambria Math" panose="02040503050406030204" pitchFamily="18" charset="0"/>
                                </a:rPr>
                              </m:ctrlPr>
                            </m:fPr>
                            <m:num>
                              <m:r>
                                <a:rPr>
                                  <a:latin typeface="Cambria Math" panose="02040503050406030204" pitchFamily="18" charset="0"/>
                                </a:rPr>
                                <m:t>5!</m:t>
                              </m:r>
                            </m:num>
                            <m:den>
                              <m:d>
                                <m:dPr>
                                  <m:ctrlPr>
                                    <a:rPr i="1">
                                      <a:latin typeface="Cambria Math" panose="02040503050406030204" pitchFamily="18" charset="0"/>
                                    </a:rPr>
                                  </m:ctrlPr>
                                </m:dPr>
                                <m:e>
                                  <m:r>
                                    <a:rPr>
                                      <a:latin typeface="Cambria Math" panose="02040503050406030204" pitchFamily="18" charset="0"/>
                                    </a:rPr>
                                    <m:t>5−3</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5!</m:t>
                                  </m:r>
                                </m:num>
                                <m:den>
                                  <m:d>
                                    <m:dPr>
                                      <m:ctrlPr>
                                        <a:rPr i="1">
                                          <a:latin typeface="Cambria Math" panose="02040503050406030204" pitchFamily="18" charset="0"/>
                                        </a:rPr>
                                      </m:ctrlPr>
                                    </m:dPr>
                                    <m:e>
                                      <m:r>
                                        <a:rPr>
                                          <a:latin typeface="Cambria Math" panose="02040503050406030204" pitchFamily="18" charset="0"/>
                                        </a:rPr>
                                        <m:t>5−3</m:t>
                                      </m:r>
                                    </m:e>
                                  </m:d>
                                  <m:r>
                                    <a:rPr>
                                      <a:latin typeface="Cambria Math" panose="02040503050406030204" pitchFamily="18" charset="0"/>
                                    </a:rPr>
                                    <m:t>!</m:t>
                                  </m:r>
                                </m:den>
                              </m:f>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5⋅4⋅3⋅</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2⋅1</m:t>
                                  </m:r>
                                </m:e>
                              </m:borderBox>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2⋅1</m:t>
                                  </m:r>
                                </m:e>
                              </m:borderBox>
                            </m:den>
                          </m:f>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5!</m:t>
                                  </m:r>
                                </m:num>
                                <m:den>
                                  <m:d>
                                    <m:dPr>
                                      <m:ctrlPr>
                                        <a:rPr i="1">
                                          <a:latin typeface="Cambria Math" panose="02040503050406030204" pitchFamily="18" charset="0"/>
                                        </a:rPr>
                                      </m:ctrlPr>
                                    </m:dPr>
                                    <m:e>
                                      <m:r>
                                        <a:rPr>
                                          <a:latin typeface="Cambria Math" panose="02040503050406030204" pitchFamily="18" charset="0"/>
                                        </a:rPr>
                                        <m:t>5−3</m:t>
                                      </m:r>
                                    </m:e>
                                  </m:d>
                                  <m:r>
                                    <a:rPr>
                                      <a:latin typeface="Cambria Math" panose="02040503050406030204" pitchFamily="18" charset="0"/>
                                    </a:rPr>
                                    <m:t>!</m:t>
                                  </m:r>
                                </m:den>
                              </m:f>
                            </m:e>
                          </m:phant>
                          <m:r>
                            <a:rPr>
                              <a:latin typeface="Cambria Math" panose="02040503050406030204" pitchFamily="18" charset="0"/>
                            </a:rPr>
                            <m:t>=60</m:t>
                          </m:r>
                        </m:e>
                      </m:eqAr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2895600" y="3886200"/>
                <a:ext cx="914400" cy="914400"/>
              </a:xfrm>
              <a:prstGeom prst="rect">
                <a:avLst/>
              </a:prstGeom>
              <a:blipFill>
                <a:blip r:embed="rId3"/>
                <a:stretch>
                  <a:fillRect r="-170667" b="-7666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Notice that we can type the entire expression in without simplifying first. Be sure to place the parentheses in the denominator. The input and solution are shown in the screenshot.</a:t>
            </a:r>
          </a:p>
          <a:p>
            <a:r>
              <a:t>​</a:t>
            </a:r>
          </a:p>
        </p:txBody>
      </p:sp>
      <p:pic>
        <p:nvPicPr>
          <p:cNvPr id="4" name="Content Placeholder 4">
            <a:extLst>
              <a:ext uri="{FF2B5EF4-FFF2-40B4-BE49-F238E27FC236}">
                <a16:creationId xmlns:a16="http://schemas.microsoft.com/office/drawing/2014/main" id="{F788F8E2-1D7C-4912-89BC-C10B5868A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94" y="3526103"/>
            <a:ext cx="3352611" cy="22350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6−2</m:t>
                            </m:r>
                          </m:e>
                        </m:d>
                        <m:r>
                          <a:rPr>
                            <a:latin typeface="Cambria Math" panose="02040503050406030204" pitchFamily="18" charset="0"/>
                          </a:rPr>
                          <m:t>!</m:t>
                        </m:r>
                      </m:den>
                    </m:f>
                  </m:oMath>
                </a14:m>
                <a:endParaRPr/>
              </a:p>
              <a:p>
                <a:pPr>
                  <a:defRPr b="1"/>
                </a:pPr>
                <a:r>
                  <a:t>​</a:t>
                </a:r>
                <a:r>
                  <a:rPr sz="2800"/>
                  <a:t>By Hand:</a:t>
                </a:r>
              </a:p>
              <a:p>
                <a:r>
                  <a:t>​</a:t>
                </a:r>
                <a:r>
                  <a:rPr sz="2800"/>
                  <a:t>Make sure that you begin by subtracting to simplify the expression in parentheses.</a:t>
                </a:r>
              </a:p>
              <a:p>
                <a:pPr algn="ctr"/>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90800" y="351282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i="1">
                              <a:latin typeface="Cambria Math" panose="02040503050406030204" pitchFamily="18" charset="0"/>
                            </a:rPr>
                          </m:ctrlPr>
                        </m:eqArrPr>
                        <m:e>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6−2</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2!4!</m:t>
                              </m:r>
                            </m:den>
                          </m:f>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6−2</m:t>
                                      </m:r>
                                    </m:e>
                                  </m:d>
                                  <m:r>
                                    <a:rPr>
                                      <a:latin typeface="Cambria Math" panose="02040503050406030204" pitchFamily="18" charset="0"/>
                                    </a:rPr>
                                    <m:t>!</m:t>
                                  </m:r>
                                </m:den>
                              </m:f>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6⋅5⋅</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4⋅3⋅2⋅1</m:t>
                                  </m:r>
                                </m:e>
                              </m:borderBox>
                            </m:num>
                            <m:den>
                              <m:d>
                                <m:dPr>
                                  <m:ctrlPr>
                                    <a:rPr i="1">
                                      <a:latin typeface="Cambria Math" panose="02040503050406030204" pitchFamily="18" charset="0"/>
                                    </a:rPr>
                                  </m:ctrlPr>
                                </m:dPr>
                                <m:e>
                                  <m:r>
                                    <a:rPr>
                                      <a:latin typeface="Cambria Math" panose="02040503050406030204" pitchFamily="18" charset="0"/>
                                    </a:rPr>
                                    <m:t>2⋅1</m:t>
                                  </m:r>
                                </m:e>
                              </m:d>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4⋅3⋅2⋅1</m:t>
                                      </m:r>
                                    </m:e>
                                  </m:d>
                                </m:e>
                              </m:borderBox>
                            </m:den>
                          </m:f>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6−2</m:t>
                                      </m:r>
                                    </m:e>
                                  </m:d>
                                  <m:r>
                                    <a:rPr>
                                      <a:latin typeface="Cambria Math" panose="02040503050406030204" pitchFamily="18" charset="0"/>
                                    </a:rPr>
                                    <m:t>!</m:t>
                                  </m:r>
                                </m:den>
                              </m:f>
                            </m:e>
                          </m:phant>
                          <m:r>
                            <a:rPr>
                              <a:latin typeface="Cambria Math" panose="02040503050406030204" pitchFamily="18" charset="0"/>
                            </a:rPr>
                            <m:t>=15</m:t>
                          </m:r>
                        </m:e>
                      </m:eqAr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2590800" y="3512820"/>
                <a:ext cx="914400" cy="914400"/>
              </a:xfrm>
              <a:prstGeom prst="rect">
                <a:avLst/>
              </a:prstGeom>
              <a:blipFill>
                <a:blip r:embed="rId3"/>
                <a:stretch>
                  <a:fillRect r="-251333" b="-76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p:sp>
        <p:nvSpPr>
          <p:cNvPr id="3" name="Text Placeholder 2"/>
          <p:cNvSpPr>
            <a:spLocks noGrp="1"/>
          </p:cNvSpPr>
          <p:nvPr>
            <p:ph type="body" sz="quarter" idx="10"/>
          </p:nvPr>
        </p:nvSpPr>
        <p:spPr/>
        <p:txBody>
          <a:bodyPr>
            <a:normAutofit/>
          </a:bodyPr>
          <a:lstStyle/>
          <a:p>
            <a:pPr>
              <a:defRPr b="1"/>
            </a:pPr>
            <a:r>
              <a:t>​</a:t>
            </a:r>
            <a:r>
              <a:rPr sz="2800"/>
              <a:t>TI-83/84 Plus:</a:t>
            </a:r>
          </a:p>
          <a:p>
            <a:r>
              <a:t>​</a:t>
            </a:r>
            <a:r>
              <a:rPr sz="2800"/>
              <a:t>Once again, we can enter the entire original expression in one line. However, we must place parentheses around the entire expression in the denominator, as shown in the screenshot, which produces the correct solution of </a:t>
            </a:r>
            <a:r>
              <a:rPr sz="2800">
                <a:latin typeface="Cambria Math"/>
              </a:rPr>
              <a:t>15</a:t>
            </a:r>
            <a:r>
              <a:rPr sz="2800"/>
              <a:t>. Since calculators follow the rules for order of operations, what answers are produced if you remove the parenthesis in the denominator? Try this for yourself.</a:t>
            </a:r>
          </a:p>
          <a:p>
            <a: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p:pic>
        <p:nvPicPr>
          <p:cNvPr id="5" name="Content Placeholder 4">
            <a:extLst>
              <a:ext uri="{FF2B5EF4-FFF2-40B4-BE49-F238E27FC236}">
                <a16:creationId xmlns:a16="http://schemas.microsoft.com/office/drawing/2014/main" id="{65CCC870-686F-451E-8B4C-91903A04208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Combination &amp; Permutation</a:t>
            </a:r>
          </a:p>
        </p:txBody>
      </p:sp>
      <p:sp>
        <p:nvSpPr>
          <p:cNvPr id="3" name="Text Placeholder 2"/>
          <p:cNvSpPr>
            <a:spLocks noGrp="1"/>
          </p:cNvSpPr>
          <p:nvPr>
            <p:ph type="body" sz="quarter" idx="10"/>
          </p:nvPr>
        </p:nvSpPr>
        <p:spPr>
          <a:xfrm>
            <a:off x="457200" y="1082078"/>
            <a:ext cx="8229600" cy="2499322"/>
          </a:xfrm>
        </p:spPr>
        <p:txBody>
          <a:bodyPr>
            <a:normAutofit/>
          </a:bodyPr>
          <a:lstStyle/>
          <a:p>
            <a:pPr algn="ctr">
              <a:defRPr sz="2800" b="1"/>
            </a:pPr>
            <a:r>
              <a:t>Definition</a:t>
            </a:r>
          </a:p>
          <a:p>
            <a:r>
              <a:rPr sz="2800"/>
              <a:t>A </a:t>
            </a:r>
            <a:r>
              <a:rPr sz="2800" b="1"/>
              <a:t>combination</a:t>
            </a:r>
            <a:r>
              <a:rPr sz="2800"/>
              <a:t> is a selection of objects from a group without regard to their arrangement.</a:t>
            </a:r>
          </a:p>
          <a:p>
            <a:r>
              <a:rPr sz="2800"/>
              <a:t>A </a:t>
            </a:r>
            <a:r>
              <a:rPr sz="2800" b="1"/>
              <a:t>permutation</a:t>
            </a:r>
            <a:r>
              <a:rPr sz="2800"/>
              <a:t> is a selection of objects from a group where the arrangement is specific.</a:t>
            </a:r>
          </a:p>
          <a:p>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2194522"/>
          </a:xfrm>
        </p:spPr>
        <p:txBody>
          <a:bodyPr>
            <a:normAutofit/>
          </a:bodyPr>
          <a:lstStyle/>
          <a:p>
            <a:r>
              <a:rPr sz="2800" b="1"/>
              <a:t>Combinations</a:t>
            </a:r>
          </a:p>
          <a:p>
            <a:r>
              <a:rPr sz="2800"/>
              <a:t>order does not matter</a:t>
            </a:r>
          </a:p>
          <a:p>
            <a:r>
              <a:rPr sz="2800" b="1"/>
              <a:t>Permutations</a:t>
            </a:r>
          </a:p>
          <a:p>
            <a:r>
              <a:rPr sz="2800"/>
              <a:t>order matters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Combinations and Permutations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lnSpcReduction="10000"/>
              </a:bodyPr>
              <a:lstStyle/>
              <a:p>
                <a:r>
                  <a:rPr sz="2800" dirty="0"/>
                  <a:t>When </a:t>
                </a:r>
                <a:r>
                  <a:rPr sz="2800" b="1" dirty="0"/>
                  <a:t>order is not important</a:t>
                </a:r>
                <a:r>
                  <a:rPr sz="2800" dirty="0"/>
                  <a:t>, the following formula is used to calculate the number of </a:t>
                </a:r>
                <a:r>
                  <a:rPr sz="2800" b="1" dirty="0"/>
                  <a:t>combinations</a:t>
                </a:r>
                <a:r>
                  <a:rPr sz="2800" dirty="0"/>
                  <a:t>.</a:t>
                </a:r>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func>
                            <m:funcPr>
                              <m:ctrlPr>
                                <a:rPr i="1">
                                  <a:latin typeface="Cambria Math" panose="02040503050406030204" pitchFamily="18" charset="0"/>
                                </a:rPr>
                              </m:ctrlPr>
                            </m:funcPr>
                            <m:fName>
                              <m:r>
                                <a:rPr>
                                  <a:latin typeface="Cambria Math" panose="02040503050406030204" pitchFamily="18" charset="0"/>
                                </a:rPr>
                                <m:t>𝑟</m:t>
                              </m:r>
                              <m:r>
                                <a:rPr>
                                  <a:latin typeface="Cambria Math" panose="02040503050406030204" pitchFamily="18" charset="0"/>
                                </a:rPr>
                                <m:t>!</m:t>
                              </m:r>
                            </m:fName>
                            <m:e>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e>
                              </m:d>
                              <m:r>
                                <a:rPr>
                                  <a:latin typeface="Cambria Math" panose="02040503050406030204" pitchFamily="18" charset="0"/>
                                </a:rPr>
                                <m:t>!</m:t>
                              </m:r>
                            </m:e>
                          </m:func>
                        </m:den>
                      </m:f>
                    </m:oMath>
                  </m:oMathPara>
                </a14:m>
                <a:endParaRPr sz="2800" dirty="0"/>
              </a:p>
              <a:p>
                <a:r>
                  <a:rPr sz="2800" dirty="0"/>
                  <a:t>When </a:t>
                </a:r>
                <a:r>
                  <a:rPr sz="2800" b="1" dirty="0"/>
                  <a:t>order is important</a:t>
                </a:r>
                <a:r>
                  <a:rPr sz="2800" dirty="0"/>
                  <a:t>, the following formula is used to calculate the number of </a:t>
                </a:r>
                <a:r>
                  <a:rPr sz="2800" b="1" dirty="0"/>
                  <a:t>permutations</a:t>
                </a:r>
                <a:r>
                  <a:rPr sz="2800" dirty="0"/>
                  <a:t>.</a:t>
                </a:r>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e>
                          </m:d>
                          <m:r>
                            <a:rPr>
                              <a:latin typeface="Cambria Math" panose="02040503050406030204" pitchFamily="18" charset="0"/>
                            </a:rPr>
                            <m:t>!</m:t>
                          </m:r>
                        </m:den>
                      </m:f>
                    </m:oMath>
                  </m:oMathPara>
                </a14:m>
                <a:endParaRPr sz="2800" dirty="0"/>
              </a:p>
              <a:p>
                <a:pPr>
                  <a:defRPr sz="2800"/>
                </a:pPr>
                <a:r>
                  <a:rPr sz="2800" dirty="0"/>
                  <a:t>In both of these formulas, </a:t>
                </a:r>
                <a14:m>
                  <m:oMath xmlns:m="http://schemas.openxmlformats.org/officeDocument/2006/math">
                    <m:r>
                      <a:rPr>
                        <a:latin typeface="Cambria Math" panose="02040503050406030204" pitchFamily="18" charset="0"/>
                      </a:rPr>
                      <m:t>𝑟</m:t>
                    </m:r>
                  </m:oMath>
                </a14:m>
                <a:r>
                  <a:rPr sz="2800" dirty="0"/>
                  <a:t> objects are selected from a group of </a:t>
                </a:r>
                <a14:m>
                  <m:oMath xmlns:m="http://schemas.openxmlformats.org/officeDocument/2006/math">
                    <m:r>
                      <a:rPr>
                        <a:latin typeface="Cambria Math" panose="02040503050406030204" pitchFamily="18" charset="0"/>
                      </a:rPr>
                      <m:t>𝑛</m:t>
                    </m:r>
                  </m:oMath>
                </a14:m>
                <a:r>
                  <a:rPr sz="2800" dirty="0"/>
                  <a:t> distinct objects, so </a:t>
                </a:r>
                <a14:m>
                  <m:oMath xmlns:m="http://schemas.openxmlformats.org/officeDocument/2006/math">
                    <m:r>
                      <a:rPr>
                        <a:latin typeface="Cambria Math" panose="02040503050406030204" pitchFamily="18" charset="0"/>
                      </a:rPr>
                      <m:t>𝑟</m:t>
                    </m:r>
                  </m:oMath>
                </a14:m>
                <a:r>
                  <a:rPr sz="2800" dirty="0"/>
                  <a:t> and </a:t>
                </a:r>
                <a14:m>
                  <m:oMath xmlns:m="http://schemas.openxmlformats.org/officeDocument/2006/math">
                    <m:r>
                      <a:rPr>
                        <a:latin typeface="Cambria Math" panose="02040503050406030204" pitchFamily="18" charset="0"/>
                      </a:rPr>
                      <m:t>𝑛</m:t>
                    </m:r>
                  </m:oMath>
                </a14:m>
                <a:r>
                  <a:rPr sz="2800" dirty="0"/>
                  <a:t> are both positive integers with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𝑛</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2"/>
                <a:stretch>
                  <a:fillRect l="-1328" t="-1931" r="-1476" b="-2574"/>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Factorial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89722"/>
              </a:xfrm>
            </p:spPr>
            <p:txBody>
              <a:bodyPr>
                <a:normAutofit/>
              </a:bodyPr>
              <a:lstStyle/>
              <a:p>
                <a:pPr>
                  <a:defRPr sz="2800"/>
                </a:pPr>
                <a:r>
                  <a:rPr sz="2800"/>
                  <a:t>A </a:t>
                </a:r>
                <a:r>
                  <a:rPr sz="2800" b="1"/>
                  <a:t>factorial</a:t>
                </a:r>
                <a:r>
                  <a:rPr sz="2800"/>
                  <a:t> is the product of all positive integers less than or equal to a given positive integer, </a:t>
                </a:r>
                <a14:m>
                  <m:oMath xmlns:m="http://schemas.openxmlformats.org/officeDocument/2006/math">
                    <m:r>
                      <a:rPr>
                        <a:latin typeface="Cambria Math" panose="02040503050406030204" pitchFamily="18" charset="0"/>
                      </a:rPr>
                      <m:t>𝑛</m:t>
                    </m:r>
                  </m:oMath>
                </a14:m>
                <a:r>
                  <a:rPr sz="2800"/>
                  <a:t>,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1</m:t>
                          </m:r>
                        </m:e>
                      </m:d>
                    </m:oMath>
                  </m:oMathPara>
                </a14:m>
                <a:endParaRPr sz="2800"/>
              </a:p>
              <a:p>
                <a:pPr>
                  <a:defRPr sz="2800"/>
                </a:pPr>
                <a:r>
                  <a:rPr sz="2800"/>
                  <a:t>where </a:t>
                </a:r>
                <a14:m>
                  <m:oMath xmlns:m="http://schemas.openxmlformats.org/officeDocument/2006/math">
                    <m:r>
                      <a:rPr>
                        <a:latin typeface="Cambria Math" panose="02040503050406030204" pitchFamily="18" charset="0"/>
                      </a:rPr>
                      <m:t>𝑛</m:t>
                    </m:r>
                  </m:oMath>
                </a14:m>
                <a:r>
                  <a:rPr sz="2800"/>
                  <a:t> is a positive integer.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89722"/>
              </a:xfrm>
              <a:blipFill>
                <a:blip r:embed="rId2"/>
                <a:stretch>
                  <a:fillRect l="-1328" t="-2540" b="-793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a:bodyPr>
              <a:lstStyle/>
              <a:p>
                <a:r>
                  <a:rPr sz="2800" b="1" dirty="0"/>
                  <a:t>Combinations</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𝑛</m:t>
                              </m:r>
                              <m:r>
                                <m:rPr>
                                  <m:nor/>
                                </m:rPr>
                                <a:rPr/>
                                <m:t>, </m:t>
                              </m:r>
                              <m:r>
                                <a:rPr>
                                  <a:latin typeface="Cambria Math" panose="02040503050406030204" pitchFamily="18" charset="0"/>
                                </a:rPr>
                                <m:t>𝑟</m:t>
                              </m:r>
                            </m:e>
                          </m:d>
                        </m:e>
                      </m:func>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e>
                      </m:phant>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sub>
                      </m:sSub>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e>
                      </m:phant>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 </m:t>
                          </m:r>
                        </m:sub>
                        <m:sup>
                          <m:r>
                            <a:rPr>
                              <a:latin typeface="Cambria Math" panose="02040503050406030204" pitchFamily="18" charset="0"/>
                            </a:rPr>
                            <m:t>𝑛</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e>
                      </m:phant>
                      <m:r>
                        <a:rPr>
                          <a:latin typeface="Cambria Math" panose="02040503050406030204" pitchFamily="18" charset="0"/>
                        </a:rPr>
                        <m:t>=</m:t>
                      </m:r>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𝑟</m:t>
                              </m:r>
                            </m:e>
                          </m:eqArr>
                        </m:e>
                      </m:d>
                    </m:oMath>
                  </m:oMathPara>
                </a14:m>
                <a:br>
                  <a:rPr dirty="0">
                    <a:latin typeface="Cambria Math" panose="02040503050406030204" pitchFamily="18" charset="0"/>
                  </a:rPr>
                </a:br>
                <a:r>
                  <a:rPr sz="2800" b="1" dirty="0"/>
                  <a:t>Permutations</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𝑛</m:t>
                              </m:r>
                              <m:r>
                                <m:rPr>
                                  <m:nor/>
                                </m:rPr>
                                <a:rPr/>
                                <m:t>, </m:t>
                              </m:r>
                              <m:r>
                                <a:rPr>
                                  <a:latin typeface="Cambria Math" panose="02040503050406030204" pitchFamily="18" charset="0"/>
                                </a:rPr>
                                <m:t>𝑟</m:t>
                              </m:r>
                            </m:e>
                          </m:d>
                        </m:e>
                      </m:func>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e>
                      </m:phant>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𝑟</m:t>
                          </m:r>
                        </m:sub>
                      </m:sSub>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e>
                      </m:phant>
                      <m:r>
                        <a:rPr>
                          <a:latin typeface="Cambria Math" panose="02040503050406030204" pitchFamily="18" charset="0"/>
                        </a:rPr>
                        <m:t>=</m:t>
                      </m:r>
                      <m:sPre>
                        <m:sPrePr>
                          <m:ctrlPr>
                            <a:rPr i="1">
                              <a:latin typeface="Cambria Math" panose="02040503050406030204" pitchFamily="18" charset="0"/>
                            </a:rPr>
                          </m:ctrlPr>
                        </m:sPrePr>
                        <m:sub>
                          <m:r>
                            <a:rPr>
                              <a:latin typeface="Cambria Math" panose="02040503050406030204" pitchFamily="18" charset="0"/>
                            </a:rPr>
                            <m:t> </m:t>
                          </m:r>
                        </m:sub>
                        <m:sup>
                          <m:r>
                            <a:rPr>
                              <a:latin typeface="Cambria Math" panose="02040503050406030204" pitchFamily="18" charset="0"/>
                            </a:rPr>
                            <m:t>𝑛</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oMath>
                  </m:oMathPara>
                </a14:m>
                <a:endParaRPr sz="2800" b="1" dirty="0"/>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2"/>
                <a:stretch>
                  <a:fillRect l="-1328" t="-1100"/>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4.4.2: Calculating Numbers of Combinations and Permutations</a:t>
            </a:r>
          </a:p>
        </p:txBody>
      </p:sp>
      <p:sp>
        <p:nvSpPr>
          <p:cNvPr id="3" name="Text Placeholder 2"/>
          <p:cNvSpPr>
            <a:spLocks noGrp="1"/>
          </p:cNvSpPr>
          <p:nvPr>
            <p:ph type="body" sz="quarter" idx="10"/>
          </p:nvPr>
        </p:nvSpPr>
        <p:spPr/>
        <p:txBody>
          <a:bodyPr>
            <a:normAutofit/>
          </a:bodyPr>
          <a:lstStyle/>
          <a:p>
            <a:r>
              <a:rPr sz="2800"/>
              <a:t>Given a group of three friends, Emre, Heather, and Sheena:</a:t>
            </a:r>
          </a:p>
          <a:p>
            <a:pPr marL="514350" indent="-514350">
              <a:buFont typeface="+mj-lt"/>
              <a:buAutoNum type="alphaLcPeriod"/>
              <a:defRPr sz="2800"/>
            </a:pPr>
            <a:r>
              <a:t>​</a:t>
            </a:r>
            <a:r>
              <a:rPr sz="2800"/>
              <a:t>How many ways can you arrange the way they stand in line for the movies?</a:t>
            </a:r>
          </a:p>
          <a:p>
            <a:pPr marL="514350" indent="-514350">
              <a:buFont typeface="+mj-lt"/>
              <a:buAutoNum type="alphaLcPeriod" startAt="2"/>
              <a:defRPr sz="2800"/>
            </a:pPr>
            <a:r>
              <a:t>​</a:t>
            </a:r>
            <a:r>
              <a:rPr sz="2800"/>
              <a:t>How many ways can you choose two of them to ride in a car together?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4.4.2: Calculating Numbers of Combinations and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pPr marL="514350" indent="-514350">
                  <a:buFont typeface="+mj-lt"/>
                  <a:buAutoNum type="alphaLcPeriod"/>
                  <a:defRPr sz="2800"/>
                </a:pPr>
                <a:r>
                  <a:t>​</a:t>
                </a:r>
                <a:r>
                  <a:rPr sz="2800"/>
                  <a:t>First, notice that the arrangement of the three friends is important for counting purposes. To count how they can line up for a movie, the order in which they line up does make a difference, so this is a permutation. We are choosing to arrange three objects, so </a:t>
                </a:r>
                <a14:m>
                  <m:oMath xmlns:m="http://schemas.openxmlformats.org/officeDocument/2006/math">
                    <m:r>
                      <a:rPr>
                        <a:latin typeface="Cambria Math" panose="02040503050406030204" pitchFamily="18" charset="0"/>
                      </a:rPr>
                      <m:t>𝑟</m:t>
                    </m:r>
                    <m:r>
                      <a:rPr>
                        <a:latin typeface="Cambria Math" panose="02040503050406030204" pitchFamily="18" charset="0"/>
                      </a:rPr>
                      <m:t>=3</m:t>
                    </m:r>
                  </m:oMath>
                </a14:m>
                <a:r>
                  <a:rPr sz="2800"/>
                  <a:t>, from a group of three objects, so </a:t>
                </a:r>
                <a14:m>
                  <m:oMath xmlns:m="http://schemas.openxmlformats.org/officeDocument/2006/math">
                    <m:r>
                      <a:rPr>
                        <a:latin typeface="Cambria Math" panose="02040503050406030204" pitchFamily="18" charset="0"/>
                      </a:rPr>
                      <m:t>𝑛</m:t>
                    </m:r>
                  </m:oMath>
                </a14:m>
                <a:r>
                  <a:rPr sz="2800"/>
                  <a:t> also equals three, </a:t>
                </a:r>
                <a14:m>
                  <m:oMath xmlns:m="http://schemas.openxmlformats.org/officeDocument/2006/math">
                    <m:r>
                      <a:rPr>
                        <a:latin typeface="Cambria Math" panose="02040503050406030204" pitchFamily="18" charset="0"/>
                      </a:rPr>
                      <m:t>𝑛</m:t>
                    </m:r>
                    <m:r>
                      <a:rPr>
                        <a:latin typeface="Cambria Math" panose="02040503050406030204" pitchFamily="18" charset="0"/>
                      </a:rPr>
                      <m:t>=3</m:t>
                    </m:r>
                  </m:oMath>
                </a14:m>
                <a:r>
                  <a:rPr sz="2800"/>
                  <a:t>. Therefore, the number of permutations of </a:t>
                </a:r>
                <a:r>
                  <a:rPr sz="2800">
                    <a:latin typeface="Cambria Math"/>
                  </a:rPr>
                  <a:t>3</a:t>
                </a:r>
                <a:r>
                  <a:rPr sz="2800"/>
                  <a:t> things permuted </a:t>
                </a:r>
                <a:r>
                  <a:rPr sz="2800">
                    <a:latin typeface="Cambria Math"/>
                  </a:rPr>
                  <a:t>3</a:t>
                </a:r>
                <a:r>
                  <a:rPr sz="2800"/>
                  <a:t> at a time is calculated as follows.</a:t>
                </a:r>
              </a:p>
              <a:p>
                <a:pPr>
                  <a:defRPr b="1"/>
                </a:pPr>
                <a:r>
                  <a:t>​</a:t>
                </a:r>
                <a:r>
                  <a:rPr sz="2800"/>
                  <a:t>By Hand:</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d>
                            <m:dPr>
                              <m:ctrlPr>
                                <a:rPr i="1">
                                  <a:latin typeface="Cambria Math" panose="02040503050406030204" pitchFamily="18" charset="0"/>
                                </a:rPr>
                              </m:ctrlPr>
                            </m:dPr>
                            <m:e>
                              <m:r>
                                <a:rPr>
                                  <a:latin typeface="Cambria Math" panose="02040503050406030204" pitchFamily="18" charset="0"/>
                                </a:rPr>
                                <m:t>3−3</m:t>
                              </m:r>
                            </m:e>
                          </m:d>
                          <m:r>
                            <a:rPr>
                              <a:latin typeface="Cambria Math" panose="02040503050406030204" pitchFamily="18" charset="0"/>
                            </a:rPr>
                            <m:t>!</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3⋅2⋅1</m:t>
                          </m:r>
                        </m:num>
                        <m:den>
                          <m:r>
                            <a:rPr>
                              <a:latin typeface="Cambria Math" panose="02040503050406030204" pitchFamily="18" charset="0"/>
                            </a:rPr>
                            <m:t>0!</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e>
                      </m:phant>
                      <m:r>
                        <a:rPr>
                          <a:latin typeface="Cambria Math" panose="02040503050406030204" pitchFamily="18" charset="0"/>
                        </a:rPr>
                        <m:t>=6</m:t>
                      </m:r>
                    </m:oMath>
                  </m:oMathPara>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5" t="-1840" r="-7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4.4.2: Calculating Numbers of Combinations and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When calculating permutations using the TI-83/84 calculator, 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oMath>
                </a14:m>
                <a:r>
                  <a:rPr sz="2800"/>
                  <a:t>. To accomplish this, we type the </a:t>
                </a:r>
                <a:r>
                  <a:rPr sz="2800" b="1"/>
                  <a:t>n</a:t>
                </a:r>
                <a:r>
                  <a:rPr sz="2800"/>
                  <a:t> value of </a:t>
                </a:r>
                <a:r>
                  <a:rPr sz="2800">
                    <a:latin typeface="Cambria Math"/>
                  </a:rPr>
                  <a:t>3</a:t>
                </a:r>
                <a:r>
                  <a:rPr sz="2800"/>
                  <a:t> first, and then select </a:t>
                </a:r>
                <a:r>
                  <a:rPr sz="2800" b="1"/>
                  <a:t>PRB</a:t>
                </a:r>
                <a:r>
                  <a:rPr sz="2800"/>
                  <a:t> from the </a:t>
                </a:r>
                <a:r>
                  <a:rPr sz="2800" b="1"/>
                  <a:t>MATH</a:t>
                </a:r>
                <a:r>
                  <a:rPr sz="2800"/>
                  <a:t> menu and choose option </a:t>
                </a:r>
                <a:r>
                  <a:rPr sz="2800" b="1"/>
                  <a:t>nPr</a:t>
                </a:r>
                <a:r>
                  <a:rPr sz="2800"/>
                  <a:t>. Then we type in the </a:t>
                </a:r>
                <a:r>
                  <a:rPr sz="2800" b="1"/>
                  <a:t>r</a:t>
                </a:r>
                <a:r>
                  <a:rPr sz="2800"/>
                  <a:t> value of </a:t>
                </a:r>
                <a:r>
                  <a:rPr sz="2800">
                    <a:latin typeface="Cambria Math"/>
                  </a:rPr>
                  <a:t>3</a:t>
                </a:r>
                <a:r>
                  <a:rPr sz="2800"/>
                  <a:t> as shown in the screenshot.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A0D5C21F-83F2-40C8-B11E-909D1864C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950278"/>
            <a:ext cx="3768140" cy="190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4.4.2: Calculating Numbers of Combinations and Permutations (cont.)</a:t>
            </a:r>
          </a:p>
        </p:txBody>
      </p:sp>
      <p:sp>
        <p:nvSpPr>
          <p:cNvPr id="3" name="Text Placeholder 2"/>
          <p:cNvSpPr>
            <a:spLocks noGrp="1"/>
          </p:cNvSpPr>
          <p:nvPr>
            <p:ph type="body" sz="quarter" idx="10"/>
          </p:nvPr>
        </p:nvSpPr>
        <p:spPr/>
        <p:txBody>
          <a:bodyPr>
            <a:normAutofit/>
          </a:bodyPr>
          <a:lstStyle/>
          <a:p>
            <a:r>
              <a:t>​</a:t>
            </a:r>
            <a:r>
              <a:rPr sz="2800"/>
              <a:t>So, there are six unique ways for the friends to line up for the movie. Let's check this by listing out all the possible arrangements. We'll use a pattern to help us.</a:t>
            </a:r>
          </a:p>
          <a:p>
            <a:pPr algn="ctr"/>
            <a:r>
              <a:t>​</a:t>
            </a:r>
          </a:p>
          <a:p>
            <a:pPr algn="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48677191"/>
                  </p:ext>
                </p:extLst>
              </p:nvPr>
            </p:nvGraphicFramePr>
            <p:xfrm>
              <a:off x="3124200" y="2971800"/>
              <a:ext cx="3657600" cy="18288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914400">
                    <a:tc>
                      <a:txBody>
                        <a:bodyPr/>
                        <a:lstStyle/>
                        <a:p>
                          <a:pPr algn="l">
                            <a:defRPr sz="1600"/>
                          </a:pPr>
                          <a:r>
                            <a:rPr dirty="0"/>
                            <a:t>​</a:t>
                          </a:r>
                          <a14:m>
                            <m:oMath xmlns:m="http://schemas.openxmlformats.org/officeDocument/2006/math">
                              <m:r>
                                <m:rPr>
                                  <m:nor/>
                                </m:rPr>
                                <a:rPr sz="1600">
                                  <a:latin typeface="Cambria Math"/>
                                </a:rPr>
                                <m:t>EHS</m:t>
                              </m:r>
                            </m:oMath>
                          </a14:m>
                          <a:endParaRPr dirty="0"/>
                        </a:p>
                      </a:txBody>
                      <a:tcPr marL="36576" marR="36576" marT="36576" marB="36576" anchor="ctr"/>
                    </a:tc>
                    <a:tc>
                      <a:txBody>
                        <a:bodyPr/>
                        <a:lstStyle/>
                        <a:p>
                          <a:pPr algn="l">
                            <a:defRPr sz="1600"/>
                          </a:pPr>
                          <a:r>
                            <a:t>​</a:t>
                          </a:r>
                          <a14:m>
                            <m:oMath xmlns:m="http://schemas.openxmlformats.org/officeDocument/2006/math">
                              <m:r>
                                <m:rPr>
                                  <m:nor/>
                                </m:rPr>
                                <a:rPr sz="1600">
                                  <a:latin typeface="Cambria Math"/>
                                </a:rPr>
                                <m:t>HSE</m:t>
                              </m:r>
                            </m:oMath>
                          </a14:m>
                          <a:endParaRPr/>
                        </a:p>
                      </a:txBody>
                      <a:tcPr marL="36576" marR="36576" marT="36576" marB="36576" anchor="ctr"/>
                    </a:tc>
                    <a:tc>
                      <a:txBody>
                        <a:bodyPr/>
                        <a:lstStyle/>
                        <a:p>
                          <a:pPr algn="l">
                            <a:defRPr sz="1600"/>
                          </a:pPr>
                          <a:r>
                            <a:t>​</a:t>
                          </a:r>
                          <a14:m>
                            <m:oMath xmlns:m="http://schemas.openxmlformats.org/officeDocument/2006/math">
                              <m:r>
                                <m:rPr>
                                  <m:nor/>
                                </m:rPr>
                                <a:rPr sz="1600">
                                  <a:latin typeface="Cambria Math"/>
                                </a:rPr>
                                <m:t>SHE</m:t>
                              </m:r>
                            </m:oMath>
                          </a14:m>
                          <a:endParaRPr/>
                        </a:p>
                      </a:txBody>
                      <a:tcPr marL="36576" marR="36576" marT="36576" marB="36576" anchor="ctr"/>
                    </a:tc>
                    <a:extLst>
                      <a:ext uri="{0D108BD9-81ED-4DB2-BD59-A6C34878D82A}">
                        <a16:rowId xmlns:a16="http://schemas.microsoft.com/office/drawing/2014/main" val="10000"/>
                      </a:ext>
                    </a:extLst>
                  </a:tr>
                  <a:tr h="914400">
                    <a:tc>
                      <a:txBody>
                        <a:bodyPr/>
                        <a:lstStyle/>
                        <a:p>
                          <a:pPr algn="l">
                            <a:defRPr sz="1600"/>
                          </a:pPr>
                          <a:r>
                            <a:t>​</a:t>
                          </a:r>
                          <a14:m>
                            <m:oMath xmlns:m="http://schemas.openxmlformats.org/officeDocument/2006/math">
                              <m:r>
                                <m:rPr>
                                  <m:nor/>
                                </m:rPr>
                                <a:rPr sz="1600">
                                  <a:latin typeface="Cambria Math"/>
                                </a:rPr>
                                <m:t>ESH</m:t>
                              </m:r>
                            </m:oMath>
                          </a14:m>
                          <a:endParaRPr/>
                        </a:p>
                      </a:txBody>
                      <a:tcPr marL="36576" marR="36576" marT="36576" marB="36576" anchor="ctr"/>
                    </a:tc>
                    <a:tc>
                      <a:txBody>
                        <a:bodyPr/>
                        <a:lstStyle/>
                        <a:p>
                          <a:pPr algn="l">
                            <a:defRPr sz="1600"/>
                          </a:pPr>
                          <a:r>
                            <a:t>​</a:t>
                          </a:r>
                          <a14:m>
                            <m:oMath xmlns:m="http://schemas.openxmlformats.org/officeDocument/2006/math">
                              <m:r>
                                <m:rPr>
                                  <m:nor/>
                                </m:rPr>
                                <a:rPr sz="1600">
                                  <a:latin typeface="Cambria Math"/>
                                </a:rPr>
                                <m:t>HES</m:t>
                              </m:r>
                            </m:oMath>
                          </a14:m>
                          <a:endParaRPr/>
                        </a:p>
                      </a:txBody>
                      <a:tcPr marL="36576" marR="36576" marT="36576" marB="36576" anchor="ctr"/>
                    </a:tc>
                    <a:tc>
                      <a:txBody>
                        <a:bodyPr/>
                        <a:lstStyle/>
                        <a:p>
                          <a:pPr algn="l">
                            <a:defRPr sz="1600"/>
                          </a:pPr>
                          <a:r>
                            <a:rPr dirty="0"/>
                            <a:t>​</a:t>
                          </a:r>
                          <a14:m>
                            <m:oMath xmlns:m="http://schemas.openxmlformats.org/officeDocument/2006/math">
                              <m:r>
                                <m:rPr>
                                  <m:nor/>
                                </m:rPr>
                                <a:rPr sz="1600">
                                  <a:latin typeface="Cambria Math"/>
                                </a:rPr>
                                <m:t>SEH</m:t>
                              </m:r>
                            </m:oMath>
                          </a14:m>
                          <a:endParaRPr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48677191"/>
                  </p:ext>
                </p:extLst>
              </p:nvPr>
            </p:nvGraphicFramePr>
            <p:xfrm>
              <a:off x="3124200" y="2971800"/>
              <a:ext cx="3657600" cy="18288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914400">
                    <a:tc>
                      <a:txBody>
                        <a:bodyPr/>
                        <a:lstStyle/>
                        <a:p>
                          <a:endParaRPr lang="en-US"/>
                        </a:p>
                      </a:txBody>
                      <a:tcPr marL="36576" marR="36576" marT="36576" marB="36576" anchor="ctr">
                        <a:blipFill>
                          <a:blip r:embed="rId2"/>
                          <a:stretch>
                            <a:fillRect r="-200500" b="-99338"/>
                          </a:stretch>
                        </a:blipFill>
                      </a:tcPr>
                    </a:tc>
                    <a:tc>
                      <a:txBody>
                        <a:bodyPr/>
                        <a:lstStyle/>
                        <a:p>
                          <a:endParaRPr lang="en-US"/>
                        </a:p>
                      </a:txBody>
                      <a:tcPr marL="36576" marR="36576" marT="36576" marB="36576" anchor="ctr">
                        <a:blipFill>
                          <a:blip r:embed="rId2"/>
                          <a:stretch>
                            <a:fillRect l="-99502" r="-99502" b="-99338"/>
                          </a:stretch>
                        </a:blipFill>
                      </a:tcPr>
                    </a:tc>
                    <a:tc>
                      <a:txBody>
                        <a:bodyPr/>
                        <a:lstStyle/>
                        <a:p>
                          <a:endParaRPr lang="en-US"/>
                        </a:p>
                      </a:txBody>
                      <a:tcPr marL="36576" marR="36576" marT="36576" marB="36576" anchor="ctr">
                        <a:blipFill>
                          <a:blip r:embed="rId2"/>
                          <a:stretch>
                            <a:fillRect l="-200500" b="-99338"/>
                          </a:stretch>
                        </a:blipFill>
                      </a:tcPr>
                    </a:tc>
                    <a:extLst>
                      <a:ext uri="{0D108BD9-81ED-4DB2-BD59-A6C34878D82A}">
                        <a16:rowId xmlns:a16="http://schemas.microsoft.com/office/drawing/2014/main" val="10000"/>
                      </a:ext>
                    </a:extLst>
                  </a:tr>
                  <a:tr h="914400">
                    <a:tc>
                      <a:txBody>
                        <a:bodyPr/>
                        <a:lstStyle/>
                        <a:p>
                          <a:endParaRPr lang="en-US"/>
                        </a:p>
                      </a:txBody>
                      <a:tcPr marL="36576" marR="36576" marT="36576" marB="36576" anchor="ctr">
                        <a:blipFill>
                          <a:blip r:embed="rId2"/>
                          <a:stretch>
                            <a:fillRect t="-100667" r="-200500"/>
                          </a:stretch>
                        </a:blipFill>
                      </a:tcPr>
                    </a:tc>
                    <a:tc>
                      <a:txBody>
                        <a:bodyPr/>
                        <a:lstStyle/>
                        <a:p>
                          <a:endParaRPr lang="en-US"/>
                        </a:p>
                      </a:txBody>
                      <a:tcPr marL="36576" marR="36576" marT="36576" marB="36576" anchor="ctr">
                        <a:blipFill>
                          <a:blip r:embed="rId2"/>
                          <a:stretch>
                            <a:fillRect l="-99502" t="-100667" r="-99502"/>
                          </a:stretch>
                        </a:blipFill>
                      </a:tcPr>
                    </a:tc>
                    <a:tc>
                      <a:txBody>
                        <a:bodyPr/>
                        <a:lstStyle/>
                        <a:p>
                          <a:endParaRPr lang="en-US"/>
                        </a:p>
                      </a:txBody>
                      <a:tcPr marL="36576" marR="36576" marT="36576" marB="36576" anchor="ctr">
                        <a:blipFill>
                          <a:blip r:embed="rId2"/>
                          <a:stretch>
                            <a:fillRect l="-200500" t="-100667"/>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4.4.2: Calculating Numbers of Combinations and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2"/>
                  <a:defRPr sz="2800"/>
                </a:pPr>
                <a:r>
                  <a:t>​</a:t>
                </a:r>
                <a:r>
                  <a:rPr sz="2800"/>
                  <a:t>In the second part, we are interested in choosing two of the three friends to ride in a car together, where the arrangement is not specified to be important. Therefore, we'd like to count the number of combinations of two things from a group of three.</a:t>
                </a:r>
              </a:p>
              <a:p>
                <a:pPr>
                  <a:defRPr b="1"/>
                </a:pPr>
                <a:r>
                  <a:t>​</a:t>
                </a:r>
                <a:r>
                  <a:rPr sz="2800"/>
                  <a:t>By Hand:</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3−2</m:t>
                              </m:r>
                            </m:e>
                          </m:d>
                          <m:r>
                            <a:rPr>
                              <a:latin typeface="Cambria Math" panose="02040503050406030204" pitchFamily="18" charset="0"/>
                            </a:rPr>
                            <m:t>!</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2!1!</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3</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e>
                      </m:phant>
                      <m:r>
                        <a:rPr>
                          <a:latin typeface="Cambria Math" panose="02040503050406030204" pitchFamily="18" charset="0"/>
                        </a:rPr>
                        <m:t>=3</m:t>
                      </m:r>
                    </m:oMath>
                  </m:oMathPara>
                </a14:m>
                <a:endParaRPr sz="2800"/>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454" r="-1185"/>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4.4.2: Calculating Numbers of Combinations and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oMath>
                </a14:m>
                <a:r>
                  <a:rPr sz="2800"/>
                  <a:t>. To accomplish this, we type the </a:t>
                </a:r>
                <a:r>
                  <a:rPr sz="2800" b="1"/>
                  <a:t>n</a:t>
                </a:r>
                <a:r>
                  <a:rPr sz="2800"/>
                  <a:t> value of </a:t>
                </a:r>
                <a:r>
                  <a:rPr sz="2800">
                    <a:latin typeface="Cambria Math"/>
                  </a:rPr>
                  <a:t>3</a:t>
                </a:r>
                <a:r>
                  <a:rPr sz="2800"/>
                  <a:t> first, and then select </a:t>
                </a:r>
                <a:r>
                  <a:rPr sz="2800" b="1"/>
                  <a:t>PRB</a:t>
                </a:r>
                <a:r>
                  <a:rPr sz="2800"/>
                  <a:t> from the </a:t>
                </a:r>
                <a:r>
                  <a:rPr sz="2800" b="1"/>
                  <a:t>MATH</a:t>
                </a:r>
                <a:r>
                  <a:rPr sz="2800"/>
                  <a:t> menu and choose option </a:t>
                </a:r>
                <a:r>
                  <a:rPr sz="2800" b="1"/>
                  <a:t>nCr</a:t>
                </a:r>
                <a:r>
                  <a:rPr sz="2800"/>
                  <a:t>. Then we type in the </a:t>
                </a:r>
                <a:r>
                  <a:rPr sz="2800" b="1"/>
                  <a:t>r</a:t>
                </a:r>
                <a:r>
                  <a:rPr sz="2800"/>
                  <a:t> value of </a:t>
                </a:r>
                <a:r>
                  <a:rPr sz="2800">
                    <a:latin typeface="Cambria Math"/>
                  </a:rPr>
                  <a:t>2</a:t>
                </a:r>
                <a:r>
                  <a:rPr sz="2800"/>
                  <a:t> as shown in the screenshot.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988216D-AA50-4DDB-9C4D-CBE43AE69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230" y="3469020"/>
            <a:ext cx="3539540" cy="23596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4.4.2: Calculating Numbers of Combinations and Permutations (cont.)</a:t>
            </a:r>
          </a:p>
        </p:txBody>
      </p:sp>
      <p:sp>
        <p:nvSpPr>
          <p:cNvPr id="3" name="Text Placeholder 2"/>
          <p:cNvSpPr>
            <a:spLocks noGrp="1"/>
          </p:cNvSpPr>
          <p:nvPr>
            <p:ph type="body" sz="quarter" idx="10"/>
          </p:nvPr>
        </p:nvSpPr>
        <p:spPr/>
        <p:txBody>
          <a:bodyPr>
            <a:normAutofit/>
          </a:bodyPr>
          <a:lstStyle/>
          <a:p>
            <a:r>
              <a:t>​</a:t>
            </a:r>
            <a:r>
              <a:rPr sz="2800"/>
              <a:t>From this, we know there are three distinct ways that we can choose two of the friends to ride in the car. Let's list out all of the possibilities.</a:t>
            </a:r>
          </a:p>
          <a:p>
            <a:pPr algn="ctr"/>
            <a:r>
              <a:t>​</a:t>
            </a:r>
          </a:p>
          <a:p>
            <a:pPr algn="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7272560"/>
                  </p:ext>
                </p:extLst>
              </p:nvPr>
            </p:nvGraphicFramePr>
            <p:xfrm>
              <a:off x="3276600" y="2895600"/>
              <a:ext cx="3657600" cy="18288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1828800">
                    <a:tc>
                      <a:txBody>
                        <a:bodyPr/>
                        <a:lstStyle/>
                        <a:p>
                          <a:pPr algn="l">
                            <a:defRPr sz="1600"/>
                          </a:pPr>
                          <a:r>
                            <a:t>​</a:t>
                          </a:r>
                          <a14:m>
                            <m:oMath xmlns:m="http://schemas.openxmlformats.org/officeDocument/2006/math">
                              <m:r>
                                <m:rPr>
                                  <m:nor/>
                                </m:rPr>
                                <a:rPr sz="1600">
                                  <a:latin typeface="Cambria Math"/>
                                </a:rPr>
                                <m:t>EH</m:t>
                              </m:r>
                            </m:oMath>
                          </a14:m>
                          <a:endParaRPr/>
                        </a:p>
                      </a:txBody>
                      <a:tcPr marL="36576" marR="36576" marT="36576" marB="36576" anchor="ctr"/>
                    </a:tc>
                    <a:tc>
                      <a:txBody>
                        <a:bodyPr/>
                        <a:lstStyle/>
                        <a:p>
                          <a:pPr algn="l">
                            <a:defRPr sz="1600"/>
                          </a:pPr>
                          <a:r>
                            <a:rPr dirty="0"/>
                            <a:t>​</a:t>
                          </a:r>
                          <a14:m>
                            <m:oMath xmlns:m="http://schemas.openxmlformats.org/officeDocument/2006/math">
                              <m:r>
                                <m:rPr>
                                  <m:nor/>
                                </m:rPr>
                                <a:rPr sz="1600">
                                  <a:latin typeface="Cambria Math"/>
                                </a:rPr>
                                <m:t>ES</m:t>
                              </m:r>
                            </m:oMath>
                          </a14:m>
                          <a:endParaRPr dirty="0"/>
                        </a:p>
                      </a:txBody>
                      <a:tcPr marL="36576" marR="36576" marT="36576" marB="36576" anchor="ctr"/>
                    </a:tc>
                    <a:tc>
                      <a:txBody>
                        <a:bodyPr/>
                        <a:lstStyle/>
                        <a:p>
                          <a:pPr algn="l">
                            <a:defRPr sz="1600"/>
                          </a:pPr>
                          <a:r>
                            <a:rPr dirty="0"/>
                            <a:t>​</a:t>
                          </a:r>
                          <a14:m>
                            <m:oMath xmlns:m="http://schemas.openxmlformats.org/officeDocument/2006/math">
                              <m:r>
                                <m:rPr>
                                  <m:nor/>
                                </m:rPr>
                                <a:rPr sz="1600">
                                  <a:latin typeface="Cambria Math"/>
                                </a:rPr>
                                <m:t>HS</m:t>
                              </m:r>
                            </m:oMath>
                          </a14:m>
                          <a:endParaRPr dirty="0"/>
                        </a:p>
                      </a:txBody>
                      <a:tcPr marL="36576" marR="36576" marT="36576" marB="36576" anchor="ctr"/>
                    </a:tc>
                    <a:extLst>
                      <a:ext uri="{0D108BD9-81ED-4DB2-BD59-A6C34878D82A}">
                        <a16:rowId xmlns:a16="http://schemas.microsoft.com/office/drawing/2014/main" val="1000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7272560"/>
                  </p:ext>
                </p:extLst>
              </p:nvPr>
            </p:nvGraphicFramePr>
            <p:xfrm>
              <a:off x="3276600" y="2895600"/>
              <a:ext cx="3657600" cy="18288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1828800">
                    <a:tc>
                      <a:txBody>
                        <a:bodyPr/>
                        <a:lstStyle/>
                        <a:p>
                          <a:endParaRPr lang="en-US"/>
                        </a:p>
                      </a:txBody>
                      <a:tcPr marL="36576" marR="36576" marT="36576" marB="36576" anchor="ctr">
                        <a:blipFill>
                          <a:blip r:embed="rId2"/>
                          <a:stretch>
                            <a:fillRect r="-200500"/>
                          </a:stretch>
                        </a:blipFill>
                      </a:tcPr>
                    </a:tc>
                    <a:tc>
                      <a:txBody>
                        <a:bodyPr/>
                        <a:lstStyle/>
                        <a:p>
                          <a:endParaRPr lang="en-US"/>
                        </a:p>
                      </a:txBody>
                      <a:tcPr marL="36576" marR="36576" marT="36576" marB="36576" anchor="ctr">
                        <a:blipFill>
                          <a:blip r:embed="rId2"/>
                          <a:stretch>
                            <a:fillRect l="-99502" r="-99502"/>
                          </a:stretch>
                        </a:blipFill>
                      </a:tcPr>
                    </a:tc>
                    <a:tc>
                      <a:txBody>
                        <a:bodyPr/>
                        <a:lstStyle/>
                        <a:p>
                          <a:endParaRPr lang="en-US"/>
                        </a:p>
                      </a:txBody>
                      <a:tcPr marL="36576" marR="36576" marT="36576" marB="36576" anchor="ctr">
                        <a:blipFill>
                          <a:blip r:embed="rId2"/>
                          <a:stretch>
                            <a:fillRect l="-2005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a:t>For further instruction on calculating combinations and permutations using a TI-83/84 Plus calculator or other technology, navigate to stat.hawkeslearning.com and see </a:t>
            </a:r>
            <a:r>
              <a:rPr sz="2800" b="1"/>
              <a:t>Technology Instructions &gt; Counting</a:t>
            </a:r>
            <a:r>
              <a:rPr sz="280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032722"/>
              </a:xfrm>
            </p:spPr>
            <p:txBody>
              <a:bodyPr>
                <a:normAutofit/>
              </a:bodyPr>
              <a:lstStyle/>
              <a:p>
                <a:r>
                  <a:rPr sz="2800" b="1"/>
                  <a:t>Special Case</a:t>
                </a:r>
              </a:p>
              <a:p>
                <a:r>
                  <a:rPr sz="2800"/>
                  <a:t>Note that</a:t>
                </a:r>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𝑛</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oMath>
                  </m:oMathPara>
                </a14:m>
                <a:endParaRPr sz="2800"/>
              </a:p>
              <a:p>
                <a:pPr>
                  <a:defRPr sz="2800"/>
                </a:pPr>
                <a:r>
                  <a:rPr sz="2800"/>
                  <a:t>Thus,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rPr sz="2800"/>
                  <a:t> gives the number of different sequences (or permutations) for a group of </a:t>
                </a:r>
                <a14:m>
                  <m:oMath xmlns:m="http://schemas.openxmlformats.org/officeDocument/2006/math">
                    <m:r>
                      <a:rPr>
                        <a:latin typeface="Cambria Math" panose="02040503050406030204" pitchFamily="18" charset="0"/>
                      </a:rPr>
                      <m:t>𝑛</m:t>
                    </m:r>
                  </m:oMath>
                </a14:m>
                <a:r>
                  <a:rPr sz="2800"/>
                  <a:t> distinct objects.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032722"/>
              </a:xfrm>
              <a:blipFill>
                <a:blip r:embed="rId2"/>
                <a:stretch>
                  <a:fillRect l="-1328" t="-1594"/>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594322"/>
              </a:xfrm>
            </p:spPr>
            <p:txBody>
              <a:bodyPr>
                <a:normAutofit/>
              </a:bodyPr>
              <a:lstStyle/>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0!=1</m:t>
                      </m:r>
                    </m:oMath>
                  </m:oMathPara>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594322"/>
              </a:xfrm>
              <a:blipFill>
                <a:blip r:embed="rId2"/>
                <a:stretch>
                  <a:fillRect/>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4.4.3: Calculating the Number of Permutations</a:t>
            </a:r>
          </a:p>
        </p:txBody>
      </p:sp>
      <p:sp>
        <p:nvSpPr>
          <p:cNvPr id="3" name="Text Placeholder 2"/>
          <p:cNvSpPr>
            <a:spLocks noGrp="1"/>
          </p:cNvSpPr>
          <p:nvPr>
            <p:ph type="body" sz="quarter" idx="10"/>
          </p:nvPr>
        </p:nvSpPr>
        <p:spPr/>
        <p:txBody>
          <a:bodyPr>
            <a:normAutofit/>
          </a:bodyPr>
          <a:lstStyle/>
          <a:p>
            <a:r>
              <a:rPr sz="2800"/>
              <a:t>A class of </a:t>
            </a:r>
            <a:r>
              <a:rPr sz="2800">
                <a:latin typeface="Cambria Math"/>
              </a:rPr>
              <a:t>18</a:t>
            </a:r>
            <a:r>
              <a:rPr sz="2800"/>
              <a:t> fifth graders is holding elections for class president, vice president, and secretary. In how many different ways can the officers be elected?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4.4.3: Calculating the Number of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a:defRPr sz="2800"/>
                </a:pPr>
                <a:r>
                  <a:rPr sz="2800"/>
                  <a:t>First, note that the order in which students are chosen is important; that is, it is different if someone is elected for president rather than vice president. Therefore, we are counting permutations. There are </a:t>
                </a:r>
                <a:r>
                  <a:rPr sz="2800">
                    <a:latin typeface="Cambria Math"/>
                  </a:rPr>
                  <a:t>18</a:t>
                </a:r>
                <a:r>
                  <a:rPr sz="2800"/>
                  <a:t> students in the class, so </a:t>
                </a:r>
                <a14:m>
                  <m:oMath xmlns:m="http://schemas.openxmlformats.org/officeDocument/2006/math">
                    <m:r>
                      <a:rPr>
                        <a:latin typeface="Cambria Math" panose="02040503050406030204" pitchFamily="18" charset="0"/>
                      </a:rPr>
                      <m:t>𝑛</m:t>
                    </m:r>
                    <m:r>
                      <a:rPr>
                        <a:latin typeface="Cambria Math" panose="02040503050406030204" pitchFamily="18" charset="0"/>
                      </a:rPr>
                      <m:t>=18</m:t>
                    </m:r>
                  </m:oMath>
                </a14:m>
                <a:r>
                  <a:rPr sz="2800"/>
                  <a:t>. Because </a:t>
                </a:r>
                <a:r>
                  <a:rPr sz="2800">
                    <a:latin typeface="Cambria Math"/>
                  </a:rPr>
                  <a:t>3</a:t>
                </a:r>
                <a:r>
                  <a:rPr sz="2800"/>
                  <a:t> students are to be elected, </a:t>
                </a:r>
                <a14:m>
                  <m:oMath xmlns:m="http://schemas.openxmlformats.org/officeDocument/2006/math">
                    <m:r>
                      <a:rPr>
                        <a:latin typeface="Cambria Math" panose="02040503050406030204" pitchFamily="18" charset="0"/>
                      </a:rPr>
                      <m:t>𝑟</m:t>
                    </m:r>
                    <m:r>
                      <a:rPr>
                        <a:latin typeface="Cambria Math" panose="02040503050406030204" pitchFamily="18" charset="0"/>
                      </a:rPr>
                      <m:t>=3</m:t>
                    </m:r>
                  </m:oMath>
                </a14:m>
                <a:r>
                  <a:rPr sz="2800"/>
                  <a:t>.</a:t>
                </a:r>
              </a:p>
              <a:p>
                <a:pPr>
                  <a:defRPr b="1"/>
                </a:pPr>
                <a:r>
                  <a:rPr sz="2800"/>
                  <a:t>By Hand:</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m:t>
                          </m:r>
                        </m:num>
                        <m:den>
                          <m:d>
                            <m:dPr>
                              <m:ctrlPr>
                                <a:rPr i="1">
                                  <a:latin typeface="Cambria Math" panose="02040503050406030204" pitchFamily="18" charset="0"/>
                                </a:rPr>
                              </m:ctrlPr>
                            </m:dPr>
                            <m:e>
                              <m:r>
                                <a:rPr>
                                  <a:latin typeface="Cambria Math" panose="02040503050406030204" pitchFamily="18" charset="0"/>
                                </a:rPr>
                                <m:t>18−3</m:t>
                              </m:r>
                            </m:e>
                          </m:d>
                          <m:r>
                            <a:rPr>
                              <a:latin typeface="Cambria Math" panose="02040503050406030204" pitchFamily="18" charset="0"/>
                            </a:rPr>
                            <m:t>!</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18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m:t>
                          </m:r>
                        </m:num>
                        <m:den>
                          <m:r>
                            <a:rPr>
                              <a:latin typeface="Cambria Math" panose="02040503050406030204" pitchFamily="18" charset="0"/>
                            </a:rPr>
                            <m:t>15!</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18</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e>
                      </m:phant>
                      <m:r>
                        <a:rPr>
                          <a:latin typeface="Cambria Math" panose="02040503050406030204" pitchFamily="18" charset="0"/>
                        </a:rPr>
                        <m:t>=4896</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4.4.3: Calculating the Number of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oMath>
                </a14:m>
                <a:r>
                  <a:rPr sz="2800"/>
                  <a:t> as shown in the 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A9757D9C-FB9E-42A8-B1B4-C2CAFC46C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630" y="2895600"/>
            <a:ext cx="3996740" cy="2664493"/>
          </a:xfrm>
          <a:prstGeom prst="rect">
            <a:avLst/>
          </a:prstGeom>
        </p:spPr>
      </p:pic>
      <p:sp>
        <p:nvSpPr>
          <p:cNvPr id="5" name="Text Placeholder 2">
            <a:extLst>
              <a:ext uri="{FF2B5EF4-FFF2-40B4-BE49-F238E27FC236}">
                <a16:creationId xmlns:a16="http://schemas.microsoft.com/office/drawing/2014/main" id="{BEDFD12D-B0E4-4109-8286-8988F9DFFEE6}"/>
              </a:ext>
            </a:extLst>
          </p:cNvPr>
          <p:cNvSpPr txBox="1">
            <a:spLocks/>
          </p:cNvSpPr>
          <p:nvPr/>
        </p:nvSpPr>
        <p:spPr>
          <a:xfrm>
            <a:off x="457200" y="4495800"/>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 there are </a:t>
            </a:r>
            <a:r>
              <a:rPr lang="en-US">
                <a:latin typeface="Cambria Math"/>
              </a:rPr>
              <a:t>4896</a:t>
            </a:r>
            <a:r>
              <a:rPr lang="en-US"/>
              <a:t> ways the class officers can be elected.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4.4.4: Calculating the Number of Combinations</a:t>
            </a:r>
          </a:p>
        </p:txBody>
      </p:sp>
      <p:sp>
        <p:nvSpPr>
          <p:cNvPr id="3" name="Text Placeholder 2"/>
          <p:cNvSpPr>
            <a:spLocks noGrp="1"/>
          </p:cNvSpPr>
          <p:nvPr>
            <p:ph type="body" sz="quarter" idx="10"/>
          </p:nvPr>
        </p:nvSpPr>
        <p:spPr/>
        <p:txBody>
          <a:bodyPr>
            <a:normAutofit/>
          </a:bodyPr>
          <a:lstStyle/>
          <a:p>
            <a:r>
              <a:rPr sz="2800"/>
              <a:t>Consider that a cafeteria is serving the following vegetables for lunch one weekday: carrots, green beans, lima beans, celery, corn, broccoli, and spinach. Suppose now that Bill wishes to order a vegetable plate with </a:t>
            </a:r>
            <a:r>
              <a:rPr sz="2800">
                <a:latin typeface="Cambria Math"/>
              </a:rPr>
              <a:t>3</a:t>
            </a:r>
            <a:r>
              <a:rPr sz="2800"/>
              <a:t> different vegetables. How many ways can his plate be prepared?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4.4.4: Calculating the Number of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For this problem, we are choosing </a:t>
                </a:r>
                <a:r>
                  <a:rPr sz="2800">
                    <a:latin typeface="Cambria Math"/>
                  </a:rPr>
                  <a:t>3</a:t>
                </a:r>
                <a:r>
                  <a:rPr sz="2800"/>
                  <a:t> vegetables out of a list of </a:t>
                </a:r>
                <a:r>
                  <a:rPr sz="2800">
                    <a:latin typeface="Cambria Math"/>
                  </a:rPr>
                  <a:t>7</a:t>
                </a:r>
                <a:r>
                  <a:rPr sz="2800"/>
                  <a:t>. The order in which the vegetables are placed on Bill's plate makes no difference, so we are counting combinations. Fill in the combination formula using </a:t>
                </a:r>
                <a14:m>
                  <m:oMath xmlns:m="http://schemas.openxmlformats.org/officeDocument/2006/math">
                    <m:r>
                      <a:rPr>
                        <a:latin typeface="Cambria Math" panose="02040503050406030204" pitchFamily="18" charset="0"/>
                      </a:rPr>
                      <m:t>𝑛</m:t>
                    </m:r>
                    <m:r>
                      <a:rPr>
                        <a:latin typeface="Cambria Math" panose="02040503050406030204" pitchFamily="18" charset="0"/>
                      </a:rPr>
                      <m:t>=7</m:t>
                    </m:r>
                  </m:oMath>
                </a14:m>
                <a:r>
                  <a:rPr sz="2800"/>
                  <a:t> and </a:t>
                </a:r>
                <a14:m>
                  <m:oMath xmlns:m="http://schemas.openxmlformats.org/officeDocument/2006/math">
                    <m:r>
                      <a:rPr>
                        <a:latin typeface="Cambria Math" panose="02040503050406030204" pitchFamily="18" charset="0"/>
                      </a:rPr>
                      <m:t>𝑟</m:t>
                    </m:r>
                    <m:r>
                      <a:rPr>
                        <a:latin typeface="Cambria Math" panose="02040503050406030204" pitchFamily="18" charset="0"/>
                      </a:rPr>
                      <m:t>=3</m:t>
                    </m:r>
                  </m:oMath>
                </a14:m>
                <a:r>
                  <a:rPr sz="2800"/>
                  <a:t>.</a:t>
                </a:r>
              </a:p>
              <a:p>
                <a:pPr>
                  <a:defRPr b="1"/>
                </a:pPr>
                <a:r>
                  <a:rPr sz="2800"/>
                  <a:t>By Hand:</a:t>
                </a:r>
              </a:p>
              <a:p>
                <a:pPr algn="ctr"/>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895600" y="38862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i="1">
                              <a:latin typeface="Cambria Math" panose="02040503050406030204" pitchFamily="18" charset="0"/>
                            </a:rPr>
                          </m:ctrlPr>
                        </m:eqArrPr>
                        <m:e>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7−3</m:t>
                                  </m:r>
                                </m:e>
                              </m:d>
                              <m:r>
                                <a:rPr>
                                  <a:latin typeface="Cambria Math" panose="02040503050406030204" pitchFamily="18" charset="0"/>
                                </a:rPr>
                                <m:t>!</m:t>
                              </m:r>
                            </m:den>
                          </m:f>
                        </m:e>
                        <m:e>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3!4!</m:t>
                              </m:r>
                            </m:den>
                          </m:f>
                        </m:e>
                        <m:e>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6</m:t>
                                  </m:r>
                                </m:e>
                              </m:borderBox>
                              <m:r>
                                <a:rPr>
                                  <a:latin typeface="Cambria Math" panose="02040503050406030204" pitchFamily="18" charset="0"/>
                                </a:rPr>
                                <m:t>⋅5⋅</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4⋅3⋅2⋅1</m:t>
                                  </m:r>
                                </m:e>
                              </m:borderBox>
                            </m:num>
                            <m:den>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3⋅2⋅1</m:t>
                                      </m:r>
                                    </m:e>
                                  </m:d>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4⋅3⋅2⋅1</m:t>
                                      </m:r>
                                    </m:e>
                                  </m:d>
                                </m:e>
                              </m:borderBox>
                            </m:den>
                          </m:f>
                        </m:e>
                        <m:e>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phant>
                          <m:r>
                            <a:rPr>
                              <a:latin typeface="Cambria Math" panose="02040503050406030204" pitchFamily="18" charset="0"/>
                            </a:rPr>
                            <m:t>=35</m:t>
                          </m:r>
                        </m:e>
                      </m:eqAr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2895600" y="3886200"/>
                <a:ext cx="914400" cy="914400"/>
              </a:xfrm>
              <a:prstGeom prst="rect">
                <a:avLst/>
              </a:prstGeom>
              <a:blipFill>
                <a:blip r:embed="rId3"/>
                <a:stretch>
                  <a:fillRect r="-209333" b="-11666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4.4.4: Calculating the Number of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oMath>
                </a14:m>
                <a:r>
                  <a:rPr sz="2800"/>
                  <a:t> as shown in the 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2A4D2401-AA91-43AB-862B-F1434A7C8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971800"/>
            <a:ext cx="3657600" cy="2438400"/>
          </a:xfrm>
          <a:prstGeom prst="rect">
            <a:avLst/>
          </a:prstGeom>
        </p:spPr>
      </p:pic>
      <p:sp>
        <p:nvSpPr>
          <p:cNvPr id="5" name="Text Placeholder 2">
            <a:extLst>
              <a:ext uri="{FF2B5EF4-FFF2-40B4-BE49-F238E27FC236}">
                <a16:creationId xmlns:a16="http://schemas.microsoft.com/office/drawing/2014/main" id="{9C0BFDA6-E504-448E-A5EB-ADD40AC92736}"/>
              </a:ext>
            </a:extLst>
          </p:cNvPr>
          <p:cNvSpPr txBox="1">
            <a:spLocks/>
          </p:cNvSpPr>
          <p:nvPr/>
        </p:nvSpPr>
        <p:spPr>
          <a:xfrm>
            <a:off x="457200" y="4259579"/>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Therefore, Bill has </a:t>
            </a:r>
            <a:r>
              <a:rPr lang="en-US">
                <a:latin typeface="Cambria Math"/>
              </a:rPr>
              <a:t>35</a:t>
            </a:r>
            <a:r>
              <a:rPr lang="en-US"/>
              <a:t> different ways to order his vegetable plate. Let's hope he doesn't hold up the line making his choice!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4.4.5: Calculating Probability Using Permutations</a:t>
            </a:r>
          </a:p>
        </p:txBody>
      </p:sp>
      <p:sp>
        <p:nvSpPr>
          <p:cNvPr id="3" name="Text Placeholder 2"/>
          <p:cNvSpPr>
            <a:spLocks noGrp="1"/>
          </p:cNvSpPr>
          <p:nvPr>
            <p:ph type="body" sz="quarter" idx="10"/>
          </p:nvPr>
        </p:nvSpPr>
        <p:spPr/>
        <p:txBody>
          <a:bodyPr>
            <a:normAutofit/>
          </a:bodyPr>
          <a:lstStyle/>
          <a:p>
            <a:r>
              <a:rPr sz="2800"/>
              <a:t>Suppose that a little league baseball coach is randomly listing the </a:t>
            </a:r>
            <a:r>
              <a:rPr sz="2800">
                <a:latin typeface="Cambria Math"/>
              </a:rPr>
              <a:t>9</a:t>
            </a:r>
            <a:r>
              <a:rPr sz="2800"/>
              <a:t> starting baseball players in a batting order for their second game. At this level, the batting order is randomly chosen to give all players the opportunity to experience different batting positions. What is the probability that the order chosen for the second game is exactly the same as that of the first game?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4.4.5: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b="1"/>
                  <a:t>Solution</a:t>
                </a:r>
              </a:p>
              <a:p>
                <a:r>
                  <a:rPr sz="2800"/>
                  <a:t>The answer to our probability question will be the following fraction.</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m:rPr>
                              <m:nor/>
                            </m:rPr>
                            <a:rPr/>
                            <m:t>Number</m:t>
                          </m:r>
                          <m:r>
                            <m:rPr>
                              <m:nor/>
                            </m:rPr>
                            <a:rPr/>
                            <m:t> </m:t>
                          </m:r>
                          <m:r>
                            <m:rPr>
                              <m:nor/>
                            </m:rPr>
                            <a:rPr/>
                            <m:t>of</m:t>
                          </m:r>
                          <m:r>
                            <m:rPr>
                              <m:nor/>
                            </m:rPr>
                            <a:rPr/>
                            <m:t> </m:t>
                          </m:r>
                          <m:r>
                            <m:rPr>
                              <m:nor/>
                            </m:rPr>
                            <a:rPr/>
                            <m:t>batting</m:t>
                          </m:r>
                          <m:r>
                            <m:rPr>
                              <m:nor/>
                            </m:rPr>
                            <a:rPr/>
                            <m:t> </m:t>
                          </m:r>
                          <m:r>
                            <m:rPr>
                              <m:nor/>
                            </m:rPr>
                            <a:rPr/>
                            <m:t>orders</m:t>
                          </m:r>
                          <m:r>
                            <m:rPr>
                              <m:nor/>
                            </m:rPr>
                            <a:rPr/>
                            <m:t> </m:t>
                          </m:r>
                          <m:r>
                            <m:rPr>
                              <m:nor/>
                            </m:rPr>
                            <a:rPr/>
                            <m:t>that</m:t>
                          </m:r>
                          <m:r>
                            <m:rPr>
                              <m:nor/>
                            </m:rPr>
                            <a:rPr/>
                            <m:t> </m:t>
                          </m:r>
                          <m:r>
                            <m:rPr>
                              <m:nor/>
                            </m:rPr>
                            <a:rPr/>
                            <m:t>are</m:t>
                          </m:r>
                          <m:r>
                            <m:rPr>
                              <m:nor/>
                            </m:rPr>
                            <a:rPr/>
                            <m:t> </m:t>
                          </m:r>
                          <m:r>
                            <m:rPr>
                              <m:nor/>
                            </m:rPr>
                            <a:rPr/>
                            <m:t>the</m:t>
                          </m:r>
                          <m:r>
                            <m:rPr>
                              <m:nor/>
                            </m:rPr>
                            <a:rPr/>
                            <m:t> </m:t>
                          </m:r>
                          <m:r>
                            <m:rPr>
                              <m:nor/>
                            </m:rPr>
                            <a:rPr/>
                            <m:t>same</m:t>
                          </m:r>
                          <m:r>
                            <m:rPr>
                              <m:nor/>
                            </m:rPr>
                            <a:rPr/>
                            <m:t> </m:t>
                          </m:r>
                          <m:r>
                            <m:rPr>
                              <m:nor/>
                            </m:rPr>
                            <a:rPr/>
                            <m:t>as</m:t>
                          </m:r>
                          <m:r>
                            <m:rPr>
                              <m:nor/>
                            </m:rPr>
                            <a:rPr/>
                            <m:t> </m:t>
                          </m:r>
                          <m:r>
                            <m:rPr>
                              <m:nor/>
                            </m:rPr>
                            <a:rPr/>
                            <m:t>that</m:t>
                          </m:r>
                          <m:r>
                            <m:rPr>
                              <m:nor/>
                            </m:rPr>
                            <a:rPr/>
                            <m:t> </m:t>
                          </m:r>
                          <m:r>
                            <m:rPr>
                              <m:nor/>
                            </m:rPr>
                            <a:rPr/>
                            <m:t>of</m:t>
                          </m:r>
                          <m:r>
                            <m:rPr>
                              <m:nor/>
                            </m:rPr>
                            <a:rPr/>
                            <m:t> </m:t>
                          </m:r>
                          <m:r>
                            <m:rPr>
                              <m:nor/>
                            </m:rPr>
                            <a:rPr/>
                            <m:t>the</m:t>
                          </m:r>
                          <m:r>
                            <m:rPr>
                              <m:nor/>
                            </m:rPr>
                            <a:rPr/>
                            <m:t> </m:t>
                          </m:r>
                          <m:r>
                            <m:rPr>
                              <m:nor/>
                            </m:rPr>
                            <a:rPr/>
                            <m:t>first</m:t>
                          </m:r>
                          <m:r>
                            <m:rPr>
                              <m:nor/>
                            </m:rPr>
                            <a:rPr/>
                            <m:t> </m:t>
                          </m:r>
                          <m:r>
                            <m:rPr>
                              <m:nor/>
                            </m:rPr>
                            <a:rPr/>
                            <m:t>game</m:t>
                          </m:r>
                        </m:num>
                        <m:den>
                          <m:r>
                            <m:rPr>
                              <m:nor/>
                            </m:rPr>
                            <a:rPr/>
                            <m:t>Number</m:t>
                          </m:r>
                          <m:r>
                            <m:rPr>
                              <m:nor/>
                            </m:rPr>
                            <a:rPr/>
                            <m:t> </m:t>
                          </m:r>
                          <m:r>
                            <m:rPr>
                              <m:nor/>
                            </m:rPr>
                            <a:rPr/>
                            <m:t>of</m:t>
                          </m:r>
                          <m:r>
                            <m:rPr>
                              <m:nor/>
                            </m:rPr>
                            <a:rPr/>
                            <m:t> </m:t>
                          </m:r>
                          <m:r>
                            <m:rPr>
                              <m:nor/>
                            </m:rPr>
                            <a:rPr/>
                            <m:t>possible</m:t>
                          </m:r>
                          <m:r>
                            <m:rPr>
                              <m:nor/>
                            </m:rPr>
                            <a:rPr/>
                            <m:t> </m:t>
                          </m:r>
                          <m:r>
                            <m:rPr>
                              <m:nor/>
                            </m:rPr>
                            <a:rPr/>
                            <m:t>batting</m:t>
                          </m:r>
                          <m:r>
                            <m:rPr>
                              <m:nor/>
                            </m:rPr>
                            <a:rPr/>
                            <m:t> </m:t>
                          </m:r>
                          <m:r>
                            <m:rPr>
                              <m:nor/>
                            </m:rPr>
                            <a:rPr/>
                            <m:t>orders</m:t>
                          </m:r>
                          <m:r>
                            <m:rPr>
                              <m:nor/>
                            </m:rPr>
                            <a:rPr/>
                            <m:t> </m:t>
                          </m:r>
                          <m:r>
                            <m:rPr>
                              <m:nor/>
                            </m:rPr>
                            <a:rPr/>
                            <m:t>of</m:t>
                          </m:r>
                          <m:r>
                            <m:rPr>
                              <m:nor/>
                            </m:rPr>
                            <a:rPr/>
                            <m:t> </m:t>
                          </m:r>
                          <m:r>
                            <m:rPr>
                              <m:nor/>
                            </m:rPr>
                            <a:rPr/>
                            <m:t>the</m:t>
                          </m:r>
                          <m:r>
                            <a:rPr>
                              <a:latin typeface="Cambria Math" panose="02040503050406030204" pitchFamily="18" charset="0"/>
                            </a:rPr>
                            <m:t>9</m:t>
                          </m:r>
                          <m:r>
                            <m:rPr>
                              <m:nor/>
                            </m:rPr>
                            <a:rPr/>
                            <m:t>players</m:t>
                          </m:r>
                        </m:den>
                      </m:f>
                    </m:oMath>
                  </m:oMathPara>
                </a14:m>
                <a:endParaRPr sz="2800"/>
              </a:p>
              <a:p>
                <a:pPr>
                  <a:defRPr sz="2800"/>
                </a:pPr>
                <a:r>
                  <a:rPr sz="2800"/>
                  <a:t>Before we can calculate the probability, we must first know how many possible ways there are to make a batting order from the </a:t>
                </a:r>
                <a:r>
                  <a:rPr sz="2800">
                    <a:latin typeface="Cambria Math"/>
                  </a:rPr>
                  <a:t>9</a:t>
                </a:r>
                <a:r>
                  <a:rPr sz="2800"/>
                  <a:t> players. In baseball, the batting order is important, so we know that we are counting permutations. Because there are </a:t>
                </a:r>
                <a:r>
                  <a:rPr sz="2800">
                    <a:latin typeface="Cambria Math"/>
                  </a:rPr>
                  <a:t>9</a:t>
                </a:r>
                <a:r>
                  <a:rPr sz="2800"/>
                  <a:t> players, </a:t>
                </a:r>
                <a14:m>
                  <m:oMath xmlns:m="http://schemas.openxmlformats.org/officeDocument/2006/math">
                    <m:r>
                      <a:rPr>
                        <a:latin typeface="Cambria Math" panose="02040503050406030204" pitchFamily="18" charset="0"/>
                      </a:rPr>
                      <m:t>𝑛</m:t>
                    </m:r>
                    <m:r>
                      <a:rPr>
                        <a:latin typeface="Cambria Math" panose="02040503050406030204" pitchFamily="18" charset="0"/>
                      </a:rPr>
                      <m:t>=9</m:t>
                    </m:r>
                  </m:oMath>
                </a14:m>
                <a:r>
                  <a:rPr sz="2800"/>
                  <a:t>. However, for this problem, </a:t>
                </a:r>
                <a14:m>
                  <m:oMath xmlns:m="http://schemas.openxmlformats.org/officeDocument/2006/math">
                    <m:r>
                      <a:rPr>
                        <a:latin typeface="Cambria Math" panose="02040503050406030204" pitchFamily="18" charset="0"/>
                      </a:rPr>
                      <m:t>𝑟</m:t>
                    </m:r>
                  </m:oMath>
                </a14:m>
                <a:r>
                  <a:rPr sz="2800"/>
                  <a:t> is also </a:t>
                </a:r>
                <a:r>
                  <a:rPr sz="2800">
                    <a:latin typeface="Cambria Math"/>
                  </a:rPr>
                  <a:t>9</a:t>
                </a:r>
                <a:r>
                  <a:rPr sz="2800"/>
                  <a:t>, because all </a:t>
                </a:r>
                <a:r>
                  <a:rPr sz="2800">
                    <a:latin typeface="Cambria Math"/>
                  </a:rPr>
                  <a:t>9</a:t>
                </a:r>
                <a:r>
                  <a:rPr sz="2800"/>
                  <a:t> players are to be chosen for the lineup.</a:t>
                </a:r>
              </a:p>
              <a:p>
                <a:r>
                  <a:rPr sz="2800"/>
                  <a:t>By Hand:</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9</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d>
                            <m:dPr>
                              <m:ctrlPr>
                                <a:rPr i="1">
                                  <a:latin typeface="Cambria Math" panose="02040503050406030204" pitchFamily="18" charset="0"/>
                                </a:rPr>
                              </m:ctrlPr>
                            </m:dPr>
                            <m:e>
                              <m:r>
                                <a:rPr>
                                  <a:latin typeface="Cambria Math" panose="02040503050406030204" pitchFamily="18" charset="0"/>
                                </a:rPr>
                                <m:t>9−9</m:t>
                              </m:r>
                            </m:e>
                          </m:d>
                          <m:r>
                            <a:rPr>
                              <a:latin typeface="Cambria Math" panose="02040503050406030204" pitchFamily="18" charset="0"/>
                            </a:rPr>
                            <m:t>!</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9</m:t>
                                  </m:r>
                                </m:sub>
                              </m:sSub>
                            </m:e>
                          </m:sPre>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0!</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9</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9</m:t>
                                  </m:r>
                                </m:sub>
                              </m:sSub>
                            </m:e>
                          </m:sPre>
                        </m:e>
                      </m:phant>
                      <m:r>
                        <a:rPr>
                          <a:latin typeface="Cambria Math" panose="02040503050406030204" pitchFamily="18" charset="0"/>
                        </a:rPr>
                        <m:t>=362,880</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593"/>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4.4.5: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𝑟</m:t>
                            </m:r>
                          </m:sub>
                        </m:sSub>
                      </m:e>
                    </m:sPre>
                  </m:oMath>
                </a14:m>
                <a:r>
                  <a:rPr sz="2800"/>
                  <a:t> as shown in the 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2C92CA8A-E5B2-43D8-939B-4D54D9BFF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480" y="2971800"/>
            <a:ext cx="4111040" cy="274069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4.4.5: Calculating Probability Using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There are </a:t>
                </a:r>
                <a:r>
                  <a:rPr sz="2800">
                    <a:latin typeface="Cambria Math"/>
                  </a:rPr>
                  <a:t>362,880</a:t>
                </a:r>
                <a:r>
                  <a:rPr sz="2800"/>
                  <a:t> possible batting orders from which the coach can choose.</a:t>
                </a:r>
              </a:p>
              <a:p>
                <a:r>
                  <a:rPr sz="2800"/>
                  <a:t>For the numerator of the fraction, we know that there is only </a:t>
                </a:r>
                <a:r>
                  <a:rPr sz="2800">
                    <a:latin typeface="Cambria Math"/>
                  </a:rPr>
                  <a:t>1</a:t>
                </a:r>
                <a:r>
                  <a:rPr sz="2800"/>
                  <a:t> batting order that is exactly like the order used in the first game, so the probability of randomly choosing that same order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same</m:t>
                              </m:r>
                              <m:r>
                                <m:rPr>
                                  <m:nor/>
                                </m:rPr>
                                <a:rPr/>
                                <m:t> </m:t>
                              </m:r>
                              <m:r>
                                <m:rPr>
                                  <m:nor/>
                                </m:rPr>
                                <a:rPr/>
                                <m:t>batting</m:t>
                              </m:r>
                              <m:r>
                                <m:rPr>
                                  <m:nor/>
                                </m:rPr>
                                <a:rPr/>
                                <m:t> </m:t>
                              </m:r>
                              <m:r>
                                <m:rPr>
                                  <m:nor/>
                                </m:rPr>
                                <a:rPr/>
                                <m:t>order</m:t>
                              </m:r>
                              <m:r>
                                <m:rPr>
                                  <m:nor/>
                                </m:rPr>
                                <a:rPr/>
                                <m:t> </m:t>
                              </m:r>
                              <m:r>
                                <m:rPr>
                                  <m:nor/>
                                </m:rPr>
                                <a:rPr/>
                                <m:t>as</m:t>
                              </m:r>
                              <m:r>
                                <m:rPr>
                                  <m:nor/>
                                </m:rPr>
                                <a:rPr/>
                                <m:t> </m:t>
                              </m:r>
                              <m:r>
                                <m:rPr>
                                  <m:nor/>
                                </m:rPr>
                                <a:rPr/>
                                <m:t>first</m:t>
                              </m:r>
                              <m:r>
                                <m:rPr>
                                  <m:nor/>
                                </m:rPr>
                                <a:rPr/>
                                <m:t> </m:t>
                              </m:r>
                              <m:r>
                                <m:rPr>
                                  <m:nor/>
                                </m:rPr>
                                <a:rPr/>
                                <m:t>game</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362,880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same</m:t>
                              </m:r>
                              <m:r>
                                <m:rPr>
                                  <m:nor/>
                                </m:rPr>
                                <a:rPr/>
                                <m:t> </m:t>
                              </m:r>
                              <m:r>
                                <m:rPr>
                                  <m:nor/>
                                </m:rPr>
                                <a:rPr/>
                                <m:t>batting</m:t>
                              </m:r>
                              <m:r>
                                <m:rPr>
                                  <m:nor/>
                                </m:rPr>
                                <a:rPr/>
                                <m:t> </m:t>
                              </m:r>
                              <m:r>
                                <m:rPr>
                                  <m:nor/>
                                </m:rPr>
                                <a:rPr/>
                                <m:t>order</m:t>
                              </m:r>
                              <m:r>
                                <m:rPr>
                                  <m:nor/>
                                </m:rPr>
                                <a:rPr/>
                                <m:t> </m:t>
                              </m:r>
                              <m:r>
                                <m:rPr>
                                  <m:nor/>
                                </m:rPr>
                                <a:rPr/>
                                <m:t>as</m:t>
                              </m:r>
                              <m:r>
                                <m:rPr>
                                  <m:nor/>
                                </m:rPr>
                                <a:rPr/>
                                <m:t> </m:t>
                              </m:r>
                              <m:r>
                                <m:rPr>
                                  <m:nor/>
                                </m:rPr>
                                <a:rPr/>
                                <m:t>first</m:t>
                              </m:r>
                              <m:r>
                                <m:rPr>
                                  <m:nor/>
                                </m:rPr>
                                <a:rPr/>
                                <m:t> </m:t>
                              </m:r>
                              <m:r>
                                <m:rPr>
                                  <m:nor/>
                                </m:rPr>
                                <a:rPr/>
                                <m:t>game</m:t>
                              </m:r>
                            </m:e>
                          </m:d>
                        </m:e>
                      </m:phant>
                      <m:r>
                        <a:rPr>
                          <a:latin typeface="Cambria Math" panose="02040503050406030204" pitchFamily="18" charset="0"/>
                        </a:rPr>
                        <m:t>≈0.000003</m:t>
                      </m:r>
                    </m:oMath>
                  </m:oMathPara>
                </a14:m>
                <a:endParaRPr sz="2800"/>
              </a:p>
              <a:p>
                <a:r>
                  <a:rPr sz="2800"/>
                  <a:t>In other words, players can feel sure that there will be a difference of some sort in the lineup!</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074" b="-319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4.4.1: Calculating Factorial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Calculate the following factorial expressions.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7!</m:t>
                    </m:r>
                  </m:oMath>
                </a14:m>
                <a:endParaRPr/>
              </a:p>
              <a:p>
                <a:pPr marL="514350" indent="-514350">
                  <a:buFont typeface="+mj-lt"/>
                  <a:buAutoNum type="alphaLcPeriod" startAt="2"/>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0!</m:t>
                        </m:r>
                      </m:den>
                    </m:f>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65!</m:t>
                        </m:r>
                      </m:num>
                      <m:den>
                        <m:r>
                          <a:rPr>
                            <a:latin typeface="Cambria Math" panose="02040503050406030204" pitchFamily="18" charset="0"/>
                          </a:rPr>
                          <m:t>63!</m:t>
                        </m:r>
                      </m:den>
                    </m:f>
                  </m:oMath>
                </a14:m>
                <a:endParaRPr/>
              </a:p>
              <a:p>
                <a:pPr marL="514350" indent="-514350">
                  <a:buFont typeface="+mj-lt"/>
                  <a:buAutoNum type="alphaLcPeriod" startAt="4"/>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d>
                          <m:dPr>
                            <m:ctrlPr>
                              <a:rPr i="1">
                                <a:latin typeface="Cambria Math" panose="02040503050406030204" pitchFamily="18" charset="0"/>
                              </a:rPr>
                            </m:ctrlPr>
                          </m:dPr>
                          <m:e>
                            <m:r>
                              <a:rPr>
                                <a:latin typeface="Cambria Math" panose="02040503050406030204" pitchFamily="18" charset="0"/>
                              </a:rPr>
                              <m:t>5−3</m:t>
                            </m:r>
                          </m:e>
                        </m:d>
                        <m:r>
                          <a:rPr>
                            <a:latin typeface="Cambria Math" panose="02040503050406030204" pitchFamily="18" charset="0"/>
                          </a:rPr>
                          <m:t>!</m:t>
                        </m:r>
                      </m:den>
                    </m:f>
                  </m:oMath>
                </a14:m>
                <a:endParaRPr/>
              </a:p>
              <a:p>
                <a:pPr marL="514350" indent="-514350">
                  <a:buFont typeface="+mj-lt"/>
                  <a:buAutoNum type="alphaLcPeriod" startAt="5"/>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m:t>
                        </m:r>
                      </m:num>
                      <m:den>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6−2</m:t>
                            </m:r>
                          </m:e>
                        </m:d>
                        <m:r>
                          <a:rPr>
                            <a:latin typeface="Cambria Math" panose="02040503050406030204" pitchFamily="18" charset="0"/>
                          </a:rPr>
                          <m:t>!</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4.4.6: Calculating Probability Using Combinations</a:t>
            </a:r>
          </a:p>
        </p:txBody>
      </p:sp>
      <p:sp>
        <p:nvSpPr>
          <p:cNvPr id="3" name="Text Placeholder 2"/>
          <p:cNvSpPr>
            <a:spLocks noGrp="1"/>
          </p:cNvSpPr>
          <p:nvPr>
            <p:ph type="body" sz="quarter" idx="10"/>
          </p:nvPr>
        </p:nvSpPr>
        <p:spPr/>
        <p:txBody>
          <a:bodyPr>
            <a:normAutofit/>
          </a:bodyPr>
          <a:lstStyle/>
          <a:p>
            <a:r>
              <a:rPr sz="2800"/>
              <a:t>Maya has a bag of </a:t>
            </a:r>
            <a:r>
              <a:rPr sz="2800">
                <a:latin typeface="Cambria Math"/>
              </a:rPr>
              <a:t>15</a:t>
            </a:r>
            <a:r>
              <a:rPr sz="2800"/>
              <a:t> blocks, each of which is a different color including red, blue, and yellow. Maya reaches into the bag and pulls out </a:t>
            </a:r>
            <a:r>
              <a:rPr sz="2800">
                <a:latin typeface="Cambria Math"/>
              </a:rPr>
              <a:t>3</a:t>
            </a:r>
            <a:r>
              <a:rPr sz="2800"/>
              <a:t> blocks. What is the probability that Maya has chosen one of each block color?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4.4.6: Calculating Probability Using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r>
                  <a:rPr sz="2800"/>
                  <a:t>Let's first determine the number of outcomes in the sample space. We want to count the number of ways that </a:t>
                </a:r>
                <a:r>
                  <a:rPr sz="2800">
                    <a:latin typeface="Cambria Math"/>
                  </a:rPr>
                  <a:t>3</a:t>
                </a:r>
                <a:r>
                  <a:rPr sz="2800"/>
                  <a:t> blocks can be drawn. This is a combination because the order of the colors is not important. The number of ways to choose </a:t>
                </a:r>
                <a:r>
                  <a:rPr sz="2800">
                    <a:latin typeface="Cambria Math"/>
                  </a:rPr>
                  <a:t>3</a:t>
                </a:r>
                <a:r>
                  <a:rPr sz="2800"/>
                  <a:t> blocks out of a group of </a:t>
                </a:r>
                <a:r>
                  <a:rPr sz="2800">
                    <a:latin typeface="Cambria Math"/>
                  </a:rPr>
                  <a:t>15</a:t>
                </a:r>
                <a:r>
                  <a:rPr sz="2800"/>
                  <a:t> is calculated as follows.</a:t>
                </a:r>
              </a:p>
              <a:p>
                <a:pPr>
                  <a:defRPr b="1"/>
                </a:pPr>
                <a:r>
                  <a:rPr sz="2800"/>
                  <a:t>By Hand:</a:t>
                </a:r>
              </a:p>
              <a:p>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15−3</m:t>
                              </m:r>
                            </m:e>
                          </m:d>
                          <m:r>
                            <a:rPr>
                              <a:latin typeface="Cambria Math" panose="02040503050406030204" pitchFamily="18" charset="0"/>
                            </a:rPr>
                            <m:t>!</m:t>
                          </m:r>
                        </m:den>
                      </m:f>
                    </m:oMath>
                    <m:oMath xmlns:m="http://schemas.openxmlformats.org/officeDocument/2006/math">
                      <m:phant>
                        <m:phantPr>
                          <m:show m:val="off"/>
                          <m:ctrlPr>
                            <a:rPr i="1">
                              <a:latin typeface="Cambria Math" panose="02040503050406030204" pitchFamily="18" charset="0"/>
                            </a:rPr>
                          </m:ctrlPr>
                        </m:phantPr>
                        <m:e>
                          <m:sPre>
                            <m:sPrePr>
                              <m:ctrlPr>
                                <a:rPr i="1">
                                  <a:latin typeface="Cambria Math" panose="02040503050406030204" pitchFamily="18" charset="0"/>
                                </a:rPr>
                              </m:ctrlPr>
                            </m:sPrePr>
                            <m:sub>
                              <m:r>
                                <a:rPr>
                                  <a:latin typeface="Cambria Math" panose="02040503050406030204" pitchFamily="18" charset="0"/>
                                </a:rPr>
                                <m:t>15</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e>
                      </m:phant>
                      <m:r>
                        <a:rPr>
                          <a:latin typeface="Cambria Math" panose="02040503050406030204" pitchFamily="18" charset="0"/>
                        </a:rPr>
                        <m:t>=455</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4.4.6: Calculating Probability Using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The computation will have the form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𝑟</m:t>
                            </m:r>
                          </m:sub>
                        </m:sSub>
                      </m:e>
                    </m:sPre>
                  </m:oMath>
                </a14:m>
                <a:r>
                  <a:rPr sz="2800"/>
                  <a:t> as shown in the 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7967E1CA-BABD-4605-AF8C-C297DFE28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322" y="2895600"/>
            <a:ext cx="4139356" cy="275957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4.4.6: Calculating Probability Using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How many combinations contain the red, blue, and yellow blocks? Order does not matter, so there is only one way to choose these colors. Thus, the probability that Maya chooses red, blue, and yellow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red</m:t>
                              </m:r>
                              <m:r>
                                <m:rPr>
                                  <m:nor/>
                                </m:rPr>
                                <a:rPr/>
                                <m:t>, </m:t>
                              </m:r>
                              <m:r>
                                <m:rPr>
                                  <m:nor/>
                                </m:rPr>
                                <a:rPr/>
                                <m:t>blue</m:t>
                              </m:r>
                              <m:r>
                                <m:rPr>
                                  <m:nor/>
                                </m:rPr>
                                <a:rPr/>
                                <m:t>, </m:t>
                              </m:r>
                              <m:r>
                                <m:rPr>
                                  <m:nor/>
                                </m:rPr>
                                <a:rPr/>
                                <m:t>yellow</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455</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red</m:t>
                              </m:r>
                              <m:r>
                                <m:rPr>
                                  <m:nor/>
                                </m:rPr>
                                <a:rPr/>
                                <m:t>, </m:t>
                              </m:r>
                              <m:r>
                                <m:rPr>
                                  <m:nor/>
                                </m:rPr>
                                <a:rPr/>
                                <m:t>blue</m:t>
                              </m:r>
                              <m:r>
                                <m:rPr>
                                  <m:nor/>
                                </m:rPr>
                                <a:rPr/>
                                <m:t>, </m:t>
                              </m:r>
                              <m:r>
                                <m:rPr>
                                  <m:nor/>
                                </m:rPr>
                                <a:rPr/>
                                <m:t>yellow</m:t>
                              </m:r>
                            </m:e>
                          </m:d>
                        </m:e>
                      </m:phant>
                      <m:r>
                        <a:rPr>
                          <a:latin typeface="Cambria Math" panose="02040503050406030204" pitchFamily="18" charset="0"/>
                        </a:rPr>
                        <m:t>≈0.0022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Special Permutations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413722"/>
              </a:xfrm>
            </p:spPr>
            <p:txBody>
              <a:bodyPr>
                <a:normAutofit/>
              </a:bodyPr>
              <a:lstStyle/>
              <a:p>
                <a:pPr>
                  <a:defRPr sz="2800"/>
                </a:pPr>
                <a:r>
                  <a:rPr sz="2800" b="1"/>
                  <a:t>Special permutations</a:t>
                </a:r>
                <a:r>
                  <a:rPr sz="2800"/>
                  <a:t> involve objects that are identical. The number of distinguishable permutations of </a:t>
                </a:r>
                <a14:m>
                  <m:oMath xmlns:m="http://schemas.openxmlformats.org/officeDocument/2006/math">
                    <m:r>
                      <a:rPr>
                        <a:latin typeface="Cambria Math" panose="02040503050406030204" pitchFamily="18" charset="0"/>
                      </a:rPr>
                      <m:t>𝑛</m:t>
                    </m:r>
                  </m:oMath>
                </a14:m>
                <a:r>
                  <a:rPr sz="2800"/>
                  <a:t> objects, of which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oMath>
                </a14:m>
                <a:r>
                  <a:rPr sz="2800"/>
                  <a:t> are all alike,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oMath>
                </a14:m>
                <a:r>
                  <a:rPr sz="2800"/>
                  <a:t> are all alike, and so forth, is given by</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𝑝</m:t>
                              </m:r>
                            </m:sub>
                          </m:sSub>
                          <m:r>
                            <a:rPr>
                              <a:latin typeface="Cambria Math" panose="02040503050406030204" pitchFamily="18" charset="0"/>
                            </a:rPr>
                            <m:t>!</m:t>
                          </m:r>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𝑝</m:t>
                        </m:r>
                      </m:sub>
                    </m:sSub>
                    <m:r>
                      <a:rPr>
                        <a:latin typeface="Cambria Math" panose="02040503050406030204" pitchFamily="18" charset="0"/>
                      </a:rPr>
                      <m:t>=</m:t>
                    </m:r>
                    <m:r>
                      <a:rPr>
                        <a:latin typeface="Cambria Math" panose="02040503050406030204" pitchFamily="18" charset="0"/>
                      </a:rPr>
                      <m:t>𝑛</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413722"/>
              </a:xfrm>
              <a:blipFill>
                <a:blip r:embed="rId2"/>
                <a:stretch>
                  <a:fillRect l="-1328" t="-1416" r="-1328"/>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4.4.7: Calculating the Number of Special Permutations</a:t>
            </a:r>
          </a:p>
        </p:txBody>
      </p:sp>
      <p:sp>
        <p:nvSpPr>
          <p:cNvPr id="3" name="Text Placeholder 2"/>
          <p:cNvSpPr>
            <a:spLocks noGrp="1"/>
          </p:cNvSpPr>
          <p:nvPr>
            <p:ph type="body" sz="quarter" idx="10"/>
          </p:nvPr>
        </p:nvSpPr>
        <p:spPr/>
        <p:txBody>
          <a:bodyPr>
            <a:normAutofit/>
          </a:bodyPr>
          <a:lstStyle/>
          <a:p>
            <a:r>
              <a:rPr sz="2800"/>
              <a:t>How many different ways can you arrange the letters in the word TENNESSEE?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4.4.7: Calculating the Number of Special Permutations (cont.)</a:t>
            </a:r>
          </a:p>
        </p:txBody>
      </p:sp>
      <p:sp>
        <p:nvSpPr>
          <p:cNvPr id="3" name="Text Placeholder 2"/>
          <p:cNvSpPr>
            <a:spLocks noGrp="1"/>
          </p:cNvSpPr>
          <p:nvPr>
            <p:ph type="body" sz="quarter" idx="10"/>
          </p:nvPr>
        </p:nvSpPr>
        <p:spPr/>
        <p:txBody>
          <a:bodyPr>
            <a:normAutofit fontScale="92500"/>
          </a:bodyPr>
          <a:lstStyle/>
          <a:p>
            <a:r>
              <a:rPr sz="2800" b="1" dirty="0"/>
              <a:t>Solution</a:t>
            </a:r>
          </a:p>
          <a:p>
            <a:r>
              <a:rPr sz="2800" dirty="0"/>
              <a:t>Because we can make no distinction between each E, N, or S in the word, we need to group the letters together. The letters in TENNESSEE are grouped as follows.</a:t>
            </a:r>
          </a:p>
          <a:p>
            <a:pPr algn="ctr"/>
            <a:r>
              <a:rPr sz="2800" dirty="0"/>
              <a:t>T: </a:t>
            </a:r>
            <a:r>
              <a:rPr sz="2800" dirty="0">
                <a:latin typeface="Cambria Math"/>
              </a:rPr>
              <a:t>1</a:t>
            </a:r>
          </a:p>
          <a:p>
            <a:pPr algn="ctr"/>
            <a:r>
              <a:rPr sz="2800" dirty="0"/>
              <a:t>E: </a:t>
            </a:r>
            <a:r>
              <a:rPr sz="2800" dirty="0">
                <a:latin typeface="Cambria Math"/>
              </a:rPr>
              <a:t>4</a:t>
            </a:r>
          </a:p>
          <a:p>
            <a:pPr algn="ctr"/>
            <a:r>
              <a:rPr sz="2800" dirty="0"/>
              <a:t>N: </a:t>
            </a:r>
            <a:r>
              <a:rPr sz="2800" dirty="0">
                <a:latin typeface="Cambria Math"/>
              </a:rPr>
              <a:t>2</a:t>
            </a:r>
          </a:p>
          <a:p>
            <a:pPr algn="ctr"/>
            <a:r>
              <a:rPr sz="2800" dirty="0"/>
              <a:t>S: </a:t>
            </a:r>
            <a:r>
              <a:rPr sz="2800" dirty="0">
                <a:latin typeface="Cambria Math"/>
              </a:rPr>
              <a:t>2</a:t>
            </a:r>
          </a:p>
          <a:p>
            <a:r>
              <a:rPr sz="2800" dirty="0"/>
              <a:t>Since there are a total of </a:t>
            </a:r>
            <a:r>
              <a:rPr sz="2800" dirty="0">
                <a:latin typeface="Cambria Math"/>
              </a:rPr>
              <a:t>9</a:t>
            </a:r>
            <a:r>
              <a:rPr sz="2800" dirty="0"/>
              <a:t> letters in TENNESSEE, substituting these values into the special permutation formula gives the following.</a:t>
            </a:r>
          </a:p>
          <a:p>
            <a:pPr algn="ctr"/>
            <a:endParaRP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24B7-7A58-4C80-AFE6-0EF0FF09473C}"/>
              </a:ext>
            </a:extLst>
          </p:cNvPr>
          <p:cNvSpPr>
            <a:spLocks noGrp="1"/>
          </p:cNvSpPr>
          <p:nvPr>
            <p:ph type="title"/>
          </p:nvPr>
        </p:nvSpPr>
        <p:spPr/>
        <p:txBody>
          <a:bodyPr/>
          <a:lstStyle/>
          <a:p>
            <a:r>
              <a:rPr lang="en-US" dirty="0"/>
              <a:t>Example 4.4.7: Calculating the Number of Special Permutations (cont.)</a:t>
            </a:r>
          </a:p>
        </p:txBody>
      </p:sp>
      <p:sp>
        <p:nvSpPr>
          <p:cNvPr id="3" name="Text Placeholder 2">
            <a:extLst>
              <a:ext uri="{FF2B5EF4-FFF2-40B4-BE49-F238E27FC236}">
                <a16:creationId xmlns:a16="http://schemas.microsoft.com/office/drawing/2014/main" id="{EA90108A-18A3-4609-96BC-AC690052BD15}"/>
              </a:ext>
            </a:extLst>
          </p:cNvPr>
          <p:cNvSpPr>
            <a:spLocks noGrp="1"/>
          </p:cNvSpPr>
          <p:nvPr>
            <p:ph type="body" sz="quarter" idx="10"/>
          </p:nvPr>
        </p:nvSpPr>
        <p:spPr/>
        <p:txBody>
          <a:bodyPr/>
          <a:lstStyle/>
          <a:p>
            <a:r>
              <a:rPr lang="en-US" b="1" dirty="0"/>
              <a:t>By Hand:</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14CB016-7A46-4465-A076-95AE72CCB72B}"/>
                  </a:ext>
                </a:extLst>
              </p:cNvPr>
              <p:cNvSpPr txBox="1"/>
              <p:nvPr/>
            </p:nvSpPr>
            <p:spPr>
              <a:xfrm>
                <a:off x="2286000" y="16764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i="1">
                              <a:latin typeface="Cambria Math" panose="02040503050406030204" pitchFamily="18" charset="0"/>
                            </a:rPr>
                          </m:ctrlPr>
                        </m:eqArrPr>
                        <m:e>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1!4!2!2!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limUpp>
                                <m:limUppPr>
                                  <m:ctrlPr>
                                    <a:rPr i="1">
                                      <a:latin typeface="Cambria Math" panose="02040503050406030204" pitchFamily="18" charset="0"/>
                                    </a:rPr>
                                  </m:ctrlPr>
                                </m:limUppPr>
                                <m:e>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8</m:t>
                                      </m:r>
                                    </m:e>
                                  </m:borderBox>
                                </m:e>
                                <m:lim>
                                  <m:r>
                                    <a:rPr>
                                      <a:latin typeface="Cambria Math" panose="02040503050406030204" pitchFamily="18" charset="0"/>
                                    </a:rPr>
                                    <m:t>4</m:t>
                                  </m:r>
                                </m:lim>
                              </m:limUpp>
                              <m:r>
                                <a:rPr>
                                  <a:latin typeface="Cambria Math" panose="02040503050406030204" pitchFamily="18" charset="0"/>
                                </a:rPr>
                                <m:t>⋅7⋅</m:t>
                              </m:r>
                              <m:limUpp>
                                <m:limUppPr>
                                  <m:ctrlPr>
                                    <a:rPr i="1">
                                      <a:latin typeface="Cambria Math" panose="02040503050406030204" pitchFamily="18" charset="0"/>
                                    </a:rPr>
                                  </m:ctrlPr>
                                </m:limUppPr>
                                <m:e>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6</m:t>
                                      </m:r>
                                    </m:e>
                                  </m:borderBox>
                                </m:e>
                                <m:lim>
                                  <m:r>
                                    <a:rPr>
                                      <a:latin typeface="Cambria Math" panose="02040503050406030204" pitchFamily="18" charset="0"/>
                                    </a:rPr>
                                    <m:t>3</m:t>
                                  </m:r>
                                </m:lim>
                              </m:limUpp>
                              <m:r>
                                <a:rPr>
                                  <a:latin typeface="Cambria Math" panose="02040503050406030204" pitchFamily="18" charset="0"/>
                                </a:rPr>
                                <m:t>⋅5⋅</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4⋅3⋅2⋅1</m:t>
                                  </m:r>
                                </m:e>
                              </m:borderBox>
                            </m:num>
                            <m:den>
                              <m:d>
                                <m:dPr>
                                  <m:ctrlPr>
                                    <a:rPr i="1">
                                      <a:latin typeface="Cambria Math" panose="02040503050406030204" pitchFamily="18" charset="0"/>
                                    </a:rPr>
                                  </m:ctrlPr>
                                </m:dPr>
                                <m:e>
                                  <m:r>
                                    <a:rPr>
                                      <a:latin typeface="Cambria Math" panose="02040503050406030204" pitchFamily="18" charset="0"/>
                                    </a:rPr>
                                    <m:t>1</m:t>
                                  </m:r>
                                </m:e>
                              </m:d>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4⋅3⋅2⋅1</m:t>
                                      </m:r>
                                    </m:e>
                                  </m:d>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2⋅1</m:t>
                                      </m:r>
                                    </m:e>
                                  </m:d>
                                </m:e>
                              </m:borderBox>
                              <m:borderBox>
                                <m:borderBoxPr>
                                  <m:hideTop m:val="on"/>
                                  <m:hideBot m:val="on"/>
                                  <m:hideLeft m:val="on"/>
                                  <m:hideRight m:val="on"/>
                                  <m:strikeBLTR m:val="on"/>
                                  <m:ctrlPr>
                                    <a:rPr i="1">
                                      <a:latin typeface="Cambria Math" panose="02040503050406030204" pitchFamily="18" charset="0"/>
                                    </a:rPr>
                                  </m:ctrlPr>
                                </m:borderBoxPr>
                                <m:e>
                                  <m:d>
                                    <m:dPr>
                                      <m:ctrlPr>
                                        <a:rPr i="1">
                                          <a:latin typeface="Cambria Math" panose="02040503050406030204" pitchFamily="18" charset="0"/>
                                        </a:rPr>
                                      </m:ctrlPr>
                                    </m:dPr>
                                    <m:e>
                                      <m:r>
                                        <a:rPr>
                                          <a:latin typeface="Cambria Math" panose="02040503050406030204" pitchFamily="18" charset="0"/>
                                        </a:rPr>
                                        <m:t>2⋅1</m:t>
                                      </m:r>
                                    </m:e>
                                  </m:d>
                                </m:e>
                              </m:borderBox>
                            </m:den>
                          </m:f>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1!4!2!2!</m:t>
                                  </m:r>
                                </m:den>
                              </m:f>
                            </m:e>
                          </m:phant>
                          <m:r>
                            <a:rPr>
                              <a:latin typeface="Cambria Math" panose="02040503050406030204" pitchFamily="18" charset="0"/>
                            </a:rPr>
                            <m:t>=9⋅4⋅7⋅3⋅5</m:t>
                          </m:r>
                        </m:e>
                        <m:e>
                          <m:phant>
                            <m:phantPr>
                              <m:show m:val="off"/>
                              <m:ctrlPr>
                                <a:rPr i="1">
                                  <a:latin typeface="Cambria Math" panose="02040503050406030204" pitchFamily="18" charset="0"/>
                                </a:rPr>
                              </m:ctrlPr>
                            </m:phantPr>
                            <m:e>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1!4!2!2!</m:t>
                                  </m:r>
                                </m:den>
                              </m:f>
                            </m:e>
                          </m:phant>
                          <m:r>
                            <a:rPr>
                              <a:latin typeface="Cambria Math" panose="02040503050406030204" pitchFamily="18" charset="0"/>
                            </a:rPr>
                            <m:t>=3780</m:t>
                          </m:r>
                        </m:e>
                      </m:eqArr>
                    </m:oMath>
                  </m:oMathPara>
                </a14:m>
                <a:endParaRPr dirty="0"/>
              </a:p>
            </p:txBody>
          </p:sp>
        </mc:Choice>
        <mc:Fallback xmlns="">
          <p:sp>
            <p:nvSpPr>
              <p:cNvPr id="4" name="TextBox 3">
                <a:extLst>
                  <a:ext uri="{FF2B5EF4-FFF2-40B4-BE49-F238E27FC236}">
                    <a16:creationId xmlns:a16="http://schemas.microsoft.com/office/drawing/2014/main" id="{B14CB016-7A46-4465-A076-95AE72CCB72B}"/>
                  </a:ext>
                </a:extLst>
              </p:cNvPr>
              <p:cNvSpPr txBox="1">
                <a:spLocks noRot="1" noChangeAspect="1" noMove="1" noResize="1" noEditPoints="1" noAdjustHandles="1" noChangeArrowheads="1" noChangeShapeType="1" noTextEdit="1"/>
              </p:cNvSpPr>
              <p:nvPr/>
            </p:nvSpPr>
            <p:spPr>
              <a:xfrm>
                <a:off x="2286000" y="1676400"/>
                <a:ext cx="914400" cy="914400"/>
              </a:xfrm>
              <a:prstGeom prst="rect">
                <a:avLst/>
              </a:prstGeom>
              <a:blipFill>
                <a:blip r:embed="rId2"/>
                <a:stretch>
                  <a:fillRect r="-338667" b="-88000"/>
                </a:stretch>
              </a:blipFill>
            </p:spPr>
            <p:txBody>
              <a:bodyPr/>
              <a:lstStyle/>
              <a:p>
                <a:r>
                  <a:rPr lang="en-US">
                    <a:noFill/>
                  </a:rPr>
                  <a:t> </a:t>
                </a:r>
              </a:p>
            </p:txBody>
          </p:sp>
        </mc:Fallback>
      </mc:AlternateContent>
    </p:spTree>
    <p:extLst>
      <p:ext uri="{BB962C8B-B14F-4D97-AF65-F5344CB8AC3E}">
        <p14:creationId xmlns:p14="http://schemas.microsoft.com/office/powerpoint/2010/main" val="3841305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4.4.7: Calculating the Number of Special Permutations (cont.)</a:t>
            </a:r>
          </a:p>
        </p:txBody>
      </p:sp>
      <p:sp>
        <p:nvSpPr>
          <p:cNvPr id="3" name="Text Placeholder 2"/>
          <p:cNvSpPr>
            <a:spLocks noGrp="1"/>
          </p:cNvSpPr>
          <p:nvPr>
            <p:ph type="body" sz="quarter" idx="10"/>
          </p:nvPr>
        </p:nvSpPr>
        <p:spPr/>
        <p:txBody>
          <a:bodyPr>
            <a:normAutofit/>
          </a:bodyPr>
          <a:lstStyle/>
          <a:p>
            <a:pPr>
              <a:defRPr b="1"/>
            </a:pPr>
            <a:r>
              <a:rPr sz="2800"/>
              <a:t>TI-83/84 Plus:</a:t>
            </a:r>
          </a:p>
          <a:p>
            <a:r>
              <a:rPr sz="2800"/>
              <a:t>Using the calculator we obtain the same result shown in the screenshot. Remember that you need parentheses around the calculation in the denominator.</a:t>
            </a:r>
          </a:p>
        </p:txBody>
      </p:sp>
      <p:pic>
        <p:nvPicPr>
          <p:cNvPr id="4" name="Content Placeholder 4">
            <a:extLst>
              <a:ext uri="{FF2B5EF4-FFF2-40B4-BE49-F238E27FC236}">
                <a16:creationId xmlns:a16="http://schemas.microsoft.com/office/drawing/2014/main" id="{9E42976D-5AD3-4752-A680-9AD713132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94" y="3124200"/>
            <a:ext cx="3581211" cy="2387474"/>
          </a:xfrm>
          <a:prstGeom prst="rect">
            <a:avLst/>
          </a:prstGeom>
        </p:spPr>
      </p:pic>
      <p:sp>
        <p:nvSpPr>
          <p:cNvPr id="5" name="Text Placeholder 2">
            <a:extLst>
              <a:ext uri="{FF2B5EF4-FFF2-40B4-BE49-F238E27FC236}">
                <a16:creationId xmlns:a16="http://schemas.microsoft.com/office/drawing/2014/main" id="{B4A5D63A-54CE-4B38-A08E-1F5368AF3C0F}"/>
              </a:ext>
            </a:extLst>
          </p:cNvPr>
          <p:cNvSpPr txBox="1">
            <a:spLocks/>
          </p:cNvSpPr>
          <p:nvPr/>
        </p:nvSpPr>
        <p:spPr>
          <a:xfrm>
            <a:off x="457200" y="4876800"/>
            <a:ext cx="8229600" cy="4967067"/>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Thus, there are </a:t>
            </a:r>
            <a:r>
              <a:rPr lang="en-US">
                <a:latin typeface="Cambria Math"/>
              </a:rPr>
              <a:t>3780</a:t>
            </a:r>
            <a:r>
              <a:rPr lang="en-US"/>
              <a:t> ways to arrange the letters in the word TENNESSEE.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7!</m:t>
                    </m:r>
                  </m:oMath>
                </a14:m>
                <a:r>
                  <a:rPr sz="2800"/>
                  <a:t> indicates that we need to multiply each positive integer less than or equal to </a:t>
                </a:r>
                <a:r>
                  <a:rPr sz="2800">
                    <a:latin typeface="Cambria Math"/>
                  </a:rPr>
                  <a:t>7</a:t>
                </a:r>
                <a:r>
                  <a:rPr sz="2800"/>
                  <a:t>.</a:t>
                </a:r>
              </a:p>
              <a:p>
                <a:pPr>
                  <a:defRPr b="1"/>
                </a:pPr>
                <a:r>
                  <a:t>​</a:t>
                </a:r>
                <a:r>
                  <a:rPr sz="2800"/>
                  <a:t>By Hand:</a:t>
                </a:r>
              </a:p>
              <a:p>
                <a:pPr>
                  <a:defRPr sz="2800"/>
                </a:pPr>
                <a:r>
                  <a:t>​</a:t>
                </a:r>
                <a14:m>
                  <m:oMath xmlns:m="http://schemas.openxmlformats.org/officeDocument/2006/math">
                    <m:r>
                      <a:rPr>
                        <a:latin typeface="Cambria Math" panose="02040503050406030204" pitchFamily="18" charset="0"/>
                      </a:rPr>
                      <m:t>7!=7⋅6⋅5⋅4⋅3⋅2⋅1=5040</m:t>
                    </m:r>
                  </m:oMath>
                </a14:m>
                <a:endParaRP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To calculate a factorial of the form </a:t>
                </a:r>
                <a14:m>
                  <m:oMath xmlns:m="http://schemas.openxmlformats.org/officeDocument/2006/math">
                    <m:r>
                      <a:rPr>
                        <a:latin typeface="Cambria Math" panose="02040503050406030204" pitchFamily="18" charset="0"/>
                      </a:rPr>
                      <m:t>𝑛</m:t>
                    </m:r>
                    <m:r>
                      <a:rPr>
                        <a:latin typeface="Cambria Math" panose="02040503050406030204" pitchFamily="18" charset="0"/>
                      </a:rPr>
                      <m:t>!</m:t>
                    </m:r>
                  </m:oMath>
                </a14:m>
                <a:r>
                  <a:rPr sz="2800"/>
                  <a:t>, enter the </a:t>
                </a:r>
                <a14:m>
                  <m:oMath xmlns:m="http://schemas.openxmlformats.org/officeDocument/2006/math">
                    <m:r>
                      <a:rPr>
                        <a:latin typeface="Cambria Math" panose="02040503050406030204" pitchFamily="18" charset="0"/>
                      </a:rPr>
                      <m:t>𝑛</m:t>
                    </m:r>
                  </m:oMath>
                </a14:m>
                <a:r>
                  <a:rPr sz="2800"/>
                  <a:t>-value in the calculator. Then press the </a:t>
                </a:r>
                <a:r>
                  <a:rPr sz="2800" b="1"/>
                  <a:t>MATH</a:t>
                </a:r>
                <a:r>
                  <a:rPr sz="2800"/>
                  <a:t> function button, and choose the probability menu, </a:t>
                </a:r>
                <a:r>
                  <a:rPr sz="2800" b="1"/>
                  <a:t>PRB</a:t>
                </a:r>
                <a:r>
                  <a:rPr sz="2800"/>
                  <a:t>. The factorial is option </a:t>
                </a:r>
                <a:r>
                  <a:rPr sz="2800" b="1"/>
                  <a:t>!</a:t>
                </a:r>
                <a:r>
                  <a:rPr sz="2800"/>
                  <a:t>. The screenshot shows the appropriate input and output.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2B17539-A81D-4EF0-84C5-0B6D1BBDD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657600"/>
            <a:ext cx="3082340" cy="20548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0!</m:t>
                        </m:r>
                      </m:den>
                    </m:f>
                  </m:oMath>
                </a14:m>
                <a:endParaRPr/>
              </a:p>
              <a:p>
                <a:pPr>
                  <a:defRPr b="1"/>
                </a:pPr>
                <a:r>
                  <a:t>​</a:t>
                </a:r>
                <a:r>
                  <a:rPr sz="2800"/>
                  <a:t>By Hand:</a:t>
                </a:r>
              </a:p>
              <a:p>
                <a:pPr>
                  <a:defRPr sz="2800"/>
                </a:pPr>
                <a:r>
                  <a:t>​</a:t>
                </a:r>
                <a:r>
                  <a:rPr sz="2800"/>
                  <a:t>Calculate each factorial and then divide. Remember that </a:t>
                </a:r>
                <a14:m>
                  <m:oMath xmlns:m="http://schemas.openxmlformats.org/officeDocument/2006/math">
                    <m:r>
                      <a:rPr>
                        <a:latin typeface="Cambria Math" panose="02040503050406030204" pitchFamily="18" charset="0"/>
                      </a:rPr>
                      <m:t>0!=1</m:t>
                    </m:r>
                  </m:oMath>
                </a14:m>
                <a:r>
                  <a:rPr sz="2800"/>
                  <a:t>.</a:t>
                </a:r>
              </a:p>
              <a:p>
                <a:pPr algn="ctr">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4⋅3⋅2⋅1</m:t>
                        </m:r>
                      </m:num>
                      <m:den>
                        <m:r>
                          <a:rPr>
                            <a:latin typeface="Cambria Math" panose="02040503050406030204" pitchFamily="18" charset="0"/>
                          </a:rPr>
                          <m:t>1</m:t>
                        </m:r>
                      </m:den>
                    </m:f>
                    <m:r>
                      <a:rPr>
                        <a:latin typeface="Cambria Math" panose="02040503050406030204" pitchFamily="18" charset="0"/>
                      </a:rPr>
                      <m:t>=24</m:t>
                    </m:r>
                  </m:oMath>
                </a14:m>
                <a:endParaRP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a:t>
                </a:r>
              </a:p>
              <a:p>
                <a:pPr>
                  <a:defRPr sz="2800"/>
                </a:pPr>
                <a:r>
                  <a:t>​</a:t>
                </a:r>
                <a:r>
                  <a:rPr sz="2800"/>
                  <a:t>We can do the calculation in one step with the calculator by typing in </a:t>
                </a:r>
                <a:r>
                  <a:rPr sz="2800" b="1"/>
                  <a:t>4!/0!</a:t>
                </a:r>
                <a:r>
                  <a:rPr sz="2800"/>
                  <a:t>. Note that we are not dividing by </a:t>
                </a:r>
                <a:r>
                  <a:rPr sz="2800">
                    <a:latin typeface="Cambria Math"/>
                  </a:rPr>
                  <a:t>0</a:t>
                </a:r>
                <a:r>
                  <a:rPr sz="2800"/>
                  <a:t>, but by </a:t>
                </a:r>
                <a14:m>
                  <m:oMath xmlns:m="http://schemas.openxmlformats.org/officeDocument/2006/math">
                    <m:r>
                      <a:rPr>
                        <a:latin typeface="Cambria Math" panose="02040503050406030204" pitchFamily="18" charset="0"/>
                      </a:rPr>
                      <m:t>0!</m:t>
                    </m:r>
                  </m:oMath>
                </a14:m>
                <a:r>
                  <a:rPr sz="2800"/>
                  <a:t>. Thus, the solution is </a:t>
                </a:r>
                <a:r>
                  <a:rPr sz="2800">
                    <a:latin typeface="Cambria Math"/>
                  </a:rPr>
                  <a:t>24</a:t>
                </a:r>
                <a:r>
                  <a:rPr sz="2800"/>
                  <a:t> as shown in the screenshot.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9764E53-A5E5-48F6-A3BD-79DC29FCA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50" y="3581400"/>
            <a:ext cx="3086100" cy="2057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4.4.1: Calculating Factorial Expressions (cont.)</a:t>
            </a:r>
          </a:p>
        </p:txBody>
      </p:sp>
      <p:pic>
        <p:nvPicPr>
          <p:cNvPr id="5" name="Content Placeholder 4">
            <a:extLst>
              <a:ext uri="{FF2B5EF4-FFF2-40B4-BE49-F238E27FC236}">
                <a16:creationId xmlns:a16="http://schemas.microsoft.com/office/drawing/2014/main" id="{A6E488E8-414F-4D6A-B008-F088673C409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2367</Words>
  <Application>Microsoft Office PowerPoint</Application>
  <PresentationFormat>On-screen Show (4:3)</PresentationFormat>
  <Paragraphs>204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Arial</vt:lpstr>
      <vt:lpstr>Courier New</vt:lpstr>
      <vt:lpstr>Cambria Math</vt:lpstr>
      <vt:lpstr>Office Theme</vt:lpstr>
      <vt:lpstr>Section 4.4</vt:lpstr>
      <vt:lpstr>Formula: Factorial</vt:lpstr>
      <vt:lpstr>Math Symbols</vt:lpstr>
      <vt:lpstr>Example 4.4.1: Calculating Factorial Expressions</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Example 4.4.1: Calculating Factorial Expressions (cont.)</vt:lpstr>
      <vt:lpstr>Combination &amp; Permutation</vt:lpstr>
      <vt:lpstr>Memory Booster</vt:lpstr>
      <vt:lpstr>Formula: Combinations and Permutations</vt:lpstr>
      <vt:lpstr>Math Symbols</vt:lpstr>
      <vt:lpstr>Example 4.4.2: Calculating Numbers of Combinations and Permutations</vt:lpstr>
      <vt:lpstr>Example 4.4.2: Calculating Numbers of Combinations and Permutations (cont.)</vt:lpstr>
      <vt:lpstr>Example 4.4.2: Calculating Numbers of Combinations and Permutations (cont.)</vt:lpstr>
      <vt:lpstr>Example 4.4.2: Calculating Numbers of Combinations and Permutations (cont.)</vt:lpstr>
      <vt:lpstr>Example 4.4.2: Calculating Numbers of Combinations and Permutations (cont.)</vt:lpstr>
      <vt:lpstr>Example 4.4.2: Calculating Numbers of Combinations and Permutations (cont.)</vt:lpstr>
      <vt:lpstr>Example 4.4.2: Calculating Numbers of Combinations and Permutations (cont.)</vt:lpstr>
      <vt:lpstr>Technology</vt:lpstr>
      <vt:lpstr>Side Note</vt:lpstr>
      <vt:lpstr>Example 4.4.3: Calculating the Number of Permutations</vt:lpstr>
      <vt:lpstr>Example 4.4.3: Calculating the Number of Permutations (cont.)</vt:lpstr>
      <vt:lpstr>Example 4.4.3: Calculating the Number of Permutations (cont.)</vt:lpstr>
      <vt:lpstr>Example 4.4.4: Calculating the Number of Combinations</vt:lpstr>
      <vt:lpstr>Example 4.4.4: Calculating the Number of Combinations (cont.)</vt:lpstr>
      <vt:lpstr>Example 4.4.4: Calculating the Number of Combinations (cont.)</vt:lpstr>
      <vt:lpstr>Example 4.4.5: Calculating Probability Using Permutations</vt:lpstr>
      <vt:lpstr>Example 4.4.5: Calculating Probability Using Permutations (cont.)</vt:lpstr>
      <vt:lpstr>Example 4.4.5: Calculating Probability Using Permutations (cont.)</vt:lpstr>
      <vt:lpstr>Example 4.4.5: Calculating Probability Using Permutations (cont.)</vt:lpstr>
      <vt:lpstr>Example 4.4.6: Calculating Probability Using Combinations</vt:lpstr>
      <vt:lpstr>Example 4.4.6: Calculating Probability Using Combinations (cont.)</vt:lpstr>
      <vt:lpstr>Example 4.4.6: Calculating Probability Using Combinations (cont.)</vt:lpstr>
      <vt:lpstr>Example 4.4.6: Calculating Probability Using Combinations (cont.)</vt:lpstr>
      <vt:lpstr>Formula: Special Permutations</vt:lpstr>
      <vt:lpstr>Example 4.4.7: Calculating the Number of Special Permutations</vt:lpstr>
      <vt:lpstr>Example 4.4.7: Calculating the Number of Special Permutations (cont.)</vt:lpstr>
      <vt:lpstr>Example 4.4.7: Calculating the Number of Special Permutations (cont.)</vt:lpstr>
      <vt:lpstr>Example 4.4.7: Calculating the Number of Special Permutations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120</cp:revision>
  <dcterms:created xsi:type="dcterms:W3CDTF">2013-04-26T14:43:13Z</dcterms:created>
  <dcterms:modified xsi:type="dcterms:W3CDTF">2020-06-01T16:41:53Z</dcterms:modified>
</cp:coreProperties>
</file>