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handoutMasterIdLst>
    <p:handoutMasterId r:id="rId35"/>
  </p:handoutMasterIdLst>
  <p:sldIdLst>
    <p:sldId id="256" r:id="rId2"/>
    <p:sldId id="257" r:id="rId3"/>
    <p:sldId id="258" r:id="rId4"/>
    <p:sldId id="296" r:id="rId5"/>
    <p:sldId id="259" r:id="rId6"/>
    <p:sldId id="261" r:id="rId7"/>
    <p:sldId id="262" r:id="rId8"/>
    <p:sldId id="263" r:id="rId9"/>
    <p:sldId id="265" r:id="rId10"/>
    <p:sldId id="266" r:id="rId11"/>
    <p:sldId id="267" r:id="rId12"/>
    <p:sldId id="268" r:id="rId13"/>
    <p:sldId id="295" r:id="rId14"/>
    <p:sldId id="269" r:id="rId15"/>
    <p:sldId id="271" r:id="rId16"/>
    <p:sldId id="272" r:id="rId17"/>
    <p:sldId id="273" r:id="rId18"/>
    <p:sldId id="275" r:id="rId19"/>
    <p:sldId id="276" r:id="rId20"/>
    <p:sldId id="277" r:id="rId21"/>
    <p:sldId id="294" r:id="rId22"/>
    <p:sldId id="278" r:id="rId23"/>
    <p:sldId id="280" r:id="rId24"/>
    <p:sldId id="282" r:id="rId25"/>
    <p:sldId id="283" r:id="rId26"/>
    <p:sldId id="284" r:id="rId27"/>
    <p:sldId id="285" r:id="rId28"/>
    <p:sldId id="287" r:id="rId29"/>
    <p:sldId id="293" r:id="rId30"/>
    <p:sldId id="288" r:id="rId31"/>
    <p:sldId id="290" r:id="rId32"/>
    <p:sldId id="292" r:id="rId33"/>
  </p:sldIdLst>
  <p:sldSz cx="9144000" cy="6858000" type="screen4x3"/>
  <p:notesSz cx="6858000" cy="9144000"/>
  <p:embeddedFontLst>
    <p:embeddedFont>
      <p:font typeface="Calibri" panose="020F0502020204030204" pitchFamily="34" charset="0"/>
      <p:regular r:id="rId36"/>
      <p:bold r:id="rId37"/>
      <p:italic r:id="rId38"/>
      <p:boldItalic r:id="rId39"/>
    </p:embeddedFont>
    <p:embeddedFont>
      <p:font typeface="Cambria Math" panose="02040503050406030204" pitchFamily="18"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1" clrIdx="1">
    <p:extLst>
      <p:ext uri="{19B8F6BF-5375-455C-9EA6-DF929625EA0E}">
        <p15:presenceInfo xmlns:p15="http://schemas.microsoft.com/office/powerpoint/2012/main" userId="Allison Cong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228"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Combining Probability and Counting Techniques</a:t>
            </a:r>
          </a:p>
        </p:txBody>
      </p:sp>
      <p:sp>
        <p:nvSpPr>
          <p:cNvPr id="3" name="Title 2"/>
          <p:cNvSpPr>
            <a:spLocks noGrp="1"/>
          </p:cNvSpPr>
          <p:nvPr>
            <p:ph type="title"/>
          </p:nvPr>
        </p:nvSpPr>
        <p:spPr/>
        <p:txBody>
          <a:bodyPr/>
          <a:lstStyle/>
          <a:p>
            <a:r>
              <a:t>Section 4.5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p:sp>
        <p:nvSpPr>
          <p:cNvPr id="3" name="Text Placeholder 2"/>
          <p:cNvSpPr>
            <a:spLocks noGrp="1"/>
          </p:cNvSpPr>
          <p:nvPr>
            <p:ph type="body" sz="quarter" idx="10"/>
          </p:nvPr>
        </p:nvSpPr>
        <p:spPr>
          <a:xfrm>
            <a:off x="457200" y="1082078"/>
            <a:ext cx="8229600" cy="1813522"/>
          </a:xfrm>
        </p:spPr>
        <p:txBody>
          <a:bodyPr>
            <a:normAutofit/>
          </a:bodyPr>
          <a:lstStyle/>
          <a:p>
            <a:r>
              <a:rPr sz="2800"/>
              <a:t>For further instruction on calculating combinations and permutations using a TI-83/84 Plus calculator or other technology, navigate to stat.hawkeslearning.com and see </a:t>
            </a:r>
            <a:r>
              <a:rPr sz="2800" b="1"/>
              <a:t>Technology Instructions &gt; Counting &gt; Permutation</a:t>
            </a:r>
            <a:r>
              <a:rPr sz="280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4.5.2: Calculating Probability Using Permutations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Jack is setting a password on his computer. He is told that his password must contain at least three, but no more than five, characters. He may use either lowercase letters or numbers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0–9</m:t>
                        </m:r>
                      </m:e>
                    </m:d>
                  </m:oMath>
                </a14:m>
                <a:r>
                  <a:rPr sz="2800"/>
                  <a:t>.</a:t>
                </a:r>
              </a:p>
              <a:p>
                <a:pPr marL="514350" indent="-514350">
                  <a:buFont typeface="+mj-lt"/>
                  <a:buAutoNum type="alphaLcPeriod"/>
                  <a:defRPr sz="2800"/>
                </a:pPr>
                <a:r>
                  <a:t>​</a:t>
                </a:r>
                <a:r>
                  <a:rPr sz="2800"/>
                  <a:t>How many different possibilities are there for his password if each character can only be used once?</a:t>
                </a:r>
              </a:p>
              <a:p>
                <a:pPr marL="514350" indent="-514350">
                  <a:buFont typeface="+mj-lt"/>
                  <a:buAutoNum type="alphaLcPeriod" startAt="2"/>
                  <a:defRPr sz="2800"/>
                </a:pPr>
                <a:r>
                  <a:t>​</a:t>
                </a:r>
                <a:r>
                  <a:rPr sz="2800"/>
                  <a:t>Suppose that Jack's computer randomly sets his password using all of the restrictions given above. What is the probability that this password is an arrangement of the letters in his name?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4.5.2: Calculating Probability Using Permutations (cont.)</a:t>
            </a:r>
          </a:p>
        </p:txBody>
      </p:sp>
      <p:sp>
        <p:nvSpPr>
          <p:cNvPr id="3" name="Text Placeholder 2"/>
          <p:cNvSpPr>
            <a:spLocks noGrp="1"/>
          </p:cNvSpPr>
          <p:nvPr>
            <p:ph type="body" sz="quarter" idx="10"/>
          </p:nvPr>
        </p:nvSpPr>
        <p:spPr/>
        <p:txBody>
          <a:bodyPr>
            <a:normAutofit fontScale="92500" lnSpcReduction="10000"/>
          </a:bodyPr>
          <a:lstStyle/>
          <a:p>
            <a:r>
              <a:rPr sz="2800" b="1" dirty="0"/>
              <a:t>Solution</a:t>
            </a:r>
          </a:p>
          <a:p>
            <a:pPr marL="514350" indent="-514350">
              <a:buFont typeface="+mj-lt"/>
              <a:buAutoNum type="alphaLcPeriod"/>
              <a:defRPr sz="2800"/>
            </a:pPr>
            <a:r>
              <a:rPr dirty="0"/>
              <a:t>​</a:t>
            </a:r>
            <a:r>
              <a:rPr sz="2800" dirty="0"/>
              <a:t>First, notice the key words </a:t>
            </a:r>
            <a:r>
              <a:rPr sz="2800" b="1" dirty="0"/>
              <a:t>at least</a:t>
            </a:r>
            <a:r>
              <a:rPr sz="2800" dirty="0"/>
              <a:t> and </a:t>
            </a:r>
            <a:r>
              <a:rPr sz="2800" b="1" dirty="0"/>
              <a:t>no more than</a:t>
            </a:r>
            <a:r>
              <a:rPr sz="2800" dirty="0"/>
              <a:t>. These words tell us that Jack's password can be </a:t>
            </a:r>
            <a:r>
              <a:rPr sz="2800" dirty="0">
                <a:latin typeface="Cambria Math"/>
              </a:rPr>
              <a:t>3</a:t>
            </a:r>
            <a:r>
              <a:rPr sz="2800" dirty="0"/>
              <a:t>, </a:t>
            </a:r>
            <a:r>
              <a:rPr sz="2800" dirty="0">
                <a:latin typeface="Cambria Math"/>
              </a:rPr>
              <a:t>4</a:t>
            </a:r>
            <a:r>
              <a:rPr sz="2800" dirty="0"/>
              <a:t>, </a:t>
            </a:r>
            <a:r>
              <a:rPr sz="2800" b="1" dirty="0"/>
              <a:t>or</a:t>
            </a:r>
            <a:r>
              <a:rPr sz="2800" dirty="0"/>
              <a:t> </a:t>
            </a:r>
            <a:r>
              <a:rPr sz="2800" dirty="0">
                <a:latin typeface="Cambria Math"/>
              </a:rPr>
              <a:t>5</a:t>
            </a:r>
            <a:r>
              <a:rPr sz="2800" dirty="0"/>
              <a:t> characters in length. Also note that for a password, the order of characters is important, so we are counting permutations. There are </a:t>
            </a:r>
            <a:r>
              <a:rPr sz="2800" dirty="0">
                <a:latin typeface="Cambria Math"/>
              </a:rPr>
              <a:t>26</a:t>
            </a:r>
            <a:r>
              <a:rPr sz="2800" dirty="0"/>
              <a:t> letters and </a:t>
            </a:r>
            <a:r>
              <a:rPr sz="2800" dirty="0">
                <a:latin typeface="Cambria Math"/>
              </a:rPr>
              <a:t>10</a:t>
            </a:r>
            <a:r>
              <a:rPr sz="2800" dirty="0"/>
              <a:t> digits to choose from, so we must calculate the number of permutations possible from taking groups of </a:t>
            </a:r>
            <a:r>
              <a:rPr sz="2800" dirty="0">
                <a:latin typeface="Cambria Math"/>
              </a:rPr>
              <a:t>3</a:t>
            </a:r>
            <a:r>
              <a:rPr sz="2800" dirty="0"/>
              <a:t>, </a:t>
            </a:r>
            <a:r>
              <a:rPr sz="2800" dirty="0">
                <a:latin typeface="Cambria Math"/>
              </a:rPr>
              <a:t>4</a:t>
            </a:r>
            <a:r>
              <a:rPr sz="2800" dirty="0"/>
              <a:t>, </a:t>
            </a:r>
            <a:r>
              <a:rPr sz="2800" b="1" dirty="0"/>
              <a:t>or</a:t>
            </a:r>
            <a:r>
              <a:rPr sz="2800" dirty="0"/>
              <a:t> </a:t>
            </a:r>
            <a:r>
              <a:rPr sz="2800" dirty="0">
                <a:latin typeface="Cambria Math"/>
              </a:rPr>
              <a:t>5</a:t>
            </a:r>
            <a:r>
              <a:rPr sz="2800" dirty="0"/>
              <a:t> characters out of </a:t>
            </a:r>
            <a:r>
              <a:rPr sz="2800" dirty="0">
                <a:latin typeface="Cambria Math"/>
              </a:rPr>
              <a:t>36</a:t>
            </a:r>
            <a:r>
              <a:rPr sz="2800" dirty="0"/>
              <a:t> possibilities. To find the total number of possible passwords, once again we need to add all three of the numbers of permutations together since the solution contains an “or” statement.</a:t>
            </a:r>
          </a:p>
          <a:p>
            <a:r>
              <a:rPr dirty="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4.5.2: Calculating Probability Using Permutations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a:defRPr b="1"/>
                </a:pPr>
                <a:r>
                  <a:rPr dirty="0"/>
                  <a:t>​</a:t>
                </a:r>
                <a:r>
                  <a:rPr sz="2800" dirty="0"/>
                  <a:t>By Hand:</a:t>
                </a:r>
              </a:p>
              <a:p>
                <a:r>
                  <a:rPr dirty="0"/>
                  <a:t>​</a:t>
                </a:r>
                <a:r>
                  <a:rPr sz="2800" dirty="0"/>
                  <a:t>Begin by calculating each permutation.</a:t>
                </a:r>
              </a:p>
              <a:p>
                <a:r>
                  <a:rPr dirty="0"/>
                  <a:t>​</a:t>
                </a:r>
                <a:r>
                  <a:rPr sz="2800" dirty="0"/>
                  <a:t>Number of permutations of </a:t>
                </a:r>
                <a:r>
                  <a:rPr sz="2800" dirty="0">
                    <a:latin typeface="Cambria Math"/>
                  </a:rPr>
                  <a:t>3</a:t>
                </a:r>
                <a:r>
                  <a:rPr sz="2800" dirty="0"/>
                  <a:t> characters:</a:t>
                </a:r>
              </a:p>
              <a:p>
                <a:pPr algn="ctr">
                  <a:defRPr sz="2800"/>
                </a:pPr>
                <a:r>
                  <a:rPr dirty="0"/>
                  <a:t>​</a:t>
                </a:r>
                <a14:m>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36</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3</m:t>
                            </m:r>
                          </m:sub>
                        </m:sSub>
                      </m:e>
                    </m:sPr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36!</m:t>
                        </m:r>
                      </m:num>
                      <m:den>
                        <m:d>
                          <m:dPr>
                            <m:ctrlPr>
                              <a:rPr i="1">
                                <a:latin typeface="Cambria Math" panose="02040503050406030204" pitchFamily="18" charset="0"/>
                              </a:rPr>
                            </m:ctrlPr>
                          </m:dPr>
                          <m:e>
                            <m:r>
                              <a:rPr>
                                <a:latin typeface="Cambria Math" panose="02040503050406030204" pitchFamily="18" charset="0"/>
                              </a:rPr>
                              <m:t>36−3</m:t>
                            </m:r>
                          </m:e>
                        </m:d>
                        <m:r>
                          <a:rPr>
                            <a:latin typeface="Cambria Math" panose="02040503050406030204" pitchFamily="18" charset="0"/>
                          </a:rPr>
                          <m:t>!</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36!</m:t>
                        </m:r>
                      </m:num>
                      <m:den>
                        <m:r>
                          <a:rPr>
                            <a:latin typeface="Cambria Math" panose="02040503050406030204" pitchFamily="18" charset="0"/>
                          </a:rPr>
                          <m:t>33!</m:t>
                        </m:r>
                      </m:den>
                    </m:f>
                    <m:r>
                      <a:rPr>
                        <a:latin typeface="Cambria Math" panose="02040503050406030204" pitchFamily="18" charset="0"/>
                      </a:rPr>
                      <m:t>=42,840</m:t>
                    </m:r>
                  </m:oMath>
                </a14:m>
                <a:endParaRPr dirty="0"/>
              </a:p>
              <a:p>
                <a:r>
                  <a:rPr dirty="0"/>
                  <a:t>​</a:t>
                </a:r>
                <a:r>
                  <a:rPr sz="2800" dirty="0"/>
                  <a:t>Number of permutations of </a:t>
                </a:r>
                <a:r>
                  <a:rPr sz="2800" dirty="0">
                    <a:latin typeface="Cambria Math"/>
                  </a:rPr>
                  <a:t>4</a:t>
                </a:r>
                <a:r>
                  <a:rPr sz="2800" dirty="0"/>
                  <a:t> characters:</a:t>
                </a:r>
              </a:p>
              <a:p>
                <a:pPr algn="ctr">
                  <a:defRPr sz="2800"/>
                </a:pPr>
                <a:r>
                  <a:rPr dirty="0"/>
                  <a:t>​</a:t>
                </a:r>
                <a14:m>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36</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4</m:t>
                            </m:r>
                          </m:sub>
                        </m:sSub>
                      </m:e>
                    </m:sPr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36!</m:t>
                        </m:r>
                      </m:num>
                      <m:den>
                        <m:d>
                          <m:dPr>
                            <m:ctrlPr>
                              <a:rPr i="1">
                                <a:latin typeface="Cambria Math" panose="02040503050406030204" pitchFamily="18" charset="0"/>
                              </a:rPr>
                            </m:ctrlPr>
                          </m:dPr>
                          <m:e>
                            <m:r>
                              <a:rPr>
                                <a:latin typeface="Cambria Math" panose="02040503050406030204" pitchFamily="18" charset="0"/>
                              </a:rPr>
                              <m:t>36−4</m:t>
                            </m:r>
                          </m:e>
                        </m:d>
                        <m:r>
                          <a:rPr>
                            <a:latin typeface="Cambria Math" panose="02040503050406030204" pitchFamily="18" charset="0"/>
                          </a:rPr>
                          <m:t>!</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36!</m:t>
                        </m:r>
                      </m:num>
                      <m:den>
                        <m:r>
                          <a:rPr>
                            <a:latin typeface="Cambria Math" panose="02040503050406030204" pitchFamily="18" charset="0"/>
                          </a:rPr>
                          <m:t>32!</m:t>
                        </m:r>
                      </m:den>
                    </m:f>
                    <m:r>
                      <a:rPr>
                        <a:latin typeface="Cambria Math" panose="02040503050406030204" pitchFamily="18" charset="0"/>
                      </a:rPr>
                      <m:t>=1,413,720</m:t>
                    </m:r>
                  </m:oMath>
                </a14:m>
                <a:endParaRPr dirty="0"/>
              </a:p>
              <a:p>
                <a:r>
                  <a:rPr dirty="0"/>
                  <a:t>​</a:t>
                </a:r>
                <a:r>
                  <a:rPr sz="2800" dirty="0"/>
                  <a:t>Number of permutations of </a:t>
                </a:r>
                <a:r>
                  <a:rPr sz="2800" dirty="0">
                    <a:latin typeface="Cambria Math"/>
                  </a:rPr>
                  <a:t>5</a:t>
                </a:r>
                <a:r>
                  <a:rPr sz="2800" dirty="0"/>
                  <a:t> characters:</a:t>
                </a:r>
              </a:p>
              <a:p>
                <a:pPr algn="ctr">
                  <a:defRPr sz="2800"/>
                </a:pPr>
                <a:r>
                  <a:rPr dirty="0"/>
                  <a:t>​</a:t>
                </a:r>
                <a14:m>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36</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5</m:t>
                            </m:r>
                          </m:sub>
                        </m:sSub>
                      </m:e>
                    </m:sPr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36!</m:t>
                        </m:r>
                      </m:num>
                      <m:den>
                        <m:d>
                          <m:dPr>
                            <m:ctrlPr>
                              <a:rPr i="1">
                                <a:latin typeface="Cambria Math" panose="02040503050406030204" pitchFamily="18" charset="0"/>
                              </a:rPr>
                            </m:ctrlPr>
                          </m:dPr>
                          <m:e>
                            <m:r>
                              <a:rPr>
                                <a:latin typeface="Cambria Math" panose="02040503050406030204" pitchFamily="18" charset="0"/>
                              </a:rPr>
                              <m:t>36−5</m:t>
                            </m:r>
                          </m:e>
                        </m:d>
                        <m:r>
                          <a:rPr>
                            <a:latin typeface="Cambria Math" panose="02040503050406030204" pitchFamily="18" charset="0"/>
                          </a:rPr>
                          <m:t>!</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36!</m:t>
                        </m:r>
                      </m:num>
                      <m:den>
                        <m:r>
                          <a:rPr>
                            <a:latin typeface="Cambria Math" panose="02040503050406030204" pitchFamily="18" charset="0"/>
                          </a:rPr>
                          <m:t>31!</m:t>
                        </m:r>
                      </m:den>
                    </m:f>
                    <m:r>
                      <a:rPr>
                        <a:latin typeface="Cambria Math" panose="02040503050406030204" pitchFamily="18" charset="0"/>
                      </a:rPr>
                      <m:t>=45,239,040</m:t>
                    </m:r>
                  </m:oMath>
                </a14:m>
                <a:endParaRPr dirty="0"/>
              </a:p>
              <a:p>
                <a:r>
                  <a:rPr dirty="0"/>
                  <a:t>​</a:t>
                </a:r>
                <a:r>
                  <a:rPr sz="2800" dirty="0"/>
                  <a:t>Now we add all of the permutation calculations together to obtain</a:t>
                </a:r>
              </a:p>
              <a:p>
                <a:pPr algn="ctr">
                  <a:defRPr sz="2800"/>
                </a:pPr>
                <a:r>
                  <a:rPr dirty="0"/>
                  <a:t>​</a:t>
                </a:r>
                <a:r>
                  <a:rPr sz="2800" dirty="0"/>
                  <a:t> </a:t>
                </a:r>
                <a14:m>
                  <m:oMath xmlns:m="http://schemas.openxmlformats.org/officeDocument/2006/math">
                    <m:r>
                      <a:rPr>
                        <a:latin typeface="Cambria Math" panose="02040503050406030204" pitchFamily="18" charset="0"/>
                      </a:rPr>
                      <m:t>42,840+1,413,720+45,239,040=46,695,600</m:t>
                    </m:r>
                  </m:oMath>
                </a14:m>
                <a:r>
                  <a:rPr sz="2800"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b="-2209"/>
                </a:stretch>
              </a:blipFill>
            </p:spPr>
            <p:txBody>
              <a:bodyPr/>
              <a:lstStyle/>
              <a:p>
                <a:r>
                  <a:rPr lang="en-US">
                    <a:noFill/>
                  </a:rPr>
                  <a:t> </a:t>
                </a:r>
              </a:p>
            </p:txBody>
          </p:sp>
        </mc:Fallback>
      </mc:AlternateContent>
    </p:spTree>
    <p:extLst>
      <p:ext uri="{BB962C8B-B14F-4D97-AF65-F5344CB8AC3E}">
        <p14:creationId xmlns:p14="http://schemas.microsoft.com/office/powerpoint/2010/main" val="4130245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4.5.2: Calculating Probability Using Permutations (cont.)</a:t>
            </a:r>
          </a:p>
        </p:txBody>
      </p:sp>
      <p:sp>
        <p:nvSpPr>
          <p:cNvPr id="3" name="Text Placeholder 2"/>
          <p:cNvSpPr>
            <a:spLocks noGrp="1"/>
          </p:cNvSpPr>
          <p:nvPr>
            <p:ph type="body" sz="quarter" idx="10"/>
          </p:nvPr>
        </p:nvSpPr>
        <p:spPr/>
        <p:txBody>
          <a:bodyPr>
            <a:normAutofit/>
          </a:bodyPr>
          <a:lstStyle/>
          <a:p>
            <a:pPr>
              <a:defRPr b="1"/>
            </a:pPr>
            <a:r>
              <a:t>​</a:t>
            </a:r>
            <a:r>
              <a:rPr sz="2800"/>
              <a:t>TI-83/84 Plus:</a:t>
            </a:r>
          </a:p>
          <a:p>
            <a:r>
              <a:t>​</a:t>
            </a:r>
            <a:r>
              <a:rPr sz="2800"/>
              <a:t>We can add the required three permutation calculations at once using our calculators. Simply type the addition sign between each permutation syntax as shown in the screenshot.</a:t>
            </a:r>
          </a:p>
          <a:p>
            <a:r>
              <a:t>​</a:t>
            </a:r>
          </a:p>
        </p:txBody>
      </p:sp>
      <p:pic>
        <p:nvPicPr>
          <p:cNvPr id="4" name="Content Placeholder 4">
            <a:extLst>
              <a:ext uri="{FF2B5EF4-FFF2-40B4-BE49-F238E27FC236}">
                <a16:creationId xmlns:a16="http://schemas.microsoft.com/office/drawing/2014/main" id="{7557453E-5F40-45A2-A74C-EFB482CDC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0780" y="3439487"/>
            <a:ext cx="3882440" cy="242791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4.5.2: Calculating Probability Using Permutations (cont.)</a:t>
            </a:r>
          </a:p>
        </p:txBody>
      </p:sp>
      <p:sp>
        <p:nvSpPr>
          <p:cNvPr id="3" name="Text Placeholder 2"/>
          <p:cNvSpPr>
            <a:spLocks noGrp="1"/>
          </p:cNvSpPr>
          <p:nvPr>
            <p:ph type="body" sz="quarter" idx="10"/>
          </p:nvPr>
        </p:nvSpPr>
        <p:spPr/>
        <p:txBody>
          <a:bodyPr>
            <a:normAutofit/>
          </a:bodyPr>
          <a:lstStyle/>
          <a:p>
            <a:r>
              <a:t>​</a:t>
            </a:r>
            <a:r>
              <a:rPr sz="2800"/>
              <a:t>Therefore, there are a total of </a:t>
            </a:r>
            <a:r>
              <a:rPr sz="2800">
                <a:latin typeface="Cambria Math"/>
              </a:rPr>
              <a:t>46,695,600</a:t>
            </a:r>
            <a:r>
              <a:rPr sz="2800"/>
              <a:t> different possibilities for Jack's password if each character can only be used once. Imagine how many possibilities there would be if he could use up to eight or nine characters!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4.5.2: Calculating Probability Using Permutations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marL="514350" indent="-514350">
                  <a:buFont typeface="+mj-lt"/>
                  <a:buAutoNum type="alphaLcPeriod" startAt="2"/>
                  <a:defRPr sz="2800"/>
                </a:pPr>
                <a:r>
                  <a:t>​</a:t>
                </a:r>
                <a:r>
                  <a:rPr sz="2800"/>
                  <a:t>To find the probability that a randomly chosen password would include only the four letters from Jack's name, we need the total number of possible passwords made from the four letters in Jack's name divided by the total number of possible passwords calculated in part </a:t>
                </a:r>
                <a:r>
                  <a:rPr sz="2800" b="1"/>
                  <a:t>a</a:t>
                </a:r>
                <a:r>
                  <a:rPr sz="2800"/>
                  <a:t>.</a:t>
                </a:r>
              </a:p>
              <a:p>
                <a:pPr>
                  <a:defRPr b="1"/>
                </a:pPr>
                <a:r>
                  <a:t>​</a:t>
                </a:r>
                <a:r>
                  <a:rPr sz="2800"/>
                  <a:t>By Hand:</a:t>
                </a:r>
              </a:p>
              <a:p>
                <a:r>
                  <a:t>​</a:t>
                </a:r>
                <a:r>
                  <a:rPr sz="2800"/>
                  <a:t>To find the number of passwords made from Jack's name, we need to calculate the number of permutations of </a:t>
                </a:r>
                <a:r>
                  <a:rPr sz="2800">
                    <a:latin typeface="Cambria Math"/>
                  </a:rPr>
                  <a:t>4</a:t>
                </a:r>
                <a:r>
                  <a:rPr sz="2800"/>
                  <a:t> things from a set of </a:t>
                </a:r>
                <a:r>
                  <a:rPr sz="2800">
                    <a:latin typeface="Cambria Math"/>
                  </a:rPr>
                  <a:t>4</a:t>
                </a:r>
                <a:r>
                  <a:rPr sz="2800"/>
                  <a:t>.</a:t>
                </a:r>
              </a:p>
              <a:p>
                <a:pPr algn="ctr">
                  <a:defRPr sz="2800"/>
                </a:pPr>
                <a:r>
                  <a:t>​</a:t>
                </a:r>
                <a14:m>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4</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4</m:t>
                            </m:r>
                          </m:sub>
                        </m:sSub>
                      </m:e>
                    </m:sPr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d>
                          <m:dPr>
                            <m:ctrlPr>
                              <a:rPr i="1">
                                <a:latin typeface="Cambria Math" panose="02040503050406030204" pitchFamily="18" charset="0"/>
                              </a:rPr>
                            </m:ctrlPr>
                          </m:dPr>
                          <m:e>
                            <m:r>
                              <a:rPr>
                                <a:latin typeface="Cambria Math" panose="02040503050406030204" pitchFamily="18" charset="0"/>
                              </a:rPr>
                              <m:t>4−4</m:t>
                            </m:r>
                          </m:e>
                        </m:d>
                        <m:r>
                          <a:rPr>
                            <a:latin typeface="Cambria Math" panose="02040503050406030204" pitchFamily="18" charset="0"/>
                          </a:rPr>
                          <m:t>!</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4⋅3⋅2⋅1</m:t>
                        </m:r>
                      </m:num>
                      <m:den>
                        <m:r>
                          <a:rPr>
                            <a:latin typeface="Cambria Math" panose="02040503050406030204" pitchFamily="18" charset="0"/>
                          </a:rPr>
                          <m:t>0!</m:t>
                        </m:r>
                      </m:den>
                    </m:f>
                    <m:r>
                      <a:rPr>
                        <a:latin typeface="Cambria Math" panose="02040503050406030204" pitchFamily="18" charset="0"/>
                      </a:rPr>
                      <m:t>=24</m:t>
                    </m:r>
                  </m:oMath>
                </a14:m>
                <a:endParaRPr/>
              </a:p>
              <a:p>
                <a:r>
                  <a:t>​</a:t>
                </a:r>
                <a:r>
                  <a:rPr sz="2800"/>
                  <a:t>Then the probability is calculated as follows.</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password</m:t>
                              </m:r>
                              <m:r>
                                <m:rPr>
                                  <m:nor/>
                                </m:rPr>
                                <a:rPr/>
                                <m:t> </m:t>
                              </m:r>
                              <m:r>
                                <m:rPr>
                                  <m:nor/>
                                </m:rPr>
                                <a:rPr/>
                                <m:t>containing</m:t>
                              </m:r>
                              <m:r>
                                <m:rPr>
                                  <m:nor/>
                                </m:rPr>
                                <a:rPr/>
                                <m:t> </m:t>
                              </m:r>
                              <m:r>
                                <m:rPr>
                                  <m:nor/>
                                </m:rPr>
                                <a:rPr/>
                                <m:t>only</m:t>
                              </m:r>
                              <m:r>
                                <m:rPr>
                                  <m:nor/>
                                </m:rPr>
                                <a:rPr/>
                                <m:t> </m:t>
                              </m:r>
                              <m:r>
                                <m:rPr>
                                  <m:nor/>
                                </m:rPr>
                                <a:rPr/>
                                <m:t>the</m:t>
                              </m:r>
                              <m:r>
                                <m:rPr>
                                  <m:nor/>
                                </m:rPr>
                                <a:rPr/>
                                <m:t> </m:t>
                              </m:r>
                              <m:r>
                                <m:rPr>
                                  <m:nor/>
                                </m:rPr>
                                <a:rPr/>
                                <m:t>letters</m:t>
                              </m:r>
                              <m:r>
                                <m:rPr>
                                  <m:nor/>
                                </m:rPr>
                                <a:rPr/>
                                <m:t> </m:t>
                              </m:r>
                              <m:r>
                                <m:rPr>
                                  <m:nor/>
                                </m:rPr>
                                <a:rPr/>
                                <m:t>J</m:t>
                              </m:r>
                              <m:r>
                                <m:rPr>
                                  <m:nor/>
                                </m:rPr>
                                <a:rPr/>
                                <m:t>, </m:t>
                              </m:r>
                              <m:r>
                                <m:rPr>
                                  <m:nor/>
                                </m:rPr>
                                <a:rPr/>
                                <m:t>A</m:t>
                              </m:r>
                              <m:r>
                                <m:rPr>
                                  <m:nor/>
                                </m:rPr>
                                <a:rPr/>
                                <m:t>, </m:t>
                              </m:r>
                              <m:r>
                                <m:rPr>
                                  <m:nor/>
                                </m:rPr>
                                <a:rPr/>
                                <m:t>C</m:t>
                              </m:r>
                              <m:r>
                                <m:rPr>
                                  <m:nor/>
                                </m:rPr>
                                <a:rPr/>
                                <m:t>, </m:t>
                              </m:r>
                              <m:r>
                                <m:rPr>
                                  <m:nor/>
                                </m:rPr>
                                <a:rPr/>
                                <m:t>K</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24</m:t>
                          </m:r>
                        </m:num>
                        <m:den>
                          <m:r>
                            <a:rPr>
                              <a:latin typeface="Cambria Math" panose="02040503050406030204" pitchFamily="18" charset="0"/>
                            </a:rPr>
                            <m:t>46,695,600</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m:rPr>
                                  <m:nor/>
                                </m:rPr>
                                <a:rPr/>
                                <m:t>password</m:t>
                              </m:r>
                              <m:r>
                                <m:rPr>
                                  <m:nor/>
                                </m:rPr>
                                <a:rPr/>
                                <m:t> </m:t>
                              </m:r>
                              <m:r>
                                <m:rPr>
                                  <m:nor/>
                                </m:rPr>
                                <a:rPr/>
                                <m:t>containing</m:t>
                              </m:r>
                              <m:r>
                                <m:rPr>
                                  <m:nor/>
                                </m:rPr>
                                <a:rPr/>
                                <m:t> </m:t>
                              </m:r>
                              <m:r>
                                <m:rPr>
                                  <m:nor/>
                                </m:rPr>
                                <a:rPr/>
                                <m:t>only</m:t>
                              </m:r>
                              <m:r>
                                <m:rPr>
                                  <m:nor/>
                                </m:rPr>
                                <a:rPr/>
                                <m:t> </m:t>
                              </m:r>
                              <m:r>
                                <m:rPr>
                                  <m:nor/>
                                </m:rPr>
                                <a:rPr/>
                                <m:t>the</m:t>
                              </m:r>
                              <m:r>
                                <m:rPr>
                                  <m:nor/>
                                </m:rPr>
                                <a:rPr/>
                                <m:t> </m:t>
                              </m:r>
                              <m:r>
                                <m:rPr>
                                  <m:nor/>
                                </m:rPr>
                                <a:rPr/>
                                <m:t>letters</m:t>
                              </m:r>
                              <m:r>
                                <m:rPr>
                                  <m:nor/>
                                </m:rPr>
                                <a:rPr/>
                                <m:t> </m:t>
                              </m:r>
                              <m:r>
                                <m:rPr>
                                  <m:nor/>
                                </m:rPr>
                                <a:rPr/>
                                <m:t>J</m:t>
                              </m:r>
                              <m:r>
                                <m:rPr>
                                  <m:nor/>
                                </m:rPr>
                                <a:rPr/>
                                <m:t>, </m:t>
                              </m:r>
                              <m:r>
                                <m:rPr>
                                  <m:nor/>
                                </m:rPr>
                                <a:rPr/>
                                <m:t>A</m:t>
                              </m:r>
                              <m:r>
                                <m:rPr>
                                  <m:nor/>
                                </m:rPr>
                                <a:rPr/>
                                <m:t>, </m:t>
                              </m:r>
                              <m:r>
                                <m:rPr>
                                  <m:nor/>
                                </m:rPr>
                                <a:rPr/>
                                <m:t>C</m:t>
                              </m:r>
                              <m:r>
                                <m:rPr>
                                  <m:nor/>
                                </m:rPr>
                                <a:rPr/>
                                <m:t>, </m:t>
                              </m:r>
                              <m:r>
                                <m:rPr>
                                  <m:nor/>
                                </m:rPr>
                                <a:rPr/>
                                <m:t>K</m:t>
                              </m:r>
                            </m:e>
                          </m:d>
                        </m:e>
                      </m:phant>
                      <m:r>
                        <a:rPr>
                          <a:latin typeface="Cambria Math" panose="02040503050406030204" pitchFamily="18" charset="0"/>
                        </a:rPr>
                        <m:t>≈0.0000005</m:t>
                      </m:r>
                    </m:oMath>
                  </m:oMathPara>
                </a14:m>
                <a:endParaRPr sz="2800"/>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2209" r="-1259"/>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4.5.2: Calculating Probability Using Permutations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t>​</a:t>
                </a:r>
                <a:r>
                  <a:rPr sz="2800"/>
                  <a:t>TI-83/84 Plus:</a:t>
                </a:r>
              </a:p>
              <a:p>
                <a:pPr>
                  <a:defRPr sz="2800"/>
                </a:pPr>
                <a:r>
                  <a:t>​</a:t>
                </a:r>
                <a:r>
                  <a:rPr sz="2800"/>
                  <a:t>The probability fraction will include the permutation of the letters in Jack's name in the numerator (</a:t>
                </a:r>
                <a14:m>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4</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4</m:t>
                            </m:r>
                          </m:sub>
                        </m:sSub>
                      </m:e>
                    </m:sPre>
                  </m:oMath>
                </a14:m>
                <a:r>
                  <a:rPr sz="2800"/>
                  <a:t>) divided by the answer from part </a:t>
                </a:r>
                <a:r>
                  <a:rPr sz="2800" b="1"/>
                  <a:t>a.</a:t>
                </a:r>
                <a:r>
                  <a:rPr sz="2800"/>
                  <a:t> as shown in the screenshot.</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963"/>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C52AC1F0-B21A-4A04-926F-0CBDC0D8D5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0830" y="3581400"/>
            <a:ext cx="3082340" cy="205489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4.5.2: Calculating Probability Using Permutations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t>​</a:t>
                </a:r>
                <a:r>
                  <a:rPr sz="2800"/>
                  <a:t>Therefore, the probability that Jack's computer randomly sets his password to contain only the letters in his name is </a:t>
                </a:r>
                <a14:m>
                  <m:oMath xmlns:m="http://schemas.openxmlformats.org/officeDocument/2006/math">
                    <m:r>
                      <a:rPr>
                        <a:latin typeface="Cambria Math" panose="02040503050406030204" pitchFamily="18" charset="0"/>
                      </a:rPr>
                      <m:t>0.00005%</m:t>
                    </m:r>
                  </m:oMath>
                </a14:m>
                <a:r>
                  <a:rPr sz="2800"/>
                  <a:t>, an extremely rare possibility.</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4.5.3: Using Numbers of Combinations with the Fundamental Counting Principle</a:t>
            </a:r>
          </a:p>
        </p:txBody>
      </p:sp>
      <p:sp>
        <p:nvSpPr>
          <p:cNvPr id="3" name="Text Placeholder 2"/>
          <p:cNvSpPr>
            <a:spLocks noGrp="1"/>
          </p:cNvSpPr>
          <p:nvPr>
            <p:ph type="body" sz="quarter" idx="10"/>
          </p:nvPr>
        </p:nvSpPr>
        <p:spPr/>
        <p:txBody>
          <a:bodyPr>
            <a:normAutofit/>
          </a:bodyPr>
          <a:lstStyle/>
          <a:p>
            <a:r>
              <a:rPr sz="2800"/>
              <a:t>Tina is packing her suitcase to go on a weekend trip. She wants to pack </a:t>
            </a:r>
            <a:r>
              <a:rPr sz="2800">
                <a:latin typeface="Cambria Math"/>
              </a:rPr>
              <a:t>3</a:t>
            </a:r>
            <a:r>
              <a:rPr sz="2800"/>
              <a:t> shirts, </a:t>
            </a:r>
            <a:r>
              <a:rPr sz="2800">
                <a:latin typeface="Cambria Math"/>
              </a:rPr>
              <a:t>2</a:t>
            </a:r>
            <a:r>
              <a:rPr sz="2800"/>
              <a:t> pairs of pants, and </a:t>
            </a:r>
            <a:r>
              <a:rPr sz="2800">
                <a:latin typeface="Cambria Math"/>
              </a:rPr>
              <a:t>2</a:t>
            </a:r>
            <a:r>
              <a:rPr sz="2800"/>
              <a:t> pairs of shoes. She has </a:t>
            </a:r>
            <a:r>
              <a:rPr sz="2800">
                <a:latin typeface="Cambria Math"/>
              </a:rPr>
              <a:t>9</a:t>
            </a:r>
            <a:r>
              <a:rPr sz="2800"/>
              <a:t> shirts, </a:t>
            </a:r>
            <a:r>
              <a:rPr sz="2800">
                <a:latin typeface="Cambria Math"/>
              </a:rPr>
              <a:t>5</a:t>
            </a:r>
            <a:r>
              <a:rPr sz="2800"/>
              <a:t> pairs of pants, and </a:t>
            </a:r>
            <a:r>
              <a:rPr sz="2800">
                <a:latin typeface="Cambria Math"/>
              </a:rPr>
              <a:t>4</a:t>
            </a:r>
            <a:r>
              <a:rPr sz="2800"/>
              <a:t> pairs of shoes to choose from. How many ways can Tina pack her suitcase?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4.5.1: Calculating Probability Using Combinations</a:t>
            </a:r>
          </a:p>
        </p:txBody>
      </p:sp>
      <p:sp>
        <p:nvSpPr>
          <p:cNvPr id="3" name="Text Placeholder 2"/>
          <p:cNvSpPr>
            <a:spLocks noGrp="1"/>
          </p:cNvSpPr>
          <p:nvPr>
            <p:ph type="body" sz="quarter" idx="10"/>
          </p:nvPr>
        </p:nvSpPr>
        <p:spPr/>
        <p:txBody>
          <a:bodyPr>
            <a:normAutofit/>
          </a:bodyPr>
          <a:lstStyle/>
          <a:p>
            <a:r>
              <a:rPr sz="2800"/>
              <a:t>A group of </a:t>
            </a:r>
            <a:r>
              <a:rPr sz="2800">
                <a:latin typeface="Cambria Math"/>
              </a:rPr>
              <a:t>12</a:t>
            </a:r>
            <a:r>
              <a:rPr sz="2800"/>
              <a:t> tourists are visiting London. At one particular museum, a discounted admission is given to groups of at least ten.</a:t>
            </a:r>
          </a:p>
          <a:p>
            <a:pPr marL="514350" indent="-514350">
              <a:buFont typeface="+mj-lt"/>
              <a:buAutoNum type="alphaLcPeriod"/>
              <a:defRPr sz="2800"/>
            </a:pPr>
            <a:r>
              <a:t>​</a:t>
            </a:r>
            <a:r>
              <a:rPr sz="2800"/>
              <a:t>How many combinations of tourists can be made for the museum visit so that the group receives the discounted rate?</a:t>
            </a:r>
          </a:p>
          <a:p>
            <a:pPr marL="514350" indent="-514350">
              <a:buFont typeface="+mj-lt"/>
              <a:buAutoNum type="alphaLcPeriod" startAt="2"/>
              <a:defRPr sz="2800"/>
            </a:pPr>
            <a:r>
              <a:t>​</a:t>
            </a:r>
            <a:r>
              <a:rPr sz="2800"/>
              <a:t>Suppose that a group of the tourists get the discount. What's the probability that it was made up of </a:t>
            </a:r>
            <a:r>
              <a:rPr sz="2800">
                <a:latin typeface="Cambria Math"/>
              </a:rPr>
              <a:t>11</a:t>
            </a:r>
            <a:r>
              <a:rPr sz="2800"/>
              <a:t> of the tourists?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4.5.3: Using Numbers of Combinations with the Fundamental Counting Principle (cont.)</a:t>
            </a:r>
          </a:p>
        </p:txBody>
      </p:sp>
      <p:sp>
        <p:nvSpPr>
          <p:cNvPr id="3" name="Text Placeholder 2"/>
          <p:cNvSpPr>
            <a:spLocks noGrp="1"/>
          </p:cNvSpPr>
          <p:nvPr>
            <p:ph type="body" sz="quarter" idx="10"/>
          </p:nvPr>
        </p:nvSpPr>
        <p:spPr/>
        <p:txBody>
          <a:bodyPr>
            <a:normAutofit fontScale="92500" lnSpcReduction="20000"/>
          </a:bodyPr>
          <a:lstStyle/>
          <a:p>
            <a:r>
              <a:rPr sz="2800" b="1" dirty="0"/>
              <a:t>Solution</a:t>
            </a:r>
          </a:p>
          <a:p>
            <a:r>
              <a:rPr sz="2800" dirty="0"/>
              <a:t>Begin by thinking of this problem as a Fundamental Counting Principle problem. Consider the act of packing the suitcase to be a multistage experiment. There are three stages—packing the shirts, packing the pants, and packing the shoes. Thus, there are three suitcase "slots" for Tina to fill—a slot for shirts, a slot for pants, and a slot for shoes. To fill these slots, the combination formula must be used because we are choosing some items out of her closet, and the order of the choosing does not matter. The final step in this problem is different than the final step in the last two examples, because of the word “and.” The Fundamental Counting Principle tells us we have to </a:t>
            </a:r>
            <a:r>
              <a:rPr sz="2800" b="1" dirty="0"/>
              <a:t>multiply</a:t>
            </a:r>
            <a:r>
              <a:rPr sz="2800" dirty="0"/>
              <a:t>, rather than add, the numbers of combinations together to get the final result.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4.5.3: Using Numbers of Combinations with the Fundamental Counting Principle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a:defRPr b="1"/>
                </a:pPr>
                <a:r>
                  <a:rPr sz="2800" dirty="0"/>
                  <a:t>By Hand:</a:t>
                </a:r>
              </a:p>
              <a:p>
                <a:r>
                  <a:rPr sz="2800" dirty="0"/>
                  <a:t>Begin by first calculating the individual numbers of combinations.</a:t>
                </a:r>
              </a:p>
              <a:p>
                <a:r>
                  <a:rPr sz="2800" dirty="0"/>
                  <a:t>Number of combinations of shirts:</a:t>
                </a:r>
              </a:p>
              <a:p>
                <a:pPr algn="ctr">
                  <a:defRPr sz="2800"/>
                </a:pPr>
                <a14:m>
                  <m:oMathPara xmlns:m="http://schemas.openxmlformats.org/officeDocument/2006/math">
                    <m:oMathParaPr>
                      <m:jc m:val="centerGroup"/>
                    </m:oMathParaPr>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9</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3</m:t>
                              </m:r>
                            </m:sub>
                          </m:sSub>
                        </m:e>
                      </m:sPr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9!</m:t>
                          </m:r>
                        </m:num>
                        <m:den>
                          <m:r>
                            <a:rPr>
                              <a:latin typeface="Cambria Math" panose="02040503050406030204" pitchFamily="18" charset="0"/>
                            </a:rPr>
                            <m:t>3!</m:t>
                          </m:r>
                          <m:d>
                            <m:dPr>
                              <m:ctrlPr>
                                <a:rPr i="1">
                                  <a:latin typeface="Cambria Math" panose="02040503050406030204" pitchFamily="18" charset="0"/>
                                </a:rPr>
                              </m:ctrlPr>
                            </m:dPr>
                            <m:e>
                              <m:r>
                                <a:rPr>
                                  <a:latin typeface="Cambria Math" panose="02040503050406030204" pitchFamily="18" charset="0"/>
                                </a:rPr>
                                <m:t>9−3</m:t>
                              </m:r>
                            </m:e>
                          </m:d>
                          <m:r>
                            <a:rPr>
                              <a:latin typeface="Cambria Math" panose="02040503050406030204" pitchFamily="18" charset="0"/>
                            </a:rPr>
                            <m:t>!</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9!</m:t>
                          </m:r>
                        </m:num>
                        <m:den>
                          <m:r>
                            <a:rPr>
                              <a:latin typeface="Cambria Math" panose="02040503050406030204" pitchFamily="18" charset="0"/>
                            </a:rPr>
                            <m:t>3!6!</m:t>
                          </m:r>
                        </m:den>
                      </m:f>
                      <m:r>
                        <a:rPr>
                          <a:latin typeface="Cambria Math" panose="02040503050406030204" pitchFamily="18" charset="0"/>
                        </a:rPr>
                        <m:t>=84</m:t>
                      </m:r>
                    </m:oMath>
                  </m:oMathPara>
                </a14:m>
                <a:endParaRPr sz="2800" dirty="0"/>
              </a:p>
              <a:p>
                <a:r>
                  <a:rPr sz="2800" dirty="0"/>
                  <a:t>Number of combinations of pants:</a:t>
                </a:r>
              </a:p>
              <a:p>
                <a:pPr algn="ctr">
                  <a:defRPr sz="2800"/>
                </a:pPr>
                <a14:m>
                  <m:oMathPara xmlns:m="http://schemas.openxmlformats.org/officeDocument/2006/math">
                    <m:oMathParaPr>
                      <m:jc m:val="centerGroup"/>
                    </m:oMathParaPr>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5</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2</m:t>
                              </m:r>
                            </m:sub>
                          </m:sSub>
                        </m:e>
                      </m:sPr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5−2</m:t>
                              </m:r>
                            </m:e>
                          </m:d>
                          <m:r>
                            <a:rPr>
                              <a:latin typeface="Cambria Math" panose="02040503050406030204" pitchFamily="18" charset="0"/>
                            </a:rPr>
                            <m:t>!</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2!3!</m:t>
                          </m:r>
                        </m:den>
                      </m:f>
                      <m:r>
                        <a:rPr>
                          <a:latin typeface="Cambria Math" panose="02040503050406030204" pitchFamily="18" charset="0"/>
                        </a:rPr>
                        <m:t>=10</m:t>
                      </m:r>
                    </m:oMath>
                  </m:oMathPara>
                </a14:m>
                <a:endParaRPr sz="2800" dirty="0"/>
              </a:p>
              <a:p>
                <a:r>
                  <a:rPr sz="2800" dirty="0"/>
                  <a:t>Number of combinations of shoes:</a:t>
                </a:r>
              </a:p>
              <a:p>
                <a:pPr algn="ctr">
                  <a:defRPr sz="2800"/>
                </a:pPr>
                <a14:m>
                  <m:oMathPara xmlns:m="http://schemas.openxmlformats.org/officeDocument/2006/math">
                    <m:oMathParaPr>
                      <m:jc m:val="centerGroup"/>
                    </m:oMathParaPr>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4</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2</m:t>
                              </m:r>
                            </m:sub>
                          </m:sSub>
                        </m:e>
                      </m:sPr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4−2</m:t>
                              </m:r>
                            </m:e>
                          </m:d>
                          <m:r>
                            <a:rPr>
                              <a:latin typeface="Cambria Math" panose="02040503050406030204" pitchFamily="18" charset="0"/>
                            </a:rPr>
                            <m:t>!</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2!2!</m:t>
                          </m:r>
                        </m:den>
                      </m:f>
                      <m:r>
                        <a:rPr>
                          <a:latin typeface="Cambria Math" panose="02040503050406030204" pitchFamily="18" charset="0"/>
                        </a:rPr>
                        <m:t>=6</m:t>
                      </m:r>
                    </m:oMath>
                  </m:oMathPara>
                </a14:m>
                <a:endParaRPr sz="2800" dirty="0"/>
              </a:p>
              <a:p>
                <a:r>
                  <a:rPr sz="2800" dirty="0"/>
                  <a:t>Multiplying these together, we have</a:t>
                </a:r>
              </a:p>
              <a:p>
                <a:pPr algn="ctr">
                  <a:defRPr sz="2800"/>
                </a:pPr>
                <a14:m>
                  <m:oMath xmlns:m="http://schemas.openxmlformats.org/officeDocument/2006/math">
                    <m:r>
                      <a:rPr>
                        <a:latin typeface="Cambria Math" panose="02040503050406030204" pitchFamily="18" charset="0"/>
                      </a:rPr>
                      <m:t>84⋅10⋅6=5040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2086"/>
                </a:stretch>
              </a:blipFill>
            </p:spPr>
            <p:txBody>
              <a:bodyPr/>
              <a:lstStyle/>
              <a:p>
                <a:r>
                  <a:rPr lang="en-US">
                    <a:noFill/>
                  </a:rPr>
                  <a:t> </a:t>
                </a:r>
              </a:p>
            </p:txBody>
          </p:sp>
        </mc:Fallback>
      </mc:AlternateContent>
    </p:spTree>
    <p:extLst>
      <p:ext uri="{BB962C8B-B14F-4D97-AF65-F5344CB8AC3E}">
        <p14:creationId xmlns:p14="http://schemas.microsoft.com/office/powerpoint/2010/main" val="1042985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4.5.3: Using Numbers of Combinations with the Fundamental Counting Principle (cont.)</a:t>
            </a:r>
          </a:p>
        </p:txBody>
      </p:sp>
      <p:sp>
        <p:nvSpPr>
          <p:cNvPr id="3" name="Text Placeholder 2"/>
          <p:cNvSpPr>
            <a:spLocks noGrp="1"/>
          </p:cNvSpPr>
          <p:nvPr>
            <p:ph type="body" sz="quarter" idx="10"/>
          </p:nvPr>
        </p:nvSpPr>
        <p:spPr/>
        <p:txBody>
          <a:bodyPr>
            <a:normAutofit/>
          </a:bodyPr>
          <a:lstStyle/>
          <a:p>
            <a:pPr>
              <a:defRPr b="1"/>
            </a:pPr>
            <a:r>
              <a:rPr sz="2800"/>
              <a:t>TI-83/84 Plus:</a:t>
            </a:r>
          </a:p>
          <a:p>
            <a:r>
              <a:rPr sz="2800"/>
              <a:t>We can multiply the required three combination calculations at once using our calculators. Simply type the multiplication sign between each combination syntax as shown in the screenshot.</a:t>
            </a:r>
          </a:p>
        </p:txBody>
      </p:sp>
      <p:pic>
        <p:nvPicPr>
          <p:cNvPr id="4" name="Content Placeholder 4">
            <a:extLst>
              <a:ext uri="{FF2B5EF4-FFF2-40B4-BE49-F238E27FC236}">
                <a16:creationId xmlns:a16="http://schemas.microsoft.com/office/drawing/2014/main" id="{74A13027-A11E-4AC5-9FE2-C3F2064B1F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9380" y="3553609"/>
            <a:ext cx="3425240" cy="228349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4.5.3: Using Numbers of Combinations with the Fundamental Counting Principle (cont.)</a:t>
            </a:r>
          </a:p>
        </p:txBody>
      </p:sp>
      <p:sp>
        <p:nvSpPr>
          <p:cNvPr id="3" name="Text Placeholder 2"/>
          <p:cNvSpPr>
            <a:spLocks noGrp="1"/>
          </p:cNvSpPr>
          <p:nvPr>
            <p:ph type="body" sz="quarter" idx="10"/>
          </p:nvPr>
        </p:nvSpPr>
        <p:spPr/>
        <p:txBody>
          <a:bodyPr>
            <a:normAutofit/>
          </a:bodyPr>
          <a:lstStyle/>
          <a:p>
            <a:r>
              <a:rPr sz="2800"/>
              <a:t>Therefore, there are </a:t>
            </a:r>
            <a:r>
              <a:rPr sz="2800">
                <a:latin typeface="Cambria Math"/>
              </a:rPr>
              <a:t>5040</a:t>
            </a:r>
            <a:r>
              <a:rPr sz="2800"/>
              <a:t> different ways that Tina can pack for the weekend.</a:t>
            </a:r>
          </a:p>
        </p:txBody>
      </p:sp>
      <p:pic>
        <p:nvPicPr>
          <p:cNvPr id="4" name="Content Placeholder 4">
            <a:extLst>
              <a:ext uri="{FF2B5EF4-FFF2-40B4-BE49-F238E27FC236}">
                <a16:creationId xmlns:a16="http://schemas.microsoft.com/office/drawing/2014/main" id="{1581C725-85B3-4576-9AA6-D67395CF6A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38375" y="1995854"/>
            <a:ext cx="4667250" cy="40005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p:sp>
        <p:nvSpPr>
          <p:cNvPr id="3" name="Text Placeholder 2"/>
          <p:cNvSpPr>
            <a:spLocks noGrp="1"/>
          </p:cNvSpPr>
          <p:nvPr>
            <p:ph type="body" sz="quarter" idx="10"/>
          </p:nvPr>
        </p:nvSpPr>
        <p:spPr>
          <a:xfrm>
            <a:off x="457200" y="1082078"/>
            <a:ext cx="8229600" cy="1661122"/>
          </a:xfrm>
        </p:spPr>
        <p:txBody>
          <a:bodyPr>
            <a:normAutofit/>
          </a:bodyPr>
          <a:lstStyle/>
          <a:p>
            <a:r>
              <a:rPr sz="2800" b="1"/>
              <a:t>And vs. Or in Probability</a:t>
            </a:r>
          </a:p>
          <a:p>
            <a:r>
              <a:rPr sz="2800"/>
              <a:t>"And" ⇔ Multiply</a:t>
            </a:r>
          </a:p>
          <a:p>
            <a:r>
              <a:rPr sz="2800"/>
              <a:t>"Or" ⇔ Add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4.5.4: Using Numbers of Combinations with the Fundamental Counting Principle</a:t>
            </a:r>
          </a:p>
        </p:txBody>
      </p:sp>
      <p:sp>
        <p:nvSpPr>
          <p:cNvPr id="3" name="Text Placeholder 2"/>
          <p:cNvSpPr>
            <a:spLocks noGrp="1"/>
          </p:cNvSpPr>
          <p:nvPr>
            <p:ph type="body" sz="quarter" idx="10"/>
          </p:nvPr>
        </p:nvSpPr>
        <p:spPr/>
        <p:txBody>
          <a:bodyPr>
            <a:normAutofit/>
          </a:bodyPr>
          <a:lstStyle/>
          <a:p>
            <a:r>
              <a:rPr sz="2800"/>
              <a:t>An elementary school principal is putting together a committee of </a:t>
            </a:r>
            <a:r>
              <a:rPr sz="2800">
                <a:latin typeface="Cambria Math"/>
              </a:rPr>
              <a:t>6</a:t>
            </a:r>
            <a:r>
              <a:rPr sz="2800"/>
              <a:t> teachers to head up the spring festival. There are </a:t>
            </a:r>
            <a:r>
              <a:rPr sz="2800">
                <a:latin typeface="Cambria Math"/>
              </a:rPr>
              <a:t>8</a:t>
            </a:r>
            <a:r>
              <a:rPr sz="2800"/>
              <a:t> first-grade, </a:t>
            </a:r>
            <a:r>
              <a:rPr sz="2800">
                <a:latin typeface="Cambria Math"/>
              </a:rPr>
              <a:t>9</a:t>
            </a:r>
            <a:r>
              <a:rPr sz="2800"/>
              <a:t> second-grade, and </a:t>
            </a:r>
            <a:r>
              <a:rPr sz="2800">
                <a:latin typeface="Cambria Math"/>
              </a:rPr>
              <a:t>7</a:t>
            </a:r>
            <a:r>
              <a:rPr sz="2800"/>
              <a:t> third-grade teachers at the school.</a:t>
            </a:r>
          </a:p>
          <a:p>
            <a:pPr marL="514350" indent="-514350">
              <a:buFont typeface="+mj-lt"/>
              <a:buAutoNum type="alphaLcPeriod"/>
              <a:defRPr sz="2800"/>
            </a:pPr>
            <a:r>
              <a:t>​</a:t>
            </a:r>
            <a:r>
              <a:rPr sz="2800"/>
              <a:t>In how many ways can the committee be formed?</a:t>
            </a:r>
          </a:p>
          <a:p>
            <a:pPr marL="514350" indent="-514350">
              <a:buFont typeface="+mj-lt"/>
              <a:buAutoNum type="alphaLcPeriod" startAt="2"/>
              <a:defRPr sz="2800"/>
            </a:pPr>
            <a:r>
              <a:t>​</a:t>
            </a:r>
            <a:r>
              <a:rPr sz="2800"/>
              <a:t>In how many ways can the committee be formed if there must be </a:t>
            </a:r>
            <a:r>
              <a:rPr sz="2800">
                <a:latin typeface="Cambria Math"/>
              </a:rPr>
              <a:t>2</a:t>
            </a:r>
            <a:r>
              <a:rPr sz="2800"/>
              <a:t> teachers chosen from each grade?</a:t>
            </a:r>
          </a:p>
          <a:p>
            <a:pPr marL="514350" indent="-514350">
              <a:buFont typeface="+mj-lt"/>
              <a:buAutoNum type="alphaLcPeriod" startAt="3"/>
              <a:defRPr sz="2800"/>
            </a:pPr>
            <a:r>
              <a:t>​</a:t>
            </a:r>
            <a:r>
              <a:rPr sz="2800"/>
              <a:t>Suppose the committee is chosen at random and with no restrictions. What is the probability that </a:t>
            </a:r>
            <a:r>
              <a:rPr sz="2800">
                <a:latin typeface="Cambria Math"/>
              </a:rPr>
              <a:t>2</a:t>
            </a:r>
            <a:r>
              <a:rPr sz="2800"/>
              <a:t> teachers from each grade are represented?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4.5.4: Using Numbers of Combinations with the Fundamental Counting Principle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2800" b="1"/>
                  <a:t>Solution</a:t>
                </a:r>
              </a:p>
              <a:p>
                <a:pPr marL="514350" indent="-514350">
                  <a:buFont typeface="+mj-lt"/>
                  <a:buAutoNum type="alphaLcPeriod"/>
                  <a:defRPr sz="2800"/>
                </a:pPr>
                <a:r>
                  <a:t>​</a:t>
                </a:r>
                <a:r>
                  <a:rPr sz="2800"/>
                  <a:t>There are no stipulations as to what grades the teachers are from and the order in which they are chosen does not matter, so we simply need to calculate the number of combinations by choosing </a:t>
                </a:r>
                <a:r>
                  <a:rPr sz="2800">
                    <a:latin typeface="Cambria Math"/>
                  </a:rPr>
                  <a:t>6</a:t>
                </a:r>
                <a:r>
                  <a:rPr sz="2800"/>
                  <a:t> committee members from the </a:t>
                </a:r>
                <a14:m>
                  <m:oMath xmlns:m="http://schemas.openxmlformats.org/officeDocument/2006/math">
                    <m:r>
                      <a:rPr>
                        <a:latin typeface="Cambria Math" panose="02040503050406030204" pitchFamily="18" charset="0"/>
                      </a:rPr>
                      <m:t>8+9+7=24</m:t>
                    </m:r>
                  </m:oMath>
                </a14:m>
                <a:r>
                  <a:rPr sz="2800"/>
                  <a:t> teachers.</a:t>
                </a:r>
              </a:p>
              <a:p>
                <a:pPr>
                  <a:defRPr b="1"/>
                </a:pPr>
                <a:r>
                  <a:t>​</a:t>
                </a:r>
                <a:r>
                  <a:rPr sz="2800"/>
                  <a:t>By Hand:</a:t>
                </a:r>
              </a:p>
              <a:p>
                <a:pPr algn="ctr">
                  <a:defRPr sz="2800"/>
                </a:pPr>
                <a:r>
                  <a:t>​</a:t>
                </a:r>
                <a14:m>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24</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6</m:t>
                            </m:r>
                          </m:sub>
                        </m:sSub>
                      </m:e>
                    </m:sPr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24!</m:t>
                        </m:r>
                      </m:num>
                      <m:den>
                        <m:r>
                          <a:rPr>
                            <a:latin typeface="Cambria Math" panose="02040503050406030204" pitchFamily="18" charset="0"/>
                          </a:rPr>
                          <m:t>6!</m:t>
                        </m:r>
                        <m:d>
                          <m:dPr>
                            <m:ctrlPr>
                              <a:rPr i="1">
                                <a:latin typeface="Cambria Math" panose="02040503050406030204" pitchFamily="18" charset="0"/>
                              </a:rPr>
                            </m:ctrlPr>
                          </m:dPr>
                          <m:e>
                            <m:r>
                              <a:rPr>
                                <a:latin typeface="Cambria Math" panose="02040503050406030204" pitchFamily="18" charset="0"/>
                              </a:rPr>
                              <m:t>24−6</m:t>
                            </m:r>
                          </m:e>
                        </m:d>
                        <m:r>
                          <a:rPr>
                            <a:latin typeface="Cambria Math" panose="02040503050406030204" pitchFamily="18" charset="0"/>
                          </a:rPr>
                          <m:t>!</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24!</m:t>
                        </m:r>
                      </m:num>
                      <m:den>
                        <m:r>
                          <a:rPr>
                            <a:latin typeface="Cambria Math" panose="02040503050406030204" pitchFamily="18" charset="0"/>
                          </a:rPr>
                          <m:t>6!18!</m:t>
                        </m:r>
                      </m:den>
                    </m:f>
                    <m:r>
                      <a:rPr>
                        <a:latin typeface="Cambria Math" panose="02040503050406030204" pitchFamily="18" charset="0"/>
                      </a:rPr>
                      <m:t>=134,596</m:t>
                    </m:r>
                  </m:oMath>
                </a14:m>
                <a:endParaRP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086"/>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4.5.4: Using Numbers of Combinations with the Fundamental Counting Principle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t>​</a:t>
                </a:r>
                <a:r>
                  <a:rPr sz="2800"/>
                  <a:t>TI-83/84 Plus:</a:t>
                </a:r>
              </a:p>
              <a:p>
                <a:pPr>
                  <a:defRPr sz="2800"/>
                </a:pPr>
                <a:r>
                  <a:t>​</a:t>
                </a:r>
                <a:r>
                  <a:rPr sz="2800"/>
                  <a:t>The computation will have the form </a:t>
                </a:r>
                <a14:m>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𝑛</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𝑟</m:t>
                            </m:r>
                          </m:sub>
                        </m:sSub>
                      </m:e>
                    </m:sPre>
                  </m:oMath>
                </a14:m>
                <a:r>
                  <a:rPr sz="2800"/>
                  <a:t> as shown in the screenshot. Thus there are </a:t>
                </a:r>
                <a:r>
                  <a:rPr sz="2800">
                    <a:latin typeface="Cambria Math"/>
                  </a:rPr>
                  <a:t>134,596</a:t>
                </a:r>
                <a:r>
                  <a:rPr sz="2800"/>
                  <a:t> ways in which a committee of </a:t>
                </a:r>
                <a:r>
                  <a:rPr sz="2800">
                    <a:latin typeface="Cambria Math"/>
                  </a:rPr>
                  <a:t>6</a:t>
                </a:r>
                <a:r>
                  <a:rPr sz="2800"/>
                  <a:t> teachers can be formed.</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BB766E87-DC64-4B12-A0C7-56BE352B5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6530" y="3276600"/>
            <a:ext cx="3310940" cy="220729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4.5.4: Using Numbers of Combinations with the Fundamental Counting Principle (cont.)</a:t>
            </a:r>
          </a:p>
        </p:txBody>
      </p:sp>
      <p:sp>
        <p:nvSpPr>
          <p:cNvPr id="3" name="Text Placeholder 2"/>
          <p:cNvSpPr>
            <a:spLocks noGrp="1"/>
          </p:cNvSpPr>
          <p:nvPr>
            <p:ph type="body" sz="quarter" idx="10"/>
          </p:nvPr>
        </p:nvSpPr>
        <p:spPr/>
        <p:txBody>
          <a:bodyPr>
            <a:normAutofit lnSpcReduction="10000"/>
          </a:bodyPr>
          <a:lstStyle/>
          <a:p>
            <a:pPr marL="514350" indent="-514350">
              <a:buFont typeface="+mj-lt"/>
              <a:buAutoNum type="alphaLcPeriod" startAt="2"/>
              <a:defRPr sz="2800"/>
            </a:pPr>
            <a:r>
              <a:rPr dirty="0"/>
              <a:t>​</a:t>
            </a:r>
            <a:r>
              <a:rPr sz="2800" dirty="0"/>
              <a:t>For this problem we need to combine the Fundamental Counting Principle and the combination formula. First, we see that there are three slots to fill: one first-grade slot, one second-grade slot, and one third-grade slot. Each slot is made up of </a:t>
            </a:r>
            <a:r>
              <a:rPr sz="2800" dirty="0">
                <a:latin typeface="Cambria Math"/>
              </a:rPr>
              <a:t>2</a:t>
            </a:r>
            <a:r>
              <a:rPr sz="2800" dirty="0"/>
              <a:t> teachers, and we must use the combination formula to determine how many ways these slots can be filled. Finally, the Fundamental Counting Principle says that we have to multiply together the outcomes for all three slots in order to obtain the total number of ways to form the committee.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4.5.4: Using Numbers of Combinations with the Fundamental Counting Principle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a:defRPr b="1"/>
                </a:pPr>
                <a:r>
                  <a:rPr dirty="0"/>
                  <a:t>​</a:t>
                </a:r>
                <a:r>
                  <a:rPr sz="2800" dirty="0"/>
                  <a:t>By Hand:</a:t>
                </a:r>
              </a:p>
              <a:p>
                <a:r>
                  <a:rPr dirty="0"/>
                  <a:t>​</a:t>
                </a:r>
                <a:r>
                  <a:rPr sz="2800" dirty="0"/>
                  <a:t>Begin by finding each of the grade-specific combinations.</a:t>
                </a:r>
              </a:p>
              <a:p>
                <a:r>
                  <a:rPr dirty="0"/>
                  <a:t>​</a:t>
                </a:r>
                <a:r>
                  <a:rPr sz="2800" dirty="0"/>
                  <a:t>Number of first-grade combinations:</a:t>
                </a:r>
              </a:p>
              <a:p>
                <a:pPr algn="ctr">
                  <a:defRPr sz="2800"/>
                </a:pPr>
                <a:r>
                  <a:rPr dirty="0"/>
                  <a:t>​</a:t>
                </a:r>
                <a14:m>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8</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2</m:t>
                            </m:r>
                          </m:sub>
                        </m:sSub>
                      </m:e>
                    </m:sPr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8!</m:t>
                        </m:r>
                      </m:num>
                      <m:den>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8−2</m:t>
                            </m:r>
                          </m:e>
                        </m:d>
                        <m:r>
                          <a:rPr>
                            <a:latin typeface="Cambria Math" panose="02040503050406030204" pitchFamily="18" charset="0"/>
                          </a:rPr>
                          <m:t>!</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8!</m:t>
                        </m:r>
                      </m:num>
                      <m:den>
                        <m:r>
                          <a:rPr>
                            <a:latin typeface="Cambria Math" panose="02040503050406030204" pitchFamily="18" charset="0"/>
                          </a:rPr>
                          <m:t>2!6!</m:t>
                        </m:r>
                      </m:den>
                    </m:f>
                    <m:r>
                      <a:rPr>
                        <a:latin typeface="Cambria Math" panose="02040503050406030204" pitchFamily="18" charset="0"/>
                      </a:rPr>
                      <m:t>=28</m:t>
                    </m:r>
                  </m:oMath>
                </a14:m>
                <a:endParaRPr dirty="0"/>
              </a:p>
              <a:p>
                <a:r>
                  <a:rPr dirty="0"/>
                  <a:t>​</a:t>
                </a:r>
                <a:r>
                  <a:rPr sz="2800" dirty="0"/>
                  <a:t>Number of second-grade combinations:</a:t>
                </a:r>
              </a:p>
              <a:p>
                <a:pPr algn="ctr">
                  <a:defRPr sz="2800"/>
                </a:pPr>
                <a:r>
                  <a:rPr dirty="0"/>
                  <a:t>​</a:t>
                </a:r>
                <a14:m>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9</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2</m:t>
                            </m:r>
                          </m:sub>
                        </m:sSub>
                      </m:e>
                    </m:sPr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9!</m:t>
                        </m:r>
                      </m:num>
                      <m:den>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9−2</m:t>
                            </m:r>
                          </m:e>
                        </m:d>
                        <m:r>
                          <a:rPr>
                            <a:latin typeface="Cambria Math" panose="02040503050406030204" pitchFamily="18" charset="0"/>
                          </a:rPr>
                          <m:t>!</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9!</m:t>
                        </m:r>
                      </m:num>
                      <m:den>
                        <m:r>
                          <a:rPr>
                            <a:latin typeface="Cambria Math" panose="02040503050406030204" pitchFamily="18" charset="0"/>
                          </a:rPr>
                          <m:t>2!7!</m:t>
                        </m:r>
                      </m:den>
                    </m:f>
                    <m:r>
                      <a:rPr>
                        <a:latin typeface="Cambria Math" panose="02040503050406030204" pitchFamily="18" charset="0"/>
                      </a:rPr>
                      <m:t>=36</m:t>
                    </m:r>
                  </m:oMath>
                </a14:m>
                <a:endParaRPr dirty="0"/>
              </a:p>
              <a:p>
                <a:r>
                  <a:rPr dirty="0"/>
                  <a:t>​</a:t>
                </a:r>
                <a:r>
                  <a:rPr sz="2800" dirty="0"/>
                  <a:t>Number of third-grade combinations:</a:t>
                </a:r>
              </a:p>
              <a:p>
                <a:pPr algn="ctr">
                  <a:defRPr sz="2800"/>
                </a:pPr>
                <a:r>
                  <a:rPr dirty="0"/>
                  <a:t>​</a:t>
                </a:r>
                <a14:m>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7</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2</m:t>
                            </m:r>
                          </m:sub>
                        </m:sSub>
                      </m:e>
                    </m:sPr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7−2</m:t>
                            </m:r>
                          </m:e>
                        </m:d>
                        <m:r>
                          <a:rPr>
                            <a:latin typeface="Cambria Math" panose="02040503050406030204" pitchFamily="18" charset="0"/>
                          </a:rPr>
                          <m:t>!</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2!5!</m:t>
                        </m:r>
                      </m:den>
                    </m:f>
                    <m:r>
                      <a:rPr>
                        <a:latin typeface="Cambria Math" panose="02040503050406030204" pitchFamily="18" charset="0"/>
                      </a:rPr>
                      <m:t>=21</m:t>
                    </m:r>
                  </m:oMath>
                </a14:m>
                <a:endParaRPr dirty="0"/>
              </a:p>
              <a:p>
                <a:r>
                  <a:rPr dirty="0"/>
                  <a:t>​</a:t>
                </a:r>
                <a:r>
                  <a:rPr sz="2800" dirty="0"/>
                  <a:t>Multiplying these together, we have</a:t>
                </a:r>
              </a:p>
              <a:p>
                <a:pPr algn="ctr">
                  <a:defRPr sz="2800"/>
                </a:pPr>
                <a:r>
                  <a:rPr dirty="0"/>
                  <a:t>​</a:t>
                </a:r>
                <a:r>
                  <a:rPr sz="2800" dirty="0"/>
                  <a:t> </a:t>
                </a:r>
                <a14:m>
                  <m:oMath xmlns:m="http://schemas.openxmlformats.org/officeDocument/2006/math">
                    <m:r>
                      <a:rPr>
                        <a:latin typeface="Cambria Math" panose="02040503050406030204" pitchFamily="18" charset="0"/>
                      </a:rPr>
                      <m:t>28⋅36⋅21=21,168</m:t>
                    </m:r>
                  </m:oMath>
                </a14:m>
                <a:r>
                  <a:rPr sz="2800"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a:stretch>
              </a:blipFill>
            </p:spPr>
            <p:txBody>
              <a:bodyPr/>
              <a:lstStyle/>
              <a:p>
                <a:r>
                  <a:rPr lang="en-US">
                    <a:noFill/>
                  </a:rPr>
                  <a:t> </a:t>
                </a:r>
              </a:p>
            </p:txBody>
          </p:sp>
        </mc:Fallback>
      </mc:AlternateContent>
    </p:spTree>
    <p:extLst>
      <p:ext uri="{BB962C8B-B14F-4D97-AF65-F5344CB8AC3E}">
        <p14:creationId xmlns:p14="http://schemas.microsoft.com/office/powerpoint/2010/main" val="3893065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4.5.1: Calculating Probability Using Combinations (cont.)</a:t>
            </a:r>
          </a:p>
        </p:txBody>
      </p:sp>
      <p:sp>
        <p:nvSpPr>
          <p:cNvPr id="6" name="Text Placeholder 2">
            <a:extLst>
              <a:ext uri="{FF2B5EF4-FFF2-40B4-BE49-F238E27FC236}">
                <a16:creationId xmlns:a16="http://schemas.microsoft.com/office/drawing/2014/main" id="{0CE749F5-262A-4DC4-8B45-72CE59AFD881}"/>
              </a:ext>
            </a:extLst>
          </p:cNvPr>
          <p:cNvSpPr>
            <a:spLocks noGrp="1"/>
          </p:cNvSpPr>
          <p:nvPr>
            <p:ph type="body" sz="quarter" idx="10"/>
          </p:nvPr>
        </p:nvSpPr>
        <p:spPr>
          <a:xfrm>
            <a:off x="457200" y="1029287"/>
            <a:ext cx="8229600" cy="4967067"/>
          </a:xfrm>
        </p:spPr>
        <p:txBody>
          <a:bodyPr>
            <a:normAutofit lnSpcReduction="10000"/>
          </a:bodyPr>
          <a:lstStyle/>
          <a:p>
            <a:r>
              <a:rPr sz="2800" b="1" dirty="0"/>
              <a:t>Solution</a:t>
            </a:r>
          </a:p>
          <a:p>
            <a:pPr marL="514350" indent="-514350">
              <a:buFont typeface="+mj-lt"/>
              <a:buAutoNum type="alphaLcPeriod"/>
              <a:defRPr sz="2800"/>
            </a:pPr>
            <a:r>
              <a:rPr dirty="0"/>
              <a:t>​</a:t>
            </a:r>
            <a:r>
              <a:rPr sz="2800" dirty="0"/>
              <a:t>The key words for this problem are </a:t>
            </a:r>
            <a:r>
              <a:rPr sz="2800" b="1" dirty="0"/>
              <a:t>at least</a:t>
            </a:r>
            <a:r>
              <a:rPr sz="2800" dirty="0"/>
              <a:t>. If at least </a:t>
            </a:r>
            <a:r>
              <a:rPr sz="2800" dirty="0">
                <a:latin typeface="Cambria Math"/>
              </a:rPr>
              <a:t>10</a:t>
            </a:r>
            <a:r>
              <a:rPr sz="2800" dirty="0"/>
              <a:t> are required, then the group will get the discount rate if </a:t>
            </a:r>
            <a:r>
              <a:rPr sz="2800" dirty="0">
                <a:latin typeface="Cambria Math"/>
              </a:rPr>
              <a:t>10</a:t>
            </a:r>
            <a:r>
              <a:rPr sz="2800" dirty="0"/>
              <a:t>, </a:t>
            </a:r>
            <a:r>
              <a:rPr sz="2800" dirty="0">
                <a:latin typeface="Cambria Math"/>
              </a:rPr>
              <a:t>11</a:t>
            </a:r>
            <a:r>
              <a:rPr sz="2800" dirty="0"/>
              <a:t> </a:t>
            </a:r>
            <a:r>
              <a:rPr sz="2800" i="1" dirty="0"/>
              <a:t>or</a:t>
            </a:r>
            <a:r>
              <a:rPr sz="2800" dirty="0"/>
              <a:t> </a:t>
            </a:r>
            <a:r>
              <a:rPr sz="2800" dirty="0">
                <a:latin typeface="Cambria Math"/>
              </a:rPr>
              <a:t>12</a:t>
            </a:r>
            <a:r>
              <a:rPr sz="2800" dirty="0"/>
              <a:t> tourists go to the museum. We must then calculate the number of combinations for each of the three possibilities. Because the problem implies that the group will get the discount rate for any of these three numbers of tourists we must add the results together. Note that we are counting combinations, not permutations, because the order of tourists chosen to go to the museum is irrelevant.</a:t>
            </a:r>
            <a:r>
              <a:rPr dirty="0"/>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4.5.4: Using Numbers of Combinations with the Fundamental Counting Principle (cont.)</a:t>
            </a:r>
          </a:p>
        </p:txBody>
      </p:sp>
      <p:sp>
        <p:nvSpPr>
          <p:cNvPr id="3" name="Text Placeholder 2"/>
          <p:cNvSpPr>
            <a:spLocks noGrp="1"/>
          </p:cNvSpPr>
          <p:nvPr>
            <p:ph type="body" sz="quarter" idx="10"/>
          </p:nvPr>
        </p:nvSpPr>
        <p:spPr/>
        <p:txBody>
          <a:bodyPr>
            <a:normAutofit/>
          </a:bodyPr>
          <a:lstStyle/>
          <a:p>
            <a:pPr>
              <a:defRPr b="1"/>
            </a:pPr>
            <a:r>
              <a:t>​</a:t>
            </a:r>
            <a:r>
              <a:rPr sz="2800"/>
              <a:t>TI-83/84 Plus:</a:t>
            </a:r>
          </a:p>
          <a:p>
            <a:r>
              <a:t>​</a:t>
            </a:r>
            <a:r>
              <a:rPr sz="2800"/>
              <a:t>We can multiply the required grade-specific combination calculations at once using our calculators. Simply type the multiplication sign between each combination syntax as shown in the screenshot.</a:t>
            </a:r>
          </a:p>
          <a:p>
            <a:r>
              <a:t>​</a:t>
            </a:r>
          </a:p>
        </p:txBody>
      </p:sp>
      <p:pic>
        <p:nvPicPr>
          <p:cNvPr id="4" name="Content Placeholder 4">
            <a:extLst>
              <a:ext uri="{FF2B5EF4-FFF2-40B4-BE49-F238E27FC236}">
                <a16:creationId xmlns:a16="http://schemas.microsoft.com/office/drawing/2014/main" id="{2F01F339-594B-4FC6-8039-485A0B6E1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230" y="3512820"/>
            <a:ext cx="3539540" cy="235969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4.5.4: Using Numbers of Combinations with the Fundamental Counting Principle (cont.)</a:t>
            </a:r>
          </a:p>
        </p:txBody>
      </p:sp>
      <p:sp>
        <p:nvSpPr>
          <p:cNvPr id="3" name="Text Placeholder 2"/>
          <p:cNvSpPr>
            <a:spLocks noGrp="1"/>
          </p:cNvSpPr>
          <p:nvPr>
            <p:ph type="body" sz="quarter" idx="10"/>
          </p:nvPr>
        </p:nvSpPr>
        <p:spPr/>
        <p:txBody>
          <a:bodyPr>
            <a:normAutofit/>
          </a:bodyPr>
          <a:lstStyle/>
          <a:p>
            <a:r>
              <a:t>​</a:t>
            </a:r>
            <a:r>
              <a:rPr sz="2800"/>
              <a:t>Thus, there are </a:t>
            </a:r>
            <a:r>
              <a:rPr sz="2800">
                <a:latin typeface="Cambria Math"/>
              </a:rPr>
              <a:t>21,168</a:t>
            </a:r>
            <a:r>
              <a:rPr sz="2800"/>
              <a:t> ways to choose the committee if there must be </a:t>
            </a:r>
            <a:r>
              <a:rPr sz="2800">
                <a:latin typeface="Cambria Math"/>
              </a:rPr>
              <a:t>2</a:t>
            </a:r>
            <a:r>
              <a:rPr sz="2800"/>
              <a:t> teachers chosen from each grade.</a:t>
            </a:r>
          </a:p>
        </p:txBody>
      </p:sp>
      <p:pic>
        <p:nvPicPr>
          <p:cNvPr id="4" name="Content Placeholder 4">
            <a:extLst>
              <a:ext uri="{FF2B5EF4-FFF2-40B4-BE49-F238E27FC236}">
                <a16:creationId xmlns:a16="http://schemas.microsoft.com/office/drawing/2014/main" id="{8E6E4457-F79B-49E1-9497-8C0F522C8B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38375" y="2023118"/>
            <a:ext cx="4667250" cy="40005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4.5.4: Using Numbers of Combinations with the Fundamental Counting Principle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0000" lnSpcReduction="20000"/>
              </a:bodyPr>
              <a:lstStyle/>
              <a:p>
                <a:pPr marL="514350" indent="-514350">
                  <a:buFont typeface="+mj-lt"/>
                  <a:buAutoNum type="alphaLcPeriod" startAt="3"/>
                  <a:defRPr sz="2800"/>
                </a:pPr>
                <a:r>
                  <a:rPr dirty="0"/>
                  <a:t>​</a:t>
                </a:r>
                <a:r>
                  <a:rPr sz="2800" dirty="0"/>
                  <a:t>The final part of this question asks us to find the probability that if a committee was chosen at random, it would meet the requirements given in part </a:t>
                </a:r>
                <a:r>
                  <a:rPr sz="2800" b="1" dirty="0"/>
                  <a:t>b</a:t>
                </a:r>
                <a:r>
                  <a:rPr sz="2800" dirty="0"/>
                  <a:t>. That is, each grade would have two teachers on the committee. We can combine our answers from parts </a:t>
                </a:r>
                <a:r>
                  <a:rPr sz="2800" b="1" dirty="0"/>
                  <a:t>a.</a:t>
                </a:r>
                <a:r>
                  <a:rPr sz="2800" dirty="0"/>
                  <a:t> and </a:t>
                </a:r>
                <a:r>
                  <a:rPr sz="2800" b="1" dirty="0"/>
                  <a:t>b.</a:t>
                </a:r>
                <a:r>
                  <a:rPr sz="2800" dirty="0"/>
                  <a:t> to find the answer to this probability question.</a:t>
                </a:r>
                <a:endParaRPr lang="en-US" sz="2800" dirty="0"/>
              </a:p>
              <a:p>
                <a:pPr>
                  <a:defRPr sz="2800"/>
                </a:pPr>
                <a:endParaRPr sz="2800" dirty="0"/>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m:rPr>
                              <m:nor/>
                            </m:rPr>
                            <a:rPr/>
                            <m:t>committee</m:t>
                          </m:r>
                          <m:r>
                            <m:rPr>
                              <m:nor/>
                            </m:rPr>
                            <a:rPr/>
                            <m:t> </m:t>
                          </m:r>
                          <m:r>
                            <m:rPr>
                              <m:nor/>
                            </m:rPr>
                            <a:rPr/>
                            <m:t>has</m:t>
                          </m:r>
                          <m:r>
                            <a:rPr>
                              <a:latin typeface="Cambria Math" panose="02040503050406030204" pitchFamily="18" charset="0"/>
                            </a:rPr>
                            <m:t>2</m:t>
                          </m:r>
                          <m:r>
                            <m:rPr>
                              <m:nor/>
                            </m:rPr>
                            <a:rPr/>
                            <m:t>teachers</m:t>
                          </m:r>
                          <m:r>
                            <m:rPr>
                              <m:nor/>
                            </m:rPr>
                            <a:rPr/>
                            <m:t> </m:t>
                          </m:r>
                          <m:r>
                            <m:rPr>
                              <m:nor/>
                            </m:rPr>
                            <a:rPr/>
                            <m:t>from</m:t>
                          </m:r>
                          <m:r>
                            <m:rPr>
                              <m:nor/>
                            </m:rPr>
                            <a:rPr/>
                            <m:t> </m:t>
                          </m:r>
                          <m:r>
                            <m:rPr>
                              <m:nor/>
                            </m:rPr>
                            <a:rPr/>
                            <m:t>each</m:t>
                          </m:r>
                          <m:r>
                            <m:rPr>
                              <m:nor/>
                            </m:rPr>
                            <a:rPr/>
                            <m:t> </m:t>
                          </m:r>
                          <m:r>
                            <m:rPr>
                              <m:nor/>
                            </m:rPr>
                            <a:rPr/>
                            <m:t>grade</m:t>
                          </m:r>
                        </m:e>
                      </m:d>
                    </m:oMath>
                    <m:oMath xmlns:m="http://schemas.openxmlformats.org/officeDocument/2006/math">
                      <m:phant>
                        <m:phantPr>
                          <m:show m:val="off"/>
                          <m:ctrlPr>
                            <a:rPr i="1">
                              <a:latin typeface="Cambria Math" panose="02040503050406030204" pitchFamily="18" charset="0"/>
                            </a:rPr>
                          </m:ctrlPr>
                        </m:phantPr>
                        <m:e>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committee</m:t>
                                  </m:r>
                                  <m:r>
                                    <m:rPr>
                                      <m:nor/>
                                    </m:rPr>
                                    <a:rPr/>
                                    <m:t> </m:t>
                                  </m:r>
                                  <m:r>
                                    <m:rPr>
                                      <m:nor/>
                                    </m:rPr>
                                    <a:rPr/>
                                    <m:t>has</m:t>
                                  </m:r>
                                  <m:r>
                                    <a:rPr>
                                      <a:latin typeface="Cambria Math" panose="02040503050406030204" pitchFamily="18" charset="0"/>
                                    </a:rPr>
                                    <m:t>2</m:t>
                                  </m:r>
                                  <m:r>
                                    <m:rPr>
                                      <m:nor/>
                                    </m:rPr>
                                    <a:rPr/>
                                    <m:t>teachers</m:t>
                                  </m:r>
                                  <m:r>
                                    <m:rPr>
                                      <m:nor/>
                                    </m:rPr>
                                    <a:rPr/>
                                    <m:t> </m:t>
                                  </m:r>
                                  <m:r>
                                    <m:rPr>
                                      <m:nor/>
                                    </m:rPr>
                                    <a:rPr/>
                                    <m:t>from</m:t>
                                  </m:r>
                                  <m:r>
                                    <m:rPr>
                                      <m:nor/>
                                    </m:rPr>
                                    <a:rPr/>
                                    <m:t> </m:t>
                                  </m:r>
                                  <m:r>
                                    <m:rPr>
                                      <m:nor/>
                                    </m:rPr>
                                    <a:rPr/>
                                    <m:t>each</m:t>
                                  </m:r>
                                  <m:r>
                                    <m:rPr>
                                      <m:nor/>
                                    </m:rPr>
                                    <a:rPr/>
                                    <m:t> </m:t>
                                  </m:r>
                                  <m:r>
                                    <m:rPr>
                                      <m:nor/>
                                    </m:rPr>
                                    <a:rPr/>
                                    <m:t>grade</m:t>
                                  </m:r>
                                </m:e>
                              </m:d>
                            </m:e>
                          </m:func>
                        </m:e>
                      </m:phant>
                      <m:r>
                        <a:rPr>
                          <a:latin typeface="Cambria Math" panose="02040503050406030204" pitchFamily="18" charset="0"/>
                        </a:rPr>
                        <m:t>=</m:t>
                      </m:r>
                      <m:f>
                        <m:fPr>
                          <m:ctrlPr>
                            <a:rPr i="1">
                              <a:latin typeface="Cambria Math" panose="02040503050406030204" pitchFamily="18" charset="0"/>
                            </a:rPr>
                          </m:ctrlPr>
                        </m:fPr>
                        <m:num>
                          <m:r>
                            <m:rPr>
                              <m:nor/>
                            </m:rPr>
                            <a:rPr/>
                            <m:t>Number</m:t>
                          </m:r>
                          <m:r>
                            <m:rPr>
                              <m:nor/>
                            </m:rPr>
                            <a:rPr/>
                            <m:t> </m:t>
                          </m:r>
                          <m:r>
                            <m:rPr>
                              <m:nor/>
                            </m:rPr>
                            <a:rPr/>
                            <m:t>of</m:t>
                          </m:r>
                          <m:r>
                            <m:rPr>
                              <m:nor/>
                            </m:rPr>
                            <a:rPr/>
                            <m:t> </m:t>
                          </m:r>
                          <m:r>
                            <m:rPr>
                              <m:nor/>
                            </m:rPr>
                            <a:rPr/>
                            <m:t>possible</m:t>
                          </m:r>
                          <m:r>
                            <m:rPr>
                              <m:nor/>
                            </m:rPr>
                            <a:rPr/>
                            <m:t> </m:t>
                          </m:r>
                          <m:r>
                            <m:rPr>
                              <m:nor/>
                            </m:rPr>
                            <a:rPr/>
                            <m:t>committees</m:t>
                          </m:r>
                          <m:r>
                            <m:rPr>
                              <m:nor/>
                            </m:rPr>
                            <a:rPr/>
                            <m:t> </m:t>
                          </m:r>
                          <m:r>
                            <m:rPr>
                              <m:nor/>
                            </m:rPr>
                            <a:rPr/>
                            <m:t>with</m:t>
                          </m:r>
                          <m:r>
                            <a:rPr>
                              <a:latin typeface="Cambria Math" panose="02040503050406030204" pitchFamily="18" charset="0"/>
                            </a:rPr>
                            <m:t>2</m:t>
                          </m:r>
                          <m:r>
                            <m:rPr>
                              <m:nor/>
                            </m:rPr>
                            <a:rPr/>
                            <m:t>teachers</m:t>
                          </m:r>
                          <m:r>
                            <m:rPr>
                              <m:nor/>
                            </m:rPr>
                            <a:rPr/>
                            <m:t> </m:t>
                          </m:r>
                          <m:r>
                            <m:rPr>
                              <m:nor/>
                            </m:rPr>
                            <a:rPr/>
                            <m:t>from</m:t>
                          </m:r>
                          <m:r>
                            <m:rPr>
                              <m:nor/>
                            </m:rPr>
                            <a:rPr/>
                            <m:t> </m:t>
                          </m:r>
                          <m:r>
                            <m:rPr>
                              <m:nor/>
                            </m:rPr>
                            <a:rPr/>
                            <m:t>each</m:t>
                          </m:r>
                          <m:r>
                            <m:rPr>
                              <m:nor/>
                            </m:rPr>
                            <a:rPr/>
                            <m:t> </m:t>
                          </m:r>
                          <m:r>
                            <m:rPr>
                              <m:nor/>
                            </m:rPr>
                            <a:rPr/>
                            <m:t>grade</m:t>
                          </m:r>
                        </m:num>
                        <m:den>
                          <m:r>
                            <m:rPr>
                              <m:nor/>
                            </m:rPr>
                            <a:rPr/>
                            <m:t>Number</m:t>
                          </m:r>
                          <m:r>
                            <m:rPr>
                              <m:nor/>
                            </m:rPr>
                            <a:rPr/>
                            <m:t> </m:t>
                          </m:r>
                          <m:r>
                            <m:rPr>
                              <m:nor/>
                            </m:rPr>
                            <a:rPr/>
                            <m:t>of</m:t>
                          </m:r>
                          <m:r>
                            <m:rPr>
                              <m:nor/>
                            </m:rPr>
                            <a:rPr/>
                            <m:t> </m:t>
                          </m:r>
                          <m:r>
                            <m:rPr>
                              <m:nor/>
                            </m:rPr>
                            <a:rPr/>
                            <m:t>possible</m:t>
                          </m:r>
                          <m:r>
                            <m:rPr>
                              <m:nor/>
                            </m:rPr>
                            <a:rPr/>
                            <m:t> </m:t>
                          </m:r>
                          <m:r>
                            <m:rPr>
                              <m:nor/>
                            </m:rPr>
                            <a:rPr/>
                            <m:t>committees</m:t>
                          </m:r>
                          <m:r>
                            <m:rPr>
                              <m:nor/>
                            </m:rPr>
                            <a:rPr/>
                            <m:t> </m:t>
                          </m:r>
                          <m:r>
                            <m:rPr>
                              <m:nor/>
                            </m:rPr>
                            <a:rPr/>
                            <m:t>of</m:t>
                          </m:r>
                          <m:r>
                            <a:rPr>
                              <a:latin typeface="Cambria Math" panose="02040503050406030204" pitchFamily="18" charset="0"/>
                            </a:rPr>
                            <m:t>6</m:t>
                          </m:r>
                          <m:r>
                            <m:rPr>
                              <m:nor/>
                            </m:rPr>
                            <a:rPr/>
                            <m:t>teachers</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m:rPr>
                                  <m:nor/>
                                </m:rPr>
                                <a:rPr/>
                                <m:t>committee</m:t>
                              </m:r>
                              <m:r>
                                <m:rPr>
                                  <m:nor/>
                                </m:rPr>
                                <a:rPr/>
                                <m:t> </m:t>
                              </m:r>
                              <m:r>
                                <m:rPr>
                                  <m:nor/>
                                </m:rPr>
                                <a:rPr/>
                                <m:t>has</m:t>
                              </m:r>
                              <m:r>
                                <a:rPr>
                                  <a:latin typeface="Cambria Math" panose="02040503050406030204" pitchFamily="18" charset="0"/>
                                </a:rPr>
                                <m:t>2</m:t>
                              </m:r>
                              <m:r>
                                <m:rPr>
                                  <m:nor/>
                                </m:rPr>
                                <a:rPr/>
                                <m:t>teachers</m:t>
                              </m:r>
                              <m:r>
                                <m:rPr>
                                  <m:nor/>
                                </m:rPr>
                                <a:rPr/>
                                <m:t> </m:t>
                              </m:r>
                              <m:r>
                                <m:rPr>
                                  <m:nor/>
                                </m:rPr>
                                <a:rPr/>
                                <m:t>from</m:t>
                              </m:r>
                              <m:r>
                                <m:rPr>
                                  <m:nor/>
                                </m:rPr>
                                <a:rPr/>
                                <m:t> </m:t>
                              </m:r>
                              <m:r>
                                <m:rPr>
                                  <m:nor/>
                                </m:rPr>
                                <a:rPr/>
                                <m:t>each</m:t>
                              </m:r>
                              <m:r>
                                <m:rPr>
                                  <m:nor/>
                                </m:rPr>
                                <a:rPr/>
                                <m:t> </m:t>
                              </m:r>
                              <m:r>
                                <m:rPr>
                                  <m:nor/>
                                </m:rPr>
                                <a:rPr/>
                                <m:t>grade</m:t>
                              </m:r>
                            </m:e>
                          </m:d>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21,168</m:t>
                          </m:r>
                        </m:num>
                        <m:den>
                          <m:r>
                            <a:rPr>
                              <a:latin typeface="Cambria Math" panose="02040503050406030204" pitchFamily="18" charset="0"/>
                            </a:rPr>
                            <m:t>134,596</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m:rPr>
                                  <m:nor/>
                                </m:rPr>
                                <a:rPr/>
                                <m:t>committee</m:t>
                              </m:r>
                              <m:r>
                                <m:rPr>
                                  <m:nor/>
                                </m:rPr>
                                <a:rPr/>
                                <m:t> </m:t>
                              </m:r>
                              <m:r>
                                <m:rPr>
                                  <m:nor/>
                                </m:rPr>
                                <a:rPr/>
                                <m:t>has</m:t>
                              </m:r>
                              <m:r>
                                <a:rPr>
                                  <a:latin typeface="Cambria Math" panose="02040503050406030204" pitchFamily="18" charset="0"/>
                                </a:rPr>
                                <m:t>2</m:t>
                              </m:r>
                              <m:r>
                                <m:rPr>
                                  <m:nor/>
                                </m:rPr>
                                <a:rPr/>
                                <m:t>teachers</m:t>
                              </m:r>
                              <m:r>
                                <m:rPr>
                                  <m:nor/>
                                </m:rPr>
                                <a:rPr/>
                                <m:t> </m:t>
                              </m:r>
                              <m:r>
                                <m:rPr>
                                  <m:nor/>
                                </m:rPr>
                                <a:rPr/>
                                <m:t>from</m:t>
                              </m:r>
                              <m:r>
                                <m:rPr>
                                  <m:nor/>
                                </m:rPr>
                                <a:rPr/>
                                <m:t> </m:t>
                              </m:r>
                              <m:r>
                                <m:rPr>
                                  <m:nor/>
                                </m:rPr>
                                <a:rPr/>
                                <m:t>each</m:t>
                              </m:r>
                              <m:r>
                                <m:rPr>
                                  <m:nor/>
                                </m:rPr>
                                <a:rPr/>
                                <m:t> </m:t>
                              </m:r>
                              <m:r>
                                <m:rPr>
                                  <m:nor/>
                                </m:rPr>
                                <a:rPr/>
                                <m:t>grade</m:t>
                              </m:r>
                            </m:e>
                          </m:d>
                        </m:e>
                      </m:phant>
                      <m:r>
                        <a:rPr>
                          <a:latin typeface="Cambria Math" panose="02040503050406030204" pitchFamily="18" charset="0"/>
                        </a:rPr>
                        <m:t>≈0.1573</m:t>
                      </m:r>
                    </m:oMath>
                  </m:oMathPara>
                </a14:m>
                <a:endParaRPr sz="2800" dirty="0"/>
              </a:p>
              <a:p>
                <a:pPr>
                  <a:defRPr sz="2800"/>
                </a:pPr>
                <a:r>
                  <a:rPr dirty="0"/>
                  <a:t>​</a:t>
                </a:r>
                <a:r>
                  <a:rPr sz="2800" dirty="0"/>
                  <a:t>In other words, if the members of the committee are randomly selected, there is a </a:t>
                </a:r>
                <a14:m>
                  <m:oMath xmlns:m="http://schemas.openxmlformats.org/officeDocument/2006/math">
                    <m:r>
                      <a:rPr>
                        <a:latin typeface="Cambria Math" panose="02040503050406030204" pitchFamily="18" charset="0"/>
                      </a:rPr>
                      <m:t>15.73%</m:t>
                    </m:r>
                  </m:oMath>
                </a14:m>
                <a:r>
                  <a:rPr sz="2800" dirty="0"/>
                  <a:t> chance that the committee will be made up of </a:t>
                </a:r>
                <a:r>
                  <a:rPr sz="2800" dirty="0">
                    <a:latin typeface="Cambria Math"/>
                  </a:rPr>
                  <a:t>2</a:t>
                </a:r>
                <a:r>
                  <a:rPr sz="2800" dirty="0"/>
                  <a:t> teachers from each grade.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815" t="-1963" r="-1333"/>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4.5.1: Calculating Probability Using Combinations (cont.)</a:t>
            </a:r>
          </a:p>
        </p:txBody>
      </p:sp>
      <mc:AlternateContent xmlns:mc="http://schemas.openxmlformats.org/markup-compatibility/2006" xmlns:a14="http://schemas.microsoft.com/office/drawing/2010/main">
        <mc:Choice Requires="a14">
          <p:sp>
            <p:nvSpPr>
              <p:cNvPr id="6" name="Text Placeholder 2">
                <a:extLst>
                  <a:ext uri="{FF2B5EF4-FFF2-40B4-BE49-F238E27FC236}">
                    <a16:creationId xmlns:a16="http://schemas.microsoft.com/office/drawing/2014/main" id="{0CE749F5-262A-4DC4-8B45-72CE59AFD881}"/>
                  </a:ext>
                </a:extLst>
              </p:cNvPr>
              <p:cNvSpPr>
                <a:spLocks noGrp="1"/>
              </p:cNvSpPr>
              <p:nvPr>
                <p:ph type="body" sz="quarter" idx="10"/>
              </p:nvPr>
            </p:nvSpPr>
            <p:spPr>
              <a:xfrm>
                <a:off x="457200" y="1029287"/>
                <a:ext cx="8229600" cy="4967067"/>
              </a:xfrm>
            </p:spPr>
            <p:txBody>
              <a:bodyPr>
                <a:normAutofit fontScale="85000" lnSpcReduction="20000"/>
              </a:bodyPr>
              <a:lstStyle/>
              <a:p>
                <a:pPr>
                  <a:defRPr b="1"/>
                </a:pPr>
                <a:r>
                  <a:t>​</a:t>
                </a:r>
                <a:r>
                  <a:rPr sz="2800" dirty="0"/>
                  <a:t>By Hand:</a:t>
                </a:r>
              </a:p>
              <a:p>
                <a:r>
                  <a:rPr dirty="0"/>
                  <a:t>​</a:t>
                </a:r>
                <a:r>
                  <a:rPr sz="2800" dirty="0"/>
                  <a:t>Begin by calculating each of the combinations.</a:t>
                </a:r>
              </a:p>
              <a:p>
                <a:r>
                  <a:rPr dirty="0"/>
                  <a:t>​</a:t>
                </a:r>
                <a:r>
                  <a:rPr sz="2800" dirty="0"/>
                  <a:t>Number of groups of </a:t>
                </a:r>
                <a:r>
                  <a:rPr sz="2800" dirty="0">
                    <a:latin typeface="Cambria Math"/>
                  </a:rPr>
                  <a:t>10</a:t>
                </a:r>
                <a:r>
                  <a:rPr sz="2800" dirty="0"/>
                  <a:t> tourists:</a:t>
                </a:r>
              </a:p>
              <a:p>
                <a:pPr algn="ctr">
                  <a:defRPr sz="2800"/>
                </a:pPr>
                <a:r>
                  <a:rPr dirty="0"/>
                  <a:t>​</a:t>
                </a:r>
                <a14:m>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12</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10</m:t>
                            </m:r>
                          </m:sub>
                        </m:sSub>
                      </m:e>
                    </m:sPr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12!</m:t>
                        </m:r>
                      </m:num>
                      <m:den>
                        <m:r>
                          <a:rPr>
                            <a:latin typeface="Cambria Math" panose="02040503050406030204" pitchFamily="18" charset="0"/>
                          </a:rPr>
                          <m:t>10!</m:t>
                        </m:r>
                        <m:d>
                          <m:dPr>
                            <m:ctrlPr>
                              <a:rPr i="1">
                                <a:latin typeface="Cambria Math" panose="02040503050406030204" pitchFamily="18" charset="0"/>
                              </a:rPr>
                            </m:ctrlPr>
                          </m:dPr>
                          <m:e>
                            <m:r>
                              <a:rPr>
                                <a:latin typeface="Cambria Math" panose="02040503050406030204" pitchFamily="18" charset="0"/>
                              </a:rPr>
                              <m:t>12−10</m:t>
                            </m:r>
                          </m:e>
                        </m:d>
                        <m:r>
                          <a:rPr>
                            <a:latin typeface="Cambria Math" panose="02040503050406030204" pitchFamily="18" charset="0"/>
                          </a:rPr>
                          <m:t>!</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12!</m:t>
                        </m:r>
                      </m:num>
                      <m:den>
                        <m:r>
                          <a:rPr>
                            <a:latin typeface="Cambria Math" panose="02040503050406030204" pitchFamily="18" charset="0"/>
                          </a:rPr>
                          <m:t>10!2!</m:t>
                        </m:r>
                      </m:den>
                    </m:f>
                    <m:r>
                      <a:rPr>
                        <a:latin typeface="Cambria Math" panose="02040503050406030204" pitchFamily="18" charset="0"/>
                      </a:rPr>
                      <m:t>=66</m:t>
                    </m:r>
                  </m:oMath>
                </a14:m>
                <a:endParaRPr dirty="0"/>
              </a:p>
              <a:p>
                <a:r>
                  <a:rPr dirty="0"/>
                  <a:t>​</a:t>
                </a:r>
                <a:r>
                  <a:rPr sz="2800" dirty="0"/>
                  <a:t>Number of groups of </a:t>
                </a:r>
                <a:r>
                  <a:rPr sz="2800" dirty="0">
                    <a:latin typeface="Cambria Math"/>
                  </a:rPr>
                  <a:t>11</a:t>
                </a:r>
                <a:r>
                  <a:rPr sz="2800" dirty="0"/>
                  <a:t> tourists:</a:t>
                </a:r>
              </a:p>
              <a:p>
                <a:pPr algn="ctr">
                  <a:defRPr sz="2800"/>
                </a:pPr>
                <a:r>
                  <a:rPr dirty="0"/>
                  <a:t>​</a:t>
                </a:r>
                <a14:m>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12</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11</m:t>
                            </m:r>
                          </m:sub>
                        </m:sSub>
                      </m:e>
                    </m:sPr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12!</m:t>
                        </m:r>
                      </m:num>
                      <m:den>
                        <m:r>
                          <a:rPr>
                            <a:latin typeface="Cambria Math" panose="02040503050406030204" pitchFamily="18" charset="0"/>
                          </a:rPr>
                          <m:t>11!</m:t>
                        </m:r>
                        <m:d>
                          <m:dPr>
                            <m:ctrlPr>
                              <a:rPr i="1">
                                <a:latin typeface="Cambria Math" panose="02040503050406030204" pitchFamily="18" charset="0"/>
                              </a:rPr>
                            </m:ctrlPr>
                          </m:dPr>
                          <m:e>
                            <m:r>
                              <a:rPr>
                                <a:latin typeface="Cambria Math" panose="02040503050406030204" pitchFamily="18" charset="0"/>
                              </a:rPr>
                              <m:t>12−11</m:t>
                            </m:r>
                          </m:e>
                        </m:d>
                        <m:r>
                          <a:rPr>
                            <a:latin typeface="Cambria Math" panose="02040503050406030204" pitchFamily="18" charset="0"/>
                          </a:rPr>
                          <m:t>!</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12!</m:t>
                        </m:r>
                      </m:num>
                      <m:den>
                        <m:r>
                          <a:rPr>
                            <a:latin typeface="Cambria Math" panose="02040503050406030204" pitchFamily="18" charset="0"/>
                          </a:rPr>
                          <m:t>11!1!</m:t>
                        </m:r>
                      </m:den>
                    </m:f>
                    <m:r>
                      <a:rPr>
                        <a:latin typeface="Cambria Math" panose="02040503050406030204" pitchFamily="18" charset="0"/>
                      </a:rPr>
                      <m:t>=12</m:t>
                    </m:r>
                  </m:oMath>
                </a14:m>
                <a:endParaRPr dirty="0"/>
              </a:p>
              <a:p>
                <a:r>
                  <a:rPr dirty="0"/>
                  <a:t>​</a:t>
                </a:r>
                <a:r>
                  <a:rPr sz="2800" dirty="0"/>
                  <a:t>Number of groups of </a:t>
                </a:r>
                <a:r>
                  <a:rPr sz="2800" dirty="0">
                    <a:latin typeface="Cambria Math"/>
                  </a:rPr>
                  <a:t>12</a:t>
                </a:r>
                <a:r>
                  <a:rPr sz="2800" dirty="0"/>
                  <a:t> tourists:</a:t>
                </a:r>
              </a:p>
              <a:p>
                <a:pPr algn="ctr">
                  <a:defRPr sz="2800"/>
                </a:pPr>
                <a:r>
                  <a:rPr dirty="0"/>
                  <a:t>​</a:t>
                </a:r>
                <a14:m>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12</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12</m:t>
                            </m:r>
                          </m:sub>
                        </m:sSub>
                      </m:e>
                    </m:sPr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12!</m:t>
                        </m:r>
                      </m:num>
                      <m:den>
                        <m:r>
                          <a:rPr>
                            <a:latin typeface="Cambria Math" panose="02040503050406030204" pitchFamily="18" charset="0"/>
                          </a:rPr>
                          <m:t>12!</m:t>
                        </m:r>
                        <m:d>
                          <m:dPr>
                            <m:ctrlPr>
                              <a:rPr i="1">
                                <a:latin typeface="Cambria Math" panose="02040503050406030204" pitchFamily="18" charset="0"/>
                              </a:rPr>
                            </m:ctrlPr>
                          </m:dPr>
                          <m:e>
                            <m:r>
                              <a:rPr>
                                <a:latin typeface="Cambria Math" panose="02040503050406030204" pitchFamily="18" charset="0"/>
                              </a:rPr>
                              <m:t>12−12</m:t>
                            </m:r>
                          </m:e>
                        </m:d>
                        <m:r>
                          <a:rPr>
                            <a:latin typeface="Cambria Math" panose="02040503050406030204" pitchFamily="18" charset="0"/>
                          </a:rPr>
                          <m:t>!</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12!</m:t>
                        </m:r>
                      </m:num>
                      <m:den>
                        <m:r>
                          <a:rPr>
                            <a:latin typeface="Cambria Math" panose="02040503050406030204" pitchFamily="18" charset="0"/>
                          </a:rPr>
                          <m:t>12!0!</m:t>
                        </m:r>
                      </m:den>
                    </m:f>
                    <m:r>
                      <a:rPr>
                        <a:latin typeface="Cambria Math" panose="02040503050406030204" pitchFamily="18" charset="0"/>
                      </a:rPr>
                      <m:t>=1</m:t>
                    </m:r>
                  </m:oMath>
                </a14:m>
                <a:endParaRPr dirty="0"/>
              </a:p>
              <a:p>
                <a:r>
                  <a:rPr dirty="0"/>
                  <a:t>​</a:t>
                </a:r>
                <a:r>
                  <a:rPr sz="2800" dirty="0"/>
                  <a:t>To find the total number of groups, we add the numbers of combinations together.</a:t>
                </a:r>
              </a:p>
              <a:p>
                <a:pPr algn="ctr">
                  <a:defRPr sz="2800"/>
                </a:pPr>
                <a:r>
                  <a:rPr dirty="0"/>
                  <a:t>​</a:t>
                </a:r>
                <a14:m>
                  <m:oMath xmlns:m="http://schemas.openxmlformats.org/officeDocument/2006/math">
                    <m:r>
                      <a:rPr>
                        <a:latin typeface="Cambria Math" panose="02040503050406030204" pitchFamily="18" charset="0"/>
                      </a:rPr>
                      <m:t>66+12+1=79</m:t>
                    </m:r>
                  </m:oMath>
                </a14:m>
                <a:endParaRPr dirty="0"/>
              </a:p>
              <a:p>
                <a:r>
                  <a:rPr dirty="0"/>
                  <a:t>​</a:t>
                </a:r>
              </a:p>
            </p:txBody>
          </p:sp>
        </mc:Choice>
        <mc:Fallback xmlns="">
          <p:sp>
            <p:nvSpPr>
              <p:cNvPr id="6" name="Text Placeholder 2">
                <a:extLst>
                  <a:ext uri="{FF2B5EF4-FFF2-40B4-BE49-F238E27FC236}">
                    <a16:creationId xmlns:a16="http://schemas.microsoft.com/office/drawing/2014/main" id="{0CE749F5-262A-4DC4-8B45-72CE59AFD881}"/>
                  </a:ext>
                </a:extLst>
              </p:cNvPr>
              <p:cNvSpPr>
                <a:spLocks noGrp="1" noRot="1" noChangeAspect="1" noMove="1" noResize="1" noEditPoints="1" noAdjustHandles="1" noChangeArrowheads="1" noChangeShapeType="1" noTextEdit="1"/>
              </p:cNvSpPr>
              <p:nvPr>
                <p:ph type="body" sz="quarter" idx="10"/>
              </p:nvPr>
            </p:nvSpPr>
            <p:spPr>
              <a:xfrm>
                <a:off x="457200" y="1029287"/>
                <a:ext cx="8229600" cy="4967067"/>
              </a:xfrm>
              <a:blipFill>
                <a:blip r:embed="rId2"/>
                <a:stretch>
                  <a:fillRect l="-1111" t="-2331" b="-2209"/>
                </a:stretch>
              </a:blipFill>
            </p:spPr>
            <p:txBody>
              <a:bodyPr/>
              <a:lstStyle/>
              <a:p>
                <a:r>
                  <a:rPr lang="en-US">
                    <a:noFill/>
                  </a:rPr>
                  <a:t> </a:t>
                </a:r>
              </a:p>
            </p:txBody>
          </p:sp>
        </mc:Fallback>
      </mc:AlternateContent>
    </p:spTree>
    <p:extLst>
      <p:ext uri="{BB962C8B-B14F-4D97-AF65-F5344CB8AC3E}">
        <p14:creationId xmlns:p14="http://schemas.microsoft.com/office/powerpoint/2010/main" val="970661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4.5.1: Calculating Probability Using Combinations (cont.)</a:t>
            </a:r>
          </a:p>
        </p:txBody>
      </p:sp>
      <p:sp>
        <p:nvSpPr>
          <p:cNvPr id="3" name="Text Placeholder 2"/>
          <p:cNvSpPr>
            <a:spLocks noGrp="1"/>
          </p:cNvSpPr>
          <p:nvPr>
            <p:ph type="body" sz="quarter" idx="10"/>
          </p:nvPr>
        </p:nvSpPr>
        <p:spPr/>
        <p:txBody>
          <a:bodyPr>
            <a:normAutofit/>
          </a:bodyPr>
          <a:lstStyle/>
          <a:p>
            <a:pPr>
              <a:defRPr b="1"/>
            </a:pPr>
            <a:r>
              <a:t>​</a:t>
            </a:r>
            <a:r>
              <a:rPr sz="2800"/>
              <a:t>TI-83/84 Plus:</a:t>
            </a:r>
          </a:p>
          <a:p>
            <a:r>
              <a:t>​</a:t>
            </a:r>
            <a:r>
              <a:rPr sz="2800"/>
              <a:t>We can add the required three combination calculations at once using our calculators. Simply type the addition sign between each combination syntax as shown in the screenshot.</a:t>
            </a:r>
          </a:p>
          <a:p>
            <a:r>
              <a:t>​</a:t>
            </a:r>
          </a:p>
        </p:txBody>
      </p:sp>
      <p:pic>
        <p:nvPicPr>
          <p:cNvPr id="4" name="Content Placeholder 4">
            <a:extLst>
              <a:ext uri="{FF2B5EF4-FFF2-40B4-BE49-F238E27FC236}">
                <a16:creationId xmlns:a16="http://schemas.microsoft.com/office/drawing/2014/main" id="{67CE7904-A578-4C67-8EA5-168B62EC49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994" y="3726465"/>
            <a:ext cx="3124011" cy="208267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4.5.1: Calculating Probability Using Combinations (cont.)</a:t>
            </a:r>
          </a:p>
        </p:txBody>
      </p:sp>
      <p:sp>
        <p:nvSpPr>
          <p:cNvPr id="3" name="Text Placeholder 2"/>
          <p:cNvSpPr>
            <a:spLocks noGrp="1"/>
          </p:cNvSpPr>
          <p:nvPr>
            <p:ph type="body" sz="quarter" idx="10"/>
          </p:nvPr>
        </p:nvSpPr>
        <p:spPr/>
        <p:txBody>
          <a:bodyPr>
            <a:normAutofit/>
          </a:bodyPr>
          <a:lstStyle/>
          <a:p>
            <a:r>
              <a:t>​</a:t>
            </a:r>
            <a:r>
              <a:rPr sz="2800"/>
              <a:t>Thus, there are </a:t>
            </a:r>
            <a:r>
              <a:rPr sz="2800">
                <a:latin typeface="Cambria Math"/>
              </a:rPr>
              <a:t>79</a:t>
            </a:r>
            <a:r>
              <a:rPr sz="2800"/>
              <a:t> different groups that can be formed to tour the museum at the discounted rate.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4.5.1: Calculating Probability Using Combinations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marL="514350" indent="-514350">
                  <a:buFont typeface="+mj-lt"/>
                  <a:buAutoNum type="alphaLcPeriod" startAt="2"/>
                  <a:defRPr sz="2800"/>
                </a:pPr>
                <a:r>
                  <a:t>​</a:t>
                </a:r>
                <a:r>
                  <a:rPr sz="2800"/>
                  <a:t>To calculate this probability, we need to think of this as a conditional probability. Think of the sentence as reading, "Given that a group of tourists received the discount, what's the probability that it was a group of </a:t>
                </a:r>
                <a:r>
                  <a:rPr sz="2800">
                    <a:latin typeface="Cambria Math"/>
                  </a:rPr>
                  <a:t>11</a:t>
                </a:r>
                <a:r>
                  <a:rPr sz="2800"/>
                  <a:t>?" So, to find the probability, we need the total number of ways a group of </a:t>
                </a:r>
                <a:r>
                  <a:rPr sz="2800">
                    <a:latin typeface="Cambria Math"/>
                  </a:rPr>
                  <a:t>11</a:t>
                </a:r>
                <a:r>
                  <a:rPr sz="2800"/>
                  <a:t> can be chosen from the group of </a:t>
                </a:r>
                <a:r>
                  <a:rPr sz="2800">
                    <a:latin typeface="Cambria Math"/>
                  </a:rPr>
                  <a:t>12</a:t>
                </a:r>
                <a:r>
                  <a:rPr sz="2800"/>
                  <a:t> divided by the number of ways that a group could receive the discount.</a:t>
                </a:r>
              </a:p>
              <a:p>
                <a:pPr>
                  <a:defRPr b="1"/>
                </a:pPr>
                <a:r>
                  <a:t>​</a:t>
                </a:r>
                <a:r>
                  <a:rPr sz="2800"/>
                  <a:t>By Hand:</a:t>
                </a:r>
              </a:p>
              <a:p>
                <a:r>
                  <a:t>​</a:t>
                </a:r>
                <a:r>
                  <a:rPr sz="2800"/>
                  <a:t>Since both of these values were calculated in part </a:t>
                </a:r>
                <a:r>
                  <a:rPr sz="2800" b="1"/>
                  <a:t>a.</a:t>
                </a:r>
                <a:r>
                  <a:rPr sz="2800"/>
                  <a:t>, we can simply substitute these numbers in our fraction. Therefore, we calculate the probability as follows.</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11</m:t>
                              </m:r>
                              <m:r>
                                <m:rPr>
                                  <m:nor/>
                                </m:rPr>
                                <a:rPr/>
                                <m:t>tourists</m:t>
                              </m:r>
                              <m:r>
                                <m:rPr>
                                  <m:nor/>
                                </m:rPr>
                                <a:rPr/>
                                <m:t>, </m:t>
                              </m:r>
                              <m:r>
                                <m:rPr>
                                  <m:nor/>
                                </m:rPr>
                                <a:rPr/>
                                <m:t>discount</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12</m:t>
                          </m:r>
                        </m:num>
                        <m:den>
                          <m:r>
                            <a:rPr>
                              <a:latin typeface="Cambria Math" panose="02040503050406030204" pitchFamily="18" charset="0"/>
                            </a:rPr>
                            <m:t>79</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11</m:t>
                              </m:r>
                              <m:r>
                                <m:rPr>
                                  <m:nor/>
                                </m:rPr>
                                <a:rPr/>
                                <m:t>tourists</m:t>
                              </m:r>
                              <m:r>
                                <a:rPr>
                                  <a:latin typeface="Cambria Math" panose="02040503050406030204" pitchFamily="18" charset="0"/>
                                </a:rPr>
                                <m:t>|</m:t>
                              </m:r>
                              <m:r>
                                <m:rPr>
                                  <m:nor/>
                                </m:rPr>
                                <a:rPr/>
                                <m:t>discount</m:t>
                              </m:r>
                            </m:e>
                          </m:d>
                        </m:e>
                      </m:phant>
                      <m:r>
                        <a:rPr>
                          <a:latin typeface="Cambria Math" panose="02040503050406030204" pitchFamily="18" charset="0"/>
                        </a:rPr>
                        <m:t>≈0.1519</m:t>
                      </m:r>
                    </m:oMath>
                  </m:oMathPara>
                </a14:m>
                <a:endParaRPr sz="2800"/>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5" t="-2454" r="-519" b="-1104"/>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4.5.1: Calculating Probability Using Combinations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t>​</a:t>
                </a:r>
                <a:r>
                  <a:rPr sz="2800"/>
                  <a:t>TI-83/84 Plus:</a:t>
                </a:r>
              </a:p>
              <a:p>
                <a:pPr>
                  <a:defRPr sz="2800"/>
                </a:pPr>
                <a:r>
                  <a:t>​</a:t>
                </a:r>
                <a:r>
                  <a:rPr sz="2800"/>
                  <a:t>The numerator of the probability requires </a:t>
                </a:r>
                <a14:m>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12</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11</m:t>
                            </m:r>
                          </m:sub>
                        </m:sSub>
                      </m:e>
                    </m:sPre>
                  </m:oMath>
                </a14:m>
                <a:r>
                  <a:rPr sz="2800"/>
                  <a:t> and the denominator is the total from part </a:t>
                </a:r>
                <a:r>
                  <a:rPr sz="2800" b="1"/>
                  <a:t>a.</a:t>
                </a:r>
                <a:r>
                  <a:rPr sz="2800"/>
                  <a:t> We can find the probability in one step as shown in the screenshot.</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8942DCD4-380C-4CFC-B617-52E45F5EED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5080" y="3426376"/>
            <a:ext cx="3653840" cy="243589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4.5.1: Calculating Probability Using Combinations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t>​</a:t>
                </a:r>
                <a:r>
                  <a:rPr sz="2800"/>
                  <a:t>Thus, the probability that the group which received the discount was comprised of </a:t>
                </a:r>
                <a:r>
                  <a:rPr sz="2800">
                    <a:latin typeface="Cambria Math"/>
                  </a:rPr>
                  <a:t>11</a:t>
                </a:r>
                <a:r>
                  <a:rPr sz="2800"/>
                  <a:t> tourists is approximately </a:t>
                </a:r>
                <a14:m>
                  <m:oMath xmlns:m="http://schemas.openxmlformats.org/officeDocument/2006/math">
                    <m:r>
                      <a:rPr>
                        <a:latin typeface="Cambria Math" panose="02040503050406030204" pitchFamily="18" charset="0"/>
                      </a:rPr>
                      <m:t>15.19%</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333"/>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TotalTime>
  <Words>2250</Words>
  <Application>Microsoft Office PowerPoint</Application>
  <PresentationFormat>On-screen Show (4:3)</PresentationFormat>
  <Paragraphs>146</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Calibri</vt:lpstr>
      <vt:lpstr>Arial</vt:lpstr>
      <vt:lpstr>Courier New</vt:lpstr>
      <vt:lpstr>Cambria Math</vt:lpstr>
      <vt:lpstr>Office Theme</vt:lpstr>
      <vt:lpstr>Section 4.5</vt:lpstr>
      <vt:lpstr>Example 4.5.1: Calculating Probability Using Combinations</vt:lpstr>
      <vt:lpstr>Example 4.5.1: Calculating Probability Using Combinations (cont.)</vt:lpstr>
      <vt:lpstr>Example 4.5.1: Calculating Probability Using Combinations (cont.)</vt:lpstr>
      <vt:lpstr>Example 4.5.1: Calculating Probability Using Combinations (cont.)</vt:lpstr>
      <vt:lpstr>Example 4.5.1: Calculating Probability Using Combinations (cont.)</vt:lpstr>
      <vt:lpstr>Example 4.5.1: Calculating Probability Using Combinations (cont.)</vt:lpstr>
      <vt:lpstr>Example 4.5.1: Calculating Probability Using Combinations (cont.)</vt:lpstr>
      <vt:lpstr>Example 4.5.1: Calculating Probability Using Combinations (cont.)</vt:lpstr>
      <vt:lpstr>Technology</vt:lpstr>
      <vt:lpstr>Example 4.5.2: Calculating Probability Using Permutations</vt:lpstr>
      <vt:lpstr>Example 4.5.2: Calculating Probability Using Permutations (cont.)</vt:lpstr>
      <vt:lpstr>Example 4.5.2: Calculating Probability Using Permutations (cont.)</vt:lpstr>
      <vt:lpstr>Example 4.5.2: Calculating Probability Using Permutations (cont.)</vt:lpstr>
      <vt:lpstr>Example 4.5.2: Calculating Probability Using Permutations (cont.)</vt:lpstr>
      <vt:lpstr>Example 4.5.2: Calculating Probability Using Permutations (cont.)</vt:lpstr>
      <vt:lpstr>Example 4.5.2: Calculating Probability Using Permutations (cont.)</vt:lpstr>
      <vt:lpstr>Example 4.5.2: Calculating Probability Using Permutations (cont.)</vt:lpstr>
      <vt:lpstr>Example 4.5.3: Using Numbers of Combinations with the Fundamental Counting Principle</vt:lpstr>
      <vt:lpstr>Example 4.5.3: Using Numbers of Combinations with the Fundamental Counting Principle (cont.)</vt:lpstr>
      <vt:lpstr>Example 4.5.3: Using Numbers of Combinations with the Fundamental Counting Principle (cont.)</vt:lpstr>
      <vt:lpstr>Example 4.5.3: Using Numbers of Combinations with the Fundamental Counting Principle (cont.)</vt:lpstr>
      <vt:lpstr>Example 4.5.3: Using Numbers of Combinations with the Fundamental Counting Principle (cont.)</vt:lpstr>
      <vt:lpstr>Memory Booster</vt:lpstr>
      <vt:lpstr>Example 4.5.4: Using Numbers of Combinations with the Fundamental Counting Principle</vt:lpstr>
      <vt:lpstr>Example 4.5.4: Using Numbers of Combinations with the Fundamental Counting Principle (cont.)</vt:lpstr>
      <vt:lpstr>Example 4.5.4: Using Numbers of Combinations with the Fundamental Counting Principle (cont.)</vt:lpstr>
      <vt:lpstr>Example 4.5.4: Using Numbers of Combinations with the Fundamental Counting Principle (cont.)</vt:lpstr>
      <vt:lpstr>Example 4.5.4: Using Numbers of Combinations with the Fundamental Counting Principle (cont.)</vt:lpstr>
      <vt:lpstr>Example 4.5.4: Using Numbers of Combinations with the Fundamental Counting Principle (cont.)</vt:lpstr>
      <vt:lpstr>Example 4.5.4: Using Numbers of Combinations with the Fundamental Counting Principle (cont.)</vt:lpstr>
      <vt:lpstr>Example 4.5.4: Using Numbers of Combinations with the Fundamental Counting Principle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Allison Conger</cp:lastModifiedBy>
  <cp:revision>119</cp:revision>
  <dcterms:created xsi:type="dcterms:W3CDTF">2013-04-26T14:43:13Z</dcterms:created>
  <dcterms:modified xsi:type="dcterms:W3CDTF">2020-06-01T17:00:40Z</dcterms:modified>
</cp:coreProperties>
</file>