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1"/>
  </p:notesMasterIdLst>
  <p:handoutMasterIdLst>
    <p:handoutMasterId r:id="rId42"/>
  </p:handoutMasterIdLst>
  <p:sldIdLst>
    <p:sldId id="256" r:id="rId2"/>
    <p:sldId id="257" r:id="rId3"/>
    <p:sldId id="258" r:id="rId4"/>
    <p:sldId id="259" r:id="rId5"/>
    <p:sldId id="260" r:id="rId6"/>
    <p:sldId id="261" r:id="rId7"/>
    <p:sldId id="263" r:id="rId8"/>
    <p:sldId id="265" r:id="rId9"/>
    <p:sldId id="267" r:id="rId10"/>
    <p:sldId id="268" r:id="rId11"/>
    <p:sldId id="269" r:id="rId12"/>
    <p:sldId id="270" r:id="rId13"/>
    <p:sldId id="271" r:id="rId14"/>
    <p:sldId id="272" r:id="rId15"/>
    <p:sldId id="273" r:id="rId16"/>
    <p:sldId id="298" r:id="rId17"/>
    <p:sldId id="296" r:id="rId18"/>
    <p:sldId id="297"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Lst>
  <p:sldSz cx="9144000" cy="6858000" type="screen4x3"/>
  <p:notesSz cx="6858000" cy="9144000"/>
  <p:embeddedFontLst>
    <p:embeddedFont>
      <p:font typeface="Calibri" panose="020F0502020204030204" pitchFamily="34" charset="0"/>
      <p:regular r:id="rId43"/>
      <p:bold r:id="rId44"/>
      <p:italic r:id="rId45"/>
      <p:boldItalic r:id="rId46"/>
    </p:embeddedFont>
    <p:embeddedFont>
      <p:font typeface="Cambria Math" panose="02040503050406030204" pitchFamily="18" charset="0"/>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3" clrIdx="1">
    <p:extLst>
      <p:ext uri="{19B8F6BF-5375-455C-9EA6-DF929625EA0E}">
        <p15:presenceInfo xmlns:p15="http://schemas.microsoft.com/office/powerpoint/2012/main" userId="Allison Conger" providerId="None"/>
      </p:ext>
    </p:extLst>
  </p:cmAuthor>
  <p:cmAuthor id="2" name="Sindhusha" initials="S" lastIdx="2" clrIdx="2">
    <p:extLst>
      <p:ext uri="{19B8F6BF-5375-455C-9EA6-DF929625EA0E}">
        <p15:presenceInfo xmlns:p15="http://schemas.microsoft.com/office/powerpoint/2012/main" userId="01d48f91606cf9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53" autoAdjust="0"/>
    <p:restoredTop sz="94660"/>
  </p:normalViewPr>
  <p:slideViewPr>
    <p:cSldViewPr>
      <p:cViewPr varScale="1">
        <p:scale>
          <a:sx n="86" d="100"/>
          <a:sy n="86" d="100"/>
        </p:scale>
        <p:origin x="228"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6/1/2020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6/1/2020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Discrete Random Variables</a:t>
            </a:r>
          </a:p>
        </p:txBody>
      </p:sp>
      <p:sp>
        <p:nvSpPr>
          <p:cNvPr id="3" name="Title 2"/>
          <p:cNvSpPr>
            <a:spLocks noGrp="1"/>
          </p:cNvSpPr>
          <p:nvPr>
            <p:ph type="title"/>
          </p:nvPr>
        </p:nvSpPr>
        <p:spPr/>
        <p:txBody>
          <a:bodyPr/>
          <a:lstStyle/>
          <a:p>
            <a:r>
              <a:rPr dirty="0"/>
              <a:t>Section 5.1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5.1.1: Creating a Discrete Probability Distribution (cont.)</a:t>
            </a:r>
          </a:p>
        </p:txBody>
      </p:sp>
      <mc:AlternateContent xmlns:mc="http://schemas.openxmlformats.org/markup-compatibility/2006">
        <mc:Choice xmlns:a14="http://schemas.microsoft.com/office/drawing/2010/main"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4158526952"/>
                  </p:ext>
                </p:extLst>
              </p:nvPr>
            </p:nvGraphicFramePr>
            <p:xfrm>
              <a:off x="1333500" y="990600"/>
              <a:ext cx="6477000" cy="5035978"/>
            </p:xfrm>
            <a:graphic>
              <a:graphicData uri="http://schemas.openxmlformats.org/drawingml/2006/table">
                <a:tbl>
                  <a:tblPr firstRow="1" bandRow="1">
                    <a:tableStyleId>{5C22544A-7EE6-4342-B048-85BDC9FD1C3A}</a:tableStyleId>
                  </a:tblPr>
                  <a:tblGrid>
                    <a:gridCol w="3238500">
                      <a:extLst>
                        <a:ext uri="{9D8B030D-6E8A-4147-A177-3AD203B41FA5}">
                          <a16:colId xmlns:a16="http://schemas.microsoft.com/office/drawing/2014/main" val="20000"/>
                        </a:ext>
                      </a:extLst>
                    </a:gridCol>
                    <a:gridCol w="3238500">
                      <a:extLst>
                        <a:ext uri="{9D8B030D-6E8A-4147-A177-3AD203B41FA5}">
                          <a16:colId xmlns:a16="http://schemas.microsoft.com/office/drawing/2014/main" val="20001"/>
                        </a:ext>
                      </a:extLst>
                    </a:gridCol>
                  </a:tblGrid>
                  <a:tr h="256327">
                    <a:tc gridSpan="2">
                      <a:txBody>
                        <a:bodyPr/>
                        <a:lstStyle/>
                        <a:p>
                          <a:pPr algn="ctr">
                            <a:defRPr sz="1800" b="1"/>
                          </a:pPr>
                          <a:r>
                            <a:rPr sz="1200" dirty="0"/>
                            <a:t>Probability Distribution for the Sum of Two Rolled Dice</a:t>
                          </a:r>
                        </a:p>
                      </a:txBody>
                      <a:tcPr/>
                    </a:tc>
                    <a:tc hMerge="1">
                      <a:txBody>
                        <a:bodyPr/>
                        <a:lstStyle/>
                        <a:p>
                          <a:endParaRPr/>
                        </a:p>
                      </a:txBody>
                      <a:tcPr/>
                    </a:tc>
                    <a:extLst>
                      <a:ext uri="{0D108BD9-81ED-4DB2-BD59-A6C34878D82A}">
                        <a16:rowId xmlns:a16="http://schemas.microsoft.com/office/drawing/2014/main" val="10000"/>
                      </a:ext>
                    </a:extLst>
                  </a:tr>
                  <a:tr h="285542">
                    <a:tc>
                      <a:txBody>
                        <a:bodyPr/>
                        <a:lstStyle/>
                        <a:p>
                          <a:pPr algn="ctr">
                            <a:defRPr sz="1800" b="1"/>
                          </a:pPr>
                          <a:r>
                            <a:rPr sz="1100" dirty="0"/>
                            <a:t>x</a:t>
                          </a:r>
                        </a:p>
                      </a:txBody>
                      <a:tcPr anchor="ctr"/>
                    </a:tc>
                    <a:tc>
                      <a:txBody>
                        <a:bodyPr/>
                        <a:lstStyle/>
                        <a:p>
                          <a:pPr algn="ctr">
                            <a:defRPr sz="1800" b="1"/>
                          </a:pPr>
                          <a14:m>
                            <m:oMathPara xmlns:m="http://schemas.openxmlformats.org/officeDocument/2006/math">
                              <m:oMathParaPr>
                                <m:jc m:val="centerGroup"/>
                              </m:oMathParaPr>
                              <m:oMath xmlns:m="http://schemas.openxmlformats.org/officeDocument/2006/math">
                                <m:r>
                                  <a:rPr sz="1100">
                                    <a:latin typeface="Cambria Math"/>
                                  </a:rPr>
                                  <m:t>𝑃</m:t>
                                </m:r>
                                <m:r>
                                  <a:rPr sz="1100">
                                    <a:latin typeface="Cambria Math"/>
                                  </a:rPr>
                                  <m:t>⁡</m:t>
                                </m:r>
                                <m:d>
                                  <m:dPr>
                                    <m:ctrlPr>
                                      <a:rPr sz="1100" i="1">
                                        <a:latin typeface="Cambria Math" panose="02040503050406030204" pitchFamily="18" charset="0"/>
                                      </a:rPr>
                                    </m:ctrlPr>
                                  </m:dPr>
                                  <m:e>
                                    <m:r>
                                      <a:rPr sz="1100">
                                        <a:latin typeface="Cambria Math"/>
                                      </a:rPr>
                                      <m:t>𝑋</m:t>
                                    </m:r>
                                    <m:r>
                                      <a:rPr sz="1100">
                                        <a:latin typeface="Cambria Math"/>
                                      </a:rPr>
                                      <m:t>=</m:t>
                                    </m:r>
                                    <m:r>
                                      <a:rPr sz="1100">
                                        <a:latin typeface="Cambria Math"/>
                                      </a:rPr>
                                      <m:t>𝑥</m:t>
                                    </m:r>
                                  </m:e>
                                </m:d>
                              </m:oMath>
                            </m:oMathPara>
                          </a14:m>
                          <a:endParaRPr sz="1100" dirty="0"/>
                        </a:p>
                      </a:txBody>
                      <a:tcPr anchor="ctr"/>
                    </a:tc>
                    <a:extLst>
                      <a:ext uri="{0D108BD9-81ED-4DB2-BD59-A6C34878D82A}">
                        <a16:rowId xmlns:a16="http://schemas.microsoft.com/office/drawing/2014/main" val="10001"/>
                      </a:ext>
                    </a:extLst>
                  </a:tr>
                  <a:tr h="379744">
                    <a:tc>
                      <a:txBody>
                        <a:bodyPr/>
                        <a:lstStyle/>
                        <a:p>
                          <a:pPr algn="ctr">
                            <a:defRPr sz="1800"/>
                          </a:pPr>
                          <a:r>
                            <a:rPr sz="1100" dirty="0"/>
                            <a:t>2</a:t>
                          </a:r>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f>
                                  <m:fPr>
                                    <m:ctrlPr>
                                      <a:rPr sz="1100" i="1">
                                        <a:latin typeface="Cambria Math" panose="02040503050406030204" pitchFamily="18" charset="0"/>
                                      </a:rPr>
                                    </m:ctrlPr>
                                  </m:fPr>
                                  <m:num>
                                    <m:r>
                                      <a:rPr sz="1100">
                                        <a:latin typeface="Cambria Math"/>
                                      </a:rPr>
                                      <m:t>1</m:t>
                                    </m:r>
                                  </m:num>
                                  <m:den>
                                    <m:r>
                                      <a:rPr sz="1100">
                                        <a:latin typeface="Cambria Math"/>
                                      </a:rPr>
                                      <m:t>36</m:t>
                                    </m:r>
                                  </m:den>
                                </m:f>
                              </m:oMath>
                            </m:oMathPara>
                          </a14:m>
                          <a:endParaRPr sz="1100"/>
                        </a:p>
                      </a:txBody>
                      <a:tcPr anchor="ctr"/>
                    </a:tc>
                    <a:extLst>
                      <a:ext uri="{0D108BD9-81ED-4DB2-BD59-A6C34878D82A}">
                        <a16:rowId xmlns:a16="http://schemas.microsoft.com/office/drawing/2014/main" val="10002"/>
                      </a:ext>
                    </a:extLst>
                  </a:tr>
                  <a:tr h="379744">
                    <a:tc>
                      <a:txBody>
                        <a:bodyPr/>
                        <a:lstStyle/>
                        <a:p>
                          <a:pPr algn="ctr">
                            <a:defRPr sz="1800"/>
                          </a:pPr>
                          <a:r>
                            <a:rPr sz="1100" dirty="0"/>
                            <a:t>3</a:t>
                          </a:r>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f>
                                  <m:fPr>
                                    <m:ctrlPr>
                                      <a:rPr sz="1100" i="1">
                                        <a:latin typeface="Cambria Math" panose="02040503050406030204" pitchFamily="18" charset="0"/>
                                      </a:rPr>
                                    </m:ctrlPr>
                                  </m:fPr>
                                  <m:num>
                                    <m:r>
                                      <a:rPr sz="1100">
                                        <a:latin typeface="Cambria Math"/>
                                      </a:rPr>
                                      <m:t>2</m:t>
                                    </m:r>
                                  </m:num>
                                  <m:den>
                                    <m:r>
                                      <a:rPr sz="1100">
                                        <a:latin typeface="Cambria Math"/>
                                      </a:rPr>
                                      <m:t>36</m:t>
                                    </m:r>
                                  </m:den>
                                </m:f>
                              </m:oMath>
                            </m:oMathPara>
                          </a14:m>
                          <a:endParaRPr sz="1100" dirty="0"/>
                        </a:p>
                      </a:txBody>
                      <a:tcPr anchor="ctr"/>
                    </a:tc>
                    <a:extLst>
                      <a:ext uri="{0D108BD9-81ED-4DB2-BD59-A6C34878D82A}">
                        <a16:rowId xmlns:a16="http://schemas.microsoft.com/office/drawing/2014/main" val="10003"/>
                      </a:ext>
                    </a:extLst>
                  </a:tr>
                  <a:tr h="379744">
                    <a:tc>
                      <a:txBody>
                        <a:bodyPr/>
                        <a:lstStyle/>
                        <a:p>
                          <a:pPr algn="ctr">
                            <a:defRPr sz="1800"/>
                          </a:pPr>
                          <a:r>
                            <a:rPr sz="1100"/>
                            <a:t>4</a:t>
                          </a:r>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f>
                                  <m:fPr>
                                    <m:ctrlPr>
                                      <a:rPr sz="1100" i="1">
                                        <a:latin typeface="Cambria Math" panose="02040503050406030204" pitchFamily="18" charset="0"/>
                                      </a:rPr>
                                    </m:ctrlPr>
                                  </m:fPr>
                                  <m:num>
                                    <m:r>
                                      <a:rPr sz="1100">
                                        <a:latin typeface="Cambria Math"/>
                                      </a:rPr>
                                      <m:t>3</m:t>
                                    </m:r>
                                  </m:num>
                                  <m:den>
                                    <m:r>
                                      <a:rPr sz="1100">
                                        <a:latin typeface="Cambria Math"/>
                                      </a:rPr>
                                      <m:t>36</m:t>
                                    </m:r>
                                  </m:den>
                                </m:f>
                              </m:oMath>
                            </m:oMathPara>
                          </a14:m>
                          <a:endParaRPr sz="1100" dirty="0"/>
                        </a:p>
                      </a:txBody>
                      <a:tcPr anchor="ctr"/>
                    </a:tc>
                    <a:extLst>
                      <a:ext uri="{0D108BD9-81ED-4DB2-BD59-A6C34878D82A}">
                        <a16:rowId xmlns:a16="http://schemas.microsoft.com/office/drawing/2014/main" val="10004"/>
                      </a:ext>
                    </a:extLst>
                  </a:tr>
                  <a:tr h="379211">
                    <a:tc>
                      <a:txBody>
                        <a:bodyPr/>
                        <a:lstStyle/>
                        <a:p>
                          <a:pPr algn="ctr">
                            <a:defRPr sz="1800"/>
                          </a:pPr>
                          <a:r>
                            <a:rPr sz="1100"/>
                            <a:t>5</a:t>
                          </a:r>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f>
                                  <m:fPr>
                                    <m:ctrlPr>
                                      <a:rPr sz="1100" i="1">
                                        <a:latin typeface="Cambria Math" panose="02040503050406030204" pitchFamily="18" charset="0"/>
                                      </a:rPr>
                                    </m:ctrlPr>
                                  </m:fPr>
                                  <m:num>
                                    <m:r>
                                      <a:rPr sz="1100">
                                        <a:latin typeface="Cambria Math"/>
                                      </a:rPr>
                                      <m:t>4</m:t>
                                    </m:r>
                                  </m:num>
                                  <m:den>
                                    <m:r>
                                      <a:rPr sz="1100">
                                        <a:latin typeface="Cambria Math"/>
                                      </a:rPr>
                                      <m:t>36</m:t>
                                    </m:r>
                                  </m:den>
                                </m:f>
                              </m:oMath>
                            </m:oMathPara>
                          </a14:m>
                          <a:endParaRPr sz="1100" dirty="0"/>
                        </a:p>
                      </a:txBody>
                      <a:tcPr anchor="ctr"/>
                    </a:tc>
                    <a:extLst>
                      <a:ext uri="{0D108BD9-81ED-4DB2-BD59-A6C34878D82A}">
                        <a16:rowId xmlns:a16="http://schemas.microsoft.com/office/drawing/2014/main" val="10005"/>
                      </a:ext>
                    </a:extLst>
                  </a:tr>
                  <a:tr h="382949">
                    <a:tc>
                      <a:txBody>
                        <a:bodyPr/>
                        <a:lstStyle/>
                        <a:p>
                          <a:pPr algn="ctr">
                            <a:defRPr sz="1800"/>
                          </a:pPr>
                          <a:r>
                            <a:rPr sz="1100"/>
                            <a:t>6</a:t>
                          </a:r>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f>
                                  <m:fPr>
                                    <m:ctrlPr>
                                      <a:rPr sz="1100" i="1">
                                        <a:latin typeface="Cambria Math" panose="02040503050406030204" pitchFamily="18" charset="0"/>
                                      </a:rPr>
                                    </m:ctrlPr>
                                  </m:fPr>
                                  <m:num>
                                    <m:r>
                                      <a:rPr sz="1100">
                                        <a:latin typeface="Cambria Math"/>
                                      </a:rPr>
                                      <m:t>5</m:t>
                                    </m:r>
                                  </m:num>
                                  <m:den>
                                    <m:r>
                                      <a:rPr sz="1100">
                                        <a:latin typeface="Cambria Math"/>
                                      </a:rPr>
                                      <m:t>36</m:t>
                                    </m:r>
                                  </m:den>
                                </m:f>
                              </m:oMath>
                            </m:oMathPara>
                          </a14:m>
                          <a:endParaRPr sz="1100" dirty="0"/>
                        </a:p>
                      </a:txBody>
                      <a:tcPr anchor="ctr"/>
                    </a:tc>
                    <a:extLst>
                      <a:ext uri="{0D108BD9-81ED-4DB2-BD59-A6C34878D82A}">
                        <a16:rowId xmlns:a16="http://schemas.microsoft.com/office/drawing/2014/main" val="10006"/>
                      </a:ext>
                    </a:extLst>
                  </a:tr>
                  <a:tr h="379744">
                    <a:tc>
                      <a:txBody>
                        <a:bodyPr/>
                        <a:lstStyle/>
                        <a:p>
                          <a:pPr algn="ctr">
                            <a:defRPr sz="1800"/>
                          </a:pPr>
                          <a:r>
                            <a:rPr sz="1100"/>
                            <a:t>7</a:t>
                          </a:r>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f>
                                  <m:fPr>
                                    <m:ctrlPr>
                                      <a:rPr sz="1100" i="1">
                                        <a:latin typeface="Cambria Math" panose="02040503050406030204" pitchFamily="18" charset="0"/>
                                      </a:rPr>
                                    </m:ctrlPr>
                                  </m:fPr>
                                  <m:num>
                                    <m:r>
                                      <a:rPr sz="1100">
                                        <a:latin typeface="Cambria Math"/>
                                      </a:rPr>
                                      <m:t>6</m:t>
                                    </m:r>
                                  </m:num>
                                  <m:den>
                                    <m:r>
                                      <a:rPr sz="1100">
                                        <a:latin typeface="Cambria Math"/>
                                      </a:rPr>
                                      <m:t>36</m:t>
                                    </m:r>
                                  </m:den>
                                </m:f>
                              </m:oMath>
                            </m:oMathPara>
                          </a14:m>
                          <a:endParaRPr sz="1100" dirty="0"/>
                        </a:p>
                      </a:txBody>
                      <a:tcPr anchor="ctr"/>
                    </a:tc>
                    <a:extLst>
                      <a:ext uri="{0D108BD9-81ED-4DB2-BD59-A6C34878D82A}">
                        <a16:rowId xmlns:a16="http://schemas.microsoft.com/office/drawing/2014/main" val="10007"/>
                      </a:ext>
                    </a:extLst>
                  </a:tr>
                  <a:tr h="382949">
                    <a:tc>
                      <a:txBody>
                        <a:bodyPr/>
                        <a:lstStyle/>
                        <a:p>
                          <a:pPr algn="ctr">
                            <a:defRPr sz="1800"/>
                          </a:pPr>
                          <a:r>
                            <a:rPr sz="1100"/>
                            <a:t>8</a:t>
                          </a:r>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f>
                                  <m:fPr>
                                    <m:ctrlPr>
                                      <a:rPr sz="1100" i="1">
                                        <a:latin typeface="Cambria Math" panose="02040503050406030204" pitchFamily="18" charset="0"/>
                                      </a:rPr>
                                    </m:ctrlPr>
                                  </m:fPr>
                                  <m:num>
                                    <m:r>
                                      <a:rPr sz="1100">
                                        <a:latin typeface="Cambria Math"/>
                                      </a:rPr>
                                      <m:t>5</m:t>
                                    </m:r>
                                  </m:num>
                                  <m:den>
                                    <m:r>
                                      <a:rPr sz="1100">
                                        <a:latin typeface="Cambria Math"/>
                                      </a:rPr>
                                      <m:t>36</m:t>
                                    </m:r>
                                  </m:den>
                                </m:f>
                              </m:oMath>
                            </m:oMathPara>
                          </a14:m>
                          <a:endParaRPr sz="1100" dirty="0"/>
                        </a:p>
                      </a:txBody>
                      <a:tcPr anchor="ctr"/>
                    </a:tc>
                    <a:extLst>
                      <a:ext uri="{0D108BD9-81ED-4DB2-BD59-A6C34878D82A}">
                        <a16:rowId xmlns:a16="http://schemas.microsoft.com/office/drawing/2014/main" val="10008"/>
                      </a:ext>
                    </a:extLst>
                  </a:tr>
                  <a:tr h="379211">
                    <a:tc>
                      <a:txBody>
                        <a:bodyPr/>
                        <a:lstStyle/>
                        <a:p>
                          <a:pPr algn="ctr">
                            <a:defRPr sz="1800"/>
                          </a:pPr>
                          <a:r>
                            <a:rPr sz="1100"/>
                            <a:t>9</a:t>
                          </a:r>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f>
                                  <m:fPr>
                                    <m:ctrlPr>
                                      <a:rPr sz="1100" i="1">
                                        <a:latin typeface="Cambria Math" panose="02040503050406030204" pitchFamily="18" charset="0"/>
                                      </a:rPr>
                                    </m:ctrlPr>
                                  </m:fPr>
                                  <m:num>
                                    <m:r>
                                      <a:rPr sz="1100">
                                        <a:latin typeface="Cambria Math"/>
                                      </a:rPr>
                                      <m:t>4</m:t>
                                    </m:r>
                                  </m:num>
                                  <m:den>
                                    <m:r>
                                      <a:rPr sz="1100">
                                        <a:latin typeface="Cambria Math"/>
                                      </a:rPr>
                                      <m:t>36</m:t>
                                    </m:r>
                                  </m:den>
                                </m:f>
                              </m:oMath>
                            </m:oMathPara>
                          </a14:m>
                          <a:endParaRPr sz="1100" dirty="0"/>
                        </a:p>
                      </a:txBody>
                      <a:tcPr anchor="ctr"/>
                    </a:tc>
                    <a:extLst>
                      <a:ext uri="{0D108BD9-81ED-4DB2-BD59-A6C34878D82A}">
                        <a16:rowId xmlns:a16="http://schemas.microsoft.com/office/drawing/2014/main" val="10009"/>
                      </a:ext>
                    </a:extLst>
                  </a:tr>
                  <a:tr h="379744">
                    <a:tc>
                      <a:txBody>
                        <a:bodyPr/>
                        <a:lstStyle/>
                        <a:p>
                          <a:pPr algn="ctr">
                            <a:defRPr sz="1800"/>
                          </a:pPr>
                          <a:r>
                            <a:rPr sz="1100"/>
                            <a:t>10</a:t>
                          </a:r>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f>
                                  <m:fPr>
                                    <m:ctrlPr>
                                      <a:rPr sz="1100" i="1">
                                        <a:latin typeface="Cambria Math" panose="02040503050406030204" pitchFamily="18" charset="0"/>
                                      </a:rPr>
                                    </m:ctrlPr>
                                  </m:fPr>
                                  <m:num>
                                    <m:r>
                                      <a:rPr sz="1100">
                                        <a:latin typeface="Cambria Math"/>
                                      </a:rPr>
                                      <m:t>3</m:t>
                                    </m:r>
                                  </m:num>
                                  <m:den>
                                    <m:r>
                                      <a:rPr sz="1100">
                                        <a:latin typeface="Cambria Math"/>
                                      </a:rPr>
                                      <m:t>36</m:t>
                                    </m:r>
                                  </m:den>
                                </m:f>
                              </m:oMath>
                            </m:oMathPara>
                          </a14:m>
                          <a:endParaRPr sz="1100" dirty="0"/>
                        </a:p>
                      </a:txBody>
                      <a:tcPr anchor="ctr"/>
                    </a:tc>
                    <a:extLst>
                      <a:ext uri="{0D108BD9-81ED-4DB2-BD59-A6C34878D82A}">
                        <a16:rowId xmlns:a16="http://schemas.microsoft.com/office/drawing/2014/main" val="10010"/>
                      </a:ext>
                    </a:extLst>
                  </a:tr>
                  <a:tr h="379744">
                    <a:tc>
                      <a:txBody>
                        <a:bodyPr/>
                        <a:lstStyle/>
                        <a:p>
                          <a:pPr algn="ctr">
                            <a:defRPr sz="1800"/>
                          </a:pPr>
                          <a:r>
                            <a:rPr sz="1100"/>
                            <a:t>11</a:t>
                          </a:r>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f>
                                  <m:fPr>
                                    <m:ctrlPr>
                                      <a:rPr sz="1100" i="1">
                                        <a:latin typeface="Cambria Math" panose="02040503050406030204" pitchFamily="18" charset="0"/>
                                      </a:rPr>
                                    </m:ctrlPr>
                                  </m:fPr>
                                  <m:num>
                                    <m:r>
                                      <a:rPr sz="1100">
                                        <a:latin typeface="Cambria Math"/>
                                      </a:rPr>
                                      <m:t>2</m:t>
                                    </m:r>
                                  </m:num>
                                  <m:den>
                                    <m:r>
                                      <a:rPr sz="1100">
                                        <a:latin typeface="Cambria Math"/>
                                      </a:rPr>
                                      <m:t>36</m:t>
                                    </m:r>
                                  </m:den>
                                </m:f>
                              </m:oMath>
                            </m:oMathPara>
                          </a14:m>
                          <a:endParaRPr sz="1100" dirty="0"/>
                        </a:p>
                      </a:txBody>
                      <a:tcPr anchor="ctr"/>
                    </a:tc>
                    <a:extLst>
                      <a:ext uri="{0D108BD9-81ED-4DB2-BD59-A6C34878D82A}">
                        <a16:rowId xmlns:a16="http://schemas.microsoft.com/office/drawing/2014/main" val="10011"/>
                      </a:ext>
                    </a:extLst>
                  </a:tr>
                  <a:tr h="379744">
                    <a:tc>
                      <a:txBody>
                        <a:bodyPr/>
                        <a:lstStyle/>
                        <a:p>
                          <a:pPr algn="ctr">
                            <a:defRPr sz="1800"/>
                          </a:pPr>
                          <a:r>
                            <a:rPr sz="1100" dirty="0"/>
                            <a:t>12</a:t>
                          </a:r>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f>
                                  <m:fPr>
                                    <m:ctrlPr>
                                      <a:rPr sz="1100" i="1">
                                        <a:latin typeface="Cambria Math" panose="02040503050406030204" pitchFamily="18" charset="0"/>
                                      </a:rPr>
                                    </m:ctrlPr>
                                  </m:fPr>
                                  <m:num>
                                    <m:r>
                                      <a:rPr sz="1100">
                                        <a:latin typeface="Cambria Math"/>
                                      </a:rPr>
                                      <m:t>1</m:t>
                                    </m:r>
                                  </m:num>
                                  <m:den>
                                    <m:r>
                                      <a:rPr sz="1100">
                                        <a:latin typeface="Cambria Math"/>
                                      </a:rPr>
                                      <m:t>36</m:t>
                                    </m:r>
                                  </m:den>
                                </m:f>
                              </m:oMath>
                            </m:oMathPara>
                          </a14:m>
                          <a:endParaRPr sz="1100" dirty="0"/>
                        </a:p>
                      </a:txBody>
                      <a:tcPr anchor="ctr"/>
                    </a:tc>
                    <a:extLst>
                      <a:ext uri="{0D108BD9-81ED-4DB2-BD59-A6C34878D82A}">
                        <a16:rowId xmlns:a16="http://schemas.microsoft.com/office/drawing/2014/main" val="10012"/>
                      </a:ext>
                    </a:extLst>
                  </a:tr>
                </a:tbl>
              </a:graphicData>
            </a:graphic>
          </p:graphicFrame>
        </mc:Choice>
        <mc:Fallback>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4158526952"/>
                  </p:ext>
                </p:extLst>
              </p:nvPr>
            </p:nvGraphicFramePr>
            <p:xfrm>
              <a:off x="1333500" y="990600"/>
              <a:ext cx="6477000" cy="5035978"/>
            </p:xfrm>
            <a:graphic>
              <a:graphicData uri="http://schemas.openxmlformats.org/drawingml/2006/table">
                <a:tbl>
                  <a:tblPr firstRow="1" bandRow="1">
                    <a:tableStyleId>{5C22544A-7EE6-4342-B048-85BDC9FD1C3A}</a:tableStyleId>
                  </a:tblPr>
                  <a:tblGrid>
                    <a:gridCol w="3238500">
                      <a:extLst>
                        <a:ext uri="{9D8B030D-6E8A-4147-A177-3AD203B41FA5}">
                          <a16:colId xmlns:a16="http://schemas.microsoft.com/office/drawing/2014/main" val="20000"/>
                        </a:ext>
                      </a:extLst>
                    </a:gridCol>
                    <a:gridCol w="3238500">
                      <a:extLst>
                        <a:ext uri="{9D8B030D-6E8A-4147-A177-3AD203B41FA5}">
                          <a16:colId xmlns:a16="http://schemas.microsoft.com/office/drawing/2014/main" val="20001"/>
                        </a:ext>
                      </a:extLst>
                    </a:gridCol>
                  </a:tblGrid>
                  <a:tr h="274320">
                    <a:tc gridSpan="2">
                      <a:txBody>
                        <a:bodyPr/>
                        <a:lstStyle/>
                        <a:p>
                          <a:pPr algn="ctr">
                            <a:defRPr sz="1800" b="1"/>
                          </a:pPr>
                          <a:r>
                            <a:rPr sz="1200" dirty="0"/>
                            <a:t>Probability Distribution for the Sum of Two Rolled Dice</a:t>
                          </a:r>
                        </a:p>
                      </a:txBody>
                      <a:tcPr/>
                    </a:tc>
                    <a:tc hMerge="1">
                      <a:txBody>
                        <a:bodyPr/>
                        <a:lstStyle/>
                        <a:p>
                          <a:endParaRPr/>
                        </a:p>
                      </a:txBody>
                      <a:tcPr/>
                    </a:tc>
                    <a:extLst>
                      <a:ext uri="{0D108BD9-81ED-4DB2-BD59-A6C34878D82A}">
                        <a16:rowId xmlns:a16="http://schemas.microsoft.com/office/drawing/2014/main" val="10000"/>
                      </a:ext>
                    </a:extLst>
                  </a:tr>
                  <a:tr h="285542">
                    <a:tc>
                      <a:txBody>
                        <a:bodyPr/>
                        <a:lstStyle/>
                        <a:p>
                          <a:pPr algn="ctr">
                            <a:defRPr sz="1800" b="1"/>
                          </a:pPr>
                          <a:r>
                            <a:rPr sz="1100" dirty="0"/>
                            <a:t>x</a:t>
                          </a:r>
                        </a:p>
                      </a:txBody>
                      <a:tcPr anchor="ctr"/>
                    </a:tc>
                    <a:tc>
                      <a:txBody>
                        <a:bodyPr/>
                        <a:lstStyle/>
                        <a:p>
                          <a:endParaRPr lang="en-US"/>
                        </a:p>
                      </a:txBody>
                      <a:tcPr anchor="ctr">
                        <a:blipFill>
                          <a:blip r:embed="rId2"/>
                          <a:stretch>
                            <a:fillRect l="-100188" t="-97872" r="-752" b="-1568085"/>
                          </a:stretch>
                        </a:blipFill>
                      </a:tcPr>
                    </a:tc>
                    <a:extLst>
                      <a:ext uri="{0D108BD9-81ED-4DB2-BD59-A6C34878D82A}">
                        <a16:rowId xmlns:a16="http://schemas.microsoft.com/office/drawing/2014/main" val="10001"/>
                      </a:ext>
                    </a:extLst>
                  </a:tr>
                  <a:tr h="406400">
                    <a:tc>
                      <a:txBody>
                        <a:bodyPr/>
                        <a:lstStyle/>
                        <a:p>
                          <a:pPr algn="ctr">
                            <a:defRPr sz="1800"/>
                          </a:pPr>
                          <a:r>
                            <a:rPr sz="1100" dirty="0"/>
                            <a:t>2</a:t>
                          </a:r>
                        </a:p>
                      </a:txBody>
                      <a:tcPr anchor="ctr"/>
                    </a:tc>
                    <a:tc>
                      <a:txBody>
                        <a:bodyPr/>
                        <a:lstStyle/>
                        <a:p>
                          <a:endParaRPr lang="en-US"/>
                        </a:p>
                      </a:txBody>
                      <a:tcPr anchor="ctr">
                        <a:blipFill>
                          <a:blip r:embed="rId2"/>
                          <a:stretch>
                            <a:fillRect l="-100188" t="-138806" r="-752" b="-1000000"/>
                          </a:stretch>
                        </a:blipFill>
                      </a:tcPr>
                    </a:tc>
                    <a:extLst>
                      <a:ext uri="{0D108BD9-81ED-4DB2-BD59-A6C34878D82A}">
                        <a16:rowId xmlns:a16="http://schemas.microsoft.com/office/drawing/2014/main" val="10002"/>
                      </a:ext>
                    </a:extLst>
                  </a:tr>
                  <a:tr h="406400">
                    <a:tc>
                      <a:txBody>
                        <a:bodyPr/>
                        <a:lstStyle/>
                        <a:p>
                          <a:pPr algn="ctr">
                            <a:defRPr sz="1800"/>
                          </a:pPr>
                          <a:r>
                            <a:rPr sz="1100" dirty="0"/>
                            <a:t>3</a:t>
                          </a:r>
                        </a:p>
                      </a:txBody>
                      <a:tcPr anchor="ctr"/>
                    </a:tc>
                    <a:tc>
                      <a:txBody>
                        <a:bodyPr/>
                        <a:lstStyle/>
                        <a:p>
                          <a:endParaRPr lang="en-US"/>
                        </a:p>
                      </a:txBody>
                      <a:tcPr anchor="ctr">
                        <a:blipFill>
                          <a:blip r:embed="rId2"/>
                          <a:stretch>
                            <a:fillRect l="-100188" t="-242424" r="-752" b="-915152"/>
                          </a:stretch>
                        </a:blipFill>
                      </a:tcPr>
                    </a:tc>
                    <a:extLst>
                      <a:ext uri="{0D108BD9-81ED-4DB2-BD59-A6C34878D82A}">
                        <a16:rowId xmlns:a16="http://schemas.microsoft.com/office/drawing/2014/main" val="10003"/>
                      </a:ext>
                    </a:extLst>
                  </a:tr>
                  <a:tr h="406400">
                    <a:tc>
                      <a:txBody>
                        <a:bodyPr/>
                        <a:lstStyle/>
                        <a:p>
                          <a:pPr algn="ctr">
                            <a:defRPr sz="1800"/>
                          </a:pPr>
                          <a:r>
                            <a:rPr sz="1100"/>
                            <a:t>4</a:t>
                          </a:r>
                        </a:p>
                      </a:txBody>
                      <a:tcPr anchor="ctr"/>
                    </a:tc>
                    <a:tc>
                      <a:txBody>
                        <a:bodyPr/>
                        <a:lstStyle/>
                        <a:p>
                          <a:endParaRPr lang="en-US"/>
                        </a:p>
                      </a:txBody>
                      <a:tcPr anchor="ctr">
                        <a:blipFill>
                          <a:blip r:embed="rId2"/>
                          <a:stretch>
                            <a:fillRect l="-100188" t="-337313" r="-752" b="-801493"/>
                          </a:stretch>
                        </a:blipFill>
                      </a:tcPr>
                    </a:tc>
                    <a:extLst>
                      <a:ext uri="{0D108BD9-81ED-4DB2-BD59-A6C34878D82A}">
                        <a16:rowId xmlns:a16="http://schemas.microsoft.com/office/drawing/2014/main" val="10004"/>
                      </a:ext>
                    </a:extLst>
                  </a:tr>
                  <a:tr h="405829">
                    <a:tc>
                      <a:txBody>
                        <a:bodyPr/>
                        <a:lstStyle/>
                        <a:p>
                          <a:pPr algn="ctr">
                            <a:defRPr sz="1800"/>
                          </a:pPr>
                          <a:r>
                            <a:rPr sz="1100"/>
                            <a:t>5</a:t>
                          </a:r>
                        </a:p>
                      </a:txBody>
                      <a:tcPr anchor="ctr"/>
                    </a:tc>
                    <a:tc>
                      <a:txBody>
                        <a:bodyPr/>
                        <a:lstStyle/>
                        <a:p>
                          <a:endParaRPr lang="en-US"/>
                        </a:p>
                      </a:txBody>
                      <a:tcPr anchor="ctr">
                        <a:blipFill>
                          <a:blip r:embed="rId2"/>
                          <a:stretch>
                            <a:fillRect l="-100188" t="-437313" r="-752" b="-701493"/>
                          </a:stretch>
                        </a:blipFill>
                      </a:tcPr>
                    </a:tc>
                    <a:extLst>
                      <a:ext uri="{0D108BD9-81ED-4DB2-BD59-A6C34878D82A}">
                        <a16:rowId xmlns:a16="http://schemas.microsoft.com/office/drawing/2014/main" val="10005"/>
                      </a:ext>
                    </a:extLst>
                  </a:tr>
                  <a:tr h="409829">
                    <a:tc>
                      <a:txBody>
                        <a:bodyPr/>
                        <a:lstStyle/>
                        <a:p>
                          <a:pPr algn="ctr">
                            <a:defRPr sz="1800"/>
                          </a:pPr>
                          <a:r>
                            <a:rPr sz="1100"/>
                            <a:t>6</a:t>
                          </a:r>
                        </a:p>
                      </a:txBody>
                      <a:tcPr anchor="ctr"/>
                    </a:tc>
                    <a:tc>
                      <a:txBody>
                        <a:bodyPr/>
                        <a:lstStyle/>
                        <a:p>
                          <a:endParaRPr lang="en-US"/>
                        </a:p>
                      </a:txBody>
                      <a:tcPr anchor="ctr">
                        <a:blipFill>
                          <a:blip r:embed="rId2"/>
                          <a:stretch>
                            <a:fillRect l="-100188" t="-537313" r="-752" b="-601493"/>
                          </a:stretch>
                        </a:blipFill>
                      </a:tcPr>
                    </a:tc>
                    <a:extLst>
                      <a:ext uri="{0D108BD9-81ED-4DB2-BD59-A6C34878D82A}">
                        <a16:rowId xmlns:a16="http://schemas.microsoft.com/office/drawing/2014/main" val="10006"/>
                      </a:ext>
                    </a:extLst>
                  </a:tr>
                  <a:tr h="406400">
                    <a:tc>
                      <a:txBody>
                        <a:bodyPr/>
                        <a:lstStyle/>
                        <a:p>
                          <a:pPr algn="ctr">
                            <a:defRPr sz="1800"/>
                          </a:pPr>
                          <a:r>
                            <a:rPr sz="1100"/>
                            <a:t>7</a:t>
                          </a:r>
                        </a:p>
                      </a:txBody>
                      <a:tcPr anchor="ctr"/>
                    </a:tc>
                    <a:tc>
                      <a:txBody>
                        <a:bodyPr/>
                        <a:lstStyle/>
                        <a:p>
                          <a:endParaRPr lang="en-US"/>
                        </a:p>
                      </a:txBody>
                      <a:tcPr anchor="ctr">
                        <a:blipFill>
                          <a:blip r:embed="rId2"/>
                          <a:stretch>
                            <a:fillRect l="-100188" t="-637313" r="-752" b="-501493"/>
                          </a:stretch>
                        </a:blipFill>
                      </a:tcPr>
                    </a:tc>
                    <a:extLst>
                      <a:ext uri="{0D108BD9-81ED-4DB2-BD59-A6C34878D82A}">
                        <a16:rowId xmlns:a16="http://schemas.microsoft.com/office/drawing/2014/main" val="10007"/>
                      </a:ext>
                    </a:extLst>
                  </a:tr>
                  <a:tr h="409829">
                    <a:tc>
                      <a:txBody>
                        <a:bodyPr/>
                        <a:lstStyle/>
                        <a:p>
                          <a:pPr algn="ctr">
                            <a:defRPr sz="1800"/>
                          </a:pPr>
                          <a:r>
                            <a:rPr sz="1100"/>
                            <a:t>8</a:t>
                          </a:r>
                        </a:p>
                      </a:txBody>
                      <a:tcPr anchor="ctr"/>
                    </a:tc>
                    <a:tc>
                      <a:txBody>
                        <a:bodyPr/>
                        <a:lstStyle/>
                        <a:p>
                          <a:endParaRPr lang="en-US"/>
                        </a:p>
                      </a:txBody>
                      <a:tcPr anchor="ctr">
                        <a:blipFill>
                          <a:blip r:embed="rId2"/>
                          <a:stretch>
                            <a:fillRect l="-100188" t="-737313" r="-752" b="-401493"/>
                          </a:stretch>
                        </a:blipFill>
                      </a:tcPr>
                    </a:tc>
                    <a:extLst>
                      <a:ext uri="{0D108BD9-81ED-4DB2-BD59-A6C34878D82A}">
                        <a16:rowId xmlns:a16="http://schemas.microsoft.com/office/drawing/2014/main" val="10008"/>
                      </a:ext>
                    </a:extLst>
                  </a:tr>
                  <a:tr h="405829">
                    <a:tc>
                      <a:txBody>
                        <a:bodyPr/>
                        <a:lstStyle/>
                        <a:p>
                          <a:pPr algn="ctr">
                            <a:defRPr sz="1800"/>
                          </a:pPr>
                          <a:r>
                            <a:rPr sz="1100"/>
                            <a:t>9</a:t>
                          </a:r>
                        </a:p>
                      </a:txBody>
                      <a:tcPr anchor="ctr"/>
                    </a:tc>
                    <a:tc>
                      <a:txBody>
                        <a:bodyPr/>
                        <a:lstStyle/>
                        <a:p>
                          <a:endParaRPr lang="en-US"/>
                        </a:p>
                      </a:txBody>
                      <a:tcPr anchor="ctr">
                        <a:blipFill>
                          <a:blip r:embed="rId2"/>
                          <a:stretch>
                            <a:fillRect l="-100188" t="-837313" r="-752" b="-301493"/>
                          </a:stretch>
                        </a:blipFill>
                      </a:tcPr>
                    </a:tc>
                    <a:extLst>
                      <a:ext uri="{0D108BD9-81ED-4DB2-BD59-A6C34878D82A}">
                        <a16:rowId xmlns:a16="http://schemas.microsoft.com/office/drawing/2014/main" val="10009"/>
                      </a:ext>
                    </a:extLst>
                  </a:tr>
                  <a:tr h="406400">
                    <a:tc>
                      <a:txBody>
                        <a:bodyPr/>
                        <a:lstStyle/>
                        <a:p>
                          <a:pPr algn="ctr">
                            <a:defRPr sz="1800"/>
                          </a:pPr>
                          <a:r>
                            <a:rPr sz="1100"/>
                            <a:t>10</a:t>
                          </a:r>
                        </a:p>
                      </a:txBody>
                      <a:tcPr anchor="ctr"/>
                    </a:tc>
                    <a:tc>
                      <a:txBody>
                        <a:bodyPr/>
                        <a:lstStyle/>
                        <a:p>
                          <a:endParaRPr lang="en-US"/>
                        </a:p>
                      </a:txBody>
                      <a:tcPr anchor="ctr">
                        <a:blipFill>
                          <a:blip r:embed="rId2"/>
                          <a:stretch>
                            <a:fillRect l="-100188" t="-937313" r="-752" b="-201493"/>
                          </a:stretch>
                        </a:blipFill>
                      </a:tcPr>
                    </a:tc>
                    <a:extLst>
                      <a:ext uri="{0D108BD9-81ED-4DB2-BD59-A6C34878D82A}">
                        <a16:rowId xmlns:a16="http://schemas.microsoft.com/office/drawing/2014/main" val="10010"/>
                      </a:ext>
                    </a:extLst>
                  </a:tr>
                  <a:tr h="406400">
                    <a:tc>
                      <a:txBody>
                        <a:bodyPr/>
                        <a:lstStyle/>
                        <a:p>
                          <a:pPr algn="ctr">
                            <a:defRPr sz="1800"/>
                          </a:pPr>
                          <a:r>
                            <a:rPr sz="1100"/>
                            <a:t>11</a:t>
                          </a:r>
                        </a:p>
                      </a:txBody>
                      <a:tcPr anchor="ctr"/>
                    </a:tc>
                    <a:tc>
                      <a:txBody>
                        <a:bodyPr/>
                        <a:lstStyle/>
                        <a:p>
                          <a:endParaRPr lang="en-US"/>
                        </a:p>
                      </a:txBody>
                      <a:tcPr anchor="ctr">
                        <a:blipFill>
                          <a:blip r:embed="rId2"/>
                          <a:stretch>
                            <a:fillRect l="-100188" t="-1053030" r="-752" b="-104545"/>
                          </a:stretch>
                        </a:blipFill>
                      </a:tcPr>
                    </a:tc>
                    <a:extLst>
                      <a:ext uri="{0D108BD9-81ED-4DB2-BD59-A6C34878D82A}">
                        <a16:rowId xmlns:a16="http://schemas.microsoft.com/office/drawing/2014/main" val="10011"/>
                      </a:ext>
                    </a:extLst>
                  </a:tr>
                  <a:tr h="406400">
                    <a:tc>
                      <a:txBody>
                        <a:bodyPr/>
                        <a:lstStyle/>
                        <a:p>
                          <a:pPr algn="ctr">
                            <a:defRPr sz="1800"/>
                          </a:pPr>
                          <a:r>
                            <a:rPr sz="1100" dirty="0"/>
                            <a:t>12</a:t>
                          </a:r>
                        </a:p>
                      </a:txBody>
                      <a:tcPr anchor="ctr"/>
                    </a:tc>
                    <a:tc>
                      <a:txBody>
                        <a:bodyPr/>
                        <a:lstStyle/>
                        <a:p>
                          <a:endParaRPr lang="en-US"/>
                        </a:p>
                      </a:txBody>
                      <a:tcPr anchor="ctr">
                        <a:blipFill>
                          <a:blip r:embed="rId2"/>
                          <a:stretch>
                            <a:fillRect l="-100188" t="-1135821" r="-752" b="-2985"/>
                          </a:stretch>
                        </a:blipFill>
                      </a:tcPr>
                    </a:tc>
                    <a:extLst>
                      <a:ext uri="{0D108BD9-81ED-4DB2-BD59-A6C34878D82A}">
                        <a16:rowId xmlns:a16="http://schemas.microsoft.com/office/drawing/2014/main" val="10012"/>
                      </a:ext>
                    </a:extLst>
                  </a:tr>
                </a:tbl>
              </a:graphicData>
            </a:graphic>
          </p:graphicFrame>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5.1.1: Creating a Discrete Probability Distribution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Check for yourself that the probabilities listed are the true values for the probability distribution of </a:t>
                </a:r>
                <a14:m>
                  <m:oMath xmlns:m="http://schemas.openxmlformats.org/officeDocument/2006/math">
                    <m:r>
                      <a:rPr>
                        <a:latin typeface="Cambria Math" panose="02040503050406030204" pitchFamily="18" charset="0"/>
                      </a:rPr>
                      <m:t>𝑋</m:t>
                    </m:r>
                  </m:oMath>
                </a14:m>
                <a:r>
                  <a:rPr sz="2800"/>
                  <a:t>, the sum of two rolled dice. Note that all of the probabilities are numbers between </a:t>
                </a:r>
                <a:r>
                  <a:rPr sz="2800">
                    <a:latin typeface="Cambria Math"/>
                  </a:rPr>
                  <a:t>0</a:t>
                </a:r>
                <a:r>
                  <a:rPr sz="2800"/>
                  <a:t> and </a:t>
                </a:r>
                <a:r>
                  <a:rPr sz="2800">
                    <a:latin typeface="Cambria Math"/>
                  </a:rPr>
                  <a:t>1</a:t>
                </a:r>
                <a:r>
                  <a:rPr sz="2800"/>
                  <a:t>, inclusive, and that the sum of the probabilities is equal to </a:t>
                </a:r>
                <a:r>
                  <a:rPr sz="2800">
                    <a:latin typeface="Cambria Math"/>
                  </a:rPr>
                  <a:t>1</a:t>
                </a:r>
                <a:r>
                  <a:rPr sz="2800"/>
                  <a:t>, as you can verify for yourself.</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852"/>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Memory Booster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432522"/>
              </a:xfrm>
            </p:spPr>
            <p:txBody>
              <a:bodyPr>
                <a:normAutofit/>
              </a:bodyPr>
              <a:lstStyle/>
              <a:p>
                <a:r>
                  <a:rPr sz="2800" b="1"/>
                  <a:t>Properties of a Probability Distribution</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0≤</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m:t>
                              </m:r>
                              <m:r>
                                <a:rPr>
                                  <a:latin typeface="Cambria Math" panose="02040503050406030204" pitchFamily="18" charset="0"/>
                                </a:rPr>
                                <m:t>𝑥</m:t>
                              </m:r>
                            </m:e>
                          </m:d>
                        </m:e>
                      </m:func>
                      <m:r>
                        <a:rPr>
                          <a:latin typeface="Cambria Math" panose="02040503050406030204" pitchFamily="18" charset="0"/>
                        </a:rPr>
                        <m:t>≤1</m:t>
                      </m:r>
                    </m:oMath>
                  </m:oMathPara>
                </a14:m>
                <a:endParaRPr sz="2800" b="1"/>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e>
                          </m:d>
                        </m:e>
                      </m:func>
                      <m:r>
                        <a:rPr>
                          <a:latin typeface="Cambria Math" panose="02040503050406030204" pitchFamily="18" charset="0"/>
                        </a:rPr>
                        <m:t>=1</m:t>
                      </m:r>
                    </m:oMath>
                  </m:oMathPara>
                </a14:m>
                <a:endParaRPr sz="2800" b="1"/>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432522"/>
              </a:xfrm>
              <a:blipFill>
                <a:blip r:embed="rId2"/>
                <a:stretch>
                  <a:fillRect l="-1328" t="-3333"/>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Formula: Expected Value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2499322"/>
              </a:xfrm>
            </p:spPr>
            <p:txBody>
              <a:bodyPr>
                <a:normAutofit/>
              </a:bodyPr>
              <a:lstStyle/>
              <a:p>
                <a:pPr>
                  <a:defRPr sz="2800"/>
                </a:pPr>
                <a:r>
                  <a:rPr sz="2800"/>
                  <a:t>The </a:t>
                </a:r>
                <a:r>
                  <a:rPr sz="2800" b="1"/>
                  <a:t>expected value</a:t>
                </a:r>
                <a:r>
                  <a:rPr sz="2800"/>
                  <a:t> for a discrete random variable </a:t>
                </a:r>
                <a14:m>
                  <m:oMath xmlns:m="http://schemas.openxmlformats.org/officeDocument/2006/math">
                    <m:r>
                      <a:rPr>
                        <a:latin typeface="Cambria Math" panose="02040503050406030204" pitchFamily="18" charset="0"/>
                      </a:rPr>
                      <m:t>𝑋</m:t>
                    </m:r>
                  </m:oMath>
                </a14:m>
                <a:r>
                  <a:rPr sz="2800"/>
                  <a:t> is equal to the mean of the probability distribution of </a:t>
                </a:r>
                <a14:m>
                  <m:oMath xmlns:m="http://schemas.openxmlformats.org/officeDocument/2006/math">
                    <m:r>
                      <a:rPr>
                        <a:latin typeface="Cambria Math" panose="02040503050406030204" pitchFamily="18" charset="0"/>
                      </a:rPr>
                      <m:t>𝑋</m:t>
                    </m:r>
                  </m:oMath>
                </a14:m>
                <a:r>
                  <a:rPr sz="2800"/>
                  <a:t> and is given by</a:t>
                </a:r>
              </a:p>
              <a:p>
                <a:pPr algn="ctr">
                  <a:defRPr sz="2800"/>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𝐸</m:t>
                          </m:r>
                        </m:fName>
                        <m:e>
                          <m:d>
                            <m:dPr>
                              <m:ctrlPr>
                                <a:rPr i="1">
                                  <a:latin typeface="Cambria Math" panose="02040503050406030204" pitchFamily="18" charset="0"/>
                                </a:rPr>
                              </m:ctrlPr>
                            </m:dPr>
                            <m:e>
                              <m:r>
                                <a:rPr>
                                  <a:latin typeface="Cambria Math" panose="02040503050406030204" pitchFamily="18" charset="0"/>
                                </a:rPr>
                                <m:t>𝑋</m:t>
                              </m:r>
                            </m:e>
                          </m:d>
                        </m:e>
                      </m:func>
                      <m:r>
                        <a:rPr>
                          <a:latin typeface="Cambria Math" panose="02040503050406030204" pitchFamily="18" charset="0"/>
                        </a:rPr>
                        <m:t>=</m:t>
                      </m:r>
                      <m:r>
                        <a:rPr>
                          <a:latin typeface="Cambria Math" panose="02040503050406030204" pitchFamily="18" charset="0"/>
                        </a:rPr>
                        <m:t>𝜇</m:t>
                      </m:r>
                      <m:r>
                        <a:rPr>
                          <a:latin typeface="Cambria Math" panose="02040503050406030204" pitchFamily="18" charset="0"/>
                        </a:rPr>
                        <m:t>=∑</m:t>
                      </m:r>
                      <m:d>
                        <m:dPr>
                          <m:begChr m:val="["/>
                          <m:endChr m:val="]"/>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e>
                              </m:d>
                            </m:e>
                          </m:func>
                        </m:e>
                      </m:d>
                    </m:oMath>
                  </m:oMathPara>
                </a14:m>
                <a:endParaRPr sz="2800"/>
              </a:p>
              <a:p>
                <a:pPr>
                  <a:defRPr sz="2800"/>
                </a:pPr>
                <a:r>
                  <a:rPr sz="2800"/>
                  <a:t>where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oMath>
                </a14:m>
                <a:r>
                  <a:rPr sz="2800"/>
                  <a:t> is the </a:t>
                </a:r>
                <a14:m>
                  <m:oMath xmlns:m="http://schemas.openxmlformats.org/officeDocument/2006/math">
                    <m:r>
                      <a:rPr>
                        <a:latin typeface="Cambria Math" panose="02040503050406030204" pitchFamily="18" charset="0"/>
                      </a:rPr>
                      <m:t>𝑖</m:t>
                    </m:r>
                  </m:oMath>
                </a14:m>
                <a:r>
                  <a:rPr sz="2800" baseline="30000"/>
                  <a:t>th</a:t>
                </a:r>
                <a:r>
                  <a:rPr sz="2800"/>
                  <a:t> value of the random variable </a:t>
                </a:r>
                <a14:m>
                  <m:oMath xmlns:m="http://schemas.openxmlformats.org/officeDocument/2006/math">
                    <m:r>
                      <a:rPr>
                        <a:latin typeface="Cambria Math" panose="02040503050406030204" pitchFamily="18" charset="0"/>
                      </a:rPr>
                      <m:t>𝑋</m:t>
                    </m:r>
                  </m:oMath>
                </a14:m>
                <a:r>
                  <a:rPr sz="2800"/>
                  <a:t>.</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2499322"/>
              </a:xfrm>
              <a:blipFill>
                <a:blip r:embed="rId2"/>
                <a:stretch>
                  <a:fillRect l="-1328" t="-1928" r="-74"/>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Rounding Rule</a:t>
            </a:r>
          </a:p>
        </p:txBody>
      </p:sp>
      <p:sp>
        <p:nvSpPr>
          <p:cNvPr id="3" name="Text Placeholder 2"/>
          <p:cNvSpPr>
            <a:spLocks noGrp="1"/>
          </p:cNvSpPr>
          <p:nvPr>
            <p:ph type="body" sz="quarter" idx="10"/>
          </p:nvPr>
        </p:nvSpPr>
        <p:spPr>
          <a:xfrm>
            <a:off x="457200" y="1082078"/>
            <a:ext cx="8229600" cy="3261322"/>
          </a:xfrm>
        </p:spPr>
        <p:txBody>
          <a:bodyPr>
            <a:normAutofit/>
          </a:bodyPr>
          <a:lstStyle/>
          <a:p>
            <a:r>
              <a:rPr sz="2800"/>
              <a:t>When calculating the expected value, round to one more decimal place than the largest number of decimal places given in the values of the random variable. Occasional exceptions to this rule can be made when the type of data lends itself to a more natural rounding scheme, such as rounding values of currency to two decimal places.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5.1.2: Calculating Expected Values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Let's return to that booth at the state fair that has rubber ducks floating in water. For a </a:t>
                </a:r>
                <a14:m>
                  <m:oMath xmlns:m="http://schemas.openxmlformats.org/officeDocument/2006/math">
                    <m:r>
                      <a:rPr>
                        <a:latin typeface="Cambria Math" panose="02040503050406030204" pitchFamily="18" charset="0"/>
                      </a:rPr>
                      <m:t>$1</m:t>
                    </m:r>
                  </m:oMath>
                </a14:m>
                <a:r>
                  <a:rPr sz="2800"/>
                  <a:t> ticket, you get two chances to win a small stuffed animal, worth </a:t>
                </a:r>
                <a14:m>
                  <m:oMath xmlns:m="http://schemas.openxmlformats.org/officeDocument/2006/math">
                    <m:r>
                      <a:rPr>
                        <a:latin typeface="Cambria Math" panose="02040503050406030204" pitchFamily="18" charset="0"/>
                      </a:rPr>
                      <m:t>$5</m:t>
                    </m:r>
                  </m:oMath>
                </a14:m>
                <a:r>
                  <a:rPr sz="2800"/>
                  <a:t>, by choosing a duck that has a star drawn on the bottom of it. If you manage to choose </a:t>
                </a:r>
                <a:r>
                  <a:rPr sz="2800">
                    <a:latin typeface="Cambria Math"/>
                  </a:rPr>
                  <a:t>2</a:t>
                </a:r>
                <a:r>
                  <a:rPr sz="2800"/>
                  <a:t> ducks which both have stars drawn on them, you win the extra-large stuffed animal, worth </a:t>
                </a:r>
                <a14:m>
                  <m:oMath xmlns:m="http://schemas.openxmlformats.org/officeDocument/2006/math">
                    <m:r>
                      <a:rPr>
                        <a:latin typeface="Cambria Math" panose="02040503050406030204" pitchFamily="18" charset="0"/>
                      </a:rPr>
                      <m:t>$15</m:t>
                    </m:r>
                  </m:oMath>
                </a14:m>
                <a:r>
                  <a:rPr sz="2800"/>
                  <a:t>. After your first pick, the rubber duck is placed back in the water for your second pick. If there are </a:t>
                </a:r>
                <a:r>
                  <a:rPr sz="2800">
                    <a:latin typeface="Cambria Math"/>
                  </a:rPr>
                  <a:t>50</a:t>
                </a:r>
                <a:r>
                  <a:rPr sz="2800"/>
                  <a:t> floating ducks and </a:t>
                </a:r>
                <a:r>
                  <a:rPr sz="2800">
                    <a:latin typeface="Cambria Math"/>
                  </a:rPr>
                  <a:t>3</a:t>
                </a:r>
                <a:r>
                  <a:rPr sz="2800"/>
                  <a:t> which have stars drawn on them, what is the expected value of this carnival game?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296"/>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5.1.2: Calculating Expected Values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0000" lnSpcReduction="20000"/>
              </a:bodyPr>
              <a:lstStyle/>
              <a:p>
                <a:r>
                  <a:rPr sz="2800" b="1" dirty="0"/>
                  <a:t>Solution</a:t>
                </a:r>
              </a:p>
              <a:p>
                <a:r>
                  <a:rPr sz="2800" dirty="0"/>
                  <a:t>There are three possible outcomes for this state fair game: Winning the large extra-large stuffed animal, winning the small stuffed animal, and not winning either. </a:t>
                </a:r>
              </a:p>
              <a:p>
                <a:r>
                  <a:rPr sz="2800" b="1" dirty="0"/>
                  <a:t>Winning the extra-large stuffed animal:</a:t>
                </a:r>
              </a:p>
              <a:p>
                <a:pPr>
                  <a:defRPr sz="2800"/>
                </a:pPr>
                <a:r>
                  <a:rPr sz="2800" dirty="0"/>
                  <a:t>The probability of winning the extra-large stuffed animal is a probability of two independent events since the ducks are returned to the water after each pick. Therefore, we can use the multiplication rule to determine the probability. The probability of choosing a duck with a star on the bottom on the first pick is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50</m:t>
                        </m:r>
                      </m:den>
                    </m:f>
                  </m:oMath>
                </a14:m>
                <a:r>
                  <a:rPr sz="2800" dirty="0"/>
                  <a:t>. The probability of choosing a starred duck on the second pick is also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50</m:t>
                        </m:r>
                      </m:den>
                    </m:f>
                  </m:oMath>
                </a14:m>
                <a:r>
                  <a:rPr sz="2800" dirty="0"/>
                  <a:t>. Thus, the probability of both picks resulting in choosing a starred duck is</a:t>
                </a:r>
              </a:p>
              <a:p>
                <a:pPr algn="ctr"/>
                <a14:m>
                  <m:oMathPara xmlns:m="http://schemas.openxmlformats.org/officeDocument/2006/math">
                    <m:oMathParaPr>
                      <m:jc m:val="centerGroup"/>
                    </m:oMathParaPr>
                    <m:oMath xmlns:m="http://schemas.openxmlformats.org/officeDocument/2006/math">
                      <m:func>
                        <m:funcPr>
                          <m:ctrlPr>
                            <a:rPr sz="2300" i="1">
                              <a:latin typeface="Cambria Math" panose="02040503050406030204" pitchFamily="18" charset="0"/>
                            </a:rPr>
                          </m:ctrlPr>
                        </m:funcPr>
                        <m:fName>
                          <m:r>
                            <a:rPr sz="2300">
                              <a:latin typeface="Cambria Math" panose="02040503050406030204" pitchFamily="18" charset="0"/>
                            </a:rPr>
                            <m:t>𝑃</m:t>
                          </m:r>
                        </m:fName>
                        <m:e>
                          <m:d>
                            <m:dPr>
                              <m:ctrlPr>
                                <a:rPr sz="2300" i="1">
                                  <a:latin typeface="Cambria Math" panose="02040503050406030204" pitchFamily="18" charset="0"/>
                                </a:rPr>
                              </m:ctrlPr>
                            </m:dPr>
                            <m:e>
                              <m:r>
                                <m:rPr>
                                  <m:nor/>
                                </m:rPr>
                                <a:rPr sz="2300"/>
                                <m:t>starred</m:t>
                              </m:r>
                              <m:r>
                                <m:rPr>
                                  <m:nor/>
                                </m:rPr>
                                <a:rPr sz="2300"/>
                                <m:t> </m:t>
                              </m:r>
                              <m:r>
                                <m:rPr>
                                  <m:nor/>
                                </m:rPr>
                                <a:rPr sz="2300"/>
                                <m:t>duck</m:t>
                              </m:r>
                              <m:r>
                                <m:rPr>
                                  <m:nor/>
                                </m:rPr>
                                <a:rPr sz="2300"/>
                                <m:t> </m:t>
                              </m:r>
                              <m:r>
                                <m:rPr>
                                  <m:nor/>
                                </m:rPr>
                                <a:rPr sz="2300"/>
                                <m:t>and</m:t>
                              </m:r>
                              <m:r>
                                <m:rPr>
                                  <m:nor/>
                                </m:rPr>
                                <a:rPr sz="2300"/>
                                <m:t> </m:t>
                              </m:r>
                              <m:r>
                                <m:rPr>
                                  <m:nor/>
                                </m:rPr>
                                <a:rPr sz="2300"/>
                                <m:t>starred</m:t>
                              </m:r>
                              <m:r>
                                <m:rPr>
                                  <m:nor/>
                                </m:rPr>
                                <a:rPr sz="2300"/>
                                <m:t> </m:t>
                              </m:r>
                              <m:r>
                                <m:rPr>
                                  <m:nor/>
                                </m:rPr>
                                <a:rPr sz="2300"/>
                                <m:t>duck</m:t>
                              </m:r>
                              <m:r>
                                <m:rPr>
                                  <m:nor/>
                                </m:rPr>
                                <a:rPr sz="2300"/>
                                <m:t>, </m:t>
                              </m:r>
                              <m:r>
                                <m:rPr>
                                  <m:nor/>
                                </m:rPr>
                                <a:rPr sz="2300"/>
                                <m:t>with</m:t>
                              </m:r>
                              <m:r>
                                <m:rPr>
                                  <m:nor/>
                                </m:rPr>
                                <a:rPr sz="2300"/>
                                <m:t> </m:t>
                              </m:r>
                              <m:r>
                                <m:rPr>
                                  <m:nor/>
                                </m:rPr>
                                <a:rPr sz="2300"/>
                                <m:t>replacement</m:t>
                              </m:r>
                            </m:e>
                          </m:d>
                        </m:e>
                      </m:func>
                      <m:r>
                        <a:rPr sz="2300">
                          <a:latin typeface="Cambria Math" panose="02040503050406030204" pitchFamily="18" charset="0"/>
                        </a:rPr>
                        <m:t>=</m:t>
                      </m:r>
                      <m:func>
                        <m:funcPr>
                          <m:ctrlPr>
                            <a:rPr sz="2300" i="1">
                              <a:latin typeface="Cambria Math" panose="02040503050406030204" pitchFamily="18" charset="0"/>
                            </a:rPr>
                          </m:ctrlPr>
                        </m:funcPr>
                        <m:fName>
                          <m:r>
                            <a:rPr sz="2300">
                              <a:latin typeface="Cambria Math" panose="02040503050406030204" pitchFamily="18" charset="0"/>
                            </a:rPr>
                            <m:t>𝑃</m:t>
                          </m:r>
                        </m:fName>
                        <m:e>
                          <m:d>
                            <m:dPr>
                              <m:ctrlPr>
                                <a:rPr sz="2300" i="1">
                                  <a:latin typeface="Cambria Math" panose="02040503050406030204" pitchFamily="18" charset="0"/>
                                </a:rPr>
                              </m:ctrlPr>
                            </m:dPr>
                            <m:e>
                              <m:r>
                                <m:rPr>
                                  <m:nor/>
                                </m:rPr>
                                <a:rPr sz="2300"/>
                                <m:t>starred</m:t>
                              </m:r>
                              <m:r>
                                <m:rPr>
                                  <m:nor/>
                                </m:rPr>
                                <a:rPr sz="2300"/>
                                <m:t> </m:t>
                              </m:r>
                              <m:r>
                                <m:rPr>
                                  <m:nor/>
                                </m:rPr>
                                <a:rPr sz="2300"/>
                                <m:t>duck</m:t>
                              </m:r>
                            </m:e>
                          </m:d>
                        </m:e>
                      </m:func>
                      <m:r>
                        <a:rPr sz="2300">
                          <a:latin typeface="Cambria Math" panose="02040503050406030204" pitchFamily="18" charset="0"/>
                        </a:rPr>
                        <m:t>⋅</m:t>
                      </m:r>
                      <m:func>
                        <m:funcPr>
                          <m:ctrlPr>
                            <a:rPr sz="2300" i="1">
                              <a:latin typeface="Cambria Math" panose="02040503050406030204" pitchFamily="18" charset="0"/>
                            </a:rPr>
                          </m:ctrlPr>
                        </m:funcPr>
                        <m:fName>
                          <m:r>
                            <a:rPr sz="2300">
                              <a:latin typeface="Cambria Math" panose="02040503050406030204" pitchFamily="18" charset="0"/>
                            </a:rPr>
                            <m:t>𝑃</m:t>
                          </m:r>
                        </m:fName>
                        <m:e>
                          <m:d>
                            <m:dPr>
                              <m:ctrlPr>
                                <a:rPr sz="2300" i="1">
                                  <a:latin typeface="Cambria Math" panose="02040503050406030204" pitchFamily="18" charset="0"/>
                                </a:rPr>
                              </m:ctrlPr>
                            </m:dPr>
                            <m:e>
                              <m:r>
                                <m:rPr>
                                  <m:nor/>
                                </m:rPr>
                                <a:rPr sz="2300"/>
                                <m:t>starred</m:t>
                              </m:r>
                              <m:r>
                                <m:rPr>
                                  <m:nor/>
                                </m:rPr>
                                <a:rPr sz="2300"/>
                                <m:t> </m:t>
                              </m:r>
                              <m:r>
                                <m:rPr>
                                  <m:nor/>
                                </m:rPr>
                                <a:rPr sz="2300"/>
                                <m:t>duck</m:t>
                              </m:r>
                            </m:e>
                          </m:d>
                        </m:e>
                      </m:func>
                    </m:oMath>
                    <m:oMath xmlns:m="http://schemas.openxmlformats.org/officeDocument/2006/math">
                      <m:phant>
                        <m:phantPr>
                          <m:show m:val="off"/>
                          <m:ctrlPr>
                            <a:rPr sz="2300" i="1">
                              <a:latin typeface="Cambria Math" panose="02040503050406030204" pitchFamily="18" charset="0"/>
                            </a:rPr>
                          </m:ctrlPr>
                        </m:phantPr>
                        <m:e>
                          <m:r>
                            <a:rPr sz="2300">
                              <a:latin typeface="Cambria Math" panose="02040503050406030204" pitchFamily="18" charset="0"/>
                            </a:rPr>
                            <m:t>𝑃</m:t>
                          </m:r>
                          <m:r>
                            <a:rPr sz="2300">
                              <a:latin typeface="Cambria Math" panose="02040503050406030204" pitchFamily="18" charset="0"/>
                            </a:rPr>
                            <m:t>⁡</m:t>
                          </m:r>
                          <m:d>
                            <m:dPr>
                              <m:ctrlPr>
                                <a:rPr sz="2300" i="1">
                                  <a:latin typeface="Cambria Math" panose="02040503050406030204" pitchFamily="18" charset="0"/>
                                </a:rPr>
                              </m:ctrlPr>
                            </m:dPr>
                            <m:e>
                              <m:r>
                                <m:rPr>
                                  <m:nor/>
                                </m:rPr>
                                <a:rPr sz="2300"/>
                                <m:t>starred</m:t>
                              </m:r>
                              <m:r>
                                <m:rPr>
                                  <m:nor/>
                                </m:rPr>
                                <a:rPr sz="2300"/>
                                <m:t> </m:t>
                              </m:r>
                              <m:r>
                                <m:rPr>
                                  <m:nor/>
                                </m:rPr>
                                <a:rPr sz="2300"/>
                                <m:t>duck</m:t>
                              </m:r>
                              <m:r>
                                <m:rPr>
                                  <m:nor/>
                                </m:rPr>
                                <a:rPr sz="2300"/>
                                <m:t> </m:t>
                              </m:r>
                              <m:r>
                                <m:rPr>
                                  <m:nor/>
                                </m:rPr>
                                <a:rPr sz="2300"/>
                                <m:t>and</m:t>
                              </m:r>
                              <m:r>
                                <m:rPr>
                                  <m:nor/>
                                </m:rPr>
                                <a:rPr sz="2300"/>
                                <m:t> </m:t>
                              </m:r>
                              <m:r>
                                <m:rPr>
                                  <m:nor/>
                                </m:rPr>
                                <a:rPr sz="2300"/>
                                <m:t>starred</m:t>
                              </m:r>
                              <m:r>
                                <m:rPr>
                                  <m:nor/>
                                </m:rPr>
                                <a:rPr sz="2300"/>
                                <m:t> </m:t>
                              </m:r>
                              <m:r>
                                <m:rPr>
                                  <m:nor/>
                                </m:rPr>
                                <a:rPr sz="2300"/>
                                <m:t>duck</m:t>
                              </m:r>
                              <m:r>
                                <m:rPr>
                                  <m:nor/>
                                </m:rPr>
                                <a:rPr sz="2300"/>
                                <m:t>, </m:t>
                              </m:r>
                              <m:r>
                                <m:rPr>
                                  <m:nor/>
                                </m:rPr>
                                <a:rPr sz="2300"/>
                                <m:t>with</m:t>
                              </m:r>
                              <m:r>
                                <m:rPr>
                                  <m:nor/>
                                </m:rPr>
                                <a:rPr sz="2300"/>
                                <m:t> </m:t>
                              </m:r>
                              <m:r>
                                <m:rPr>
                                  <m:nor/>
                                </m:rPr>
                                <a:rPr sz="2300"/>
                                <m:t>replacement</m:t>
                              </m:r>
                            </m:e>
                          </m:d>
                        </m:e>
                      </m:phant>
                      <m:r>
                        <a:rPr sz="2300">
                          <a:latin typeface="Cambria Math" panose="02040503050406030204" pitchFamily="18" charset="0"/>
                        </a:rPr>
                        <m:t>=</m:t>
                      </m:r>
                      <m:f>
                        <m:fPr>
                          <m:ctrlPr>
                            <a:rPr sz="2300" i="1">
                              <a:latin typeface="Cambria Math" panose="02040503050406030204" pitchFamily="18" charset="0"/>
                            </a:rPr>
                          </m:ctrlPr>
                        </m:fPr>
                        <m:num>
                          <m:r>
                            <a:rPr sz="2300">
                              <a:latin typeface="Cambria Math" panose="02040503050406030204" pitchFamily="18" charset="0"/>
                            </a:rPr>
                            <m:t>3</m:t>
                          </m:r>
                        </m:num>
                        <m:den>
                          <m:r>
                            <a:rPr sz="2300">
                              <a:latin typeface="Cambria Math" panose="02040503050406030204" pitchFamily="18" charset="0"/>
                            </a:rPr>
                            <m:t>50</m:t>
                          </m:r>
                        </m:den>
                      </m:f>
                      <m:r>
                        <a:rPr sz="2300">
                          <a:latin typeface="Cambria Math" panose="02040503050406030204" pitchFamily="18" charset="0"/>
                        </a:rPr>
                        <m:t>⋅</m:t>
                      </m:r>
                      <m:f>
                        <m:fPr>
                          <m:ctrlPr>
                            <a:rPr sz="2300" i="1">
                              <a:latin typeface="Cambria Math" panose="02040503050406030204" pitchFamily="18" charset="0"/>
                            </a:rPr>
                          </m:ctrlPr>
                        </m:fPr>
                        <m:num>
                          <m:r>
                            <a:rPr sz="2300">
                              <a:latin typeface="Cambria Math" panose="02040503050406030204" pitchFamily="18" charset="0"/>
                            </a:rPr>
                            <m:t>3</m:t>
                          </m:r>
                        </m:num>
                        <m:den>
                          <m:r>
                            <a:rPr sz="2300">
                              <a:latin typeface="Cambria Math" panose="02040503050406030204" pitchFamily="18" charset="0"/>
                            </a:rPr>
                            <m:t>50</m:t>
                          </m:r>
                        </m:den>
                      </m:f>
                    </m:oMath>
                    <m:oMath xmlns:m="http://schemas.openxmlformats.org/officeDocument/2006/math">
                      <m:phant>
                        <m:phantPr>
                          <m:show m:val="off"/>
                          <m:ctrlPr>
                            <a:rPr sz="2300" i="1">
                              <a:latin typeface="Cambria Math" panose="02040503050406030204" pitchFamily="18" charset="0"/>
                            </a:rPr>
                          </m:ctrlPr>
                        </m:phantPr>
                        <m:e>
                          <m:r>
                            <a:rPr sz="2300">
                              <a:latin typeface="Cambria Math" panose="02040503050406030204" pitchFamily="18" charset="0"/>
                            </a:rPr>
                            <m:t>𝑃</m:t>
                          </m:r>
                          <m:r>
                            <a:rPr sz="2300">
                              <a:latin typeface="Cambria Math" panose="02040503050406030204" pitchFamily="18" charset="0"/>
                            </a:rPr>
                            <m:t>⁡</m:t>
                          </m:r>
                          <m:d>
                            <m:dPr>
                              <m:ctrlPr>
                                <a:rPr sz="2300" i="1">
                                  <a:latin typeface="Cambria Math" panose="02040503050406030204" pitchFamily="18" charset="0"/>
                                </a:rPr>
                              </m:ctrlPr>
                            </m:dPr>
                            <m:e>
                              <m:r>
                                <m:rPr>
                                  <m:nor/>
                                </m:rPr>
                                <a:rPr sz="2300"/>
                                <m:t>starred</m:t>
                              </m:r>
                              <m:r>
                                <m:rPr>
                                  <m:nor/>
                                </m:rPr>
                                <a:rPr sz="2300"/>
                                <m:t> </m:t>
                              </m:r>
                              <m:r>
                                <m:rPr>
                                  <m:nor/>
                                </m:rPr>
                                <a:rPr sz="2300"/>
                                <m:t>duck</m:t>
                              </m:r>
                              <m:r>
                                <m:rPr>
                                  <m:nor/>
                                </m:rPr>
                                <a:rPr sz="2300"/>
                                <m:t> </m:t>
                              </m:r>
                              <m:r>
                                <m:rPr>
                                  <m:nor/>
                                </m:rPr>
                                <a:rPr sz="2300"/>
                                <m:t>and</m:t>
                              </m:r>
                              <m:r>
                                <m:rPr>
                                  <m:nor/>
                                </m:rPr>
                                <a:rPr sz="2300"/>
                                <m:t> </m:t>
                              </m:r>
                              <m:r>
                                <m:rPr>
                                  <m:nor/>
                                </m:rPr>
                                <a:rPr sz="2300"/>
                                <m:t>starred</m:t>
                              </m:r>
                              <m:r>
                                <m:rPr>
                                  <m:nor/>
                                </m:rPr>
                                <a:rPr sz="2300"/>
                                <m:t> </m:t>
                              </m:r>
                              <m:r>
                                <m:rPr>
                                  <m:nor/>
                                </m:rPr>
                                <a:rPr sz="2300"/>
                                <m:t>duck</m:t>
                              </m:r>
                              <m:r>
                                <m:rPr>
                                  <m:nor/>
                                </m:rPr>
                                <a:rPr sz="2300"/>
                                <m:t>, </m:t>
                              </m:r>
                              <m:r>
                                <m:rPr>
                                  <m:nor/>
                                </m:rPr>
                                <a:rPr sz="2300"/>
                                <m:t>with</m:t>
                              </m:r>
                              <m:r>
                                <m:rPr>
                                  <m:nor/>
                                </m:rPr>
                                <a:rPr sz="2300"/>
                                <m:t> </m:t>
                              </m:r>
                              <m:r>
                                <m:rPr>
                                  <m:nor/>
                                </m:rPr>
                                <a:rPr sz="2300"/>
                                <m:t>replacement</m:t>
                              </m:r>
                            </m:e>
                          </m:d>
                        </m:e>
                      </m:phant>
                      <m:r>
                        <a:rPr sz="2300">
                          <a:latin typeface="Cambria Math" panose="02040503050406030204" pitchFamily="18" charset="0"/>
                        </a:rPr>
                        <m:t>=</m:t>
                      </m:r>
                      <m:f>
                        <m:fPr>
                          <m:ctrlPr>
                            <a:rPr sz="2300" i="1">
                              <a:latin typeface="Cambria Math" panose="02040503050406030204" pitchFamily="18" charset="0"/>
                            </a:rPr>
                          </m:ctrlPr>
                        </m:fPr>
                        <m:num>
                          <m:r>
                            <a:rPr sz="2300">
                              <a:latin typeface="Cambria Math" panose="02040503050406030204" pitchFamily="18" charset="0"/>
                            </a:rPr>
                            <m:t>9</m:t>
                          </m:r>
                        </m:num>
                        <m:den>
                          <m:r>
                            <a:rPr sz="2300">
                              <a:latin typeface="Cambria Math" panose="02040503050406030204" pitchFamily="18" charset="0"/>
                            </a:rPr>
                            <m:t>2500</m:t>
                          </m:r>
                        </m:den>
                      </m:f>
                    </m:oMath>
                    <m:oMath xmlns:m="http://schemas.openxmlformats.org/officeDocument/2006/math">
                      <m:phant>
                        <m:phantPr>
                          <m:show m:val="off"/>
                          <m:ctrlPr>
                            <a:rPr sz="2300" i="1">
                              <a:latin typeface="Cambria Math" panose="02040503050406030204" pitchFamily="18" charset="0"/>
                            </a:rPr>
                          </m:ctrlPr>
                        </m:phantPr>
                        <m:e>
                          <m:r>
                            <a:rPr sz="2300">
                              <a:latin typeface="Cambria Math" panose="02040503050406030204" pitchFamily="18" charset="0"/>
                            </a:rPr>
                            <m:t>𝑃</m:t>
                          </m:r>
                          <m:r>
                            <a:rPr sz="2300">
                              <a:latin typeface="Cambria Math" panose="02040503050406030204" pitchFamily="18" charset="0"/>
                            </a:rPr>
                            <m:t>⁡</m:t>
                          </m:r>
                          <m:d>
                            <m:dPr>
                              <m:ctrlPr>
                                <a:rPr sz="2300" i="1">
                                  <a:latin typeface="Cambria Math" panose="02040503050406030204" pitchFamily="18" charset="0"/>
                                </a:rPr>
                              </m:ctrlPr>
                            </m:dPr>
                            <m:e>
                              <m:r>
                                <m:rPr>
                                  <m:nor/>
                                </m:rPr>
                                <a:rPr sz="2300"/>
                                <m:t>starred</m:t>
                              </m:r>
                              <m:r>
                                <m:rPr>
                                  <m:nor/>
                                </m:rPr>
                                <a:rPr sz="2300"/>
                                <m:t> </m:t>
                              </m:r>
                              <m:r>
                                <m:rPr>
                                  <m:nor/>
                                </m:rPr>
                                <a:rPr sz="2300"/>
                                <m:t>duck</m:t>
                              </m:r>
                              <m:r>
                                <m:rPr>
                                  <m:nor/>
                                </m:rPr>
                                <a:rPr sz="2300"/>
                                <m:t> </m:t>
                              </m:r>
                              <m:r>
                                <m:rPr>
                                  <m:nor/>
                                </m:rPr>
                                <a:rPr sz="2300"/>
                                <m:t>and</m:t>
                              </m:r>
                              <m:r>
                                <m:rPr>
                                  <m:nor/>
                                </m:rPr>
                                <a:rPr sz="2300"/>
                                <m:t> </m:t>
                              </m:r>
                              <m:r>
                                <m:rPr>
                                  <m:nor/>
                                </m:rPr>
                                <a:rPr sz="2300"/>
                                <m:t>starred</m:t>
                              </m:r>
                              <m:r>
                                <m:rPr>
                                  <m:nor/>
                                </m:rPr>
                                <a:rPr sz="2300"/>
                                <m:t> </m:t>
                              </m:r>
                              <m:r>
                                <m:rPr>
                                  <m:nor/>
                                </m:rPr>
                                <a:rPr sz="2300"/>
                                <m:t>duck</m:t>
                              </m:r>
                              <m:r>
                                <m:rPr>
                                  <m:nor/>
                                </m:rPr>
                                <a:rPr sz="2300"/>
                                <m:t>, </m:t>
                              </m:r>
                              <m:r>
                                <m:rPr>
                                  <m:nor/>
                                </m:rPr>
                                <a:rPr sz="2300"/>
                                <m:t>with</m:t>
                              </m:r>
                              <m:r>
                                <m:rPr>
                                  <m:nor/>
                                </m:rPr>
                                <a:rPr sz="2300"/>
                                <m:t> </m:t>
                              </m:r>
                              <m:r>
                                <m:rPr>
                                  <m:nor/>
                                </m:rPr>
                                <a:rPr sz="2300"/>
                                <m:t>replacement</m:t>
                              </m:r>
                            </m:e>
                          </m:d>
                        </m:e>
                      </m:phant>
                      <m:r>
                        <a:rPr sz="2300">
                          <a:latin typeface="Cambria Math" panose="02040503050406030204" pitchFamily="18" charset="0"/>
                        </a:rPr>
                        <m:t>≈0.003</m:t>
                      </m:r>
                    </m:oMath>
                  </m:oMathPara>
                </a14:m>
                <a:endParaRPr sz="23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741" t="-1840" r="-222"/>
                </a:stretch>
              </a:blipFill>
            </p:spPr>
            <p:txBody>
              <a:bodyPr/>
              <a:lstStyle/>
              <a:p>
                <a:r>
                  <a:rPr lang="en-US">
                    <a:noFill/>
                  </a:rPr>
                  <a:t> </a:t>
                </a:r>
              </a:p>
            </p:txBody>
          </p:sp>
        </mc:Fallback>
      </mc:AlternateContent>
    </p:spTree>
    <p:extLst>
      <p:ext uri="{BB962C8B-B14F-4D97-AF65-F5344CB8AC3E}">
        <p14:creationId xmlns:p14="http://schemas.microsoft.com/office/powerpoint/2010/main" val="3992235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5.1.2: Calculating Expected Values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pPr>
                  <a:defRPr sz="2800"/>
                </a:pPr>
                <a:r>
                  <a:rPr sz="2800" dirty="0"/>
                  <a:t>Since we paid </a:t>
                </a:r>
                <a14:m>
                  <m:oMath xmlns:m="http://schemas.openxmlformats.org/officeDocument/2006/math">
                    <m:r>
                      <a:rPr>
                        <a:latin typeface="Cambria Math" panose="02040503050406030204" pitchFamily="18" charset="0"/>
                      </a:rPr>
                      <m:t>$1</m:t>
                    </m:r>
                  </m:oMath>
                </a14:m>
                <a:r>
                  <a:rPr sz="2800" dirty="0"/>
                  <a:t> to play the game and the extra-large stuffed animal is worth </a:t>
                </a:r>
                <a14:m>
                  <m:oMath xmlns:m="http://schemas.openxmlformats.org/officeDocument/2006/math">
                    <m:r>
                      <a:rPr>
                        <a:latin typeface="Cambria Math" panose="02040503050406030204" pitchFamily="18" charset="0"/>
                      </a:rPr>
                      <m:t>$15</m:t>
                    </m:r>
                  </m:oMath>
                </a14:m>
                <a:r>
                  <a:rPr sz="2800" dirty="0"/>
                  <a:t>, this outcome is worth </a:t>
                </a:r>
                <a14:m>
                  <m:oMath xmlns:m="http://schemas.openxmlformats.org/officeDocument/2006/math">
                    <m:r>
                      <a:rPr>
                        <a:latin typeface="Cambria Math" panose="02040503050406030204" pitchFamily="18" charset="0"/>
                      </a:rPr>
                      <m:t>$14</m:t>
                    </m:r>
                  </m:oMath>
                </a14:m>
                <a:r>
                  <a:rPr sz="2800" dirty="0"/>
                  <a:t>.</a:t>
                </a:r>
              </a:p>
              <a:p>
                <a:r>
                  <a:rPr sz="2800" b="1" dirty="0"/>
                  <a:t>Not winning either stuffed animal:</a:t>
                </a:r>
              </a:p>
              <a:p>
                <a:r>
                  <a:rPr sz="2800" dirty="0"/>
                  <a:t>The probability of not winning either stuffed animal is calculated in a similar way to the one above, by determining the probability of not getting a starred duck for either pick, as shown below.</a:t>
                </a:r>
              </a:p>
              <a:p>
                <a:pPr/>
                <a14:m>
                  <m:oMathPara xmlns:m="http://schemas.openxmlformats.org/officeDocument/2006/math">
                    <m:oMathParaPr>
                      <m:jc m:val="centerGroup"/>
                    </m:oMathParaPr>
                    <m:oMath xmlns:m="http://schemas.openxmlformats.org/officeDocument/2006/math">
                      <m:func>
                        <m:funcPr>
                          <m:ctrlPr>
                            <a:rPr sz="1800" i="1">
                              <a:latin typeface="Cambria Math" panose="02040503050406030204" pitchFamily="18" charset="0"/>
                            </a:rPr>
                          </m:ctrlPr>
                        </m:funcPr>
                        <m:fName>
                          <m:r>
                            <a:rPr sz="1800">
                              <a:latin typeface="Cambria Math" panose="02040503050406030204" pitchFamily="18" charset="0"/>
                            </a:rPr>
                            <m:t>𝑃</m:t>
                          </m:r>
                        </m:fName>
                        <m:e>
                          <m:d>
                            <m:dPr>
                              <m:ctrlPr>
                                <a:rPr sz="1800" i="1">
                                  <a:latin typeface="Cambria Math" panose="02040503050406030204" pitchFamily="18" charset="0"/>
                                </a:rPr>
                              </m:ctrlPr>
                            </m:dPr>
                            <m:e>
                              <m:r>
                                <m:rPr>
                                  <m:nor/>
                                </m:rPr>
                                <a:rPr sz="1800"/>
                                <m:t>non</m:t>
                              </m:r>
                              <m:r>
                                <m:rPr>
                                  <m:nor/>
                                </m:rPr>
                                <a:rPr sz="1800"/>
                                <m:t>−</m:t>
                              </m:r>
                              <m:r>
                                <m:rPr>
                                  <m:nor/>
                                </m:rPr>
                                <a:rPr sz="1800"/>
                                <m:t>starred</m:t>
                              </m:r>
                              <m:r>
                                <m:rPr>
                                  <m:nor/>
                                </m:rPr>
                                <a:rPr sz="1800"/>
                                <m:t> </m:t>
                              </m:r>
                              <m:r>
                                <m:rPr>
                                  <m:nor/>
                                </m:rPr>
                                <a:rPr sz="1800"/>
                                <m:t>duck</m:t>
                              </m:r>
                              <m:r>
                                <m:rPr>
                                  <m:nor/>
                                </m:rPr>
                                <a:rPr sz="1800"/>
                                <m:t> </m:t>
                              </m:r>
                              <m:r>
                                <m:rPr>
                                  <m:nor/>
                                </m:rPr>
                                <a:rPr sz="1800"/>
                                <m:t>and</m:t>
                              </m:r>
                              <m:r>
                                <m:rPr>
                                  <m:nor/>
                                </m:rPr>
                                <a:rPr sz="1800"/>
                                <m:t> </m:t>
                              </m:r>
                              <m:r>
                                <m:rPr>
                                  <m:nor/>
                                </m:rPr>
                                <a:rPr sz="1800"/>
                                <m:t>non</m:t>
                              </m:r>
                              <m:r>
                                <m:rPr>
                                  <m:nor/>
                                </m:rPr>
                                <a:rPr sz="1800"/>
                                <m:t>−</m:t>
                              </m:r>
                              <m:r>
                                <m:rPr>
                                  <m:nor/>
                                </m:rPr>
                                <a:rPr sz="1800"/>
                                <m:t>starred</m:t>
                              </m:r>
                              <m:r>
                                <m:rPr>
                                  <m:nor/>
                                </m:rPr>
                                <a:rPr sz="1800"/>
                                <m:t> </m:t>
                              </m:r>
                              <m:r>
                                <m:rPr>
                                  <m:nor/>
                                </m:rPr>
                                <a:rPr sz="1800"/>
                                <m:t>duck</m:t>
                              </m:r>
                              <m:r>
                                <m:rPr>
                                  <m:nor/>
                                </m:rPr>
                                <a:rPr sz="1800"/>
                                <m:t>, </m:t>
                              </m:r>
                              <m:r>
                                <m:rPr>
                                  <m:nor/>
                                </m:rPr>
                                <a:rPr sz="1800"/>
                                <m:t>with</m:t>
                              </m:r>
                              <m:r>
                                <m:rPr>
                                  <m:nor/>
                                </m:rPr>
                                <a:rPr sz="1800"/>
                                <m:t> </m:t>
                              </m:r>
                              <m:r>
                                <m:rPr>
                                  <m:nor/>
                                </m:rPr>
                                <a:rPr sz="1800"/>
                                <m:t>replacement</m:t>
                              </m:r>
                            </m:e>
                          </m:d>
                        </m:e>
                      </m:func>
                      <m:r>
                        <a:rPr sz="1800">
                          <a:latin typeface="Cambria Math" panose="02040503050406030204" pitchFamily="18" charset="0"/>
                        </a:rPr>
                        <m:t>=</m:t>
                      </m:r>
                      <m:func>
                        <m:funcPr>
                          <m:ctrlPr>
                            <a:rPr sz="1800" i="1">
                              <a:latin typeface="Cambria Math" panose="02040503050406030204" pitchFamily="18" charset="0"/>
                            </a:rPr>
                          </m:ctrlPr>
                        </m:funcPr>
                        <m:fName>
                          <m:r>
                            <a:rPr sz="1800">
                              <a:latin typeface="Cambria Math" panose="02040503050406030204" pitchFamily="18" charset="0"/>
                            </a:rPr>
                            <m:t>𝑃</m:t>
                          </m:r>
                        </m:fName>
                        <m:e>
                          <m:d>
                            <m:dPr>
                              <m:ctrlPr>
                                <a:rPr sz="1800" i="1">
                                  <a:latin typeface="Cambria Math" panose="02040503050406030204" pitchFamily="18" charset="0"/>
                                </a:rPr>
                              </m:ctrlPr>
                            </m:dPr>
                            <m:e>
                              <m:r>
                                <m:rPr>
                                  <m:nor/>
                                </m:rPr>
                                <a:rPr sz="1800"/>
                                <m:t>non</m:t>
                              </m:r>
                              <m:r>
                                <m:rPr>
                                  <m:nor/>
                                </m:rPr>
                                <a:rPr sz="1800"/>
                                <m:t>−</m:t>
                              </m:r>
                              <m:r>
                                <m:rPr>
                                  <m:nor/>
                                </m:rPr>
                                <a:rPr sz="1800"/>
                                <m:t>starred</m:t>
                              </m:r>
                              <m:r>
                                <m:rPr>
                                  <m:nor/>
                                </m:rPr>
                                <a:rPr sz="1800"/>
                                <m:t> </m:t>
                              </m:r>
                              <m:r>
                                <m:rPr>
                                  <m:nor/>
                                </m:rPr>
                                <a:rPr sz="1800"/>
                                <m:t>duck</m:t>
                              </m:r>
                            </m:e>
                          </m:d>
                        </m:e>
                      </m:func>
                      <m:r>
                        <a:rPr sz="1800">
                          <a:latin typeface="Cambria Math" panose="02040503050406030204" pitchFamily="18" charset="0"/>
                        </a:rPr>
                        <m:t>⋅</m:t>
                      </m:r>
                      <m:func>
                        <m:funcPr>
                          <m:ctrlPr>
                            <a:rPr sz="1800" i="1">
                              <a:latin typeface="Cambria Math" panose="02040503050406030204" pitchFamily="18" charset="0"/>
                            </a:rPr>
                          </m:ctrlPr>
                        </m:funcPr>
                        <m:fName>
                          <m:r>
                            <a:rPr sz="1800">
                              <a:latin typeface="Cambria Math" panose="02040503050406030204" pitchFamily="18" charset="0"/>
                            </a:rPr>
                            <m:t>𝑃</m:t>
                          </m:r>
                        </m:fName>
                        <m:e>
                          <m:d>
                            <m:dPr>
                              <m:ctrlPr>
                                <a:rPr sz="1800" i="1">
                                  <a:latin typeface="Cambria Math" panose="02040503050406030204" pitchFamily="18" charset="0"/>
                                </a:rPr>
                              </m:ctrlPr>
                            </m:dPr>
                            <m:e>
                              <m:r>
                                <m:rPr>
                                  <m:nor/>
                                </m:rPr>
                                <a:rPr sz="1800"/>
                                <m:t>non</m:t>
                              </m:r>
                              <m:r>
                                <m:rPr>
                                  <m:nor/>
                                </m:rPr>
                                <a:rPr sz="1800"/>
                                <m:t>−</m:t>
                              </m:r>
                              <m:r>
                                <m:rPr>
                                  <m:nor/>
                                </m:rPr>
                                <a:rPr sz="1800"/>
                                <m:t>starred</m:t>
                              </m:r>
                              <m:r>
                                <m:rPr>
                                  <m:nor/>
                                </m:rPr>
                                <a:rPr sz="1800"/>
                                <m:t> </m:t>
                              </m:r>
                              <m:r>
                                <m:rPr>
                                  <m:nor/>
                                </m:rPr>
                                <a:rPr sz="1800"/>
                                <m:t>duck</m:t>
                              </m:r>
                            </m:e>
                          </m:d>
                        </m:e>
                      </m:func>
                    </m:oMath>
                    <m:oMath xmlns:m="http://schemas.openxmlformats.org/officeDocument/2006/math">
                      <m:phant>
                        <m:phantPr>
                          <m:show m:val="off"/>
                          <m:ctrlPr>
                            <a:rPr sz="1800" i="1">
                              <a:latin typeface="Cambria Math" panose="02040503050406030204" pitchFamily="18" charset="0"/>
                            </a:rPr>
                          </m:ctrlPr>
                        </m:phantPr>
                        <m:e>
                          <m:r>
                            <a:rPr sz="1800">
                              <a:latin typeface="Cambria Math" panose="02040503050406030204" pitchFamily="18" charset="0"/>
                            </a:rPr>
                            <m:t>𝑃</m:t>
                          </m:r>
                          <m:r>
                            <a:rPr sz="1800">
                              <a:latin typeface="Cambria Math" panose="02040503050406030204" pitchFamily="18" charset="0"/>
                            </a:rPr>
                            <m:t>⁡</m:t>
                          </m:r>
                          <m:d>
                            <m:dPr>
                              <m:ctrlPr>
                                <a:rPr sz="1800" i="1">
                                  <a:latin typeface="Cambria Math" panose="02040503050406030204" pitchFamily="18" charset="0"/>
                                </a:rPr>
                              </m:ctrlPr>
                            </m:dPr>
                            <m:e>
                              <m:r>
                                <m:rPr>
                                  <m:nor/>
                                </m:rPr>
                                <a:rPr sz="1800"/>
                                <m:t>non</m:t>
                              </m:r>
                              <m:r>
                                <m:rPr>
                                  <m:nor/>
                                </m:rPr>
                                <a:rPr sz="1800"/>
                                <m:t>−</m:t>
                              </m:r>
                              <m:r>
                                <m:rPr>
                                  <m:nor/>
                                </m:rPr>
                                <a:rPr sz="1800"/>
                                <m:t>starred</m:t>
                              </m:r>
                              <m:r>
                                <m:rPr>
                                  <m:nor/>
                                </m:rPr>
                                <a:rPr sz="1800"/>
                                <m:t> </m:t>
                              </m:r>
                              <m:r>
                                <m:rPr>
                                  <m:nor/>
                                </m:rPr>
                                <a:rPr sz="1800"/>
                                <m:t>duck</m:t>
                              </m:r>
                              <m:r>
                                <m:rPr>
                                  <m:nor/>
                                </m:rPr>
                                <a:rPr sz="1800"/>
                                <m:t> </m:t>
                              </m:r>
                              <m:r>
                                <m:rPr>
                                  <m:nor/>
                                </m:rPr>
                                <a:rPr sz="1800"/>
                                <m:t>and</m:t>
                              </m:r>
                              <m:r>
                                <m:rPr>
                                  <m:nor/>
                                </m:rPr>
                                <a:rPr sz="1800"/>
                                <m:t> </m:t>
                              </m:r>
                              <m:r>
                                <m:rPr>
                                  <m:nor/>
                                </m:rPr>
                                <a:rPr sz="1800"/>
                                <m:t>non</m:t>
                              </m:r>
                              <m:r>
                                <m:rPr>
                                  <m:nor/>
                                </m:rPr>
                                <a:rPr sz="1800"/>
                                <m:t>−</m:t>
                              </m:r>
                              <m:r>
                                <m:rPr>
                                  <m:nor/>
                                </m:rPr>
                                <a:rPr sz="1800"/>
                                <m:t>starred</m:t>
                              </m:r>
                              <m:r>
                                <m:rPr>
                                  <m:nor/>
                                </m:rPr>
                                <a:rPr sz="1800"/>
                                <m:t> </m:t>
                              </m:r>
                              <m:r>
                                <m:rPr>
                                  <m:nor/>
                                </m:rPr>
                                <a:rPr sz="1800"/>
                                <m:t>duck</m:t>
                              </m:r>
                              <m:r>
                                <m:rPr>
                                  <m:nor/>
                                </m:rPr>
                                <a:rPr sz="1800"/>
                                <m:t>, </m:t>
                              </m:r>
                              <m:r>
                                <m:rPr>
                                  <m:nor/>
                                </m:rPr>
                                <a:rPr sz="1800"/>
                                <m:t>with</m:t>
                              </m:r>
                              <m:r>
                                <m:rPr>
                                  <m:nor/>
                                </m:rPr>
                                <a:rPr sz="1800"/>
                                <m:t> </m:t>
                              </m:r>
                              <m:r>
                                <m:rPr>
                                  <m:nor/>
                                </m:rPr>
                                <a:rPr sz="1800"/>
                                <m:t>replacement</m:t>
                              </m:r>
                            </m:e>
                          </m:d>
                        </m:e>
                      </m:phant>
                      <m:r>
                        <a:rPr sz="1800">
                          <a:latin typeface="Cambria Math" panose="02040503050406030204" pitchFamily="18" charset="0"/>
                        </a:rPr>
                        <m:t>=</m:t>
                      </m:r>
                      <m:f>
                        <m:fPr>
                          <m:ctrlPr>
                            <a:rPr sz="1800" i="1">
                              <a:latin typeface="Cambria Math" panose="02040503050406030204" pitchFamily="18" charset="0"/>
                            </a:rPr>
                          </m:ctrlPr>
                        </m:fPr>
                        <m:num>
                          <m:r>
                            <a:rPr sz="1800">
                              <a:latin typeface="Cambria Math" panose="02040503050406030204" pitchFamily="18" charset="0"/>
                            </a:rPr>
                            <m:t>47</m:t>
                          </m:r>
                        </m:num>
                        <m:den>
                          <m:r>
                            <a:rPr sz="1800">
                              <a:latin typeface="Cambria Math" panose="02040503050406030204" pitchFamily="18" charset="0"/>
                            </a:rPr>
                            <m:t>50</m:t>
                          </m:r>
                        </m:den>
                      </m:f>
                      <m:r>
                        <a:rPr sz="1800">
                          <a:latin typeface="Cambria Math" panose="02040503050406030204" pitchFamily="18" charset="0"/>
                        </a:rPr>
                        <m:t>⋅</m:t>
                      </m:r>
                      <m:f>
                        <m:fPr>
                          <m:ctrlPr>
                            <a:rPr sz="1800" i="1">
                              <a:latin typeface="Cambria Math" panose="02040503050406030204" pitchFamily="18" charset="0"/>
                            </a:rPr>
                          </m:ctrlPr>
                        </m:fPr>
                        <m:num>
                          <m:r>
                            <a:rPr sz="1800">
                              <a:latin typeface="Cambria Math" panose="02040503050406030204" pitchFamily="18" charset="0"/>
                            </a:rPr>
                            <m:t>47</m:t>
                          </m:r>
                        </m:num>
                        <m:den>
                          <m:r>
                            <a:rPr sz="1800">
                              <a:latin typeface="Cambria Math" panose="02040503050406030204" pitchFamily="18" charset="0"/>
                            </a:rPr>
                            <m:t>50</m:t>
                          </m:r>
                        </m:den>
                      </m:f>
                    </m:oMath>
                    <m:oMath xmlns:m="http://schemas.openxmlformats.org/officeDocument/2006/math">
                      <m:phant>
                        <m:phantPr>
                          <m:show m:val="off"/>
                          <m:ctrlPr>
                            <a:rPr sz="1800" i="1">
                              <a:latin typeface="Cambria Math" panose="02040503050406030204" pitchFamily="18" charset="0"/>
                            </a:rPr>
                          </m:ctrlPr>
                        </m:phantPr>
                        <m:e>
                          <m:r>
                            <a:rPr sz="1800">
                              <a:latin typeface="Cambria Math" panose="02040503050406030204" pitchFamily="18" charset="0"/>
                            </a:rPr>
                            <m:t>𝑃</m:t>
                          </m:r>
                          <m:r>
                            <a:rPr sz="1800">
                              <a:latin typeface="Cambria Math" panose="02040503050406030204" pitchFamily="18" charset="0"/>
                            </a:rPr>
                            <m:t>⁡</m:t>
                          </m:r>
                          <m:d>
                            <m:dPr>
                              <m:ctrlPr>
                                <a:rPr sz="1800" i="1">
                                  <a:latin typeface="Cambria Math" panose="02040503050406030204" pitchFamily="18" charset="0"/>
                                </a:rPr>
                              </m:ctrlPr>
                            </m:dPr>
                            <m:e>
                              <m:r>
                                <m:rPr>
                                  <m:nor/>
                                </m:rPr>
                                <a:rPr sz="1800"/>
                                <m:t>non</m:t>
                              </m:r>
                              <m:r>
                                <m:rPr>
                                  <m:nor/>
                                </m:rPr>
                                <a:rPr sz="1800"/>
                                <m:t>−</m:t>
                              </m:r>
                              <m:r>
                                <m:rPr>
                                  <m:nor/>
                                </m:rPr>
                                <a:rPr sz="1800"/>
                                <m:t>starred</m:t>
                              </m:r>
                              <m:r>
                                <m:rPr>
                                  <m:nor/>
                                </m:rPr>
                                <a:rPr sz="1800"/>
                                <m:t> </m:t>
                              </m:r>
                              <m:r>
                                <m:rPr>
                                  <m:nor/>
                                </m:rPr>
                                <a:rPr sz="1800"/>
                                <m:t>duck</m:t>
                              </m:r>
                              <m:r>
                                <m:rPr>
                                  <m:nor/>
                                </m:rPr>
                                <a:rPr sz="1800"/>
                                <m:t> </m:t>
                              </m:r>
                              <m:r>
                                <m:rPr>
                                  <m:nor/>
                                </m:rPr>
                                <a:rPr sz="1800"/>
                                <m:t>and</m:t>
                              </m:r>
                              <m:r>
                                <m:rPr>
                                  <m:nor/>
                                </m:rPr>
                                <a:rPr sz="1800"/>
                                <m:t> </m:t>
                              </m:r>
                              <m:r>
                                <m:rPr>
                                  <m:nor/>
                                </m:rPr>
                                <a:rPr sz="1800"/>
                                <m:t>non</m:t>
                              </m:r>
                              <m:r>
                                <m:rPr>
                                  <m:nor/>
                                </m:rPr>
                                <a:rPr sz="1800"/>
                                <m:t>−</m:t>
                              </m:r>
                              <m:r>
                                <m:rPr>
                                  <m:nor/>
                                </m:rPr>
                                <a:rPr sz="1800"/>
                                <m:t>starred</m:t>
                              </m:r>
                              <m:r>
                                <m:rPr>
                                  <m:nor/>
                                </m:rPr>
                                <a:rPr sz="1800"/>
                                <m:t> </m:t>
                              </m:r>
                              <m:r>
                                <m:rPr>
                                  <m:nor/>
                                </m:rPr>
                                <a:rPr sz="1800"/>
                                <m:t>duck</m:t>
                              </m:r>
                              <m:r>
                                <m:rPr>
                                  <m:nor/>
                                </m:rPr>
                                <a:rPr sz="1800"/>
                                <m:t>, </m:t>
                              </m:r>
                              <m:r>
                                <m:rPr>
                                  <m:nor/>
                                </m:rPr>
                                <a:rPr sz="1800"/>
                                <m:t>with</m:t>
                              </m:r>
                              <m:r>
                                <m:rPr>
                                  <m:nor/>
                                </m:rPr>
                                <a:rPr sz="1800"/>
                                <m:t> </m:t>
                              </m:r>
                              <m:r>
                                <m:rPr>
                                  <m:nor/>
                                </m:rPr>
                                <a:rPr sz="1800"/>
                                <m:t>replacement</m:t>
                              </m:r>
                            </m:e>
                          </m:d>
                        </m:e>
                      </m:phant>
                      <m:r>
                        <a:rPr sz="1800">
                          <a:latin typeface="Cambria Math" panose="02040503050406030204" pitchFamily="18" charset="0"/>
                        </a:rPr>
                        <m:t>=</m:t>
                      </m:r>
                      <m:f>
                        <m:fPr>
                          <m:ctrlPr>
                            <a:rPr sz="1800" i="1">
                              <a:latin typeface="Cambria Math" panose="02040503050406030204" pitchFamily="18" charset="0"/>
                            </a:rPr>
                          </m:ctrlPr>
                        </m:fPr>
                        <m:num>
                          <m:r>
                            <a:rPr sz="1800">
                              <a:latin typeface="Cambria Math" panose="02040503050406030204" pitchFamily="18" charset="0"/>
                            </a:rPr>
                            <m:t>2209</m:t>
                          </m:r>
                        </m:num>
                        <m:den>
                          <m:r>
                            <a:rPr sz="1800">
                              <a:latin typeface="Cambria Math" panose="02040503050406030204" pitchFamily="18" charset="0"/>
                            </a:rPr>
                            <m:t>2500</m:t>
                          </m:r>
                        </m:den>
                      </m:f>
                    </m:oMath>
                    <m:oMath xmlns:m="http://schemas.openxmlformats.org/officeDocument/2006/math">
                      <m:phant>
                        <m:phantPr>
                          <m:show m:val="off"/>
                          <m:ctrlPr>
                            <a:rPr sz="1800" i="1">
                              <a:latin typeface="Cambria Math" panose="02040503050406030204" pitchFamily="18" charset="0"/>
                            </a:rPr>
                          </m:ctrlPr>
                        </m:phantPr>
                        <m:e>
                          <m:r>
                            <a:rPr sz="1800">
                              <a:latin typeface="Cambria Math" panose="02040503050406030204" pitchFamily="18" charset="0"/>
                            </a:rPr>
                            <m:t>𝑃</m:t>
                          </m:r>
                          <m:r>
                            <a:rPr sz="1800">
                              <a:latin typeface="Cambria Math" panose="02040503050406030204" pitchFamily="18" charset="0"/>
                            </a:rPr>
                            <m:t>⁡</m:t>
                          </m:r>
                          <m:d>
                            <m:dPr>
                              <m:ctrlPr>
                                <a:rPr sz="1800" i="1">
                                  <a:latin typeface="Cambria Math" panose="02040503050406030204" pitchFamily="18" charset="0"/>
                                </a:rPr>
                              </m:ctrlPr>
                            </m:dPr>
                            <m:e>
                              <m:r>
                                <m:rPr>
                                  <m:nor/>
                                </m:rPr>
                                <a:rPr sz="1800"/>
                                <m:t>non</m:t>
                              </m:r>
                              <m:r>
                                <m:rPr>
                                  <m:nor/>
                                </m:rPr>
                                <a:rPr sz="1800"/>
                                <m:t>−</m:t>
                              </m:r>
                              <m:r>
                                <m:rPr>
                                  <m:nor/>
                                </m:rPr>
                                <a:rPr sz="1800"/>
                                <m:t>starred</m:t>
                              </m:r>
                              <m:r>
                                <m:rPr>
                                  <m:nor/>
                                </m:rPr>
                                <a:rPr sz="1800"/>
                                <m:t> </m:t>
                              </m:r>
                              <m:r>
                                <m:rPr>
                                  <m:nor/>
                                </m:rPr>
                                <a:rPr sz="1800"/>
                                <m:t>duck</m:t>
                              </m:r>
                              <m:r>
                                <m:rPr>
                                  <m:nor/>
                                </m:rPr>
                                <a:rPr sz="1800"/>
                                <m:t> </m:t>
                              </m:r>
                              <m:r>
                                <m:rPr>
                                  <m:nor/>
                                </m:rPr>
                                <a:rPr sz="1800"/>
                                <m:t>and</m:t>
                              </m:r>
                              <m:r>
                                <m:rPr>
                                  <m:nor/>
                                </m:rPr>
                                <a:rPr sz="1800"/>
                                <m:t> </m:t>
                              </m:r>
                              <m:r>
                                <m:rPr>
                                  <m:nor/>
                                </m:rPr>
                                <a:rPr sz="1800"/>
                                <m:t>non</m:t>
                              </m:r>
                              <m:r>
                                <m:rPr>
                                  <m:nor/>
                                </m:rPr>
                                <a:rPr sz="1800"/>
                                <m:t>−</m:t>
                              </m:r>
                              <m:r>
                                <m:rPr>
                                  <m:nor/>
                                </m:rPr>
                                <a:rPr sz="1800"/>
                                <m:t>starred</m:t>
                              </m:r>
                              <m:r>
                                <m:rPr>
                                  <m:nor/>
                                </m:rPr>
                                <a:rPr sz="1800"/>
                                <m:t> </m:t>
                              </m:r>
                              <m:r>
                                <m:rPr>
                                  <m:nor/>
                                </m:rPr>
                                <a:rPr sz="1800"/>
                                <m:t>duck</m:t>
                              </m:r>
                              <m:r>
                                <m:rPr>
                                  <m:nor/>
                                </m:rPr>
                                <a:rPr sz="1800"/>
                                <m:t>, </m:t>
                              </m:r>
                              <m:r>
                                <m:rPr>
                                  <m:nor/>
                                </m:rPr>
                                <a:rPr sz="1800"/>
                                <m:t>with</m:t>
                              </m:r>
                              <m:r>
                                <m:rPr>
                                  <m:nor/>
                                </m:rPr>
                                <a:rPr sz="1800"/>
                                <m:t> </m:t>
                              </m:r>
                              <m:r>
                                <m:rPr>
                                  <m:nor/>
                                </m:rPr>
                                <a:rPr sz="1800"/>
                                <m:t>replacement</m:t>
                              </m:r>
                            </m:e>
                          </m:d>
                        </m:e>
                      </m:phant>
                      <m:r>
                        <a:rPr sz="1800">
                          <a:latin typeface="Cambria Math" panose="02040503050406030204" pitchFamily="18" charset="0"/>
                        </a:rPr>
                        <m:t>=0.8836</m:t>
                      </m:r>
                    </m:oMath>
                  </m:oMathPara>
                </a14:m>
                <a:endParaRPr sz="1800" dirty="0"/>
              </a:p>
              <a:p>
                <a:pPr>
                  <a:defRPr sz="2800"/>
                </a:pPr>
                <a:r>
                  <a:rPr sz="2800" dirty="0"/>
                  <a:t>Since we paid </a:t>
                </a:r>
                <a14:m>
                  <m:oMath xmlns:m="http://schemas.openxmlformats.org/officeDocument/2006/math">
                    <m:r>
                      <a:rPr>
                        <a:latin typeface="Cambria Math" panose="02040503050406030204" pitchFamily="18" charset="0"/>
                      </a:rPr>
                      <m:t>$1</m:t>
                    </m:r>
                  </m:oMath>
                </a14:m>
                <a:r>
                  <a:rPr sz="2800" dirty="0"/>
                  <a:t> to play the game and did not win either stuffed animal, this outcome is worth </a:t>
                </a:r>
                <a14:m>
                  <m:oMath xmlns:m="http://schemas.openxmlformats.org/officeDocument/2006/math">
                    <m:r>
                      <a:rPr>
                        <a:latin typeface="Cambria Math" panose="02040503050406030204" pitchFamily="18" charset="0"/>
                      </a:rPr>
                      <m:t>−$1</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454" r="-2222" b="-2454"/>
                </a:stretch>
              </a:blipFill>
            </p:spPr>
            <p:txBody>
              <a:bodyPr/>
              <a:lstStyle/>
              <a:p>
                <a:r>
                  <a:rPr lang="en-US">
                    <a:noFill/>
                  </a:rPr>
                  <a:t> </a:t>
                </a:r>
              </a:p>
            </p:txBody>
          </p:sp>
        </mc:Fallback>
      </mc:AlternateContent>
    </p:spTree>
    <p:extLst>
      <p:ext uri="{BB962C8B-B14F-4D97-AF65-F5344CB8AC3E}">
        <p14:creationId xmlns:p14="http://schemas.microsoft.com/office/powerpoint/2010/main" val="2288886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5.1.2: Calculating Expected Values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62500" lnSpcReduction="20000"/>
              </a:bodyPr>
              <a:lstStyle/>
              <a:p>
                <a:r>
                  <a:rPr sz="2800" b="1" dirty="0"/>
                  <a:t>Winning the small stuffed animal:</a:t>
                </a:r>
              </a:p>
              <a:p>
                <a:r>
                  <a:rPr sz="2800" dirty="0"/>
                  <a:t>This probability is slightly more complicated to calculate since you could choose the starred duck on the first draw or the second draw, and you need to consider each possibility. However, since we know that there are only three outcomes for this game, we can use the complement rule to determine the probability of this outcome.</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m:rPr>
                                  <m:nor/>
                                </m:rPr>
                                <a:rPr/>
                                <m:t>one</m:t>
                              </m:r>
                              <m:r>
                                <m:rPr>
                                  <m:nor/>
                                </m:rPr>
                                <a:rPr/>
                                <m:t> </m:t>
                              </m:r>
                              <m:r>
                                <m:rPr>
                                  <m:nor/>
                                </m:rPr>
                                <a:rPr/>
                                <m:t>starred</m:t>
                              </m:r>
                              <m:r>
                                <m:rPr>
                                  <m:nor/>
                                </m:rPr>
                                <a:rPr/>
                                <m:t> </m:t>
                              </m:r>
                              <m:r>
                                <m:rPr>
                                  <m:nor/>
                                </m:rPr>
                                <a:rPr/>
                                <m:t>duck</m:t>
                              </m:r>
                              <m:r>
                                <m:rPr>
                                  <m:nor/>
                                </m:rPr>
                                <a:rPr/>
                                <m:t> </m:t>
                              </m:r>
                              <m:r>
                                <m:rPr>
                                  <m:nor/>
                                </m:rPr>
                                <a:rPr/>
                                <m:t>and</m:t>
                              </m:r>
                              <m:r>
                                <m:rPr>
                                  <m:nor/>
                                </m:rPr>
                                <a:rPr/>
                                <m:t> </m:t>
                              </m:r>
                              <m:r>
                                <m:rPr>
                                  <m:nor/>
                                </m:rPr>
                                <a:rPr/>
                                <m:t>one</m:t>
                              </m:r>
                              <m:r>
                                <m:rPr>
                                  <m:nor/>
                                </m:rPr>
                                <a:rPr/>
                                <m:t> </m:t>
                              </m:r>
                              <m:r>
                                <m:rPr>
                                  <m:nor/>
                                </m:rPr>
                                <a:rPr/>
                                <m:t>non</m:t>
                              </m:r>
                              <m:r>
                                <m:rPr>
                                  <m:nor/>
                                </m:rPr>
                                <a:rPr/>
                                <m:t>−</m:t>
                              </m:r>
                              <m:r>
                                <m:rPr>
                                  <m:nor/>
                                </m:rPr>
                                <a:rPr/>
                                <m:t>starred</m:t>
                              </m:r>
                              <m:r>
                                <m:rPr>
                                  <m:nor/>
                                </m:rPr>
                                <a:rPr/>
                                <m:t> </m:t>
                              </m:r>
                              <m:r>
                                <m:rPr>
                                  <m:nor/>
                                </m:rPr>
                                <a:rPr/>
                                <m:t>duck</m:t>
                              </m:r>
                            </m:e>
                          </m:d>
                        </m:e>
                      </m:func>
                    </m:oMath>
                    <m:oMath xmlns:m="http://schemas.openxmlformats.org/officeDocument/2006/math">
                      <m:r>
                        <a:rPr>
                          <a:latin typeface="Cambria Math" panose="02040503050406030204" pitchFamily="18" charset="0"/>
                        </a:rPr>
                        <m:t>=1−</m:t>
                      </m:r>
                      <m:d>
                        <m:dPr>
                          <m:begChr m:val="["/>
                          <m:endChr m:val="]"/>
                          <m:ctrlPr>
                            <a:rPr i="1">
                              <a:latin typeface="Cambria Math" panose="02040503050406030204" pitchFamily="18" charset="0"/>
                            </a:rPr>
                          </m:ctrlPr>
                        </m:dPr>
                        <m:e>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m:rPr>
                                      <m:nor/>
                                    </m:rPr>
                                    <a:rPr/>
                                    <m:t>starred</m:t>
                                  </m:r>
                                  <m:r>
                                    <m:rPr>
                                      <m:nor/>
                                    </m:rPr>
                                    <a:rPr/>
                                    <m:t> </m:t>
                                  </m:r>
                                  <m:r>
                                    <m:rPr>
                                      <m:nor/>
                                    </m:rPr>
                                    <a:rPr/>
                                    <m:t>duck</m:t>
                                  </m:r>
                                  <m:r>
                                    <m:rPr>
                                      <m:nor/>
                                    </m:rPr>
                                    <a:rPr/>
                                    <m:t> </m:t>
                                  </m:r>
                                  <m:r>
                                    <m:rPr>
                                      <m:nor/>
                                    </m:rPr>
                                    <a:rPr/>
                                    <m:t>and</m:t>
                                  </m:r>
                                  <m:r>
                                    <m:rPr>
                                      <m:nor/>
                                    </m:rPr>
                                    <a:rPr/>
                                    <m:t> </m:t>
                                  </m:r>
                                  <m:r>
                                    <m:rPr>
                                      <m:nor/>
                                    </m:rPr>
                                    <a:rPr/>
                                    <m:t>starred</m:t>
                                  </m:r>
                                  <m:r>
                                    <m:rPr>
                                      <m:nor/>
                                    </m:rPr>
                                    <a:rPr/>
                                    <m:t> </m:t>
                                  </m:r>
                                  <m:r>
                                    <m:rPr>
                                      <m:nor/>
                                    </m:rPr>
                                    <a:rPr/>
                                    <m:t>duck</m:t>
                                  </m:r>
                                  <m:r>
                                    <m:rPr>
                                      <m:nor/>
                                    </m:rPr>
                                    <a:rPr/>
                                    <m:t>, </m:t>
                                  </m:r>
                                  <m:r>
                                    <m:rPr>
                                      <m:nor/>
                                    </m:rPr>
                                    <a:rPr/>
                                    <m:t>with</m:t>
                                  </m:r>
                                  <m:r>
                                    <m:rPr>
                                      <m:nor/>
                                    </m:rPr>
                                    <a:rPr/>
                                    <m:t> </m:t>
                                  </m:r>
                                  <m:r>
                                    <m:rPr>
                                      <m:nor/>
                                    </m:rPr>
                                    <a:rPr/>
                                    <m:t>replacement</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m:rPr>
                                      <m:nor/>
                                    </m:rPr>
                                    <a:rPr/>
                                    <m:t>non</m:t>
                                  </m:r>
                                  <m:r>
                                    <m:rPr>
                                      <m:nor/>
                                    </m:rPr>
                                    <a:rPr/>
                                    <m:t>−</m:t>
                                  </m:r>
                                  <m:r>
                                    <m:rPr>
                                      <m:nor/>
                                    </m:rPr>
                                    <a:rPr/>
                                    <m:t>starred</m:t>
                                  </m:r>
                                  <m:r>
                                    <m:rPr>
                                      <m:nor/>
                                    </m:rPr>
                                    <a:rPr/>
                                    <m:t> </m:t>
                                  </m:r>
                                  <m:r>
                                    <m:rPr>
                                      <m:nor/>
                                    </m:rPr>
                                    <a:rPr/>
                                    <m:t>duck</m:t>
                                  </m:r>
                                  <m:r>
                                    <m:rPr>
                                      <m:nor/>
                                    </m:rPr>
                                    <a:rPr/>
                                    <m:t> </m:t>
                                  </m:r>
                                  <m:r>
                                    <m:rPr>
                                      <m:nor/>
                                    </m:rPr>
                                    <a:rPr/>
                                    <m:t>and</m:t>
                                  </m:r>
                                  <m:r>
                                    <m:rPr>
                                      <m:nor/>
                                    </m:rPr>
                                    <a:rPr/>
                                    <m:t> </m:t>
                                  </m:r>
                                  <m:r>
                                    <m:rPr>
                                      <m:nor/>
                                    </m:rPr>
                                    <a:rPr/>
                                    <m:t>non</m:t>
                                  </m:r>
                                  <m:r>
                                    <m:rPr>
                                      <m:nor/>
                                    </m:rPr>
                                    <a:rPr/>
                                    <m:t>−</m:t>
                                  </m:r>
                                  <m:r>
                                    <m:rPr>
                                      <m:nor/>
                                    </m:rPr>
                                    <a:rPr/>
                                    <m:t>starred</m:t>
                                  </m:r>
                                  <m:r>
                                    <m:rPr>
                                      <m:nor/>
                                    </m:rPr>
                                    <a:rPr/>
                                    <m:t> </m:t>
                                  </m:r>
                                  <m:r>
                                    <m:rPr>
                                      <m:nor/>
                                    </m:rPr>
                                    <a:rPr/>
                                    <m:t>duck</m:t>
                                  </m:r>
                                  <m:r>
                                    <m:rPr>
                                      <m:nor/>
                                    </m:rPr>
                                    <a:rPr/>
                                    <m:t>, </m:t>
                                  </m:r>
                                  <m:r>
                                    <m:rPr>
                                      <m:nor/>
                                    </m:rPr>
                                    <a:rPr/>
                                    <m:t>with</m:t>
                                  </m:r>
                                  <m:r>
                                    <m:rPr>
                                      <m:nor/>
                                    </m:rPr>
                                    <a:rPr/>
                                    <m:t> </m:t>
                                  </m:r>
                                  <m:r>
                                    <m:rPr>
                                      <m:nor/>
                                    </m:rPr>
                                    <a:rPr/>
                                    <m:t>replacement</m:t>
                                  </m:r>
                                </m:e>
                              </m:d>
                            </m:e>
                          </m:func>
                        </m:e>
                      </m: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e>
                      </m:phant>
                      <m:r>
                        <a:rPr>
                          <a:latin typeface="Cambria Math" panose="02040503050406030204" pitchFamily="18" charset="0"/>
                        </a:rPr>
                        <m:t>=1−</m:t>
                      </m:r>
                      <m:d>
                        <m:dPr>
                          <m:ctrlPr>
                            <a:rPr i="1">
                              <a:latin typeface="Cambria Math" panose="02040503050406030204" pitchFamily="18" charset="0"/>
                            </a:rPr>
                          </m:ctrlPr>
                        </m:dPr>
                        <m:e>
                          <m:r>
                            <a:rPr>
                              <a:latin typeface="Cambria Math" panose="02040503050406030204" pitchFamily="18" charset="0"/>
                            </a:rPr>
                            <m:t>0.0036+0.8836</m:t>
                          </m:r>
                        </m:e>
                      </m: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e>
                      </m:phant>
                      <m:r>
                        <a:rPr>
                          <a:latin typeface="Cambria Math" panose="02040503050406030204" pitchFamily="18" charset="0"/>
                        </a:rPr>
                        <m:t>=1−0.8872</m:t>
                      </m:r>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e>
                      </m:phant>
                      <m:r>
                        <a:rPr>
                          <a:latin typeface="Cambria Math" panose="02040503050406030204" pitchFamily="18" charset="0"/>
                        </a:rPr>
                        <m:t>=0.1128</m:t>
                      </m:r>
                    </m:oMath>
                  </m:oMathPara>
                </a14:m>
                <a:endParaRPr sz="2800" dirty="0"/>
              </a:p>
              <a:p>
                <a:pPr>
                  <a:defRPr sz="2800"/>
                </a:pPr>
                <a:r>
                  <a:rPr sz="2800" dirty="0"/>
                  <a:t>Since we paid </a:t>
                </a:r>
                <a14:m>
                  <m:oMath xmlns:m="http://schemas.openxmlformats.org/officeDocument/2006/math">
                    <m:r>
                      <a:rPr>
                        <a:latin typeface="Cambria Math" panose="02040503050406030204" pitchFamily="18" charset="0"/>
                      </a:rPr>
                      <m:t>$1</m:t>
                    </m:r>
                  </m:oMath>
                </a14:m>
                <a:r>
                  <a:rPr sz="2800" dirty="0"/>
                  <a:t> to play the game, and the small stuffed animal is worth </a:t>
                </a:r>
                <a14:m>
                  <m:oMath xmlns:m="http://schemas.openxmlformats.org/officeDocument/2006/math">
                    <m:r>
                      <a:rPr>
                        <a:latin typeface="Cambria Math" panose="02040503050406030204" pitchFamily="18" charset="0"/>
                      </a:rPr>
                      <m:t>$5</m:t>
                    </m:r>
                  </m:oMath>
                </a14:m>
                <a:r>
                  <a:rPr sz="2800" dirty="0"/>
                  <a:t>, this outcome is worth </a:t>
                </a:r>
                <a14:m>
                  <m:oMath xmlns:m="http://schemas.openxmlformats.org/officeDocument/2006/math">
                    <m:r>
                      <a:rPr>
                        <a:latin typeface="Cambria Math" panose="02040503050406030204" pitchFamily="18" charset="0"/>
                      </a:rPr>
                      <m:t>$4</m:t>
                    </m:r>
                  </m:oMath>
                </a14:m>
                <a:r>
                  <a:rPr sz="2800" dirty="0"/>
                  <a:t>.</a:t>
                </a:r>
              </a:p>
              <a:p>
                <a:pPr>
                  <a:defRPr sz="2800"/>
                </a:pPr>
                <a:r>
                  <a:rPr sz="2800" dirty="0"/>
                  <a:t>Let's now organize our results in a table for this probability distribution, where </a:t>
                </a:r>
                <a14:m>
                  <m:oMath xmlns:m="http://schemas.openxmlformats.org/officeDocument/2006/math">
                    <m:r>
                      <a:rPr>
                        <a:latin typeface="Cambria Math" panose="02040503050406030204" pitchFamily="18" charset="0"/>
                      </a:rPr>
                      <m:t>𝑊</m:t>
                    </m:r>
                  </m:oMath>
                </a14:m>
                <a:r>
                  <a:rPr sz="2800" dirty="0"/>
                  <a:t> is the value of the game outcome, </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𝑊</m:t>
                        </m:r>
                        <m:r>
                          <a:rPr>
                            <a:latin typeface="Cambria Math" panose="02040503050406030204" pitchFamily="18" charset="0"/>
                          </a:rPr>
                          <m:t>=</m:t>
                        </m:r>
                        <m:r>
                          <a:rPr>
                            <a:latin typeface="Cambria Math" panose="02040503050406030204" pitchFamily="18" charset="0"/>
                          </a:rPr>
                          <m:t>𝑤</m:t>
                        </m:r>
                      </m:e>
                    </m:d>
                  </m:oMath>
                </a14:m>
                <a:r>
                  <a:rPr sz="2800" dirty="0"/>
                  <a:t> is the probability of obtaining that outcome, and the last column is the product of the value times its probability.</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593" t="-1718"/>
                </a:stretch>
              </a:blipFill>
            </p:spPr>
            <p:txBody>
              <a:bodyPr/>
              <a:lstStyle/>
              <a:p>
                <a:r>
                  <a:rPr lang="en-US">
                    <a:noFill/>
                  </a:rPr>
                  <a:t> </a:t>
                </a:r>
              </a:p>
            </p:txBody>
          </p:sp>
        </mc:Fallback>
      </mc:AlternateContent>
    </p:spTree>
    <p:extLst>
      <p:ext uri="{BB962C8B-B14F-4D97-AF65-F5344CB8AC3E}">
        <p14:creationId xmlns:p14="http://schemas.microsoft.com/office/powerpoint/2010/main" val="1749928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5.1.2: Calculating Expected Values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nvPr>
            </p:nvGraphicFramePr>
            <p:xfrm>
              <a:off x="457200" y="1105523"/>
              <a:ext cx="8229600" cy="18542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gridSpan="3">
                      <a:txBody>
                        <a:bodyPr/>
                        <a:lstStyle/>
                        <a:p>
                          <a:pPr algn="ctr">
                            <a:defRPr sz="1800" b="1"/>
                          </a:pPr>
                          <a:r>
                            <a:t>Table 5.1.6: Rubber Duck Game Expected Value Calculation</a:t>
                          </a: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800" b="1"/>
                          </a:pPr>
                          <a14:m>
                            <m:oMathPara xmlns:m="http://schemas.openxmlformats.org/officeDocument/2006/math">
                              <m:oMathParaPr>
                                <m:jc m:val="centerGroup"/>
                              </m:oMathParaPr>
                              <m:oMath xmlns:m="http://schemas.openxmlformats.org/officeDocument/2006/math">
                                <m:sSub>
                                  <m:sSubPr>
                                    <m:ctrlPr>
                                      <a:rPr sz="1800" i="1">
                                        <a:latin typeface="Cambria Math" panose="02040503050406030204" pitchFamily="18" charset="0"/>
                                      </a:rPr>
                                    </m:ctrlPr>
                                  </m:sSubPr>
                                  <m:e>
                                    <m:r>
                                      <a:rPr sz="1800">
                                        <a:latin typeface="Cambria Math"/>
                                      </a:rPr>
                                      <m:t>𝑤</m:t>
                                    </m:r>
                                  </m:e>
                                  <m:sub>
                                    <m:r>
                                      <a:rPr sz="1800">
                                        <a:latin typeface="Cambria Math"/>
                                      </a:rPr>
                                      <m:t>𝑖</m:t>
                                    </m:r>
                                  </m:sub>
                                </m:sSub>
                              </m:oMath>
                            </m:oMathPara>
                          </a14:m>
                          <a:endParaRPr/>
                        </a:p>
                      </a:txBody>
                      <a:tcPr/>
                    </a:tc>
                    <a:tc>
                      <a:txBody>
                        <a:bodyPr/>
                        <a:lstStyle/>
                        <a:p>
                          <a:pPr algn="ctr">
                            <a:defRPr sz="1800" b="1"/>
                          </a:pPr>
                          <a14:m>
                            <m:oMathPara xmlns:m="http://schemas.openxmlformats.org/officeDocument/2006/math">
                              <m:oMathParaPr>
                                <m:jc m:val="centerGroup"/>
                              </m:oMathParaPr>
                              <m:oMath xmlns:m="http://schemas.openxmlformats.org/officeDocument/2006/math">
                                <m:r>
                                  <a:rPr sz="1800">
                                    <a:latin typeface="Cambria Math"/>
                                  </a:rPr>
                                  <m:t>𝑃</m:t>
                                </m:r>
                                <m:r>
                                  <a:rPr sz="1800">
                                    <a:latin typeface="Cambria Math"/>
                                  </a:rPr>
                                  <m:t>⁡</m:t>
                                </m:r>
                                <m:d>
                                  <m:dPr>
                                    <m:ctrlPr>
                                      <a:rPr sz="1800" i="1">
                                        <a:latin typeface="Cambria Math" panose="02040503050406030204" pitchFamily="18" charset="0"/>
                                      </a:rPr>
                                    </m:ctrlPr>
                                  </m:dPr>
                                  <m:e>
                                    <m:r>
                                      <a:rPr sz="1800">
                                        <a:latin typeface="Cambria Math"/>
                                      </a:rPr>
                                      <m:t>𝑊</m:t>
                                    </m:r>
                                    <m:r>
                                      <a:rPr sz="1800">
                                        <a:latin typeface="Cambria Math"/>
                                      </a:rPr>
                                      <m:t>=</m:t>
                                    </m:r>
                                    <m:sSub>
                                      <m:sSubPr>
                                        <m:ctrlPr>
                                          <a:rPr sz="1800" i="1">
                                            <a:latin typeface="Cambria Math" panose="02040503050406030204" pitchFamily="18" charset="0"/>
                                          </a:rPr>
                                        </m:ctrlPr>
                                      </m:sSubPr>
                                      <m:e>
                                        <m:r>
                                          <a:rPr sz="1800">
                                            <a:latin typeface="Cambria Math"/>
                                          </a:rPr>
                                          <m:t>𝑤</m:t>
                                        </m:r>
                                      </m:e>
                                      <m:sub>
                                        <m:r>
                                          <a:rPr sz="1800">
                                            <a:latin typeface="Cambria Math"/>
                                          </a:rPr>
                                          <m:t>𝑖</m:t>
                                        </m:r>
                                      </m:sub>
                                    </m:sSub>
                                  </m:e>
                                </m:d>
                              </m:oMath>
                            </m:oMathPara>
                          </a14:m>
                          <a:endParaRPr/>
                        </a:p>
                      </a:txBody>
                      <a:tcPr/>
                    </a:tc>
                    <a:tc>
                      <a:txBody>
                        <a:bodyPr/>
                        <a:lstStyle/>
                        <a:p>
                          <a:pPr algn="ctr">
                            <a:defRPr sz="1800" b="1"/>
                          </a:pPr>
                          <a14:m>
                            <m:oMathPara xmlns:m="http://schemas.openxmlformats.org/officeDocument/2006/math">
                              <m:oMathParaPr>
                                <m:jc m:val="centerGroup"/>
                              </m:oMathParaPr>
                              <m:oMath xmlns:m="http://schemas.openxmlformats.org/officeDocument/2006/math">
                                <m:sSub>
                                  <m:sSubPr>
                                    <m:ctrlPr>
                                      <a:rPr sz="1800" i="1">
                                        <a:latin typeface="Cambria Math" panose="02040503050406030204" pitchFamily="18" charset="0"/>
                                      </a:rPr>
                                    </m:ctrlPr>
                                  </m:sSubPr>
                                  <m:e>
                                    <m:r>
                                      <a:rPr sz="1800">
                                        <a:latin typeface="Cambria Math"/>
                                      </a:rPr>
                                      <m:t>𝑤</m:t>
                                    </m:r>
                                  </m:e>
                                  <m:sub>
                                    <m:r>
                                      <a:rPr sz="1800">
                                        <a:latin typeface="Cambria Math"/>
                                      </a:rPr>
                                      <m:t>𝑖</m:t>
                                    </m:r>
                                  </m:sub>
                                </m:sSub>
                                <m:r>
                                  <a:rPr sz="1800">
                                    <a:latin typeface="Cambria Math"/>
                                  </a:rPr>
                                  <m:t>⋅</m:t>
                                </m:r>
                                <m:func>
                                  <m:funcPr>
                                    <m:ctrlPr>
                                      <a:rPr sz="1800" i="1">
                                        <a:latin typeface="Cambria Math" panose="02040503050406030204" pitchFamily="18" charset="0"/>
                                      </a:rPr>
                                    </m:ctrlPr>
                                  </m:funcPr>
                                  <m:fName>
                                    <m:r>
                                      <a:rPr sz="1800">
                                        <a:latin typeface="Cambria Math"/>
                                      </a:rPr>
                                      <m:t>𝑃</m:t>
                                    </m:r>
                                  </m:fName>
                                  <m:e>
                                    <m:d>
                                      <m:dPr>
                                        <m:ctrlPr>
                                          <a:rPr sz="1800" i="1">
                                            <a:latin typeface="Cambria Math" panose="02040503050406030204" pitchFamily="18" charset="0"/>
                                          </a:rPr>
                                        </m:ctrlPr>
                                      </m:dPr>
                                      <m:e>
                                        <m:r>
                                          <a:rPr sz="1800">
                                            <a:latin typeface="Cambria Math"/>
                                          </a:rPr>
                                          <m:t>𝑊</m:t>
                                        </m:r>
                                        <m:r>
                                          <a:rPr sz="1800">
                                            <a:latin typeface="Cambria Math"/>
                                          </a:rPr>
                                          <m:t>=</m:t>
                                        </m:r>
                                        <m:sSub>
                                          <m:sSubPr>
                                            <m:ctrlPr>
                                              <a:rPr sz="1800" i="1">
                                                <a:latin typeface="Cambria Math" panose="02040503050406030204" pitchFamily="18" charset="0"/>
                                              </a:rPr>
                                            </m:ctrlPr>
                                          </m:sSubPr>
                                          <m:e>
                                            <m:r>
                                              <a:rPr sz="1800">
                                                <a:latin typeface="Cambria Math"/>
                                              </a:rPr>
                                              <m:t>𝑤</m:t>
                                            </m:r>
                                          </m:e>
                                          <m:sub>
                                            <m:r>
                                              <a:rPr sz="1800">
                                                <a:latin typeface="Cambria Math"/>
                                              </a:rPr>
                                              <m:t>𝑖</m:t>
                                            </m:r>
                                          </m:sub>
                                        </m:sSub>
                                      </m:e>
                                    </m:d>
                                  </m:e>
                                </m:func>
                              </m:oMath>
                            </m:oMathPara>
                          </a14:m>
                          <a:endParaRPr/>
                        </a:p>
                      </a:txBody>
                      <a:tcPr/>
                    </a:tc>
                    <a:extLst>
                      <a:ext uri="{0D108BD9-81ED-4DB2-BD59-A6C34878D82A}">
                        <a16:rowId xmlns:a16="http://schemas.microsoft.com/office/drawing/2014/main" val="10001"/>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$14</m:t>
                                </m:r>
                              </m:oMath>
                            </m:oMathPara>
                          </a14:m>
                          <a:endParaRPr/>
                        </a:p>
                      </a:txBody>
                      <a:tcPr/>
                    </a:tc>
                    <a:tc>
                      <a:txBody>
                        <a:bodyPr/>
                        <a:lstStyle/>
                        <a:p>
                          <a:pPr algn="ctr"/>
                          <a:r>
                            <a:rPr sz="1800">
                              <a:latin typeface="Cambria Math"/>
                            </a:rPr>
                            <a:t>0.0036</a:t>
                          </a:r>
                        </a:p>
                      </a:txBody>
                      <a:tcPr/>
                    </a:tc>
                    <a:tc>
                      <a:txBody>
                        <a:bodyPr/>
                        <a:lstStyle/>
                        <a:p>
                          <a:pPr algn="ctr"/>
                          <a:r>
                            <a:rPr sz="1800">
                              <a:latin typeface="Cambria Math"/>
                            </a:rPr>
                            <a:t>0.0504</a:t>
                          </a:r>
                        </a:p>
                      </a:txBody>
                      <a:tcPr/>
                    </a:tc>
                    <a:extLst>
                      <a:ext uri="{0D108BD9-81ED-4DB2-BD59-A6C34878D82A}">
                        <a16:rowId xmlns:a16="http://schemas.microsoft.com/office/drawing/2014/main" val="10002"/>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−$1</m:t>
                                </m:r>
                              </m:oMath>
                            </m:oMathPara>
                          </a14:m>
                          <a:endParaRPr/>
                        </a:p>
                      </a:txBody>
                      <a:tcPr/>
                    </a:tc>
                    <a:tc>
                      <a:txBody>
                        <a:bodyPr/>
                        <a:lstStyle/>
                        <a:p>
                          <a:pPr algn="ctr"/>
                          <a:r>
                            <a:rPr sz="1800">
                              <a:latin typeface="Cambria Math"/>
                            </a:rPr>
                            <a:t>0.8836</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−0.8836</m:t>
                                </m:r>
                              </m:oMath>
                            </m:oMathPara>
                          </a14:m>
                          <a:endParaRPr/>
                        </a:p>
                      </a:txBody>
                      <a:tcPr/>
                    </a:tc>
                    <a:extLst>
                      <a:ext uri="{0D108BD9-81ED-4DB2-BD59-A6C34878D82A}">
                        <a16:rowId xmlns:a16="http://schemas.microsoft.com/office/drawing/2014/main" val="10003"/>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$4</m:t>
                                </m:r>
                              </m:oMath>
                            </m:oMathPara>
                          </a14:m>
                          <a:endParaRPr/>
                        </a:p>
                      </a:txBody>
                      <a:tcPr/>
                    </a:tc>
                    <a:tc>
                      <a:txBody>
                        <a:bodyPr/>
                        <a:lstStyle/>
                        <a:p>
                          <a:pPr algn="ctr"/>
                          <a:r>
                            <a:rPr sz="1800">
                              <a:latin typeface="Cambria Math"/>
                            </a:rPr>
                            <a:t>0.1128</a:t>
                          </a:r>
                        </a:p>
                      </a:txBody>
                      <a:tcPr/>
                    </a:tc>
                    <a:tc>
                      <a:txBody>
                        <a:bodyPr/>
                        <a:lstStyle/>
                        <a:p>
                          <a:pPr algn="ctr"/>
                          <a:r>
                            <a:rPr sz="1800">
                              <a:latin typeface="Cambria Math"/>
                            </a:rPr>
                            <a:t>0.4512</a:t>
                          </a:r>
                        </a:p>
                      </a:txBody>
                      <a:tcPr/>
                    </a:tc>
                    <a:extLst>
                      <a:ext uri="{0D108BD9-81ED-4DB2-BD59-A6C34878D82A}">
                        <a16:rowId xmlns:a16="http://schemas.microsoft.com/office/drawing/2014/main" val="10004"/>
                      </a:ext>
                    </a:extLst>
                  </a:tr>
                </a:tbl>
              </a:graphicData>
            </a:graphic>
          </p:graphicFrame>
        </mc:Choice>
        <mc:Fallback xmlns="">
          <p:graphicFrame>
            <p:nvGraphicFramePr>
              <p:cNvPr id="3" name="Table Placeholder 2"/>
              <p:cNvGraphicFramePr>
                <a:graphicFrameLocks noGrp="1"/>
              </p:cNvGraphicFramePr>
              <p:nvPr>
                <p:ph type="tbl" sz="quarter" idx="10"/>
              </p:nvPr>
            </p:nvGraphicFramePr>
            <p:xfrm>
              <a:off x="457200" y="1105523"/>
              <a:ext cx="8229600" cy="18542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gridSpan="3">
                      <a:txBody>
                        <a:bodyPr/>
                        <a:lstStyle/>
                        <a:p>
                          <a:pPr algn="ctr">
                            <a:defRPr sz="1800" b="1"/>
                          </a:pPr>
                          <a:r>
                            <a:t>Table 5.1.6: Rubber Duck Game Expected Value Calculation</a:t>
                          </a: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endParaRPr lang="en-US"/>
                        </a:p>
                      </a:txBody>
                      <a:tcPr>
                        <a:blipFill>
                          <a:blip r:embed="rId2"/>
                          <a:stretch>
                            <a:fillRect l="-444" t="-108197" r="-201111" b="-322951"/>
                          </a:stretch>
                        </a:blipFill>
                      </a:tcPr>
                    </a:tc>
                    <a:tc>
                      <a:txBody>
                        <a:bodyPr/>
                        <a:lstStyle/>
                        <a:p>
                          <a:endParaRPr lang="en-US"/>
                        </a:p>
                      </a:txBody>
                      <a:tcPr>
                        <a:blipFill>
                          <a:blip r:embed="rId2"/>
                          <a:stretch>
                            <a:fillRect l="-100444" t="-108197" r="-101111" b="-322951"/>
                          </a:stretch>
                        </a:blipFill>
                      </a:tcPr>
                    </a:tc>
                    <a:tc>
                      <a:txBody>
                        <a:bodyPr/>
                        <a:lstStyle/>
                        <a:p>
                          <a:endParaRPr lang="en-US"/>
                        </a:p>
                      </a:txBody>
                      <a:tcPr>
                        <a:blipFill>
                          <a:blip r:embed="rId2"/>
                          <a:stretch>
                            <a:fillRect l="-200444" t="-108197" r="-1111" b="-322951"/>
                          </a:stretch>
                        </a:blipFill>
                      </a:tcPr>
                    </a:tc>
                    <a:extLst>
                      <a:ext uri="{0D108BD9-81ED-4DB2-BD59-A6C34878D82A}">
                        <a16:rowId xmlns:a16="http://schemas.microsoft.com/office/drawing/2014/main" val="10001"/>
                      </a:ext>
                    </a:extLst>
                  </a:tr>
                  <a:tr h="370840">
                    <a:tc>
                      <a:txBody>
                        <a:bodyPr/>
                        <a:lstStyle/>
                        <a:p>
                          <a:endParaRPr lang="en-US"/>
                        </a:p>
                      </a:txBody>
                      <a:tcPr>
                        <a:blipFill>
                          <a:blip r:embed="rId2"/>
                          <a:stretch>
                            <a:fillRect l="-444" t="-208197" r="-201111" b="-222951"/>
                          </a:stretch>
                        </a:blipFill>
                      </a:tcPr>
                    </a:tc>
                    <a:tc>
                      <a:txBody>
                        <a:bodyPr/>
                        <a:lstStyle/>
                        <a:p>
                          <a:pPr algn="ctr"/>
                          <a:r>
                            <a:rPr sz="1800">
                              <a:latin typeface="Cambria Math"/>
                            </a:rPr>
                            <a:t>0.0036</a:t>
                          </a:r>
                        </a:p>
                      </a:txBody>
                      <a:tcPr/>
                    </a:tc>
                    <a:tc>
                      <a:txBody>
                        <a:bodyPr/>
                        <a:lstStyle/>
                        <a:p>
                          <a:pPr algn="ctr"/>
                          <a:r>
                            <a:rPr sz="1800">
                              <a:latin typeface="Cambria Math"/>
                            </a:rPr>
                            <a:t>0.0504</a:t>
                          </a:r>
                        </a:p>
                      </a:txBody>
                      <a:tcPr/>
                    </a:tc>
                    <a:extLst>
                      <a:ext uri="{0D108BD9-81ED-4DB2-BD59-A6C34878D82A}">
                        <a16:rowId xmlns:a16="http://schemas.microsoft.com/office/drawing/2014/main" val="10002"/>
                      </a:ext>
                    </a:extLst>
                  </a:tr>
                  <a:tr h="370840">
                    <a:tc>
                      <a:txBody>
                        <a:bodyPr/>
                        <a:lstStyle/>
                        <a:p>
                          <a:endParaRPr lang="en-US"/>
                        </a:p>
                      </a:txBody>
                      <a:tcPr>
                        <a:blipFill>
                          <a:blip r:embed="rId2"/>
                          <a:stretch>
                            <a:fillRect l="-444" t="-308197" r="-201111" b="-122951"/>
                          </a:stretch>
                        </a:blipFill>
                      </a:tcPr>
                    </a:tc>
                    <a:tc>
                      <a:txBody>
                        <a:bodyPr/>
                        <a:lstStyle/>
                        <a:p>
                          <a:pPr algn="ctr"/>
                          <a:r>
                            <a:rPr sz="1800">
                              <a:latin typeface="Cambria Math"/>
                            </a:rPr>
                            <a:t>0.8836</a:t>
                          </a:r>
                        </a:p>
                      </a:txBody>
                      <a:tcPr/>
                    </a:tc>
                    <a:tc>
                      <a:txBody>
                        <a:bodyPr/>
                        <a:lstStyle/>
                        <a:p>
                          <a:endParaRPr lang="en-US"/>
                        </a:p>
                      </a:txBody>
                      <a:tcPr>
                        <a:blipFill>
                          <a:blip r:embed="rId2"/>
                          <a:stretch>
                            <a:fillRect l="-200444" t="-308197" r="-1111" b="-122951"/>
                          </a:stretch>
                        </a:blipFill>
                      </a:tcPr>
                    </a:tc>
                    <a:extLst>
                      <a:ext uri="{0D108BD9-81ED-4DB2-BD59-A6C34878D82A}">
                        <a16:rowId xmlns:a16="http://schemas.microsoft.com/office/drawing/2014/main" val="10003"/>
                      </a:ext>
                    </a:extLst>
                  </a:tr>
                  <a:tr h="370840">
                    <a:tc>
                      <a:txBody>
                        <a:bodyPr/>
                        <a:lstStyle/>
                        <a:p>
                          <a:endParaRPr lang="en-US"/>
                        </a:p>
                      </a:txBody>
                      <a:tcPr>
                        <a:blipFill>
                          <a:blip r:embed="rId2"/>
                          <a:stretch>
                            <a:fillRect l="-444" t="-408197" r="-201111" b="-22951"/>
                          </a:stretch>
                        </a:blipFill>
                      </a:tcPr>
                    </a:tc>
                    <a:tc>
                      <a:txBody>
                        <a:bodyPr/>
                        <a:lstStyle/>
                        <a:p>
                          <a:pPr algn="ctr"/>
                          <a:r>
                            <a:rPr sz="1800">
                              <a:latin typeface="Cambria Math"/>
                            </a:rPr>
                            <a:t>0.1128</a:t>
                          </a:r>
                        </a:p>
                      </a:txBody>
                      <a:tcPr/>
                    </a:tc>
                    <a:tc>
                      <a:txBody>
                        <a:bodyPr/>
                        <a:lstStyle/>
                        <a:p>
                          <a:pPr algn="ctr"/>
                          <a:r>
                            <a:rPr sz="1800">
                              <a:latin typeface="Cambria Math"/>
                            </a:rPr>
                            <a:t>0.4512</a:t>
                          </a:r>
                        </a:p>
                      </a:txBody>
                      <a:tcP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Random Variable</a:t>
            </a:r>
          </a:p>
        </p:txBody>
      </p:sp>
      <p:sp>
        <p:nvSpPr>
          <p:cNvPr id="3" name="Text Placeholder 2"/>
          <p:cNvSpPr>
            <a:spLocks noGrp="1"/>
          </p:cNvSpPr>
          <p:nvPr>
            <p:ph type="body" sz="quarter" idx="10"/>
          </p:nvPr>
        </p:nvSpPr>
        <p:spPr>
          <a:xfrm>
            <a:off x="457200" y="1082078"/>
            <a:ext cx="8229600" cy="1965922"/>
          </a:xfrm>
        </p:spPr>
        <p:txBody>
          <a:bodyPr>
            <a:normAutofit/>
          </a:bodyPr>
          <a:lstStyle/>
          <a:p>
            <a:pPr algn="ctr">
              <a:defRPr sz="2800" b="1"/>
            </a:pPr>
            <a:r>
              <a:t>Definition</a:t>
            </a:r>
          </a:p>
          <a:p>
            <a:r>
              <a:rPr sz="2800"/>
              <a:t>A </a:t>
            </a:r>
            <a:r>
              <a:rPr sz="2800" b="1"/>
              <a:t>random variable</a:t>
            </a:r>
            <a:r>
              <a:rPr sz="2800"/>
              <a:t> is a variable whose numeric value is determined by the outcome of a probability experiment.</a:t>
            </a:r>
          </a:p>
          <a:p>
            <a:endParaRPr sz="2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5.1.2: Calculating Expected Values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Sum the values in the last column to get the expected value, </a:t>
                </a:r>
                <a14:m>
                  <m:oMath xmlns:m="http://schemas.openxmlformats.org/officeDocument/2006/math">
                    <m:r>
                      <a:rPr>
                        <a:latin typeface="Cambria Math" panose="02040503050406030204" pitchFamily="18" charset="0"/>
                      </a:rPr>
                      <m:t>𝐸</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𝑊</m:t>
                        </m:r>
                      </m:e>
                    </m:d>
                  </m:oMath>
                </a14:m>
                <a:r>
                  <a:rPr sz="2800"/>
                  <a:t>.</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𝐸</m:t>
                          </m:r>
                        </m:fName>
                        <m:e>
                          <m:d>
                            <m:dPr>
                              <m:ctrlPr>
                                <a:rPr i="1">
                                  <a:latin typeface="Cambria Math" panose="02040503050406030204" pitchFamily="18" charset="0"/>
                                </a:rPr>
                              </m:ctrlPr>
                            </m:dPr>
                            <m:e>
                              <m:r>
                                <a:rPr>
                                  <a:latin typeface="Cambria Math" panose="02040503050406030204" pitchFamily="18" charset="0"/>
                                </a:rPr>
                                <m:t>𝑊</m:t>
                              </m:r>
                            </m:e>
                          </m:d>
                        </m:e>
                      </m:func>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𝑤</m:t>
                          </m:r>
                        </m:e>
                        <m:sub>
                          <m:r>
                            <a:rPr>
                              <a:latin typeface="Cambria Math" panose="02040503050406030204" pitchFamily="18" charset="0"/>
                            </a:rPr>
                            <m:t>𝑖</m:t>
                          </m:r>
                        </m:sub>
                      </m:sSub>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𝑊</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𝑤</m:t>
                                  </m:r>
                                </m:e>
                                <m:sub>
                                  <m:r>
                                    <a:rPr>
                                      <a:latin typeface="Cambria Math" panose="02040503050406030204" pitchFamily="18" charset="0"/>
                                    </a:rPr>
                                    <m:t>𝑖</m:t>
                                  </m:r>
                                </m:sub>
                              </m:sSub>
                            </m:e>
                          </m:d>
                        </m:e>
                      </m:func>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𝐸</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𝑊</m:t>
                              </m:r>
                            </m:e>
                          </m:d>
                        </m:e>
                      </m:phant>
                      <m:r>
                        <a:rPr>
                          <a:latin typeface="Cambria Math" panose="02040503050406030204" pitchFamily="18" charset="0"/>
                        </a:rPr>
                        <m:t>=0.0504+</m:t>
                      </m:r>
                      <m:d>
                        <m:dPr>
                          <m:ctrlPr>
                            <a:rPr i="1">
                              <a:latin typeface="Cambria Math" panose="02040503050406030204" pitchFamily="18" charset="0"/>
                            </a:rPr>
                          </m:ctrlPr>
                        </m:dPr>
                        <m:e>
                          <m:r>
                            <a:rPr>
                              <a:latin typeface="Cambria Math" panose="02040503050406030204" pitchFamily="18" charset="0"/>
                            </a:rPr>
                            <m:t>−0.8836</m:t>
                          </m:r>
                        </m:e>
                      </m:d>
                      <m:r>
                        <a:rPr>
                          <a:latin typeface="Cambria Math" panose="02040503050406030204" pitchFamily="18" charset="0"/>
                        </a:rPr>
                        <m:t>+0.4512</m:t>
                      </m:r>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𝐸</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𝑊</m:t>
                              </m:r>
                            </m:e>
                          </m:d>
                        </m:e>
                      </m:phant>
                      <m:r>
                        <a:rPr>
                          <a:latin typeface="Cambria Math" panose="02040503050406030204" pitchFamily="18" charset="0"/>
                        </a:rPr>
                        <m:t>=−0.3820</m:t>
                      </m:r>
                    </m:oMath>
                  </m:oMathPara>
                </a14:m>
                <a:endParaRPr sz="2800"/>
              </a:p>
              <a:p>
                <a:pPr>
                  <a:defRPr sz="2800"/>
                </a:pPr>
                <a:r>
                  <a:rPr sz="2800"/>
                  <a:t>Thus, you can expect to lose on average </a:t>
                </a:r>
                <a14:m>
                  <m:oMath xmlns:m="http://schemas.openxmlformats.org/officeDocument/2006/math">
                    <m:r>
                      <a:rPr>
                        <a:latin typeface="Cambria Math" panose="02040503050406030204" pitchFamily="18" charset="0"/>
                      </a:rPr>
                      <m:t>$0.38</m:t>
                    </m:r>
                  </m:oMath>
                </a14:m>
                <a:r>
                  <a:rPr sz="2800"/>
                  <a:t> per game if you play enough times.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5.1.3: Calculating Expected Values</a:t>
            </a:r>
          </a:p>
        </p:txBody>
      </p:sp>
      <p:sp>
        <p:nvSpPr>
          <p:cNvPr id="3" name="Text Placeholder 2"/>
          <p:cNvSpPr>
            <a:spLocks noGrp="1"/>
          </p:cNvSpPr>
          <p:nvPr>
            <p:ph type="body" sz="quarter" idx="10"/>
          </p:nvPr>
        </p:nvSpPr>
        <p:spPr/>
        <p:txBody>
          <a:bodyPr>
            <a:normAutofit/>
          </a:bodyPr>
          <a:lstStyle/>
          <a:p>
            <a:r>
              <a:rPr sz="2800" dirty="0"/>
              <a:t>Peyton is trying to decide between two different investment opportunities. The two plans are summarized in the</a:t>
            </a:r>
            <a:r>
              <a:rPr lang="en-US" sz="2800" dirty="0"/>
              <a:t> following</a:t>
            </a:r>
            <a:r>
              <a:rPr sz="2800" dirty="0"/>
              <a:t> table. The left column for each plan gives the potential earnings, and the right columns give their respective probabilities. Which plan should he choose?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5.1.3: Calculating Expected Values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nvPr>
            </p:nvGraphicFramePr>
            <p:xfrm>
              <a:off x="457200" y="1105523"/>
              <a:ext cx="8229600" cy="2966720"/>
            </p:xfrm>
            <a:graphic>
              <a:graphicData uri="http://schemas.openxmlformats.org/drawingml/2006/table">
                <a:tbl>
                  <a:tblPr firstRow="1" bandRow="1">
                    <a:tableStyleId>{2D5ABB26-0587-4C30-8999-92F81FD0307C}</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gridSpan="4">
                      <a:txBody>
                        <a:bodyPr/>
                        <a:lstStyle/>
                        <a:p>
                          <a:pPr algn="ctr">
                            <a:defRPr sz="1800" b="1"/>
                          </a:pPr>
                          <a:r>
                            <a:t>Investment Plans</a:t>
                          </a:r>
                        </a:p>
                      </a:txBody>
                      <a:tcPr>
                        <a:lnB w="12700" cap="flat" cmpd="sng" algn="ctr">
                          <a:solidFill>
                            <a:schemeClr val="tx1"/>
                          </a:solidFill>
                          <a:prstDash val="solid"/>
                          <a:round/>
                          <a:headEnd type="none" w="med" len="med"/>
                          <a:tailEnd type="none" w="med" len="med"/>
                        </a:lnB>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gridSpan="2">
                      <a:txBody>
                        <a:bodyPr/>
                        <a:lstStyle/>
                        <a:p>
                          <a:pPr algn="ctr">
                            <a:defRPr sz="1600" b="1"/>
                          </a:pPr>
                          <a:r>
                            <a:t>Plan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a:p>
                      </a:txBody>
                      <a:tcPr/>
                    </a:tc>
                    <a:tc gridSpan="2">
                      <a:txBody>
                        <a:bodyPr/>
                        <a:lstStyle/>
                        <a:p>
                          <a:pPr algn="ctr">
                            <a:defRPr sz="1600" b="1"/>
                          </a:pPr>
                          <a:r>
                            <a:t>Plan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a:p>
                      </a:txBody>
                      <a:tcPr/>
                    </a:tc>
                    <a:extLst>
                      <a:ext uri="{0D108BD9-81ED-4DB2-BD59-A6C34878D82A}">
                        <a16:rowId xmlns:a16="http://schemas.microsoft.com/office/drawing/2014/main" val="10001"/>
                      </a:ext>
                    </a:extLst>
                  </a:tr>
                  <a:tr h="370840">
                    <a:tc>
                      <a:txBody>
                        <a:bodyPr/>
                        <a:lstStyle/>
                        <a:p>
                          <a:pPr algn="ctr">
                            <a:defRPr sz="1600" b="1"/>
                          </a:pPr>
                          <a:r>
                            <a:t>Earnings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t>Probability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t>Earnings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t>Probability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$1200</m:t>
                                </m:r>
                              </m:oMath>
                            </m:oMathPara>
                          </a14:m>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600">
                              <a:latin typeface="Cambria Math"/>
                            </a:rPr>
                            <a:t>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$1500</m:t>
                                </m:r>
                              </m:oMath>
                            </m:oMathPara>
                          </a14:m>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600">
                              <a:latin typeface="Cambria Math"/>
                            </a:rPr>
                            <a:t>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$950</m:t>
                                </m:r>
                              </m:oMath>
                            </m:oMathPara>
                          </a14:m>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600">
                              <a:latin typeface="Cambria Math"/>
                            </a:rPr>
                            <a:t>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$800</m:t>
                                </m:r>
                              </m:oMath>
                            </m:oMathPara>
                          </a14:m>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600">
                              <a:latin typeface="Cambria Math"/>
                            </a:rPr>
                            <a:t>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$130</m:t>
                                </m:r>
                              </m:oMath>
                            </m:oMathPara>
                          </a14:m>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600">
                              <a:latin typeface="Cambria Math"/>
                            </a:rPr>
                            <a:t>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−$100</m:t>
                                </m:r>
                              </m:oMath>
                            </m:oMathPara>
                          </a14:m>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600">
                              <a:latin typeface="Cambria Math"/>
                            </a:rPr>
                            <a:t>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−$575</m:t>
                                </m:r>
                              </m:oMath>
                            </m:oMathPara>
                          </a14:m>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600">
                              <a:latin typeface="Cambria Math"/>
                            </a:rPr>
                            <a:t>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−$250</m:t>
                                </m:r>
                              </m:oMath>
                            </m:oMathPara>
                          </a14:m>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600">
                              <a:latin typeface="Cambria Math"/>
                            </a:rPr>
                            <a:t>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−$1400</m:t>
                                </m:r>
                              </m:oMath>
                            </m:oMathPara>
                          </a14:m>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600">
                              <a:latin typeface="Cambria Math"/>
                            </a:rPr>
                            <a:t>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−$690</m:t>
                                </m:r>
                              </m:oMath>
                            </m:oMathPara>
                          </a14:m>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600">
                              <a:latin typeface="Cambria Math"/>
                            </a:rPr>
                            <a:t>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mc:Choice>
        <mc:Fallback xmlns="">
          <p:graphicFrame>
            <p:nvGraphicFramePr>
              <p:cNvPr id="3" name="Table Placeholder 2"/>
              <p:cNvGraphicFramePr>
                <a:graphicFrameLocks noGrp="1"/>
              </p:cNvGraphicFramePr>
              <p:nvPr>
                <p:ph type="tbl" sz="quarter" idx="10"/>
              </p:nvPr>
            </p:nvGraphicFramePr>
            <p:xfrm>
              <a:off x="457200" y="1105523"/>
              <a:ext cx="8229600" cy="2966720"/>
            </p:xfrm>
            <a:graphic>
              <a:graphicData uri="http://schemas.openxmlformats.org/drawingml/2006/table">
                <a:tbl>
                  <a:tblPr firstRow="1" bandRow="1">
                    <a:tableStyleId>{2D5ABB26-0587-4C30-8999-92F81FD0307C}</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gridSpan="4">
                      <a:txBody>
                        <a:bodyPr/>
                        <a:lstStyle/>
                        <a:p>
                          <a:pPr algn="ctr">
                            <a:defRPr sz="1800" b="1"/>
                          </a:pPr>
                          <a:r>
                            <a:t>Investment Plans</a:t>
                          </a:r>
                        </a:p>
                      </a:txBody>
                      <a:tcPr>
                        <a:lnB w="12700" cap="flat" cmpd="sng" algn="ctr">
                          <a:solidFill>
                            <a:schemeClr val="tx1"/>
                          </a:solidFill>
                          <a:prstDash val="solid"/>
                          <a:round/>
                          <a:headEnd type="none" w="med" len="med"/>
                          <a:tailEnd type="none" w="med" len="med"/>
                        </a:lnB>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gridSpan="2">
                      <a:txBody>
                        <a:bodyPr/>
                        <a:lstStyle/>
                        <a:p>
                          <a:pPr algn="ctr">
                            <a:defRPr sz="1600" b="1"/>
                          </a:pPr>
                          <a:r>
                            <a:t>Plan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a:p>
                      </a:txBody>
                      <a:tcPr/>
                    </a:tc>
                    <a:tc gridSpan="2">
                      <a:txBody>
                        <a:bodyPr/>
                        <a:lstStyle/>
                        <a:p>
                          <a:pPr algn="ctr">
                            <a:defRPr sz="1600" b="1"/>
                          </a:pPr>
                          <a:r>
                            <a:t>Plan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a:p>
                      </a:txBody>
                      <a:tcPr/>
                    </a:tc>
                    <a:extLst>
                      <a:ext uri="{0D108BD9-81ED-4DB2-BD59-A6C34878D82A}">
                        <a16:rowId xmlns:a16="http://schemas.microsoft.com/office/drawing/2014/main" val="10001"/>
                      </a:ext>
                    </a:extLst>
                  </a:tr>
                  <a:tr h="370840">
                    <a:tc>
                      <a:txBody>
                        <a:bodyPr/>
                        <a:lstStyle/>
                        <a:p>
                          <a:pPr algn="ctr">
                            <a:defRPr sz="1600" b="1"/>
                          </a:pPr>
                          <a:r>
                            <a:t>Earnings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t>Probability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t>Earnings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t>Probability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592" t="-308197" r="-300296" b="-408197"/>
                          </a:stretch>
                        </a:blipFill>
                      </a:tcPr>
                    </a:tc>
                    <a:tc>
                      <a:txBody>
                        <a:bodyPr/>
                        <a:lstStyle/>
                        <a:p>
                          <a:pPr algn="ctr"/>
                          <a:r>
                            <a:rPr sz="1600">
                              <a:latin typeface="Cambria Math"/>
                            </a:rPr>
                            <a:t>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0296" t="-308197" r="-100592" b="-408197"/>
                          </a:stretch>
                        </a:blipFill>
                      </a:tcPr>
                    </a:tc>
                    <a:tc>
                      <a:txBody>
                        <a:bodyPr/>
                        <a:lstStyle/>
                        <a:p>
                          <a:pPr algn="ctr"/>
                          <a:r>
                            <a:rPr sz="1600">
                              <a:latin typeface="Cambria Math"/>
                            </a:rPr>
                            <a:t>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592" t="-408197" r="-300296" b="-308197"/>
                          </a:stretch>
                        </a:blipFill>
                      </a:tcPr>
                    </a:tc>
                    <a:tc>
                      <a:txBody>
                        <a:bodyPr/>
                        <a:lstStyle/>
                        <a:p>
                          <a:pPr algn="ctr"/>
                          <a:r>
                            <a:rPr sz="1600">
                              <a:latin typeface="Cambria Math"/>
                            </a:rPr>
                            <a:t>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0296" t="-408197" r="-100592" b="-308197"/>
                          </a:stretch>
                        </a:blipFill>
                      </a:tcPr>
                    </a:tc>
                    <a:tc>
                      <a:txBody>
                        <a:bodyPr/>
                        <a:lstStyle/>
                        <a:p>
                          <a:pPr algn="ctr"/>
                          <a:r>
                            <a:rPr sz="1600">
                              <a:latin typeface="Cambria Math"/>
                            </a:rPr>
                            <a:t>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592" t="-508197" r="-300296" b="-208197"/>
                          </a:stretch>
                        </a:blipFill>
                      </a:tcPr>
                    </a:tc>
                    <a:tc>
                      <a:txBody>
                        <a:bodyPr/>
                        <a:lstStyle/>
                        <a:p>
                          <a:pPr algn="ctr"/>
                          <a:r>
                            <a:rPr sz="1600">
                              <a:latin typeface="Cambria Math"/>
                            </a:rPr>
                            <a:t>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0296" t="-508197" r="-100592" b="-208197"/>
                          </a:stretch>
                        </a:blipFill>
                      </a:tcPr>
                    </a:tc>
                    <a:tc>
                      <a:txBody>
                        <a:bodyPr/>
                        <a:lstStyle/>
                        <a:p>
                          <a:pPr algn="ctr"/>
                          <a:r>
                            <a:rPr sz="1600">
                              <a:latin typeface="Cambria Math"/>
                            </a:rPr>
                            <a:t>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592" t="-608197" r="-300296" b="-108197"/>
                          </a:stretch>
                        </a:blipFill>
                      </a:tcPr>
                    </a:tc>
                    <a:tc>
                      <a:txBody>
                        <a:bodyPr/>
                        <a:lstStyle/>
                        <a:p>
                          <a:pPr algn="ctr"/>
                          <a:r>
                            <a:rPr sz="1600">
                              <a:latin typeface="Cambria Math"/>
                            </a:rPr>
                            <a:t>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0296" t="-608197" r="-100592" b="-108197"/>
                          </a:stretch>
                        </a:blipFill>
                      </a:tcPr>
                    </a:tc>
                    <a:tc>
                      <a:txBody>
                        <a:bodyPr/>
                        <a:lstStyle/>
                        <a:p>
                          <a:pPr algn="ctr"/>
                          <a:r>
                            <a:rPr sz="1600">
                              <a:latin typeface="Cambria Math"/>
                            </a:rPr>
                            <a:t>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592" t="-708197" r="-300296" b="-8197"/>
                          </a:stretch>
                        </a:blipFill>
                      </a:tcPr>
                    </a:tc>
                    <a:tc>
                      <a:txBody>
                        <a:bodyPr/>
                        <a:lstStyle/>
                        <a:p>
                          <a:pPr algn="ctr"/>
                          <a:r>
                            <a:rPr sz="1600">
                              <a:latin typeface="Cambria Math"/>
                            </a:rPr>
                            <a:t>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0296" t="-708197" r="-100592" b="-8197"/>
                          </a:stretch>
                        </a:blipFill>
                      </a:tcPr>
                    </a:tc>
                    <a:tc>
                      <a:txBody>
                        <a:bodyPr/>
                        <a:lstStyle/>
                        <a:p>
                          <a:pPr algn="ctr"/>
                          <a:r>
                            <a:rPr sz="1600">
                              <a:latin typeface="Cambria Math"/>
                            </a:rPr>
                            <a:t>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5.1.3: Calculating Expected Values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r>
                  <a:rPr sz="2800" b="1"/>
                  <a:t>Solution</a:t>
                </a:r>
              </a:p>
              <a:p>
                <a:pPr>
                  <a:defRPr sz="2800"/>
                </a:pPr>
                <a:r>
                  <a:rPr sz="2800"/>
                  <a:t>It is difficult to determine which plan will yield the higher return simply by looking at the probability distributions. Let's use the expected values to compare the plans. Let the random variable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𝑋</m:t>
                        </m:r>
                      </m:e>
                      <m:sub>
                        <m:r>
                          <a:rPr>
                            <a:latin typeface="Cambria Math" panose="02040503050406030204" pitchFamily="18" charset="0"/>
                          </a:rPr>
                          <m:t>𝐴</m:t>
                        </m:r>
                      </m:sub>
                    </m:sSub>
                  </m:oMath>
                </a14:m>
                <a:r>
                  <a:rPr sz="2800"/>
                  <a:t> be the earnings for Plan A, and let the random variable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𝑋</m:t>
                        </m:r>
                      </m:e>
                      <m:sub>
                        <m:r>
                          <a:rPr>
                            <a:latin typeface="Cambria Math" panose="02040503050406030204" pitchFamily="18" charset="0"/>
                          </a:rPr>
                          <m:t>𝐵</m:t>
                        </m:r>
                      </m:sub>
                    </m:sSub>
                  </m:oMath>
                </a14:m>
                <a:r>
                  <a:rPr sz="2800"/>
                  <a:t> be the earnings for Plan B. We will use a different method to calculate the expected value for each plan to demonstrate various methods.</a:t>
                </a:r>
              </a:p>
              <a:p>
                <a:r>
                  <a:rPr sz="2800" b="1"/>
                  <a:t>For Investment Plan A:</a:t>
                </a:r>
              </a:p>
              <a:p>
                <a:pPr>
                  <a:defRPr b="1"/>
                </a:pPr>
                <a:r>
                  <a:rPr sz="2800"/>
                  <a:t>By Hand:</a:t>
                </a:r>
              </a:p>
              <a:p>
                <a:pPr>
                  <a:defRPr sz="2800"/>
                </a:pPr>
                <a:r>
                  <a:rPr sz="2800"/>
                  <a:t>Beginning with the probability distribution, multiply each value of the random variable,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𝑖</m:t>
                            </m:r>
                          </m:sub>
                        </m:sSub>
                      </m:sub>
                    </m:sSub>
                  </m:oMath>
                </a14:m>
                <a:r>
                  <a:rPr sz="2800"/>
                  <a:t>, by its probability, </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𝑋</m:t>
                            </m:r>
                          </m:e>
                          <m:sub>
                            <m:r>
                              <a:rPr>
                                <a:latin typeface="Cambria Math" panose="02040503050406030204" pitchFamily="18" charset="0"/>
                              </a:rPr>
                              <m:t>𝐴</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𝑖</m:t>
                                </m:r>
                              </m:sub>
                            </m:sSub>
                          </m:sub>
                        </m:sSub>
                      </m:e>
                    </m:d>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454" r="-667"/>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5.1.3: Calculating Expected Values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nvPr>
            </p:nvGraphicFramePr>
            <p:xfrm>
              <a:off x="457200" y="1105523"/>
              <a:ext cx="8229600" cy="2637282"/>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gridSpan="3">
                      <a:txBody>
                        <a:bodyPr/>
                        <a:lstStyle/>
                        <a:p>
                          <a:pPr algn="ctr">
                            <a:defRPr sz="1800" b="1"/>
                          </a:pPr>
                          <a:r>
                            <a:t>Investment Plan A Expected Values</a:t>
                          </a: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800" b="1"/>
                          </a:pPr>
                          <a14:m>
                            <m:oMathPara xmlns:m="http://schemas.openxmlformats.org/officeDocument/2006/math">
                              <m:oMathParaPr>
                                <m:jc m:val="centerGroup"/>
                              </m:oMathParaPr>
                              <m:oMath xmlns:m="http://schemas.openxmlformats.org/officeDocument/2006/math">
                                <m:sSub>
                                  <m:sSubPr>
                                    <m:ctrlPr>
                                      <a:rPr sz="1800" i="1">
                                        <a:latin typeface="Cambria Math" panose="02040503050406030204" pitchFamily="18" charset="0"/>
                                      </a:rPr>
                                    </m:ctrlPr>
                                  </m:sSubPr>
                                  <m:e>
                                    <m:r>
                                      <a:rPr sz="1800">
                                        <a:latin typeface="Cambria Math"/>
                                      </a:rPr>
                                      <m:t>𝑥</m:t>
                                    </m:r>
                                  </m:e>
                                  <m:sub>
                                    <m:sSub>
                                      <m:sSubPr>
                                        <m:ctrlPr>
                                          <a:rPr sz="1800" i="1">
                                            <a:latin typeface="Cambria Math" panose="02040503050406030204" pitchFamily="18" charset="0"/>
                                          </a:rPr>
                                        </m:ctrlPr>
                                      </m:sSubPr>
                                      <m:e>
                                        <m:r>
                                          <a:rPr sz="1800">
                                            <a:latin typeface="Cambria Math"/>
                                          </a:rPr>
                                          <m:t>𝐴</m:t>
                                        </m:r>
                                      </m:e>
                                      <m:sub>
                                        <m:r>
                                          <a:rPr sz="1800">
                                            <a:latin typeface="Cambria Math"/>
                                          </a:rPr>
                                          <m:t>𝑖</m:t>
                                        </m:r>
                                      </m:sub>
                                    </m:sSub>
                                  </m:sub>
                                </m:sSub>
                              </m:oMath>
                            </m:oMathPara>
                          </a14:m>
                          <a:endParaRPr/>
                        </a:p>
                      </a:txBody>
                      <a:tcPr/>
                    </a:tc>
                    <a:tc>
                      <a:txBody>
                        <a:bodyPr/>
                        <a:lstStyle/>
                        <a:p>
                          <a:pPr algn="ctr">
                            <a:defRPr sz="1800" b="1"/>
                          </a:pPr>
                          <a14:m>
                            <m:oMathPara xmlns:m="http://schemas.openxmlformats.org/officeDocument/2006/math">
                              <m:oMathParaPr>
                                <m:jc m:val="centerGroup"/>
                              </m:oMathParaPr>
                              <m:oMath xmlns:m="http://schemas.openxmlformats.org/officeDocument/2006/math">
                                <m:r>
                                  <a:rPr sz="1800">
                                    <a:latin typeface="Cambria Math"/>
                                  </a:rPr>
                                  <m:t>𝑃</m:t>
                                </m:r>
                                <m:r>
                                  <a:rPr sz="1800">
                                    <a:latin typeface="Cambria Math"/>
                                  </a:rPr>
                                  <m:t>⁡</m:t>
                                </m:r>
                                <m:d>
                                  <m:dPr>
                                    <m:ctrlPr>
                                      <a:rPr sz="1800" i="1">
                                        <a:latin typeface="Cambria Math" panose="02040503050406030204" pitchFamily="18" charset="0"/>
                                      </a:rPr>
                                    </m:ctrlPr>
                                  </m:dPr>
                                  <m:e>
                                    <m:sSub>
                                      <m:sSubPr>
                                        <m:ctrlPr>
                                          <a:rPr sz="1800" i="1">
                                            <a:latin typeface="Cambria Math" panose="02040503050406030204" pitchFamily="18" charset="0"/>
                                          </a:rPr>
                                        </m:ctrlPr>
                                      </m:sSubPr>
                                      <m:e>
                                        <m:r>
                                          <a:rPr sz="1800">
                                            <a:latin typeface="Cambria Math"/>
                                          </a:rPr>
                                          <m:t>𝑋</m:t>
                                        </m:r>
                                      </m:e>
                                      <m:sub>
                                        <m:r>
                                          <a:rPr sz="1800">
                                            <a:latin typeface="Cambria Math"/>
                                          </a:rPr>
                                          <m:t>𝐴</m:t>
                                        </m:r>
                                      </m:sub>
                                    </m:sSub>
                                    <m:r>
                                      <a:rPr sz="1800">
                                        <a:latin typeface="Cambria Math"/>
                                      </a:rPr>
                                      <m:t>=</m:t>
                                    </m:r>
                                    <m:sSub>
                                      <m:sSubPr>
                                        <m:ctrlPr>
                                          <a:rPr sz="1800" i="1">
                                            <a:latin typeface="Cambria Math" panose="02040503050406030204" pitchFamily="18" charset="0"/>
                                          </a:rPr>
                                        </m:ctrlPr>
                                      </m:sSubPr>
                                      <m:e>
                                        <m:r>
                                          <a:rPr sz="1800">
                                            <a:latin typeface="Cambria Math"/>
                                          </a:rPr>
                                          <m:t>𝑥</m:t>
                                        </m:r>
                                      </m:e>
                                      <m:sub>
                                        <m:sSub>
                                          <m:sSubPr>
                                            <m:ctrlPr>
                                              <a:rPr sz="1800" i="1">
                                                <a:latin typeface="Cambria Math" panose="02040503050406030204" pitchFamily="18" charset="0"/>
                                              </a:rPr>
                                            </m:ctrlPr>
                                          </m:sSubPr>
                                          <m:e>
                                            <m:r>
                                              <a:rPr sz="1800">
                                                <a:latin typeface="Cambria Math"/>
                                              </a:rPr>
                                              <m:t>𝐴</m:t>
                                            </m:r>
                                          </m:e>
                                          <m:sub>
                                            <m:r>
                                              <a:rPr sz="1800">
                                                <a:latin typeface="Cambria Math"/>
                                              </a:rPr>
                                              <m:t>𝑖</m:t>
                                            </m:r>
                                          </m:sub>
                                        </m:sSub>
                                      </m:sub>
                                    </m:sSub>
                                  </m:e>
                                </m:d>
                              </m:oMath>
                            </m:oMathPara>
                          </a14:m>
                          <a:endParaRPr/>
                        </a:p>
                      </a:txBody>
                      <a:tcPr/>
                    </a:tc>
                    <a:tc>
                      <a:txBody>
                        <a:bodyPr/>
                        <a:lstStyle/>
                        <a:p>
                          <a:pPr algn="ctr">
                            <a:defRPr sz="1800" b="1"/>
                          </a:pPr>
                          <a14:m>
                            <m:oMathPara xmlns:m="http://schemas.openxmlformats.org/officeDocument/2006/math">
                              <m:oMathParaPr>
                                <m:jc m:val="centerGroup"/>
                              </m:oMathParaPr>
                              <m:oMath xmlns:m="http://schemas.openxmlformats.org/officeDocument/2006/math">
                                <m:sSub>
                                  <m:sSubPr>
                                    <m:ctrlPr>
                                      <a:rPr sz="1800" i="1">
                                        <a:latin typeface="Cambria Math" panose="02040503050406030204" pitchFamily="18" charset="0"/>
                                      </a:rPr>
                                    </m:ctrlPr>
                                  </m:sSubPr>
                                  <m:e>
                                    <m:r>
                                      <a:rPr sz="1800">
                                        <a:latin typeface="Cambria Math"/>
                                      </a:rPr>
                                      <m:t>𝑥</m:t>
                                    </m:r>
                                  </m:e>
                                  <m:sub>
                                    <m:sSub>
                                      <m:sSubPr>
                                        <m:ctrlPr>
                                          <a:rPr sz="1800" i="1">
                                            <a:latin typeface="Cambria Math" panose="02040503050406030204" pitchFamily="18" charset="0"/>
                                          </a:rPr>
                                        </m:ctrlPr>
                                      </m:sSubPr>
                                      <m:e>
                                        <m:r>
                                          <a:rPr sz="1800">
                                            <a:latin typeface="Cambria Math"/>
                                          </a:rPr>
                                          <m:t>𝐴</m:t>
                                        </m:r>
                                      </m:e>
                                      <m:sub>
                                        <m:r>
                                          <a:rPr sz="1800">
                                            <a:latin typeface="Cambria Math"/>
                                          </a:rPr>
                                          <m:t>𝑖</m:t>
                                        </m:r>
                                      </m:sub>
                                    </m:sSub>
                                  </m:sub>
                                </m:sSub>
                                <m:r>
                                  <a:rPr sz="1800">
                                    <a:latin typeface="Cambria Math"/>
                                  </a:rPr>
                                  <m:t>⋅</m:t>
                                </m:r>
                                <m:func>
                                  <m:funcPr>
                                    <m:ctrlPr>
                                      <a:rPr sz="1800" i="1">
                                        <a:latin typeface="Cambria Math" panose="02040503050406030204" pitchFamily="18" charset="0"/>
                                      </a:rPr>
                                    </m:ctrlPr>
                                  </m:funcPr>
                                  <m:fName>
                                    <m:r>
                                      <a:rPr sz="1800">
                                        <a:latin typeface="Cambria Math"/>
                                      </a:rPr>
                                      <m:t>𝑃</m:t>
                                    </m:r>
                                  </m:fName>
                                  <m:e>
                                    <m:d>
                                      <m:dPr>
                                        <m:ctrlPr>
                                          <a:rPr sz="1800" i="1">
                                            <a:latin typeface="Cambria Math" panose="02040503050406030204" pitchFamily="18" charset="0"/>
                                          </a:rPr>
                                        </m:ctrlPr>
                                      </m:dPr>
                                      <m:e>
                                        <m:sSub>
                                          <m:sSubPr>
                                            <m:ctrlPr>
                                              <a:rPr sz="1800" i="1">
                                                <a:latin typeface="Cambria Math" panose="02040503050406030204" pitchFamily="18" charset="0"/>
                                              </a:rPr>
                                            </m:ctrlPr>
                                          </m:sSubPr>
                                          <m:e>
                                            <m:r>
                                              <a:rPr sz="1800">
                                                <a:latin typeface="Cambria Math"/>
                                              </a:rPr>
                                              <m:t>𝑋</m:t>
                                            </m:r>
                                          </m:e>
                                          <m:sub>
                                            <m:r>
                                              <a:rPr sz="1800">
                                                <a:latin typeface="Cambria Math"/>
                                              </a:rPr>
                                              <m:t>𝐴</m:t>
                                            </m:r>
                                          </m:sub>
                                        </m:sSub>
                                        <m:r>
                                          <a:rPr sz="1800">
                                            <a:latin typeface="Cambria Math"/>
                                          </a:rPr>
                                          <m:t>=</m:t>
                                        </m:r>
                                        <m:sSub>
                                          <m:sSubPr>
                                            <m:ctrlPr>
                                              <a:rPr sz="1800" i="1">
                                                <a:latin typeface="Cambria Math" panose="02040503050406030204" pitchFamily="18" charset="0"/>
                                              </a:rPr>
                                            </m:ctrlPr>
                                          </m:sSubPr>
                                          <m:e>
                                            <m:r>
                                              <a:rPr sz="1800">
                                                <a:latin typeface="Cambria Math"/>
                                              </a:rPr>
                                              <m:t>𝑥</m:t>
                                            </m:r>
                                          </m:e>
                                          <m:sub>
                                            <m:sSub>
                                              <m:sSubPr>
                                                <m:ctrlPr>
                                                  <a:rPr sz="1800" i="1">
                                                    <a:latin typeface="Cambria Math" panose="02040503050406030204" pitchFamily="18" charset="0"/>
                                                  </a:rPr>
                                                </m:ctrlPr>
                                              </m:sSubPr>
                                              <m:e>
                                                <m:r>
                                                  <a:rPr sz="1800">
                                                    <a:latin typeface="Cambria Math"/>
                                                  </a:rPr>
                                                  <m:t>𝐴</m:t>
                                                </m:r>
                                              </m:e>
                                              <m:sub>
                                                <m:r>
                                                  <a:rPr sz="1800">
                                                    <a:latin typeface="Cambria Math"/>
                                                  </a:rPr>
                                                  <m:t>𝑖</m:t>
                                                </m:r>
                                              </m:sub>
                                            </m:sSub>
                                          </m:sub>
                                        </m:sSub>
                                      </m:e>
                                    </m:d>
                                  </m:e>
                                </m:func>
                              </m:oMath>
                            </m:oMathPara>
                          </a14:m>
                          <a:endParaRPr/>
                        </a:p>
                      </a:txBody>
                      <a:tcPr/>
                    </a:tc>
                    <a:extLst>
                      <a:ext uri="{0D108BD9-81ED-4DB2-BD59-A6C34878D82A}">
                        <a16:rowId xmlns:a16="http://schemas.microsoft.com/office/drawing/2014/main" val="10001"/>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$1200</m:t>
                                </m:r>
                              </m:oMath>
                            </m:oMathPara>
                          </a14:m>
                          <a:endParaRPr/>
                        </a:p>
                      </a:txBody>
                      <a:tcPr/>
                    </a:tc>
                    <a:tc>
                      <a:txBody>
                        <a:bodyPr/>
                        <a:lstStyle/>
                        <a:p>
                          <a:pPr algn="ctr"/>
                          <a:r>
                            <a:rPr sz="1800">
                              <a:latin typeface="Cambria Math"/>
                            </a:rPr>
                            <a:t>0.1</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$120</m:t>
                                </m:r>
                              </m:oMath>
                            </m:oMathPara>
                          </a14:m>
                          <a:endParaRPr/>
                        </a:p>
                      </a:txBody>
                      <a:tcPr/>
                    </a:tc>
                    <a:extLst>
                      <a:ext uri="{0D108BD9-81ED-4DB2-BD59-A6C34878D82A}">
                        <a16:rowId xmlns:a16="http://schemas.microsoft.com/office/drawing/2014/main" val="10002"/>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$950</m:t>
                                </m:r>
                              </m:oMath>
                            </m:oMathPara>
                          </a14:m>
                          <a:endParaRPr/>
                        </a:p>
                      </a:txBody>
                      <a:tcPr/>
                    </a:tc>
                    <a:tc>
                      <a:txBody>
                        <a:bodyPr/>
                        <a:lstStyle/>
                        <a:p>
                          <a:pPr algn="ctr"/>
                          <a:r>
                            <a:rPr sz="1800">
                              <a:latin typeface="Cambria Math"/>
                            </a:rPr>
                            <a:t>0.2</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$190</m:t>
                                </m:r>
                              </m:oMath>
                            </m:oMathPara>
                          </a14:m>
                          <a:endParaRPr/>
                        </a:p>
                      </a:txBody>
                      <a:tcPr/>
                    </a:tc>
                    <a:extLst>
                      <a:ext uri="{0D108BD9-81ED-4DB2-BD59-A6C34878D82A}">
                        <a16:rowId xmlns:a16="http://schemas.microsoft.com/office/drawing/2014/main" val="10003"/>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$130</m:t>
                                </m:r>
                              </m:oMath>
                            </m:oMathPara>
                          </a14:m>
                          <a:endParaRPr/>
                        </a:p>
                      </a:txBody>
                      <a:tcPr/>
                    </a:tc>
                    <a:tc>
                      <a:txBody>
                        <a:bodyPr/>
                        <a:lstStyle/>
                        <a:p>
                          <a:pPr algn="ctr"/>
                          <a:r>
                            <a:rPr sz="1800">
                              <a:latin typeface="Cambria Math"/>
                            </a:rPr>
                            <a:t>0.4</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$52</m:t>
                                </m:r>
                              </m:oMath>
                            </m:oMathPara>
                          </a14:m>
                          <a:endParaRPr/>
                        </a:p>
                      </a:txBody>
                      <a:tcPr/>
                    </a:tc>
                    <a:extLst>
                      <a:ext uri="{0D108BD9-81ED-4DB2-BD59-A6C34878D82A}">
                        <a16:rowId xmlns:a16="http://schemas.microsoft.com/office/drawing/2014/main" val="10004"/>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−$575</m:t>
                                </m:r>
                              </m:oMath>
                            </m:oMathPara>
                          </a14:m>
                          <a:endParaRPr/>
                        </a:p>
                      </a:txBody>
                      <a:tcPr/>
                    </a:tc>
                    <a:tc>
                      <a:txBody>
                        <a:bodyPr/>
                        <a:lstStyle/>
                        <a:p>
                          <a:pPr algn="ctr"/>
                          <a:r>
                            <a:rPr sz="1800">
                              <a:latin typeface="Cambria Math"/>
                            </a:rPr>
                            <a:t>0.1</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−$57.5</m:t>
                                </m:r>
                              </m:oMath>
                            </m:oMathPara>
                          </a14:m>
                          <a:endParaRPr/>
                        </a:p>
                      </a:txBody>
                      <a:tcPr/>
                    </a:tc>
                    <a:extLst>
                      <a:ext uri="{0D108BD9-81ED-4DB2-BD59-A6C34878D82A}">
                        <a16:rowId xmlns:a16="http://schemas.microsoft.com/office/drawing/2014/main" val="10005"/>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−$1400</m:t>
                                </m:r>
                              </m:oMath>
                            </m:oMathPara>
                          </a14:m>
                          <a:endParaRPr/>
                        </a:p>
                      </a:txBody>
                      <a:tcPr/>
                    </a:tc>
                    <a:tc>
                      <a:txBody>
                        <a:bodyPr/>
                        <a:lstStyle/>
                        <a:p>
                          <a:pPr algn="ctr"/>
                          <a:r>
                            <a:rPr sz="1800">
                              <a:latin typeface="Cambria Math"/>
                            </a:rPr>
                            <a:t>0.2</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−$280</m:t>
                                </m:r>
                              </m:oMath>
                            </m:oMathPara>
                          </a14:m>
                          <a:endParaRPr/>
                        </a:p>
                      </a:txBody>
                      <a:tcPr/>
                    </a:tc>
                    <a:extLst>
                      <a:ext uri="{0D108BD9-81ED-4DB2-BD59-A6C34878D82A}">
                        <a16:rowId xmlns:a16="http://schemas.microsoft.com/office/drawing/2014/main" val="10006"/>
                      </a:ext>
                    </a:extLst>
                  </a:tr>
                </a:tbl>
              </a:graphicData>
            </a:graphic>
          </p:graphicFrame>
        </mc:Choice>
        <mc:Fallback xmlns="">
          <p:graphicFrame>
            <p:nvGraphicFramePr>
              <p:cNvPr id="3" name="Table Placeholder 2"/>
              <p:cNvGraphicFramePr>
                <a:graphicFrameLocks noGrp="1"/>
              </p:cNvGraphicFramePr>
              <p:nvPr>
                <p:ph type="tbl" sz="quarter" idx="10"/>
              </p:nvPr>
            </p:nvGraphicFramePr>
            <p:xfrm>
              <a:off x="457200" y="1105523"/>
              <a:ext cx="8229600" cy="2637282"/>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gridSpan="3">
                      <a:txBody>
                        <a:bodyPr/>
                        <a:lstStyle/>
                        <a:p>
                          <a:pPr algn="ctr">
                            <a:defRPr sz="1800" b="1"/>
                          </a:pPr>
                          <a:r>
                            <a:t>Investment Plan A Expected Values</a:t>
                          </a: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412242">
                    <a:tc>
                      <a:txBody>
                        <a:bodyPr/>
                        <a:lstStyle/>
                        <a:p>
                          <a:endParaRPr lang="en-US"/>
                        </a:p>
                      </a:txBody>
                      <a:tcPr>
                        <a:blipFill>
                          <a:blip r:embed="rId2"/>
                          <a:stretch>
                            <a:fillRect l="-444" t="-97059" r="-201111" b="-467647"/>
                          </a:stretch>
                        </a:blipFill>
                      </a:tcPr>
                    </a:tc>
                    <a:tc>
                      <a:txBody>
                        <a:bodyPr/>
                        <a:lstStyle/>
                        <a:p>
                          <a:endParaRPr lang="en-US"/>
                        </a:p>
                      </a:txBody>
                      <a:tcPr>
                        <a:blipFill>
                          <a:blip r:embed="rId2"/>
                          <a:stretch>
                            <a:fillRect l="-100444" t="-97059" r="-101111" b="-467647"/>
                          </a:stretch>
                        </a:blipFill>
                      </a:tcPr>
                    </a:tc>
                    <a:tc>
                      <a:txBody>
                        <a:bodyPr/>
                        <a:lstStyle/>
                        <a:p>
                          <a:endParaRPr lang="en-US"/>
                        </a:p>
                      </a:txBody>
                      <a:tcPr>
                        <a:blipFill>
                          <a:blip r:embed="rId2"/>
                          <a:stretch>
                            <a:fillRect l="-200444" t="-97059" r="-1111" b="-467647"/>
                          </a:stretch>
                        </a:blipFill>
                      </a:tcPr>
                    </a:tc>
                    <a:extLst>
                      <a:ext uri="{0D108BD9-81ED-4DB2-BD59-A6C34878D82A}">
                        <a16:rowId xmlns:a16="http://schemas.microsoft.com/office/drawing/2014/main" val="10001"/>
                      </a:ext>
                    </a:extLst>
                  </a:tr>
                  <a:tr h="370840">
                    <a:tc>
                      <a:txBody>
                        <a:bodyPr/>
                        <a:lstStyle/>
                        <a:p>
                          <a:endParaRPr lang="en-US"/>
                        </a:p>
                      </a:txBody>
                      <a:tcPr>
                        <a:blipFill>
                          <a:blip r:embed="rId2"/>
                          <a:stretch>
                            <a:fillRect l="-444" t="-223333" r="-201111" b="-430000"/>
                          </a:stretch>
                        </a:blipFill>
                      </a:tcPr>
                    </a:tc>
                    <a:tc>
                      <a:txBody>
                        <a:bodyPr/>
                        <a:lstStyle/>
                        <a:p>
                          <a:pPr algn="ctr"/>
                          <a:r>
                            <a:rPr sz="1800">
                              <a:latin typeface="Cambria Math"/>
                            </a:rPr>
                            <a:t>0.1</a:t>
                          </a:r>
                        </a:p>
                      </a:txBody>
                      <a:tcPr/>
                    </a:tc>
                    <a:tc>
                      <a:txBody>
                        <a:bodyPr/>
                        <a:lstStyle/>
                        <a:p>
                          <a:endParaRPr lang="en-US"/>
                        </a:p>
                      </a:txBody>
                      <a:tcPr>
                        <a:blipFill>
                          <a:blip r:embed="rId2"/>
                          <a:stretch>
                            <a:fillRect l="-200444" t="-223333" r="-1111" b="-430000"/>
                          </a:stretch>
                        </a:blipFill>
                      </a:tcPr>
                    </a:tc>
                    <a:extLst>
                      <a:ext uri="{0D108BD9-81ED-4DB2-BD59-A6C34878D82A}">
                        <a16:rowId xmlns:a16="http://schemas.microsoft.com/office/drawing/2014/main" val="10002"/>
                      </a:ext>
                    </a:extLst>
                  </a:tr>
                  <a:tr h="370840">
                    <a:tc>
                      <a:txBody>
                        <a:bodyPr/>
                        <a:lstStyle/>
                        <a:p>
                          <a:endParaRPr lang="en-US"/>
                        </a:p>
                      </a:txBody>
                      <a:tcPr>
                        <a:blipFill>
                          <a:blip r:embed="rId2"/>
                          <a:stretch>
                            <a:fillRect l="-444" t="-318033" r="-201111" b="-322951"/>
                          </a:stretch>
                        </a:blipFill>
                      </a:tcPr>
                    </a:tc>
                    <a:tc>
                      <a:txBody>
                        <a:bodyPr/>
                        <a:lstStyle/>
                        <a:p>
                          <a:pPr algn="ctr"/>
                          <a:r>
                            <a:rPr sz="1800">
                              <a:latin typeface="Cambria Math"/>
                            </a:rPr>
                            <a:t>0.2</a:t>
                          </a:r>
                        </a:p>
                      </a:txBody>
                      <a:tcPr/>
                    </a:tc>
                    <a:tc>
                      <a:txBody>
                        <a:bodyPr/>
                        <a:lstStyle/>
                        <a:p>
                          <a:endParaRPr lang="en-US"/>
                        </a:p>
                      </a:txBody>
                      <a:tcPr>
                        <a:blipFill>
                          <a:blip r:embed="rId2"/>
                          <a:stretch>
                            <a:fillRect l="-200444" t="-318033" r="-1111" b="-322951"/>
                          </a:stretch>
                        </a:blipFill>
                      </a:tcPr>
                    </a:tc>
                    <a:extLst>
                      <a:ext uri="{0D108BD9-81ED-4DB2-BD59-A6C34878D82A}">
                        <a16:rowId xmlns:a16="http://schemas.microsoft.com/office/drawing/2014/main" val="10003"/>
                      </a:ext>
                    </a:extLst>
                  </a:tr>
                  <a:tr h="370840">
                    <a:tc>
                      <a:txBody>
                        <a:bodyPr/>
                        <a:lstStyle/>
                        <a:p>
                          <a:endParaRPr lang="en-US"/>
                        </a:p>
                      </a:txBody>
                      <a:tcPr>
                        <a:blipFill>
                          <a:blip r:embed="rId2"/>
                          <a:stretch>
                            <a:fillRect l="-444" t="-418033" r="-201111" b="-222951"/>
                          </a:stretch>
                        </a:blipFill>
                      </a:tcPr>
                    </a:tc>
                    <a:tc>
                      <a:txBody>
                        <a:bodyPr/>
                        <a:lstStyle/>
                        <a:p>
                          <a:pPr algn="ctr"/>
                          <a:r>
                            <a:rPr sz="1800">
                              <a:latin typeface="Cambria Math"/>
                            </a:rPr>
                            <a:t>0.4</a:t>
                          </a:r>
                        </a:p>
                      </a:txBody>
                      <a:tcPr/>
                    </a:tc>
                    <a:tc>
                      <a:txBody>
                        <a:bodyPr/>
                        <a:lstStyle/>
                        <a:p>
                          <a:endParaRPr lang="en-US"/>
                        </a:p>
                      </a:txBody>
                      <a:tcPr>
                        <a:blipFill>
                          <a:blip r:embed="rId2"/>
                          <a:stretch>
                            <a:fillRect l="-200444" t="-418033" r="-1111" b="-222951"/>
                          </a:stretch>
                        </a:blipFill>
                      </a:tcPr>
                    </a:tc>
                    <a:extLst>
                      <a:ext uri="{0D108BD9-81ED-4DB2-BD59-A6C34878D82A}">
                        <a16:rowId xmlns:a16="http://schemas.microsoft.com/office/drawing/2014/main" val="10004"/>
                      </a:ext>
                    </a:extLst>
                  </a:tr>
                  <a:tr h="370840">
                    <a:tc>
                      <a:txBody>
                        <a:bodyPr/>
                        <a:lstStyle/>
                        <a:p>
                          <a:endParaRPr lang="en-US"/>
                        </a:p>
                      </a:txBody>
                      <a:tcPr>
                        <a:blipFill>
                          <a:blip r:embed="rId2"/>
                          <a:stretch>
                            <a:fillRect l="-444" t="-518033" r="-201111" b="-122951"/>
                          </a:stretch>
                        </a:blipFill>
                      </a:tcPr>
                    </a:tc>
                    <a:tc>
                      <a:txBody>
                        <a:bodyPr/>
                        <a:lstStyle/>
                        <a:p>
                          <a:pPr algn="ctr"/>
                          <a:r>
                            <a:rPr sz="1800">
                              <a:latin typeface="Cambria Math"/>
                            </a:rPr>
                            <a:t>0.1</a:t>
                          </a:r>
                        </a:p>
                      </a:txBody>
                      <a:tcPr/>
                    </a:tc>
                    <a:tc>
                      <a:txBody>
                        <a:bodyPr/>
                        <a:lstStyle/>
                        <a:p>
                          <a:endParaRPr lang="en-US"/>
                        </a:p>
                      </a:txBody>
                      <a:tcPr>
                        <a:blipFill>
                          <a:blip r:embed="rId2"/>
                          <a:stretch>
                            <a:fillRect l="-200444" t="-518033" r="-1111" b="-122951"/>
                          </a:stretch>
                        </a:blipFill>
                      </a:tcPr>
                    </a:tc>
                    <a:extLst>
                      <a:ext uri="{0D108BD9-81ED-4DB2-BD59-A6C34878D82A}">
                        <a16:rowId xmlns:a16="http://schemas.microsoft.com/office/drawing/2014/main" val="10005"/>
                      </a:ext>
                    </a:extLst>
                  </a:tr>
                  <a:tr h="370840">
                    <a:tc>
                      <a:txBody>
                        <a:bodyPr/>
                        <a:lstStyle/>
                        <a:p>
                          <a:endParaRPr lang="en-US"/>
                        </a:p>
                      </a:txBody>
                      <a:tcPr>
                        <a:blipFill>
                          <a:blip r:embed="rId2"/>
                          <a:stretch>
                            <a:fillRect l="-444" t="-618033" r="-201111" b="-22951"/>
                          </a:stretch>
                        </a:blipFill>
                      </a:tcPr>
                    </a:tc>
                    <a:tc>
                      <a:txBody>
                        <a:bodyPr/>
                        <a:lstStyle/>
                        <a:p>
                          <a:pPr algn="ctr"/>
                          <a:r>
                            <a:rPr sz="1800">
                              <a:latin typeface="Cambria Math"/>
                            </a:rPr>
                            <a:t>0.2</a:t>
                          </a:r>
                        </a:p>
                      </a:txBody>
                      <a:tcPr/>
                    </a:tc>
                    <a:tc>
                      <a:txBody>
                        <a:bodyPr/>
                        <a:lstStyle/>
                        <a:p>
                          <a:endParaRPr lang="en-US"/>
                        </a:p>
                      </a:txBody>
                      <a:tcPr>
                        <a:blipFill>
                          <a:blip r:embed="rId2"/>
                          <a:stretch>
                            <a:fillRect l="-200444" t="-618033" r="-1111" b="-22951"/>
                          </a:stretch>
                        </a:blipFill>
                      </a:tcPr>
                    </a:tc>
                    <a:extLst>
                      <a:ext uri="{0D108BD9-81ED-4DB2-BD59-A6C34878D82A}">
                        <a16:rowId xmlns:a16="http://schemas.microsoft.com/office/drawing/2014/main" val="10006"/>
                      </a:ext>
                    </a:extLst>
                  </a:tr>
                </a:tbl>
              </a:graphicData>
            </a:graphic>
          </p:graphicFrame>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5.1.3: Calculating Expected Values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Sum the values in the last column to get the expected value, for Plan A.</a:t>
                </a:r>
              </a:p>
              <a:p>
                <a:pPr algn="ctr">
                  <a:defRPr sz="2800"/>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𝐸</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𝑋</m:t>
                                  </m:r>
                                </m:e>
                                <m:sub>
                                  <m:r>
                                    <a:rPr>
                                      <a:latin typeface="Cambria Math" panose="02040503050406030204" pitchFamily="18" charset="0"/>
                                    </a:rPr>
                                    <m:t>𝐴</m:t>
                                  </m:r>
                                </m:sub>
                              </m:sSub>
                            </m:e>
                          </m:d>
                        </m:e>
                      </m:func>
                      <m:r>
                        <a:rPr>
                          <a:latin typeface="Cambria Math" panose="02040503050406030204" pitchFamily="18" charset="0"/>
                        </a:rPr>
                        <m:t>=$120+$190+$52−$57.50−$280=$24.50</m:t>
                      </m:r>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5.1.3: Calculating Expected Values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pPr>
                  <a:defRPr b="1"/>
                </a:pPr>
                <a:r>
                  <a:rPr lang="en-US" b="1" dirty="0"/>
                  <a:t>For Investment Plan B:</a:t>
                </a:r>
                <a:br>
                  <a:rPr lang="en-US" sz="2800" dirty="0"/>
                </a:br>
                <a:r>
                  <a:rPr sz="2800" dirty="0"/>
                  <a:t>TI-83/84 Plus:</a:t>
                </a:r>
              </a:p>
              <a:p>
                <a:pPr>
                  <a:defRPr sz="2800"/>
                </a:pPr>
                <a:r>
                  <a:rPr sz="2800" dirty="0"/>
                  <a:t>Press </a:t>
                </a:r>
                <a:r>
                  <a:rPr sz="2800" b="1" dirty="0"/>
                  <a:t>STAT</a:t>
                </a:r>
                <a:r>
                  <a:rPr sz="2800" dirty="0"/>
                  <a:t>, and then </a:t>
                </a:r>
                <a:r>
                  <a:rPr sz="2800" b="1" dirty="0"/>
                  <a:t>EDIT</a:t>
                </a:r>
                <a:r>
                  <a:rPr sz="2800" dirty="0"/>
                  <a:t> to access the list function. Enter the earnings in </a:t>
                </a:r>
                <a:r>
                  <a:rPr sz="2800" b="1" dirty="0"/>
                  <a:t>L1</a:t>
                </a:r>
                <a:r>
                  <a:rPr sz="2800" dirty="0"/>
                  <a:t> and the probabilities in </a:t>
                </a:r>
                <a:r>
                  <a:rPr sz="2800" b="1" dirty="0"/>
                  <a:t>L2</a:t>
                </a:r>
                <a:r>
                  <a:rPr sz="2800" dirty="0"/>
                  <a:t>. (Note the '$' is not entered here.) The calculator can perform the needed multiplication across each row for us. To do so, move the cursor so that it highlights </a:t>
                </a:r>
                <a:r>
                  <a:rPr sz="2800" b="1" dirty="0"/>
                  <a:t>L3</a:t>
                </a:r>
                <a:r>
                  <a:rPr sz="2800" dirty="0"/>
                  <a:t>. Enter " </a:t>
                </a:r>
                <a:r>
                  <a:rPr sz="2800" b="1" dirty="0"/>
                  <a:t>L1*L2</a:t>
                </a:r>
                <a:r>
                  <a:rPr sz="2800" dirty="0"/>
                  <a:t> ", being sure to use the names of the lists. By entering " </a:t>
                </a:r>
                <a:r>
                  <a:rPr sz="2800" b="1" dirty="0"/>
                  <a:t>L1*L2</a:t>
                </a:r>
                <a:r>
                  <a:rPr sz="2800" dirty="0"/>
                  <a:t> " in the heading of </a:t>
                </a:r>
                <a:r>
                  <a:rPr sz="2800" b="1" dirty="0"/>
                  <a:t>L3</a:t>
                </a:r>
                <a:r>
                  <a:rPr sz="2800" dirty="0"/>
                  <a:t>, the calculator fills in the column with the multiplication. Using the </a:t>
                </a:r>
                <a:r>
                  <a:rPr sz="2800" b="1" dirty="0"/>
                  <a:t>STAT &gt; CALC</a:t>
                </a:r>
                <a:r>
                  <a:rPr sz="2800" dirty="0"/>
                  <a:t> menu and option </a:t>
                </a:r>
                <a:r>
                  <a:rPr sz="2800" b="1" dirty="0"/>
                  <a:t>1-Var Stat</a:t>
                </a:r>
                <a:r>
                  <a:rPr sz="2800" dirty="0"/>
                  <a:t>, we will get the sum that we need. Enter </a:t>
                </a:r>
                <a:r>
                  <a:rPr sz="2800" b="1" dirty="0"/>
                  <a:t>L3</a:t>
                </a:r>
                <a:r>
                  <a:rPr sz="2800" dirty="0"/>
                  <a:t> as the list for that function. Thus,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𝐸</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𝑋</m:t>
                                </m:r>
                              </m:e>
                              <m:sub>
                                <m:r>
                                  <a:rPr>
                                    <a:latin typeface="Cambria Math" panose="02040503050406030204" pitchFamily="18" charset="0"/>
                                  </a:rPr>
                                  <m:t>𝐵</m:t>
                                </m:r>
                              </m:sub>
                            </m:sSub>
                          </m:e>
                        </m:d>
                      </m:e>
                    </m:func>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=$322.00</m:t>
                    </m:r>
                  </m:oMath>
                </a14:m>
                <a:r>
                  <a:rPr sz="2800" dirty="0"/>
                  <a:t>, as shown in the screenshots.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r="-2074"/>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5.1.3: Calculating Expected Values (cont.)</a:t>
            </a:r>
          </a:p>
        </p:txBody>
      </p:sp>
      <p:pic>
        <p:nvPicPr>
          <p:cNvPr id="5" name="Content Placeholder 4">
            <a:extLst>
              <a:ext uri="{FF2B5EF4-FFF2-40B4-BE49-F238E27FC236}">
                <a16:creationId xmlns:a16="http://schemas.microsoft.com/office/drawing/2014/main" id="{CEDEDD2F-F5D6-430F-8442-18ED65C1464F}"/>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5.1.3: Calculating Expected Values (cont.)</a:t>
            </a:r>
          </a:p>
        </p:txBody>
      </p:sp>
      <p:pic>
        <p:nvPicPr>
          <p:cNvPr id="5" name="Content Placeholder 4">
            <a:extLst>
              <a:ext uri="{FF2B5EF4-FFF2-40B4-BE49-F238E27FC236}">
                <a16:creationId xmlns:a16="http://schemas.microsoft.com/office/drawing/2014/main" id="{D667291E-6768-4B67-842A-7F43AEB17428}"/>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5.1.3: Calculating Expected Values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From these calculations, we see that the expected value of Plan A is </a:t>
                </a:r>
                <a14:m>
                  <m:oMath xmlns:m="http://schemas.openxmlformats.org/officeDocument/2006/math">
                    <m:r>
                      <a:rPr>
                        <a:latin typeface="Cambria Math" panose="02040503050406030204" pitchFamily="18" charset="0"/>
                      </a:rPr>
                      <m:t>$24.50</m:t>
                    </m:r>
                  </m:oMath>
                </a14:m>
                <a:r>
                  <a:rPr sz="2800"/>
                  <a:t>, and the expected value of Plan B is </a:t>
                </a:r>
                <a14:m>
                  <m:oMath xmlns:m="http://schemas.openxmlformats.org/officeDocument/2006/math">
                    <m:r>
                      <a:rPr>
                        <a:latin typeface="Cambria Math" panose="02040503050406030204" pitchFamily="18" charset="0"/>
                      </a:rPr>
                      <m:t>$322.00</m:t>
                    </m:r>
                  </m:oMath>
                </a14:m>
                <a:r>
                  <a:rPr sz="2800"/>
                  <a:t>. Therefore, Plan B appears to be the wiser investment option for Peyton.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Memory Booster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584922"/>
              </a:xfrm>
            </p:spPr>
            <p:txBody>
              <a:bodyPr>
                <a:normAutofit/>
              </a:bodyPr>
              <a:lstStyle/>
              <a:p>
                <a:r>
                  <a:rPr sz="2800"/>
                  <a:t>Uppercase or lowercase?</a:t>
                </a:r>
              </a:p>
              <a:p>
                <a14:m>
                  <m:oMath xmlns:m="http://schemas.openxmlformats.org/officeDocument/2006/math">
                    <m:r>
                      <a:rPr>
                        <a:latin typeface="Cambria Math" panose="02040503050406030204" pitchFamily="18" charset="0"/>
                      </a:rPr>
                      <m:t>𝑋</m:t>
                    </m:r>
                  </m:oMath>
                </a14:m>
                <a:r>
                  <a:rPr sz="2800"/>
                  <a:t> = random variable</a:t>
                </a:r>
              </a:p>
              <a:p>
                <a14:m>
                  <m:oMath xmlns:m="http://schemas.openxmlformats.org/officeDocument/2006/math">
                    <m:r>
                      <a:rPr>
                        <a:latin typeface="Cambria Math" panose="02040503050406030204" pitchFamily="18" charset="0"/>
                      </a:rPr>
                      <m:t>𝑥</m:t>
                    </m:r>
                  </m:oMath>
                </a14:m>
                <a:r>
                  <a:rPr sz="2800"/>
                  <a:t> = specific value of the random variable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584922"/>
              </a:xfrm>
              <a:blipFill>
                <a:blip r:embed="rId2"/>
                <a:stretch>
                  <a:fillRect l="-1328" t="-3019" b="-7170"/>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Formula: Variance and Standard Deviation for a Discrete Probability Distribution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861522"/>
              </a:xfrm>
            </p:spPr>
            <p:txBody>
              <a:bodyPr>
                <a:normAutofit fontScale="92500" lnSpcReduction="20000"/>
              </a:bodyPr>
              <a:lstStyle/>
              <a:p>
                <a:pPr>
                  <a:defRPr sz="2800"/>
                </a:pPr>
                <a:r>
                  <a:rPr sz="2800" dirty="0"/>
                  <a:t>The </a:t>
                </a:r>
                <a:r>
                  <a:rPr sz="2800" b="1" dirty="0"/>
                  <a:t>variance for a discrete probability distribution</a:t>
                </a:r>
                <a:r>
                  <a:rPr sz="2800" dirty="0"/>
                  <a:t> of a random variable </a:t>
                </a:r>
                <a14:m>
                  <m:oMath xmlns:m="http://schemas.openxmlformats.org/officeDocument/2006/math">
                    <m:r>
                      <a:rPr>
                        <a:latin typeface="Cambria Math" panose="02040503050406030204" pitchFamily="18" charset="0"/>
                      </a:rPr>
                      <m:t>𝑋</m:t>
                    </m:r>
                  </m:oMath>
                </a14:m>
                <a:r>
                  <a:rPr sz="2800" dirty="0"/>
                  <a:t> is given by</a:t>
                </a:r>
              </a:p>
              <a:p>
                <a:pPr/>
                <a14:m>
                  <m:oMathPara xmlns:m="http://schemas.openxmlformats.org/officeDocument/2006/math">
                    <m:oMathParaPr>
                      <m:jc m:val="centerGroup"/>
                    </m:oMathParaPr>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𝜎</m:t>
                          </m:r>
                        </m:e>
                        <m:sup>
                          <m:r>
                            <a:rPr>
                              <a:latin typeface="Cambria Math" panose="02040503050406030204" pitchFamily="18" charset="0"/>
                            </a:rPr>
                            <m:t>2</m:t>
                          </m:r>
                        </m:sup>
                      </m:sSup>
                      <m:r>
                        <a:rPr>
                          <a:latin typeface="Cambria Math" panose="02040503050406030204" pitchFamily="18" charset="0"/>
                        </a:rPr>
                        <m:t>=∑</m:t>
                      </m:r>
                      <m:d>
                        <m:dPr>
                          <m:begChr m:val="["/>
                          <m:endChr m:val="]"/>
                          <m:ctrlPr>
                            <a:rPr i="1">
                              <a:latin typeface="Cambria Math" panose="02040503050406030204" pitchFamily="18" charset="0"/>
                            </a:rPr>
                          </m:ctrlPr>
                        </m:dPr>
                        <m:e>
                          <m:sSup>
                            <m:sSupPr>
                              <m:ctrlPr>
                                <a:rPr i="1">
                                  <a:latin typeface="Cambria Math" panose="02040503050406030204" pitchFamily="18" charset="0"/>
                                </a:rPr>
                              </m:ctrlPr>
                            </m:sSup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e>
                            <m:sup>
                              <m:r>
                                <a:rPr>
                                  <a:latin typeface="Cambria Math" panose="02040503050406030204" pitchFamily="18" charset="0"/>
                                </a:rPr>
                                <m:t>2</m:t>
                              </m:r>
                            </m:sup>
                          </m:sSup>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e>
                              </m:d>
                            </m:e>
                          </m:func>
                        </m:e>
                      </m:d>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𝜇</m:t>
                          </m:r>
                        </m:e>
                        <m:sup>
                          <m:r>
                            <a:rPr>
                              <a:latin typeface="Cambria Math" panose="02040503050406030204" pitchFamily="18" charset="0"/>
                            </a:rPr>
                            <m:t>2</m:t>
                          </m:r>
                        </m:sup>
                      </m:sSup>
                    </m:oMath>
                    <m:oMath xmlns:m="http://schemas.openxmlformats.org/officeDocument/2006/math">
                      <m:phant>
                        <m:phantPr>
                          <m:show m:val="off"/>
                          <m:ctrlPr>
                            <a:rPr i="1">
                              <a:latin typeface="Cambria Math" panose="02040503050406030204" pitchFamily="18" charset="0"/>
                            </a:rPr>
                          </m:ctrlPr>
                        </m:phantPr>
                        <m:e>
                          <m:sSup>
                            <m:sSupPr>
                              <m:ctrlPr>
                                <a:rPr i="1">
                                  <a:latin typeface="Cambria Math" panose="02040503050406030204" pitchFamily="18" charset="0"/>
                                </a:rPr>
                              </m:ctrlPr>
                            </m:sSupPr>
                            <m:e>
                              <m:r>
                                <a:rPr>
                                  <a:latin typeface="Cambria Math" panose="02040503050406030204" pitchFamily="18" charset="0"/>
                                </a:rPr>
                                <m:t>𝜎</m:t>
                              </m:r>
                            </m:e>
                            <m:sup>
                              <m:r>
                                <a:rPr>
                                  <a:latin typeface="Cambria Math" panose="02040503050406030204" pitchFamily="18" charset="0"/>
                                </a:rPr>
                                <m:t>2</m:t>
                              </m:r>
                            </m:sup>
                          </m:sSup>
                        </m:e>
                      </m:phant>
                      <m:r>
                        <a:rPr>
                          <a:latin typeface="Cambria Math" panose="02040503050406030204" pitchFamily="18" charset="0"/>
                        </a:rPr>
                        <m:t>=∑</m:t>
                      </m:r>
                      <m:d>
                        <m:dPr>
                          <m:begChr m:val="["/>
                          <m:endChr m:val="]"/>
                          <m:ctrlPr>
                            <a:rPr i="1">
                              <a:latin typeface="Cambria Math" panose="02040503050406030204" pitchFamily="18" charset="0"/>
                            </a:rPr>
                          </m:ctrlPr>
                        </m:dPr>
                        <m:e>
                          <m:sSup>
                            <m:sSupPr>
                              <m:ctrlPr>
                                <a:rPr i="1">
                                  <a:latin typeface="Cambria Math" panose="02040503050406030204" pitchFamily="18" charset="0"/>
                                </a:rPr>
                              </m:ctrlPr>
                            </m:sSupPr>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r>
                                    <a:rPr>
                                      <a:latin typeface="Cambria Math" panose="02040503050406030204" pitchFamily="18" charset="0"/>
                                    </a:rPr>
                                    <m:t>−</m:t>
                                  </m:r>
                                  <m:r>
                                    <a:rPr>
                                      <a:latin typeface="Cambria Math" panose="02040503050406030204" pitchFamily="18" charset="0"/>
                                    </a:rPr>
                                    <m:t>𝜇</m:t>
                                  </m:r>
                                </m:e>
                              </m:d>
                            </m:e>
                            <m:sup>
                              <m:r>
                                <a:rPr>
                                  <a:latin typeface="Cambria Math" panose="02040503050406030204" pitchFamily="18" charset="0"/>
                                </a:rPr>
                                <m:t>2</m:t>
                              </m:r>
                            </m:sup>
                          </m:sSup>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e>
                              </m:d>
                            </m:e>
                          </m:func>
                        </m:e>
                      </m:d>
                    </m:oMath>
                  </m:oMathPara>
                </a14:m>
                <a:endParaRPr sz="2800" dirty="0"/>
              </a:p>
              <a:p>
                <a:pPr>
                  <a:defRPr sz="2800"/>
                </a:pPr>
                <a:r>
                  <a:rPr sz="2800" dirty="0"/>
                  <a:t>where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oMath>
                </a14:m>
                <a:r>
                  <a:rPr sz="2800" dirty="0"/>
                  <a:t> is the </a:t>
                </a:r>
                <a14:m>
                  <m:oMath xmlns:m="http://schemas.openxmlformats.org/officeDocument/2006/math">
                    <m:r>
                      <a:rPr>
                        <a:latin typeface="Cambria Math" panose="02040503050406030204" pitchFamily="18" charset="0"/>
                      </a:rPr>
                      <m:t>𝑖</m:t>
                    </m:r>
                  </m:oMath>
                </a14:m>
                <a:r>
                  <a:rPr sz="2800" baseline="30000" dirty="0" err="1"/>
                  <a:t>th</a:t>
                </a:r>
                <a:r>
                  <a:rPr sz="2800" dirty="0"/>
                  <a:t> value of the random variable </a:t>
                </a:r>
                <a14:m>
                  <m:oMath xmlns:m="http://schemas.openxmlformats.org/officeDocument/2006/math">
                    <m:r>
                      <a:rPr>
                        <a:latin typeface="Cambria Math" panose="02040503050406030204" pitchFamily="18" charset="0"/>
                      </a:rPr>
                      <m:t>𝑋</m:t>
                    </m:r>
                  </m:oMath>
                </a14:m>
                <a:r>
                  <a:rPr sz="2800" dirty="0"/>
                  <a:t> and</a:t>
                </a:r>
              </a:p>
              <a:p>
                <a14:m>
                  <m:oMath xmlns:m="http://schemas.openxmlformats.org/officeDocument/2006/math">
                    <m:r>
                      <a:rPr>
                        <a:latin typeface="Cambria Math" panose="02040503050406030204" pitchFamily="18" charset="0"/>
                      </a:rPr>
                      <m:t>𝜇</m:t>
                    </m:r>
                  </m:oMath>
                </a14:m>
                <a:r>
                  <a:rPr sz="2800" dirty="0"/>
                  <a:t> is the mean of the probability distribution.</a:t>
                </a:r>
              </a:p>
              <a:p>
                <a:pPr>
                  <a:defRPr sz="2800"/>
                </a:pPr>
                <a:r>
                  <a:rPr sz="2800" dirty="0"/>
                  <a:t>The </a:t>
                </a:r>
                <a:r>
                  <a:rPr sz="2800" b="1" dirty="0"/>
                  <a:t>standard deviation for a discrete probability distribution</a:t>
                </a:r>
                <a:r>
                  <a:rPr sz="2800" dirty="0"/>
                  <a:t> of a random variable </a:t>
                </a:r>
                <a14:m>
                  <m:oMath xmlns:m="http://schemas.openxmlformats.org/officeDocument/2006/math">
                    <m:r>
                      <a:rPr>
                        <a:latin typeface="Cambria Math" panose="02040503050406030204" pitchFamily="18" charset="0"/>
                      </a:rPr>
                      <m:t>𝑋</m:t>
                    </m:r>
                  </m:oMath>
                </a14:m>
                <a:r>
                  <a:rPr sz="2800" dirty="0"/>
                  <a:t> is the square root of the variance, given by the following formulas.</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𝜎</m:t>
                      </m:r>
                      <m:r>
                        <a:rPr>
                          <a:latin typeface="Cambria Math" panose="02040503050406030204" pitchFamily="18" charset="0"/>
                        </a:rPr>
                        <m:t>=</m:t>
                      </m:r>
                      <m:rad>
                        <m:radPr>
                          <m:degHide m:val="on"/>
                          <m:ctrlPr>
                            <a:rPr i="1">
                              <a:latin typeface="Cambria Math" panose="02040503050406030204" pitchFamily="18" charset="0"/>
                            </a:rPr>
                          </m:ctrlPr>
                        </m:radPr>
                        <m:deg/>
                        <m:e>
                          <m:sSup>
                            <m:sSupPr>
                              <m:ctrlPr>
                                <a:rPr i="1">
                                  <a:latin typeface="Cambria Math" panose="02040503050406030204" pitchFamily="18" charset="0"/>
                                </a:rPr>
                              </m:ctrlPr>
                            </m:sSupPr>
                            <m:e>
                              <m:r>
                                <a:rPr>
                                  <a:latin typeface="Cambria Math" panose="02040503050406030204" pitchFamily="18" charset="0"/>
                                </a:rPr>
                                <m:t>𝜎</m:t>
                              </m:r>
                            </m:e>
                            <m:sup>
                              <m:r>
                                <a:rPr>
                                  <a:latin typeface="Cambria Math" panose="02040503050406030204" pitchFamily="18" charset="0"/>
                                </a:rPr>
                                <m:t>2</m:t>
                              </m:r>
                            </m:sup>
                          </m:sSup>
                        </m:e>
                      </m:ra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𝜎</m:t>
                          </m:r>
                        </m:e>
                      </m:phant>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m:t>
                          </m:r>
                          <m:d>
                            <m:dPr>
                              <m:begChr m:val="["/>
                              <m:endChr m:val="]"/>
                              <m:ctrlPr>
                                <a:rPr i="1">
                                  <a:latin typeface="Cambria Math" panose="02040503050406030204" pitchFamily="18" charset="0"/>
                                </a:rPr>
                              </m:ctrlPr>
                            </m:dPr>
                            <m:e>
                              <m:sSup>
                                <m:sSupPr>
                                  <m:ctrlPr>
                                    <a:rPr i="1">
                                      <a:latin typeface="Cambria Math" panose="02040503050406030204" pitchFamily="18" charset="0"/>
                                    </a:rPr>
                                  </m:ctrlPr>
                                </m:sSup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e>
                                <m:sup>
                                  <m:r>
                                    <a:rPr>
                                      <a:latin typeface="Cambria Math" panose="02040503050406030204" pitchFamily="18" charset="0"/>
                                    </a:rPr>
                                    <m:t>2</m:t>
                                  </m:r>
                                </m:sup>
                              </m:sSup>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e>
                                  </m:d>
                                </m:e>
                              </m:func>
                            </m:e>
                          </m:d>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𝜇</m:t>
                              </m:r>
                            </m:e>
                            <m:sup>
                              <m:r>
                                <a:rPr>
                                  <a:latin typeface="Cambria Math" panose="02040503050406030204" pitchFamily="18" charset="0"/>
                                </a:rPr>
                                <m:t>2</m:t>
                              </m:r>
                            </m:sup>
                          </m:sSup>
                        </m:e>
                      </m:ra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𝜎</m:t>
                          </m:r>
                        </m:e>
                      </m:phant>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m:t>
                          </m:r>
                          <m:d>
                            <m:dPr>
                              <m:begChr m:val="["/>
                              <m:endChr m:val="]"/>
                              <m:ctrlPr>
                                <a:rPr i="1">
                                  <a:latin typeface="Cambria Math" panose="02040503050406030204" pitchFamily="18" charset="0"/>
                                </a:rPr>
                              </m:ctrlPr>
                            </m:dPr>
                            <m:e>
                              <m:sSup>
                                <m:sSupPr>
                                  <m:ctrlPr>
                                    <a:rPr i="1">
                                      <a:latin typeface="Cambria Math" panose="02040503050406030204" pitchFamily="18" charset="0"/>
                                    </a:rPr>
                                  </m:ctrlPr>
                                </m:sSupPr>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r>
                                        <a:rPr>
                                          <a:latin typeface="Cambria Math" panose="02040503050406030204" pitchFamily="18" charset="0"/>
                                        </a:rPr>
                                        <m:t>−</m:t>
                                      </m:r>
                                      <m:r>
                                        <a:rPr>
                                          <a:latin typeface="Cambria Math" panose="02040503050406030204" pitchFamily="18" charset="0"/>
                                        </a:rPr>
                                        <m:t>𝜇</m:t>
                                      </m:r>
                                    </m:e>
                                  </m:d>
                                </m:e>
                                <m:sup>
                                  <m:r>
                                    <a:rPr>
                                      <a:latin typeface="Cambria Math" panose="02040503050406030204" pitchFamily="18" charset="0"/>
                                    </a:rPr>
                                    <m:t>2</m:t>
                                  </m:r>
                                </m:sup>
                              </m:sSup>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e>
                                  </m:d>
                                </m:e>
                              </m:func>
                            </m:e>
                          </m:d>
                        </m:e>
                      </m:rad>
                    </m:oMath>
                  </m:oMathPara>
                </a14:m>
                <a:endParaRPr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861522"/>
              </a:xfrm>
              <a:blipFill>
                <a:blip r:embed="rId2"/>
                <a:stretch>
                  <a:fillRect l="-1181" t="-2369"/>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Rounding Rule</a:t>
            </a:r>
          </a:p>
        </p:txBody>
      </p:sp>
      <p:sp>
        <p:nvSpPr>
          <p:cNvPr id="3" name="Text Placeholder 2"/>
          <p:cNvSpPr>
            <a:spLocks noGrp="1"/>
          </p:cNvSpPr>
          <p:nvPr>
            <p:ph type="body" sz="quarter" idx="10"/>
          </p:nvPr>
        </p:nvSpPr>
        <p:spPr>
          <a:xfrm>
            <a:off x="457200" y="1082078"/>
            <a:ext cx="8229600" cy="4556722"/>
          </a:xfrm>
        </p:spPr>
        <p:txBody>
          <a:bodyPr>
            <a:normAutofit/>
          </a:bodyPr>
          <a:lstStyle/>
          <a:p>
            <a:r>
              <a:rPr sz="2800"/>
              <a:t>When calculating the variance or standard deviation for a discrete probability distribution, round to one more decimal place than the largest number of decimal places given in the values of the random variable. Occasional exceptions to this rule can be made when the type of data lends itself to a more natural rounding scheme, such as rounding values of currency to two decimal places.</a:t>
            </a:r>
          </a:p>
          <a:p>
            <a:r>
              <a:rPr sz="2800"/>
              <a:t>When calculating the standard deviation, do not round the value of the variance before taking the square root.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2800" dirty="0"/>
              <a:t>Example 5.1.4: Calculating the Variances and Standard Deviations for Discrete Probability Distributions</a:t>
            </a:r>
          </a:p>
        </p:txBody>
      </p:sp>
      <p:sp>
        <p:nvSpPr>
          <p:cNvPr id="3" name="Text Placeholder 2"/>
          <p:cNvSpPr>
            <a:spLocks noGrp="1"/>
          </p:cNvSpPr>
          <p:nvPr>
            <p:ph type="body" sz="quarter" idx="10"/>
          </p:nvPr>
        </p:nvSpPr>
        <p:spPr/>
        <p:txBody>
          <a:bodyPr>
            <a:normAutofit/>
          </a:bodyPr>
          <a:lstStyle/>
          <a:p>
            <a:r>
              <a:rPr sz="2800" dirty="0"/>
              <a:t>Which of the investment plans in the previous example carries more risk, Plan A or Plan B?</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800" dirty="0"/>
              <a:t>Example 5.1.4: Calculating the Variances and Standard Deviations for Discrete Probability Distributions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sz="2800" b="1" dirty="0"/>
                  <a:t>Solution</a:t>
                </a:r>
              </a:p>
              <a:p>
                <a:r>
                  <a:rPr sz="2800" dirty="0"/>
                  <a:t>To decide which plan carries more risk, we need to look at their standard deviations, which requires that we first calculate their variances. Let's calculate the variance separately for each investment plan. To do this, we will use a table to organize our calculations as we compute the variance. We will use the expected values that we calculated in the previous example as the means.</a:t>
                </a:r>
              </a:p>
              <a:p>
                <a:pPr>
                  <a:defRPr sz="2800"/>
                </a:pPr>
                <a:r>
                  <a:rPr sz="2800" dirty="0"/>
                  <a:t>For Investment Plan A, </a:t>
                </a:r>
                <a14:m>
                  <m:oMath xmlns:m="http://schemas.openxmlformats.org/officeDocument/2006/math">
                    <m:r>
                      <a:rPr>
                        <a:latin typeface="Cambria Math" panose="02040503050406030204" pitchFamily="18" charset="0"/>
                      </a:rPr>
                      <m:t>𝜇</m:t>
                    </m:r>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𝐸</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𝑋</m:t>
                                </m:r>
                              </m:e>
                              <m:sub>
                                <m:r>
                                  <a:rPr>
                                    <a:latin typeface="Cambria Math" panose="02040503050406030204" pitchFamily="18" charset="0"/>
                                  </a:rPr>
                                  <m:t>𝐴</m:t>
                                </m:r>
                              </m:sub>
                            </m:sSub>
                          </m:e>
                        </m:d>
                      </m:e>
                    </m:func>
                    <m:r>
                      <a:rPr>
                        <a:latin typeface="Cambria Math" panose="02040503050406030204" pitchFamily="18" charset="0"/>
                      </a:rPr>
                      <m:t>=$24.50</m:t>
                    </m:r>
                  </m:oMath>
                </a14:m>
                <a:r>
                  <a:rPr sz="2800" dirty="0"/>
                  <a:t>.</a:t>
                </a:r>
              </a:p>
              <a:p>
                <a:pPr>
                  <a:defRPr sz="2800"/>
                </a:pPr>
                <a:r>
                  <a:rPr sz="2800" dirty="0"/>
                  <a:t>Begin by completing a table for the calculations needed to compute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𝜎</m:t>
                        </m:r>
                      </m:e>
                      <m:sup>
                        <m:r>
                          <a:rPr>
                            <a:latin typeface="Cambria Math" panose="02040503050406030204" pitchFamily="18" charset="0"/>
                          </a:rPr>
                          <m:t>2</m:t>
                        </m:r>
                      </m:sup>
                    </m:sSup>
                  </m:oMath>
                </a14:m>
                <a:r>
                  <a:rPr sz="2800" dirty="0"/>
                  <a:t>, as shown below.</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1852" b="-3313"/>
                </a:stretch>
              </a:blipFill>
            </p:spPr>
            <p:txBody>
              <a:bodyPr/>
              <a:lstStyle/>
              <a:p>
                <a:r>
                  <a:rPr 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5.1.4: Calculating the Variances and Standard Deviations for Discrete Probability Distributions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420954330"/>
                  </p:ext>
                </p:extLst>
              </p:nvPr>
            </p:nvGraphicFramePr>
            <p:xfrm>
              <a:off x="457200" y="1752600"/>
              <a:ext cx="8229600" cy="259080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2286000">
                      <a:extLst>
                        <a:ext uri="{9D8B030D-6E8A-4147-A177-3AD203B41FA5}">
                          <a16:colId xmlns:a16="http://schemas.microsoft.com/office/drawing/2014/main" val="20004"/>
                        </a:ext>
                      </a:extLst>
                    </a:gridCol>
                  </a:tblGrid>
                  <a:tr h="333363">
                    <a:tc gridSpan="5">
                      <a:txBody>
                        <a:bodyPr/>
                        <a:lstStyle/>
                        <a:p>
                          <a:pPr algn="ctr">
                            <a:defRPr sz="1800" b="1"/>
                          </a:pPr>
                          <a:r>
                            <a:t>Investment Plan A</a:t>
                          </a: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600" b="1"/>
                          </a:pPr>
                          <a14:m>
                            <m:oMathPara xmlns:m="http://schemas.openxmlformats.org/officeDocument/2006/math">
                              <m:oMathParaPr>
                                <m:jc m:val="centerGroup"/>
                              </m:oMathParaPr>
                              <m:oMath xmlns:m="http://schemas.openxmlformats.org/officeDocument/2006/math">
                                <m:sSub>
                                  <m:sSubPr>
                                    <m:ctrlPr>
                                      <a:rPr sz="1600" i="1">
                                        <a:latin typeface="Cambria Math" panose="02040503050406030204" pitchFamily="18" charset="0"/>
                                      </a:rPr>
                                    </m:ctrlPr>
                                  </m:sSubPr>
                                  <m:e>
                                    <m:r>
                                      <a:rPr sz="1600">
                                        <a:latin typeface="Cambria Math"/>
                                      </a:rPr>
                                      <m:t>𝑥</m:t>
                                    </m:r>
                                  </m:e>
                                  <m:sub>
                                    <m:r>
                                      <m:rPr>
                                        <m:sty m:val="p"/>
                                      </m:rPr>
                                      <a:rPr sz="1600">
                                        <a:latin typeface="Cambria Math"/>
                                      </a:rPr>
                                      <m:t>Ai</m:t>
                                    </m:r>
                                  </m:sub>
                                </m:sSub>
                              </m:oMath>
                            </m:oMathPara>
                          </a14:m>
                          <a:endParaRPr/>
                        </a:p>
                      </a:txBody>
                      <a:tcPr anchor="ctr"/>
                    </a:tc>
                    <a:tc>
                      <a:txBody>
                        <a:bodyPr/>
                        <a:lstStyle/>
                        <a:p>
                          <a:pPr algn="ctr">
                            <a:defRPr sz="1600" b="1"/>
                          </a:pPr>
                          <a14:m>
                            <m:oMathPara xmlns:m="http://schemas.openxmlformats.org/officeDocument/2006/math">
                              <m:oMathParaPr>
                                <m:jc m:val="centerGroup"/>
                              </m:oMathParaPr>
                              <m:oMath xmlns:m="http://schemas.openxmlformats.org/officeDocument/2006/math">
                                <m:r>
                                  <a:rPr sz="1600">
                                    <a:latin typeface="Cambria Math"/>
                                  </a:rPr>
                                  <m:t>𝑃</m:t>
                                </m:r>
                                <m:r>
                                  <a:rPr sz="1600">
                                    <a:latin typeface="Cambria Math"/>
                                  </a:rPr>
                                  <m:t>⁡</m:t>
                                </m:r>
                                <m:d>
                                  <m:dPr>
                                    <m:ctrlPr>
                                      <a:rPr sz="1600" i="1">
                                        <a:latin typeface="Cambria Math" panose="02040503050406030204" pitchFamily="18" charset="0"/>
                                      </a:rPr>
                                    </m:ctrlPr>
                                  </m:dPr>
                                  <m:e>
                                    <m:sSub>
                                      <m:sSubPr>
                                        <m:ctrlPr>
                                          <a:rPr sz="1600" i="1">
                                            <a:latin typeface="Cambria Math" panose="02040503050406030204" pitchFamily="18" charset="0"/>
                                          </a:rPr>
                                        </m:ctrlPr>
                                      </m:sSubPr>
                                      <m:e>
                                        <m:r>
                                          <a:rPr sz="1600">
                                            <a:latin typeface="Cambria Math"/>
                                          </a:rPr>
                                          <m:t>𝑋</m:t>
                                        </m:r>
                                      </m:e>
                                      <m:sub>
                                        <m:r>
                                          <a:rPr sz="1600">
                                            <a:latin typeface="Cambria Math"/>
                                          </a:rPr>
                                          <m:t>𝐴</m:t>
                                        </m:r>
                                      </m:sub>
                                    </m:sSub>
                                    <m:r>
                                      <a:rPr sz="1600">
                                        <a:latin typeface="Cambria Math"/>
                                      </a:rPr>
                                      <m:t>=</m:t>
                                    </m:r>
                                    <m:sSub>
                                      <m:sSubPr>
                                        <m:ctrlPr>
                                          <a:rPr sz="1600" i="1">
                                            <a:latin typeface="Cambria Math" panose="02040503050406030204" pitchFamily="18" charset="0"/>
                                          </a:rPr>
                                        </m:ctrlPr>
                                      </m:sSubPr>
                                      <m:e>
                                        <m:r>
                                          <a:rPr sz="1600">
                                            <a:latin typeface="Cambria Math"/>
                                          </a:rPr>
                                          <m:t>𝑥</m:t>
                                        </m:r>
                                      </m:e>
                                      <m:sub>
                                        <m:r>
                                          <m:rPr>
                                            <m:sty m:val="p"/>
                                          </m:rPr>
                                          <a:rPr sz="1600">
                                            <a:latin typeface="Cambria Math"/>
                                          </a:rPr>
                                          <m:t>Ai</m:t>
                                        </m:r>
                                      </m:sub>
                                    </m:sSub>
                                  </m:e>
                                </m:d>
                              </m:oMath>
                            </m:oMathPara>
                          </a14:m>
                          <a:endParaRPr/>
                        </a:p>
                      </a:txBody>
                      <a:tcPr anchor="ctr"/>
                    </a:tc>
                    <a:tc>
                      <a:txBody>
                        <a:bodyPr/>
                        <a:lstStyle/>
                        <a:p>
                          <a:pPr algn="ctr">
                            <a:defRPr sz="1600" b="1"/>
                          </a:pPr>
                          <a14:m>
                            <m:oMathPara xmlns:m="http://schemas.openxmlformats.org/officeDocument/2006/math">
                              <m:oMathParaPr>
                                <m:jc m:val="centerGroup"/>
                              </m:oMathParaPr>
                              <m:oMath xmlns:m="http://schemas.openxmlformats.org/officeDocument/2006/math">
                                <m:sSub>
                                  <m:sSubPr>
                                    <m:ctrlPr>
                                      <a:rPr sz="1600" i="1">
                                        <a:latin typeface="Cambria Math" panose="02040503050406030204" pitchFamily="18" charset="0"/>
                                      </a:rPr>
                                    </m:ctrlPr>
                                  </m:sSubPr>
                                  <m:e>
                                    <m:r>
                                      <a:rPr sz="1600">
                                        <a:latin typeface="Cambria Math"/>
                                      </a:rPr>
                                      <m:t>𝑥</m:t>
                                    </m:r>
                                  </m:e>
                                  <m:sub>
                                    <m:r>
                                      <m:rPr>
                                        <m:sty m:val="p"/>
                                      </m:rPr>
                                      <a:rPr sz="1600">
                                        <a:latin typeface="Cambria Math"/>
                                      </a:rPr>
                                      <m:t>Ai</m:t>
                                    </m:r>
                                  </m:sub>
                                </m:sSub>
                                <m:r>
                                  <a:rPr sz="1600">
                                    <a:latin typeface="Cambria Math"/>
                                  </a:rPr>
                                  <m:t>−</m:t>
                                </m:r>
                                <m:r>
                                  <a:rPr sz="1600">
                                    <a:latin typeface="Cambria Math"/>
                                  </a:rPr>
                                  <m:t>𝜇</m:t>
                                </m:r>
                              </m:oMath>
                            </m:oMathPara>
                          </a14:m>
                          <a:endParaRPr dirty="0"/>
                        </a:p>
                      </a:txBody>
                      <a:tcPr anchor="ctr"/>
                    </a:tc>
                    <a:tc>
                      <a:txBody>
                        <a:bodyPr/>
                        <a:lstStyle/>
                        <a:p>
                          <a:pPr algn="ctr">
                            <a:defRPr sz="1600" b="1"/>
                          </a:pPr>
                          <a14:m>
                            <m:oMathPara xmlns:m="http://schemas.openxmlformats.org/officeDocument/2006/math">
                              <m:oMathParaPr>
                                <m:jc m:val="centerGroup"/>
                              </m:oMathParaPr>
                              <m:oMath xmlns:m="http://schemas.openxmlformats.org/officeDocument/2006/math">
                                <m:sSup>
                                  <m:sSupPr>
                                    <m:ctrlPr>
                                      <a:rPr sz="1600" b="0" i="1">
                                        <a:latin typeface="Cambria Math" panose="02040503050406030204" pitchFamily="18" charset="0"/>
                                      </a:rPr>
                                    </m:ctrlPr>
                                  </m:sSupPr>
                                  <m:e>
                                    <m:d>
                                      <m:dPr>
                                        <m:ctrlPr>
                                          <a:rPr sz="1600" b="0" i="1">
                                            <a:latin typeface="Cambria Math" panose="02040503050406030204" pitchFamily="18" charset="0"/>
                                          </a:rPr>
                                        </m:ctrlPr>
                                      </m:dPr>
                                      <m:e>
                                        <m:sSub>
                                          <m:sSubPr>
                                            <m:ctrlPr>
                                              <a:rPr sz="1600" b="0" i="1">
                                                <a:latin typeface="Cambria Math" panose="02040503050406030204" pitchFamily="18" charset="0"/>
                                              </a:rPr>
                                            </m:ctrlPr>
                                          </m:sSubPr>
                                          <m:e>
                                            <m:r>
                                              <a:rPr sz="1600" b="0" i="1">
                                                <a:latin typeface="Cambria Math"/>
                                              </a:rPr>
                                              <m:t>𝑥</m:t>
                                            </m:r>
                                          </m:e>
                                          <m:sub>
                                            <m:r>
                                              <a:rPr sz="1600" b="0" i="1">
                                                <a:latin typeface="Cambria Math"/>
                                              </a:rPr>
                                              <m:t>𝐴𝑖</m:t>
                                            </m:r>
                                          </m:sub>
                                        </m:sSub>
                                        <m:r>
                                          <a:rPr sz="1600" b="0">
                                            <a:latin typeface="Cambria Math"/>
                                          </a:rPr>
                                          <m:t>−</m:t>
                                        </m:r>
                                        <m:r>
                                          <a:rPr sz="1600" b="0" i="1">
                                            <a:latin typeface="Cambria Math"/>
                                          </a:rPr>
                                          <m:t>𝜇</m:t>
                                        </m:r>
                                      </m:e>
                                    </m:d>
                                  </m:e>
                                  <m:sup>
                                    <m:r>
                                      <a:rPr sz="1600" b="0" i="1">
                                        <a:latin typeface="Cambria Math"/>
                                      </a:rPr>
                                      <m:t>2</m:t>
                                    </m:r>
                                  </m:sup>
                                </m:sSup>
                              </m:oMath>
                            </m:oMathPara>
                          </a14:m>
                          <a:endParaRPr b="0" dirty="0"/>
                        </a:p>
                      </a:txBody>
                      <a:tcPr anchor="ctr"/>
                    </a:tc>
                    <a:tc>
                      <a:txBody>
                        <a:bodyPr/>
                        <a:lstStyle/>
                        <a:p>
                          <a:pPr algn="ctr">
                            <a:defRPr sz="1600" b="1"/>
                          </a:pPr>
                          <a14:m>
                            <m:oMathPara xmlns:m="http://schemas.openxmlformats.org/officeDocument/2006/math">
                              <m:oMathParaPr>
                                <m:jc m:val="centerGroup"/>
                              </m:oMathParaPr>
                              <m:oMath xmlns:m="http://schemas.openxmlformats.org/officeDocument/2006/math">
                                <m:sSup>
                                  <m:sSupPr>
                                    <m:ctrlPr>
                                      <a:rPr sz="1600" b="0" i="1">
                                        <a:latin typeface="Cambria Math" panose="02040503050406030204" pitchFamily="18" charset="0"/>
                                      </a:rPr>
                                    </m:ctrlPr>
                                  </m:sSupPr>
                                  <m:e>
                                    <m:d>
                                      <m:dPr>
                                        <m:ctrlPr>
                                          <a:rPr sz="1600" b="0" i="1">
                                            <a:latin typeface="Cambria Math" panose="02040503050406030204" pitchFamily="18" charset="0"/>
                                          </a:rPr>
                                        </m:ctrlPr>
                                      </m:dPr>
                                      <m:e>
                                        <m:sSub>
                                          <m:sSubPr>
                                            <m:ctrlPr>
                                              <a:rPr sz="1600" b="0" i="1">
                                                <a:latin typeface="Cambria Math" panose="02040503050406030204" pitchFamily="18" charset="0"/>
                                              </a:rPr>
                                            </m:ctrlPr>
                                          </m:sSubPr>
                                          <m:e>
                                            <m:r>
                                              <a:rPr sz="1600" b="0" i="1">
                                                <a:latin typeface="Cambria Math"/>
                                              </a:rPr>
                                              <m:t>𝑥</m:t>
                                            </m:r>
                                          </m:e>
                                          <m:sub>
                                            <m:r>
                                              <a:rPr sz="1600" b="0" i="1">
                                                <a:latin typeface="Cambria Math"/>
                                              </a:rPr>
                                              <m:t>𝐴𝑖</m:t>
                                            </m:r>
                                          </m:sub>
                                        </m:sSub>
                                        <m:r>
                                          <a:rPr sz="1600" b="0">
                                            <a:latin typeface="Cambria Math"/>
                                          </a:rPr>
                                          <m:t>−</m:t>
                                        </m:r>
                                        <m:r>
                                          <a:rPr sz="1600" b="0" i="1">
                                            <a:latin typeface="Cambria Math"/>
                                          </a:rPr>
                                          <m:t>𝜇</m:t>
                                        </m:r>
                                      </m:e>
                                    </m:d>
                                  </m:e>
                                  <m:sup>
                                    <m:r>
                                      <a:rPr sz="1600" b="0" i="1">
                                        <a:latin typeface="Cambria Math"/>
                                      </a:rPr>
                                      <m:t>2</m:t>
                                    </m:r>
                                  </m:sup>
                                </m:sSup>
                                <m:r>
                                  <a:rPr sz="1600">
                                    <a:latin typeface="Cambria Math"/>
                                  </a:rPr>
                                  <m:t>⋅</m:t>
                                </m:r>
                                <m:func>
                                  <m:funcPr>
                                    <m:ctrlPr>
                                      <a:rPr sz="1600" i="1">
                                        <a:latin typeface="Cambria Math" panose="02040503050406030204" pitchFamily="18" charset="0"/>
                                      </a:rPr>
                                    </m:ctrlPr>
                                  </m:funcPr>
                                  <m:fName>
                                    <m:r>
                                      <a:rPr sz="1600">
                                        <a:latin typeface="Cambria Math"/>
                                      </a:rPr>
                                      <m:t>𝑃</m:t>
                                    </m:r>
                                  </m:fName>
                                  <m:e>
                                    <m:d>
                                      <m:dPr>
                                        <m:ctrlPr>
                                          <a:rPr sz="1600" i="1">
                                            <a:latin typeface="Cambria Math" panose="02040503050406030204" pitchFamily="18" charset="0"/>
                                          </a:rPr>
                                        </m:ctrlPr>
                                      </m:dPr>
                                      <m:e>
                                        <m:sSub>
                                          <m:sSubPr>
                                            <m:ctrlPr>
                                              <a:rPr sz="1600" i="1">
                                                <a:latin typeface="Cambria Math" panose="02040503050406030204" pitchFamily="18" charset="0"/>
                                              </a:rPr>
                                            </m:ctrlPr>
                                          </m:sSubPr>
                                          <m:e>
                                            <m:r>
                                              <a:rPr sz="1600">
                                                <a:latin typeface="Cambria Math"/>
                                              </a:rPr>
                                              <m:t>𝑋</m:t>
                                            </m:r>
                                          </m:e>
                                          <m:sub>
                                            <m:r>
                                              <a:rPr sz="1600">
                                                <a:latin typeface="Cambria Math"/>
                                              </a:rPr>
                                              <m:t>𝐴</m:t>
                                            </m:r>
                                          </m:sub>
                                        </m:sSub>
                                        <m:r>
                                          <a:rPr sz="1600">
                                            <a:latin typeface="Cambria Math"/>
                                          </a:rPr>
                                          <m:t>=</m:t>
                                        </m:r>
                                        <m:sSub>
                                          <m:sSubPr>
                                            <m:ctrlPr>
                                              <a:rPr sz="1600" i="1">
                                                <a:latin typeface="Cambria Math" panose="02040503050406030204" pitchFamily="18" charset="0"/>
                                              </a:rPr>
                                            </m:ctrlPr>
                                          </m:sSubPr>
                                          <m:e>
                                            <m:r>
                                              <a:rPr sz="1600">
                                                <a:latin typeface="Cambria Math"/>
                                              </a:rPr>
                                              <m:t>𝑥</m:t>
                                            </m:r>
                                          </m:e>
                                          <m:sub>
                                            <m:r>
                                              <m:rPr>
                                                <m:sty m:val="p"/>
                                              </m:rPr>
                                              <a:rPr sz="1600">
                                                <a:latin typeface="Cambria Math"/>
                                              </a:rPr>
                                              <m:t>Ai</m:t>
                                            </m:r>
                                          </m:sub>
                                        </m:sSub>
                                      </m:e>
                                    </m:d>
                                  </m:e>
                                </m:func>
                              </m:oMath>
                            </m:oMathPara>
                          </a14:m>
                          <a:endParaRPr dirty="0"/>
                        </a:p>
                      </a:txBody>
                      <a:tcPr anchor="ctr"/>
                    </a:tc>
                    <a:extLst>
                      <a:ext uri="{0D108BD9-81ED-4DB2-BD59-A6C34878D82A}">
                        <a16:rowId xmlns:a16="http://schemas.microsoft.com/office/drawing/2014/main" val="10001"/>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$1200</m:t>
                                </m:r>
                              </m:oMath>
                            </m:oMathPara>
                          </a14:m>
                          <a:endParaRPr/>
                        </a:p>
                      </a:txBody>
                      <a:tcPr anchor="ctr"/>
                    </a:tc>
                    <a:tc>
                      <a:txBody>
                        <a:bodyPr/>
                        <a:lstStyle/>
                        <a:p>
                          <a:pPr algn="ctr"/>
                          <a:r>
                            <a:rPr sz="1600">
                              <a:latin typeface="Cambria Math"/>
                            </a:rPr>
                            <a:t>0.1</a:t>
                          </a:r>
                        </a:p>
                      </a:txBody>
                      <a:tcPr anchor="ctr"/>
                    </a:tc>
                    <a:tc>
                      <a:txBody>
                        <a:bodyPr/>
                        <a:lstStyle/>
                        <a:p>
                          <a:pPr algn="ctr"/>
                          <a:r>
                            <a:rPr sz="1600" dirty="0">
                              <a:latin typeface="Cambria Math"/>
                            </a:rPr>
                            <a:t>1175.50</a:t>
                          </a:r>
                        </a:p>
                      </a:txBody>
                      <a:tcPr anchor="ctr"/>
                    </a:tc>
                    <a:tc>
                      <a:txBody>
                        <a:bodyPr/>
                        <a:lstStyle/>
                        <a:p>
                          <a:pPr algn="ctr"/>
                          <a:r>
                            <a:rPr sz="1600">
                              <a:latin typeface="Cambria Math"/>
                            </a:rPr>
                            <a:t>1,381,800.25</a:t>
                          </a:r>
                        </a:p>
                      </a:txBody>
                      <a:tcPr anchor="ctr"/>
                    </a:tc>
                    <a:tc>
                      <a:txBody>
                        <a:bodyPr/>
                        <a:lstStyle/>
                        <a:p>
                          <a:pPr algn="ctr"/>
                          <a:r>
                            <a:rPr sz="1600">
                              <a:latin typeface="Cambria Math"/>
                            </a:rPr>
                            <a:t>138,180.025</a:t>
                          </a:r>
                        </a:p>
                      </a:txBody>
                      <a:tcPr anchor="ctr"/>
                    </a:tc>
                    <a:extLst>
                      <a:ext uri="{0D108BD9-81ED-4DB2-BD59-A6C34878D82A}">
                        <a16:rowId xmlns:a16="http://schemas.microsoft.com/office/drawing/2014/main" val="10002"/>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$950</m:t>
                                </m:r>
                              </m:oMath>
                            </m:oMathPara>
                          </a14:m>
                          <a:endParaRPr/>
                        </a:p>
                      </a:txBody>
                      <a:tcPr anchor="ctr"/>
                    </a:tc>
                    <a:tc>
                      <a:txBody>
                        <a:bodyPr/>
                        <a:lstStyle/>
                        <a:p>
                          <a:pPr algn="ctr"/>
                          <a:r>
                            <a:rPr sz="1600">
                              <a:latin typeface="Cambria Math"/>
                            </a:rPr>
                            <a:t>0.2</a:t>
                          </a:r>
                        </a:p>
                      </a:txBody>
                      <a:tcPr anchor="ctr"/>
                    </a:tc>
                    <a:tc>
                      <a:txBody>
                        <a:bodyPr/>
                        <a:lstStyle/>
                        <a:p>
                          <a:pPr algn="ctr"/>
                          <a:r>
                            <a:rPr sz="1600">
                              <a:latin typeface="Cambria Math"/>
                            </a:rPr>
                            <a:t>925.50</a:t>
                          </a:r>
                        </a:p>
                      </a:txBody>
                      <a:tcPr anchor="ctr"/>
                    </a:tc>
                    <a:tc>
                      <a:txBody>
                        <a:bodyPr/>
                        <a:lstStyle/>
                        <a:p>
                          <a:pPr algn="ctr"/>
                          <a:r>
                            <a:rPr sz="1600">
                              <a:latin typeface="Cambria Math"/>
                            </a:rPr>
                            <a:t>856,550.25</a:t>
                          </a:r>
                        </a:p>
                      </a:txBody>
                      <a:tcPr anchor="ctr"/>
                    </a:tc>
                    <a:tc>
                      <a:txBody>
                        <a:bodyPr/>
                        <a:lstStyle/>
                        <a:p>
                          <a:pPr algn="ctr"/>
                          <a:r>
                            <a:rPr sz="1600">
                              <a:latin typeface="Cambria Math"/>
                            </a:rPr>
                            <a:t>171,310.05</a:t>
                          </a:r>
                        </a:p>
                      </a:txBody>
                      <a:tcPr anchor="ctr"/>
                    </a:tc>
                    <a:extLst>
                      <a:ext uri="{0D108BD9-81ED-4DB2-BD59-A6C34878D82A}">
                        <a16:rowId xmlns:a16="http://schemas.microsoft.com/office/drawing/2014/main" val="10003"/>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$130</m:t>
                                </m:r>
                              </m:oMath>
                            </m:oMathPara>
                          </a14:m>
                          <a:endParaRPr/>
                        </a:p>
                      </a:txBody>
                      <a:tcPr anchor="ctr"/>
                    </a:tc>
                    <a:tc>
                      <a:txBody>
                        <a:bodyPr/>
                        <a:lstStyle/>
                        <a:p>
                          <a:pPr algn="ctr"/>
                          <a:r>
                            <a:rPr sz="1600">
                              <a:latin typeface="Cambria Math"/>
                            </a:rPr>
                            <a:t>0.4</a:t>
                          </a:r>
                        </a:p>
                      </a:txBody>
                      <a:tcPr anchor="ctr"/>
                    </a:tc>
                    <a:tc>
                      <a:txBody>
                        <a:bodyPr/>
                        <a:lstStyle/>
                        <a:p>
                          <a:pPr algn="ctr"/>
                          <a:r>
                            <a:rPr sz="1600">
                              <a:latin typeface="Cambria Math"/>
                            </a:rPr>
                            <a:t>105.50</a:t>
                          </a:r>
                        </a:p>
                      </a:txBody>
                      <a:tcPr anchor="ctr"/>
                    </a:tc>
                    <a:tc>
                      <a:txBody>
                        <a:bodyPr/>
                        <a:lstStyle/>
                        <a:p>
                          <a:pPr algn="ctr"/>
                          <a:r>
                            <a:rPr sz="1600">
                              <a:latin typeface="Cambria Math"/>
                            </a:rPr>
                            <a:t>11,130.25</a:t>
                          </a:r>
                        </a:p>
                      </a:txBody>
                      <a:tcPr anchor="ctr"/>
                    </a:tc>
                    <a:tc>
                      <a:txBody>
                        <a:bodyPr/>
                        <a:lstStyle/>
                        <a:p>
                          <a:pPr algn="ctr"/>
                          <a:r>
                            <a:rPr sz="1600">
                              <a:latin typeface="Cambria Math"/>
                            </a:rPr>
                            <a:t>4452.1</a:t>
                          </a:r>
                        </a:p>
                      </a:txBody>
                      <a:tcPr anchor="ctr"/>
                    </a:tc>
                    <a:extLst>
                      <a:ext uri="{0D108BD9-81ED-4DB2-BD59-A6C34878D82A}">
                        <a16:rowId xmlns:a16="http://schemas.microsoft.com/office/drawing/2014/main" val="10004"/>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−$575</m:t>
                                </m:r>
                              </m:oMath>
                            </m:oMathPara>
                          </a14:m>
                          <a:endParaRPr/>
                        </a:p>
                      </a:txBody>
                      <a:tcPr anchor="ctr"/>
                    </a:tc>
                    <a:tc>
                      <a:txBody>
                        <a:bodyPr/>
                        <a:lstStyle/>
                        <a:p>
                          <a:pPr algn="ctr"/>
                          <a:r>
                            <a:rPr sz="1600">
                              <a:latin typeface="Cambria Math"/>
                            </a:rPr>
                            <a:t>0.1</a:t>
                          </a:r>
                        </a:p>
                      </a:txBody>
                      <a:tcPr anchor="ct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−599.50</m:t>
                                </m:r>
                              </m:oMath>
                            </m:oMathPara>
                          </a14:m>
                          <a:endParaRPr/>
                        </a:p>
                      </a:txBody>
                      <a:tcPr anchor="ctr"/>
                    </a:tc>
                    <a:tc>
                      <a:txBody>
                        <a:bodyPr/>
                        <a:lstStyle/>
                        <a:p>
                          <a:pPr algn="ctr"/>
                          <a:r>
                            <a:rPr sz="1600">
                              <a:latin typeface="Cambria Math"/>
                            </a:rPr>
                            <a:t>359,400.25</a:t>
                          </a:r>
                        </a:p>
                      </a:txBody>
                      <a:tcPr anchor="ctr"/>
                    </a:tc>
                    <a:tc>
                      <a:txBody>
                        <a:bodyPr/>
                        <a:lstStyle/>
                        <a:p>
                          <a:pPr algn="ctr"/>
                          <a:r>
                            <a:rPr sz="1600">
                              <a:latin typeface="Cambria Math"/>
                            </a:rPr>
                            <a:t>35,940.025</a:t>
                          </a:r>
                        </a:p>
                      </a:txBody>
                      <a:tcPr anchor="ctr"/>
                    </a:tc>
                    <a:extLst>
                      <a:ext uri="{0D108BD9-81ED-4DB2-BD59-A6C34878D82A}">
                        <a16:rowId xmlns:a16="http://schemas.microsoft.com/office/drawing/2014/main" val="10005"/>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−$1400</m:t>
                                </m:r>
                              </m:oMath>
                            </m:oMathPara>
                          </a14:m>
                          <a:endParaRPr dirty="0"/>
                        </a:p>
                      </a:txBody>
                      <a:tcPr anchor="ctr"/>
                    </a:tc>
                    <a:tc>
                      <a:txBody>
                        <a:bodyPr/>
                        <a:lstStyle/>
                        <a:p>
                          <a:pPr algn="ctr"/>
                          <a:r>
                            <a:rPr sz="1600">
                              <a:latin typeface="Cambria Math"/>
                            </a:rPr>
                            <a:t>0.2</a:t>
                          </a:r>
                        </a:p>
                      </a:txBody>
                      <a:tcPr anchor="ct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−1424.50</m:t>
                                </m:r>
                              </m:oMath>
                            </m:oMathPara>
                          </a14:m>
                          <a:endParaRPr/>
                        </a:p>
                      </a:txBody>
                      <a:tcPr anchor="ctr"/>
                    </a:tc>
                    <a:tc>
                      <a:txBody>
                        <a:bodyPr/>
                        <a:lstStyle/>
                        <a:p>
                          <a:pPr algn="ctr"/>
                          <a:r>
                            <a:rPr sz="1600">
                              <a:latin typeface="Cambria Math"/>
                            </a:rPr>
                            <a:t>2,029,200.25</a:t>
                          </a:r>
                        </a:p>
                      </a:txBody>
                      <a:tcPr anchor="ctr"/>
                    </a:tc>
                    <a:tc>
                      <a:txBody>
                        <a:bodyPr/>
                        <a:lstStyle/>
                        <a:p>
                          <a:pPr algn="ctr"/>
                          <a:r>
                            <a:rPr sz="1600" dirty="0">
                              <a:latin typeface="Cambria Math"/>
                            </a:rPr>
                            <a:t>405,840.05</a:t>
                          </a:r>
                        </a:p>
                      </a:txBody>
                      <a:tcPr anchor="ctr"/>
                    </a:tc>
                    <a:extLst>
                      <a:ext uri="{0D108BD9-81ED-4DB2-BD59-A6C34878D82A}">
                        <a16:rowId xmlns:a16="http://schemas.microsoft.com/office/drawing/2014/main" val="10006"/>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420954330"/>
                  </p:ext>
                </p:extLst>
              </p:nvPr>
            </p:nvGraphicFramePr>
            <p:xfrm>
              <a:off x="457200" y="1752600"/>
              <a:ext cx="8229600" cy="259080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2286000">
                      <a:extLst>
                        <a:ext uri="{9D8B030D-6E8A-4147-A177-3AD203B41FA5}">
                          <a16:colId xmlns:a16="http://schemas.microsoft.com/office/drawing/2014/main" val="20004"/>
                        </a:ext>
                      </a:extLst>
                    </a:gridCol>
                  </a:tblGrid>
                  <a:tr h="365760">
                    <a:tc gridSpan="5">
                      <a:txBody>
                        <a:bodyPr/>
                        <a:lstStyle/>
                        <a:p>
                          <a:pPr algn="ctr">
                            <a:defRPr sz="1800" b="1"/>
                          </a:pPr>
                          <a:r>
                            <a:t>Investment Plan A</a:t>
                          </a: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endParaRPr lang="en-US"/>
                        </a:p>
                      </a:txBody>
                      <a:tcPr anchor="ctr">
                        <a:blipFill>
                          <a:blip r:embed="rId2"/>
                          <a:stretch>
                            <a:fillRect l="-939" t="-106557" r="-536150" b="-514754"/>
                          </a:stretch>
                        </a:blipFill>
                      </a:tcPr>
                    </a:tc>
                    <a:tc>
                      <a:txBody>
                        <a:bodyPr/>
                        <a:lstStyle/>
                        <a:p>
                          <a:endParaRPr lang="en-US"/>
                        </a:p>
                      </a:txBody>
                      <a:tcPr anchor="ctr">
                        <a:blipFill>
                          <a:blip r:embed="rId2"/>
                          <a:stretch>
                            <a:fillRect l="-90717" t="-106557" r="-381857" b="-514754"/>
                          </a:stretch>
                        </a:blipFill>
                      </a:tcPr>
                    </a:tc>
                    <a:tc>
                      <a:txBody>
                        <a:bodyPr/>
                        <a:lstStyle/>
                        <a:p>
                          <a:endParaRPr lang="en-US"/>
                        </a:p>
                      </a:txBody>
                      <a:tcPr anchor="ctr">
                        <a:blipFill>
                          <a:blip r:embed="rId2"/>
                          <a:stretch>
                            <a:fillRect l="-180800" t="-106557" r="-262000" b="-514754"/>
                          </a:stretch>
                        </a:blipFill>
                      </a:tcPr>
                    </a:tc>
                    <a:tc>
                      <a:txBody>
                        <a:bodyPr/>
                        <a:lstStyle/>
                        <a:p>
                          <a:endParaRPr lang="en-US"/>
                        </a:p>
                      </a:txBody>
                      <a:tcPr anchor="ctr">
                        <a:blipFill>
                          <a:blip r:embed="rId2"/>
                          <a:stretch>
                            <a:fillRect l="-255273" t="-106557" r="-138182" b="-514754"/>
                          </a:stretch>
                        </a:blipFill>
                      </a:tcPr>
                    </a:tc>
                    <a:tc>
                      <a:txBody>
                        <a:bodyPr/>
                        <a:lstStyle/>
                        <a:p>
                          <a:endParaRPr lang="en-US"/>
                        </a:p>
                      </a:txBody>
                      <a:tcPr anchor="ctr">
                        <a:blipFill>
                          <a:blip r:embed="rId2"/>
                          <a:stretch>
                            <a:fillRect l="-260533" t="-106557" r="-1333" b="-514754"/>
                          </a:stretch>
                        </a:blipFill>
                      </a:tcPr>
                    </a:tc>
                    <a:extLst>
                      <a:ext uri="{0D108BD9-81ED-4DB2-BD59-A6C34878D82A}">
                        <a16:rowId xmlns:a16="http://schemas.microsoft.com/office/drawing/2014/main" val="10001"/>
                      </a:ext>
                    </a:extLst>
                  </a:tr>
                  <a:tr h="370840">
                    <a:tc>
                      <a:txBody>
                        <a:bodyPr/>
                        <a:lstStyle/>
                        <a:p>
                          <a:endParaRPr lang="en-US"/>
                        </a:p>
                      </a:txBody>
                      <a:tcPr anchor="ctr">
                        <a:blipFill>
                          <a:blip r:embed="rId2"/>
                          <a:stretch>
                            <a:fillRect l="-939" t="-206557" r="-536150" b="-414754"/>
                          </a:stretch>
                        </a:blipFill>
                      </a:tcPr>
                    </a:tc>
                    <a:tc>
                      <a:txBody>
                        <a:bodyPr/>
                        <a:lstStyle/>
                        <a:p>
                          <a:pPr algn="ctr"/>
                          <a:r>
                            <a:rPr sz="1600">
                              <a:latin typeface="Cambria Math"/>
                            </a:rPr>
                            <a:t>0.1</a:t>
                          </a:r>
                        </a:p>
                      </a:txBody>
                      <a:tcPr anchor="ctr"/>
                    </a:tc>
                    <a:tc>
                      <a:txBody>
                        <a:bodyPr/>
                        <a:lstStyle/>
                        <a:p>
                          <a:pPr algn="ctr"/>
                          <a:r>
                            <a:rPr sz="1600" dirty="0">
                              <a:latin typeface="Cambria Math"/>
                            </a:rPr>
                            <a:t>1175.50</a:t>
                          </a:r>
                        </a:p>
                      </a:txBody>
                      <a:tcPr anchor="ctr"/>
                    </a:tc>
                    <a:tc>
                      <a:txBody>
                        <a:bodyPr/>
                        <a:lstStyle/>
                        <a:p>
                          <a:pPr algn="ctr"/>
                          <a:r>
                            <a:rPr sz="1600">
                              <a:latin typeface="Cambria Math"/>
                            </a:rPr>
                            <a:t>1,381,800.25</a:t>
                          </a:r>
                        </a:p>
                      </a:txBody>
                      <a:tcPr anchor="ctr"/>
                    </a:tc>
                    <a:tc>
                      <a:txBody>
                        <a:bodyPr/>
                        <a:lstStyle/>
                        <a:p>
                          <a:pPr algn="ctr"/>
                          <a:r>
                            <a:rPr sz="1600">
                              <a:latin typeface="Cambria Math"/>
                            </a:rPr>
                            <a:t>138,180.025</a:t>
                          </a:r>
                        </a:p>
                      </a:txBody>
                      <a:tcPr anchor="ctr"/>
                    </a:tc>
                    <a:extLst>
                      <a:ext uri="{0D108BD9-81ED-4DB2-BD59-A6C34878D82A}">
                        <a16:rowId xmlns:a16="http://schemas.microsoft.com/office/drawing/2014/main" val="10002"/>
                      </a:ext>
                    </a:extLst>
                  </a:tr>
                  <a:tr h="370840">
                    <a:tc>
                      <a:txBody>
                        <a:bodyPr/>
                        <a:lstStyle/>
                        <a:p>
                          <a:endParaRPr lang="en-US"/>
                        </a:p>
                      </a:txBody>
                      <a:tcPr anchor="ctr">
                        <a:blipFill>
                          <a:blip r:embed="rId2"/>
                          <a:stretch>
                            <a:fillRect l="-939" t="-306557" r="-536150" b="-314754"/>
                          </a:stretch>
                        </a:blipFill>
                      </a:tcPr>
                    </a:tc>
                    <a:tc>
                      <a:txBody>
                        <a:bodyPr/>
                        <a:lstStyle/>
                        <a:p>
                          <a:pPr algn="ctr"/>
                          <a:r>
                            <a:rPr sz="1600">
                              <a:latin typeface="Cambria Math"/>
                            </a:rPr>
                            <a:t>0.2</a:t>
                          </a:r>
                        </a:p>
                      </a:txBody>
                      <a:tcPr anchor="ctr"/>
                    </a:tc>
                    <a:tc>
                      <a:txBody>
                        <a:bodyPr/>
                        <a:lstStyle/>
                        <a:p>
                          <a:pPr algn="ctr"/>
                          <a:r>
                            <a:rPr sz="1600">
                              <a:latin typeface="Cambria Math"/>
                            </a:rPr>
                            <a:t>925.50</a:t>
                          </a:r>
                        </a:p>
                      </a:txBody>
                      <a:tcPr anchor="ctr"/>
                    </a:tc>
                    <a:tc>
                      <a:txBody>
                        <a:bodyPr/>
                        <a:lstStyle/>
                        <a:p>
                          <a:pPr algn="ctr"/>
                          <a:r>
                            <a:rPr sz="1600">
                              <a:latin typeface="Cambria Math"/>
                            </a:rPr>
                            <a:t>856,550.25</a:t>
                          </a:r>
                        </a:p>
                      </a:txBody>
                      <a:tcPr anchor="ctr"/>
                    </a:tc>
                    <a:tc>
                      <a:txBody>
                        <a:bodyPr/>
                        <a:lstStyle/>
                        <a:p>
                          <a:pPr algn="ctr"/>
                          <a:r>
                            <a:rPr sz="1600">
                              <a:latin typeface="Cambria Math"/>
                            </a:rPr>
                            <a:t>171,310.05</a:t>
                          </a:r>
                        </a:p>
                      </a:txBody>
                      <a:tcPr anchor="ctr"/>
                    </a:tc>
                    <a:extLst>
                      <a:ext uri="{0D108BD9-81ED-4DB2-BD59-A6C34878D82A}">
                        <a16:rowId xmlns:a16="http://schemas.microsoft.com/office/drawing/2014/main" val="10003"/>
                      </a:ext>
                    </a:extLst>
                  </a:tr>
                  <a:tr h="370840">
                    <a:tc>
                      <a:txBody>
                        <a:bodyPr/>
                        <a:lstStyle/>
                        <a:p>
                          <a:endParaRPr lang="en-US"/>
                        </a:p>
                      </a:txBody>
                      <a:tcPr anchor="ctr">
                        <a:blipFill>
                          <a:blip r:embed="rId2"/>
                          <a:stretch>
                            <a:fillRect l="-939" t="-406557" r="-536150" b="-214754"/>
                          </a:stretch>
                        </a:blipFill>
                      </a:tcPr>
                    </a:tc>
                    <a:tc>
                      <a:txBody>
                        <a:bodyPr/>
                        <a:lstStyle/>
                        <a:p>
                          <a:pPr algn="ctr"/>
                          <a:r>
                            <a:rPr sz="1600">
                              <a:latin typeface="Cambria Math"/>
                            </a:rPr>
                            <a:t>0.4</a:t>
                          </a:r>
                        </a:p>
                      </a:txBody>
                      <a:tcPr anchor="ctr"/>
                    </a:tc>
                    <a:tc>
                      <a:txBody>
                        <a:bodyPr/>
                        <a:lstStyle/>
                        <a:p>
                          <a:pPr algn="ctr"/>
                          <a:r>
                            <a:rPr sz="1600">
                              <a:latin typeface="Cambria Math"/>
                            </a:rPr>
                            <a:t>105.50</a:t>
                          </a:r>
                        </a:p>
                      </a:txBody>
                      <a:tcPr anchor="ctr"/>
                    </a:tc>
                    <a:tc>
                      <a:txBody>
                        <a:bodyPr/>
                        <a:lstStyle/>
                        <a:p>
                          <a:pPr algn="ctr"/>
                          <a:r>
                            <a:rPr sz="1600">
                              <a:latin typeface="Cambria Math"/>
                            </a:rPr>
                            <a:t>11,130.25</a:t>
                          </a:r>
                        </a:p>
                      </a:txBody>
                      <a:tcPr anchor="ctr"/>
                    </a:tc>
                    <a:tc>
                      <a:txBody>
                        <a:bodyPr/>
                        <a:lstStyle/>
                        <a:p>
                          <a:pPr algn="ctr"/>
                          <a:r>
                            <a:rPr sz="1600">
                              <a:latin typeface="Cambria Math"/>
                            </a:rPr>
                            <a:t>4452.1</a:t>
                          </a:r>
                        </a:p>
                      </a:txBody>
                      <a:tcPr anchor="ctr"/>
                    </a:tc>
                    <a:extLst>
                      <a:ext uri="{0D108BD9-81ED-4DB2-BD59-A6C34878D82A}">
                        <a16:rowId xmlns:a16="http://schemas.microsoft.com/office/drawing/2014/main" val="10004"/>
                      </a:ext>
                    </a:extLst>
                  </a:tr>
                  <a:tr h="370840">
                    <a:tc>
                      <a:txBody>
                        <a:bodyPr/>
                        <a:lstStyle/>
                        <a:p>
                          <a:endParaRPr lang="en-US"/>
                        </a:p>
                      </a:txBody>
                      <a:tcPr anchor="ctr">
                        <a:blipFill>
                          <a:blip r:embed="rId2"/>
                          <a:stretch>
                            <a:fillRect l="-939" t="-506557" r="-536150" b="-114754"/>
                          </a:stretch>
                        </a:blipFill>
                      </a:tcPr>
                    </a:tc>
                    <a:tc>
                      <a:txBody>
                        <a:bodyPr/>
                        <a:lstStyle/>
                        <a:p>
                          <a:pPr algn="ctr"/>
                          <a:r>
                            <a:rPr sz="1600">
                              <a:latin typeface="Cambria Math"/>
                            </a:rPr>
                            <a:t>0.1</a:t>
                          </a:r>
                        </a:p>
                      </a:txBody>
                      <a:tcPr anchor="ctr"/>
                    </a:tc>
                    <a:tc>
                      <a:txBody>
                        <a:bodyPr/>
                        <a:lstStyle/>
                        <a:p>
                          <a:endParaRPr lang="en-US"/>
                        </a:p>
                      </a:txBody>
                      <a:tcPr anchor="ctr">
                        <a:blipFill>
                          <a:blip r:embed="rId2"/>
                          <a:stretch>
                            <a:fillRect l="-180800" t="-506557" r="-262000" b="-114754"/>
                          </a:stretch>
                        </a:blipFill>
                      </a:tcPr>
                    </a:tc>
                    <a:tc>
                      <a:txBody>
                        <a:bodyPr/>
                        <a:lstStyle/>
                        <a:p>
                          <a:pPr algn="ctr"/>
                          <a:r>
                            <a:rPr sz="1600">
                              <a:latin typeface="Cambria Math"/>
                            </a:rPr>
                            <a:t>359,400.25</a:t>
                          </a:r>
                        </a:p>
                      </a:txBody>
                      <a:tcPr anchor="ctr"/>
                    </a:tc>
                    <a:tc>
                      <a:txBody>
                        <a:bodyPr/>
                        <a:lstStyle/>
                        <a:p>
                          <a:pPr algn="ctr"/>
                          <a:r>
                            <a:rPr sz="1600">
                              <a:latin typeface="Cambria Math"/>
                            </a:rPr>
                            <a:t>35,940.025</a:t>
                          </a:r>
                        </a:p>
                      </a:txBody>
                      <a:tcPr anchor="ctr"/>
                    </a:tc>
                    <a:extLst>
                      <a:ext uri="{0D108BD9-81ED-4DB2-BD59-A6C34878D82A}">
                        <a16:rowId xmlns:a16="http://schemas.microsoft.com/office/drawing/2014/main" val="10005"/>
                      </a:ext>
                    </a:extLst>
                  </a:tr>
                  <a:tr h="370840">
                    <a:tc>
                      <a:txBody>
                        <a:bodyPr/>
                        <a:lstStyle/>
                        <a:p>
                          <a:endParaRPr lang="en-US"/>
                        </a:p>
                      </a:txBody>
                      <a:tcPr anchor="ctr">
                        <a:blipFill>
                          <a:blip r:embed="rId2"/>
                          <a:stretch>
                            <a:fillRect l="-939" t="-606557" r="-536150" b="-14754"/>
                          </a:stretch>
                        </a:blipFill>
                      </a:tcPr>
                    </a:tc>
                    <a:tc>
                      <a:txBody>
                        <a:bodyPr/>
                        <a:lstStyle/>
                        <a:p>
                          <a:pPr algn="ctr"/>
                          <a:r>
                            <a:rPr sz="1600">
                              <a:latin typeface="Cambria Math"/>
                            </a:rPr>
                            <a:t>0.2</a:t>
                          </a:r>
                        </a:p>
                      </a:txBody>
                      <a:tcPr anchor="ctr"/>
                    </a:tc>
                    <a:tc>
                      <a:txBody>
                        <a:bodyPr/>
                        <a:lstStyle/>
                        <a:p>
                          <a:endParaRPr lang="en-US"/>
                        </a:p>
                      </a:txBody>
                      <a:tcPr anchor="ctr">
                        <a:blipFill>
                          <a:blip r:embed="rId2"/>
                          <a:stretch>
                            <a:fillRect l="-180800" t="-606557" r="-262000" b="-14754"/>
                          </a:stretch>
                        </a:blipFill>
                      </a:tcPr>
                    </a:tc>
                    <a:tc>
                      <a:txBody>
                        <a:bodyPr/>
                        <a:lstStyle/>
                        <a:p>
                          <a:pPr algn="ctr"/>
                          <a:r>
                            <a:rPr sz="1600">
                              <a:latin typeface="Cambria Math"/>
                            </a:rPr>
                            <a:t>2,029,200.25</a:t>
                          </a:r>
                        </a:p>
                      </a:txBody>
                      <a:tcPr anchor="ctr"/>
                    </a:tc>
                    <a:tc>
                      <a:txBody>
                        <a:bodyPr/>
                        <a:lstStyle/>
                        <a:p>
                          <a:pPr algn="ctr"/>
                          <a:r>
                            <a:rPr sz="1600" dirty="0">
                              <a:latin typeface="Cambria Math"/>
                            </a:rPr>
                            <a:t>405,840.05</a:t>
                          </a:r>
                        </a:p>
                      </a:txBody>
                      <a:tcPr anchor="ctr"/>
                    </a:tc>
                    <a:extLst>
                      <a:ext uri="{0D108BD9-81ED-4DB2-BD59-A6C34878D82A}">
                        <a16:rowId xmlns:a16="http://schemas.microsoft.com/office/drawing/2014/main" val="10006"/>
                      </a:ext>
                    </a:extLst>
                  </a:tr>
                </a:tbl>
              </a:graphicData>
            </a:graphic>
          </p:graphicFrame>
        </mc:Fallback>
      </mc:AlternateContent>
      <p:sp>
        <p:nvSpPr>
          <p:cNvPr id="4" name="TextBox 3">
            <a:extLst>
              <a:ext uri="{FF2B5EF4-FFF2-40B4-BE49-F238E27FC236}">
                <a16:creationId xmlns:a16="http://schemas.microsoft.com/office/drawing/2014/main" id="{25397E1F-34CA-4F3D-B9BB-E2F0C17BC57D}"/>
              </a:ext>
            </a:extLst>
          </p:cNvPr>
          <p:cNvSpPr txBox="1"/>
          <p:nvPr/>
        </p:nvSpPr>
        <p:spPr>
          <a:xfrm>
            <a:off x="457200" y="1143000"/>
            <a:ext cx="8229600" cy="738664"/>
          </a:xfrm>
          <a:prstGeom prst="rect">
            <a:avLst/>
          </a:prstGeom>
          <a:noFill/>
        </p:spPr>
        <p:txBody>
          <a:bodyPr wrap="square" rtlCol="0">
            <a:spAutoFit/>
          </a:bodyPr>
          <a:lstStyle/>
          <a:p>
            <a:r>
              <a:rPr lang="en-US" sz="2400" b="1" dirty="0"/>
              <a:t>By Hand:</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800" dirty="0"/>
              <a:t>Example 5.1.4: Calculating the Variances and Standard Deviations for Discrete Probability Distributions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77500" lnSpcReduction="20000"/>
              </a:bodyPr>
              <a:lstStyle/>
              <a:p>
                <a:pPr>
                  <a:defRPr sz="2800"/>
                </a:pPr>
                <a:r>
                  <a:rPr sz="2800" dirty="0"/>
                  <a:t>Now sum the final column to calculate the variance,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𝜎</m:t>
                        </m:r>
                      </m:e>
                      <m:sup>
                        <m:r>
                          <a:rPr>
                            <a:latin typeface="Cambria Math" panose="02040503050406030204" pitchFamily="18" charset="0"/>
                          </a:rPr>
                          <m:t>2</m:t>
                        </m:r>
                      </m:sup>
                    </m:sSup>
                  </m:oMath>
                </a14:m>
                <a:r>
                  <a:rPr sz="2800" dirty="0"/>
                  <a:t>, as shown.</a:t>
                </a:r>
              </a:p>
              <a:p>
                <a:pPr/>
                <a14:m>
                  <m:oMathPara xmlns:m="http://schemas.openxmlformats.org/officeDocument/2006/math">
                    <m:oMathParaPr>
                      <m:jc m:val="centerGroup"/>
                    </m:oMathParaPr>
                    <m:oMath xmlns:m="http://schemas.openxmlformats.org/officeDocument/2006/math">
                      <m:sSup>
                        <m:sSupPr>
                          <m:ctrlPr>
                            <a:rPr sz="2600" i="1">
                              <a:latin typeface="Cambria Math" panose="02040503050406030204" pitchFamily="18" charset="0"/>
                            </a:rPr>
                          </m:ctrlPr>
                        </m:sSupPr>
                        <m:e>
                          <m:r>
                            <a:rPr sz="2600">
                              <a:latin typeface="Cambria Math" panose="02040503050406030204" pitchFamily="18" charset="0"/>
                            </a:rPr>
                            <m:t>𝜎</m:t>
                          </m:r>
                        </m:e>
                        <m:sup>
                          <m:r>
                            <a:rPr sz="2600">
                              <a:latin typeface="Cambria Math" panose="02040503050406030204" pitchFamily="18" charset="0"/>
                            </a:rPr>
                            <m:t>2</m:t>
                          </m:r>
                        </m:sup>
                      </m:sSup>
                      <m:r>
                        <a:rPr sz="2600">
                          <a:latin typeface="Cambria Math" panose="02040503050406030204" pitchFamily="18" charset="0"/>
                        </a:rPr>
                        <m:t>=∑</m:t>
                      </m:r>
                      <m:d>
                        <m:dPr>
                          <m:begChr m:val="["/>
                          <m:endChr m:val="]"/>
                          <m:ctrlPr>
                            <a:rPr sz="2600" i="1">
                              <a:latin typeface="Cambria Math" panose="02040503050406030204" pitchFamily="18" charset="0"/>
                            </a:rPr>
                          </m:ctrlPr>
                        </m:dPr>
                        <m:e>
                          <m:sSup>
                            <m:sSupPr>
                              <m:ctrlPr>
                                <a:rPr sz="2600" i="1">
                                  <a:latin typeface="Cambria Math" panose="02040503050406030204" pitchFamily="18" charset="0"/>
                                </a:rPr>
                              </m:ctrlPr>
                            </m:sSupPr>
                            <m:e>
                              <m:d>
                                <m:dPr>
                                  <m:ctrlPr>
                                    <a:rPr sz="2600" i="1">
                                      <a:latin typeface="Cambria Math" panose="02040503050406030204" pitchFamily="18" charset="0"/>
                                    </a:rPr>
                                  </m:ctrlPr>
                                </m:dPr>
                                <m:e>
                                  <m:sSub>
                                    <m:sSubPr>
                                      <m:ctrlPr>
                                        <a:rPr sz="2600" i="1">
                                          <a:latin typeface="Cambria Math" panose="02040503050406030204" pitchFamily="18" charset="0"/>
                                        </a:rPr>
                                      </m:ctrlPr>
                                    </m:sSubPr>
                                    <m:e>
                                      <m:r>
                                        <a:rPr sz="2600">
                                          <a:latin typeface="Cambria Math" panose="02040503050406030204" pitchFamily="18" charset="0"/>
                                        </a:rPr>
                                        <m:t>𝑥</m:t>
                                      </m:r>
                                    </m:e>
                                    <m:sub>
                                      <m:r>
                                        <m:rPr>
                                          <m:sty m:val="p"/>
                                        </m:rPr>
                                        <a:rPr sz="2600">
                                          <a:latin typeface="Cambria Math" panose="02040503050406030204" pitchFamily="18" charset="0"/>
                                        </a:rPr>
                                        <m:t>Ai</m:t>
                                      </m:r>
                                    </m:sub>
                                  </m:sSub>
                                  <m:r>
                                    <a:rPr sz="2600">
                                      <a:latin typeface="Cambria Math" panose="02040503050406030204" pitchFamily="18" charset="0"/>
                                    </a:rPr>
                                    <m:t>−</m:t>
                                  </m:r>
                                  <m:r>
                                    <a:rPr sz="2600">
                                      <a:latin typeface="Cambria Math" panose="02040503050406030204" pitchFamily="18" charset="0"/>
                                    </a:rPr>
                                    <m:t>𝜇</m:t>
                                  </m:r>
                                </m:e>
                              </m:d>
                            </m:e>
                            <m:sup>
                              <m:r>
                                <a:rPr sz="2600">
                                  <a:latin typeface="Cambria Math" panose="02040503050406030204" pitchFamily="18" charset="0"/>
                                </a:rPr>
                                <m:t>2</m:t>
                              </m:r>
                            </m:sup>
                          </m:sSup>
                          <m:r>
                            <a:rPr sz="2600">
                              <a:latin typeface="Cambria Math" panose="02040503050406030204" pitchFamily="18" charset="0"/>
                            </a:rPr>
                            <m:t>⋅</m:t>
                          </m:r>
                          <m:func>
                            <m:funcPr>
                              <m:ctrlPr>
                                <a:rPr sz="2600" i="1">
                                  <a:latin typeface="Cambria Math" panose="02040503050406030204" pitchFamily="18" charset="0"/>
                                </a:rPr>
                              </m:ctrlPr>
                            </m:funcPr>
                            <m:fName>
                              <m:r>
                                <a:rPr sz="2600">
                                  <a:latin typeface="Cambria Math" panose="02040503050406030204" pitchFamily="18" charset="0"/>
                                </a:rPr>
                                <m:t>𝑃</m:t>
                              </m:r>
                            </m:fName>
                            <m:e>
                              <m:d>
                                <m:dPr>
                                  <m:ctrlPr>
                                    <a:rPr sz="2600" i="1">
                                      <a:latin typeface="Cambria Math" panose="02040503050406030204" pitchFamily="18" charset="0"/>
                                    </a:rPr>
                                  </m:ctrlPr>
                                </m:dPr>
                                <m:e>
                                  <m:sSub>
                                    <m:sSubPr>
                                      <m:ctrlPr>
                                        <a:rPr sz="2600" i="1">
                                          <a:latin typeface="Cambria Math" panose="02040503050406030204" pitchFamily="18" charset="0"/>
                                        </a:rPr>
                                      </m:ctrlPr>
                                    </m:sSubPr>
                                    <m:e>
                                      <m:r>
                                        <a:rPr sz="2600">
                                          <a:latin typeface="Cambria Math" panose="02040503050406030204" pitchFamily="18" charset="0"/>
                                        </a:rPr>
                                        <m:t>𝑋</m:t>
                                      </m:r>
                                    </m:e>
                                    <m:sub>
                                      <m:r>
                                        <a:rPr sz="2600">
                                          <a:latin typeface="Cambria Math" panose="02040503050406030204" pitchFamily="18" charset="0"/>
                                        </a:rPr>
                                        <m:t>𝐴</m:t>
                                      </m:r>
                                    </m:sub>
                                  </m:sSub>
                                  <m:r>
                                    <a:rPr sz="2600">
                                      <a:latin typeface="Cambria Math" panose="02040503050406030204" pitchFamily="18" charset="0"/>
                                    </a:rPr>
                                    <m:t>=</m:t>
                                  </m:r>
                                  <m:sSub>
                                    <m:sSubPr>
                                      <m:ctrlPr>
                                        <a:rPr sz="2600" i="1">
                                          <a:latin typeface="Cambria Math" panose="02040503050406030204" pitchFamily="18" charset="0"/>
                                        </a:rPr>
                                      </m:ctrlPr>
                                    </m:sSubPr>
                                    <m:e>
                                      <m:r>
                                        <a:rPr sz="2600">
                                          <a:latin typeface="Cambria Math" panose="02040503050406030204" pitchFamily="18" charset="0"/>
                                        </a:rPr>
                                        <m:t>𝑥</m:t>
                                      </m:r>
                                    </m:e>
                                    <m:sub>
                                      <m:r>
                                        <m:rPr>
                                          <m:sty m:val="p"/>
                                        </m:rPr>
                                        <a:rPr sz="2600">
                                          <a:latin typeface="Cambria Math" panose="02040503050406030204" pitchFamily="18" charset="0"/>
                                        </a:rPr>
                                        <m:t>Ai</m:t>
                                      </m:r>
                                    </m:sub>
                                  </m:sSub>
                                </m:e>
                              </m:d>
                            </m:e>
                          </m:func>
                        </m:e>
                      </m:d>
                    </m:oMath>
                    <m:oMath xmlns:m="http://schemas.openxmlformats.org/officeDocument/2006/math">
                      <m:phant>
                        <m:phantPr>
                          <m:show m:val="off"/>
                          <m:ctrlPr>
                            <a:rPr sz="2600" i="1">
                              <a:latin typeface="Cambria Math" panose="02040503050406030204" pitchFamily="18" charset="0"/>
                            </a:rPr>
                          </m:ctrlPr>
                        </m:phantPr>
                        <m:e>
                          <m:sSup>
                            <m:sSupPr>
                              <m:ctrlPr>
                                <a:rPr sz="2600" i="1">
                                  <a:latin typeface="Cambria Math" panose="02040503050406030204" pitchFamily="18" charset="0"/>
                                </a:rPr>
                              </m:ctrlPr>
                            </m:sSupPr>
                            <m:e>
                              <m:r>
                                <a:rPr sz="2600">
                                  <a:latin typeface="Cambria Math" panose="02040503050406030204" pitchFamily="18" charset="0"/>
                                </a:rPr>
                                <m:t>𝜎</m:t>
                              </m:r>
                            </m:e>
                            <m:sup>
                              <m:r>
                                <a:rPr sz="2600">
                                  <a:latin typeface="Cambria Math" panose="02040503050406030204" pitchFamily="18" charset="0"/>
                                </a:rPr>
                                <m:t>2</m:t>
                              </m:r>
                            </m:sup>
                          </m:sSup>
                        </m:e>
                      </m:phant>
                      <m:r>
                        <a:rPr sz="2600">
                          <a:latin typeface="Cambria Math" panose="02040503050406030204" pitchFamily="18" charset="0"/>
                        </a:rPr>
                        <m:t>=138,180.025+171,310.05+4452.1+35,940.025+405,840.05</m:t>
                      </m:r>
                    </m:oMath>
                    <m:oMath xmlns:m="http://schemas.openxmlformats.org/officeDocument/2006/math">
                      <m:phant>
                        <m:phantPr>
                          <m:show m:val="off"/>
                          <m:ctrlPr>
                            <a:rPr sz="2600" i="1">
                              <a:latin typeface="Cambria Math" panose="02040503050406030204" pitchFamily="18" charset="0"/>
                            </a:rPr>
                          </m:ctrlPr>
                        </m:phantPr>
                        <m:e>
                          <m:sSup>
                            <m:sSupPr>
                              <m:ctrlPr>
                                <a:rPr sz="2600" i="1">
                                  <a:latin typeface="Cambria Math" panose="02040503050406030204" pitchFamily="18" charset="0"/>
                                </a:rPr>
                              </m:ctrlPr>
                            </m:sSupPr>
                            <m:e>
                              <m:r>
                                <a:rPr sz="2600">
                                  <a:latin typeface="Cambria Math" panose="02040503050406030204" pitchFamily="18" charset="0"/>
                                </a:rPr>
                                <m:t>𝜎</m:t>
                              </m:r>
                            </m:e>
                            <m:sup>
                              <m:r>
                                <a:rPr sz="2600">
                                  <a:latin typeface="Cambria Math" panose="02040503050406030204" pitchFamily="18" charset="0"/>
                                </a:rPr>
                                <m:t>2</m:t>
                              </m:r>
                            </m:sup>
                          </m:sSup>
                        </m:e>
                      </m:phant>
                      <m:r>
                        <a:rPr sz="2600">
                          <a:latin typeface="Cambria Math" panose="02040503050406030204" pitchFamily="18" charset="0"/>
                        </a:rPr>
                        <m:t>=755,722.25</m:t>
                      </m:r>
                    </m:oMath>
                  </m:oMathPara>
                </a14:m>
                <a:endParaRPr sz="2600" dirty="0"/>
              </a:p>
              <a:p>
                <a:pPr>
                  <a:defRPr sz="2800"/>
                </a:pPr>
                <a:r>
                  <a:rPr sz="2800" dirty="0"/>
                  <a:t>Finally, take the square root of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𝜎</m:t>
                        </m:r>
                      </m:e>
                      <m:sup>
                        <m:r>
                          <a:rPr>
                            <a:latin typeface="Cambria Math" panose="02040503050406030204" pitchFamily="18" charset="0"/>
                          </a:rPr>
                          <m:t>2</m:t>
                        </m:r>
                      </m:sup>
                    </m:sSup>
                  </m:oMath>
                </a14:m>
                <a:r>
                  <a:rPr sz="2800" dirty="0"/>
                  <a:t> to find the standard deviation, </a:t>
                </a:r>
                <a14:m>
                  <m:oMath xmlns:m="http://schemas.openxmlformats.org/officeDocument/2006/math">
                    <m:r>
                      <a:rPr>
                        <a:latin typeface="Cambria Math" panose="02040503050406030204" pitchFamily="18" charset="0"/>
                      </a:rPr>
                      <m:t>𝜎</m:t>
                    </m:r>
                  </m:oMath>
                </a14:m>
                <a:r>
                  <a:rPr sz="2800" dirty="0"/>
                  <a:t>, as shown.</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𝜎</m:t>
                      </m:r>
                      <m:r>
                        <a:rPr>
                          <a:latin typeface="Cambria Math" panose="02040503050406030204" pitchFamily="18" charset="0"/>
                        </a:rPr>
                        <m:t>=</m:t>
                      </m:r>
                      <m:rad>
                        <m:radPr>
                          <m:degHide m:val="on"/>
                          <m:ctrlPr>
                            <a:rPr i="1">
                              <a:latin typeface="Cambria Math" panose="02040503050406030204" pitchFamily="18" charset="0"/>
                            </a:rPr>
                          </m:ctrlPr>
                        </m:radPr>
                        <m:deg/>
                        <m:e>
                          <m:sSup>
                            <m:sSupPr>
                              <m:ctrlPr>
                                <a:rPr i="1">
                                  <a:latin typeface="Cambria Math" panose="02040503050406030204" pitchFamily="18" charset="0"/>
                                </a:rPr>
                              </m:ctrlPr>
                            </m:sSupPr>
                            <m:e>
                              <m:r>
                                <a:rPr>
                                  <a:latin typeface="Cambria Math" panose="02040503050406030204" pitchFamily="18" charset="0"/>
                                </a:rPr>
                                <m:t>𝜎</m:t>
                              </m:r>
                            </m:e>
                            <m:sup>
                              <m:r>
                                <a:rPr>
                                  <a:latin typeface="Cambria Math" panose="02040503050406030204" pitchFamily="18" charset="0"/>
                                </a:rPr>
                                <m:t>2</m:t>
                              </m:r>
                            </m:sup>
                          </m:sSup>
                        </m:e>
                      </m:ra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𝜎</m:t>
                          </m:r>
                        </m:e>
                      </m:phant>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755,722.25</m:t>
                          </m:r>
                        </m:e>
                      </m:ra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𝜎</m:t>
                          </m:r>
                        </m:e>
                      </m:phant>
                      <m:r>
                        <a:rPr>
                          <a:latin typeface="Cambria Math" panose="02040503050406030204" pitchFamily="18" charset="0"/>
                        </a:rPr>
                        <m:t>≈$869.32</m:t>
                      </m:r>
                    </m:oMath>
                  </m:oMathPara>
                </a14:m>
                <a:endParaRPr sz="2800" dirty="0"/>
              </a:p>
              <a:p>
                <a:pPr>
                  <a:defRPr sz="2800"/>
                </a:pPr>
                <a:r>
                  <a:rPr sz="2800" dirty="0"/>
                  <a:t>Finally, take the square root of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𝜎</m:t>
                        </m:r>
                      </m:e>
                      <m:sup>
                        <m:r>
                          <a:rPr>
                            <a:latin typeface="Cambria Math" panose="02040503050406030204" pitchFamily="18" charset="0"/>
                          </a:rPr>
                          <m:t>2</m:t>
                        </m:r>
                      </m:sup>
                    </m:sSup>
                  </m:oMath>
                </a14:m>
                <a:r>
                  <a:rPr sz="2800" dirty="0"/>
                  <a:t> to find the standard deviation, </a:t>
                </a:r>
                <a14:m>
                  <m:oMath xmlns:m="http://schemas.openxmlformats.org/officeDocument/2006/math">
                    <m:r>
                      <a:rPr>
                        <a:latin typeface="Cambria Math" panose="02040503050406030204" pitchFamily="18" charset="0"/>
                      </a:rPr>
                      <m:t>𝜎</m:t>
                    </m:r>
                  </m:oMath>
                </a14:m>
                <a:r>
                  <a:rPr sz="2800" dirty="0"/>
                  <a:t>, as shown.</a:t>
                </a:r>
              </a:p>
              <a:p>
                <a:pPr>
                  <a:defRPr sz="2800"/>
                </a:pPr>
                <a:r>
                  <a:rPr sz="2800" dirty="0"/>
                  <a:t>For Investment Plan B, </a:t>
                </a:r>
                <a14:m>
                  <m:oMath xmlns:m="http://schemas.openxmlformats.org/officeDocument/2006/math">
                    <m:r>
                      <a:rPr>
                        <a:latin typeface="Cambria Math" panose="02040503050406030204" pitchFamily="18" charset="0"/>
                      </a:rPr>
                      <m:t>𝜇</m:t>
                    </m:r>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𝐸</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𝑋</m:t>
                                </m:r>
                              </m:e>
                              <m:sub>
                                <m:r>
                                  <a:rPr>
                                    <a:latin typeface="Cambria Math" panose="02040503050406030204" pitchFamily="18" charset="0"/>
                                  </a:rPr>
                                  <m:t>𝐵</m:t>
                                </m:r>
                              </m:sub>
                            </m:sSub>
                          </m:e>
                        </m:d>
                      </m:e>
                    </m:func>
                    <m:r>
                      <a:rPr>
                        <a:latin typeface="Cambria Math" panose="02040503050406030204" pitchFamily="18" charset="0"/>
                      </a:rPr>
                      <m:t>=$322.00</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2086" r="-148"/>
                </a:stretch>
              </a:blipFill>
            </p:spPr>
            <p:txBody>
              <a:bodyPr/>
              <a:lstStyle/>
              <a:p>
                <a:r>
                  <a:rPr 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5.1.4: Calculating the Variances and Standard Deviations for Discrete Probability Distributions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a:t>TI-83/84 Plus:</a:t>
                </a:r>
              </a:p>
              <a:p>
                <a:pPr>
                  <a:defRPr sz="2800"/>
                </a:pPr>
                <a:r>
                  <a:rPr sz="2800"/>
                  <a:t>Begin by entering the earnings in </a:t>
                </a:r>
                <a:r>
                  <a:rPr sz="2800" b="1"/>
                  <a:t>L1</a:t>
                </a:r>
                <a:r>
                  <a:rPr sz="2800"/>
                  <a:t> and the probabilities in </a:t>
                </a:r>
                <a:r>
                  <a:rPr sz="2800" b="1"/>
                  <a:t>L2</a:t>
                </a:r>
                <a:r>
                  <a:rPr sz="2800"/>
                  <a:t>. Highlight </a:t>
                </a:r>
                <a:r>
                  <a:rPr sz="2800" b="1"/>
                  <a:t>L3</a:t>
                </a:r>
                <a:r>
                  <a:rPr sz="2800"/>
                  <a:t> and enter the formula for the variance, </a:t>
                </a:r>
                <a:r>
                  <a:rPr sz="2800" b="1"/>
                  <a:t>(L1−322)2*L2</a:t>
                </a:r>
                <a:r>
                  <a:rPr sz="2800"/>
                  <a:t>. This will fill in </a:t>
                </a:r>
                <a:r>
                  <a:rPr sz="2800" b="1"/>
                  <a:t>L3</a:t>
                </a:r>
                <a:r>
                  <a:rPr sz="2800"/>
                  <a:t> with the same calculation for Plan B values that is in the last column of the table used for calculating Plan A. Using the </a:t>
                </a:r>
                <a:r>
                  <a:rPr sz="2800" b="1"/>
                  <a:t>STAT &gt; CALC</a:t>
                </a:r>
                <a:r>
                  <a:rPr sz="2800"/>
                  <a:t> menu and option </a:t>
                </a:r>
                <a:r>
                  <a:rPr sz="2800" b="1"/>
                  <a:t>1-Var stat</a:t>
                </a:r>
                <a:r>
                  <a:rPr sz="2800"/>
                  <a:t>, enter </a:t>
                </a:r>
                <a:r>
                  <a:rPr sz="2800" b="1"/>
                  <a:t>L3</a:t>
                </a:r>
                <a:r>
                  <a:rPr sz="2800"/>
                  <a:t> as the list for that function. This will give the sum of the values in </a:t>
                </a:r>
                <a:r>
                  <a:rPr sz="2800" b="1"/>
                  <a:t>L3</a:t>
                </a:r>
                <a:r>
                  <a:rPr sz="2800"/>
                  <a:t>, </a:t>
                </a:r>
                <a:r>
                  <a:rPr sz="2800" b="1"/>
                  <a:t>∑x</a:t>
                </a:r>
                <a:r>
                  <a:rPr sz="2800"/>
                  <a:t>, which in this case is the variance of the distribution,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𝜎</m:t>
                        </m:r>
                      </m:e>
                      <m:sup>
                        <m:r>
                          <a:rPr>
                            <a:latin typeface="Cambria Math" panose="02040503050406030204" pitchFamily="18" charset="0"/>
                          </a:rPr>
                          <m:t>2</m:t>
                        </m:r>
                      </m:sup>
                    </m:sSup>
                    <m:r>
                      <a:rPr>
                        <a:latin typeface="Cambria Math" panose="02040503050406030204" pitchFamily="18" charset="0"/>
                      </a:rPr>
                      <m:t>=745,036</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074"/>
                </a:stretch>
              </a:blipFill>
            </p:spPr>
            <p:txBody>
              <a:bodyPr/>
              <a:lstStyle/>
              <a:p>
                <a:r>
                  <a:rPr lang="en-US">
                    <a:noFill/>
                  </a:rPr>
                  <a:t> </a:t>
                </a:r>
              </a:p>
            </p:txBody>
          </p:sp>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5.1.4: Calculating the Variances and Standard Deviations for Discrete Probability Distributions (cont.)</a:t>
            </a:r>
          </a:p>
        </p:txBody>
      </p:sp>
      <p:pic>
        <p:nvPicPr>
          <p:cNvPr id="5" name="Content Placeholder 4">
            <a:extLst>
              <a:ext uri="{FF2B5EF4-FFF2-40B4-BE49-F238E27FC236}">
                <a16:creationId xmlns:a16="http://schemas.microsoft.com/office/drawing/2014/main" id="{21A75F5B-53DC-482A-BFC5-EB59DCBA3E61}"/>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5.1.4: Calculating the Variances and Standard Deviations for Discrete Probability Distributions (cont.)</a:t>
            </a:r>
          </a:p>
        </p:txBody>
      </p:sp>
      <p:pic>
        <p:nvPicPr>
          <p:cNvPr id="5" name="Content Placeholder 4">
            <a:extLst>
              <a:ext uri="{FF2B5EF4-FFF2-40B4-BE49-F238E27FC236}">
                <a16:creationId xmlns:a16="http://schemas.microsoft.com/office/drawing/2014/main" id="{ED76FBC7-AC14-4CEC-A5D3-CDB8C2F4EE4D}"/>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800" dirty="0"/>
              <a:t>Example 5.1.4: Calculating the Variances and Standard Deviations for Discrete Probability Distributions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Taking the square root of the variance gives us the standard deviation, </a:t>
                </a:r>
                <a14:m>
                  <m:oMath xmlns:m="http://schemas.openxmlformats.org/officeDocument/2006/math">
                    <m:r>
                      <a:rPr>
                        <a:latin typeface="Cambria Math" panose="02040503050406030204" pitchFamily="18" charset="0"/>
                      </a:rPr>
                      <m:t>𝜎</m:t>
                    </m:r>
                    <m:r>
                      <a:rPr>
                        <a:latin typeface="Cambria Math" panose="02040503050406030204" pitchFamily="18" charset="0"/>
                      </a:rPr>
                      <m:t>=</m:t>
                    </m:r>
                    <m:rad>
                      <m:radPr>
                        <m:degHide m:val="on"/>
                        <m:ctrlPr>
                          <a:rPr i="1">
                            <a:latin typeface="Cambria Math" panose="02040503050406030204" pitchFamily="18" charset="0"/>
                          </a:rPr>
                        </m:ctrlPr>
                      </m:radPr>
                      <m:deg/>
                      <m:e>
                        <m:sSup>
                          <m:sSupPr>
                            <m:ctrlPr>
                              <a:rPr i="1">
                                <a:latin typeface="Cambria Math" panose="02040503050406030204" pitchFamily="18" charset="0"/>
                              </a:rPr>
                            </m:ctrlPr>
                          </m:sSupPr>
                          <m:e>
                            <m:r>
                              <a:rPr>
                                <a:latin typeface="Cambria Math" panose="02040503050406030204" pitchFamily="18" charset="0"/>
                              </a:rPr>
                              <m:t>𝜎</m:t>
                            </m:r>
                          </m:e>
                          <m:sup>
                            <m:r>
                              <a:rPr>
                                <a:latin typeface="Cambria Math" panose="02040503050406030204" pitchFamily="18" charset="0"/>
                              </a:rPr>
                              <m:t>2</m:t>
                            </m:r>
                          </m:sup>
                        </m:sSup>
                      </m:e>
                    </m:ra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745036</m:t>
                        </m:r>
                      </m:e>
                    </m:rad>
                    <m:r>
                      <a:rPr>
                        <a:latin typeface="Cambria Math" panose="02040503050406030204" pitchFamily="18" charset="0"/>
                      </a:rPr>
                      <m:t>=$863.15</m:t>
                    </m:r>
                  </m:oMath>
                </a14:m>
                <a:r>
                  <a:rPr sz="2800"/>
                  <a:t>. Note that this is NOT the same value as shown in the screenshot for </a:t>
                </a:r>
                <a:r>
                  <a:rPr sz="2800" b="1"/>
                  <a:t>σx</a:t>
                </a:r>
                <a:r>
                  <a:rPr sz="2800"/>
                  <a:t>, since the value in the screenshot is the standard deviation of the values in </a:t>
                </a:r>
                <a:r>
                  <a:rPr sz="2800" b="1"/>
                  <a:t>L3</a:t>
                </a:r>
                <a:r>
                  <a:rPr sz="2800"/>
                  <a:t>, not the standard deviation of the probability distribution.</a:t>
                </a:r>
              </a:p>
              <a:p>
                <a:r>
                  <a:rPr sz="2800"/>
                  <a:t>What do these results tell us? Comparing the standard deviations, we see that not only does Plan B have a higher expected value, but its profits vary slightly less than those of Plan A. We may conclude that Plan B carries a slightly lower amount of risk than Plan A.</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74" b="-2699"/>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Distribution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709122"/>
              </a:xfrm>
            </p:spPr>
            <p:txBody>
              <a:bodyPr>
                <a:normAutofit/>
              </a:bodyPr>
              <a:lstStyle/>
              <a:p>
                <a:pPr algn="ctr">
                  <a:defRPr sz="2800" b="1"/>
                </a:pPr>
                <a:r>
                  <a:rPr dirty="0"/>
                  <a:t>Definition</a:t>
                </a:r>
              </a:p>
              <a:p>
                <a:pPr>
                  <a:defRPr sz="2800"/>
                </a:pPr>
                <a:r>
                  <a:rPr sz="2800" dirty="0"/>
                  <a:t>A </a:t>
                </a:r>
                <a:r>
                  <a:rPr sz="2800" b="1" dirty="0"/>
                  <a:t>probability distribution</a:t>
                </a:r>
                <a:r>
                  <a:rPr sz="2800" dirty="0"/>
                  <a:t> is a table or formula that gives the probabilities for every value of the random variable </a:t>
                </a:r>
                <a14:m>
                  <m:oMath xmlns:m="http://schemas.openxmlformats.org/officeDocument/2006/math">
                    <m:r>
                      <a:rPr>
                        <a:latin typeface="Cambria Math" panose="02040503050406030204" pitchFamily="18" charset="0"/>
                      </a:rPr>
                      <m:t>𝑋</m:t>
                    </m:r>
                  </m:oMath>
                </a14:m>
                <a:r>
                  <a:rPr sz="2800" dirty="0"/>
                  <a:t>, where </a:t>
                </a:r>
                <a14:m>
                  <m:oMath xmlns:m="http://schemas.openxmlformats.org/officeDocument/2006/math">
                    <m:r>
                      <a:rPr>
                        <a:latin typeface="Cambria Math" panose="02040503050406030204" pitchFamily="18" charset="0"/>
                      </a:rPr>
                      <m:t>0≤</m:t>
                    </m:r>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m:t>
                        </m:r>
                        <m:r>
                          <a:rPr>
                            <a:latin typeface="Cambria Math" panose="02040503050406030204" pitchFamily="18" charset="0"/>
                          </a:rPr>
                          <m:t>𝑥</m:t>
                        </m:r>
                      </m:e>
                    </m:d>
                    <m:r>
                      <a:rPr>
                        <a:latin typeface="Cambria Math" panose="02040503050406030204" pitchFamily="18" charset="0"/>
                      </a:rPr>
                      <m:t>≤1</m:t>
                    </m:r>
                  </m:oMath>
                </a14:m>
                <a:r>
                  <a:rPr sz="2800" dirty="0"/>
                  <a:t> and </a:t>
                </a:r>
                <a:br>
                  <a:rPr lang="en-US" sz="2800" dirty="0"/>
                </a:br>
                <a14:m>
                  <m:oMath xmlns:m="http://schemas.openxmlformats.org/officeDocument/2006/math">
                    <m:r>
                      <a:rPr>
                        <a:latin typeface="Cambria Math" panose="02040503050406030204" pitchFamily="18" charset="0"/>
                      </a:rPr>
                      <m:t>∑</m:t>
                    </m:r>
                    <m:r>
                      <a:rPr>
                        <a:latin typeface="Cambria Math" panose="02040503050406030204" pitchFamily="18" charset="0"/>
                      </a:rPr>
                      <m:t>𝑃</m:t>
                    </m:r>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e>
                    </m:d>
                    <m:r>
                      <a:rPr>
                        <a:latin typeface="Cambria Math" panose="02040503050406030204" pitchFamily="18" charset="0"/>
                      </a:rPr>
                      <m:t>=1</m:t>
                    </m:r>
                  </m:oMath>
                </a14:m>
                <a:r>
                  <a:rPr sz="2800" dirty="0"/>
                  <a:t> such that the following properties are true:</a:t>
                </a:r>
              </a:p>
              <a:p>
                <a:pPr marL="514350" indent="-514350">
                  <a:buFont typeface="+mj-lt"/>
                  <a:buAutoNum type="arabicPeriod"/>
                  <a:defRPr sz="2800"/>
                </a:pPr>
                <a:r>
                  <a:rPr dirty="0"/>
                  <a:t>​</a:t>
                </a:r>
                <a:r>
                  <a:rPr sz="2800" dirty="0"/>
                  <a:t>All of the probabilities are between </a:t>
                </a:r>
                <a:r>
                  <a:rPr sz="2800" dirty="0">
                    <a:latin typeface="Cambria Math"/>
                  </a:rPr>
                  <a:t>0</a:t>
                </a:r>
                <a:r>
                  <a:rPr sz="2800" dirty="0"/>
                  <a:t> and </a:t>
                </a:r>
                <a:r>
                  <a:rPr sz="2800" dirty="0">
                    <a:latin typeface="Cambria Math"/>
                  </a:rPr>
                  <a:t>1</a:t>
                </a:r>
                <a:r>
                  <a:rPr sz="2800" dirty="0"/>
                  <a:t>, inclusive. That is, </a:t>
                </a:r>
                <a14:m>
                  <m:oMath xmlns:m="http://schemas.openxmlformats.org/officeDocument/2006/math">
                    <m:r>
                      <a:rPr>
                        <a:latin typeface="Cambria Math" panose="02040503050406030204" pitchFamily="18" charset="0"/>
                      </a:rPr>
                      <m:t>0≤</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m:t>
                            </m:r>
                            <m:r>
                              <a:rPr>
                                <a:latin typeface="Cambria Math" panose="02040503050406030204" pitchFamily="18" charset="0"/>
                              </a:rPr>
                              <m:t>𝑥</m:t>
                            </m:r>
                          </m:e>
                        </m:d>
                      </m:e>
                    </m:func>
                    <m:r>
                      <a:rPr>
                        <a:latin typeface="Cambria Math" panose="02040503050406030204" pitchFamily="18" charset="0"/>
                      </a:rPr>
                      <m:t>≤1</m:t>
                    </m:r>
                  </m:oMath>
                </a14:m>
                <a:r>
                  <a:rPr sz="2800" dirty="0"/>
                  <a:t>.</a:t>
                </a:r>
              </a:p>
              <a:p>
                <a:pPr marL="514350" indent="-514350">
                  <a:buFont typeface="+mj-lt"/>
                  <a:buAutoNum type="arabicPeriod" startAt="2"/>
                  <a:defRPr sz="2800"/>
                </a:pPr>
                <a:r>
                  <a:rPr dirty="0"/>
                  <a:t>​</a:t>
                </a:r>
                <a:r>
                  <a:rPr sz="2800" dirty="0"/>
                  <a:t>The sum of the probabilities is </a:t>
                </a:r>
                <a:r>
                  <a:rPr sz="2800" dirty="0">
                    <a:latin typeface="Cambria Math"/>
                  </a:rPr>
                  <a:t>1</a:t>
                </a:r>
                <a:r>
                  <a:rPr sz="2800" dirty="0"/>
                  <a:t>. That is,</a:t>
                </a:r>
                <a:br>
                  <a:rPr lang="en-US" sz="2800" dirty="0"/>
                </a:br>
                <a:r>
                  <a:rPr sz="2800" dirty="0"/>
                  <a:t> </a:t>
                </a:r>
                <a14:m>
                  <m:oMath xmlns:m="http://schemas.openxmlformats.org/officeDocument/2006/math">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e>
                        </m:d>
                      </m:e>
                    </m:func>
                    <m:r>
                      <a:rPr>
                        <a:latin typeface="Cambria Math" panose="02040503050406030204" pitchFamily="18" charset="0"/>
                      </a:rPr>
                      <m:t>=1</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709122"/>
              </a:xfrm>
              <a:blipFill>
                <a:blip r:embed="rId2"/>
                <a:stretch>
                  <a:fillRect l="-1402" t="-1030" r="-1550" b="-1416"/>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5.1.1: Creating a Discrete Probability Distribution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Create a discrete probability distribution for </a:t>
                </a:r>
                <a14:m>
                  <m:oMath xmlns:m="http://schemas.openxmlformats.org/officeDocument/2006/math">
                    <m:r>
                      <a:rPr>
                        <a:latin typeface="Cambria Math" panose="02040503050406030204" pitchFamily="18" charset="0"/>
                      </a:rPr>
                      <m:t>𝑋</m:t>
                    </m:r>
                  </m:oMath>
                </a14:m>
                <a:r>
                  <a:rPr sz="2800"/>
                  <a:t>, the sum of two rolled dice.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556"/>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5.1.1: Creating a Discrete Probability Distribution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sz="2800"/>
                </a:pPr>
                <a:r>
                  <a:rPr sz="2800"/>
                  <a:t>To begin, let's list all of the possible values for </a:t>
                </a:r>
                <a14:m>
                  <m:oMath xmlns:m="http://schemas.openxmlformats.org/officeDocument/2006/math">
                    <m:r>
                      <a:rPr>
                        <a:latin typeface="Cambria Math" panose="02040503050406030204" pitchFamily="18" charset="0"/>
                      </a:rPr>
                      <m:t>𝑋</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pic>
        <p:nvPicPr>
          <p:cNvPr id="4" name="Content Placeholder 4">
            <a:extLst>
              <a:ext uri="{FF2B5EF4-FFF2-40B4-BE49-F238E27FC236}">
                <a16:creationId xmlns:a16="http://schemas.microsoft.com/office/drawing/2014/main" id="{F77E466B-C3CE-463B-AF26-188F8DA52E3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7750" y="2438400"/>
            <a:ext cx="7048500" cy="304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5.1.1: Creating a Discrete Probability Distribution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When rolling two dice, there are </a:t>
                </a:r>
                <a:r>
                  <a:rPr sz="2800">
                    <a:latin typeface="Cambria Math"/>
                  </a:rPr>
                  <a:t>36</a:t>
                </a:r>
                <a:r>
                  <a:rPr sz="2800"/>
                  <a:t> possible rolls, each giving a sum between </a:t>
                </a:r>
                <a:r>
                  <a:rPr sz="2800">
                    <a:latin typeface="Cambria Math"/>
                  </a:rPr>
                  <a:t>2</a:t>
                </a:r>
                <a:r>
                  <a:rPr sz="2800"/>
                  <a:t> and </a:t>
                </a:r>
                <a:r>
                  <a:rPr sz="2800">
                    <a:latin typeface="Cambria Math"/>
                  </a:rPr>
                  <a:t>12</a:t>
                </a:r>
                <a:r>
                  <a:rPr sz="2800"/>
                  <a:t>, inclusive. To find the probability distribution, we need to calculate the probability for each value.</a:t>
                </a:r>
              </a:p>
              <a:p>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=2</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36</m:t>
                        </m:r>
                      </m:den>
                    </m:f>
                  </m:oMath>
                </a14:m>
                <a:r>
                  <a:rPr sz="2800"/>
                  <a:t> because there is only one way to get a sum of </a:t>
                </a:r>
                <a:r>
                  <a:rPr sz="2800">
                    <a:latin typeface="Cambria Math"/>
                  </a:rPr>
                  <a:t>2</a:t>
                </a:r>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r="-1111"/>
                </a:stretch>
              </a:blipFill>
            </p:spPr>
            <p:txBody>
              <a:bodyPr/>
              <a:lstStyle/>
              <a:p>
                <a:r>
                  <a:rPr lang="en-US">
                    <a:noFill/>
                  </a:rPr>
                  <a:t> </a:t>
                </a:r>
              </a:p>
            </p:txBody>
          </p:sp>
        </mc:Fallback>
      </mc:AlternateContent>
      <p:pic>
        <p:nvPicPr>
          <p:cNvPr id="6" name="Graphic 5">
            <a:extLst>
              <a:ext uri="{FF2B5EF4-FFF2-40B4-BE49-F238E27FC236}">
                <a16:creationId xmlns:a16="http://schemas.microsoft.com/office/drawing/2014/main" id="{E7DF3121-6999-455E-A5C0-BC551DB8D9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10000" y="4038600"/>
            <a:ext cx="1524000" cy="762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5.1.1: Creating a Discrete Probability Distribution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𝑋</m:t>
                            </m:r>
                            <m:r>
                              <a:rPr>
                                <a:latin typeface="Cambria Math" panose="02040503050406030204" pitchFamily="18" charset="0"/>
                              </a:rPr>
                              <m:t>=3</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36</m:t>
                        </m:r>
                      </m:den>
                    </m:f>
                  </m:oMath>
                </a14:m>
                <a:r>
                  <a:rPr sz="2800" dirty="0"/>
                  <a:t> because you may get the sum of </a:t>
                </a:r>
                <a:r>
                  <a:rPr sz="2800" dirty="0">
                    <a:latin typeface="Cambria Math"/>
                  </a:rPr>
                  <a:t>3</a:t>
                </a:r>
                <a:r>
                  <a:rPr sz="2800" dirty="0"/>
                  <a:t> in two ways: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pic>
        <p:nvPicPr>
          <p:cNvPr id="5" name="Graphic 4">
            <a:extLst>
              <a:ext uri="{FF2B5EF4-FFF2-40B4-BE49-F238E27FC236}">
                <a16:creationId xmlns:a16="http://schemas.microsoft.com/office/drawing/2014/main" id="{95194457-84A0-489A-9A4A-FAC5AB1FA4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33600" y="2362199"/>
            <a:ext cx="1676402" cy="838201"/>
          </a:xfrm>
          <a:prstGeom prst="rect">
            <a:avLst/>
          </a:prstGeom>
        </p:spPr>
      </p:pic>
      <p:pic>
        <p:nvPicPr>
          <p:cNvPr id="6" name="Graphic 5">
            <a:extLst>
              <a:ext uri="{FF2B5EF4-FFF2-40B4-BE49-F238E27FC236}">
                <a16:creationId xmlns:a16="http://schemas.microsoft.com/office/drawing/2014/main" id="{E191EBA1-1D6C-4E2B-BCBD-4326E336D7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5257800" y="2362199"/>
            <a:ext cx="1676400" cy="838200"/>
          </a:xfrm>
          <a:prstGeom prst="rect">
            <a:avLst/>
          </a:prstGeom>
        </p:spPr>
      </p:pic>
      <p:sp>
        <p:nvSpPr>
          <p:cNvPr id="4" name="TextBox 3">
            <a:extLst>
              <a:ext uri="{FF2B5EF4-FFF2-40B4-BE49-F238E27FC236}">
                <a16:creationId xmlns:a16="http://schemas.microsoft.com/office/drawing/2014/main" id="{1B01C603-705C-4ACA-A3F9-0BCA196E6767}"/>
              </a:ext>
            </a:extLst>
          </p:cNvPr>
          <p:cNvSpPr txBox="1"/>
          <p:nvPr/>
        </p:nvSpPr>
        <p:spPr>
          <a:xfrm>
            <a:off x="4344797" y="2519688"/>
            <a:ext cx="571498" cy="523220"/>
          </a:xfrm>
          <a:prstGeom prst="rect">
            <a:avLst/>
          </a:prstGeom>
          <a:noFill/>
        </p:spPr>
        <p:txBody>
          <a:bodyPr wrap="square" rtlCol="0">
            <a:spAutoFit/>
          </a:bodyPr>
          <a:lstStyle/>
          <a:p>
            <a:r>
              <a:rPr lang="en-US" sz="2800" dirty="0"/>
              <a:t>or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5.1.1: Creating a Discrete Probability Distribution (cont.)</a:t>
            </a:r>
          </a:p>
        </p:txBody>
      </p:sp>
      <p:sp>
        <p:nvSpPr>
          <p:cNvPr id="3" name="Text Placeholder 2"/>
          <p:cNvSpPr>
            <a:spLocks noGrp="1"/>
          </p:cNvSpPr>
          <p:nvPr>
            <p:ph type="body" sz="quarter" idx="10"/>
          </p:nvPr>
        </p:nvSpPr>
        <p:spPr/>
        <p:txBody>
          <a:bodyPr>
            <a:normAutofit/>
          </a:bodyPr>
          <a:lstStyle/>
          <a:p>
            <a:r>
              <a:rPr sz="2800"/>
              <a:t>Continuing this process will give us the following probability distribution.</a:t>
            </a:r>
          </a:p>
        </p:txBody>
      </p:sp>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487</TotalTime>
  <Words>2039</Words>
  <Application>Microsoft Office PowerPoint</Application>
  <PresentationFormat>On-screen Show (4:3)</PresentationFormat>
  <Paragraphs>234</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Calibri</vt:lpstr>
      <vt:lpstr>Arial</vt:lpstr>
      <vt:lpstr>Courier New</vt:lpstr>
      <vt:lpstr>Cambria Math</vt:lpstr>
      <vt:lpstr>Office Theme</vt:lpstr>
      <vt:lpstr>Section 5.1</vt:lpstr>
      <vt:lpstr>Random Variable</vt:lpstr>
      <vt:lpstr>Memory Booster</vt:lpstr>
      <vt:lpstr>Distribution</vt:lpstr>
      <vt:lpstr>Example 5.1.1: Creating a Discrete Probability Distribution</vt:lpstr>
      <vt:lpstr>Example 5.1.1: Creating a Discrete Probability Distribution (cont.)</vt:lpstr>
      <vt:lpstr>Example 5.1.1: Creating a Discrete Probability Distribution (cont.)</vt:lpstr>
      <vt:lpstr>Example 5.1.1: Creating a Discrete Probability Distribution (cont.)</vt:lpstr>
      <vt:lpstr>Example 5.1.1: Creating a Discrete Probability Distribution (cont.)</vt:lpstr>
      <vt:lpstr>Example 5.1.1: Creating a Discrete Probability Distribution (cont.)</vt:lpstr>
      <vt:lpstr>Example 5.1.1: Creating a Discrete Probability Distribution (cont.)</vt:lpstr>
      <vt:lpstr>Memory Booster</vt:lpstr>
      <vt:lpstr>Formula: Expected Value</vt:lpstr>
      <vt:lpstr>Rounding Rule</vt:lpstr>
      <vt:lpstr>Example 5.1.2: Calculating Expected Values</vt:lpstr>
      <vt:lpstr>Example 5.1.2: Calculating Expected Values (cont.)</vt:lpstr>
      <vt:lpstr>Example 5.1.2: Calculating Expected Values (cont.)</vt:lpstr>
      <vt:lpstr>Example 5.1.2: Calculating Expected Values (cont.)</vt:lpstr>
      <vt:lpstr>Example 5.1.2: Calculating Expected Values (cont.)</vt:lpstr>
      <vt:lpstr>Example 5.1.2: Calculating Expected Values (cont.)</vt:lpstr>
      <vt:lpstr>Example 5.1.3: Calculating Expected Values</vt:lpstr>
      <vt:lpstr>Example 5.1.3: Calculating Expected Values (cont.)</vt:lpstr>
      <vt:lpstr>Example 5.1.3: Calculating Expected Values (cont.)</vt:lpstr>
      <vt:lpstr>Example 5.1.3: Calculating Expected Values (cont.)</vt:lpstr>
      <vt:lpstr>Example 5.1.3: Calculating Expected Values (cont.)</vt:lpstr>
      <vt:lpstr>Example 5.1.3: Calculating Expected Values (cont.)</vt:lpstr>
      <vt:lpstr>Example 5.1.3: Calculating Expected Values (cont.)</vt:lpstr>
      <vt:lpstr>Example 5.1.3: Calculating Expected Values (cont.)</vt:lpstr>
      <vt:lpstr>Example 5.1.3: Calculating Expected Values (cont.)</vt:lpstr>
      <vt:lpstr>Formula: Variance and Standard Deviation for a Discrete Probability Distribution</vt:lpstr>
      <vt:lpstr>Rounding Rule</vt:lpstr>
      <vt:lpstr>Example 5.1.4: Calculating the Variances and Standard Deviations for Discrete Probability Distributions</vt:lpstr>
      <vt:lpstr>Example 5.1.4: Calculating the Variances and Standard Deviations for Discrete Probability Distributions (cont.)</vt:lpstr>
      <vt:lpstr>Example 5.1.4: Calculating the Variances and Standard Deviations for Discrete Probability Distributions (cont.)</vt:lpstr>
      <vt:lpstr>Example 5.1.4: Calculating the Variances and Standard Deviations for Discrete Probability Distributions (cont.)</vt:lpstr>
      <vt:lpstr>Example 5.1.4: Calculating the Variances and Standard Deviations for Discrete Probability Distributions (cont.)</vt:lpstr>
      <vt:lpstr>Example 5.1.4: Calculating the Variances and Standard Deviations for Discrete Probability Distributions (cont.)</vt:lpstr>
      <vt:lpstr>Example 5.1.4: Calculating the Variances and Standard Deviations for Discrete Probability Distributions (cont.)</vt:lpstr>
      <vt:lpstr>Example 5.1.4: Calculating the Variances and Standard Deviations for Discrete Probability Distributions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Statistics 3rd Edition</dc:title>
  <dc:creator>Hawkes Learning</dc:creator>
  <cp:lastModifiedBy>Allison Conger</cp:lastModifiedBy>
  <cp:revision>124</cp:revision>
  <dcterms:created xsi:type="dcterms:W3CDTF">2013-04-26T14:43:13Z</dcterms:created>
  <dcterms:modified xsi:type="dcterms:W3CDTF">2020-06-01T17:33:58Z</dcterms:modified>
</cp:coreProperties>
</file>