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1" r:id="rId19"/>
    <p:sldId id="273" r:id="rId20"/>
    <p:sldId id="275" r:id="rId21"/>
    <p:sldId id="295" r:id="rId22"/>
    <p:sldId id="276" r:id="rId23"/>
    <p:sldId id="277" r:id="rId24"/>
    <p:sldId id="293" r:id="rId25"/>
    <p:sldId id="278" r:id="rId26"/>
    <p:sldId id="280" r:id="rId27"/>
    <p:sldId id="281" r:id="rId28"/>
    <p:sldId id="282" r:id="rId29"/>
    <p:sldId id="292" r:id="rId30"/>
    <p:sldId id="283" r:id="rId31"/>
    <p:sldId id="285" r:id="rId32"/>
    <p:sldId id="286" r:id="rId33"/>
    <p:sldId id="294" r:id="rId34"/>
    <p:sldId id="287" r:id="rId35"/>
    <p:sldId id="288" r:id="rId36"/>
    <p:sldId id="290"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5" clrIdx="1">
    <p:extLst>
      <p:ext uri="{19B8F6BF-5375-455C-9EA6-DF929625EA0E}">
        <p15:presenceInfo xmlns:p15="http://schemas.microsoft.com/office/powerpoint/2012/main" userId="Allison Conger" providerId="None"/>
      </p:ext>
    </p:extLst>
  </p:cmAuthor>
  <p:cmAuthor id="2" name="Sindhusha" initials="S" lastIdx="1" clrIdx="2">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7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Binomial Distribution</a:t>
            </a:r>
          </a:p>
        </p:txBody>
      </p:sp>
      <p:sp>
        <p:nvSpPr>
          <p:cNvPr id="3" name="Title 2"/>
          <p:cNvSpPr>
            <a:spLocks noGrp="1"/>
          </p:cNvSpPr>
          <p:nvPr>
            <p:ph type="title"/>
          </p:nvPr>
        </p:nvSpPr>
        <p:spPr/>
        <p:txBody>
          <a:bodyPr/>
          <a:lstStyle/>
          <a:p>
            <a:r>
              <a:t>Section 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5.2.2: Calculating a Binomial Probability Using the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We showed earlier that coin tosses meet the criteria of the binomial distribution. For this problem, let </a:t>
                </a:r>
                <a14:m>
                  <m:oMath xmlns:m="http://schemas.openxmlformats.org/officeDocument/2006/math">
                    <m:r>
                      <a:rPr>
                        <a:latin typeface="Cambria Math" panose="02040503050406030204" pitchFamily="18" charset="0"/>
                      </a:rPr>
                      <m:t>𝑋</m:t>
                    </m:r>
                  </m:oMath>
                </a14:m>
                <a:r>
                  <a:rPr sz="2800"/>
                  <a:t> be the number of heads obtained out of ten coin tosses. There are ten coin tosses, so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a:t>. We will say that a success is getting a head. We want the probability of </a:t>
                </a:r>
                <a:r>
                  <a:rPr sz="2800" b="1"/>
                  <a:t>exactly six</a:t>
                </a:r>
                <a:r>
                  <a:rPr sz="2800"/>
                  <a:t> successes, so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a:t>. The probability of flipping a head in one coin toss is </a:t>
                </a:r>
                <a:r>
                  <a:rPr sz="2800">
                    <a:latin typeface="Cambria Math"/>
                  </a:rPr>
                  <a:t>0.5</a:t>
                </a:r>
                <a:r>
                  <a:rPr sz="2800"/>
                  <a:t>, which means that </a:t>
                </a:r>
                <a14:m>
                  <m:oMath xmlns:m="http://schemas.openxmlformats.org/officeDocument/2006/math">
                    <m:r>
                      <a:rPr>
                        <a:latin typeface="Cambria Math" panose="02040503050406030204" pitchFamily="18" charset="0"/>
                      </a:rPr>
                      <m:t>𝑝</m:t>
                    </m:r>
                    <m:r>
                      <a:rPr>
                        <a:latin typeface="Cambria Math" panose="02040503050406030204" pitchFamily="18" charset="0"/>
                      </a:rPr>
                      <m:t>=0.5</m:t>
                    </m:r>
                  </m:oMath>
                </a14:m>
                <a:r>
                  <a:rPr sz="2800"/>
                  <a:t>. Substituting these values into the binomial probability formula gives us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𝑥</m:t>
                              </m:r>
                            </m:sub>
                          </m:sSub>
                        </m:e>
                      </m:sPre>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𝑝</m:t>
                          </m:r>
                        </m:e>
                        <m:sup>
                          <m:r>
                            <a:rPr>
                              <a:latin typeface="Cambria Math" panose="02040503050406030204" pitchFamily="18" charset="0"/>
                            </a:rPr>
                            <m:t>𝑥</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e>
                          </m:d>
                        </m:sup>
                      </m:sSup>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func>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6</m:t>
                              </m:r>
                            </m:sub>
                          </m:sSub>
                        </m:e>
                      </m:sPre>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0.5</m:t>
                              </m:r>
                            </m:e>
                          </m:d>
                        </m:e>
                        <m:sup>
                          <m:r>
                            <a:rPr>
                              <a:latin typeface="Cambria Math" panose="02040503050406030204" pitchFamily="18" charset="0"/>
                            </a:rPr>
                            <m:t>6</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1−0.5</m:t>
                              </m:r>
                            </m:e>
                          </m:d>
                        </m:e>
                        <m:sup>
                          <m:d>
                            <m:dPr>
                              <m:ctrlPr>
                                <a:rPr i="1">
                                  <a:latin typeface="Cambria Math" panose="02040503050406030204" pitchFamily="18" charset="0"/>
                                </a:rPr>
                              </m:ctrlPr>
                            </m:dPr>
                            <m:e>
                              <m:r>
                                <a:rPr>
                                  <a:latin typeface="Cambria Math" panose="02040503050406030204" pitchFamily="18" charset="0"/>
                                </a:rPr>
                                <m:t>10−6</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6!4!</m:t>
                          </m:r>
                        </m:den>
                      </m:f>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0.5</m:t>
                              </m:r>
                            </m:e>
                          </m:d>
                        </m:e>
                        <m:sup>
                          <m:r>
                            <a:rPr>
                              <a:latin typeface="Cambria Math" panose="02040503050406030204" pitchFamily="18" charset="0"/>
                            </a:rPr>
                            <m:t>6</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0.5</m:t>
                              </m:r>
                            </m:e>
                          </m:d>
                        </m:e>
                        <m:sup>
                          <m:r>
                            <a:rPr>
                              <a:latin typeface="Cambria Math" panose="02040503050406030204" pitchFamily="18" charset="0"/>
                            </a:rPr>
                            <m:t>4</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210</m:t>
                          </m:r>
                        </m:e>
                      </m:d>
                      <m:d>
                        <m:dPr>
                          <m:ctrlPr>
                            <a:rPr i="1">
                              <a:latin typeface="Cambria Math" panose="02040503050406030204" pitchFamily="18" charset="0"/>
                            </a:rPr>
                          </m:ctrlPr>
                        </m:dPr>
                        <m:e>
                          <m:r>
                            <a:rPr>
                              <a:latin typeface="Cambria Math" panose="02040503050406030204" pitchFamily="18" charset="0"/>
                            </a:rPr>
                            <m:t>0.015625</m:t>
                          </m:r>
                        </m:e>
                      </m:d>
                      <m:d>
                        <m:dPr>
                          <m:ctrlPr>
                            <a:rPr i="1">
                              <a:latin typeface="Cambria Math" panose="02040503050406030204" pitchFamily="18" charset="0"/>
                            </a:rPr>
                          </m:ctrlPr>
                        </m:dPr>
                        <m:e>
                          <m:r>
                            <a:rPr>
                              <a:latin typeface="Cambria Math" panose="02040503050406030204" pitchFamily="18" charset="0"/>
                            </a:rPr>
                            <m:t>0.0625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=6</m:t>
                              </m:r>
                            </m:e>
                          </m:d>
                        </m:e>
                      </m:phant>
                      <m:r>
                        <a:rPr>
                          <a:latin typeface="Cambria Math" panose="02040503050406030204" pitchFamily="18" charset="0"/>
                        </a:rPr>
                        <m:t>≈0.2051</m:t>
                      </m:r>
                    </m:oMath>
                  </m:oMathPara>
                </a14:m>
                <a:endParaRPr sz="2800"/>
              </a:p>
              <a:p>
                <a:pPr>
                  <a:defRPr sz="2800"/>
                </a:pPr>
                <a:r>
                  <a:rPr sz="2800"/>
                  <a:t>Thus, the probability of getting exactly six heads in ten coin tosses is approximately </a:t>
                </a:r>
                <a:r>
                  <a:rPr sz="2800">
                    <a:latin typeface="Cambria Math"/>
                  </a:rPr>
                  <a:t>0.2051</a:t>
                </a:r>
                <a:r>
                  <a:rPr sz="2800"/>
                  <a:t>, or </a:t>
                </a:r>
                <a14:m>
                  <m:oMath xmlns:m="http://schemas.openxmlformats.org/officeDocument/2006/math">
                    <m:r>
                      <a:rPr>
                        <a:latin typeface="Cambria Math" panose="02040503050406030204" pitchFamily="18" charset="0"/>
                      </a:rPr>
                      <m:t>20.51%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741" b="-1718"/>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5.2.3: Finding a Binomial Probability Using a Table</a:t>
            </a:r>
          </a:p>
        </p:txBody>
      </p:sp>
      <p:sp>
        <p:nvSpPr>
          <p:cNvPr id="3" name="Text Placeholder 2"/>
          <p:cNvSpPr>
            <a:spLocks noGrp="1"/>
          </p:cNvSpPr>
          <p:nvPr>
            <p:ph type="body" sz="quarter" idx="10"/>
          </p:nvPr>
        </p:nvSpPr>
        <p:spPr/>
        <p:txBody>
          <a:bodyPr>
            <a:normAutofit/>
          </a:bodyPr>
          <a:lstStyle/>
          <a:p>
            <a:r>
              <a:rPr sz="2800"/>
              <a:t>What is the probability of rolling a die ten times and obtaining odd digits on eight of the rolls?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5.2.3: Finding a Binomial Probability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defRPr sz="2800"/>
                </a:pPr>
                <a:r>
                  <a:rPr sz="2800" dirty="0"/>
                  <a:t>We know that this process can be modeled by a binomial distribution since the ten rolls of a die are identical, independent trials. In the context of this scenario, each roll has two possible outcomes: an odd number or an even number. Let </a:t>
                </a:r>
                <a14:m>
                  <m:oMath xmlns:m="http://schemas.openxmlformats.org/officeDocument/2006/math">
                    <m:r>
                      <a:rPr>
                        <a:latin typeface="Cambria Math" panose="02040503050406030204" pitchFamily="18" charset="0"/>
                      </a:rPr>
                      <m:t>𝑋</m:t>
                    </m:r>
                  </m:oMath>
                </a14:m>
                <a:r>
                  <a:rPr sz="2800" dirty="0"/>
                  <a:t> be the number of odd digits obtained in ten rolls of a die. We see for this problem that there are ten trials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=10</m:t>
                        </m:r>
                      </m:e>
                    </m:d>
                  </m:oMath>
                </a14:m>
                <a:r>
                  <a:rPr sz="2800" dirty="0"/>
                  <a:t> and exactly eight successes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=8</m:t>
                        </m:r>
                      </m:e>
                    </m:d>
                  </m:oMath>
                </a14:m>
                <a:r>
                  <a:rPr sz="2800" dirty="0"/>
                  <a:t>, since we consider rolling an odd digit to be a success. Three of the six numbers on the die are odd, so the probability of rolling an odd digit for any one roll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=0.5</m:t>
                    </m:r>
                  </m:oMath>
                </a14:m>
                <a:r>
                  <a:rPr sz="2800" dirty="0"/>
                  <a:t>. Thus </a:t>
                </a:r>
                <a14:m>
                  <m:oMath xmlns:m="http://schemas.openxmlformats.org/officeDocument/2006/math">
                    <m:r>
                      <a:rPr>
                        <a:latin typeface="Cambria Math" panose="02040503050406030204" pitchFamily="18" charset="0"/>
                      </a:rPr>
                      <m:t>𝑝</m:t>
                    </m:r>
                    <m:r>
                      <a:rPr>
                        <a:latin typeface="Cambria Math" panose="02040503050406030204" pitchFamily="18" charset="0"/>
                      </a:rPr>
                      <m:t>=0.5</m:t>
                    </m:r>
                  </m:oMath>
                </a14:m>
                <a:r>
                  <a:rPr sz="2800" dirty="0"/>
                  <a:t>. We have the three values we need, so we are now ready to find the probability in the table. Which table should we use? Because we are given a specific value for </a:t>
                </a:r>
                <a14:m>
                  <m:oMath xmlns:m="http://schemas.openxmlformats.org/officeDocument/2006/math">
                    <m:r>
                      <a:rPr>
                        <a:latin typeface="Cambria Math" panose="02040503050406030204" pitchFamily="18" charset="0"/>
                      </a:rPr>
                      <m:t>𝑥</m:t>
                    </m:r>
                  </m:oMath>
                </a14:m>
                <a:r>
                  <a:rPr sz="2800" dirty="0"/>
                  <a:t>, rather than a range of values, we need to use the standard binomial table. We choose the table for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dirty="0"/>
                  <a:t> and then look for the cell where the </a:t>
                </a:r>
                <a:endParaRPr lang="en-US" dirty="0">
                  <a:latin typeface="Cambria Math" panose="02040503050406030204" pitchFamily="18" charset="0"/>
                </a:endParaRPr>
              </a:p>
              <a:p>
                <a:pPr>
                  <a:defRPr sz="2800"/>
                </a:pPr>
                <a14:m>
                  <m:oMath xmlns:m="http://schemas.openxmlformats.org/officeDocument/2006/math">
                    <m:r>
                      <a:rPr>
                        <a:latin typeface="Cambria Math" panose="02040503050406030204" pitchFamily="18" charset="0"/>
                      </a:rPr>
                      <m:t>𝑝</m:t>
                    </m:r>
                    <m:r>
                      <a:rPr>
                        <a:latin typeface="Cambria Math" panose="02040503050406030204" pitchFamily="18" charset="0"/>
                      </a:rPr>
                      <m:t>=0.5</m:t>
                    </m:r>
                  </m:oMath>
                </a14:m>
                <a:r>
                  <a:rPr sz="2800" dirty="0"/>
                  <a:t> column and </a:t>
                </a:r>
                <a14:m>
                  <m:oMath xmlns:m="http://schemas.openxmlformats.org/officeDocument/2006/math">
                    <m:r>
                      <a:rPr>
                        <a:latin typeface="Cambria Math" panose="02040503050406030204" pitchFamily="18" charset="0"/>
                      </a:rPr>
                      <m:t>𝑥</m:t>
                    </m:r>
                    <m:r>
                      <a:rPr>
                        <a:latin typeface="Cambria Math" panose="02040503050406030204" pitchFamily="18" charset="0"/>
                      </a:rPr>
                      <m:t>=8</m:t>
                    </m:r>
                  </m:oMath>
                </a14:m>
                <a:r>
                  <a:rPr sz="2800" dirty="0"/>
                  <a:t> row meet.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63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5.2.3: Finding a Binomial Probability Using a Table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28671800"/>
                  </p:ext>
                </p:extLst>
              </p:nvPr>
            </p:nvGraphicFramePr>
            <p:xfrm>
              <a:off x="609600" y="1143000"/>
              <a:ext cx="7620000" cy="4682496"/>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29248">
                    <a:tc gridSpan="10">
                      <a:txBody>
                        <a:bodyPr/>
                        <a:lstStyle/>
                        <a:p>
                          <a:pPr algn="ctr">
                            <a:defRPr sz="1800" b="1"/>
                          </a:pPr>
                          <a:r>
                            <a:rPr sz="1800" dirty="0"/>
                            <a:t>Binomial Probabilities for </a:t>
                          </a:r>
                          <a14:m>
                            <m:oMath xmlns:m="http://schemas.openxmlformats.org/officeDocument/2006/math">
                              <m:r>
                                <a:rPr sz="1800">
                                  <a:latin typeface="Cambria Math"/>
                                </a:rPr>
                                <m:t>𝑛</m:t>
                              </m:r>
                              <m:r>
                                <a:rPr sz="1800">
                                  <a:latin typeface="Cambria Math"/>
                                </a:rPr>
                                <m:t>=10</m:t>
                              </m:r>
                            </m:oMath>
                          </a14:m>
                          <a:endParaRPr sz="18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29248">
                    <a:tc>
                      <a:txBody>
                        <a:bodyPr/>
                        <a:lstStyle/>
                        <a:p>
                          <a:pPr algn="ctr">
                            <a:defRPr b="1">
                              <a:solidFill>
                                <a:schemeClr val="tx1"/>
                              </a:solidFill>
                            </a:defRPr>
                          </a:pPr>
                          <a:endParaRPr/>
                        </a:p>
                      </a:txBody>
                      <a:tcPr/>
                    </a:tc>
                    <a:tc gridSpan="9">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𝑝</m:t>
                                </m:r>
                              </m:oMath>
                            </m:oMathPara>
                          </a14:m>
                          <a:endParaRPr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29248">
                    <a:tc>
                      <a:txBody>
                        <a:bodyPr/>
                        <a:lstStyle/>
                        <a:p>
                          <a:pPr algn="ctr">
                            <a:defRPr sz="1200" b="1">
                              <a:solidFill>
                                <a:schemeClr val="tx1"/>
                              </a:solidFill>
                            </a:defRPr>
                          </a:pPr>
                          <a14:m>
                            <m:oMathPara xmlns:m="http://schemas.openxmlformats.org/officeDocument/2006/math">
                              <m:oMathParaPr>
                                <m:jc m:val="centerGroup"/>
                              </m:oMathParaPr>
                              <m:oMath xmlns:m="http://schemas.openxmlformats.org/officeDocument/2006/math">
                                <m:r>
                                  <a:rPr sz="1200">
                                    <a:latin typeface="Cambria Math"/>
                                  </a:rPr>
                                  <m:t>𝑥</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0.4</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dirty="0">
                              <a:latin typeface="Cambria Math"/>
                            </a:rPr>
                            <a:t>0.5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0.7</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2"/>
                      </a:ext>
                    </a:extLst>
                  </a:tr>
                  <a:tr h="329248">
                    <a:tc>
                      <a:txBody>
                        <a:bodyPr/>
                        <a:lstStyle/>
                        <a:p>
                          <a:pPr algn="ctr">
                            <a:defRPr b="1">
                              <a:solidFill>
                                <a:schemeClr val="tx1"/>
                              </a:solidFill>
                            </a:defRPr>
                          </a:pPr>
                          <a:r>
                            <a:rPr sz="1200">
                              <a:latin typeface="Cambria Math"/>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0.3487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0.1074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0.0282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0.0060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0.0010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0.0001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0.0000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0.0000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29248">
                    <a:tc>
                      <a:txBody>
                        <a:bodyPr/>
                        <a:lstStyle/>
                        <a:p>
                          <a:pPr algn="ctr">
                            <a:defRPr b="1">
                              <a:solidFill>
                                <a:schemeClr val="tx1"/>
                              </a:solidFill>
                            </a:defRPr>
                          </a:pPr>
                          <a:r>
                            <a:rPr sz="1200">
                              <a:latin typeface="Cambria Math"/>
                            </a:rPr>
                            <a:t>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0.3874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0.2684</a:t>
                          </a:r>
                        </a:p>
                      </a:txBody>
                      <a:tcPr/>
                    </a:tc>
                    <a:tc>
                      <a:txBody>
                        <a:bodyPr/>
                        <a:lstStyle/>
                        <a:p>
                          <a:pPr algn="ctr">
                            <a:defRPr>
                              <a:solidFill>
                                <a:schemeClr val="tx1"/>
                              </a:solidFill>
                            </a:defRPr>
                          </a:pPr>
                          <a:r>
                            <a:rPr sz="1200">
                              <a:latin typeface="Cambria Math"/>
                            </a:rPr>
                            <a:t>0.1211</a:t>
                          </a:r>
                        </a:p>
                      </a:txBody>
                      <a:tcPr/>
                    </a:tc>
                    <a:tc>
                      <a:txBody>
                        <a:bodyPr/>
                        <a:lstStyle/>
                        <a:p>
                          <a:pPr algn="ctr">
                            <a:defRPr>
                              <a:solidFill>
                                <a:schemeClr val="tx1"/>
                              </a:solidFill>
                            </a:defRPr>
                          </a:pPr>
                          <a:r>
                            <a:rPr sz="1200">
                              <a:latin typeface="Cambria Math"/>
                            </a:rPr>
                            <a:t>0.0403</a:t>
                          </a:r>
                        </a:p>
                      </a:txBody>
                      <a:tcPr/>
                    </a:tc>
                    <a:tc>
                      <a:txBody>
                        <a:bodyPr/>
                        <a:lstStyle/>
                        <a:p>
                          <a:pPr algn="ctr">
                            <a:defRPr>
                              <a:solidFill>
                                <a:schemeClr val="tx1"/>
                              </a:solidFill>
                            </a:defRPr>
                          </a:pPr>
                          <a:r>
                            <a:rPr sz="1200">
                              <a:latin typeface="Cambria Math"/>
                            </a:rPr>
                            <a:t>0.0098</a:t>
                          </a:r>
                        </a:p>
                      </a:txBody>
                      <a:tcPr>
                        <a:solidFill>
                          <a:srgbClr val="92D050"/>
                        </a:solidFill>
                      </a:tcPr>
                    </a:tc>
                    <a:tc>
                      <a:txBody>
                        <a:bodyPr/>
                        <a:lstStyle/>
                        <a:p>
                          <a:pPr algn="ctr">
                            <a:defRPr>
                              <a:solidFill>
                                <a:schemeClr val="tx1"/>
                              </a:solidFill>
                            </a:defRPr>
                          </a:pPr>
                          <a:r>
                            <a:rPr sz="1200">
                              <a:latin typeface="Cambria Math"/>
                            </a:rPr>
                            <a:t>0.0016</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extLst>
                      <a:ext uri="{0D108BD9-81ED-4DB2-BD59-A6C34878D82A}">
                        <a16:rowId xmlns:a16="http://schemas.microsoft.com/office/drawing/2014/main" val="10004"/>
                      </a:ext>
                    </a:extLst>
                  </a:tr>
                  <a:tr h="329248">
                    <a:tc>
                      <a:txBody>
                        <a:bodyPr/>
                        <a:lstStyle/>
                        <a:p>
                          <a:pPr algn="ctr">
                            <a:defRPr b="1">
                              <a:solidFill>
                                <a:schemeClr val="tx1"/>
                              </a:solidFill>
                            </a:defRPr>
                          </a:pPr>
                          <a:r>
                            <a:rPr sz="1200">
                              <a:latin typeface="Cambria Math"/>
                            </a:rPr>
                            <a:t>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0.1937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0.3020</a:t>
                          </a:r>
                        </a:p>
                      </a:txBody>
                      <a:tcPr/>
                    </a:tc>
                    <a:tc>
                      <a:txBody>
                        <a:bodyPr/>
                        <a:lstStyle/>
                        <a:p>
                          <a:pPr algn="ctr">
                            <a:defRPr>
                              <a:solidFill>
                                <a:schemeClr val="tx1"/>
                              </a:solidFill>
                            </a:defRPr>
                          </a:pPr>
                          <a:r>
                            <a:rPr sz="1200">
                              <a:latin typeface="Cambria Math"/>
                            </a:rPr>
                            <a:t>0.2335</a:t>
                          </a:r>
                        </a:p>
                      </a:txBody>
                      <a:tcPr/>
                    </a:tc>
                    <a:tc>
                      <a:txBody>
                        <a:bodyPr/>
                        <a:lstStyle/>
                        <a:p>
                          <a:pPr algn="ctr">
                            <a:defRPr>
                              <a:solidFill>
                                <a:schemeClr val="tx1"/>
                              </a:solidFill>
                            </a:defRPr>
                          </a:pPr>
                          <a:r>
                            <a:rPr sz="1200">
                              <a:latin typeface="Cambria Math"/>
                            </a:rPr>
                            <a:t>0.1209</a:t>
                          </a:r>
                        </a:p>
                      </a:txBody>
                      <a:tcPr/>
                    </a:tc>
                    <a:tc>
                      <a:txBody>
                        <a:bodyPr/>
                        <a:lstStyle/>
                        <a:p>
                          <a:pPr algn="ctr">
                            <a:defRPr>
                              <a:solidFill>
                                <a:schemeClr val="tx1"/>
                              </a:solidFill>
                            </a:defRPr>
                          </a:pPr>
                          <a:r>
                            <a:rPr sz="1200">
                              <a:latin typeface="Cambria Math"/>
                            </a:rPr>
                            <a:t>0.0439</a:t>
                          </a:r>
                        </a:p>
                      </a:txBody>
                      <a:tcPr>
                        <a:solidFill>
                          <a:srgbClr val="92D050"/>
                        </a:solidFill>
                      </a:tcPr>
                    </a:tc>
                    <a:tc>
                      <a:txBody>
                        <a:bodyPr/>
                        <a:lstStyle/>
                        <a:p>
                          <a:pPr algn="ctr">
                            <a:defRPr>
                              <a:solidFill>
                                <a:schemeClr val="tx1"/>
                              </a:solidFill>
                            </a:defRPr>
                          </a:pPr>
                          <a:r>
                            <a:rPr sz="1200">
                              <a:latin typeface="Cambria Math"/>
                            </a:rPr>
                            <a:t>0.0106</a:t>
                          </a:r>
                        </a:p>
                      </a:txBody>
                      <a:tcPr/>
                    </a:tc>
                    <a:tc>
                      <a:txBody>
                        <a:bodyPr/>
                        <a:lstStyle/>
                        <a:p>
                          <a:pPr algn="ctr">
                            <a:defRPr>
                              <a:solidFill>
                                <a:schemeClr val="tx1"/>
                              </a:solidFill>
                            </a:defRPr>
                          </a:pPr>
                          <a:r>
                            <a:rPr sz="1200">
                              <a:latin typeface="Cambria Math"/>
                            </a:rPr>
                            <a:t>0.0014</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0.0000</a:t>
                          </a:r>
                        </a:p>
                      </a:txBody>
                      <a:tcPr/>
                    </a:tc>
                    <a:extLst>
                      <a:ext uri="{0D108BD9-81ED-4DB2-BD59-A6C34878D82A}">
                        <a16:rowId xmlns:a16="http://schemas.microsoft.com/office/drawing/2014/main" val="10005"/>
                      </a:ext>
                    </a:extLst>
                  </a:tr>
                  <a:tr h="329248">
                    <a:tc>
                      <a:txBody>
                        <a:bodyPr/>
                        <a:lstStyle/>
                        <a:p>
                          <a:pPr algn="ctr">
                            <a:defRPr b="1">
                              <a:solidFill>
                                <a:schemeClr val="tx1"/>
                              </a:solidFill>
                            </a:defRPr>
                          </a:pPr>
                          <a:r>
                            <a:rPr sz="1200">
                              <a:latin typeface="Cambria Math"/>
                            </a:rPr>
                            <a:t>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0.0574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0.2013</a:t>
                          </a:r>
                        </a:p>
                      </a:txBody>
                      <a:tcPr/>
                    </a:tc>
                    <a:tc>
                      <a:txBody>
                        <a:bodyPr/>
                        <a:lstStyle/>
                        <a:p>
                          <a:pPr algn="ctr">
                            <a:defRPr>
                              <a:solidFill>
                                <a:schemeClr val="tx1"/>
                              </a:solidFill>
                            </a:defRPr>
                          </a:pPr>
                          <a:r>
                            <a:rPr sz="1200">
                              <a:latin typeface="Cambria Math"/>
                            </a:rPr>
                            <a:t>0.2668</a:t>
                          </a:r>
                        </a:p>
                      </a:txBody>
                      <a:tcPr/>
                    </a:tc>
                    <a:tc>
                      <a:txBody>
                        <a:bodyPr/>
                        <a:lstStyle/>
                        <a:p>
                          <a:pPr algn="ctr">
                            <a:defRPr>
                              <a:solidFill>
                                <a:schemeClr val="tx1"/>
                              </a:solidFill>
                            </a:defRPr>
                          </a:pPr>
                          <a:r>
                            <a:rPr sz="1200">
                              <a:latin typeface="Cambria Math"/>
                            </a:rPr>
                            <a:t>0.2150</a:t>
                          </a:r>
                        </a:p>
                      </a:txBody>
                      <a:tcPr/>
                    </a:tc>
                    <a:tc>
                      <a:txBody>
                        <a:bodyPr/>
                        <a:lstStyle/>
                        <a:p>
                          <a:pPr algn="ctr">
                            <a:defRPr>
                              <a:solidFill>
                                <a:schemeClr val="tx1"/>
                              </a:solidFill>
                            </a:defRPr>
                          </a:pPr>
                          <a:r>
                            <a:rPr sz="1200">
                              <a:latin typeface="Cambria Math"/>
                            </a:rPr>
                            <a:t>0.1172</a:t>
                          </a:r>
                        </a:p>
                      </a:txBody>
                      <a:tcPr>
                        <a:solidFill>
                          <a:srgbClr val="92D050"/>
                        </a:solidFill>
                      </a:tcPr>
                    </a:tc>
                    <a:tc>
                      <a:txBody>
                        <a:bodyPr/>
                        <a:lstStyle/>
                        <a:p>
                          <a:pPr algn="ctr">
                            <a:defRPr>
                              <a:solidFill>
                                <a:schemeClr val="tx1"/>
                              </a:solidFill>
                            </a:defRPr>
                          </a:pPr>
                          <a:r>
                            <a:rPr sz="1200">
                              <a:latin typeface="Cambria Math"/>
                            </a:rPr>
                            <a:t>0.0425</a:t>
                          </a:r>
                        </a:p>
                      </a:txBody>
                      <a:tcPr/>
                    </a:tc>
                    <a:tc>
                      <a:txBody>
                        <a:bodyPr/>
                        <a:lstStyle/>
                        <a:p>
                          <a:pPr algn="ctr">
                            <a:defRPr>
                              <a:solidFill>
                                <a:schemeClr val="tx1"/>
                              </a:solidFill>
                            </a:defRPr>
                          </a:pPr>
                          <a:r>
                            <a:rPr sz="1200">
                              <a:latin typeface="Cambria Math"/>
                            </a:rPr>
                            <a:t>0.0090</a:t>
                          </a:r>
                        </a:p>
                      </a:txBody>
                      <a:tcPr/>
                    </a:tc>
                    <a:tc>
                      <a:txBody>
                        <a:bodyPr/>
                        <a:lstStyle/>
                        <a:p>
                          <a:pPr algn="ctr">
                            <a:defRPr>
                              <a:solidFill>
                                <a:schemeClr val="tx1"/>
                              </a:solidFill>
                            </a:defRPr>
                          </a:pPr>
                          <a:r>
                            <a:rPr sz="1200">
                              <a:latin typeface="Cambria Math"/>
                            </a:rPr>
                            <a:t>0.0008</a:t>
                          </a:r>
                        </a:p>
                      </a:txBody>
                      <a:tcPr/>
                    </a:tc>
                    <a:tc>
                      <a:txBody>
                        <a:bodyPr/>
                        <a:lstStyle/>
                        <a:p>
                          <a:pPr algn="ctr">
                            <a:defRPr>
                              <a:solidFill>
                                <a:schemeClr val="tx1"/>
                              </a:solidFill>
                            </a:defRPr>
                          </a:pPr>
                          <a:r>
                            <a:rPr sz="1200">
                              <a:latin typeface="Cambria Math"/>
                            </a:rPr>
                            <a:t>0.0000</a:t>
                          </a:r>
                        </a:p>
                      </a:txBody>
                      <a:tcPr/>
                    </a:tc>
                    <a:extLst>
                      <a:ext uri="{0D108BD9-81ED-4DB2-BD59-A6C34878D82A}">
                        <a16:rowId xmlns:a16="http://schemas.microsoft.com/office/drawing/2014/main" val="10006"/>
                      </a:ext>
                    </a:extLst>
                  </a:tr>
                  <a:tr h="329248">
                    <a:tc>
                      <a:txBody>
                        <a:bodyPr/>
                        <a:lstStyle/>
                        <a:p>
                          <a:pPr algn="ctr">
                            <a:defRPr b="1">
                              <a:solidFill>
                                <a:schemeClr val="tx1"/>
                              </a:solidFill>
                            </a:defRPr>
                          </a:pPr>
                          <a:r>
                            <a:rPr sz="1200">
                              <a:latin typeface="Cambria Math"/>
                            </a:rPr>
                            <a:t>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0.0112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0.0881</a:t>
                          </a:r>
                        </a:p>
                      </a:txBody>
                      <a:tcPr/>
                    </a:tc>
                    <a:tc>
                      <a:txBody>
                        <a:bodyPr/>
                        <a:lstStyle/>
                        <a:p>
                          <a:pPr algn="ctr">
                            <a:defRPr>
                              <a:solidFill>
                                <a:schemeClr val="tx1"/>
                              </a:solidFill>
                            </a:defRPr>
                          </a:pPr>
                          <a:r>
                            <a:rPr sz="1200">
                              <a:latin typeface="Cambria Math"/>
                            </a:rPr>
                            <a:t>0.2001</a:t>
                          </a:r>
                        </a:p>
                      </a:txBody>
                      <a:tcPr/>
                    </a:tc>
                    <a:tc>
                      <a:txBody>
                        <a:bodyPr/>
                        <a:lstStyle/>
                        <a:p>
                          <a:pPr algn="ctr">
                            <a:defRPr>
                              <a:solidFill>
                                <a:schemeClr val="tx1"/>
                              </a:solidFill>
                            </a:defRPr>
                          </a:pPr>
                          <a:r>
                            <a:rPr sz="1200">
                              <a:latin typeface="Cambria Math"/>
                            </a:rPr>
                            <a:t>0.2508</a:t>
                          </a:r>
                        </a:p>
                      </a:txBody>
                      <a:tcPr/>
                    </a:tc>
                    <a:tc>
                      <a:txBody>
                        <a:bodyPr/>
                        <a:lstStyle/>
                        <a:p>
                          <a:pPr algn="ctr">
                            <a:defRPr>
                              <a:solidFill>
                                <a:schemeClr val="tx1"/>
                              </a:solidFill>
                            </a:defRPr>
                          </a:pPr>
                          <a:r>
                            <a:rPr sz="1200">
                              <a:latin typeface="Cambria Math"/>
                            </a:rPr>
                            <a:t>0.2051</a:t>
                          </a:r>
                        </a:p>
                      </a:txBody>
                      <a:tcPr>
                        <a:solidFill>
                          <a:srgbClr val="92D050"/>
                        </a:solidFill>
                      </a:tcPr>
                    </a:tc>
                    <a:tc>
                      <a:txBody>
                        <a:bodyPr/>
                        <a:lstStyle/>
                        <a:p>
                          <a:pPr algn="ctr">
                            <a:defRPr>
                              <a:solidFill>
                                <a:schemeClr val="tx1"/>
                              </a:solidFill>
                            </a:defRPr>
                          </a:pPr>
                          <a:r>
                            <a:rPr sz="1200">
                              <a:latin typeface="Cambria Math"/>
                            </a:rPr>
                            <a:t>0.1115</a:t>
                          </a:r>
                        </a:p>
                      </a:txBody>
                      <a:tcPr/>
                    </a:tc>
                    <a:tc>
                      <a:txBody>
                        <a:bodyPr/>
                        <a:lstStyle/>
                        <a:p>
                          <a:pPr algn="ctr">
                            <a:defRPr>
                              <a:solidFill>
                                <a:schemeClr val="tx1"/>
                              </a:solidFill>
                            </a:defRPr>
                          </a:pPr>
                          <a:r>
                            <a:rPr sz="1200">
                              <a:latin typeface="Cambria Math"/>
                            </a:rPr>
                            <a:t>0.0368</a:t>
                          </a:r>
                        </a:p>
                      </a:txBody>
                      <a:tcPr/>
                    </a:tc>
                    <a:tc>
                      <a:txBody>
                        <a:bodyPr/>
                        <a:lstStyle/>
                        <a:p>
                          <a:pPr algn="ctr">
                            <a:defRPr>
                              <a:solidFill>
                                <a:schemeClr val="tx1"/>
                              </a:solidFill>
                            </a:defRPr>
                          </a:pPr>
                          <a:r>
                            <a:rPr sz="1200">
                              <a:latin typeface="Cambria Math"/>
                            </a:rPr>
                            <a:t>0.0055</a:t>
                          </a:r>
                        </a:p>
                      </a:txBody>
                      <a:tcPr/>
                    </a:tc>
                    <a:tc>
                      <a:txBody>
                        <a:bodyPr/>
                        <a:lstStyle/>
                        <a:p>
                          <a:pPr algn="ctr">
                            <a:defRPr>
                              <a:solidFill>
                                <a:schemeClr val="tx1"/>
                              </a:solidFill>
                            </a:defRPr>
                          </a:pPr>
                          <a:r>
                            <a:rPr sz="1200">
                              <a:latin typeface="Cambria Math"/>
                            </a:rPr>
                            <a:t>0.0001</a:t>
                          </a:r>
                        </a:p>
                      </a:txBody>
                      <a:tcPr/>
                    </a:tc>
                    <a:extLst>
                      <a:ext uri="{0D108BD9-81ED-4DB2-BD59-A6C34878D82A}">
                        <a16:rowId xmlns:a16="http://schemas.microsoft.com/office/drawing/2014/main" val="10007"/>
                      </a:ext>
                    </a:extLst>
                  </a:tr>
                  <a:tr h="329248">
                    <a:tc>
                      <a:txBody>
                        <a:bodyPr/>
                        <a:lstStyle/>
                        <a:p>
                          <a:pPr algn="ctr">
                            <a:defRPr b="1">
                              <a:solidFill>
                                <a:schemeClr val="tx1"/>
                              </a:solidFill>
                            </a:defRPr>
                          </a:pPr>
                          <a:r>
                            <a:rPr sz="1200">
                              <a:latin typeface="Cambria Math"/>
                            </a:rPr>
                            <a:t>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0.0264</a:t>
                          </a:r>
                        </a:p>
                      </a:txBody>
                      <a:tcPr/>
                    </a:tc>
                    <a:tc>
                      <a:txBody>
                        <a:bodyPr/>
                        <a:lstStyle/>
                        <a:p>
                          <a:pPr algn="ctr">
                            <a:defRPr>
                              <a:solidFill>
                                <a:schemeClr val="tx1"/>
                              </a:solidFill>
                            </a:defRPr>
                          </a:pPr>
                          <a:r>
                            <a:rPr sz="1200">
                              <a:latin typeface="Cambria Math"/>
                            </a:rPr>
                            <a:t>0.1029</a:t>
                          </a:r>
                        </a:p>
                      </a:txBody>
                      <a:tcPr/>
                    </a:tc>
                    <a:tc>
                      <a:txBody>
                        <a:bodyPr/>
                        <a:lstStyle/>
                        <a:p>
                          <a:pPr algn="ctr">
                            <a:defRPr>
                              <a:solidFill>
                                <a:schemeClr val="tx1"/>
                              </a:solidFill>
                            </a:defRPr>
                          </a:pPr>
                          <a:r>
                            <a:rPr sz="1200">
                              <a:latin typeface="Cambria Math"/>
                            </a:rPr>
                            <a:t>0.2007</a:t>
                          </a:r>
                        </a:p>
                      </a:txBody>
                      <a:tcPr/>
                    </a:tc>
                    <a:tc>
                      <a:txBody>
                        <a:bodyPr/>
                        <a:lstStyle/>
                        <a:p>
                          <a:pPr algn="ctr">
                            <a:defRPr>
                              <a:solidFill>
                                <a:schemeClr val="tx1"/>
                              </a:solidFill>
                            </a:defRPr>
                          </a:pPr>
                          <a:r>
                            <a:rPr sz="1200">
                              <a:latin typeface="Cambria Math"/>
                            </a:rPr>
                            <a:t>0.2461</a:t>
                          </a:r>
                        </a:p>
                      </a:txBody>
                      <a:tcPr>
                        <a:solidFill>
                          <a:srgbClr val="92D050"/>
                        </a:solidFill>
                      </a:tcPr>
                    </a:tc>
                    <a:tc>
                      <a:txBody>
                        <a:bodyPr/>
                        <a:lstStyle/>
                        <a:p>
                          <a:pPr algn="ctr">
                            <a:defRPr>
                              <a:solidFill>
                                <a:schemeClr val="tx1"/>
                              </a:solidFill>
                            </a:defRPr>
                          </a:pPr>
                          <a:r>
                            <a:rPr sz="1200">
                              <a:latin typeface="Cambria Math"/>
                            </a:rPr>
                            <a:t>0.2007</a:t>
                          </a:r>
                        </a:p>
                      </a:txBody>
                      <a:tcPr/>
                    </a:tc>
                    <a:tc>
                      <a:txBody>
                        <a:bodyPr/>
                        <a:lstStyle/>
                        <a:p>
                          <a:pPr algn="ctr">
                            <a:defRPr>
                              <a:solidFill>
                                <a:schemeClr val="tx1"/>
                              </a:solidFill>
                            </a:defRPr>
                          </a:pPr>
                          <a:r>
                            <a:rPr sz="1200">
                              <a:latin typeface="Cambria Math"/>
                            </a:rPr>
                            <a:t>0.1029</a:t>
                          </a:r>
                        </a:p>
                      </a:txBody>
                      <a:tcPr/>
                    </a:tc>
                    <a:tc>
                      <a:txBody>
                        <a:bodyPr/>
                        <a:lstStyle/>
                        <a:p>
                          <a:pPr algn="ctr">
                            <a:defRPr>
                              <a:solidFill>
                                <a:schemeClr val="tx1"/>
                              </a:solidFill>
                            </a:defRPr>
                          </a:pPr>
                          <a:r>
                            <a:rPr sz="1200">
                              <a:latin typeface="Cambria Math"/>
                            </a:rPr>
                            <a:t>0.0264</a:t>
                          </a:r>
                        </a:p>
                      </a:txBody>
                      <a:tcPr/>
                    </a:tc>
                    <a:tc>
                      <a:txBody>
                        <a:bodyPr/>
                        <a:lstStyle/>
                        <a:p>
                          <a:pPr algn="ctr">
                            <a:defRPr>
                              <a:solidFill>
                                <a:schemeClr val="tx1"/>
                              </a:solidFill>
                            </a:defRPr>
                          </a:pPr>
                          <a:r>
                            <a:rPr sz="1200">
                              <a:latin typeface="Cambria Math"/>
                            </a:rPr>
                            <a:t>0.0015</a:t>
                          </a:r>
                        </a:p>
                      </a:txBody>
                      <a:tcPr/>
                    </a:tc>
                    <a:extLst>
                      <a:ext uri="{0D108BD9-81ED-4DB2-BD59-A6C34878D82A}">
                        <a16:rowId xmlns:a16="http://schemas.microsoft.com/office/drawing/2014/main" val="10008"/>
                      </a:ext>
                    </a:extLst>
                  </a:tr>
                  <a:tr h="329248">
                    <a:tc>
                      <a:txBody>
                        <a:bodyPr/>
                        <a:lstStyle/>
                        <a:p>
                          <a:pPr algn="ctr">
                            <a:defRPr b="1">
                              <a:solidFill>
                                <a:schemeClr val="tx1"/>
                              </a:solidFill>
                            </a:defRPr>
                          </a:pPr>
                          <a:r>
                            <a:rPr sz="1200">
                              <a:latin typeface="Cambria Math"/>
                            </a:rPr>
                            <a:t>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0.0055</a:t>
                          </a:r>
                        </a:p>
                      </a:txBody>
                      <a:tcPr/>
                    </a:tc>
                    <a:tc>
                      <a:txBody>
                        <a:bodyPr/>
                        <a:lstStyle/>
                        <a:p>
                          <a:pPr algn="ctr">
                            <a:defRPr>
                              <a:solidFill>
                                <a:schemeClr val="tx1"/>
                              </a:solidFill>
                            </a:defRPr>
                          </a:pPr>
                          <a:r>
                            <a:rPr sz="1200">
                              <a:latin typeface="Cambria Math"/>
                            </a:rPr>
                            <a:t>0.0368</a:t>
                          </a:r>
                        </a:p>
                      </a:txBody>
                      <a:tcPr/>
                    </a:tc>
                    <a:tc>
                      <a:txBody>
                        <a:bodyPr/>
                        <a:lstStyle/>
                        <a:p>
                          <a:pPr algn="ctr">
                            <a:defRPr>
                              <a:solidFill>
                                <a:schemeClr val="tx1"/>
                              </a:solidFill>
                            </a:defRPr>
                          </a:pPr>
                          <a:r>
                            <a:rPr sz="1200">
                              <a:latin typeface="Cambria Math"/>
                            </a:rPr>
                            <a:t>0.1115</a:t>
                          </a:r>
                        </a:p>
                      </a:txBody>
                      <a:tcPr/>
                    </a:tc>
                    <a:tc>
                      <a:txBody>
                        <a:bodyPr/>
                        <a:lstStyle/>
                        <a:p>
                          <a:pPr algn="ctr">
                            <a:defRPr>
                              <a:solidFill>
                                <a:schemeClr val="tx1"/>
                              </a:solidFill>
                            </a:defRPr>
                          </a:pPr>
                          <a:r>
                            <a:rPr sz="1200">
                              <a:latin typeface="Cambria Math"/>
                            </a:rPr>
                            <a:t>0.2051</a:t>
                          </a:r>
                        </a:p>
                      </a:txBody>
                      <a:tcPr>
                        <a:solidFill>
                          <a:srgbClr val="92D050"/>
                        </a:solidFill>
                      </a:tcPr>
                    </a:tc>
                    <a:tc>
                      <a:txBody>
                        <a:bodyPr/>
                        <a:lstStyle/>
                        <a:p>
                          <a:pPr algn="ctr">
                            <a:defRPr>
                              <a:solidFill>
                                <a:schemeClr val="tx1"/>
                              </a:solidFill>
                            </a:defRPr>
                          </a:pPr>
                          <a:r>
                            <a:rPr sz="1200">
                              <a:latin typeface="Cambria Math"/>
                            </a:rPr>
                            <a:t>0.2508</a:t>
                          </a:r>
                        </a:p>
                      </a:txBody>
                      <a:tcPr/>
                    </a:tc>
                    <a:tc>
                      <a:txBody>
                        <a:bodyPr/>
                        <a:lstStyle/>
                        <a:p>
                          <a:pPr algn="ctr">
                            <a:defRPr>
                              <a:solidFill>
                                <a:schemeClr val="tx1"/>
                              </a:solidFill>
                            </a:defRPr>
                          </a:pPr>
                          <a:r>
                            <a:rPr sz="1200">
                              <a:latin typeface="Cambria Math"/>
                            </a:rPr>
                            <a:t>0.2001</a:t>
                          </a:r>
                        </a:p>
                      </a:txBody>
                      <a:tcPr/>
                    </a:tc>
                    <a:tc>
                      <a:txBody>
                        <a:bodyPr/>
                        <a:lstStyle/>
                        <a:p>
                          <a:pPr algn="ctr">
                            <a:defRPr>
                              <a:solidFill>
                                <a:schemeClr val="tx1"/>
                              </a:solidFill>
                            </a:defRPr>
                          </a:pPr>
                          <a:r>
                            <a:rPr sz="1200">
                              <a:latin typeface="Cambria Math"/>
                            </a:rPr>
                            <a:t>0.0881</a:t>
                          </a:r>
                        </a:p>
                      </a:txBody>
                      <a:tcPr/>
                    </a:tc>
                    <a:tc>
                      <a:txBody>
                        <a:bodyPr/>
                        <a:lstStyle/>
                        <a:p>
                          <a:pPr algn="ctr">
                            <a:defRPr>
                              <a:solidFill>
                                <a:schemeClr val="tx1"/>
                              </a:solidFill>
                            </a:defRPr>
                          </a:pPr>
                          <a:r>
                            <a:rPr sz="1200">
                              <a:latin typeface="Cambria Math"/>
                            </a:rPr>
                            <a:t>0.0112</a:t>
                          </a:r>
                        </a:p>
                      </a:txBody>
                      <a:tcPr/>
                    </a:tc>
                    <a:extLst>
                      <a:ext uri="{0D108BD9-81ED-4DB2-BD59-A6C34878D82A}">
                        <a16:rowId xmlns:a16="http://schemas.microsoft.com/office/drawing/2014/main" val="10009"/>
                      </a:ext>
                    </a:extLst>
                  </a:tr>
                  <a:tr h="329248">
                    <a:tc>
                      <a:txBody>
                        <a:bodyPr/>
                        <a:lstStyle/>
                        <a:p>
                          <a:pPr algn="ctr">
                            <a:defRPr b="1">
                              <a:solidFill>
                                <a:schemeClr val="tx1"/>
                              </a:solidFill>
                            </a:defRPr>
                          </a:pPr>
                          <a:r>
                            <a:rPr sz="1200">
                              <a:latin typeface="Cambria Math"/>
                            </a:rPr>
                            <a:t>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0.0008</a:t>
                          </a:r>
                        </a:p>
                      </a:txBody>
                      <a:tcPr/>
                    </a:tc>
                    <a:tc>
                      <a:txBody>
                        <a:bodyPr/>
                        <a:lstStyle/>
                        <a:p>
                          <a:pPr algn="ctr">
                            <a:defRPr>
                              <a:solidFill>
                                <a:schemeClr val="tx1"/>
                              </a:solidFill>
                            </a:defRPr>
                          </a:pPr>
                          <a:r>
                            <a:rPr sz="1200">
                              <a:latin typeface="Cambria Math"/>
                            </a:rPr>
                            <a:t>0.0090</a:t>
                          </a:r>
                        </a:p>
                      </a:txBody>
                      <a:tcPr/>
                    </a:tc>
                    <a:tc>
                      <a:txBody>
                        <a:bodyPr/>
                        <a:lstStyle/>
                        <a:p>
                          <a:pPr algn="ctr">
                            <a:defRPr>
                              <a:solidFill>
                                <a:schemeClr val="tx1"/>
                              </a:solidFill>
                            </a:defRPr>
                          </a:pPr>
                          <a:r>
                            <a:rPr sz="1200">
                              <a:latin typeface="Cambria Math"/>
                            </a:rPr>
                            <a:t>0.0425</a:t>
                          </a:r>
                        </a:p>
                      </a:txBody>
                      <a:tcPr/>
                    </a:tc>
                    <a:tc>
                      <a:txBody>
                        <a:bodyPr/>
                        <a:lstStyle/>
                        <a:p>
                          <a:pPr algn="ctr">
                            <a:defRPr>
                              <a:solidFill>
                                <a:schemeClr val="tx1"/>
                              </a:solidFill>
                            </a:defRPr>
                          </a:pPr>
                          <a:r>
                            <a:rPr sz="1200" dirty="0">
                              <a:latin typeface="Cambria Math"/>
                            </a:rPr>
                            <a:t>0.1172</a:t>
                          </a:r>
                        </a:p>
                      </a:txBody>
                      <a:tcPr>
                        <a:solidFill>
                          <a:srgbClr val="92D050"/>
                        </a:solidFill>
                      </a:tcPr>
                    </a:tc>
                    <a:tc>
                      <a:txBody>
                        <a:bodyPr/>
                        <a:lstStyle/>
                        <a:p>
                          <a:pPr algn="ctr">
                            <a:defRPr>
                              <a:solidFill>
                                <a:schemeClr val="tx1"/>
                              </a:solidFill>
                            </a:defRPr>
                          </a:pPr>
                          <a:r>
                            <a:rPr sz="1200">
                              <a:latin typeface="Cambria Math"/>
                            </a:rPr>
                            <a:t>0.2150</a:t>
                          </a:r>
                        </a:p>
                      </a:txBody>
                      <a:tcPr/>
                    </a:tc>
                    <a:tc>
                      <a:txBody>
                        <a:bodyPr/>
                        <a:lstStyle/>
                        <a:p>
                          <a:pPr algn="ctr">
                            <a:defRPr>
                              <a:solidFill>
                                <a:schemeClr val="tx1"/>
                              </a:solidFill>
                            </a:defRPr>
                          </a:pPr>
                          <a:r>
                            <a:rPr sz="1200">
                              <a:latin typeface="Cambria Math"/>
                            </a:rPr>
                            <a:t>0.2668</a:t>
                          </a:r>
                        </a:p>
                      </a:txBody>
                      <a:tcPr/>
                    </a:tc>
                    <a:tc>
                      <a:txBody>
                        <a:bodyPr/>
                        <a:lstStyle/>
                        <a:p>
                          <a:pPr algn="ctr">
                            <a:defRPr>
                              <a:solidFill>
                                <a:schemeClr val="tx1"/>
                              </a:solidFill>
                            </a:defRPr>
                          </a:pPr>
                          <a:r>
                            <a:rPr sz="1200">
                              <a:latin typeface="Cambria Math"/>
                            </a:rPr>
                            <a:t>0.2013</a:t>
                          </a:r>
                        </a:p>
                      </a:txBody>
                      <a:tcPr/>
                    </a:tc>
                    <a:tc>
                      <a:txBody>
                        <a:bodyPr/>
                        <a:lstStyle/>
                        <a:p>
                          <a:pPr algn="ctr">
                            <a:defRPr>
                              <a:solidFill>
                                <a:schemeClr val="tx1"/>
                              </a:solidFill>
                            </a:defRPr>
                          </a:pPr>
                          <a:r>
                            <a:rPr sz="1200">
                              <a:latin typeface="Cambria Math"/>
                            </a:rPr>
                            <a:t>0.0574</a:t>
                          </a:r>
                        </a:p>
                      </a:txBody>
                      <a:tcPr/>
                    </a:tc>
                    <a:extLst>
                      <a:ext uri="{0D108BD9-81ED-4DB2-BD59-A6C34878D82A}">
                        <a16:rowId xmlns:a16="http://schemas.microsoft.com/office/drawing/2014/main" val="10010"/>
                      </a:ext>
                    </a:extLst>
                  </a:tr>
                  <a:tr h="329248">
                    <a:tc>
                      <a:txBody>
                        <a:bodyPr/>
                        <a:lstStyle/>
                        <a:p>
                          <a:pPr algn="ctr">
                            <a:defRPr b="1">
                              <a:solidFill>
                                <a:schemeClr val="tx1"/>
                              </a:solidFill>
                            </a:defRPr>
                          </a:pPr>
                          <a:r>
                            <a:rPr sz="1200">
                              <a:latin typeface="Cambria Math"/>
                            </a:rPr>
                            <a:t>8</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0.0001</a:t>
                          </a:r>
                        </a:p>
                      </a:txBody>
                      <a:tcPr>
                        <a:solidFill>
                          <a:srgbClr val="92D050"/>
                        </a:solidFill>
                      </a:tcPr>
                    </a:tc>
                    <a:tc>
                      <a:txBody>
                        <a:bodyPr/>
                        <a:lstStyle/>
                        <a:p>
                          <a:pPr algn="ctr">
                            <a:defRPr>
                              <a:solidFill>
                                <a:schemeClr val="tx1"/>
                              </a:solidFill>
                            </a:defRPr>
                          </a:pPr>
                          <a:r>
                            <a:rPr sz="1200">
                              <a:latin typeface="Cambria Math"/>
                            </a:rPr>
                            <a:t>0.0014</a:t>
                          </a:r>
                        </a:p>
                      </a:txBody>
                      <a:tcPr>
                        <a:solidFill>
                          <a:srgbClr val="92D050"/>
                        </a:solidFill>
                      </a:tcPr>
                    </a:tc>
                    <a:tc>
                      <a:txBody>
                        <a:bodyPr/>
                        <a:lstStyle/>
                        <a:p>
                          <a:pPr algn="ctr">
                            <a:defRPr>
                              <a:solidFill>
                                <a:schemeClr val="tx1"/>
                              </a:solidFill>
                            </a:defRPr>
                          </a:pPr>
                          <a:r>
                            <a:rPr sz="1200">
                              <a:latin typeface="Cambria Math"/>
                            </a:rPr>
                            <a:t>0.0106</a:t>
                          </a:r>
                        </a:p>
                      </a:txBody>
                      <a:tcPr>
                        <a:solidFill>
                          <a:srgbClr val="92D050"/>
                        </a:solidFill>
                      </a:tcPr>
                    </a:tc>
                    <a:tc>
                      <a:txBody>
                        <a:bodyPr/>
                        <a:lstStyle/>
                        <a:p>
                          <a:pPr algn="ctr">
                            <a:defRPr>
                              <a:solidFill>
                                <a:schemeClr val="tx1"/>
                              </a:solidFill>
                            </a:defRPr>
                          </a:pPr>
                          <a:r>
                            <a:rPr sz="1200" dirty="0">
                              <a:latin typeface="Cambria Math"/>
                            </a:rPr>
                            <a:t>0.0439</a:t>
                          </a:r>
                        </a:p>
                      </a:txBody>
                      <a:tcPr>
                        <a:solidFill>
                          <a:srgbClr val="FFFF00"/>
                        </a:solidFill>
                      </a:tcPr>
                    </a:tc>
                    <a:tc>
                      <a:txBody>
                        <a:bodyPr/>
                        <a:lstStyle/>
                        <a:p>
                          <a:pPr algn="ctr">
                            <a:defRPr>
                              <a:solidFill>
                                <a:schemeClr val="tx1"/>
                              </a:solidFill>
                            </a:defRPr>
                          </a:pPr>
                          <a:r>
                            <a:rPr sz="1200">
                              <a:latin typeface="Cambria Math"/>
                            </a:rPr>
                            <a:t>0.1209</a:t>
                          </a:r>
                        </a:p>
                      </a:txBody>
                      <a:tcPr>
                        <a:solidFill>
                          <a:srgbClr val="92D050"/>
                        </a:solidFill>
                      </a:tcPr>
                    </a:tc>
                    <a:tc>
                      <a:txBody>
                        <a:bodyPr/>
                        <a:lstStyle/>
                        <a:p>
                          <a:pPr algn="ctr">
                            <a:defRPr>
                              <a:solidFill>
                                <a:schemeClr val="tx1"/>
                              </a:solidFill>
                            </a:defRPr>
                          </a:pPr>
                          <a:r>
                            <a:rPr sz="1200">
                              <a:latin typeface="Cambria Math"/>
                            </a:rPr>
                            <a:t>0.2335</a:t>
                          </a:r>
                        </a:p>
                      </a:txBody>
                      <a:tcPr>
                        <a:solidFill>
                          <a:srgbClr val="92D050"/>
                        </a:solidFill>
                      </a:tcPr>
                    </a:tc>
                    <a:tc>
                      <a:txBody>
                        <a:bodyPr/>
                        <a:lstStyle/>
                        <a:p>
                          <a:pPr algn="ctr">
                            <a:defRPr>
                              <a:solidFill>
                                <a:schemeClr val="tx1"/>
                              </a:solidFill>
                            </a:defRPr>
                          </a:pPr>
                          <a:r>
                            <a:rPr sz="1200">
                              <a:latin typeface="Cambria Math"/>
                            </a:rPr>
                            <a:t>0.3020</a:t>
                          </a:r>
                        </a:p>
                      </a:txBody>
                      <a:tcPr>
                        <a:solidFill>
                          <a:srgbClr val="92D050"/>
                        </a:solidFill>
                      </a:tcPr>
                    </a:tc>
                    <a:tc>
                      <a:txBody>
                        <a:bodyPr/>
                        <a:lstStyle/>
                        <a:p>
                          <a:pPr algn="ctr">
                            <a:defRPr>
                              <a:solidFill>
                                <a:schemeClr val="tx1"/>
                              </a:solidFill>
                            </a:defRPr>
                          </a:pPr>
                          <a:r>
                            <a:rPr sz="1200">
                              <a:latin typeface="Cambria Math"/>
                            </a:rPr>
                            <a:t>0.1937</a:t>
                          </a:r>
                        </a:p>
                      </a:txBody>
                      <a:tcPr>
                        <a:solidFill>
                          <a:srgbClr val="92D050"/>
                        </a:solidFill>
                      </a:tcPr>
                    </a:tc>
                    <a:extLst>
                      <a:ext uri="{0D108BD9-81ED-4DB2-BD59-A6C34878D82A}">
                        <a16:rowId xmlns:a16="http://schemas.microsoft.com/office/drawing/2014/main" val="10011"/>
                      </a:ext>
                    </a:extLst>
                  </a:tr>
                  <a:tr h="329248">
                    <a:tc>
                      <a:txBody>
                        <a:bodyPr/>
                        <a:lstStyle/>
                        <a:p>
                          <a:pPr algn="ctr">
                            <a:defRPr b="1">
                              <a:solidFill>
                                <a:schemeClr val="tx1"/>
                              </a:solidFill>
                            </a:defRPr>
                          </a:pPr>
                          <a:r>
                            <a:rPr sz="12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0.0016</a:t>
                          </a:r>
                        </a:p>
                      </a:txBody>
                      <a:tcPr/>
                    </a:tc>
                    <a:tc>
                      <a:txBody>
                        <a:bodyPr/>
                        <a:lstStyle/>
                        <a:p>
                          <a:pPr algn="ctr">
                            <a:defRPr>
                              <a:solidFill>
                                <a:schemeClr val="tx1"/>
                              </a:solidFill>
                            </a:defRPr>
                          </a:pPr>
                          <a:r>
                            <a:rPr sz="1200">
                              <a:latin typeface="Cambria Math"/>
                            </a:rPr>
                            <a:t>0.0098</a:t>
                          </a:r>
                        </a:p>
                      </a:txBody>
                      <a:tcPr>
                        <a:solidFill>
                          <a:srgbClr val="92D050"/>
                        </a:solidFill>
                      </a:tcPr>
                    </a:tc>
                    <a:tc>
                      <a:txBody>
                        <a:bodyPr/>
                        <a:lstStyle/>
                        <a:p>
                          <a:pPr algn="ctr">
                            <a:defRPr>
                              <a:solidFill>
                                <a:schemeClr val="tx1"/>
                              </a:solidFill>
                            </a:defRPr>
                          </a:pPr>
                          <a:r>
                            <a:rPr sz="1200">
                              <a:latin typeface="Cambria Math"/>
                            </a:rPr>
                            <a:t>0.0403</a:t>
                          </a:r>
                        </a:p>
                      </a:txBody>
                      <a:tcPr/>
                    </a:tc>
                    <a:tc>
                      <a:txBody>
                        <a:bodyPr/>
                        <a:lstStyle/>
                        <a:p>
                          <a:pPr algn="ctr">
                            <a:defRPr>
                              <a:solidFill>
                                <a:schemeClr val="tx1"/>
                              </a:solidFill>
                            </a:defRPr>
                          </a:pPr>
                          <a:r>
                            <a:rPr sz="1200">
                              <a:latin typeface="Cambria Math"/>
                            </a:rPr>
                            <a:t>0.1211</a:t>
                          </a:r>
                        </a:p>
                      </a:txBody>
                      <a:tcPr/>
                    </a:tc>
                    <a:tc>
                      <a:txBody>
                        <a:bodyPr/>
                        <a:lstStyle/>
                        <a:p>
                          <a:pPr algn="ctr">
                            <a:defRPr>
                              <a:solidFill>
                                <a:schemeClr val="tx1"/>
                              </a:solidFill>
                            </a:defRPr>
                          </a:pPr>
                          <a:r>
                            <a:rPr sz="1200">
                              <a:latin typeface="Cambria Math"/>
                            </a:rPr>
                            <a:t>0.2684</a:t>
                          </a:r>
                        </a:p>
                      </a:txBody>
                      <a:tcPr/>
                    </a:tc>
                    <a:tc>
                      <a:txBody>
                        <a:bodyPr/>
                        <a:lstStyle/>
                        <a:p>
                          <a:pPr algn="ctr">
                            <a:defRPr>
                              <a:solidFill>
                                <a:schemeClr val="tx1"/>
                              </a:solidFill>
                            </a:defRPr>
                          </a:pPr>
                          <a:r>
                            <a:rPr sz="1200">
                              <a:latin typeface="Cambria Math"/>
                            </a:rPr>
                            <a:t>0.3874</a:t>
                          </a:r>
                        </a:p>
                      </a:txBody>
                      <a:tcPr/>
                    </a:tc>
                    <a:extLst>
                      <a:ext uri="{0D108BD9-81ED-4DB2-BD59-A6C34878D82A}">
                        <a16:rowId xmlns:a16="http://schemas.microsoft.com/office/drawing/2014/main" val="10012"/>
                      </a:ext>
                    </a:extLst>
                  </a:tr>
                  <a:tr h="329248">
                    <a:tc>
                      <a:txBody>
                        <a:bodyPr/>
                        <a:lstStyle/>
                        <a:p>
                          <a:pPr algn="ctr">
                            <a:defRPr b="1">
                              <a:solidFill>
                                <a:schemeClr val="tx1"/>
                              </a:solidFill>
                            </a:defRPr>
                          </a:pPr>
                          <a:r>
                            <a:rPr sz="12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0.0010</a:t>
                          </a:r>
                        </a:p>
                      </a:txBody>
                      <a:tcPr>
                        <a:solidFill>
                          <a:srgbClr val="92D050"/>
                        </a:solidFill>
                      </a:tcPr>
                    </a:tc>
                    <a:tc>
                      <a:txBody>
                        <a:bodyPr/>
                        <a:lstStyle/>
                        <a:p>
                          <a:pPr algn="ctr">
                            <a:defRPr>
                              <a:solidFill>
                                <a:schemeClr val="tx1"/>
                              </a:solidFill>
                            </a:defRPr>
                          </a:pPr>
                          <a:r>
                            <a:rPr sz="1200">
                              <a:latin typeface="Cambria Math"/>
                            </a:rPr>
                            <a:t>0.0060</a:t>
                          </a:r>
                        </a:p>
                      </a:txBody>
                      <a:tcPr/>
                    </a:tc>
                    <a:tc>
                      <a:txBody>
                        <a:bodyPr/>
                        <a:lstStyle/>
                        <a:p>
                          <a:pPr algn="ctr">
                            <a:defRPr>
                              <a:solidFill>
                                <a:schemeClr val="tx1"/>
                              </a:solidFill>
                            </a:defRPr>
                          </a:pPr>
                          <a:r>
                            <a:rPr sz="1200">
                              <a:latin typeface="Cambria Math"/>
                            </a:rPr>
                            <a:t>0.0282</a:t>
                          </a:r>
                        </a:p>
                      </a:txBody>
                      <a:tcPr/>
                    </a:tc>
                    <a:tc>
                      <a:txBody>
                        <a:bodyPr/>
                        <a:lstStyle/>
                        <a:p>
                          <a:pPr algn="ctr">
                            <a:defRPr>
                              <a:solidFill>
                                <a:schemeClr val="tx1"/>
                              </a:solidFill>
                            </a:defRPr>
                          </a:pPr>
                          <a:r>
                            <a:rPr sz="1200">
                              <a:latin typeface="Cambria Math"/>
                            </a:rPr>
                            <a:t>0.1074</a:t>
                          </a:r>
                        </a:p>
                      </a:txBody>
                      <a:tcPr/>
                    </a:tc>
                    <a:tc>
                      <a:txBody>
                        <a:bodyPr/>
                        <a:lstStyle/>
                        <a:p>
                          <a:pPr algn="ctr">
                            <a:defRPr>
                              <a:solidFill>
                                <a:schemeClr val="tx1"/>
                              </a:solidFill>
                            </a:defRPr>
                          </a:pPr>
                          <a:r>
                            <a:rPr sz="1200" dirty="0">
                              <a:latin typeface="Cambria Math"/>
                            </a:rPr>
                            <a:t>0.3487</a:t>
                          </a:r>
                        </a:p>
                      </a:txBody>
                      <a:tcPr/>
                    </a:tc>
                    <a:extLst>
                      <a:ext uri="{0D108BD9-81ED-4DB2-BD59-A6C34878D82A}">
                        <a16:rowId xmlns:a16="http://schemas.microsoft.com/office/drawing/2014/main" val="1001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28671800"/>
                  </p:ext>
                </p:extLst>
              </p:nvPr>
            </p:nvGraphicFramePr>
            <p:xfrm>
              <a:off x="609600" y="1143000"/>
              <a:ext cx="7620000" cy="4682496"/>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65760">
                    <a:tc gridSpan="10">
                      <a:txBody>
                        <a:bodyPr/>
                        <a:lstStyle/>
                        <a:p>
                          <a:endParaRPr lang="en-US"/>
                        </a:p>
                      </a:txBody>
                      <a:tcPr>
                        <a:blipFill>
                          <a:blip r:embed="rId2"/>
                          <a:stretch>
                            <a:fillRect l="-160" t="-8333" r="-400" b="-1185000"/>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65760">
                    <a:tc>
                      <a:txBody>
                        <a:bodyPr/>
                        <a:lstStyle/>
                        <a:p>
                          <a:pPr algn="ctr">
                            <a:defRPr b="1">
                              <a:solidFill>
                                <a:schemeClr val="tx1"/>
                              </a:solidFill>
                            </a:defRPr>
                          </a:pPr>
                          <a:endParaRPr/>
                        </a:p>
                      </a:txBody>
                      <a:tcPr/>
                    </a:tc>
                    <a:tc gridSpan="9">
                      <a:txBody>
                        <a:bodyPr/>
                        <a:lstStyle/>
                        <a:p>
                          <a:endParaRPr lang="en-US"/>
                        </a:p>
                      </a:txBody>
                      <a:tcPr>
                        <a:blipFill>
                          <a:blip r:embed="rId2"/>
                          <a:stretch>
                            <a:fillRect l="-11289" t="-108333" r="-444" b="-1085000"/>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29248">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600" t="-231481" r="-904000" b="-1105556"/>
                          </a:stretch>
                        </a:blipFill>
                      </a:tcPr>
                    </a:tc>
                    <a:tc>
                      <a:txBody>
                        <a:bodyPr/>
                        <a:lstStyle/>
                        <a:p>
                          <a:pPr algn="ctr">
                            <a:defRPr b="1">
                              <a:solidFill>
                                <a:schemeClr val="tx1"/>
                              </a:solidFill>
                            </a:defRPr>
                          </a:pPr>
                          <a:r>
                            <a:rPr sz="1200">
                              <a:latin typeface="Cambria Math"/>
                            </a:rPr>
                            <a:t>0.1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0.3</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0.4</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dirty="0">
                              <a:latin typeface="Cambria Math"/>
                            </a:rPr>
                            <a:t>0.5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0.7</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200">
                              <a:latin typeface="Cambria Math"/>
                            </a:rPr>
                            <a:t>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2"/>
                      </a:ext>
                    </a:extLst>
                  </a:tr>
                  <a:tr h="329248">
                    <a:tc>
                      <a:txBody>
                        <a:bodyPr/>
                        <a:lstStyle/>
                        <a:p>
                          <a:pPr algn="ctr">
                            <a:defRPr b="1">
                              <a:solidFill>
                                <a:schemeClr val="tx1"/>
                              </a:solidFill>
                            </a:defRPr>
                          </a:pPr>
                          <a:r>
                            <a:rPr sz="1200">
                              <a:latin typeface="Cambria Math"/>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0.3487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0.1074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0.0282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0.0060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0.0010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0.0001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0.0000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0.0000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0.0000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29248">
                    <a:tc>
                      <a:txBody>
                        <a:bodyPr/>
                        <a:lstStyle/>
                        <a:p>
                          <a:pPr algn="ctr">
                            <a:defRPr b="1">
                              <a:solidFill>
                                <a:schemeClr val="tx1"/>
                              </a:solidFill>
                            </a:defRPr>
                          </a:pPr>
                          <a:r>
                            <a:rPr sz="1200">
                              <a:latin typeface="Cambria Math"/>
                            </a:rPr>
                            <a:t>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0.3874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0.2684</a:t>
                          </a:r>
                        </a:p>
                      </a:txBody>
                      <a:tcPr/>
                    </a:tc>
                    <a:tc>
                      <a:txBody>
                        <a:bodyPr/>
                        <a:lstStyle/>
                        <a:p>
                          <a:pPr algn="ctr">
                            <a:defRPr>
                              <a:solidFill>
                                <a:schemeClr val="tx1"/>
                              </a:solidFill>
                            </a:defRPr>
                          </a:pPr>
                          <a:r>
                            <a:rPr sz="1200">
                              <a:latin typeface="Cambria Math"/>
                            </a:rPr>
                            <a:t>0.1211</a:t>
                          </a:r>
                        </a:p>
                      </a:txBody>
                      <a:tcPr/>
                    </a:tc>
                    <a:tc>
                      <a:txBody>
                        <a:bodyPr/>
                        <a:lstStyle/>
                        <a:p>
                          <a:pPr algn="ctr">
                            <a:defRPr>
                              <a:solidFill>
                                <a:schemeClr val="tx1"/>
                              </a:solidFill>
                            </a:defRPr>
                          </a:pPr>
                          <a:r>
                            <a:rPr sz="1200">
                              <a:latin typeface="Cambria Math"/>
                            </a:rPr>
                            <a:t>0.0403</a:t>
                          </a:r>
                        </a:p>
                      </a:txBody>
                      <a:tcPr/>
                    </a:tc>
                    <a:tc>
                      <a:txBody>
                        <a:bodyPr/>
                        <a:lstStyle/>
                        <a:p>
                          <a:pPr algn="ctr">
                            <a:defRPr>
                              <a:solidFill>
                                <a:schemeClr val="tx1"/>
                              </a:solidFill>
                            </a:defRPr>
                          </a:pPr>
                          <a:r>
                            <a:rPr sz="1200">
                              <a:latin typeface="Cambria Math"/>
                            </a:rPr>
                            <a:t>0.0098</a:t>
                          </a:r>
                        </a:p>
                      </a:txBody>
                      <a:tcPr>
                        <a:solidFill>
                          <a:srgbClr val="92D050"/>
                        </a:solidFill>
                      </a:tcPr>
                    </a:tc>
                    <a:tc>
                      <a:txBody>
                        <a:bodyPr/>
                        <a:lstStyle/>
                        <a:p>
                          <a:pPr algn="ctr">
                            <a:defRPr>
                              <a:solidFill>
                                <a:schemeClr val="tx1"/>
                              </a:solidFill>
                            </a:defRPr>
                          </a:pPr>
                          <a:r>
                            <a:rPr sz="1200">
                              <a:latin typeface="Cambria Math"/>
                            </a:rPr>
                            <a:t>0.0016</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extLst>
                      <a:ext uri="{0D108BD9-81ED-4DB2-BD59-A6C34878D82A}">
                        <a16:rowId xmlns:a16="http://schemas.microsoft.com/office/drawing/2014/main" val="10004"/>
                      </a:ext>
                    </a:extLst>
                  </a:tr>
                  <a:tr h="329248">
                    <a:tc>
                      <a:txBody>
                        <a:bodyPr/>
                        <a:lstStyle/>
                        <a:p>
                          <a:pPr algn="ctr">
                            <a:defRPr b="1">
                              <a:solidFill>
                                <a:schemeClr val="tx1"/>
                              </a:solidFill>
                            </a:defRPr>
                          </a:pPr>
                          <a:r>
                            <a:rPr sz="1200">
                              <a:latin typeface="Cambria Math"/>
                            </a:rPr>
                            <a:t>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0.1937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0.3020</a:t>
                          </a:r>
                        </a:p>
                      </a:txBody>
                      <a:tcPr/>
                    </a:tc>
                    <a:tc>
                      <a:txBody>
                        <a:bodyPr/>
                        <a:lstStyle/>
                        <a:p>
                          <a:pPr algn="ctr">
                            <a:defRPr>
                              <a:solidFill>
                                <a:schemeClr val="tx1"/>
                              </a:solidFill>
                            </a:defRPr>
                          </a:pPr>
                          <a:r>
                            <a:rPr sz="1200">
                              <a:latin typeface="Cambria Math"/>
                            </a:rPr>
                            <a:t>0.2335</a:t>
                          </a:r>
                        </a:p>
                      </a:txBody>
                      <a:tcPr/>
                    </a:tc>
                    <a:tc>
                      <a:txBody>
                        <a:bodyPr/>
                        <a:lstStyle/>
                        <a:p>
                          <a:pPr algn="ctr">
                            <a:defRPr>
                              <a:solidFill>
                                <a:schemeClr val="tx1"/>
                              </a:solidFill>
                            </a:defRPr>
                          </a:pPr>
                          <a:r>
                            <a:rPr sz="1200">
                              <a:latin typeface="Cambria Math"/>
                            </a:rPr>
                            <a:t>0.1209</a:t>
                          </a:r>
                        </a:p>
                      </a:txBody>
                      <a:tcPr/>
                    </a:tc>
                    <a:tc>
                      <a:txBody>
                        <a:bodyPr/>
                        <a:lstStyle/>
                        <a:p>
                          <a:pPr algn="ctr">
                            <a:defRPr>
                              <a:solidFill>
                                <a:schemeClr val="tx1"/>
                              </a:solidFill>
                            </a:defRPr>
                          </a:pPr>
                          <a:r>
                            <a:rPr sz="1200">
                              <a:latin typeface="Cambria Math"/>
                            </a:rPr>
                            <a:t>0.0439</a:t>
                          </a:r>
                        </a:p>
                      </a:txBody>
                      <a:tcPr>
                        <a:solidFill>
                          <a:srgbClr val="92D050"/>
                        </a:solidFill>
                      </a:tcPr>
                    </a:tc>
                    <a:tc>
                      <a:txBody>
                        <a:bodyPr/>
                        <a:lstStyle/>
                        <a:p>
                          <a:pPr algn="ctr">
                            <a:defRPr>
                              <a:solidFill>
                                <a:schemeClr val="tx1"/>
                              </a:solidFill>
                            </a:defRPr>
                          </a:pPr>
                          <a:r>
                            <a:rPr sz="1200">
                              <a:latin typeface="Cambria Math"/>
                            </a:rPr>
                            <a:t>0.0106</a:t>
                          </a:r>
                        </a:p>
                      </a:txBody>
                      <a:tcPr/>
                    </a:tc>
                    <a:tc>
                      <a:txBody>
                        <a:bodyPr/>
                        <a:lstStyle/>
                        <a:p>
                          <a:pPr algn="ctr">
                            <a:defRPr>
                              <a:solidFill>
                                <a:schemeClr val="tx1"/>
                              </a:solidFill>
                            </a:defRPr>
                          </a:pPr>
                          <a:r>
                            <a:rPr sz="1200">
                              <a:latin typeface="Cambria Math"/>
                            </a:rPr>
                            <a:t>0.0014</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0.0000</a:t>
                          </a:r>
                        </a:p>
                      </a:txBody>
                      <a:tcPr/>
                    </a:tc>
                    <a:extLst>
                      <a:ext uri="{0D108BD9-81ED-4DB2-BD59-A6C34878D82A}">
                        <a16:rowId xmlns:a16="http://schemas.microsoft.com/office/drawing/2014/main" val="10005"/>
                      </a:ext>
                    </a:extLst>
                  </a:tr>
                  <a:tr h="329248">
                    <a:tc>
                      <a:txBody>
                        <a:bodyPr/>
                        <a:lstStyle/>
                        <a:p>
                          <a:pPr algn="ctr">
                            <a:defRPr b="1">
                              <a:solidFill>
                                <a:schemeClr val="tx1"/>
                              </a:solidFill>
                            </a:defRPr>
                          </a:pPr>
                          <a:r>
                            <a:rPr sz="1200">
                              <a:latin typeface="Cambria Math"/>
                            </a:rPr>
                            <a:t>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0.0574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0.2013</a:t>
                          </a:r>
                        </a:p>
                      </a:txBody>
                      <a:tcPr/>
                    </a:tc>
                    <a:tc>
                      <a:txBody>
                        <a:bodyPr/>
                        <a:lstStyle/>
                        <a:p>
                          <a:pPr algn="ctr">
                            <a:defRPr>
                              <a:solidFill>
                                <a:schemeClr val="tx1"/>
                              </a:solidFill>
                            </a:defRPr>
                          </a:pPr>
                          <a:r>
                            <a:rPr sz="1200">
                              <a:latin typeface="Cambria Math"/>
                            </a:rPr>
                            <a:t>0.2668</a:t>
                          </a:r>
                        </a:p>
                      </a:txBody>
                      <a:tcPr/>
                    </a:tc>
                    <a:tc>
                      <a:txBody>
                        <a:bodyPr/>
                        <a:lstStyle/>
                        <a:p>
                          <a:pPr algn="ctr">
                            <a:defRPr>
                              <a:solidFill>
                                <a:schemeClr val="tx1"/>
                              </a:solidFill>
                            </a:defRPr>
                          </a:pPr>
                          <a:r>
                            <a:rPr sz="1200">
                              <a:latin typeface="Cambria Math"/>
                            </a:rPr>
                            <a:t>0.2150</a:t>
                          </a:r>
                        </a:p>
                      </a:txBody>
                      <a:tcPr/>
                    </a:tc>
                    <a:tc>
                      <a:txBody>
                        <a:bodyPr/>
                        <a:lstStyle/>
                        <a:p>
                          <a:pPr algn="ctr">
                            <a:defRPr>
                              <a:solidFill>
                                <a:schemeClr val="tx1"/>
                              </a:solidFill>
                            </a:defRPr>
                          </a:pPr>
                          <a:r>
                            <a:rPr sz="1200">
                              <a:latin typeface="Cambria Math"/>
                            </a:rPr>
                            <a:t>0.1172</a:t>
                          </a:r>
                        </a:p>
                      </a:txBody>
                      <a:tcPr>
                        <a:solidFill>
                          <a:srgbClr val="92D050"/>
                        </a:solidFill>
                      </a:tcPr>
                    </a:tc>
                    <a:tc>
                      <a:txBody>
                        <a:bodyPr/>
                        <a:lstStyle/>
                        <a:p>
                          <a:pPr algn="ctr">
                            <a:defRPr>
                              <a:solidFill>
                                <a:schemeClr val="tx1"/>
                              </a:solidFill>
                            </a:defRPr>
                          </a:pPr>
                          <a:r>
                            <a:rPr sz="1200">
                              <a:latin typeface="Cambria Math"/>
                            </a:rPr>
                            <a:t>0.0425</a:t>
                          </a:r>
                        </a:p>
                      </a:txBody>
                      <a:tcPr/>
                    </a:tc>
                    <a:tc>
                      <a:txBody>
                        <a:bodyPr/>
                        <a:lstStyle/>
                        <a:p>
                          <a:pPr algn="ctr">
                            <a:defRPr>
                              <a:solidFill>
                                <a:schemeClr val="tx1"/>
                              </a:solidFill>
                            </a:defRPr>
                          </a:pPr>
                          <a:r>
                            <a:rPr sz="1200">
                              <a:latin typeface="Cambria Math"/>
                            </a:rPr>
                            <a:t>0.0090</a:t>
                          </a:r>
                        </a:p>
                      </a:txBody>
                      <a:tcPr/>
                    </a:tc>
                    <a:tc>
                      <a:txBody>
                        <a:bodyPr/>
                        <a:lstStyle/>
                        <a:p>
                          <a:pPr algn="ctr">
                            <a:defRPr>
                              <a:solidFill>
                                <a:schemeClr val="tx1"/>
                              </a:solidFill>
                            </a:defRPr>
                          </a:pPr>
                          <a:r>
                            <a:rPr sz="1200">
                              <a:latin typeface="Cambria Math"/>
                            </a:rPr>
                            <a:t>0.0008</a:t>
                          </a:r>
                        </a:p>
                      </a:txBody>
                      <a:tcPr/>
                    </a:tc>
                    <a:tc>
                      <a:txBody>
                        <a:bodyPr/>
                        <a:lstStyle/>
                        <a:p>
                          <a:pPr algn="ctr">
                            <a:defRPr>
                              <a:solidFill>
                                <a:schemeClr val="tx1"/>
                              </a:solidFill>
                            </a:defRPr>
                          </a:pPr>
                          <a:r>
                            <a:rPr sz="1200">
                              <a:latin typeface="Cambria Math"/>
                            </a:rPr>
                            <a:t>0.0000</a:t>
                          </a:r>
                        </a:p>
                      </a:txBody>
                      <a:tcPr/>
                    </a:tc>
                    <a:extLst>
                      <a:ext uri="{0D108BD9-81ED-4DB2-BD59-A6C34878D82A}">
                        <a16:rowId xmlns:a16="http://schemas.microsoft.com/office/drawing/2014/main" val="10006"/>
                      </a:ext>
                    </a:extLst>
                  </a:tr>
                  <a:tr h="329248">
                    <a:tc>
                      <a:txBody>
                        <a:bodyPr/>
                        <a:lstStyle/>
                        <a:p>
                          <a:pPr algn="ctr">
                            <a:defRPr b="1">
                              <a:solidFill>
                                <a:schemeClr val="tx1"/>
                              </a:solidFill>
                            </a:defRPr>
                          </a:pPr>
                          <a:r>
                            <a:rPr sz="1200">
                              <a:latin typeface="Cambria Math"/>
                            </a:rPr>
                            <a:t>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0.0112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0.0881</a:t>
                          </a:r>
                        </a:p>
                      </a:txBody>
                      <a:tcPr/>
                    </a:tc>
                    <a:tc>
                      <a:txBody>
                        <a:bodyPr/>
                        <a:lstStyle/>
                        <a:p>
                          <a:pPr algn="ctr">
                            <a:defRPr>
                              <a:solidFill>
                                <a:schemeClr val="tx1"/>
                              </a:solidFill>
                            </a:defRPr>
                          </a:pPr>
                          <a:r>
                            <a:rPr sz="1200">
                              <a:latin typeface="Cambria Math"/>
                            </a:rPr>
                            <a:t>0.2001</a:t>
                          </a:r>
                        </a:p>
                      </a:txBody>
                      <a:tcPr/>
                    </a:tc>
                    <a:tc>
                      <a:txBody>
                        <a:bodyPr/>
                        <a:lstStyle/>
                        <a:p>
                          <a:pPr algn="ctr">
                            <a:defRPr>
                              <a:solidFill>
                                <a:schemeClr val="tx1"/>
                              </a:solidFill>
                            </a:defRPr>
                          </a:pPr>
                          <a:r>
                            <a:rPr sz="1200">
                              <a:latin typeface="Cambria Math"/>
                            </a:rPr>
                            <a:t>0.2508</a:t>
                          </a:r>
                        </a:p>
                      </a:txBody>
                      <a:tcPr/>
                    </a:tc>
                    <a:tc>
                      <a:txBody>
                        <a:bodyPr/>
                        <a:lstStyle/>
                        <a:p>
                          <a:pPr algn="ctr">
                            <a:defRPr>
                              <a:solidFill>
                                <a:schemeClr val="tx1"/>
                              </a:solidFill>
                            </a:defRPr>
                          </a:pPr>
                          <a:r>
                            <a:rPr sz="1200">
                              <a:latin typeface="Cambria Math"/>
                            </a:rPr>
                            <a:t>0.2051</a:t>
                          </a:r>
                        </a:p>
                      </a:txBody>
                      <a:tcPr>
                        <a:solidFill>
                          <a:srgbClr val="92D050"/>
                        </a:solidFill>
                      </a:tcPr>
                    </a:tc>
                    <a:tc>
                      <a:txBody>
                        <a:bodyPr/>
                        <a:lstStyle/>
                        <a:p>
                          <a:pPr algn="ctr">
                            <a:defRPr>
                              <a:solidFill>
                                <a:schemeClr val="tx1"/>
                              </a:solidFill>
                            </a:defRPr>
                          </a:pPr>
                          <a:r>
                            <a:rPr sz="1200">
                              <a:latin typeface="Cambria Math"/>
                            </a:rPr>
                            <a:t>0.1115</a:t>
                          </a:r>
                        </a:p>
                      </a:txBody>
                      <a:tcPr/>
                    </a:tc>
                    <a:tc>
                      <a:txBody>
                        <a:bodyPr/>
                        <a:lstStyle/>
                        <a:p>
                          <a:pPr algn="ctr">
                            <a:defRPr>
                              <a:solidFill>
                                <a:schemeClr val="tx1"/>
                              </a:solidFill>
                            </a:defRPr>
                          </a:pPr>
                          <a:r>
                            <a:rPr sz="1200">
                              <a:latin typeface="Cambria Math"/>
                            </a:rPr>
                            <a:t>0.0368</a:t>
                          </a:r>
                        </a:p>
                      </a:txBody>
                      <a:tcPr/>
                    </a:tc>
                    <a:tc>
                      <a:txBody>
                        <a:bodyPr/>
                        <a:lstStyle/>
                        <a:p>
                          <a:pPr algn="ctr">
                            <a:defRPr>
                              <a:solidFill>
                                <a:schemeClr val="tx1"/>
                              </a:solidFill>
                            </a:defRPr>
                          </a:pPr>
                          <a:r>
                            <a:rPr sz="1200">
                              <a:latin typeface="Cambria Math"/>
                            </a:rPr>
                            <a:t>0.0055</a:t>
                          </a:r>
                        </a:p>
                      </a:txBody>
                      <a:tcPr/>
                    </a:tc>
                    <a:tc>
                      <a:txBody>
                        <a:bodyPr/>
                        <a:lstStyle/>
                        <a:p>
                          <a:pPr algn="ctr">
                            <a:defRPr>
                              <a:solidFill>
                                <a:schemeClr val="tx1"/>
                              </a:solidFill>
                            </a:defRPr>
                          </a:pPr>
                          <a:r>
                            <a:rPr sz="1200">
                              <a:latin typeface="Cambria Math"/>
                            </a:rPr>
                            <a:t>0.0001</a:t>
                          </a:r>
                        </a:p>
                      </a:txBody>
                      <a:tcPr/>
                    </a:tc>
                    <a:extLst>
                      <a:ext uri="{0D108BD9-81ED-4DB2-BD59-A6C34878D82A}">
                        <a16:rowId xmlns:a16="http://schemas.microsoft.com/office/drawing/2014/main" val="10007"/>
                      </a:ext>
                    </a:extLst>
                  </a:tr>
                  <a:tr h="329248">
                    <a:tc>
                      <a:txBody>
                        <a:bodyPr/>
                        <a:lstStyle/>
                        <a:p>
                          <a:pPr algn="ctr">
                            <a:defRPr b="1">
                              <a:solidFill>
                                <a:schemeClr val="tx1"/>
                              </a:solidFill>
                            </a:defRPr>
                          </a:pPr>
                          <a:r>
                            <a:rPr sz="1200">
                              <a:latin typeface="Cambria Math"/>
                            </a:rPr>
                            <a:t>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0.0015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0.0264</a:t>
                          </a:r>
                        </a:p>
                      </a:txBody>
                      <a:tcPr/>
                    </a:tc>
                    <a:tc>
                      <a:txBody>
                        <a:bodyPr/>
                        <a:lstStyle/>
                        <a:p>
                          <a:pPr algn="ctr">
                            <a:defRPr>
                              <a:solidFill>
                                <a:schemeClr val="tx1"/>
                              </a:solidFill>
                            </a:defRPr>
                          </a:pPr>
                          <a:r>
                            <a:rPr sz="1200">
                              <a:latin typeface="Cambria Math"/>
                            </a:rPr>
                            <a:t>0.1029</a:t>
                          </a:r>
                        </a:p>
                      </a:txBody>
                      <a:tcPr/>
                    </a:tc>
                    <a:tc>
                      <a:txBody>
                        <a:bodyPr/>
                        <a:lstStyle/>
                        <a:p>
                          <a:pPr algn="ctr">
                            <a:defRPr>
                              <a:solidFill>
                                <a:schemeClr val="tx1"/>
                              </a:solidFill>
                            </a:defRPr>
                          </a:pPr>
                          <a:r>
                            <a:rPr sz="1200">
                              <a:latin typeface="Cambria Math"/>
                            </a:rPr>
                            <a:t>0.2007</a:t>
                          </a:r>
                        </a:p>
                      </a:txBody>
                      <a:tcPr/>
                    </a:tc>
                    <a:tc>
                      <a:txBody>
                        <a:bodyPr/>
                        <a:lstStyle/>
                        <a:p>
                          <a:pPr algn="ctr">
                            <a:defRPr>
                              <a:solidFill>
                                <a:schemeClr val="tx1"/>
                              </a:solidFill>
                            </a:defRPr>
                          </a:pPr>
                          <a:r>
                            <a:rPr sz="1200">
                              <a:latin typeface="Cambria Math"/>
                            </a:rPr>
                            <a:t>0.2461</a:t>
                          </a:r>
                        </a:p>
                      </a:txBody>
                      <a:tcPr>
                        <a:solidFill>
                          <a:srgbClr val="92D050"/>
                        </a:solidFill>
                      </a:tcPr>
                    </a:tc>
                    <a:tc>
                      <a:txBody>
                        <a:bodyPr/>
                        <a:lstStyle/>
                        <a:p>
                          <a:pPr algn="ctr">
                            <a:defRPr>
                              <a:solidFill>
                                <a:schemeClr val="tx1"/>
                              </a:solidFill>
                            </a:defRPr>
                          </a:pPr>
                          <a:r>
                            <a:rPr sz="1200">
                              <a:latin typeface="Cambria Math"/>
                            </a:rPr>
                            <a:t>0.2007</a:t>
                          </a:r>
                        </a:p>
                      </a:txBody>
                      <a:tcPr/>
                    </a:tc>
                    <a:tc>
                      <a:txBody>
                        <a:bodyPr/>
                        <a:lstStyle/>
                        <a:p>
                          <a:pPr algn="ctr">
                            <a:defRPr>
                              <a:solidFill>
                                <a:schemeClr val="tx1"/>
                              </a:solidFill>
                            </a:defRPr>
                          </a:pPr>
                          <a:r>
                            <a:rPr sz="1200">
                              <a:latin typeface="Cambria Math"/>
                            </a:rPr>
                            <a:t>0.1029</a:t>
                          </a:r>
                        </a:p>
                      </a:txBody>
                      <a:tcPr/>
                    </a:tc>
                    <a:tc>
                      <a:txBody>
                        <a:bodyPr/>
                        <a:lstStyle/>
                        <a:p>
                          <a:pPr algn="ctr">
                            <a:defRPr>
                              <a:solidFill>
                                <a:schemeClr val="tx1"/>
                              </a:solidFill>
                            </a:defRPr>
                          </a:pPr>
                          <a:r>
                            <a:rPr sz="1200">
                              <a:latin typeface="Cambria Math"/>
                            </a:rPr>
                            <a:t>0.0264</a:t>
                          </a:r>
                        </a:p>
                      </a:txBody>
                      <a:tcPr/>
                    </a:tc>
                    <a:tc>
                      <a:txBody>
                        <a:bodyPr/>
                        <a:lstStyle/>
                        <a:p>
                          <a:pPr algn="ctr">
                            <a:defRPr>
                              <a:solidFill>
                                <a:schemeClr val="tx1"/>
                              </a:solidFill>
                            </a:defRPr>
                          </a:pPr>
                          <a:r>
                            <a:rPr sz="1200">
                              <a:latin typeface="Cambria Math"/>
                            </a:rPr>
                            <a:t>0.0015</a:t>
                          </a:r>
                        </a:p>
                      </a:txBody>
                      <a:tcPr/>
                    </a:tc>
                    <a:extLst>
                      <a:ext uri="{0D108BD9-81ED-4DB2-BD59-A6C34878D82A}">
                        <a16:rowId xmlns:a16="http://schemas.microsoft.com/office/drawing/2014/main" val="10008"/>
                      </a:ext>
                    </a:extLst>
                  </a:tr>
                  <a:tr h="329248">
                    <a:tc>
                      <a:txBody>
                        <a:bodyPr/>
                        <a:lstStyle/>
                        <a:p>
                          <a:pPr algn="ctr">
                            <a:defRPr b="1">
                              <a:solidFill>
                                <a:schemeClr val="tx1"/>
                              </a:solidFill>
                            </a:defRPr>
                          </a:pPr>
                          <a:r>
                            <a:rPr sz="1200">
                              <a:latin typeface="Cambria Math"/>
                            </a:rPr>
                            <a:t>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0.0055</a:t>
                          </a:r>
                        </a:p>
                      </a:txBody>
                      <a:tcPr/>
                    </a:tc>
                    <a:tc>
                      <a:txBody>
                        <a:bodyPr/>
                        <a:lstStyle/>
                        <a:p>
                          <a:pPr algn="ctr">
                            <a:defRPr>
                              <a:solidFill>
                                <a:schemeClr val="tx1"/>
                              </a:solidFill>
                            </a:defRPr>
                          </a:pPr>
                          <a:r>
                            <a:rPr sz="1200">
                              <a:latin typeface="Cambria Math"/>
                            </a:rPr>
                            <a:t>0.0368</a:t>
                          </a:r>
                        </a:p>
                      </a:txBody>
                      <a:tcPr/>
                    </a:tc>
                    <a:tc>
                      <a:txBody>
                        <a:bodyPr/>
                        <a:lstStyle/>
                        <a:p>
                          <a:pPr algn="ctr">
                            <a:defRPr>
                              <a:solidFill>
                                <a:schemeClr val="tx1"/>
                              </a:solidFill>
                            </a:defRPr>
                          </a:pPr>
                          <a:r>
                            <a:rPr sz="1200">
                              <a:latin typeface="Cambria Math"/>
                            </a:rPr>
                            <a:t>0.1115</a:t>
                          </a:r>
                        </a:p>
                      </a:txBody>
                      <a:tcPr/>
                    </a:tc>
                    <a:tc>
                      <a:txBody>
                        <a:bodyPr/>
                        <a:lstStyle/>
                        <a:p>
                          <a:pPr algn="ctr">
                            <a:defRPr>
                              <a:solidFill>
                                <a:schemeClr val="tx1"/>
                              </a:solidFill>
                            </a:defRPr>
                          </a:pPr>
                          <a:r>
                            <a:rPr sz="1200">
                              <a:latin typeface="Cambria Math"/>
                            </a:rPr>
                            <a:t>0.2051</a:t>
                          </a:r>
                        </a:p>
                      </a:txBody>
                      <a:tcPr>
                        <a:solidFill>
                          <a:srgbClr val="92D050"/>
                        </a:solidFill>
                      </a:tcPr>
                    </a:tc>
                    <a:tc>
                      <a:txBody>
                        <a:bodyPr/>
                        <a:lstStyle/>
                        <a:p>
                          <a:pPr algn="ctr">
                            <a:defRPr>
                              <a:solidFill>
                                <a:schemeClr val="tx1"/>
                              </a:solidFill>
                            </a:defRPr>
                          </a:pPr>
                          <a:r>
                            <a:rPr sz="1200">
                              <a:latin typeface="Cambria Math"/>
                            </a:rPr>
                            <a:t>0.2508</a:t>
                          </a:r>
                        </a:p>
                      </a:txBody>
                      <a:tcPr/>
                    </a:tc>
                    <a:tc>
                      <a:txBody>
                        <a:bodyPr/>
                        <a:lstStyle/>
                        <a:p>
                          <a:pPr algn="ctr">
                            <a:defRPr>
                              <a:solidFill>
                                <a:schemeClr val="tx1"/>
                              </a:solidFill>
                            </a:defRPr>
                          </a:pPr>
                          <a:r>
                            <a:rPr sz="1200">
                              <a:latin typeface="Cambria Math"/>
                            </a:rPr>
                            <a:t>0.2001</a:t>
                          </a:r>
                        </a:p>
                      </a:txBody>
                      <a:tcPr/>
                    </a:tc>
                    <a:tc>
                      <a:txBody>
                        <a:bodyPr/>
                        <a:lstStyle/>
                        <a:p>
                          <a:pPr algn="ctr">
                            <a:defRPr>
                              <a:solidFill>
                                <a:schemeClr val="tx1"/>
                              </a:solidFill>
                            </a:defRPr>
                          </a:pPr>
                          <a:r>
                            <a:rPr sz="1200">
                              <a:latin typeface="Cambria Math"/>
                            </a:rPr>
                            <a:t>0.0881</a:t>
                          </a:r>
                        </a:p>
                      </a:txBody>
                      <a:tcPr/>
                    </a:tc>
                    <a:tc>
                      <a:txBody>
                        <a:bodyPr/>
                        <a:lstStyle/>
                        <a:p>
                          <a:pPr algn="ctr">
                            <a:defRPr>
                              <a:solidFill>
                                <a:schemeClr val="tx1"/>
                              </a:solidFill>
                            </a:defRPr>
                          </a:pPr>
                          <a:r>
                            <a:rPr sz="1200">
                              <a:latin typeface="Cambria Math"/>
                            </a:rPr>
                            <a:t>0.0112</a:t>
                          </a:r>
                        </a:p>
                      </a:txBody>
                      <a:tcPr/>
                    </a:tc>
                    <a:extLst>
                      <a:ext uri="{0D108BD9-81ED-4DB2-BD59-A6C34878D82A}">
                        <a16:rowId xmlns:a16="http://schemas.microsoft.com/office/drawing/2014/main" val="10009"/>
                      </a:ext>
                    </a:extLst>
                  </a:tr>
                  <a:tr h="329248">
                    <a:tc>
                      <a:txBody>
                        <a:bodyPr/>
                        <a:lstStyle/>
                        <a:p>
                          <a:pPr algn="ctr">
                            <a:defRPr b="1">
                              <a:solidFill>
                                <a:schemeClr val="tx1"/>
                              </a:solidFill>
                            </a:defRPr>
                          </a:pPr>
                          <a:r>
                            <a:rPr sz="1200">
                              <a:latin typeface="Cambria Math"/>
                            </a:rPr>
                            <a:t>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0.0008</a:t>
                          </a:r>
                        </a:p>
                      </a:txBody>
                      <a:tcPr/>
                    </a:tc>
                    <a:tc>
                      <a:txBody>
                        <a:bodyPr/>
                        <a:lstStyle/>
                        <a:p>
                          <a:pPr algn="ctr">
                            <a:defRPr>
                              <a:solidFill>
                                <a:schemeClr val="tx1"/>
                              </a:solidFill>
                            </a:defRPr>
                          </a:pPr>
                          <a:r>
                            <a:rPr sz="1200">
                              <a:latin typeface="Cambria Math"/>
                            </a:rPr>
                            <a:t>0.0090</a:t>
                          </a:r>
                        </a:p>
                      </a:txBody>
                      <a:tcPr/>
                    </a:tc>
                    <a:tc>
                      <a:txBody>
                        <a:bodyPr/>
                        <a:lstStyle/>
                        <a:p>
                          <a:pPr algn="ctr">
                            <a:defRPr>
                              <a:solidFill>
                                <a:schemeClr val="tx1"/>
                              </a:solidFill>
                            </a:defRPr>
                          </a:pPr>
                          <a:r>
                            <a:rPr sz="1200">
                              <a:latin typeface="Cambria Math"/>
                            </a:rPr>
                            <a:t>0.0425</a:t>
                          </a:r>
                        </a:p>
                      </a:txBody>
                      <a:tcPr/>
                    </a:tc>
                    <a:tc>
                      <a:txBody>
                        <a:bodyPr/>
                        <a:lstStyle/>
                        <a:p>
                          <a:pPr algn="ctr">
                            <a:defRPr>
                              <a:solidFill>
                                <a:schemeClr val="tx1"/>
                              </a:solidFill>
                            </a:defRPr>
                          </a:pPr>
                          <a:r>
                            <a:rPr sz="1200" dirty="0">
                              <a:latin typeface="Cambria Math"/>
                            </a:rPr>
                            <a:t>0.1172</a:t>
                          </a:r>
                        </a:p>
                      </a:txBody>
                      <a:tcPr>
                        <a:solidFill>
                          <a:srgbClr val="92D050"/>
                        </a:solidFill>
                      </a:tcPr>
                    </a:tc>
                    <a:tc>
                      <a:txBody>
                        <a:bodyPr/>
                        <a:lstStyle/>
                        <a:p>
                          <a:pPr algn="ctr">
                            <a:defRPr>
                              <a:solidFill>
                                <a:schemeClr val="tx1"/>
                              </a:solidFill>
                            </a:defRPr>
                          </a:pPr>
                          <a:r>
                            <a:rPr sz="1200">
                              <a:latin typeface="Cambria Math"/>
                            </a:rPr>
                            <a:t>0.2150</a:t>
                          </a:r>
                        </a:p>
                      </a:txBody>
                      <a:tcPr/>
                    </a:tc>
                    <a:tc>
                      <a:txBody>
                        <a:bodyPr/>
                        <a:lstStyle/>
                        <a:p>
                          <a:pPr algn="ctr">
                            <a:defRPr>
                              <a:solidFill>
                                <a:schemeClr val="tx1"/>
                              </a:solidFill>
                            </a:defRPr>
                          </a:pPr>
                          <a:r>
                            <a:rPr sz="1200">
                              <a:latin typeface="Cambria Math"/>
                            </a:rPr>
                            <a:t>0.2668</a:t>
                          </a:r>
                        </a:p>
                      </a:txBody>
                      <a:tcPr/>
                    </a:tc>
                    <a:tc>
                      <a:txBody>
                        <a:bodyPr/>
                        <a:lstStyle/>
                        <a:p>
                          <a:pPr algn="ctr">
                            <a:defRPr>
                              <a:solidFill>
                                <a:schemeClr val="tx1"/>
                              </a:solidFill>
                            </a:defRPr>
                          </a:pPr>
                          <a:r>
                            <a:rPr sz="1200">
                              <a:latin typeface="Cambria Math"/>
                            </a:rPr>
                            <a:t>0.2013</a:t>
                          </a:r>
                        </a:p>
                      </a:txBody>
                      <a:tcPr/>
                    </a:tc>
                    <a:tc>
                      <a:txBody>
                        <a:bodyPr/>
                        <a:lstStyle/>
                        <a:p>
                          <a:pPr algn="ctr">
                            <a:defRPr>
                              <a:solidFill>
                                <a:schemeClr val="tx1"/>
                              </a:solidFill>
                            </a:defRPr>
                          </a:pPr>
                          <a:r>
                            <a:rPr sz="1200">
                              <a:latin typeface="Cambria Math"/>
                            </a:rPr>
                            <a:t>0.0574</a:t>
                          </a:r>
                        </a:p>
                      </a:txBody>
                      <a:tcPr/>
                    </a:tc>
                    <a:extLst>
                      <a:ext uri="{0D108BD9-81ED-4DB2-BD59-A6C34878D82A}">
                        <a16:rowId xmlns:a16="http://schemas.microsoft.com/office/drawing/2014/main" val="10010"/>
                      </a:ext>
                    </a:extLst>
                  </a:tr>
                  <a:tr h="329248">
                    <a:tc>
                      <a:txBody>
                        <a:bodyPr/>
                        <a:lstStyle/>
                        <a:p>
                          <a:pPr algn="ctr">
                            <a:defRPr b="1">
                              <a:solidFill>
                                <a:schemeClr val="tx1"/>
                              </a:solidFill>
                            </a:defRPr>
                          </a:pPr>
                          <a:r>
                            <a:rPr sz="1200">
                              <a:latin typeface="Cambria Math"/>
                            </a:rPr>
                            <a:t>8</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0.0001</a:t>
                          </a:r>
                        </a:p>
                      </a:txBody>
                      <a:tcPr>
                        <a:solidFill>
                          <a:srgbClr val="92D050"/>
                        </a:solidFill>
                      </a:tcPr>
                    </a:tc>
                    <a:tc>
                      <a:txBody>
                        <a:bodyPr/>
                        <a:lstStyle/>
                        <a:p>
                          <a:pPr algn="ctr">
                            <a:defRPr>
                              <a:solidFill>
                                <a:schemeClr val="tx1"/>
                              </a:solidFill>
                            </a:defRPr>
                          </a:pPr>
                          <a:r>
                            <a:rPr sz="1200">
                              <a:latin typeface="Cambria Math"/>
                            </a:rPr>
                            <a:t>0.0014</a:t>
                          </a:r>
                        </a:p>
                      </a:txBody>
                      <a:tcPr>
                        <a:solidFill>
                          <a:srgbClr val="92D050"/>
                        </a:solidFill>
                      </a:tcPr>
                    </a:tc>
                    <a:tc>
                      <a:txBody>
                        <a:bodyPr/>
                        <a:lstStyle/>
                        <a:p>
                          <a:pPr algn="ctr">
                            <a:defRPr>
                              <a:solidFill>
                                <a:schemeClr val="tx1"/>
                              </a:solidFill>
                            </a:defRPr>
                          </a:pPr>
                          <a:r>
                            <a:rPr sz="1200">
                              <a:latin typeface="Cambria Math"/>
                            </a:rPr>
                            <a:t>0.0106</a:t>
                          </a:r>
                        </a:p>
                      </a:txBody>
                      <a:tcPr>
                        <a:solidFill>
                          <a:srgbClr val="92D050"/>
                        </a:solidFill>
                      </a:tcPr>
                    </a:tc>
                    <a:tc>
                      <a:txBody>
                        <a:bodyPr/>
                        <a:lstStyle/>
                        <a:p>
                          <a:pPr algn="ctr">
                            <a:defRPr>
                              <a:solidFill>
                                <a:schemeClr val="tx1"/>
                              </a:solidFill>
                            </a:defRPr>
                          </a:pPr>
                          <a:r>
                            <a:rPr sz="1200" dirty="0">
                              <a:latin typeface="Cambria Math"/>
                            </a:rPr>
                            <a:t>0.0439</a:t>
                          </a:r>
                        </a:p>
                      </a:txBody>
                      <a:tcPr>
                        <a:solidFill>
                          <a:srgbClr val="FFFF00"/>
                        </a:solidFill>
                      </a:tcPr>
                    </a:tc>
                    <a:tc>
                      <a:txBody>
                        <a:bodyPr/>
                        <a:lstStyle/>
                        <a:p>
                          <a:pPr algn="ctr">
                            <a:defRPr>
                              <a:solidFill>
                                <a:schemeClr val="tx1"/>
                              </a:solidFill>
                            </a:defRPr>
                          </a:pPr>
                          <a:r>
                            <a:rPr sz="1200">
                              <a:latin typeface="Cambria Math"/>
                            </a:rPr>
                            <a:t>0.1209</a:t>
                          </a:r>
                        </a:p>
                      </a:txBody>
                      <a:tcPr>
                        <a:solidFill>
                          <a:srgbClr val="92D050"/>
                        </a:solidFill>
                      </a:tcPr>
                    </a:tc>
                    <a:tc>
                      <a:txBody>
                        <a:bodyPr/>
                        <a:lstStyle/>
                        <a:p>
                          <a:pPr algn="ctr">
                            <a:defRPr>
                              <a:solidFill>
                                <a:schemeClr val="tx1"/>
                              </a:solidFill>
                            </a:defRPr>
                          </a:pPr>
                          <a:r>
                            <a:rPr sz="1200">
                              <a:latin typeface="Cambria Math"/>
                            </a:rPr>
                            <a:t>0.2335</a:t>
                          </a:r>
                        </a:p>
                      </a:txBody>
                      <a:tcPr>
                        <a:solidFill>
                          <a:srgbClr val="92D050"/>
                        </a:solidFill>
                      </a:tcPr>
                    </a:tc>
                    <a:tc>
                      <a:txBody>
                        <a:bodyPr/>
                        <a:lstStyle/>
                        <a:p>
                          <a:pPr algn="ctr">
                            <a:defRPr>
                              <a:solidFill>
                                <a:schemeClr val="tx1"/>
                              </a:solidFill>
                            </a:defRPr>
                          </a:pPr>
                          <a:r>
                            <a:rPr sz="1200">
                              <a:latin typeface="Cambria Math"/>
                            </a:rPr>
                            <a:t>0.3020</a:t>
                          </a:r>
                        </a:p>
                      </a:txBody>
                      <a:tcPr>
                        <a:solidFill>
                          <a:srgbClr val="92D050"/>
                        </a:solidFill>
                      </a:tcPr>
                    </a:tc>
                    <a:tc>
                      <a:txBody>
                        <a:bodyPr/>
                        <a:lstStyle/>
                        <a:p>
                          <a:pPr algn="ctr">
                            <a:defRPr>
                              <a:solidFill>
                                <a:schemeClr val="tx1"/>
                              </a:solidFill>
                            </a:defRPr>
                          </a:pPr>
                          <a:r>
                            <a:rPr sz="1200">
                              <a:latin typeface="Cambria Math"/>
                            </a:rPr>
                            <a:t>0.1937</a:t>
                          </a:r>
                        </a:p>
                      </a:txBody>
                      <a:tcPr>
                        <a:solidFill>
                          <a:srgbClr val="92D050"/>
                        </a:solidFill>
                      </a:tcPr>
                    </a:tc>
                    <a:extLst>
                      <a:ext uri="{0D108BD9-81ED-4DB2-BD59-A6C34878D82A}">
                        <a16:rowId xmlns:a16="http://schemas.microsoft.com/office/drawing/2014/main" val="10011"/>
                      </a:ext>
                    </a:extLst>
                  </a:tr>
                  <a:tr h="329248">
                    <a:tc>
                      <a:txBody>
                        <a:bodyPr/>
                        <a:lstStyle/>
                        <a:p>
                          <a:pPr algn="ctr">
                            <a:defRPr b="1">
                              <a:solidFill>
                                <a:schemeClr val="tx1"/>
                              </a:solidFill>
                            </a:defRPr>
                          </a:pPr>
                          <a:r>
                            <a:rPr sz="12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0.0016</a:t>
                          </a:r>
                        </a:p>
                      </a:txBody>
                      <a:tcPr/>
                    </a:tc>
                    <a:tc>
                      <a:txBody>
                        <a:bodyPr/>
                        <a:lstStyle/>
                        <a:p>
                          <a:pPr algn="ctr">
                            <a:defRPr>
                              <a:solidFill>
                                <a:schemeClr val="tx1"/>
                              </a:solidFill>
                            </a:defRPr>
                          </a:pPr>
                          <a:r>
                            <a:rPr sz="1200">
                              <a:latin typeface="Cambria Math"/>
                            </a:rPr>
                            <a:t>0.0098</a:t>
                          </a:r>
                        </a:p>
                      </a:txBody>
                      <a:tcPr>
                        <a:solidFill>
                          <a:srgbClr val="92D050"/>
                        </a:solidFill>
                      </a:tcPr>
                    </a:tc>
                    <a:tc>
                      <a:txBody>
                        <a:bodyPr/>
                        <a:lstStyle/>
                        <a:p>
                          <a:pPr algn="ctr">
                            <a:defRPr>
                              <a:solidFill>
                                <a:schemeClr val="tx1"/>
                              </a:solidFill>
                            </a:defRPr>
                          </a:pPr>
                          <a:r>
                            <a:rPr sz="1200">
                              <a:latin typeface="Cambria Math"/>
                            </a:rPr>
                            <a:t>0.0403</a:t>
                          </a:r>
                        </a:p>
                      </a:txBody>
                      <a:tcPr/>
                    </a:tc>
                    <a:tc>
                      <a:txBody>
                        <a:bodyPr/>
                        <a:lstStyle/>
                        <a:p>
                          <a:pPr algn="ctr">
                            <a:defRPr>
                              <a:solidFill>
                                <a:schemeClr val="tx1"/>
                              </a:solidFill>
                            </a:defRPr>
                          </a:pPr>
                          <a:r>
                            <a:rPr sz="1200">
                              <a:latin typeface="Cambria Math"/>
                            </a:rPr>
                            <a:t>0.1211</a:t>
                          </a:r>
                        </a:p>
                      </a:txBody>
                      <a:tcPr/>
                    </a:tc>
                    <a:tc>
                      <a:txBody>
                        <a:bodyPr/>
                        <a:lstStyle/>
                        <a:p>
                          <a:pPr algn="ctr">
                            <a:defRPr>
                              <a:solidFill>
                                <a:schemeClr val="tx1"/>
                              </a:solidFill>
                            </a:defRPr>
                          </a:pPr>
                          <a:r>
                            <a:rPr sz="1200">
                              <a:latin typeface="Cambria Math"/>
                            </a:rPr>
                            <a:t>0.2684</a:t>
                          </a:r>
                        </a:p>
                      </a:txBody>
                      <a:tcPr/>
                    </a:tc>
                    <a:tc>
                      <a:txBody>
                        <a:bodyPr/>
                        <a:lstStyle/>
                        <a:p>
                          <a:pPr algn="ctr">
                            <a:defRPr>
                              <a:solidFill>
                                <a:schemeClr val="tx1"/>
                              </a:solidFill>
                            </a:defRPr>
                          </a:pPr>
                          <a:r>
                            <a:rPr sz="1200">
                              <a:latin typeface="Cambria Math"/>
                            </a:rPr>
                            <a:t>0.3874</a:t>
                          </a:r>
                        </a:p>
                      </a:txBody>
                      <a:tcPr/>
                    </a:tc>
                    <a:extLst>
                      <a:ext uri="{0D108BD9-81ED-4DB2-BD59-A6C34878D82A}">
                        <a16:rowId xmlns:a16="http://schemas.microsoft.com/office/drawing/2014/main" val="10012"/>
                      </a:ext>
                    </a:extLst>
                  </a:tr>
                  <a:tr h="329248">
                    <a:tc>
                      <a:txBody>
                        <a:bodyPr/>
                        <a:lstStyle/>
                        <a:p>
                          <a:pPr algn="ctr">
                            <a:defRPr b="1">
                              <a:solidFill>
                                <a:schemeClr val="tx1"/>
                              </a:solidFill>
                            </a:defRPr>
                          </a:pPr>
                          <a:r>
                            <a:rPr sz="12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0.0000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0.0000</a:t>
                          </a:r>
                        </a:p>
                      </a:txBody>
                      <a:tcPr/>
                    </a:tc>
                    <a:tc>
                      <a:txBody>
                        <a:bodyPr/>
                        <a:lstStyle/>
                        <a:p>
                          <a:pPr algn="ctr">
                            <a:defRPr>
                              <a:solidFill>
                                <a:schemeClr val="tx1"/>
                              </a:solidFill>
                            </a:defRPr>
                          </a:pPr>
                          <a:r>
                            <a:rPr sz="1200">
                              <a:latin typeface="Cambria Math"/>
                            </a:rPr>
                            <a:t>0.0001</a:t>
                          </a:r>
                        </a:p>
                      </a:txBody>
                      <a:tcPr/>
                    </a:tc>
                    <a:tc>
                      <a:txBody>
                        <a:bodyPr/>
                        <a:lstStyle/>
                        <a:p>
                          <a:pPr algn="ctr">
                            <a:defRPr>
                              <a:solidFill>
                                <a:schemeClr val="tx1"/>
                              </a:solidFill>
                            </a:defRPr>
                          </a:pPr>
                          <a:r>
                            <a:rPr sz="1200">
                              <a:latin typeface="Cambria Math"/>
                            </a:rPr>
                            <a:t>0.0010</a:t>
                          </a:r>
                        </a:p>
                      </a:txBody>
                      <a:tcPr>
                        <a:solidFill>
                          <a:srgbClr val="92D050"/>
                        </a:solidFill>
                      </a:tcPr>
                    </a:tc>
                    <a:tc>
                      <a:txBody>
                        <a:bodyPr/>
                        <a:lstStyle/>
                        <a:p>
                          <a:pPr algn="ctr">
                            <a:defRPr>
                              <a:solidFill>
                                <a:schemeClr val="tx1"/>
                              </a:solidFill>
                            </a:defRPr>
                          </a:pPr>
                          <a:r>
                            <a:rPr sz="1200">
                              <a:latin typeface="Cambria Math"/>
                            </a:rPr>
                            <a:t>0.0060</a:t>
                          </a:r>
                        </a:p>
                      </a:txBody>
                      <a:tcPr/>
                    </a:tc>
                    <a:tc>
                      <a:txBody>
                        <a:bodyPr/>
                        <a:lstStyle/>
                        <a:p>
                          <a:pPr algn="ctr">
                            <a:defRPr>
                              <a:solidFill>
                                <a:schemeClr val="tx1"/>
                              </a:solidFill>
                            </a:defRPr>
                          </a:pPr>
                          <a:r>
                            <a:rPr sz="1200">
                              <a:latin typeface="Cambria Math"/>
                            </a:rPr>
                            <a:t>0.0282</a:t>
                          </a:r>
                        </a:p>
                      </a:txBody>
                      <a:tcPr/>
                    </a:tc>
                    <a:tc>
                      <a:txBody>
                        <a:bodyPr/>
                        <a:lstStyle/>
                        <a:p>
                          <a:pPr algn="ctr">
                            <a:defRPr>
                              <a:solidFill>
                                <a:schemeClr val="tx1"/>
                              </a:solidFill>
                            </a:defRPr>
                          </a:pPr>
                          <a:r>
                            <a:rPr sz="1200">
                              <a:latin typeface="Cambria Math"/>
                            </a:rPr>
                            <a:t>0.1074</a:t>
                          </a:r>
                        </a:p>
                      </a:txBody>
                      <a:tcPr/>
                    </a:tc>
                    <a:tc>
                      <a:txBody>
                        <a:bodyPr/>
                        <a:lstStyle/>
                        <a:p>
                          <a:pPr algn="ctr">
                            <a:defRPr>
                              <a:solidFill>
                                <a:schemeClr val="tx1"/>
                              </a:solidFill>
                            </a:defRPr>
                          </a:pPr>
                          <a:r>
                            <a:rPr sz="1200" dirty="0">
                              <a:latin typeface="Cambria Math"/>
                            </a:rPr>
                            <a:t>0.3487</a:t>
                          </a:r>
                        </a:p>
                      </a:txBody>
                      <a:tcPr/>
                    </a:tc>
                    <a:extLst>
                      <a:ext uri="{0D108BD9-81ED-4DB2-BD59-A6C34878D82A}">
                        <a16:rowId xmlns:a16="http://schemas.microsoft.com/office/drawing/2014/main" val="1001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5.2.3: Finding a Binomial Probability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then see that the probability of getting eight odd numbers in ten rolls is </a:t>
                </a:r>
                <a:r>
                  <a:rPr sz="2800">
                    <a:latin typeface="Cambria Math"/>
                  </a:rPr>
                  <a:t>0.0439</a:t>
                </a:r>
                <a:r>
                  <a:rPr sz="2800"/>
                  <a:t>, or </a:t>
                </a:r>
                <a14:m>
                  <m:oMath xmlns:m="http://schemas.openxmlformats.org/officeDocument/2006/math">
                    <m:r>
                      <a:rPr>
                        <a:latin typeface="Cambria Math" panose="02040503050406030204" pitchFamily="18" charset="0"/>
                      </a:rPr>
                      <m:t>4.39%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a:t>When using the binomial tables, precision is limited to the choices for the probability, </a:t>
                </a:r>
                <a14:m>
                  <m:oMath xmlns:m="http://schemas.openxmlformats.org/officeDocument/2006/math">
                    <m:r>
                      <a:rPr>
                        <a:latin typeface="Cambria Math" panose="02040503050406030204" pitchFamily="18" charset="0"/>
                      </a:rPr>
                      <m:t>𝑝</m:t>
                    </m:r>
                  </m:oMath>
                </a14:m>
                <a:r>
                  <a:rPr sz="2800"/>
                  <a:t>, given in the tables.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b="-508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5.2.4: Calculating a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quality control expert at a large factory estimates that </a:t>
                </a:r>
                <a14:m>
                  <m:oMath xmlns:m="http://schemas.openxmlformats.org/officeDocument/2006/math">
                    <m:r>
                      <a:rPr>
                        <a:latin typeface="Cambria Math" panose="02040503050406030204" pitchFamily="18" charset="0"/>
                      </a:rPr>
                      <m:t>10%</m:t>
                    </m:r>
                  </m:oMath>
                </a14:m>
                <a:r>
                  <a:rPr sz="2800"/>
                  <a:t> of all batteries produced are defective. If he takes a random sample of fifteen batteries, what is the probability that exactly two are defective?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37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5.2.4: Calculating a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First, let's verify that this process meets the criteria of a binomial distribution. Since the batteries are randomly sampled and, presumably, more batteries continue to be produced by the factory while the sampling takes place, we can consider the selection of the batteries to be identical, independent trials. Since we are testing fifteen batteries, the number of trials is </a:t>
                </a:r>
                <a14:m>
                  <m:oMath xmlns:m="http://schemas.openxmlformats.org/officeDocument/2006/math">
                    <m:r>
                      <a:rPr>
                        <a:latin typeface="Cambria Math" panose="02040503050406030204" pitchFamily="18" charset="0"/>
                      </a:rPr>
                      <m:t>𝑛</m:t>
                    </m:r>
                    <m:r>
                      <a:rPr>
                        <a:latin typeface="Cambria Math" panose="02040503050406030204" pitchFamily="18" charset="0"/>
                      </a:rPr>
                      <m:t>=15</m:t>
                    </m:r>
                  </m:oMath>
                </a14:m>
                <a:r>
                  <a:rPr sz="2800" dirty="0"/>
                  <a:t>. For each trial, there are two possible outcomes: either the battery is defective or it is not. Though it may sound strange, we will consider a defective battery to be a success, since that is what we are interested in finding. </a:t>
                </a:r>
                <a14:m>
                  <m:oMath xmlns:m="http://schemas.openxmlformats.org/officeDocument/2006/math">
                    <m:r>
                      <a:rPr>
                        <a:latin typeface="Cambria Math" panose="02040503050406030204" pitchFamily="18" charset="0"/>
                      </a:rPr>
                      <m:t>10%</m:t>
                    </m:r>
                  </m:oMath>
                </a14:m>
                <a:r>
                  <a:rPr sz="2800" dirty="0"/>
                  <a:t> of all batteries produced are defective, so the probability of getting an individual success is </a:t>
                </a:r>
                <a14:m>
                  <m:oMath xmlns:m="http://schemas.openxmlformats.org/officeDocument/2006/math">
                    <m:r>
                      <a:rPr>
                        <a:latin typeface="Cambria Math" panose="02040503050406030204" pitchFamily="18" charset="0"/>
                      </a:rPr>
                      <m:t>𝑝</m:t>
                    </m:r>
                    <m:r>
                      <a:rPr>
                        <a:latin typeface="Cambria Math" panose="02040503050406030204" pitchFamily="18" charset="0"/>
                      </a:rPr>
                      <m:t>=0.1</m:t>
                    </m:r>
                  </m:oMath>
                </a14:m>
                <a:r>
                  <a:rPr sz="2800" dirty="0"/>
                  <a:t>. Let </a:t>
                </a:r>
                <a14:m>
                  <m:oMath xmlns:m="http://schemas.openxmlformats.org/officeDocument/2006/math">
                    <m:r>
                      <a:rPr>
                        <a:latin typeface="Cambria Math" panose="02040503050406030204" pitchFamily="18" charset="0"/>
                      </a:rPr>
                      <m:t>𝑋</m:t>
                    </m:r>
                  </m:oMath>
                </a14:m>
                <a:r>
                  <a:rPr sz="2800" dirty="0"/>
                  <a:t> be the number of defective batteries found in a sample of </a:t>
                </a:r>
                <a:r>
                  <a:rPr sz="2800" dirty="0">
                    <a:latin typeface="Cambria Math"/>
                  </a:rPr>
                  <a:t>15</a:t>
                </a:r>
                <a:r>
                  <a:rPr sz="2800" dirty="0"/>
                  <a:t> batteries. We are looking for the probability that </a:t>
                </a:r>
                <a:r>
                  <a:rPr sz="2800" b="1" dirty="0"/>
                  <a:t>exactly two</a:t>
                </a:r>
                <a:r>
                  <a:rPr sz="2800" dirty="0"/>
                  <a:t> are defective, so we want the binomial 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2331" r="-1333" b="-491"/>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5.2.4: Calculating a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r>
                  <a:rPr sz="2800" dirty="0"/>
                  <a:t>Using the binomial probability formula for our solution gives us the following expression.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𝑥</m:t>
                              </m:r>
                            </m:sub>
                          </m:sSub>
                        </m:e>
                      </m:sPre>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𝑝</m:t>
                          </m:r>
                        </m:e>
                        <m:sup>
                          <m:r>
                            <a:rPr>
                              <a:latin typeface="Cambria Math" panose="02040503050406030204" pitchFamily="18" charset="0"/>
                            </a:rPr>
                            <m:t>𝑥</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e>
                          </m:d>
                        </m:sup>
                      </m:sSup>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func>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15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0.1</m:t>
                              </m:r>
                            </m:e>
                          </m:d>
                        </m:e>
                        <m:sup>
                          <m:r>
                            <a:rPr>
                              <a:latin typeface="Cambria Math" panose="02040503050406030204" pitchFamily="18" charset="0"/>
                            </a:rPr>
                            <m:t>2</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0.9</m:t>
                              </m:r>
                            </m:e>
                          </m:d>
                        </m:e>
                        <m:sup>
                          <m:r>
                            <a:rPr>
                              <a:latin typeface="Cambria Math" panose="02040503050406030204" pitchFamily="18" charset="0"/>
                            </a:rPr>
                            <m:t>13</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phant>
                      <m:r>
                        <a:rPr>
                          <a:latin typeface="Cambria Math" panose="02040503050406030204" pitchFamily="18" charset="0"/>
                        </a:rPr>
                        <m:t>≈0.2669</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519"/>
                </a:stretch>
              </a:blipFill>
            </p:spPr>
            <p:txBody>
              <a:bodyPr/>
              <a:lstStyle/>
              <a:p>
                <a:r>
                  <a:rPr lang="en-US">
                    <a:noFill/>
                  </a:rPr>
                  <a:t> </a:t>
                </a:r>
              </a:p>
            </p:txBody>
          </p:sp>
        </mc:Fallback>
      </mc:AlternateContent>
    </p:spTree>
    <p:extLst>
      <p:ext uri="{BB962C8B-B14F-4D97-AF65-F5344CB8AC3E}">
        <p14:creationId xmlns:p14="http://schemas.microsoft.com/office/powerpoint/2010/main" val="374310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19CBCAF-5D90-4364-873C-B72CB06E7C2E}"/>
              </a:ext>
            </a:extLst>
          </p:cNvPr>
          <p:cNvPicPr>
            <a:picLocks noChangeAspect="1"/>
          </p:cNvPicPr>
          <p:nvPr/>
        </p:nvPicPr>
        <p:blipFill rotWithShape="1">
          <a:blip r:embed="rId2">
            <a:extLst>
              <a:ext uri="{28A0092B-C50C-407E-A947-70E740481C1C}">
                <a14:useLocalDpi xmlns:a14="http://schemas.microsoft.com/office/drawing/2010/main" val="0"/>
              </a:ext>
            </a:extLst>
          </a:blip>
          <a:srcRect t="2" b="47352"/>
          <a:stretch/>
        </p:blipFill>
        <p:spPr>
          <a:xfrm>
            <a:off x="2895600" y="4495800"/>
            <a:ext cx="3505011" cy="1188720"/>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5.2.4: Calculating a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r>
                  <a:rPr sz="2800" dirty="0"/>
                  <a:t>Under the </a:t>
                </a:r>
                <a:r>
                  <a:rPr sz="2800" b="1" dirty="0"/>
                  <a:t>DISTR</a:t>
                </a:r>
                <a:r>
                  <a:rPr sz="2800" dirty="0"/>
                  <a:t> menu choose option </a:t>
                </a:r>
                <a:r>
                  <a:rPr sz="2800" b="1" dirty="0" err="1"/>
                  <a:t>binompdf</a:t>
                </a:r>
                <a:r>
                  <a:rPr sz="2800" dirty="0"/>
                  <a:t>, in the form </a:t>
                </a:r>
                <a:r>
                  <a:rPr sz="2800" b="1" dirty="0" err="1"/>
                  <a:t>binompdf</a:t>
                </a:r>
                <a:r>
                  <a:rPr sz="2800" b="1" dirty="0"/>
                  <a:t>(</a:t>
                </a:r>
                <a:r>
                  <a:rPr sz="2800" b="1" dirty="0" err="1"/>
                  <a:t>n,p,x</a:t>
                </a:r>
                <a:r>
                  <a:rPr sz="2800" b="1" dirty="0"/>
                  <a:t>)</a:t>
                </a:r>
                <a:r>
                  <a:rPr sz="2800" dirty="0"/>
                  <a:t>. Thus, calculate the probability as shown below and in the screenshot.</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r>
                        <a:rPr>
                          <a:latin typeface="Cambria Math" panose="02040503050406030204" pitchFamily="18" charset="0"/>
                        </a:rPr>
                        <m:t>=</m:t>
                      </m:r>
                      <m:r>
                        <m:rPr>
                          <m:nor/>
                        </m:rPr>
                        <a:rPr/>
                        <m:t>binompdf</m:t>
                      </m:r>
                      <m:r>
                        <m:rPr>
                          <m:nor/>
                        </m:rPr>
                        <a:rPr/>
                        <m:t>(</m:t>
                      </m:r>
                      <m:r>
                        <m:rPr>
                          <m:nor/>
                        </m:rPr>
                        <a:rPr/>
                        <m:t>n</m:t>
                      </m:r>
                      <m:r>
                        <m:rPr>
                          <m:nor/>
                        </m:rPr>
                        <a:rPr/>
                        <m:t>,</m:t>
                      </m:r>
                      <m:r>
                        <m:rPr>
                          <m:nor/>
                        </m:rPr>
                        <a:rPr/>
                        <m:t>p</m:t>
                      </m:r>
                      <m:r>
                        <m:rPr>
                          <m:nor/>
                        </m:rPr>
                        <a:rPr/>
                        <m:t>,</m:t>
                      </m:r>
                      <m:r>
                        <m:rPr>
                          <m:nor/>
                        </m:rPr>
                        <a:rPr/>
                        <m:t>x</m:t>
                      </m:r>
                      <m:r>
                        <m:rPr>
                          <m:nor/>
                        </m:rPr>
                        <a:rPr/>
                        <m:t>)</m:t>
                      </m:r>
                    </m:oMath>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r>
                        <a:rPr>
                          <a:latin typeface="Cambria Math" panose="02040503050406030204" pitchFamily="18" charset="0"/>
                        </a:rPr>
                        <m:t>=</m:t>
                      </m:r>
                      <m:r>
                        <m:rPr>
                          <m:nor/>
                        </m:rPr>
                        <a:rPr/>
                        <m:t>binompdf</m:t>
                      </m:r>
                      <m:r>
                        <m:rPr>
                          <m:nor/>
                        </m:rPr>
                        <a:rPr/>
                        <m:t>(15,0.1,2)</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phant>
                      <m:r>
                        <a:rPr>
                          <a:latin typeface="Cambria Math" panose="02040503050406030204" pitchFamily="18" charset="0"/>
                        </a:rPr>
                        <m:t>≈0.2669</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4"/>
                <a:stretch>
                  <a:fillRect l="-1481" t="-1227" r="-1704"/>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77500" lnSpcReduction="20000"/>
              </a:bodyPr>
              <a:lstStyle/>
              <a:p>
                <a:pPr algn="ctr">
                  <a:defRPr sz="2800" b="1"/>
                </a:pPr>
                <a:r>
                  <a:t>Definition</a:t>
                </a:r>
              </a:p>
              <a:p>
                <a:r>
                  <a:rPr sz="2800"/>
                  <a:t>The </a:t>
                </a:r>
                <a:r>
                  <a:rPr sz="2800" b="1"/>
                  <a:t>binomial distribution</a:t>
                </a:r>
                <a:r>
                  <a:rPr sz="2800"/>
                  <a:t> is a discrete probability distribution with a fixed number of independent trials, where each trial has only two possible outcomes and one of these outcomes is counted. It has the following properties:</a:t>
                </a:r>
              </a:p>
              <a:p>
                <a:pPr marL="514350" indent="-514350">
                  <a:buFont typeface="+mj-lt"/>
                  <a:buAutoNum type="arabicPeriod"/>
                  <a:defRPr sz="2800"/>
                </a:pPr>
                <a:r>
                  <a:t>​</a:t>
                </a:r>
                <a:r>
                  <a:rPr sz="2800"/>
                  <a:t>The experiment consists of a fixed number, </a:t>
                </a:r>
                <a14:m>
                  <m:oMath xmlns:m="http://schemas.openxmlformats.org/officeDocument/2006/math">
                    <m:r>
                      <a:rPr>
                        <a:latin typeface="Cambria Math" panose="02040503050406030204" pitchFamily="18" charset="0"/>
                      </a:rPr>
                      <m:t>𝑛</m:t>
                    </m:r>
                  </m:oMath>
                </a14:m>
                <a:r>
                  <a:rPr sz="2800"/>
                  <a:t>, of identical trials.</a:t>
                </a:r>
              </a:p>
              <a:p>
                <a:pPr marL="514350" indent="-514350">
                  <a:buFont typeface="+mj-lt"/>
                  <a:buAutoNum type="arabicPeriod" startAt="2"/>
                  <a:defRPr sz="2800"/>
                </a:pPr>
                <a:r>
                  <a:t>​</a:t>
                </a:r>
                <a:r>
                  <a:rPr sz="2800"/>
                  <a:t>Each trial is independent of the others.</a:t>
                </a:r>
              </a:p>
              <a:p>
                <a:pPr marL="514350" indent="-514350">
                  <a:buFont typeface="+mj-lt"/>
                  <a:buAutoNum type="arabicPeriod" startAt="3"/>
                  <a:defRPr sz="2800"/>
                </a:pPr>
                <a:r>
                  <a:t>​</a:t>
                </a:r>
                <a:r>
                  <a:rPr sz="2800"/>
                  <a:t>For each trial, there are only two possible outcomes. For counting purposes, one outcome is labeled a success, and the other a failure.</a:t>
                </a:r>
              </a:p>
              <a:p>
                <a:pPr marL="514350" indent="-514350">
                  <a:buFont typeface="+mj-lt"/>
                  <a:buAutoNum type="arabicPeriod" startAt="4"/>
                  <a:defRPr sz="2800"/>
                </a:pPr>
                <a:r>
                  <a:t>​</a:t>
                </a:r>
                <a:r>
                  <a:rPr sz="2800"/>
                  <a:t>For every trial, the probability of getting a success is called </a:t>
                </a:r>
                <a14:m>
                  <m:oMath xmlns:m="http://schemas.openxmlformats.org/officeDocument/2006/math">
                    <m:r>
                      <a:rPr>
                        <a:latin typeface="Cambria Math" panose="02040503050406030204" pitchFamily="18" charset="0"/>
                      </a:rPr>
                      <m:t>𝑝</m:t>
                    </m:r>
                  </m:oMath>
                </a14:m>
                <a:r>
                  <a:rPr sz="2800"/>
                  <a:t>. The probability of getting a failure is then </a:t>
                </a:r>
                <a14:m>
                  <m:oMath xmlns:m="http://schemas.openxmlformats.org/officeDocument/2006/math">
                    <m:r>
                      <a:rPr>
                        <a:latin typeface="Cambria Math" panose="02040503050406030204" pitchFamily="18" charset="0"/>
                      </a:rPr>
                      <m:t>1−</m:t>
                    </m:r>
                    <m:r>
                      <a:rPr>
                        <a:latin typeface="Cambria Math" panose="02040503050406030204" pitchFamily="18" charset="0"/>
                      </a:rPr>
                      <m:t>𝑝</m:t>
                    </m:r>
                  </m:oMath>
                </a14:m>
                <a:r>
                  <a:rPr sz="2800"/>
                  <a:t>.</a:t>
                </a:r>
              </a:p>
              <a:p>
                <a:pPr marL="514350" indent="-514350">
                  <a:buFont typeface="+mj-lt"/>
                  <a:buAutoNum type="arabicPeriod" startAt="5"/>
                  <a:defRPr sz="2800"/>
                </a:pPr>
                <a:r>
                  <a:t>​</a:t>
                </a:r>
                <a:r>
                  <a:rPr sz="2800"/>
                  <a:t>The binomial random variable, </a:t>
                </a:r>
                <a14:m>
                  <m:oMath xmlns:m="http://schemas.openxmlformats.org/officeDocument/2006/math">
                    <m:r>
                      <a:rPr>
                        <a:latin typeface="Cambria Math" panose="02040503050406030204" pitchFamily="18" charset="0"/>
                      </a:rPr>
                      <m:t>𝑋</m:t>
                    </m:r>
                  </m:oMath>
                </a14:m>
                <a:r>
                  <a:rPr sz="2800"/>
                  <a:t>, counts the number of successes in </a:t>
                </a:r>
                <a14:m>
                  <m:oMath xmlns:m="http://schemas.openxmlformats.org/officeDocument/2006/math">
                    <m:r>
                      <a:rPr>
                        <a:latin typeface="Cambria Math" panose="02040503050406030204" pitchFamily="18" charset="0"/>
                      </a:rPr>
                      <m:t>𝑛</m:t>
                    </m:r>
                  </m:oMath>
                </a14:m>
                <a:r>
                  <a:rPr sz="2800"/>
                  <a:t> trials.</a:t>
                </a:r>
              </a:p>
              <a:p>
                <a:pPr marL="514350" indent="-514350">
                  <a:buFont typeface="+mj-lt"/>
                  <a:buAutoNum type="arabicPeriod" startAt="6"/>
                  <a:defRPr sz="2800"/>
                </a:pPr>
                <a:r>
                  <a:t>​</a:t>
                </a:r>
                <a:r>
                  <a:rPr sz="2800"/>
                  <a:t>For a binomial distribution, the mean is given by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oMath>
                </a14:m>
                <a:r>
                  <a:rPr sz="2800"/>
                  <a:t> and the variance is given by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812" t="-1870" r="-590" b="-2120"/>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5.2.4: Calculating a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the probability that exactly two out of the fifteen batteries are defective is approximately </a:t>
                </a:r>
                <a:r>
                  <a:rPr sz="2800">
                    <a:latin typeface="Cambria Math"/>
                  </a:rPr>
                  <a:t>0.2669</a:t>
                </a:r>
                <a:r>
                  <a:rPr sz="2800"/>
                  <a:t>, or approximately </a:t>
                </a:r>
                <a14:m>
                  <m:oMath xmlns:m="http://schemas.openxmlformats.org/officeDocument/2006/math">
                    <m:r>
                      <a:rPr>
                        <a:latin typeface="Cambria Math" panose="02040503050406030204" pitchFamily="18" charset="0"/>
                      </a:rPr>
                      <m:t>26.69%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03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794722"/>
              </a:xfrm>
            </p:spPr>
            <p:txBody>
              <a:bodyPr>
                <a:normAutofit/>
              </a:bodyPr>
              <a:lstStyle/>
              <a:p>
                <a:r>
                  <a:rPr sz="2800" dirty="0"/>
                  <a:t>Note the difference in commands on a TI-83/84 Plus calculator.</a:t>
                </a:r>
              </a:p>
              <a:p>
                <a:pPr>
                  <a:defRPr sz="2800"/>
                </a:pPr>
                <a:r>
                  <a:rPr lang="en-US" b="1" dirty="0" err="1"/>
                  <a:t>binom</a:t>
                </a:r>
                <a:r>
                  <a:rPr sz="2800" b="1" dirty="0" err="1"/>
                  <a:t>pdf</a:t>
                </a:r>
                <a:r>
                  <a:rPr sz="2800" dirty="0"/>
                  <a:t> is for a </a:t>
                </a:r>
                <a:r>
                  <a:rPr sz="2800" b="1" dirty="0"/>
                  <a:t>single</a:t>
                </a:r>
                <a:r>
                  <a:rPr sz="2800" dirty="0"/>
                  <a:t> </a:t>
                </a:r>
                <a:r>
                  <a:rPr lang="en-US" dirty="0"/>
                  <a:t>binomial </a:t>
                </a:r>
                <a:r>
                  <a:rPr sz="2800" dirty="0"/>
                  <a:t>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endParaRPr sz="2800" dirty="0"/>
              </a:p>
              <a:p>
                <a:pPr>
                  <a:defRPr sz="2800"/>
                </a:pPr>
                <a:r>
                  <a:rPr lang="en-US" b="1" dirty="0" err="1"/>
                  <a:t>binom</a:t>
                </a:r>
                <a:r>
                  <a:rPr sz="2800" b="1" dirty="0" err="1"/>
                  <a:t>cdf</a:t>
                </a:r>
                <a:r>
                  <a:rPr sz="2800" dirty="0"/>
                  <a:t> is for a </a:t>
                </a:r>
                <a:r>
                  <a:rPr sz="2800" b="1" dirty="0"/>
                  <a:t>cumulative</a:t>
                </a:r>
                <a:r>
                  <a:rPr sz="2800" dirty="0"/>
                  <a:t> </a:t>
                </a:r>
                <a:r>
                  <a:rPr lang="en-US" dirty="0"/>
                  <a:t>binomial </a:t>
                </a:r>
                <a:r>
                  <a:rPr sz="2800" dirty="0"/>
                  <a:t>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endParaRPr sz="2800" dirty="0"/>
              </a:p>
              <a:p>
                <a:r>
                  <a:rPr sz="2800" dirty="0"/>
                  <a:t>To find </a:t>
                </a:r>
                <a:r>
                  <a:rPr lang="en-US" dirty="0"/>
                  <a:t>binomial</a:t>
                </a:r>
                <a:r>
                  <a:rPr sz="2800" dirty="0"/>
                  <a:t> probabilities using other technologies, please visit stat.hawkeslearning.com and navigate to </a:t>
                </a:r>
                <a:r>
                  <a:rPr sz="2800" b="1" dirty="0"/>
                  <a:t>Technology Instructions &gt; </a:t>
                </a:r>
                <a:r>
                  <a:rPr lang="en-US" b="1" dirty="0"/>
                  <a:t>Binomial</a:t>
                </a:r>
                <a:r>
                  <a:rPr sz="2800" b="1" dirty="0"/>
                  <a:t> Distribution</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a:stretch>
                  <a:fillRect l="-1328" t="-1276" r="-590" b="-334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5.2.5: Calculating Binomial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quality control expert at a large factory estimates that </a:t>
                </a:r>
                <a14:m>
                  <m:oMath xmlns:m="http://schemas.openxmlformats.org/officeDocument/2006/math">
                    <m:r>
                      <a:rPr>
                        <a:latin typeface="Cambria Math" panose="02040503050406030204" pitchFamily="18" charset="0"/>
                      </a:rPr>
                      <m:t>10%</m:t>
                    </m:r>
                  </m:oMath>
                </a14:m>
                <a:r>
                  <a:rPr sz="2800"/>
                  <a:t> of all the batteries produced at the factory are defective. If he takes a random sample of fifteen batteries, what is the probability that no more than two are defective?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37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5.2.5: Calculating Binomial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scenario is the same as in the previous example; therefore, we know that we have a binomial 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=15</m:t>
                    </m:r>
                  </m:oMath>
                </a14:m>
                <a:r>
                  <a:rPr sz="2800" dirty="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=0.1</m:t>
                    </m:r>
                  </m:oMath>
                </a14:m>
                <a:r>
                  <a:rPr sz="2800" dirty="0"/>
                  <a:t>. This time we want the probability that </a:t>
                </a:r>
                <a:r>
                  <a:rPr sz="2800" b="1" dirty="0"/>
                  <a:t>no more than two</a:t>
                </a:r>
                <a:r>
                  <a:rPr sz="2800" dirty="0"/>
                  <a:t> are defective, which is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oMath>
                </a14:m>
                <a:r>
                  <a:rPr sz="2800" dirty="0"/>
                  <a:t>. Thus we are looking for the probability that </a:t>
                </a:r>
                <a14:m>
                  <m:oMath xmlns:m="http://schemas.openxmlformats.org/officeDocument/2006/math">
                    <m:r>
                      <a:rPr>
                        <a:latin typeface="Cambria Math" panose="02040503050406030204" pitchFamily="18" charset="0"/>
                      </a:rPr>
                      <m:t>𝑋</m:t>
                    </m:r>
                    <m:r>
                      <a:rPr>
                        <a:latin typeface="Cambria Math" panose="02040503050406030204" pitchFamily="18" charset="0"/>
                      </a:rPr>
                      <m:t>=0</m:t>
                    </m:r>
                  </m:oMath>
                </a14:m>
                <a:r>
                  <a:rPr sz="2800" dirty="0"/>
                  <a:t>, or </a:t>
                </a:r>
                <a14:m>
                  <m:oMath xmlns:m="http://schemas.openxmlformats.org/officeDocument/2006/math">
                    <m:r>
                      <a:rPr>
                        <a:latin typeface="Cambria Math" panose="02040503050406030204" pitchFamily="18" charset="0"/>
                      </a:rPr>
                      <m:t>𝑋</m:t>
                    </m:r>
                    <m:r>
                      <a:rPr>
                        <a:latin typeface="Cambria Math" panose="02040503050406030204" pitchFamily="18" charset="0"/>
                      </a:rPr>
                      <m:t>=1</m:t>
                    </m:r>
                  </m:oMath>
                </a14:m>
                <a:r>
                  <a:rPr sz="2800" dirty="0"/>
                  <a:t>, or </a:t>
                </a:r>
                <a14:m>
                  <m:oMath xmlns:m="http://schemas.openxmlformats.org/officeDocument/2006/math">
                    <m:r>
                      <a:rPr>
                        <a:latin typeface="Cambria Math" panose="02040503050406030204" pitchFamily="18" charset="0"/>
                      </a:rPr>
                      <m:t>𝑋</m:t>
                    </m:r>
                    <m:r>
                      <a:rPr>
                        <a:latin typeface="Cambria Math" panose="02040503050406030204" pitchFamily="18" charset="0"/>
                      </a:rPr>
                      <m:t>=2</m:t>
                    </m:r>
                  </m:oMath>
                </a14:m>
                <a:r>
                  <a:rPr sz="2800" dirty="0"/>
                  <a:t>. We can find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oMath>
                </a14:m>
                <a:r>
                  <a:rPr sz="2800" dirty="0"/>
                  <a:t> by adding these three individual probabilities.</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=0</m:t>
                          </m:r>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=1</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func>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5.2.5: Calculating Binomial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By Hand:</a:t>
                </a:r>
              </a:p>
              <a:p>
                <a:r>
                  <a:rPr sz="2800" dirty="0"/>
                  <a:t>Using the binomial probability formula for our solution gives us the following expression.</a:t>
                </a:r>
              </a:p>
              <a:p>
                <a:pPr/>
                <a14:m>
                  <m:oMathPara xmlns:m="http://schemas.openxmlformats.org/officeDocument/2006/math">
                    <m:oMathParaPr>
                      <m:jc m:val="centerGroup"/>
                    </m:oMathParaPr>
                    <m:oMath xmlns:m="http://schemas.openxmlformats.org/officeDocument/2006/math">
                      <m:func>
                        <m:funcPr>
                          <m:ctrlPr>
                            <a:rPr sz="2000" i="1">
                              <a:latin typeface="Cambria Math" panose="02040503050406030204" pitchFamily="18" charset="0"/>
                            </a:rPr>
                          </m:ctrlPr>
                        </m:funcPr>
                        <m:fName>
                          <m:r>
                            <a:rPr sz="2000">
                              <a:latin typeface="Cambria Math" panose="02040503050406030204" pitchFamily="18" charset="0"/>
                            </a:rPr>
                            <m:t>𝑃</m:t>
                          </m:r>
                        </m:fName>
                        <m:e>
                          <m:d>
                            <m:dPr>
                              <m:ctrlPr>
                                <a:rPr sz="2000" i="1">
                                  <a:latin typeface="Cambria Math" panose="02040503050406030204" pitchFamily="18" charset="0"/>
                                </a:rPr>
                              </m:ctrlPr>
                            </m:dPr>
                            <m:e>
                              <m:r>
                                <a:rPr sz="2000">
                                  <a:latin typeface="Cambria Math" panose="02040503050406030204" pitchFamily="18" charset="0"/>
                                </a:rPr>
                                <m:t>𝑋</m:t>
                              </m:r>
                              <m:r>
                                <a:rPr sz="2000">
                                  <a:latin typeface="Cambria Math" panose="02040503050406030204" pitchFamily="18" charset="0"/>
                                </a:rPr>
                                <m:t>≤2</m:t>
                              </m:r>
                            </m:e>
                          </m:d>
                        </m:e>
                      </m:func>
                      <m:r>
                        <a:rPr sz="2000">
                          <a:latin typeface="Cambria Math" panose="02040503050406030204" pitchFamily="18" charset="0"/>
                        </a:rPr>
                        <m:t>=</m:t>
                      </m:r>
                      <m:func>
                        <m:funcPr>
                          <m:ctrlPr>
                            <a:rPr sz="2000" i="1">
                              <a:latin typeface="Cambria Math" panose="02040503050406030204" pitchFamily="18" charset="0"/>
                            </a:rPr>
                          </m:ctrlPr>
                        </m:funcPr>
                        <m:fName>
                          <m:r>
                            <a:rPr sz="2000">
                              <a:latin typeface="Cambria Math" panose="02040503050406030204" pitchFamily="18" charset="0"/>
                            </a:rPr>
                            <m:t>𝑃</m:t>
                          </m:r>
                        </m:fName>
                        <m:e>
                          <m:d>
                            <m:dPr>
                              <m:ctrlPr>
                                <a:rPr sz="2000" i="1">
                                  <a:latin typeface="Cambria Math" panose="02040503050406030204" pitchFamily="18" charset="0"/>
                                </a:rPr>
                              </m:ctrlPr>
                            </m:dPr>
                            <m:e>
                              <m:r>
                                <a:rPr sz="2000">
                                  <a:latin typeface="Cambria Math" panose="02040503050406030204" pitchFamily="18" charset="0"/>
                                </a:rPr>
                                <m:t>𝑋</m:t>
                              </m:r>
                              <m:r>
                                <a:rPr sz="2000">
                                  <a:latin typeface="Cambria Math" panose="02040503050406030204" pitchFamily="18" charset="0"/>
                                </a:rPr>
                                <m:t>=0</m:t>
                              </m:r>
                            </m:e>
                          </m:d>
                        </m:e>
                      </m:func>
                      <m:r>
                        <a:rPr sz="2000">
                          <a:latin typeface="Cambria Math" panose="02040503050406030204" pitchFamily="18" charset="0"/>
                        </a:rPr>
                        <m:t>+</m:t>
                      </m:r>
                      <m:func>
                        <m:funcPr>
                          <m:ctrlPr>
                            <a:rPr sz="2000" i="1">
                              <a:latin typeface="Cambria Math" panose="02040503050406030204" pitchFamily="18" charset="0"/>
                            </a:rPr>
                          </m:ctrlPr>
                        </m:funcPr>
                        <m:fName>
                          <m:r>
                            <a:rPr sz="2000">
                              <a:latin typeface="Cambria Math" panose="02040503050406030204" pitchFamily="18" charset="0"/>
                            </a:rPr>
                            <m:t>𝑃</m:t>
                          </m:r>
                        </m:fName>
                        <m:e>
                          <m:d>
                            <m:dPr>
                              <m:ctrlPr>
                                <a:rPr sz="2000" i="1">
                                  <a:latin typeface="Cambria Math" panose="02040503050406030204" pitchFamily="18" charset="0"/>
                                </a:rPr>
                              </m:ctrlPr>
                            </m:dPr>
                            <m:e>
                              <m:r>
                                <a:rPr sz="2000">
                                  <a:latin typeface="Cambria Math" panose="02040503050406030204" pitchFamily="18" charset="0"/>
                                </a:rPr>
                                <m:t>𝑋</m:t>
                              </m:r>
                              <m:r>
                                <a:rPr sz="2000">
                                  <a:latin typeface="Cambria Math" panose="02040503050406030204" pitchFamily="18" charset="0"/>
                                </a:rPr>
                                <m:t>=1</m:t>
                              </m:r>
                            </m:e>
                          </m:d>
                        </m:e>
                      </m:func>
                      <m:r>
                        <a:rPr sz="2000">
                          <a:latin typeface="Cambria Math" panose="02040503050406030204" pitchFamily="18" charset="0"/>
                        </a:rPr>
                        <m:t>+</m:t>
                      </m:r>
                      <m:func>
                        <m:funcPr>
                          <m:ctrlPr>
                            <a:rPr sz="2000" i="1">
                              <a:latin typeface="Cambria Math" panose="02040503050406030204" pitchFamily="18" charset="0"/>
                            </a:rPr>
                          </m:ctrlPr>
                        </m:funcPr>
                        <m:fName>
                          <m:r>
                            <a:rPr sz="2000">
                              <a:latin typeface="Cambria Math" panose="02040503050406030204" pitchFamily="18" charset="0"/>
                            </a:rPr>
                            <m:t>𝑃</m:t>
                          </m:r>
                        </m:fName>
                        <m:e>
                          <m:d>
                            <m:dPr>
                              <m:ctrlPr>
                                <a:rPr sz="2000" i="1">
                                  <a:latin typeface="Cambria Math" panose="02040503050406030204" pitchFamily="18" charset="0"/>
                                </a:rPr>
                              </m:ctrlPr>
                            </m:dPr>
                            <m:e>
                              <m:r>
                                <a:rPr sz="2000">
                                  <a:latin typeface="Cambria Math" panose="02040503050406030204" pitchFamily="18" charset="0"/>
                                </a:rPr>
                                <m:t>𝑋</m:t>
                              </m:r>
                              <m:r>
                                <a:rPr sz="2000">
                                  <a:latin typeface="Cambria Math" panose="02040503050406030204" pitchFamily="18" charset="0"/>
                                </a:rPr>
                                <m:t>=2</m:t>
                              </m:r>
                            </m:e>
                          </m:d>
                        </m:e>
                      </m:func>
                    </m:oMath>
                    <m:oMath xmlns:m="http://schemas.openxmlformats.org/officeDocument/2006/math">
                      <m:phant>
                        <m:phantPr>
                          <m:show m:val="off"/>
                          <m:ctrlPr>
                            <a:rPr sz="2000" i="1">
                              <a:latin typeface="Cambria Math" panose="02040503050406030204" pitchFamily="18" charset="0"/>
                            </a:rPr>
                          </m:ctrlPr>
                        </m:phantPr>
                        <m:e>
                          <m:r>
                            <a:rPr sz="2000">
                              <a:latin typeface="Cambria Math" panose="02040503050406030204" pitchFamily="18" charset="0"/>
                            </a:rPr>
                            <m:t>𝑃</m:t>
                          </m:r>
                          <m:r>
                            <a:rPr sz="2000">
                              <a:latin typeface="Cambria Math" panose="02040503050406030204" pitchFamily="18" charset="0"/>
                            </a:rPr>
                            <m:t>⁡</m:t>
                          </m:r>
                          <m:d>
                            <m:dPr>
                              <m:ctrlPr>
                                <a:rPr sz="2000" i="1">
                                  <a:latin typeface="Cambria Math" panose="02040503050406030204" pitchFamily="18" charset="0"/>
                                </a:rPr>
                              </m:ctrlPr>
                            </m:dPr>
                            <m:e>
                              <m:r>
                                <a:rPr sz="2000">
                                  <a:latin typeface="Cambria Math" panose="02040503050406030204" pitchFamily="18" charset="0"/>
                                </a:rPr>
                                <m:t>𝑋</m:t>
                              </m:r>
                              <m:r>
                                <a:rPr sz="2000">
                                  <a:latin typeface="Cambria Math" panose="02040503050406030204" pitchFamily="18" charset="0"/>
                                </a:rPr>
                                <m:t>≤2</m:t>
                              </m:r>
                            </m:e>
                          </m:d>
                        </m:e>
                      </m:phant>
                      <m:r>
                        <a:rPr sz="2000">
                          <a:latin typeface="Cambria Math" panose="02040503050406030204" pitchFamily="18" charset="0"/>
                        </a:rPr>
                        <m:t>=</m:t>
                      </m:r>
                      <m:sPre>
                        <m:sPrePr>
                          <m:ctrlPr>
                            <a:rPr sz="2000" i="1">
                              <a:latin typeface="Cambria Math" panose="02040503050406030204" pitchFamily="18" charset="0"/>
                            </a:rPr>
                          </m:ctrlPr>
                        </m:sPrePr>
                        <m:sub>
                          <m:r>
                            <a:rPr sz="2000">
                              <a:latin typeface="Cambria Math" panose="02040503050406030204" pitchFamily="18" charset="0"/>
                            </a:rPr>
                            <m:t>15</m:t>
                          </m:r>
                        </m:sub>
                        <m:sup>
                          <m:r>
                            <a:rPr sz="2000">
                              <a:latin typeface="Cambria Math" panose="02040503050406030204" pitchFamily="18" charset="0"/>
                            </a:rPr>
                            <m:t> </m:t>
                          </m:r>
                        </m:sup>
                        <m:e>
                          <m:sSub>
                            <m:sSubPr>
                              <m:ctrlPr>
                                <a:rPr sz="2000" i="1">
                                  <a:latin typeface="Cambria Math" panose="02040503050406030204" pitchFamily="18" charset="0"/>
                                </a:rPr>
                              </m:ctrlPr>
                            </m:sSubPr>
                            <m:e>
                              <m:r>
                                <a:rPr sz="2000">
                                  <a:latin typeface="Cambria Math" panose="02040503050406030204" pitchFamily="18" charset="0"/>
                                </a:rPr>
                                <m:t>𝐶</m:t>
                              </m:r>
                            </m:e>
                            <m:sub>
                              <m:r>
                                <a:rPr sz="2000">
                                  <a:latin typeface="Cambria Math" panose="02040503050406030204" pitchFamily="18" charset="0"/>
                                </a:rPr>
                                <m:t>0</m:t>
                              </m:r>
                            </m:sub>
                          </m:sSub>
                        </m:e>
                      </m:sPr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panose="02040503050406030204" pitchFamily="18" charset="0"/>
                                </a:rPr>
                                <m:t>0.1</m:t>
                              </m:r>
                            </m:e>
                          </m:d>
                        </m:e>
                        <m:sup>
                          <m:r>
                            <a:rPr sz="2000">
                              <a:latin typeface="Cambria Math" panose="02040503050406030204" pitchFamily="18" charset="0"/>
                            </a:rPr>
                            <m:t>0</m:t>
                          </m:r>
                        </m:sup>
                      </m:sSup>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panose="02040503050406030204" pitchFamily="18" charset="0"/>
                                </a:rPr>
                                <m:t>0.9</m:t>
                              </m:r>
                            </m:e>
                          </m:d>
                        </m:e>
                        <m:sup>
                          <m:r>
                            <a:rPr sz="2000">
                              <a:latin typeface="Cambria Math" panose="02040503050406030204" pitchFamily="18" charset="0"/>
                            </a:rPr>
                            <m:t>15</m:t>
                          </m:r>
                        </m:sup>
                      </m:sSup>
                      <m:r>
                        <a:rPr sz="2000">
                          <a:latin typeface="Cambria Math" panose="02040503050406030204" pitchFamily="18" charset="0"/>
                        </a:rPr>
                        <m:t>+</m:t>
                      </m:r>
                      <m:sPre>
                        <m:sPrePr>
                          <m:ctrlPr>
                            <a:rPr sz="2000" i="1">
                              <a:latin typeface="Cambria Math" panose="02040503050406030204" pitchFamily="18" charset="0"/>
                            </a:rPr>
                          </m:ctrlPr>
                        </m:sPrePr>
                        <m:sub>
                          <m:r>
                            <a:rPr sz="2000">
                              <a:latin typeface="Cambria Math" panose="02040503050406030204" pitchFamily="18" charset="0"/>
                            </a:rPr>
                            <m:t>15</m:t>
                          </m:r>
                        </m:sub>
                        <m:sup>
                          <m:r>
                            <a:rPr sz="2000">
                              <a:latin typeface="Cambria Math" panose="02040503050406030204" pitchFamily="18" charset="0"/>
                            </a:rPr>
                            <m:t> </m:t>
                          </m:r>
                        </m:sup>
                        <m:e>
                          <m:sSub>
                            <m:sSubPr>
                              <m:ctrlPr>
                                <a:rPr sz="2000" i="1">
                                  <a:latin typeface="Cambria Math" panose="02040503050406030204" pitchFamily="18" charset="0"/>
                                </a:rPr>
                              </m:ctrlPr>
                            </m:sSubPr>
                            <m:e>
                              <m:r>
                                <a:rPr sz="2000">
                                  <a:latin typeface="Cambria Math" panose="02040503050406030204" pitchFamily="18" charset="0"/>
                                </a:rPr>
                                <m:t>𝐶</m:t>
                              </m:r>
                            </m:e>
                            <m:sub>
                              <m:r>
                                <a:rPr sz="2000">
                                  <a:latin typeface="Cambria Math" panose="02040503050406030204" pitchFamily="18" charset="0"/>
                                </a:rPr>
                                <m:t>1</m:t>
                              </m:r>
                            </m:sub>
                          </m:sSub>
                        </m:e>
                      </m:sPr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panose="02040503050406030204" pitchFamily="18" charset="0"/>
                                </a:rPr>
                                <m:t>0.1</m:t>
                              </m:r>
                            </m:e>
                          </m:d>
                        </m:e>
                        <m:sup>
                          <m:r>
                            <a:rPr sz="2000">
                              <a:latin typeface="Cambria Math" panose="02040503050406030204" pitchFamily="18" charset="0"/>
                            </a:rPr>
                            <m:t>1</m:t>
                          </m:r>
                        </m:sup>
                      </m:sSup>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panose="02040503050406030204" pitchFamily="18" charset="0"/>
                                </a:rPr>
                                <m:t>0.9</m:t>
                              </m:r>
                            </m:e>
                          </m:d>
                        </m:e>
                        <m:sup>
                          <m:r>
                            <a:rPr sz="2000">
                              <a:latin typeface="Cambria Math" panose="02040503050406030204" pitchFamily="18" charset="0"/>
                            </a:rPr>
                            <m:t>14</m:t>
                          </m:r>
                        </m:sup>
                      </m:sSup>
                      <m:r>
                        <a:rPr sz="2000">
                          <a:latin typeface="Cambria Math" panose="02040503050406030204" pitchFamily="18" charset="0"/>
                        </a:rPr>
                        <m:t>+</m:t>
                      </m:r>
                      <m:sPre>
                        <m:sPrePr>
                          <m:ctrlPr>
                            <a:rPr sz="2000" i="1">
                              <a:latin typeface="Cambria Math" panose="02040503050406030204" pitchFamily="18" charset="0"/>
                            </a:rPr>
                          </m:ctrlPr>
                        </m:sPrePr>
                        <m:sub>
                          <m:r>
                            <a:rPr sz="2000">
                              <a:latin typeface="Cambria Math" panose="02040503050406030204" pitchFamily="18" charset="0"/>
                            </a:rPr>
                            <m:t>15</m:t>
                          </m:r>
                        </m:sub>
                        <m:sup>
                          <m:r>
                            <a:rPr sz="2000">
                              <a:latin typeface="Cambria Math" panose="02040503050406030204" pitchFamily="18" charset="0"/>
                            </a:rPr>
                            <m:t> </m:t>
                          </m:r>
                        </m:sup>
                        <m:e>
                          <m:sSub>
                            <m:sSubPr>
                              <m:ctrlPr>
                                <a:rPr sz="2000" i="1">
                                  <a:latin typeface="Cambria Math" panose="02040503050406030204" pitchFamily="18" charset="0"/>
                                </a:rPr>
                              </m:ctrlPr>
                            </m:sSubPr>
                            <m:e>
                              <m:r>
                                <a:rPr sz="2000">
                                  <a:latin typeface="Cambria Math" panose="02040503050406030204" pitchFamily="18" charset="0"/>
                                </a:rPr>
                                <m:t>𝐶</m:t>
                              </m:r>
                            </m:e>
                            <m:sub>
                              <m:r>
                                <a:rPr sz="2000">
                                  <a:latin typeface="Cambria Math" panose="02040503050406030204" pitchFamily="18" charset="0"/>
                                </a:rPr>
                                <m:t>2</m:t>
                              </m:r>
                            </m:sub>
                          </m:sSub>
                        </m:e>
                      </m:sPr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panose="02040503050406030204" pitchFamily="18" charset="0"/>
                                </a:rPr>
                                <m:t>0.1</m:t>
                              </m:r>
                            </m:e>
                          </m:d>
                        </m:e>
                        <m:sup>
                          <m:r>
                            <a:rPr sz="2000">
                              <a:latin typeface="Cambria Math" panose="02040503050406030204" pitchFamily="18" charset="0"/>
                            </a:rPr>
                            <m:t>2</m:t>
                          </m:r>
                        </m:sup>
                      </m:sSup>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panose="02040503050406030204" pitchFamily="18" charset="0"/>
                                </a:rPr>
                                <m:t>0.9</m:t>
                              </m:r>
                            </m:e>
                          </m:d>
                        </m:e>
                        <m:sup>
                          <m:r>
                            <a:rPr sz="2000">
                              <a:latin typeface="Cambria Math" panose="02040503050406030204" pitchFamily="18" charset="0"/>
                            </a:rPr>
                            <m:t>13</m:t>
                          </m:r>
                        </m:sup>
                      </m:sSup>
                    </m:oMath>
                    <m:oMath xmlns:m="http://schemas.openxmlformats.org/officeDocument/2006/math">
                      <m:phant>
                        <m:phantPr>
                          <m:show m:val="off"/>
                          <m:ctrlPr>
                            <a:rPr sz="2000" i="1">
                              <a:latin typeface="Cambria Math" panose="02040503050406030204" pitchFamily="18" charset="0"/>
                            </a:rPr>
                          </m:ctrlPr>
                        </m:phantPr>
                        <m:e>
                          <m:r>
                            <a:rPr sz="2000">
                              <a:latin typeface="Cambria Math" panose="02040503050406030204" pitchFamily="18" charset="0"/>
                            </a:rPr>
                            <m:t>𝑃</m:t>
                          </m:r>
                          <m:r>
                            <a:rPr sz="2000">
                              <a:latin typeface="Cambria Math" panose="02040503050406030204" pitchFamily="18" charset="0"/>
                            </a:rPr>
                            <m:t>⁡</m:t>
                          </m:r>
                          <m:d>
                            <m:dPr>
                              <m:ctrlPr>
                                <a:rPr sz="2000" i="1">
                                  <a:latin typeface="Cambria Math" panose="02040503050406030204" pitchFamily="18" charset="0"/>
                                </a:rPr>
                              </m:ctrlPr>
                            </m:dPr>
                            <m:e>
                              <m:r>
                                <a:rPr sz="2000">
                                  <a:latin typeface="Cambria Math" panose="02040503050406030204" pitchFamily="18" charset="0"/>
                                </a:rPr>
                                <m:t>𝑋</m:t>
                              </m:r>
                              <m:r>
                                <a:rPr sz="2000">
                                  <a:latin typeface="Cambria Math" panose="02040503050406030204" pitchFamily="18" charset="0"/>
                                </a:rPr>
                                <m:t>≤2</m:t>
                              </m:r>
                            </m:e>
                          </m:d>
                        </m:e>
                      </m:phant>
                      <m:r>
                        <a:rPr sz="2000">
                          <a:latin typeface="Cambria Math" panose="02040503050406030204" pitchFamily="18" charset="0"/>
                        </a:rPr>
                        <m:t>≈0.8159</m:t>
                      </m:r>
                    </m:oMath>
                  </m:oMathPara>
                </a14:m>
                <a:endParaRPr sz="20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519"/>
                </a:stretch>
              </a:blipFill>
            </p:spPr>
            <p:txBody>
              <a:bodyPr/>
              <a:lstStyle/>
              <a:p>
                <a:r>
                  <a:rPr lang="en-US">
                    <a:noFill/>
                  </a:rPr>
                  <a:t> </a:t>
                </a:r>
              </a:p>
            </p:txBody>
          </p:sp>
        </mc:Fallback>
      </mc:AlternateContent>
    </p:spTree>
    <p:extLst>
      <p:ext uri="{BB962C8B-B14F-4D97-AF65-F5344CB8AC3E}">
        <p14:creationId xmlns:p14="http://schemas.microsoft.com/office/powerpoint/2010/main" val="210944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5.2.5: Calculating Binomial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You can directly calculate a cumulative 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r>
                  <a:rPr sz="2800"/>
                  <a:t>, as follows. Under the </a:t>
                </a:r>
                <a:r>
                  <a:rPr sz="2800" b="1"/>
                  <a:t>DISTR</a:t>
                </a:r>
                <a:r>
                  <a:rPr sz="2800"/>
                  <a:t> menu, choose option </a:t>
                </a:r>
                <a:r>
                  <a:rPr sz="2800" b="1"/>
                  <a:t>binomcdf</a:t>
                </a:r>
                <a:r>
                  <a:rPr sz="2800"/>
                  <a:t>. Enter </a:t>
                </a:r>
                <a14:m>
                  <m:oMath xmlns:m="http://schemas.openxmlformats.org/officeDocument/2006/math">
                    <m:r>
                      <a:rPr>
                        <a:latin typeface="Cambria Math" panose="02040503050406030204" pitchFamily="18" charset="0"/>
                      </a:rPr>
                      <m:t>𝑛</m:t>
                    </m:r>
                  </m:oMath>
                </a14:m>
                <a:r>
                  <a:rPr sz="2800"/>
                  <a:t>, </a:t>
                </a:r>
                <a14:m>
                  <m:oMath xmlns:m="http://schemas.openxmlformats.org/officeDocument/2006/math">
                    <m:r>
                      <a:rPr>
                        <a:latin typeface="Cambria Math" panose="02040503050406030204" pitchFamily="18" charset="0"/>
                      </a:rPr>
                      <m:t>𝑝</m:t>
                    </m:r>
                  </m:oMath>
                </a14:m>
                <a:r>
                  <a:rPr sz="2800"/>
                  <a:t>, and </a:t>
                </a:r>
                <a14:m>
                  <m:oMath xmlns:m="http://schemas.openxmlformats.org/officeDocument/2006/math">
                    <m:r>
                      <a:rPr>
                        <a:latin typeface="Cambria Math" panose="02040503050406030204" pitchFamily="18" charset="0"/>
                      </a:rPr>
                      <m:t>𝑥</m:t>
                    </m:r>
                  </m:oMath>
                </a14:m>
                <a:r>
                  <a:rPr sz="2800"/>
                  <a:t> as </a:t>
                </a:r>
                <a:r>
                  <a:rPr sz="2800" b="1"/>
                  <a:t>binomcdf(n,p,x)</a:t>
                </a:r>
                <a:r>
                  <a:rPr sz="2800"/>
                  <a:t>. For this example, enter </a:t>
                </a:r>
                <a:r>
                  <a:rPr sz="2800" b="1"/>
                  <a:t>binomcdf(15,0.1,2)</a:t>
                </a:r>
                <a:r>
                  <a:rPr sz="2800"/>
                  <a:t>. The output tells us the probability is </a:t>
                </a:r>
                <a:r>
                  <a:rPr sz="2800" b="1"/>
                  <a:t>0.8159</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704"/>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6179EF9E-53E0-4B94-BD52-E4ACDF05FF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33832"/>
          <a:stretch/>
        </p:blipFill>
        <p:spPr>
          <a:xfrm>
            <a:off x="3030830" y="4038601"/>
            <a:ext cx="3082340" cy="1295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5.2.5: Calculating Binomial Probabilities,</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the probability that no more than two out of the fifteen batteries are defective is approximately </a:t>
                </a:r>
                <a:r>
                  <a:rPr sz="2800">
                    <a:latin typeface="Cambria Math"/>
                  </a:rPr>
                  <a:t>0.8159</a:t>
                </a:r>
                <a:r>
                  <a:rPr sz="2800"/>
                  <a:t>, or </a:t>
                </a:r>
                <a14:m>
                  <m:oMath xmlns:m="http://schemas.openxmlformats.org/officeDocument/2006/math">
                    <m:r>
                      <a:rPr>
                        <a:latin typeface="Cambria Math" panose="02040503050406030204" pitchFamily="18" charset="0"/>
                      </a:rPr>
                      <m:t>81.59%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74"/>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5.2.6: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What is the probability that a salesperson gets a sale more than two times in six sales calls if the probability that the salesperson gets a sale on any given call is only </a:t>
                </a:r>
                <a14:m>
                  <m:oMath xmlns:m="http://schemas.openxmlformats.org/officeDocument/2006/math">
                    <m:r>
                      <a:rPr>
                        <a:latin typeface="Cambria Math" panose="02040503050406030204" pitchFamily="18" charset="0"/>
                      </a:rPr>
                      <m:t>50%</m:t>
                    </m:r>
                  </m:oMath>
                </a14:m>
                <a:r>
                  <a:rPr sz="2800"/>
                  <a:t>? Assume that one call resulting in a sale is independent of another call resulting in a sale.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55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5.2.6: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First, let's verify that this scenario meets the criteria of a binomial distribution. We are told that one call resulting in a sale is independent of all other calls resulting in a sale, so we can consider the calls to be identical independent trials. The salesperson makes six calls, so the number of trials is </a:t>
                </a:r>
                <a14:m>
                  <m:oMath xmlns:m="http://schemas.openxmlformats.org/officeDocument/2006/math">
                    <m:r>
                      <a:rPr>
                        <a:latin typeface="Cambria Math" panose="02040503050406030204" pitchFamily="18" charset="0"/>
                      </a:rPr>
                      <m:t>𝑛</m:t>
                    </m:r>
                    <m:r>
                      <a:rPr>
                        <a:latin typeface="Cambria Math" panose="02040503050406030204" pitchFamily="18" charset="0"/>
                      </a:rPr>
                      <m:t>=6</m:t>
                    </m:r>
                  </m:oMath>
                </a14:m>
                <a:r>
                  <a:rPr sz="2800" dirty="0"/>
                  <a:t>. For each trial, there are two possible outcomes: the call results in a sale or it does not. Let's define a success as getting a sale. We are told that the calls result in a sale </a:t>
                </a:r>
                <a14:m>
                  <m:oMath xmlns:m="http://schemas.openxmlformats.org/officeDocument/2006/math">
                    <m:r>
                      <a:rPr>
                        <a:latin typeface="Cambria Math" panose="02040503050406030204" pitchFamily="18" charset="0"/>
                      </a:rPr>
                      <m:t>50%</m:t>
                    </m:r>
                  </m:oMath>
                </a14:m>
                <a:r>
                  <a:rPr sz="2800" dirty="0"/>
                  <a:t> of the time; thus the probability of obtaining a success is </a:t>
                </a:r>
                <a14:m>
                  <m:oMath xmlns:m="http://schemas.openxmlformats.org/officeDocument/2006/math">
                    <m:r>
                      <a:rPr>
                        <a:latin typeface="Cambria Math" panose="02040503050406030204" pitchFamily="18" charset="0"/>
                      </a:rPr>
                      <m:t>𝑝</m:t>
                    </m:r>
                    <m:r>
                      <a:rPr>
                        <a:latin typeface="Cambria Math" panose="02040503050406030204" pitchFamily="18" charset="0"/>
                      </a:rPr>
                      <m:t>=0.5</m:t>
                    </m:r>
                  </m:oMath>
                </a14:m>
                <a:r>
                  <a:rPr sz="2800" dirty="0"/>
                  <a:t>. Let </a:t>
                </a:r>
                <a14:m>
                  <m:oMath xmlns:m="http://schemas.openxmlformats.org/officeDocument/2006/math">
                    <m:r>
                      <a:rPr>
                        <a:latin typeface="Cambria Math" panose="02040503050406030204" pitchFamily="18" charset="0"/>
                      </a:rPr>
                      <m:t>𝑋</m:t>
                    </m:r>
                  </m:oMath>
                </a14:m>
                <a:r>
                  <a:rPr sz="2800" dirty="0"/>
                  <a:t> be the number of sales out of six calls. We are considering the event of getting a sale </a:t>
                </a:r>
                <a:r>
                  <a:rPr sz="2800" b="1" dirty="0"/>
                  <a:t>more than two times</a:t>
                </a:r>
                <a:r>
                  <a:rPr sz="2800" dirty="0"/>
                  <a:t>, </a:t>
                </a:r>
                <a14:m>
                  <m:oMath xmlns:m="http://schemas.openxmlformats.org/officeDocument/2006/math">
                    <m:r>
                      <a:rPr>
                        <a:latin typeface="Cambria Math" panose="02040503050406030204" pitchFamily="18" charset="0"/>
                      </a:rPr>
                      <m:t>𝑋</m:t>
                    </m:r>
                    <m:r>
                      <a:rPr>
                        <a:latin typeface="Cambria Math" panose="02040503050406030204" pitchFamily="18" charset="0"/>
                      </a:rPr>
                      <m:t>&gt;2</m:t>
                    </m:r>
                  </m:oMath>
                </a14:m>
                <a:r>
                  <a:rPr sz="2800" dirty="0"/>
                  <a:t>. This is the complement to the event of getting a sale no more than two times, </a:t>
                </a:r>
                <a14:m>
                  <m:oMath xmlns:m="http://schemas.openxmlformats.org/officeDocument/2006/math">
                    <m:r>
                      <a:rPr>
                        <a:latin typeface="Cambria Math" panose="02040503050406030204" pitchFamily="18" charset="0"/>
                      </a:rPr>
                      <m:t>𝑋</m:t>
                    </m:r>
                    <m:r>
                      <a:rPr>
                        <a:latin typeface="Cambria Math" panose="02040503050406030204" pitchFamily="18" charset="0"/>
                      </a:rPr>
                      <m:t>≤2</m:t>
                    </m:r>
                  </m:oMath>
                </a14:m>
                <a:r>
                  <a:rPr sz="2800" dirty="0"/>
                  <a:t>. Thus we can calculate the binomial probability by using the Complement Rule, as follows.</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func>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2331" r="-111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5.2.6: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Since this is the type of probability in the cumulative binomial table, let's use this table to find the probability. Find the row for </a:t>
                </a:r>
                <a14:m>
                  <m:oMath xmlns:m="http://schemas.openxmlformats.org/officeDocument/2006/math">
                    <m:r>
                      <a:rPr>
                        <a:latin typeface="Cambria Math" panose="02040503050406030204" pitchFamily="18" charset="0"/>
                      </a:rPr>
                      <m:t>𝑛</m:t>
                    </m:r>
                    <m:r>
                      <a:rPr>
                        <a:latin typeface="Cambria Math" panose="02040503050406030204" pitchFamily="18" charset="0"/>
                      </a:rPr>
                      <m:t>=6</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and the column for </a:t>
                </a:r>
                <a14:m>
                  <m:oMath xmlns:m="http://schemas.openxmlformats.org/officeDocument/2006/math">
                    <m:r>
                      <a:rPr>
                        <a:latin typeface="Cambria Math" panose="02040503050406030204" pitchFamily="18" charset="0"/>
                      </a:rPr>
                      <m:t>𝑝</m:t>
                    </m:r>
                    <m:r>
                      <a:rPr>
                        <a:latin typeface="Cambria Math" panose="02040503050406030204" pitchFamily="18" charset="0"/>
                      </a:rPr>
                      <m:t>=0.5</m:t>
                    </m:r>
                  </m:oMath>
                </a14:m>
                <a:r>
                  <a:rPr sz="2800" dirty="0"/>
                  <a:t>. The probability where they intersect is </a:t>
                </a:r>
                <a:r>
                  <a:rPr sz="2800" dirty="0">
                    <a:latin typeface="Cambria Math"/>
                  </a:rPr>
                  <a:t>0.3438</a:t>
                </a:r>
                <a:r>
                  <a:rPr sz="2800" dirty="0"/>
                  <a:t>. Thus,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r>
                        <a:rPr>
                          <a:latin typeface="Cambria Math" panose="02040503050406030204" pitchFamily="18" charset="0"/>
                        </a:rPr>
                        <m:t>=1−</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e>
                      </m:phant>
                      <m:r>
                        <a:rPr>
                          <a:latin typeface="Cambria Math" panose="02040503050406030204" pitchFamily="18" charset="0"/>
                        </a:rPr>
                        <m:t>=1−0.3438</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e>
                      </m:phant>
                      <m:r>
                        <a:rPr>
                          <a:latin typeface="Cambria Math" panose="02040503050406030204" pitchFamily="18" charset="0"/>
                        </a:rPr>
                        <m:t>=0.6562</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10255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594322"/>
              </a:xfrm>
            </p:spPr>
            <p:txBody>
              <a:bodyPr>
                <a:normAutofit/>
              </a:bodyPr>
              <a:lstStyle/>
              <a:p>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a:rPr>
                                <a:latin typeface="Cambria Math" panose="02040503050406030204" pitchFamily="18" charset="0"/>
                              </a:rPr>
                              <m:t>𝑋</m:t>
                            </m:r>
                          </m:e>
                        </m:d>
                      </m:e>
                    </m:func>
                    <m:r>
                      <a:rPr>
                        <a:latin typeface="Cambria Math" panose="02040503050406030204" pitchFamily="18" charset="0"/>
                      </a:rPr>
                      <m:t>=</m:t>
                    </m:r>
                    <m:r>
                      <a:rPr>
                        <a:latin typeface="Cambria Math" panose="02040503050406030204" pitchFamily="18" charset="0"/>
                      </a:rPr>
                      <m:t>𝜇</m:t>
                    </m:r>
                  </m:oMath>
                </a14:m>
                <a:r>
                  <a:rPr sz="2800"/>
                  <a:t> for a random variable </a:t>
                </a:r>
                <a14:m>
                  <m:oMath xmlns:m="http://schemas.openxmlformats.org/officeDocument/2006/math">
                    <m:r>
                      <a:rPr>
                        <a:latin typeface="Cambria Math" panose="02040503050406030204" pitchFamily="18" charset="0"/>
                      </a:rPr>
                      <m:t>𝑋</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a:stretch>
                  <a:fillRect t="-7843" b="-13725"/>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5.2.6: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 Method:</a:t>
                </a:r>
              </a:p>
              <a:p>
                <a:r>
                  <a:rPr sz="2800" dirty="0"/>
                  <a:t>Enter the probability expression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e>
                      </m:phant>
                      <m:r>
                        <a:rPr>
                          <a:latin typeface="Cambria Math" panose="02040503050406030204" pitchFamily="18" charset="0"/>
                        </a:rPr>
                        <m:t>=</m:t>
                      </m:r>
                      <m:r>
                        <m:rPr>
                          <m:nor/>
                        </m:rPr>
                        <a:rPr/>
                        <m:t>1 − </m:t>
                      </m:r>
                      <m:r>
                        <m:rPr>
                          <m:nor/>
                        </m:rPr>
                        <a:rPr/>
                        <m:t>binomcdf</m:t>
                      </m:r>
                      <m:r>
                        <m:rPr>
                          <m:nor/>
                        </m:rPr>
                        <a:rPr/>
                        <m:t>(6,0.5,2)</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&gt;2</m:t>
                              </m:r>
                            </m:e>
                          </m:d>
                        </m:e>
                      </m:phant>
                      <m:r>
                        <a:rPr>
                          <a:latin typeface="Cambria Math" panose="02040503050406030204" pitchFamily="18" charset="0"/>
                        </a:rPr>
                        <m:t>≈0.6563</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481"/>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CC17FC91-0131-41B1-AA69-20E562703D2D}"/>
              </a:ext>
            </a:extLst>
          </p:cNvPr>
          <p:cNvPicPr>
            <a:picLocks noChangeAspect="1"/>
          </p:cNvPicPr>
          <p:nvPr/>
        </p:nvPicPr>
        <p:blipFill rotWithShape="1">
          <a:blip r:embed="rId4">
            <a:extLst>
              <a:ext uri="{28A0092B-C50C-407E-A947-70E740481C1C}">
                <a14:useLocalDpi xmlns:a14="http://schemas.microsoft.com/office/drawing/2010/main" val="0"/>
              </a:ext>
            </a:extLst>
          </a:blip>
          <a:srcRect t="-1" b="23917"/>
          <a:stretch/>
        </p:blipFill>
        <p:spPr>
          <a:xfrm>
            <a:off x="2859380" y="3901440"/>
            <a:ext cx="3425240" cy="17373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5.2.6: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&gt;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probability would be reported as </a:t>
                </a:r>
                <a:r>
                  <a:rPr sz="2800">
                    <a:latin typeface="Cambria Math"/>
                  </a:rPr>
                  <a:t>0.6562</a:t>
                </a:r>
                <a:r>
                  <a:rPr sz="2800"/>
                  <a:t> if using the tables and </a:t>
                </a:r>
                <a:r>
                  <a:rPr sz="2800">
                    <a:latin typeface="Cambria Math"/>
                  </a:rPr>
                  <a:t>0.6563</a:t>
                </a:r>
                <a:r>
                  <a:rPr sz="2800"/>
                  <a:t> if using a calculator. Therefore, the probability salesperson gets more than two sales from six sales calls is approximately </a:t>
                </a:r>
                <a14:m>
                  <m:oMath xmlns:m="http://schemas.openxmlformats.org/officeDocument/2006/math">
                    <m:r>
                      <a:rPr>
                        <a:latin typeface="Cambria Math" panose="02040503050406030204" pitchFamily="18" charset="0"/>
                      </a:rPr>
                      <m:t>65.6%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5.2.7: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a:t>
                </a:r>
                <a14:m>
                  <m:oMath xmlns:m="http://schemas.openxmlformats.org/officeDocument/2006/math">
                    <m:r>
                      <a:rPr>
                        <a:latin typeface="Cambria Math" panose="02040503050406030204" pitchFamily="18" charset="0"/>
                      </a:rPr>
                      <m:t>20%</m:t>
                    </m:r>
                  </m:oMath>
                </a14:m>
                <a:r>
                  <a:rPr sz="2800"/>
                  <a:t> of the programs sold at the home games of a professional sports team during the course of one season contain a special discount coupon. If all eight friends in your group bought programs at one game, what is the probability that at least half of your friends received the discount coupon?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5.2.7: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2800" b="1" dirty="0"/>
                  <a:t>Solution</a:t>
                </a:r>
              </a:p>
              <a:p>
                <a:pPr>
                  <a:defRPr sz="2800"/>
                </a:pPr>
                <a:r>
                  <a:rPr sz="2800" dirty="0"/>
                  <a:t>Since there are a significant number of programs sold at the home games of a professional sports team throughout one season, and the number of trials we are considering is relatively small in comparison, we can model this situation as if the trials are independent. The reasoning is that the precise probabilities would not actually change enough to affect the value of the answer. We are considering eight programs; thus </a:t>
                </a:r>
                <a14:m>
                  <m:oMath xmlns:m="http://schemas.openxmlformats.org/officeDocument/2006/math">
                    <m:r>
                      <a:rPr>
                        <a:latin typeface="Cambria Math" panose="02040503050406030204" pitchFamily="18" charset="0"/>
                      </a:rPr>
                      <m:t>𝑛</m:t>
                    </m:r>
                    <m:r>
                      <a:rPr>
                        <a:latin typeface="Cambria Math" panose="02040503050406030204" pitchFamily="18" charset="0"/>
                      </a:rPr>
                      <m:t>=8</m:t>
                    </m:r>
                  </m:oMath>
                </a14:m>
                <a:r>
                  <a:rPr sz="2800" dirty="0"/>
                  <a:t>. If we define a success to be receiving a discount coupon, then the probability of obtaining a success is </a:t>
                </a:r>
                <a14:m>
                  <m:oMath xmlns:m="http://schemas.openxmlformats.org/officeDocument/2006/math">
                    <m:r>
                      <a:rPr>
                        <a:latin typeface="Cambria Math" panose="02040503050406030204" pitchFamily="18" charset="0"/>
                      </a:rPr>
                      <m:t>𝑝</m:t>
                    </m:r>
                    <m:r>
                      <a:rPr>
                        <a:latin typeface="Cambria Math" panose="02040503050406030204" pitchFamily="18" charset="0"/>
                      </a:rPr>
                      <m:t>=0.2</m:t>
                    </m:r>
                  </m:oMath>
                </a14:m>
                <a:r>
                  <a:rPr sz="2800" dirty="0"/>
                  <a:t>. Let </a:t>
                </a:r>
                <a14:m>
                  <m:oMath xmlns:m="http://schemas.openxmlformats.org/officeDocument/2006/math">
                    <m:r>
                      <a:rPr>
                        <a:latin typeface="Cambria Math" panose="02040503050406030204" pitchFamily="18" charset="0"/>
                      </a:rPr>
                      <m:t>𝑋</m:t>
                    </m:r>
                  </m:oMath>
                </a14:m>
                <a:r>
                  <a:rPr sz="2800" dirty="0"/>
                  <a:t> be the number of discount coupons received in the eight programs bought by your friends. We are interested in the probability that </a:t>
                </a:r>
                <a:r>
                  <a:rPr sz="2800" b="1" dirty="0"/>
                  <a:t>at least half of the eight</a:t>
                </a:r>
                <a:r>
                  <a:rPr sz="2800" dirty="0"/>
                  <a:t> friends get a discount coupon, so at least four out of the eight, or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oMath>
                </a14:m>
                <a:r>
                  <a:rPr sz="2800" dirty="0"/>
                  <a:t>. As in the previous example, in order to use the cumulative binomial probability function to solve this problem, we will need to use the Complement Rule.</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&lt;4</m:t>
                              </m:r>
                            </m:e>
                          </m:d>
                        </m:e>
                      </m:func>
                    </m:oMath>
                  </m:oMathPara>
                </a14:m>
                <a:endParaRPr sz="2800" dirty="0"/>
              </a:p>
              <a:p>
                <a:pPr>
                  <a:defRPr sz="2800"/>
                </a:pPr>
                <a:r>
                  <a:rPr sz="2800" dirty="0"/>
                  <a:t>This is still not exactly what we need because the cumulative binomial distribution is only cumulative probabilities of the form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oMath>
                </a14:m>
                <a:r>
                  <a:rPr sz="2800" dirty="0"/>
                  <a:t>. Fortunately, this situation is not too difficult to deal with due to one of the characteristics of the binomial distribution. The value for </a:t>
                </a:r>
                <a14:m>
                  <m:oMath xmlns:m="http://schemas.openxmlformats.org/officeDocument/2006/math">
                    <m:r>
                      <a:rPr>
                        <a:latin typeface="Cambria Math" panose="02040503050406030204" pitchFamily="18" charset="0"/>
                      </a:rPr>
                      <m:t>𝑥</m:t>
                    </m:r>
                  </m:oMath>
                </a14:m>
                <a:r>
                  <a:rPr sz="2800" dirty="0"/>
                  <a:t> must be a whole number; therefore,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&lt;4</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593" t="-1718" r="-1037"/>
                </a:stretch>
              </a:blipFill>
            </p:spPr>
            <p:txBody>
              <a:bodyPr/>
              <a:lstStyle/>
              <a:p>
                <a:r>
                  <a:rPr lang="en-US">
                    <a:noFill/>
                  </a:rPr>
                  <a:t> </a:t>
                </a:r>
              </a:p>
            </p:txBody>
          </p:sp>
        </mc:Fallback>
      </mc:AlternateContent>
    </p:spTree>
    <p:extLst>
      <p:ext uri="{BB962C8B-B14F-4D97-AF65-F5344CB8AC3E}">
        <p14:creationId xmlns:p14="http://schemas.microsoft.com/office/powerpoint/2010/main" val="2366681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5.2.7: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pPr>
                  <a:defRPr sz="2800"/>
                </a:pPr>
                <a:r>
                  <a:rPr sz="2800" dirty="0"/>
                  <a:t>Find the row for </a:t>
                </a:r>
                <a14:m>
                  <m:oMath xmlns:m="http://schemas.openxmlformats.org/officeDocument/2006/math">
                    <m:r>
                      <a:rPr>
                        <a:latin typeface="Cambria Math" panose="02040503050406030204" pitchFamily="18" charset="0"/>
                      </a:rPr>
                      <m:t>𝑛</m:t>
                    </m:r>
                    <m:r>
                      <a:rPr>
                        <a:latin typeface="Cambria Math" panose="02040503050406030204" pitchFamily="18" charset="0"/>
                      </a:rPr>
                      <m:t>=8</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and the column for </a:t>
                </a:r>
                <a14:m>
                  <m:oMath xmlns:m="http://schemas.openxmlformats.org/officeDocument/2006/math">
                    <m:r>
                      <a:rPr>
                        <a:latin typeface="Cambria Math" panose="02040503050406030204" pitchFamily="18" charset="0"/>
                      </a:rPr>
                      <m:t>𝑝</m:t>
                    </m:r>
                    <m:r>
                      <a:rPr>
                        <a:latin typeface="Cambria Math" panose="02040503050406030204" pitchFamily="18" charset="0"/>
                      </a:rPr>
                      <m:t>=0.2</m:t>
                    </m:r>
                  </m:oMath>
                </a14:m>
                <a:r>
                  <a:rPr sz="2800" dirty="0"/>
                  <a:t>. The probability where they intersect is </a:t>
                </a:r>
                <a:r>
                  <a:rPr sz="2800" dirty="0">
                    <a:latin typeface="Cambria Math"/>
                  </a:rPr>
                  <a:t>0.9437</a:t>
                </a:r>
                <a:r>
                  <a:rPr sz="2800" dirty="0"/>
                  <a:t>. Thus,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phant>
                      <m:r>
                        <a:rPr>
                          <a:latin typeface="Cambria Math" panose="02040503050406030204" pitchFamily="18" charset="0"/>
                        </a:rPr>
                        <m:t>=1−0.9437</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func>
                      <m:r>
                        <a:rPr>
                          <a:latin typeface="Cambria Math" panose="02040503050406030204" pitchFamily="18" charset="0"/>
                        </a:rPr>
                        <m:t>=0.0563</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5.2.7: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r>
                  <a:rPr sz="2800"/>
                  <a:t>Using all of this information we calculate the probability as shown below and in the screenshot.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&lt;4</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phant>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phant>
                      <m:r>
                        <a:rPr>
                          <a:latin typeface="Cambria Math" panose="02040503050406030204" pitchFamily="18" charset="0"/>
                        </a:rPr>
                        <m:t>=</m:t>
                      </m:r>
                      <m:r>
                        <m:rPr>
                          <m:nor/>
                        </m:rPr>
                        <a:rPr/>
                        <m:t>1 − </m:t>
                      </m:r>
                      <m:r>
                        <m:rPr>
                          <m:nor/>
                        </m:rPr>
                        <a:rPr/>
                        <m:t>binomcdf</m:t>
                      </m:r>
                      <m:r>
                        <m:rPr>
                          <m:nor/>
                        </m:rPr>
                        <a:rPr/>
                        <m:t>(8,0.2,3)</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≥4</m:t>
                              </m:r>
                            </m:e>
                          </m:d>
                        </m:e>
                      </m:phant>
                      <m:r>
                        <a:rPr>
                          <a:latin typeface="Cambria Math" panose="02040503050406030204" pitchFamily="18" charset="0"/>
                        </a:rPr>
                        <m:t>≈0.0563</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4C80CE26-A0E4-401B-903D-3A585201EBB7}"/>
              </a:ext>
            </a:extLst>
          </p:cNvPr>
          <p:cNvPicPr>
            <a:picLocks noChangeAspect="1"/>
          </p:cNvPicPr>
          <p:nvPr/>
        </p:nvPicPr>
        <p:blipFill rotWithShape="1">
          <a:blip r:embed="rId4">
            <a:extLst>
              <a:ext uri="{28A0092B-C50C-407E-A947-70E740481C1C}">
                <a14:useLocalDpi xmlns:a14="http://schemas.microsoft.com/office/drawing/2010/main" val="0"/>
              </a:ext>
            </a:extLst>
          </a:blip>
          <a:srcRect t="1" b="43529"/>
          <a:stretch/>
        </p:blipFill>
        <p:spPr>
          <a:xfrm>
            <a:off x="2628900" y="4328160"/>
            <a:ext cx="3886200" cy="14630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5.2.7: Calculating a Cumulative Binomial Probability,</a:t>
                </a:r>
                <a:r>
                  <a:rPr sz="2800"/>
                  <a:t> </a:t>
                </a:r>
                <a14:m>
                  <m:oMath xmlns:m="http://schemas.openxmlformats.org/officeDocument/2006/math">
                    <m:r>
                      <a:rPr sz="3200">
                        <a:latin typeface="Cambria Math"/>
                      </a:rPr>
                      <m:t>𝑃</m:t>
                    </m:r>
                    <m:r>
                      <a:rPr sz="3200">
                        <a:latin typeface="Cambria Math"/>
                      </a:rPr>
                      <m:t>⁡</m:t>
                    </m:r>
                    <m:d>
                      <m:dPr>
                        <m:ctrlPr>
                          <a:rPr sz="3200" i="1">
                            <a:latin typeface="Cambria Math" panose="02040503050406030204" pitchFamily="18" charset="0"/>
                          </a:rPr>
                        </m:ctrlPr>
                      </m:dPr>
                      <m:e>
                        <m:r>
                          <a:rPr sz="3200">
                            <a:latin typeface="Cambria Math"/>
                          </a:rPr>
                          <m:t>𝑋</m:t>
                        </m:r>
                        <m:r>
                          <a:rPr sz="3200">
                            <a:latin typeface="Cambria Math"/>
                          </a:rPr>
                          <m:t>≥</m:t>
                        </m:r>
                        <m:r>
                          <a:rPr sz="3200">
                            <a:latin typeface="Cambria Math"/>
                          </a:rPr>
                          <m:t>𝑥</m:t>
                        </m:r>
                      </m:e>
                    </m:d>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the probability that at least half of the eight friends find discount coupons in their programs is approximately </a:t>
                </a:r>
                <a:r>
                  <a:rPr sz="2800">
                    <a:latin typeface="Cambria Math"/>
                  </a:rPr>
                  <a:t>0.0563</a:t>
                </a:r>
                <a:r>
                  <a:rPr sz="2800"/>
                  <a:t>, or </a:t>
                </a:r>
                <a14:m>
                  <m:oMath xmlns:m="http://schemas.openxmlformats.org/officeDocument/2006/math">
                    <m:r>
                      <a:rPr>
                        <a:latin typeface="Cambria Math" panose="02040503050406030204" pitchFamily="18" charset="0"/>
                      </a:rPr>
                      <m:t>5.63%</m:t>
                    </m:r>
                  </m:oMath>
                </a14:m>
                <a:r>
                  <a:rPr sz="2800"/>
                  <a:t> which indicates that it is not very likely.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92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5.2.1: Finding the Mean and Standard Deviation of a Binomial Distribution</a:t>
            </a:r>
          </a:p>
        </p:txBody>
      </p:sp>
      <p:sp>
        <p:nvSpPr>
          <p:cNvPr id="3" name="Text Placeholder 2"/>
          <p:cNvSpPr>
            <a:spLocks noGrp="1"/>
          </p:cNvSpPr>
          <p:nvPr>
            <p:ph type="body" sz="quarter" idx="10"/>
          </p:nvPr>
        </p:nvSpPr>
        <p:spPr/>
        <p:txBody>
          <a:bodyPr>
            <a:normAutofit/>
          </a:bodyPr>
          <a:lstStyle/>
          <a:p>
            <a:r>
              <a:rPr sz="2800"/>
              <a:t>Consider the experiment of tossing a fair coin </a:t>
            </a:r>
            <a:r>
              <a:rPr sz="2800">
                <a:latin typeface="Cambria Math"/>
              </a:rPr>
              <a:t>58</a:t>
            </a:r>
            <a:r>
              <a:rPr sz="2800"/>
              <a:t> times.</a:t>
            </a:r>
          </a:p>
          <a:p>
            <a:pPr marL="514350" indent="-514350">
              <a:buFont typeface="+mj-lt"/>
              <a:buAutoNum type="alphaLcPeriod"/>
              <a:defRPr sz="2800"/>
            </a:pPr>
            <a:r>
              <a:t>​</a:t>
            </a:r>
            <a:r>
              <a:rPr sz="2800"/>
              <a:t>How many times we can expect to get heads?</a:t>
            </a:r>
          </a:p>
          <a:p>
            <a:pPr marL="514350" indent="-514350">
              <a:buFont typeface="+mj-lt"/>
              <a:buAutoNum type="alphaLcPeriod" startAt="2"/>
              <a:defRPr sz="2800"/>
            </a:pPr>
            <a:r>
              <a:t>​</a:t>
            </a:r>
            <a:r>
              <a:rPr sz="2800"/>
              <a:t>Calculate the standard deviation for this distribution. What does it tell 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5.2.1: Finding the Mean and Standard Deviation of a Binomial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probability of getting heads is </a:t>
                </a:r>
                <a14:m>
                  <m:oMath xmlns:m="http://schemas.openxmlformats.org/officeDocument/2006/math">
                    <m:r>
                      <a:rPr>
                        <a:latin typeface="Cambria Math" panose="02040503050406030204" pitchFamily="18" charset="0"/>
                      </a:rPr>
                      <m:t>50%</m:t>
                    </m:r>
                  </m:oMath>
                </a14:m>
                <a:r>
                  <a:rPr sz="2800"/>
                  <a:t>, or </a:t>
                </a:r>
                <a:r>
                  <a:rPr sz="2800">
                    <a:latin typeface="Cambria Math"/>
                  </a:rPr>
                  <a:t>0.5</a:t>
                </a:r>
                <a:r>
                  <a:rPr sz="2800"/>
                  <a:t>. Thus, in </a:t>
                </a:r>
                <a:r>
                  <a:rPr sz="2800">
                    <a:latin typeface="Cambria Math"/>
                  </a:rPr>
                  <a:t>58</a:t>
                </a:r>
                <a:r>
                  <a:rPr sz="2800"/>
                  <a:t> tosses we would expect the coin to display heads half of the time, or </a:t>
                </a:r>
                <a:r>
                  <a:rPr sz="2800">
                    <a:latin typeface="Cambria Math"/>
                  </a:rPr>
                  <a:t>29</a:t>
                </a:r>
                <a:r>
                  <a:rPr sz="2800"/>
                  <a:t> times. If we let </a:t>
                </a:r>
                <a14:m>
                  <m:oMath xmlns:m="http://schemas.openxmlformats.org/officeDocument/2006/math">
                    <m:r>
                      <a:rPr>
                        <a:latin typeface="Cambria Math" panose="02040503050406030204" pitchFamily="18" charset="0"/>
                      </a:rPr>
                      <m:t>𝑋</m:t>
                    </m:r>
                  </m:oMath>
                </a14:m>
                <a:r>
                  <a:rPr sz="2800"/>
                  <a:t> be the number of times the coin displays heads, then this is a binomial 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=58</m:t>
                    </m:r>
                  </m:oMath>
                </a14:m>
                <a:r>
                  <a:rPr sz="280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=0.5</m:t>
                    </m:r>
                  </m:oMath>
                </a14:m>
                <a:r>
                  <a:rPr sz="2800"/>
                  <a:t>. The mean for a binomial distribution is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r>
                      <a:rPr>
                        <a:latin typeface="Cambria Math" panose="02040503050406030204" pitchFamily="18" charset="0"/>
                      </a:rPr>
                      <m:t>=58</m:t>
                    </m:r>
                    <m:d>
                      <m:dPr>
                        <m:ctrlPr>
                          <a:rPr i="1">
                            <a:latin typeface="Cambria Math" panose="02040503050406030204" pitchFamily="18" charset="0"/>
                          </a:rPr>
                        </m:ctrlPr>
                      </m:dPr>
                      <m:e>
                        <m:r>
                          <a:rPr>
                            <a:latin typeface="Cambria Math" panose="02040503050406030204" pitchFamily="18" charset="0"/>
                          </a:rPr>
                          <m:t>0.5</m:t>
                        </m:r>
                      </m:e>
                    </m:d>
                    <m:r>
                      <a:rPr>
                        <a:latin typeface="Cambria Math" panose="02040503050406030204" pitchFamily="18" charset="0"/>
                      </a:rPr>
                      <m:t>=29</m:t>
                    </m:r>
                  </m:oMath>
                </a14:m>
                <a:r>
                  <a:rPr sz="2800"/>
                  <a:t>. This makes sense, as we already know that we would expect to get heads </a:t>
                </a:r>
                <a:r>
                  <a:rPr sz="2800">
                    <a:latin typeface="Cambria Math"/>
                  </a:rPr>
                  <a:t>29</a:t>
                </a:r>
                <a:r>
                  <a:rPr sz="2800"/>
                  <a:t> tosses out of </a:t>
                </a:r>
                <a:r>
                  <a:rPr sz="2800">
                    <a:latin typeface="Cambria Math"/>
                  </a:rPr>
                  <a:t>58</a:t>
                </a:r>
                <a:r>
                  <a:rPr sz="2800"/>
                  <a:t> tosses.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11"/>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5.2.1: Finding the Mean and Standard Deviation of a Binomial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formula for the variance of a binomial distribution is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oMath>
                </a14:m>
                <a:r>
                  <a:rPr sz="2800" dirty="0"/>
                  <a:t>. Since the standard deviation is the square root of the variance, </a:t>
                </a:r>
                <a:br>
                  <a:rPr lang="en-US" sz="2800" dirty="0"/>
                </a:br>
                <a14:m>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rad>
                  </m:oMath>
                </a14:m>
                <a:r>
                  <a:rPr sz="2800" dirty="0"/>
                  <a:t>. So, for this distribution,</a:t>
                </a:r>
                <a:br>
                  <a:rPr lang="en-US" sz="2800" dirty="0"/>
                </a:br>
                <a:r>
                  <a:rPr sz="2800" dirty="0"/>
                  <a:t>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58</m:t>
                        </m:r>
                        <m:d>
                          <m:dPr>
                            <m:ctrlPr>
                              <a:rPr i="1">
                                <a:latin typeface="Cambria Math" panose="02040503050406030204" pitchFamily="18" charset="0"/>
                              </a:rPr>
                            </m:ctrlPr>
                          </m:dPr>
                          <m:e>
                            <m:r>
                              <a:rPr>
                                <a:latin typeface="Cambria Math" panose="02040503050406030204" pitchFamily="18" charset="0"/>
                              </a:rPr>
                              <m:t>0.5</m:t>
                            </m:r>
                          </m:e>
                        </m:d>
                        <m:d>
                          <m:dPr>
                            <m:ctrlPr>
                              <a:rPr i="1">
                                <a:latin typeface="Cambria Math" panose="02040503050406030204" pitchFamily="18" charset="0"/>
                              </a:rPr>
                            </m:ctrlPr>
                          </m:dPr>
                          <m:e>
                            <m:r>
                              <a:rPr>
                                <a:latin typeface="Cambria Math" panose="02040503050406030204" pitchFamily="18" charset="0"/>
                              </a:rPr>
                              <m:t>1−0.5</m:t>
                            </m:r>
                          </m:e>
                        </m:d>
                      </m:e>
                    </m:rad>
                    <m:r>
                      <a:rPr>
                        <a:latin typeface="Cambria Math" panose="02040503050406030204" pitchFamily="18" charset="0"/>
                      </a:rPr>
                      <m:t>≈3.8</m:t>
                    </m:r>
                  </m:oMath>
                </a14:m>
                <a:r>
                  <a:rPr sz="2800" dirty="0"/>
                  <a:t>. This means that if we flip a coin </a:t>
                </a:r>
                <a:r>
                  <a:rPr sz="2800" dirty="0">
                    <a:latin typeface="Cambria Math"/>
                  </a:rPr>
                  <a:t>58</a:t>
                </a:r>
                <a:r>
                  <a:rPr sz="2800" dirty="0"/>
                  <a:t> times, and do that experiment over and over, it would not be unusual for the actual number of times the coin lands heads to be within </a:t>
                </a:r>
                <a:r>
                  <a:rPr sz="2800" dirty="0">
                    <a:latin typeface="Cambria Math"/>
                  </a:rPr>
                  <a:t>3.8</a:t>
                </a:r>
                <a:r>
                  <a:rPr sz="2800" dirty="0"/>
                  <a:t> of the number of heads we expect to get in 58 tosses.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9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Probability for a Binomial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413722"/>
              </a:xfrm>
            </p:spPr>
            <p:txBody>
              <a:bodyPr>
                <a:normAutofit/>
              </a:bodyPr>
              <a:lstStyle/>
              <a:p>
                <a:pPr>
                  <a:defRPr sz="2800"/>
                </a:pPr>
                <a:r>
                  <a:rPr sz="2800"/>
                  <a:t>For a binomial random variable </a:t>
                </a:r>
                <a14:m>
                  <m:oMath xmlns:m="http://schemas.openxmlformats.org/officeDocument/2006/math">
                    <m:r>
                      <a:rPr>
                        <a:latin typeface="Cambria Math" panose="02040503050406030204" pitchFamily="18" charset="0"/>
                      </a:rPr>
                      <m:t>𝑋</m:t>
                    </m:r>
                  </m:oMath>
                </a14:m>
                <a:r>
                  <a:rPr sz="2800"/>
                  <a:t>, the probability of obtaining </a:t>
                </a:r>
                <a14:m>
                  <m:oMath xmlns:m="http://schemas.openxmlformats.org/officeDocument/2006/math">
                    <m:r>
                      <a:rPr>
                        <a:latin typeface="Cambria Math" panose="02040503050406030204" pitchFamily="18" charset="0"/>
                      </a:rPr>
                      <m:t>𝑥</m:t>
                    </m:r>
                  </m:oMath>
                </a14:m>
                <a:r>
                  <a:rPr sz="2800"/>
                  <a:t> successes in </a:t>
                </a:r>
                <a14:m>
                  <m:oMath xmlns:m="http://schemas.openxmlformats.org/officeDocument/2006/math">
                    <m:r>
                      <a:rPr>
                        <a:latin typeface="Cambria Math" panose="02040503050406030204" pitchFamily="18" charset="0"/>
                      </a:rPr>
                      <m:t>𝑛</m:t>
                    </m:r>
                  </m:oMath>
                </a14:m>
                <a:r>
                  <a:rPr sz="2800"/>
                  <a:t> independent trials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𝑥</m:t>
                              </m:r>
                            </m:sub>
                          </m:sSub>
                        </m:e>
                      </m:sPre>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𝑝</m:t>
                          </m:r>
                        </m:e>
                        <m:sup>
                          <m:r>
                            <a:rPr>
                              <a:latin typeface="Cambria Math" panose="02040503050406030204" pitchFamily="18" charset="0"/>
                            </a:rPr>
                            <m:t>𝑥</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e>
                          </m:d>
                        </m:sup>
                      </m:sSup>
                    </m:oMath>
                  </m:oMathPara>
                </a14:m>
                <a:endParaRPr sz="2800"/>
              </a:p>
              <a:p>
                <a:pPr>
                  <a:defRPr sz="2800"/>
                </a:pPr>
                <a:r>
                  <a:rPr sz="2800"/>
                  <a:t>where </a:t>
                </a:r>
                <a14:m>
                  <m:oMath xmlns:m="http://schemas.openxmlformats.org/officeDocument/2006/math">
                    <m:r>
                      <a:rPr>
                        <a:latin typeface="Cambria Math" panose="02040503050406030204" pitchFamily="18" charset="0"/>
                      </a:rPr>
                      <m:t>𝑥</m:t>
                    </m:r>
                  </m:oMath>
                </a14:m>
                <a:r>
                  <a:rPr sz="2800"/>
                  <a:t> is the number of successes,</a:t>
                </a:r>
              </a:p>
              <a:p>
                <a14:m>
                  <m:oMath xmlns:m="http://schemas.openxmlformats.org/officeDocument/2006/math">
                    <m:r>
                      <a:rPr>
                        <a:latin typeface="Cambria Math" panose="02040503050406030204" pitchFamily="18" charset="0"/>
                      </a:rPr>
                      <m:t>𝑛</m:t>
                    </m:r>
                  </m:oMath>
                </a14:m>
                <a:r>
                  <a:rPr sz="2800"/>
                  <a:t> is the number of trials, and</a:t>
                </a:r>
              </a:p>
              <a:p>
                <a14:m>
                  <m:oMath xmlns:m="http://schemas.openxmlformats.org/officeDocument/2006/math">
                    <m:r>
                      <a:rPr>
                        <a:latin typeface="Cambria Math" panose="02040503050406030204" pitchFamily="18" charset="0"/>
                      </a:rPr>
                      <m:t>𝑝</m:t>
                    </m:r>
                  </m:oMath>
                </a14:m>
                <a:r>
                  <a:rPr sz="2800"/>
                  <a:t> is the probability of getting a success on any trial.</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413722"/>
              </a:xfrm>
              <a:blipFill>
                <a:blip r:embed="rId2"/>
                <a:stretch>
                  <a:fillRect l="-1328" t="-1416" b="-318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a:t>When calculating probabilities for binomial distributions, round to four decimal places. This follows the convention used in the binomial probability distribution tables.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5.2.2: Calculating a Binomial Probability Using the Formula</a:t>
            </a:r>
          </a:p>
        </p:txBody>
      </p:sp>
      <p:sp>
        <p:nvSpPr>
          <p:cNvPr id="3" name="Text Placeholder 2"/>
          <p:cNvSpPr>
            <a:spLocks noGrp="1"/>
          </p:cNvSpPr>
          <p:nvPr>
            <p:ph type="body" sz="quarter" idx="10"/>
          </p:nvPr>
        </p:nvSpPr>
        <p:spPr/>
        <p:txBody>
          <a:bodyPr>
            <a:normAutofit/>
          </a:bodyPr>
          <a:lstStyle/>
          <a:p>
            <a:r>
              <a:rPr sz="2800"/>
              <a:t>What is the probability of getting exactly six heads in ten coin tosses?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2734</Words>
  <Application>Microsoft Office PowerPoint</Application>
  <PresentationFormat>On-screen Show (4:3)</PresentationFormat>
  <Paragraphs>238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Arial</vt:lpstr>
      <vt:lpstr>Courier New</vt:lpstr>
      <vt:lpstr>Cambria Math</vt:lpstr>
      <vt:lpstr>Office Theme</vt:lpstr>
      <vt:lpstr>Section 5.2</vt:lpstr>
      <vt:lpstr>Distribution</vt:lpstr>
      <vt:lpstr>Memory Booster</vt:lpstr>
      <vt:lpstr>Example 5.2.1: Finding the Mean and Standard Deviation of a Binomial Distribution</vt:lpstr>
      <vt:lpstr>Example 5.2.1: Finding the Mean and Standard Deviation of a Binomial Distribution (cont.)</vt:lpstr>
      <vt:lpstr>Example 5.2.1: Finding the Mean and Standard Deviation of a Binomial Distribution (cont.)</vt:lpstr>
      <vt:lpstr>Formula: Probability for a Binomial Distribution</vt:lpstr>
      <vt:lpstr>Rounding Rule</vt:lpstr>
      <vt:lpstr>Example 5.2.2: Calculating a Binomial Probability Using the Formula</vt:lpstr>
      <vt:lpstr>Example 5.2.2: Calculating a Binomial Probability Using the Formula (cont.)</vt:lpstr>
      <vt:lpstr>Example 5.2.3: Finding a Binomial Probability Using a Table</vt:lpstr>
      <vt:lpstr>Example 5.2.3: Finding a Binomial Probability Using a Table (cont.)</vt:lpstr>
      <vt:lpstr>Example 5.2.3: Finding a Binomial Probability Using a Table (cont.)</vt:lpstr>
      <vt:lpstr>Example 5.2.3: Finding a Binomial Probability Using a Table (cont.)</vt:lpstr>
      <vt:lpstr>Side Note</vt:lpstr>
      <vt:lpstr>Example 5.2.4: Calculating a Binomial Probability, P⁡(X=x)</vt:lpstr>
      <vt:lpstr>Example 5.2.4: Calculating a Binomial Probability, P⁡(X=x) (cont.)</vt:lpstr>
      <vt:lpstr>Example 5.2.4: Calculating a Binomial Probability, P⁡(X=x) (cont.)</vt:lpstr>
      <vt:lpstr>Example 5.2.4: Calculating a Binomial Probability, P⁡(X=x) (cont.)</vt:lpstr>
      <vt:lpstr>Example 5.2.4: Calculating a Binomial Probability, P⁡(X=x) (cont.)</vt:lpstr>
      <vt:lpstr>Technology</vt:lpstr>
      <vt:lpstr>Example 5.2.5: Calculating Binomial Probabilities, P⁡(X≤x)</vt:lpstr>
      <vt:lpstr>Example 5.2.5: Calculating Binomial Probabilities, P⁡(X≤x) (cont.)</vt:lpstr>
      <vt:lpstr>Example 5.2.5: Calculating Binomial Probabilities, P⁡(X≤x) (cont.)</vt:lpstr>
      <vt:lpstr>Example 5.2.5: Calculating Binomial Probabilities, P⁡(X≤x) (cont.)</vt:lpstr>
      <vt:lpstr>Example 5.2.5: Calculating Binomial Probabilities, P⁡(X≤x) (cont.)</vt:lpstr>
      <vt:lpstr>Example 5.2.6: Calculating a Cumulative Binomial Probability, P⁡(X&gt;x)</vt:lpstr>
      <vt:lpstr>Example 5.2.6: Calculating a Cumulative Binomial Probability, P⁡(X&gt;x) (cont.)</vt:lpstr>
      <vt:lpstr>Example 5.2.6: Calculating a Cumulative Binomial Probability, P⁡(X&gt;x) (cont.)</vt:lpstr>
      <vt:lpstr>Example 5.2.6: Calculating a Cumulative Binomial Probability, P⁡(X&gt;x) (cont.)</vt:lpstr>
      <vt:lpstr>Example 5.2.6: Calculating a Cumulative Binomial Probability, P⁡(X&gt;x) (cont.)</vt:lpstr>
      <vt:lpstr>Example 5.2.7: Calculating a Cumulative Binomial Probability, P⁡(X≥x)</vt:lpstr>
      <vt:lpstr>Example 5.2.7: Calculating a Cumulative Binomial Probability, P⁡(X≥x) (cont.)</vt:lpstr>
      <vt:lpstr>Example 5.2.7: Calculating a Cumulative Binomial Probability, P⁡(X≥x) (cont.)</vt:lpstr>
      <vt:lpstr>Example 5.2.7: Calculating a Cumulative Binomial Probability, P⁡(X≥x) (cont.)</vt:lpstr>
      <vt:lpstr>Example 5.2.7: Calculating a Cumulative Binomial Probability, P⁡(X≥x)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keywords>Beginning Statistics 3rd Edition</cp:keywords>
  <cp:lastModifiedBy>Allison Conger</cp:lastModifiedBy>
  <cp:revision>125</cp:revision>
  <dcterms:created xsi:type="dcterms:W3CDTF">2013-04-26T14:43:13Z</dcterms:created>
  <dcterms:modified xsi:type="dcterms:W3CDTF">2020-06-01T18:05:02Z</dcterms:modified>
</cp:coreProperties>
</file>